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0.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2.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3.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6.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300" r:id="rId2"/>
    <p:sldId id="301" r:id="rId3"/>
    <p:sldId id="257" r:id="rId4"/>
    <p:sldId id="304" r:id="rId5"/>
    <p:sldId id="307" r:id="rId6"/>
    <p:sldId id="305" r:id="rId7"/>
    <p:sldId id="287" r:id="rId8"/>
    <p:sldId id="263" r:id="rId9"/>
    <p:sldId id="291" r:id="rId10"/>
    <p:sldId id="292" r:id="rId11"/>
    <p:sldId id="293" r:id="rId12"/>
    <p:sldId id="308" r:id="rId13"/>
    <p:sldId id="294" r:id="rId14"/>
    <p:sldId id="295" r:id="rId15"/>
    <p:sldId id="289" r:id="rId16"/>
    <p:sldId id="290" r:id="rId17"/>
    <p:sldId id="297" r:id="rId18"/>
    <p:sldId id="29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546A"/>
    <a:srgbClr val="4253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7"/>
    <p:restoredTop sz="96327"/>
  </p:normalViewPr>
  <p:slideViewPr>
    <p:cSldViewPr snapToGrid="0">
      <p:cViewPr varScale="1">
        <p:scale>
          <a:sx n="128" d="100"/>
          <a:sy n="128" d="100"/>
        </p:scale>
        <p:origin x="520" y="17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5231C4-90FA-421D-AD9B-EDB63B9E0054}"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8C5E5A80-A5DE-4BDF-B6CD-56F9BBB09B85}">
      <dgm:prSet/>
      <dgm:spPr/>
      <dgm:t>
        <a:bodyPr/>
        <a:lstStyle/>
        <a:p>
          <a:pPr>
            <a:lnSpc>
              <a:spcPct val="100000"/>
            </a:lnSpc>
            <a:defRPr cap="all"/>
          </a:pPr>
          <a:r>
            <a:rPr lang="en-US" b="1" dirty="0">
              <a:solidFill>
                <a:schemeClr val="tx1"/>
              </a:solidFill>
              <a:latin typeface="Microsoft YaHei" panose="020B0503020204020204" pitchFamily="34" charset="-122"/>
              <a:ea typeface="Microsoft YaHei" panose="020B0503020204020204" pitchFamily="34" charset="-122"/>
              <a:cs typeface="+mn-cs"/>
            </a:rPr>
            <a:t>PROJECT DESCRIPTION</a:t>
          </a:r>
          <a:endParaRPr lang="en-US" dirty="0"/>
        </a:p>
      </dgm:t>
    </dgm:pt>
    <dgm:pt modelId="{1E7BD36C-823E-4132-A999-04A92DF1F5ED}" type="parTrans" cxnId="{0B75A379-EB31-4BFE-B5D9-D3B7479848E8}">
      <dgm:prSet/>
      <dgm:spPr/>
      <dgm:t>
        <a:bodyPr/>
        <a:lstStyle/>
        <a:p>
          <a:endParaRPr lang="en-US"/>
        </a:p>
      </dgm:t>
    </dgm:pt>
    <dgm:pt modelId="{71D028B7-F675-4ECA-BBF5-33DBA0CD7636}" type="sibTrans" cxnId="{0B75A379-EB31-4BFE-B5D9-D3B7479848E8}">
      <dgm:prSet/>
      <dgm:spPr/>
      <dgm:t>
        <a:bodyPr/>
        <a:lstStyle/>
        <a:p>
          <a:endParaRPr lang="en-US"/>
        </a:p>
      </dgm:t>
    </dgm:pt>
    <dgm:pt modelId="{F4AF932C-143D-4653-87E0-4E8E165BC27B}">
      <dgm:prSet/>
      <dgm:spPr/>
      <dgm:t>
        <a:bodyPr/>
        <a:lstStyle/>
        <a:p>
          <a:pPr>
            <a:lnSpc>
              <a:spcPct val="100000"/>
            </a:lnSpc>
            <a:defRPr cap="all"/>
          </a:pPr>
          <a:r>
            <a:rPr lang="en-US" b="1">
              <a:solidFill>
                <a:schemeClr val="tx1"/>
              </a:solidFill>
              <a:latin typeface="Microsoft YaHei" panose="020B0503020204020204" pitchFamily="34" charset="-122"/>
              <a:ea typeface="Microsoft YaHei" panose="020B0503020204020204" pitchFamily="34" charset="-122"/>
              <a:cs typeface="+mn-cs"/>
            </a:rPr>
            <a:t>AAGR &amp; CAGR CALCULATION</a:t>
          </a:r>
          <a:endParaRPr lang="en-US"/>
        </a:p>
      </dgm:t>
    </dgm:pt>
    <dgm:pt modelId="{2C826CA1-5B35-4E14-9C05-FE63A09DDEC3}" type="parTrans" cxnId="{26B0D45A-428B-4CF1-8DD7-675BD943ADA9}">
      <dgm:prSet/>
      <dgm:spPr/>
      <dgm:t>
        <a:bodyPr/>
        <a:lstStyle/>
        <a:p>
          <a:endParaRPr lang="en-US"/>
        </a:p>
      </dgm:t>
    </dgm:pt>
    <dgm:pt modelId="{1B7A74F6-F702-41F5-BA2F-08ADB2545DAB}" type="sibTrans" cxnId="{26B0D45A-428B-4CF1-8DD7-675BD943ADA9}">
      <dgm:prSet/>
      <dgm:spPr/>
      <dgm:t>
        <a:bodyPr/>
        <a:lstStyle/>
        <a:p>
          <a:endParaRPr lang="en-US"/>
        </a:p>
      </dgm:t>
    </dgm:pt>
    <dgm:pt modelId="{856BE2F7-FEE6-4695-A3E6-11DCCD6575A5}">
      <dgm:prSet/>
      <dgm:spPr/>
      <dgm:t>
        <a:bodyPr/>
        <a:lstStyle/>
        <a:p>
          <a:pPr>
            <a:lnSpc>
              <a:spcPct val="100000"/>
            </a:lnSpc>
            <a:defRPr cap="all"/>
          </a:pPr>
          <a:r>
            <a:rPr lang="en-US" b="1">
              <a:solidFill>
                <a:schemeClr val="tx1"/>
              </a:solidFill>
              <a:latin typeface="Microsoft YaHei" panose="020B0503020204020204" pitchFamily="34" charset="-122"/>
              <a:ea typeface="Microsoft YaHei" panose="020B0503020204020204" pitchFamily="34" charset="-122"/>
              <a:cs typeface="+mn-cs"/>
            </a:rPr>
            <a:t>TREND ANALYSIS &amp; FORECAST</a:t>
          </a:r>
          <a:endParaRPr lang="en-US"/>
        </a:p>
      </dgm:t>
    </dgm:pt>
    <dgm:pt modelId="{966C0B48-F705-43E9-A020-A9B66C6C74A6}" type="parTrans" cxnId="{DF3A1A74-4811-48E9-B6F0-9DB2342BD552}">
      <dgm:prSet/>
      <dgm:spPr/>
      <dgm:t>
        <a:bodyPr/>
        <a:lstStyle/>
        <a:p>
          <a:endParaRPr lang="en-US"/>
        </a:p>
      </dgm:t>
    </dgm:pt>
    <dgm:pt modelId="{AE6EA7C3-042E-41D9-AF9E-08AABAC0AC58}" type="sibTrans" cxnId="{DF3A1A74-4811-48E9-B6F0-9DB2342BD552}">
      <dgm:prSet/>
      <dgm:spPr/>
      <dgm:t>
        <a:bodyPr/>
        <a:lstStyle/>
        <a:p>
          <a:endParaRPr lang="en-US"/>
        </a:p>
      </dgm:t>
    </dgm:pt>
    <dgm:pt modelId="{0FE1CB97-6633-7A4B-815B-235E4275D10B}">
      <dgm:prSet/>
      <dgm:spPr/>
      <dgm:t>
        <a:bodyPr/>
        <a:lstStyle/>
        <a:p>
          <a:pPr>
            <a:lnSpc>
              <a:spcPct val="100000"/>
            </a:lnSpc>
            <a:defRPr cap="all"/>
          </a:pPr>
          <a:r>
            <a:rPr lang="en-US" b="1" dirty="0">
              <a:solidFill>
                <a:schemeClr val="tx1"/>
              </a:solidFill>
              <a:latin typeface="Microsoft YaHei" panose="020B0503020204020204" pitchFamily="34" charset="-122"/>
              <a:ea typeface="Microsoft YaHei" panose="020B0503020204020204" pitchFamily="34" charset="-122"/>
              <a:cs typeface="+mn-cs"/>
            </a:rPr>
            <a:t>CHALLENGES &amp; PROJECT REVIEW</a:t>
          </a:r>
        </a:p>
      </dgm:t>
    </dgm:pt>
    <dgm:pt modelId="{08C85AC4-2680-C14C-9BCB-7306FAA4C91B}" type="parTrans" cxnId="{790A4B70-EE98-8241-8C0A-6D4A6587927B}">
      <dgm:prSet/>
      <dgm:spPr/>
      <dgm:t>
        <a:bodyPr/>
        <a:lstStyle/>
        <a:p>
          <a:endParaRPr lang="en-US"/>
        </a:p>
      </dgm:t>
    </dgm:pt>
    <dgm:pt modelId="{71E1E98C-C0DC-4148-B019-D123E8258AC9}" type="sibTrans" cxnId="{790A4B70-EE98-8241-8C0A-6D4A6587927B}">
      <dgm:prSet/>
      <dgm:spPr/>
      <dgm:t>
        <a:bodyPr/>
        <a:lstStyle/>
        <a:p>
          <a:endParaRPr lang="en-US"/>
        </a:p>
      </dgm:t>
    </dgm:pt>
    <dgm:pt modelId="{B58607CD-7013-420F-8E1E-51D7B23FF597}" type="pres">
      <dgm:prSet presAssocID="{555231C4-90FA-421D-AD9B-EDB63B9E0054}" presName="root" presStyleCnt="0">
        <dgm:presLayoutVars>
          <dgm:dir/>
          <dgm:resizeHandles val="exact"/>
        </dgm:presLayoutVars>
      </dgm:prSet>
      <dgm:spPr/>
    </dgm:pt>
    <dgm:pt modelId="{A162E33B-994E-4781-B15F-152CC8E431DC}" type="pres">
      <dgm:prSet presAssocID="{8C5E5A80-A5DE-4BDF-B6CD-56F9BBB09B85}" presName="compNode" presStyleCnt="0"/>
      <dgm:spPr/>
    </dgm:pt>
    <dgm:pt modelId="{690D7AFD-E38A-43F5-AC43-3E806E8562BB}" type="pres">
      <dgm:prSet presAssocID="{8C5E5A80-A5DE-4BDF-B6CD-56F9BBB09B85}" presName="iconBgRect" presStyleLbl="bgShp" presStyleIdx="0" presStyleCnt="4"/>
      <dgm:spPr/>
    </dgm:pt>
    <dgm:pt modelId="{66A340A5-3BB1-4F0D-9EFE-5AA61961A316}" type="pres">
      <dgm:prSet presAssocID="{8C5E5A80-A5DE-4BDF-B6CD-56F9BBB09B8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BE54F721-730E-4C6E-B17F-2251547854E5}" type="pres">
      <dgm:prSet presAssocID="{8C5E5A80-A5DE-4BDF-B6CD-56F9BBB09B85}" presName="spaceRect" presStyleCnt="0"/>
      <dgm:spPr/>
    </dgm:pt>
    <dgm:pt modelId="{AB749F6B-1919-4927-BF5B-C6DAD4F4DA6A}" type="pres">
      <dgm:prSet presAssocID="{8C5E5A80-A5DE-4BDF-B6CD-56F9BBB09B85}" presName="textRect" presStyleLbl="revTx" presStyleIdx="0" presStyleCnt="4">
        <dgm:presLayoutVars>
          <dgm:chMax val="1"/>
          <dgm:chPref val="1"/>
        </dgm:presLayoutVars>
      </dgm:prSet>
      <dgm:spPr/>
    </dgm:pt>
    <dgm:pt modelId="{0B0E131A-FCB3-47EC-B0D1-D1B9FF41CD99}" type="pres">
      <dgm:prSet presAssocID="{71D028B7-F675-4ECA-BBF5-33DBA0CD7636}" presName="sibTrans" presStyleCnt="0"/>
      <dgm:spPr/>
    </dgm:pt>
    <dgm:pt modelId="{A4D7C0B5-20F8-420E-ABF3-9AD92D8C2577}" type="pres">
      <dgm:prSet presAssocID="{F4AF932C-143D-4653-87E0-4E8E165BC27B}" presName="compNode" presStyleCnt="0"/>
      <dgm:spPr/>
    </dgm:pt>
    <dgm:pt modelId="{E4D578C5-ECC1-42C3-B3BB-694FB8F1DE5F}" type="pres">
      <dgm:prSet presAssocID="{F4AF932C-143D-4653-87E0-4E8E165BC27B}" presName="iconBgRect" presStyleLbl="bgShp" presStyleIdx="1" presStyleCnt="4"/>
      <dgm:spPr/>
    </dgm:pt>
    <dgm:pt modelId="{AA9F2F40-620A-4047-95AA-80C16DCA6763}" type="pres">
      <dgm:prSet presAssocID="{F4AF932C-143D-4653-87E0-4E8E165BC27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thematics"/>
        </a:ext>
      </dgm:extLst>
    </dgm:pt>
    <dgm:pt modelId="{DE52BA24-0D7F-49E7-9792-1B5688F133D5}" type="pres">
      <dgm:prSet presAssocID="{F4AF932C-143D-4653-87E0-4E8E165BC27B}" presName="spaceRect" presStyleCnt="0"/>
      <dgm:spPr/>
    </dgm:pt>
    <dgm:pt modelId="{6E0938FE-6C6F-44C0-97D2-4F04E07BA777}" type="pres">
      <dgm:prSet presAssocID="{F4AF932C-143D-4653-87E0-4E8E165BC27B}" presName="textRect" presStyleLbl="revTx" presStyleIdx="1" presStyleCnt="4">
        <dgm:presLayoutVars>
          <dgm:chMax val="1"/>
          <dgm:chPref val="1"/>
        </dgm:presLayoutVars>
      </dgm:prSet>
      <dgm:spPr/>
    </dgm:pt>
    <dgm:pt modelId="{9BB33171-A7BF-4279-9BEC-01A5A70DCB45}" type="pres">
      <dgm:prSet presAssocID="{1B7A74F6-F702-41F5-BA2F-08ADB2545DAB}" presName="sibTrans" presStyleCnt="0"/>
      <dgm:spPr/>
    </dgm:pt>
    <dgm:pt modelId="{CC4FA3EC-36C4-42C6-8852-6B81EFD34E77}" type="pres">
      <dgm:prSet presAssocID="{856BE2F7-FEE6-4695-A3E6-11DCCD6575A5}" presName="compNode" presStyleCnt="0"/>
      <dgm:spPr/>
    </dgm:pt>
    <dgm:pt modelId="{AF17F3EC-3E1F-4F42-8A6A-CE13C24472B0}" type="pres">
      <dgm:prSet presAssocID="{856BE2F7-FEE6-4695-A3E6-11DCCD6575A5}" presName="iconBgRect" presStyleLbl="bgShp" presStyleIdx="2" presStyleCnt="4" custLinFactNeighborX="-3235" custLinFactNeighborY="1153"/>
      <dgm:spPr/>
    </dgm:pt>
    <dgm:pt modelId="{29817F06-9666-42AB-8C67-509C41D1DAC1}" type="pres">
      <dgm:prSet presAssocID="{856BE2F7-FEE6-4695-A3E6-11DCCD6575A5}" presName="iconRect" presStyleLbl="node1" presStyleIdx="2" presStyleCnt="4" custLinFactNeighborX="-4021" custLinFactNeighborY="776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uzzle"/>
        </a:ext>
      </dgm:extLst>
    </dgm:pt>
    <dgm:pt modelId="{C20724A1-9A8F-4BD2-B4F6-DE6A910D0A0C}" type="pres">
      <dgm:prSet presAssocID="{856BE2F7-FEE6-4695-A3E6-11DCCD6575A5}" presName="spaceRect" presStyleCnt="0"/>
      <dgm:spPr/>
    </dgm:pt>
    <dgm:pt modelId="{F9825A18-BF92-4D0B-AB51-87945558A5CA}" type="pres">
      <dgm:prSet presAssocID="{856BE2F7-FEE6-4695-A3E6-11DCCD6575A5}" presName="textRect" presStyleLbl="revTx" presStyleIdx="2" presStyleCnt="4" custLinFactNeighborX="-2891" custLinFactNeighborY="-4872">
        <dgm:presLayoutVars>
          <dgm:chMax val="1"/>
          <dgm:chPref val="1"/>
        </dgm:presLayoutVars>
      </dgm:prSet>
      <dgm:spPr/>
    </dgm:pt>
    <dgm:pt modelId="{78C60B29-D98F-9747-A95D-480F26FBF11D}" type="pres">
      <dgm:prSet presAssocID="{AE6EA7C3-042E-41D9-AF9E-08AABAC0AC58}" presName="sibTrans" presStyleCnt="0"/>
      <dgm:spPr/>
    </dgm:pt>
    <dgm:pt modelId="{5B238E85-9FFF-4E4F-805B-F153DC8FB7C4}" type="pres">
      <dgm:prSet presAssocID="{0FE1CB97-6633-7A4B-815B-235E4275D10B}" presName="compNode" presStyleCnt="0"/>
      <dgm:spPr/>
    </dgm:pt>
    <dgm:pt modelId="{45C33917-B8F6-6B4C-B1C3-E6066248EC82}" type="pres">
      <dgm:prSet presAssocID="{0FE1CB97-6633-7A4B-815B-235E4275D10B}" presName="iconBgRect" presStyleLbl="bgShp" presStyleIdx="3" presStyleCnt="4"/>
      <dgm:spPr/>
    </dgm:pt>
    <dgm:pt modelId="{E886E1B3-63C1-D541-8357-EF7500824885}" type="pres">
      <dgm:prSet presAssocID="{0FE1CB97-6633-7A4B-815B-235E4275D10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pt>
    <dgm:pt modelId="{6C93D5B4-7DFD-9B4B-9895-1C05CAA345AA}" type="pres">
      <dgm:prSet presAssocID="{0FE1CB97-6633-7A4B-815B-235E4275D10B}" presName="spaceRect" presStyleCnt="0"/>
      <dgm:spPr/>
    </dgm:pt>
    <dgm:pt modelId="{CF01D5C4-B785-804D-BDF1-D9CA4FD15D56}" type="pres">
      <dgm:prSet presAssocID="{0FE1CB97-6633-7A4B-815B-235E4275D10B}" presName="textRect" presStyleLbl="revTx" presStyleIdx="3" presStyleCnt="4" custLinFactNeighborX="2125" custLinFactNeighborY="-7264">
        <dgm:presLayoutVars>
          <dgm:chMax val="1"/>
          <dgm:chPref val="1"/>
        </dgm:presLayoutVars>
      </dgm:prSet>
      <dgm:spPr/>
    </dgm:pt>
  </dgm:ptLst>
  <dgm:cxnLst>
    <dgm:cxn modelId="{6978B905-6B99-3645-9BD4-E3328D7F7A84}" type="presOf" srcId="{0FE1CB97-6633-7A4B-815B-235E4275D10B}" destId="{CF01D5C4-B785-804D-BDF1-D9CA4FD15D56}" srcOrd="0" destOrd="0" presId="urn:microsoft.com/office/officeart/2018/5/layout/IconCircleLabelList"/>
    <dgm:cxn modelId="{26B0D45A-428B-4CF1-8DD7-675BD943ADA9}" srcId="{555231C4-90FA-421D-AD9B-EDB63B9E0054}" destId="{F4AF932C-143D-4653-87E0-4E8E165BC27B}" srcOrd="1" destOrd="0" parTransId="{2C826CA1-5B35-4E14-9C05-FE63A09DDEC3}" sibTransId="{1B7A74F6-F702-41F5-BA2F-08ADB2545DAB}"/>
    <dgm:cxn modelId="{790A4B70-EE98-8241-8C0A-6D4A6587927B}" srcId="{555231C4-90FA-421D-AD9B-EDB63B9E0054}" destId="{0FE1CB97-6633-7A4B-815B-235E4275D10B}" srcOrd="3" destOrd="0" parTransId="{08C85AC4-2680-C14C-9BCB-7306FAA4C91B}" sibTransId="{71E1E98C-C0DC-4148-B019-D123E8258AC9}"/>
    <dgm:cxn modelId="{DF3A1A74-4811-48E9-B6F0-9DB2342BD552}" srcId="{555231C4-90FA-421D-AD9B-EDB63B9E0054}" destId="{856BE2F7-FEE6-4695-A3E6-11DCCD6575A5}" srcOrd="2" destOrd="0" parTransId="{966C0B48-F705-43E9-A020-A9B66C6C74A6}" sibTransId="{AE6EA7C3-042E-41D9-AF9E-08AABAC0AC58}"/>
    <dgm:cxn modelId="{0B75A379-EB31-4BFE-B5D9-D3B7479848E8}" srcId="{555231C4-90FA-421D-AD9B-EDB63B9E0054}" destId="{8C5E5A80-A5DE-4BDF-B6CD-56F9BBB09B85}" srcOrd="0" destOrd="0" parTransId="{1E7BD36C-823E-4132-A999-04A92DF1F5ED}" sibTransId="{71D028B7-F675-4ECA-BBF5-33DBA0CD7636}"/>
    <dgm:cxn modelId="{5DE39E8C-D9A6-40DA-91AD-DE721B4CDADA}" type="presOf" srcId="{F4AF932C-143D-4653-87E0-4E8E165BC27B}" destId="{6E0938FE-6C6F-44C0-97D2-4F04E07BA777}" srcOrd="0" destOrd="0" presId="urn:microsoft.com/office/officeart/2018/5/layout/IconCircleLabelList"/>
    <dgm:cxn modelId="{1596509D-1266-4A4D-AAA4-35A055B5609F}" type="presOf" srcId="{8C5E5A80-A5DE-4BDF-B6CD-56F9BBB09B85}" destId="{AB749F6B-1919-4927-BF5B-C6DAD4F4DA6A}" srcOrd="0" destOrd="0" presId="urn:microsoft.com/office/officeart/2018/5/layout/IconCircleLabelList"/>
    <dgm:cxn modelId="{D5EAB3B3-7724-49C0-972F-5C7357553359}" type="presOf" srcId="{856BE2F7-FEE6-4695-A3E6-11DCCD6575A5}" destId="{F9825A18-BF92-4D0B-AB51-87945558A5CA}" srcOrd="0" destOrd="0" presId="urn:microsoft.com/office/officeart/2018/5/layout/IconCircleLabelList"/>
    <dgm:cxn modelId="{B51F87C8-94FD-48EA-8ED9-61843655E92B}" type="presOf" srcId="{555231C4-90FA-421D-AD9B-EDB63B9E0054}" destId="{B58607CD-7013-420F-8E1E-51D7B23FF597}" srcOrd="0" destOrd="0" presId="urn:microsoft.com/office/officeart/2018/5/layout/IconCircleLabelList"/>
    <dgm:cxn modelId="{EFF9D75D-A880-4ADB-85B5-16B5A72C83F3}" type="presParOf" srcId="{B58607CD-7013-420F-8E1E-51D7B23FF597}" destId="{A162E33B-994E-4781-B15F-152CC8E431DC}" srcOrd="0" destOrd="0" presId="urn:microsoft.com/office/officeart/2018/5/layout/IconCircleLabelList"/>
    <dgm:cxn modelId="{F80226FB-40DA-416D-83F2-2C9B72A1BFA4}" type="presParOf" srcId="{A162E33B-994E-4781-B15F-152CC8E431DC}" destId="{690D7AFD-E38A-43F5-AC43-3E806E8562BB}" srcOrd="0" destOrd="0" presId="urn:microsoft.com/office/officeart/2018/5/layout/IconCircleLabelList"/>
    <dgm:cxn modelId="{4F50A8F8-48E8-431E-B6EC-92DC2DB7EB0E}" type="presParOf" srcId="{A162E33B-994E-4781-B15F-152CC8E431DC}" destId="{66A340A5-3BB1-4F0D-9EFE-5AA61961A316}" srcOrd="1" destOrd="0" presId="urn:microsoft.com/office/officeart/2018/5/layout/IconCircleLabelList"/>
    <dgm:cxn modelId="{0CAFEA1C-9068-46BF-BF26-44655966855C}" type="presParOf" srcId="{A162E33B-994E-4781-B15F-152CC8E431DC}" destId="{BE54F721-730E-4C6E-B17F-2251547854E5}" srcOrd="2" destOrd="0" presId="urn:microsoft.com/office/officeart/2018/5/layout/IconCircleLabelList"/>
    <dgm:cxn modelId="{8BE43679-684C-48EC-B8EA-3B5B07A54AA1}" type="presParOf" srcId="{A162E33B-994E-4781-B15F-152CC8E431DC}" destId="{AB749F6B-1919-4927-BF5B-C6DAD4F4DA6A}" srcOrd="3" destOrd="0" presId="urn:microsoft.com/office/officeart/2018/5/layout/IconCircleLabelList"/>
    <dgm:cxn modelId="{3750B226-BD7A-48B4-B7FD-EA822928681A}" type="presParOf" srcId="{B58607CD-7013-420F-8E1E-51D7B23FF597}" destId="{0B0E131A-FCB3-47EC-B0D1-D1B9FF41CD99}" srcOrd="1" destOrd="0" presId="urn:microsoft.com/office/officeart/2018/5/layout/IconCircleLabelList"/>
    <dgm:cxn modelId="{F1BD2F38-CAA8-45B0-BAEE-2AF58008C34D}" type="presParOf" srcId="{B58607CD-7013-420F-8E1E-51D7B23FF597}" destId="{A4D7C0B5-20F8-420E-ABF3-9AD92D8C2577}" srcOrd="2" destOrd="0" presId="urn:microsoft.com/office/officeart/2018/5/layout/IconCircleLabelList"/>
    <dgm:cxn modelId="{B9D1FC46-2DEB-44C9-9127-F7F1CC524D29}" type="presParOf" srcId="{A4D7C0B5-20F8-420E-ABF3-9AD92D8C2577}" destId="{E4D578C5-ECC1-42C3-B3BB-694FB8F1DE5F}" srcOrd="0" destOrd="0" presId="urn:microsoft.com/office/officeart/2018/5/layout/IconCircleLabelList"/>
    <dgm:cxn modelId="{3A5D1526-0640-42B3-A426-4F79539E95D1}" type="presParOf" srcId="{A4D7C0B5-20F8-420E-ABF3-9AD92D8C2577}" destId="{AA9F2F40-620A-4047-95AA-80C16DCA6763}" srcOrd="1" destOrd="0" presId="urn:microsoft.com/office/officeart/2018/5/layout/IconCircleLabelList"/>
    <dgm:cxn modelId="{633AD979-CC93-4955-8975-D9994E1A71D6}" type="presParOf" srcId="{A4D7C0B5-20F8-420E-ABF3-9AD92D8C2577}" destId="{DE52BA24-0D7F-49E7-9792-1B5688F133D5}" srcOrd="2" destOrd="0" presId="urn:microsoft.com/office/officeart/2018/5/layout/IconCircleLabelList"/>
    <dgm:cxn modelId="{5A89F1B2-D8F4-4986-A926-7226601C1931}" type="presParOf" srcId="{A4D7C0B5-20F8-420E-ABF3-9AD92D8C2577}" destId="{6E0938FE-6C6F-44C0-97D2-4F04E07BA777}" srcOrd="3" destOrd="0" presId="urn:microsoft.com/office/officeart/2018/5/layout/IconCircleLabelList"/>
    <dgm:cxn modelId="{D98BD551-4B2C-4F3E-B8BC-BB817CB5D0E5}" type="presParOf" srcId="{B58607CD-7013-420F-8E1E-51D7B23FF597}" destId="{9BB33171-A7BF-4279-9BEC-01A5A70DCB45}" srcOrd="3" destOrd="0" presId="urn:microsoft.com/office/officeart/2018/5/layout/IconCircleLabelList"/>
    <dgm:cxn modelId="{44C2B7CB-3558-410F-A7C0-959E192ACD8F}" type="presParOf" srcId="{B58607CD-7013-420F-8E1E-51D7B23FF597}" destId="{CC4FA3EC-36C4-42C6-8852-6B81EFD34E77}" srcOrd="4" destOrd="0" presId="urn:microsoft.com/office/officeart/2018/5/layout/IconCircleLabelList"/>
    <dgm:cxn modelId="{2BE62985-7FF0-40EC-B61E-482D969A55DA}" type="presParOf" srcId="{CC4FA3EC-36C4-42C6-8852-6B81EFD34E77}" destId="{AF17F3EC-3E1F-4F42-8A6A-CE13C24472B0}" srcOrd="0" destOrd="0" presId="urn:microsoft.com/office/officeart/2018/5/layout/IconCircleLabelList"/>
    <dgm:cxn modelId="{18226014-C3FC-4722-A2C0-6C3AB0B672CD}" type="presParOf" srcId="{CC4FA3EC-36C4-42C6-8852-6B81EFD34E77}" destId="{29817F06-9666-42AB-8C67-509C41D1DAC1}" srcOrd="1" destOrd="0" presId="urn:microsoft.com/office/officeart/2018/5/layout/IconCircleLabelList"/>
    <dgm:cxn modelId="{D917E27A-BBDF-444F-8AEE-EBFED3A14D24}" type="presParOf" srcId="{CC4FA3EC-36C4-42C6-8852-6B81EFD34E77}" destId="{C20724A1-9A8F-4BD2-B4F6-DE6A910D0A0C}" srcOrd="2" destOrd="0" presId="urn:microsoft.com/office/officeart/2018/5/layout/IconCircleLabelList"/>
    <dgm:cxn modelId="{3B7BA39E-8EF2-48D7-8573-2625FD1B7F26}" type="presParOf" srcId="{CC4FA3EC-36C4-42C6-8852-6B81EFD34E77}" destId="{F9825A18-BF92-4D0B-AB51-87945558A5CA}" srcOrd="3" destOrd="0" presId="urn:microsoft.com/office/officeart/2018/5/layout/IconCircleLabelList"/>
    <dgm:cxn modelId="{A768CF96-C185-A942-A585-4F7250CBF694}" type="presParOf" srcId="{B58607CD-7013-420F-8E1E-51D7B23FF597}" destId="{78C60B29-D98F-9747-A95D-480F26FBF11D}" srcOrd="5" destOrd="0" presId="urn:microsoft.com/office/officeart/2018/5/layout/IconCircleLabelList"/>
    <dgm:cxn modelId="{57394D83-40F1-6F42-8510-5B67B625FCC5}" type="presParOf" srcId="{B58607CD-7013-420F-8E1E-51D7B23FF597}" destId="{5B238E85-9FFF-4E4F-805B-F153DC8FB7C4}" srcOrd="6" destOrd="0" presId="urn:microsoft.com/office/officeart/2018/5/layout/IconCircleLabelList"/>
    <dgm:cxn modelId="{0981AE37-DD31-BC4A-A91A-4819B4F81D24}" type="presParOf" srcId="{5B238E85-9FFF-4E4F-805B-F153DC8FB7C4}" destId="{45C33917-B8F6-6B4C-B1C3-E6066248EC82}" srcOrd="0" destOrd="0" presId="urn:microsoft.com/office/officeart/2018/5/layout/IconCircleLabelList"/>
    <dgm:cxn modelId="{DBA5B72E-58D9-8F48-A82E-1812D251E7FB}" type="presParOf" srcId="{5B238E85-9FFF-4E4F-805B-F153DC8FB7C4}" destId="{E886E1B3-63C1-D541-8357-EF7500824885}" srcOrd="1" destOrd="0" presId="urn:microsoft.com/office/officeart/2018/5/layout/IconCircleLabelList"/>
    <dgm:cxn modelId="{B50C0066-F3A0-504D-A1C7-0E54D04F1365}" type="presParOf" srcId="{5B238E85-9FFF-4E4F-805B-F153DC8FB7C4}" destId="{6C93D5B4-7DFD-9B4B-9895-1C05CAA345AA}" srcOrd="2" destOrd="0" presId="urn:microsoft.com/office/officeart/2018/5/layout/IconCircleLabelList"/>
    <dgm:cxn modelId="{7D728C7E-2262-1743-A655-53E915083ADE}" type="presParOf" srcId="{5B238E85-9FFF-4E4F-805B-F153DC8FB7C4}" destId="{CF01D5C4-B785-804D-BDF1-D9CA4FD15D56}" srcOrd="3" destOrd="0" presId="urn:microsoft.com/office/officeart/2018/5/layout/IconCircleLabelList"/>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0D7AFD-E38A-43F5-AC43-3E806E8562BB}">
      <dsp:nvSpPr>
        <dsp:cNvPr id="0" name=""/>
        <dsp:cNvSpPr/>
      </dsp:nvSpPr>
      <dsp:spPr>
        <a:xfrm>
          <a:off x="656770" y="2195"/>
          <a:ext cx="825644" cy="8256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A340A5-3BB1-4F0D-9EFE-5AA61961A316}">
      <dsp:nvSpPr>
        <dsp:cNvPr id="0" name=""/>
        <dsp:cNvSpPr/>
      </dsp:nvSpPr>
      <dsp:spPr>
        <a:xfrm>
          <a:off x="832727" y="178152"/>
          <a:ext cx="473730" cy="4737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749F6B-1919-4927-BF5B-C6DAD4F4DA6A}">
      <dsp:nvSpPr>
        <dsp:cNvPr id="0" name=""/>
        <dsp:cNvSpPr/>
      </dsp:nvSpPr>
      <dsp:spPr>
        <a:xfrm>
          <a:off x="392835" y="1085007"/>
          <a:ext cx="1353515" cy="54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dirty="0">
              <a:solidFill>
                <a:schemeClr val="tx1"/>
              </a:solidFill>
              <a:latin typeface="Microsoft YaHei" panose="020B0503020204020204" pitchFamily="34" charset="-122"/>
              <a:ea typeface="Microsoft YaHei" panose="020B0503020204020204" pitchFamily="34" charset="-122"/>
              <a:cs typeface="+mn-cs"/>
            </a:rPr>
            <a:t>PROJECT DESCRIPTION</a:t>
          </a:r>
          <a:endParaRPr lang="en-US" sz="1200" kern="1200" dirty="0"/>
        </a:p>
      </dsp:txBody>
      <dsp:txXfrm>
        <a:off x="392835" y="1085007"/>
        <a:ext cx="1353515" cy="541406"/>
      </dsp:txXfrm>
    </dsp:sp>
    <dsp:sp modelId="{E4D578C5-ECC1-42C3-B3BB-694FB8F1DE5F}">
      <dsp:nvSpPr>
        <dsp:cNvPr id="0" name=""/>
        <dsp:cNvSpPr/>
      </dsp:nvSpPr>
      <dsp:spPr>
        <a:xfrm>
          <a:off x="2247151" y="2195"/>
          <a:ext cx="825644" cy="8256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9F2F40-620A-4047-95AA-80C16DCA6763}">
      <dsp:nvSpPr>
        <dsp:cNvPr id="0" name=""/>
        <dsp:cNvSpPr/>
      </dsp:nvSpPr>
      <dsp:spPr>
        <a:xfrm>
          <a:off x="2423108" y="178152"/>
          <a:ext cx="473730" cy="4737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0938FE-6C6F-44C0-97D2-4F04E07BA777}">
      <dsp:nvSpPr>
        <dsp:cNvPr id="0" name=""/>
        <dsp:cNvSpPr/>
      </dsp:nvSpPr>
      <dsp:spPr>
        <a:xfrm>
          <a:off x="1983216" y="1085007"/>
          <a:ext cx="1353515" cy="54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a:solidFill>
                <a:schemeClr val="tx1"/>
              </a:solidFill>
              <a:latin typeface="Microsoft YaHei" panose="020B0503020204020204" pitchFamily="34" charset="-122"/>
              <a:ea typeface="Microsoft YaHei" panose="020B0503020204020204" pitchFamily="34" charset="-122"/>
              <a:cs typeface="+mn-cs"/>
            </a:rPr>
            <a:t>AAGR &amp; CAGR CALCULATION</a:t>
          </a:r>
          <a:endParaRPr lang="en-US" sz="1200" kern="1200"/>
        </a:p>
      </dsp:txBody>
      <dsp:txXfrm>
        <a:off x="1983216" y="1085007"/>
        <a:ext cx="1353515" cy="541406"/>
      </dsp:txXfrm>
    </dsp:sp>
    <dsp:sp modelId="{AF17F3EC-3E1F-4F42-8A6A-CE13C24472B0}">
      <dsp:nvSpPr>
        <dsp:cNvPr id="0" name=""/>
        <dsp:cNvSpPr/>
      </dsp:nvSpPr>
      <dsp:spPr>
        <a:xfrm>
          <a:off x="630061" y="1974312"/>
          <a:ext cx="825644" cy="8256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817F06-9666-42AB-8C67-509C41D1DAC1}">
      <dsp:nvSpPr>
        <dsp:cNvPr id="0" name=""/>
        <dsp:cNvSpPr/>
      </dsp:nvSpPr>
      <dsp:spPr>
        <a:xfrm>
          <a:off x="813679" y="2177535"/>
          <a:ext cx="473730" cy="4737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825A18-BF92-4D0B-AB51-87945558A5CA}">
      <dsp:nvSpPr>
        <dsp:cNvPr id="0" name=""/>
        <dsp:cNvSpPr/>
      </dsp:nvSpPr>
      <dsp:spPr>
        <a:xfrm>
          <a:off x="353705" y="3021228"/>
          <a:ext cx="1353515" cy="54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a:solidFill>
                <a:schemeClr val="tx1"/>
              </a:solidFill>
              <a:latin typeface="Microsoft YaHei" panose="020B0503020204020204" pitchFamily="34" charset="-122"/>
              <a:ea typeface="Microsoft YaHei" panose="020B0503020204020204" pitchFamily="34" charset="-122"/>
              <a:cs typeface="+mn-cs"/>
            </a:rPr>
            <a:t>TREND ANALYSIS &amp; FORECAST</a:t>
          </a:r>
          <a:endParaRPr lang="en-US" sz="1200" kern="1200"/>
        </a:p>
      </dsp:txBody>
      <dsp:txXfrm>
        <a:off x="353705" y="3021228"/>
        <a:ext cx="1353515" cy="541406"/>
      </dsp:txXfrm>
    </dsp:sp>
    <dsp:sp modelId="{45C33917-B8F6-6B4C-B1C3-E6066248EC82}">
      <dsp:nvSpPr>
        <dsp:cNvPr id="0" name=""/>
        <dsp:cNvSpPr/>
      </dsp:nvSpPr>
      <dsp:spPr>
        <a:xfrm>
          <a:off x="2247151" y="1964792"/>
          <a:ext cx="825644" cy="8256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86E1B3-63C1-D541-8357-EF7500824885}">
      <dsp:nvSpPr>
        <dsp:cNvPr id="0" name=""/>
        <dsp:cNvSpPr/>
      </dsp:nvSpPr>
      <dsp:spPr>
        <a:xfrm>
          <a:off x="2423108" y="2140749"/>
          <a:ext cx="473730" cy="4737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01D5C4-B785-804D-BDF1-D9CA4FD15D56}">
      <dsp:nvSpPr>
        <dsp:cNvPr id="0" name=""/>
        <dsp:cNvSpPr/>
      </dsp:nvSpPr>
      <dsp:spPr>
        <a:xfrm>
          <a:off x="2011978" y="3008277"/>
          <a:ext cx="1353515" cy="54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dirty="0">
              <a:solidFill>
                <a:schemeClr val="tx1"/>
              </a:solidFill>
              <a:latin typeface="Microsoft YaHei" panose="020B0503020204020204" pitchFamily="34" charset="-122"/>
              <a:ea typeface="Microsoft YaHei" panose="020B0503020204020204" pitchFamily="34" charset="-122"/>
              <a:cs typeface="+mn-cs"/>
            </a:rPr>
            <a:t>CHALLENGES &amp; PROJECT REVIEW</a:t>
          </a:r>
        </a:p>
      </dsp:txBody>
      <dsp:txXfrm>
        <a:off x="2011978" y="3008277"/>
        <a:ext cx="1353515" cy="54140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309E9-963E-514B-A222-911673905DCB}" type="datetimeFigureOut">
              <a:rPr lang="en-CN" smtClean="0"/>
              <a:t>2024/1/4</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29FC30-BE12-434E-A588-546B855A7554}" type="slidenum">
              <a:rPr lang="en-CN" smtClean="0"/>
              <a:t>‹#›</a:t>
            </a:fld>
            <a:endParaRPr lang="en-CN"/>
          </a:p>
        </p:txBody>
      </p:sp>
    </p:spTree>
    <p:extLst>
      <p:ext uri="{BB962C8B-B14F-4D97-AF65-F5344CB8AC3E}">
        <p14:creationId xmlns:p14="http://schemas.microsoft.com/office/powerpoint/2010/main" val="3338847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Good Afternoon, This is Feng Yuan.</a:t>
            </a:r>
          </a:p>
        </p:txBody>
      </p:sp>
      <p:sp>
        <p:nvSpPr>
          <p:cNvPr id="4" name="Slide Number Placeholder 3"/>
          <p:cNvSpPr>
            <a:spLocks noGrp="1"/>
          </p:cNvSpPr>
          <p:nvPr>
            <p:ph type="sldNum" sz="quarter" idx="5"/>
          </p:nvPr>
        </p:nvSpPr>
        <p:spPr/>
        <p:txBody>
          <a:bodyPr/>
          <a:lstStyle/>
          <a:p>
            <a:fld id="{2929FC30-BE12-434E-A588-546B855A7554}" type="slidenum">
              <a:rPr lang="en-CN" smtClean="0"/>
              <a:t>1</a:t>
            </a:fld>
            <a:endParaRPr lang="en-CN"/>
          </a:p>
        </p:txBody>
      </p:sp>
    </p:spTree>
    <p:extLst>
      <p:ext uri="{BB962C8B-B14F-4D97-AF65-F5344CB8AC3E}">
        <p14:creationId xmlns:p14="http://schemas.microsoft.com/office/powerpoint/2010/main" val="3360206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en-US" altLang="zh-CN" b="1" dirty="0"/>
              <a:t>SARIMA</a:t>
            </a:r>
            <a:r>
              <a:rPr kumimoji="1" lang="zh-CN" altLang="en-US" b="1" dirty="0"/>
              <a:t>（</a:t>
            </a:r>
            <a:r>
              <a:rPr kumimoji="1" lang="en-US" altLang="zh-CN" b="1" dirty="0"/>
              <a:t>Seasonal Autoregressive Integrated Moving Average</a:t>
            </a:r>
            <a:r>
              <a:rPr kumimoji="1" lang="zh-CN" altLang="en-US" b="1" dirty="0"/>
              <a:t>）和</a:t>
            </a:r>
            <a:r>
              <a:rPr kumimoji="1" lang="en-US" altLang="zh-CN" b="1" dirty="0"/>
              <a:t>ARIMA</a:t>
            </a:r>
            <a:r>
              <a:rPr kumimoji="1" lang="zh-CN" altLang="en-US" b="1" dirty="0"/>
              <a:t>（</a:t>
            </a:r>
            <a:r>
              <a:rPr kumimoji="1" lang="en-US" altLang="zh-CN" b="1" dirty="0"/>
              <a:t>Autoregressive Integrated Moving Average</a:t>
            </a:r>
            <a:r>
              <a:rPr kumimoji="1" lang="zh-CN" altLang="en-US" b="1" dirty="0"/>
              <a:t>）都是用于时间序列分析和预测的统计模型。其区别在于：</a:t>
            </a:r>
            <a:endParaRPr kumimoji="1" lang="en-US" altLang="zh-CN" b="1" dirty="0"/>
          </a:p>
          <a:p>
            <a:endParaRPr kumimoji="1" lang="en-US" altLang="zh-CN" b="1" dirty="0"/>
          </a:p>
          <a:p>
            <a:r>
              <a:rPr kumimoji="1" lang="en-US" altLang="zh-CN" b="1" dirty="0"/>
              <a:t>ARIMA</a:t>
            </a:r>
            <a:r>
              <a:rPr kumimoji="1" lang="zh-CN" altLang="en-US" b="1" dirty="0"/>
              <a:t>：主要用于分析和预测非季节性时间序列数据，即不受季节性影响的数据。</a:t>
            </a:r>
            <a:endParaRPr kumimoji="1" lang="en-US" altLang="zh-CN" b="1" dirty="0"/>
          </a:p>
          <a:p>
            <a:endParaRPr kumimoji="1" lang="en-US" altLang="zh-CN" b="1" dirty="0"/>
          </a:p>
          <a:p>
            <a:r>
              <a:rPr kumimoji="1" lang="en-US" altLang="zh-CN" b="1" dirty="0"/>
              <a:t>SARIMA</a:t>
            </a:r>
            <a:r>
              <a:rPr kumimoji="1" lang="zh-CN" altLang="en-US" b="1" dirty="0"/>
              <a:t>：</a:t>
            </a:r>
            <a:r>
              <a:rPr kumimoji="1" lang="en-US" altLang="zh-CN" b="1" dirty="0"/>
              <a:t>SARIMA</a:t>
            </a:r>
            <a:r>
              <a:rPr kumimoji="1" lang="zh-CN" altLang="en-US" b="1" dirty="0"/>
              <a:t>模型用于分析和预测具有季节性的时间序列数据，即数据具有明显的季节性因素。同时，我们还可以将</a:t>
            </a:r>
            <a:r>
              <a:rPr kumimoji="1" lang="en-US" altLang="zh-CN" b="1" dirty="0"/>
              <a:t>covid</a:t>
            </a:r>
            <a:r>
              <a:rPr kumimoji="1" lang="zh-CN" altLang="en-US" b="1" dirty="0"/>
              <a:t> </a:t>
            </a:r>
            <a:r>
              <a:rPr kumimoji="1" lang="en-US" altLang="zh-CN" b="1" dirty="0"/>
              <a:t>19</a:t>
            </a:r>
            <a:r>
              <a:rPr kumimoji="1" lang="zh-CN" altLang="en-US" b="1" dirty="0"/>
              <a:t>作为外部变量加入到预测因子，更有效地预测未来趋势。</a:t>
            </a:r>
            <a:endParaRPr kumimoji="1" lang="en-US" altLang="zh-CN" b="1" dirty="0"/>
          </a:p>
          <a:p>
            <a:endParaRPr kumimoji="1" lang="en-US" altLang="zh-CN" b="1" dirty="0"/>
          </a:p>
          <a:p>
            <a:r>
              <a:rPr lang="en-US" b="0" i="0" dirty="0">
                <a:solidFill>
                  <a:srgbClr val="ECECF1"/>
                </a:solidFill>
                <a:effectLst/>
                <a:latin typeface="Söhne"/>
              </a:rPr>
              <a:t>Tableau</a:t>
            </a:r>
            <a:r>
              <a:rPr lang="zh-CN" altLang="en-US" b="0" i="0" dirty="0">
                <a:solidFill>
                  <a:srgbClr val="ECECF1"/>
                </a:solidFill>
                <a:effectLst/>
                <a:latin typeface="Söhne"/>
              </a:rPr>
              <a:t>所采取的是指数平滑模型从某一固定时间序列的过去值的加权平均值，以反复运算方式预测该系列的未来值。最简模型（简单指数平滑）从上一个实际值和上一个层次值来计算下一个层次值或平滑值。该方法之所以是指数方法，是因为每个层次的值都受前一个实际值的影响，影响程度呈指数下降，即值越新权重越大。</a:t>
            </a:r>
            <a:endParaRPr lang="en-US" altLang="zh-CN" b="0" i="0" dirty="0">
              <a:solidFill>
                <a:srgbClr val="ECECF1"/>
              </a:solidFill>
              <a:effectLst/>
              <a:latin typeface="Söhne"/>
            </a:endParaRPr>
          </a:p>
          <a:p>
            <a:endParaRPr kumimoji="1" lang="en-US" altLang="zh-CN" b="0" i="0" dirty="0">
              <a:solidFill>
                <a:srgbClr val="ECECF1"/>
              </a:solidFill>
              <a:effectLst/>
              <a:latin typeface="Söhne"/>
            </a:endParaRPr>
          </a:p>
          <a:p>
            <a:r>
              <a:rPr kumimoji="1" lang="en-US" altLang="zh-CN" b="1" dirty="0"/>
              <a:t>Exponential Smoothing A model that predicts the future values of a fixed time series</a:t>
            </a:r>
            <a:r>
              <a:rPr kumimoji="1" lang="zh-CN" altLang="en-US" b="1" dirty="0"/>
              <a:t>。</a:t>
            </a:r>
            <a:r>
              <a:rPr kumimoji="1" lang="en-US" altLang="zh-CN" b="1" dirty="0"/>
              <a:t>The method is exponential because the value of each level is influenced by the previous actual value in an exponentially decreasing manner, i.e., the newer the value the greater the weight.</a:t>
            </a:r>
            <a:endParaRPr kumimoji="1" lang="zh-CN" altLang="en-US" b="1" dirty="0"/>
          </a:p>
        </p:txBody>
      </p:sp>
      <p:sp>
        <p:nvSpPr>
          <p:cNvPr id="4" name="幻灯片编号占位符 3"/>
          <p:cNvSpPr>
            <a:spLocks noGrp="1"/>
          </p:cNvSpPr>
          <p:nvPr>
            <p:ph type="sldNum" sz="quarter" idx="10"/>
          </p:nvPr>
        </p:nvSpPr>
        <p:spPr/>
        <p:txBody>
          <a:bodyPr/>
          <a:lstStyle/>
          <a:p>
            <a:fld id="{D469F419-EC92-2745-BE06-A9714C36F103}" type="slidenum">
              <a:rPr kumimoji="1" lang="zh-CN" altLang="en-US" smtClean="0"/>
              <a:t>10</a:t>
            </a:fld>
            <a:endParaRPr kumimoji="1" lang="zh-CN" altLang="en-US"/>
          </a:p>
        </p:txBody>
      </p:sp>
    </p:spTree>
    <p:extLst>
      <p:ext uri="{BB962C8B-B14F-4D97-AF65-F5344CB8AC3E}">
        <p14:creationId xmlns:p14="http://schemas.microsoft.com/office/powerpoint/2010/main" val="3580991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zh-CN" altLang="en-US" b="1" dirty="0"/>
              <a:t>从图中可以看到，</a:t>
            </a:r>
            <a:r>
              <a:rPr kumimoji="1" lang="en-US" altLang="zh-CN" b="1" dirty="0"/>
              <a:t>Covid-19</a:t>
            </a:r>
            <a:r>
              <a:rPr kumimoji="1" lang="zh-CN" altLang="en-US" b="1" dirty="0"/>
              <a:t>对于客流量变化产出了重大影响，这也是我们在下一步分析工作中需要重点考虑的问题</a:t>
            </a:r>
          </a:p>
        </p:txBody>
      </p:sp>
      <p:sp>
        <p:nvSpPr>
          <p:cNvPr id="4" name="幻灯片编号占位符 3"/>
          <p:cNvSpPr>
            <a:spLocks noGrp="1"/>
          </p:cNvSpPr>
          <p:nvPr>
            <p:ph type="sldNum" sz="quarter" idx="10"/>
          </p:nvPr>
        </p:nvSpPr>
        <p:spPr/>
        <p:txBody>
          <a:bodyPr/>
          <a:lstStyle/>
          <a:p>
            <a:fld id="{D469F419-EC92-2745-BE06-A9714C36F103}" type="slidenum">
              <a:rPr kumimoji="1" lang="zh-CN" altLang="en-US" smtClean="0"/>
              <a:t>11</a:t>
            </a:fld>
            <a:endParaRPr kumimoji="1" lang="zh-CN" altLang="en-US"/>
          </a:p>
        </p:txBody>
      </p:sp>
    </p:spTree>
    <p:extLst>
      <p:ext uri="{BB962C8B-B14F-4D97-AF65-F5344CB8AC3E}">
        <p14:creationId xmlns:p14="http://schemas.microsoft.com/office/powerpoint/2010/main" val="239300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zh-CN" altLang="en-US" b="1" dirty="0"/>
              <a:t>从图中可以看到，</a:t>
            </a:r>
            <a:r>
              <a:rPr kumimoji="1" lang="en-US" altLang="zh-CN" b="1" dirty="0"/>
              <a:t>Covid-19</a:t>
            </a:r>
            <a:r>
              <a:rPr kumimoji="1" lang="zh-CN" altLang="en-US" b="1" dirty="0"/>
              <a:t>对于客流量变化产出了重大影响，这也是我们在下一步分析工作中需要重点考虑的问题</a:t>
            </a:r>
            <a:br>
              <a:rPr kumimoji="1" lang="en-US" altLang="zh-CN" b="1" dirty="0"/>
            </a:br>
            <a:br>
              <a:rPr kumimoji="1" lang="en-US" altLang="zh-CN" b="1" dirty="0"/>
            </a:br>
            <a:r>
              <a:rPr lang="en-US" b="0" i="0" dirty="0">
                <a:solidFill>
                  <a:srgbClr val="ECECF1"/>
                </a:solidFill>
                <a:effectLst/>
                <a:latin typeface="Söhne"/>
              </a:rPr>
              <a:t>We need to provide assumptions, and based on them, develop our forecasting models.</a:t>
            </a:r>
          </a:p>
          <a:p>
            <a:endParaRPr kumimoji="1" lang="en-US" altLang="zh-CN" b="0" i="0" dirty="0">
              <a:solidFill>
                <a:srgbClr val="ECECF1"/>
              </a:solidFill>
              <a:effectLst/>
              <a:latin typeface="Söhne"/>
            </a:endParaRPr>
          </a:p>
          <a:p>
            <a:r>
              <a:rPr kumimoji="1" lang="zh-CN" altLang="en-US" b="1" dirty="0"/>
              <a:t>达拉斯</a:t>
            </a:r>
            <a:r>
              <a:rPr kumimoji="1" lang="en-US" altLang="zh-CN" b="1" dirty="0"/>
              <a:t>-</a:t>
            </a:r>
            <a:r>
              <a:rPr kumimoji="1" lang="zh-CN" altLang="en-US" b="1" dirty="0"/>
              <a:t>沃斯堡都会区（</a:t>
            </a:r>
            <a:r>
              <a:rPr kumimoji="1" lang="en-US" altLang="zh-CN" b="1" dirty="0"/>
              <a:t>Dallas-Fort Worth Metroplex</a:t>
            </a:r>
            <a:r>
              <a:rPr kumimoji="1" lang="zh-CN" altLang="en-US" b="1" dirty="0"/>
              <a:t>）主要包括以下几个县：</a:t>
            </a:r>
          </a:p>
          <a:p>
            <a:endParaRPr kumimoji="1" lang="zh-CN" altLang="en-US" b="1" dirty="0"/>
          </a:p>
          <a:p>
            <a:r>
              <a:rPr kumimoji="1" lang="en-US" altLang="zh-CN" b="1" dirty="0"/>
              <a:t>1. **</a:t>
            </a:r>
            <a:r>
              <a:rPr kumimoji="1" lang="zh-CN" altLang="en-US" b="1" dirty="0"/>
              <a:t>达拉斯县（</a:t>
            </a:r>
            <a:r>
              <a:rPr kumimoji="1" lang="en-US" altLang="zh-CN" b="1" dirty="0"/>
              <a:t>Dallas County</a:t>
            </a:r>
            <a:r>
              <a:rPr kumimoji="1" lang="zh-CN" altLang="en-US" b="1" dirty="0"/>
              <a:t>）**</a:t>
            </a:r>
          </a:p>
          <a:p>
            <a:r>
              <a:rPr kumimoji="1" lang="en-US" altLang="zh-CN" b="1" dirty="0"/>
              <a:t>2. **</a:t>
            </a:r>
            <a:r>
              <a:rPr kumimoji="1" lang="zh-CN" altLang="en-US" b="1" dirty="0"/>
              <a:t>塔兰特县（</a:t>
            </a:r>
            <a:r>
              <a:rPr kumimoji="1" lang="en-US" altLang="zh-CN" b="1" dirty="0"/>
              <a:t>Tarrant County</a:t>
            </a:r>
            <a:r>
              <a:rPr kumimoji="1" lang="zh-CN" altLang="en-US" b="1" dirty="0"/>
              <a:t>）**</a:t>
            </a:r>
          </a:p>
          <a:p>
            <a:r>
              <a:rPr kumimoji="1" lang="en-US" altLang="zh-CN" b="1" dirty="0"/>
              <a:t>3. **</a:t>
            </a:r>
            <a:r>
              <a:rPr kumimoji="1" lang="zh-CN" altLang="en-US" b="1" dirty="0"/>
              <a:t>科林县（</a:t>
            </a:r>
            <a:r>
              <a:rPr kumimoji="1" lang="en-US" altLang="zh-CN" b="1" dirty="0"/>
              <a:t>Collin County</a:t>
            </a:r>
            <a:r>
              <a:rPr kumimoji="1" lang="zh-CN" altLang="en-US" b="1" dirty="0"/>
              <a:t>）**</a:t>
            </a:r>
          </a:p>
          <a:p>
            <a:r>
              <a:rPr kumimoji="1" lang="en-US" altLang="zh-CN" b="1" dirty="0"/>
              <a:t>4. **</a:t>
            </a:r>
            <a:r>
              <a:rPr kumimoji="1" lang="zh-CN" altLang="en-US" b="1" dirty="0"/>
              <a:t>登顿县（</a:t>
            </a:r>
            <a:r>
              <a:rPr kumimoji="1" lang="en-US" altLang="zh-CN" b="1" dirty="0"/>
              <a:t>Denton County</a:t>
            </a:r>
            <a:r>
              <a:rPr kumimoji="1" lang="zh-CN" altLang="en-US" b="1" dirty="0"/>
              <a:t>）**</a:t>
            </a:r>
          </a:p>
        </p:txBody>
      </p:sp>
      <p:sp>
        <p:nvSpPr>
          <p:cNvPr id="4" name="幻灯片编号占位符 3"/>
          <p:cNvSpPr>
            <a:spLocks noGrp="1"/>
          </p:cNvSpPr>
          <p:nvPr>
            <p:ph type="sldNum" sz="quarter" idx="10"/>
          </p:nvPr>
        </p:nvSpPr>
        <p:spPr/>
        <p:txBody>
          <a:bodyPr/>
          <a:lstStyle/>
          <a:p>
            <a:fld id="{D469F419-EC92-2745-BE06-A9714C36F103}" type="slidenum">
              <a:rPr kumimoji="1" lang="zh-CN" altLang="en-US" smtClean="0"/>
              <a:t>12</a:t>
            </a:fld>
            <a:endParaRPr kumimoji="1" lang="zh-CN" altLang="en-US"/>
          </a:p>
        </p:txBody>
      </p:sp>
    </p:spTree>
    <p:extLst>
      <p:ext uri="{BB962C8B-B14F-4D97-AF65-F5344CB8AC3E}">
        <p14:creationId xmlns:p14="http://schemas.microsoft.com/office/powerpoint/2010/main" val="3826515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zh-CN" altLang="en-US" b="1" dirty="0"/>
              <a:t>首先，我们尝试了</a:t>
            </a:r>
            <a:r>
              <a:rPr kumimoji="1" lang="en-US" altLang="zh-CN" b="1" dirty="0"/>
              <a:t>Tableau</a:t>
            </a:r>
            <a:r>
              <a:rPr kumimoji="1" lang="zh-CN" altLang="en-US" b="1" dirty="0"/>
              <a:t>的预测功能，这里仅考虑历史数据的长期趋势和周期波动，可以看到</a:t>
            </a:r>
            <a:r>
              <a:rPr kumimoji="1" lang="en-US" altLang="zh-CN" b="1" dirty="0"/>
              <a:t>Tableau</a:t>
            </a:r>
            <a:r>
              <a:rPr kumimoji="1" lang="zh-CN" altLang="en-US" b="1" dirty="0"/>
              <a:t>本身偏重数据分析，预测功能比较简单，对未来数据预测也非常保守。</a:t>
            </a:r>
          </a:p>
        </p:txBody>
      </p:sp>
      <p:sp>
        <p:nvSpPr>
          <p:cNvPr id="4" name="幻灯片编号占位符 3"/>
          <p:cNvSpPr>
            <a:spLocks noGrp="1"/>
          </p:cNvSpPr>
          <p:nvPr>
            <p:ph type="sldNum" sz="quarter" idx="10"/>
          </p:nvPr>
        </p:nvSpPr>
        <p:spPr/>
        <p:txBody>
          <a:bodyPr/>
          <a:lstStyle/>
          <a:p>
            <a:fld id="{D469F419-EC92-2745-BE06-A9714C36F103}" type="slidenum">
              <a:rPr kumimoji="1" lang="zh-CN" altLang="en-US" smtClean="0"/>
              <a:t>13</a:t>
            </a:fld>
            <a:endParaRPr kumimoji="1" lang="zh-CN" altLang="en-US"/>
          </a:p>
        </p:txBody>
      </p:sp>
    </p:spTree>
    <p:extLst>
      <p:ext uri="{BB962C8B-B14F-4D97-AF65-F5344CB8AC3E}">
        <p14:creationId xmlns:p14="http://schemas.microsoft.com/office/powerpoint/2010/main" val="3906812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zh-CN" altLang="en-US" b="1" dirty="0"/>
              <a:t>以下是采用</a:t>
            </a:r>
            <a:r>
              <a:rPr kumimoji="1" lang="en-US" altLang="zh-CN" b="1" dirty="0"/>
              <a:t>SARIMA</a:t>
            </a:r>
            <a:r>
              <a:rPr kumimoji="1" lang="zh-CN" altLang="en-US" b="1" dirty="0"/>
              <a:t>对数据预测的结果，一共迭代了三个版本：</a:t>
            </a:r>
            <a:endParaRPr kumimoji="1" lang="en-US" altLang="zh-CN" b="1" dirty="0"/>
          </a:p>
          <a:p>
            <a:endParaRPr kumimoji="1" lang="en-US" altLang="zh-CN" b="1" dirty="0"/>
          </a:p>
          <a:p>
            <a:r>
              <a:rPr kumimoji="1" lang="zh-CN" altLang="en-US" b="1" dirty="0"/>
              <a:t>版本 </a:t>
            </a:r>
            <a:r>
              <a:rPr kumimoji="1" lang="en-US" altLang="zh-CN" b="1" dirty="0"/>
              <a:t>1:</a:t>
            </a:r>
            <a:r>
              <a:rPr kumimoji="1" lang="zh-CN" altLang="en-US" b="1" dirty="0"/>
              <a:t> 考虑历史数据的长期趋势和周期波动，同时考虑</a:t>
            </a:r>
            <a:r>
              <a:rPr kumimoji="1" lang="en-US" altLang="zh-CN" b="1" dirty="0"/>
              <a:t>covid</a:t>
            </a:r>
            <a:r>
              <a:rPr kumimoji="1" lang="zh-CN" altLang="en-US" b="1" dirty="0"/>
              <a:t> </a:t>
            </a:r>
            <a:r>
              <a:rPr kumimoji="1" lang="en-US" altLang="zh-CN" b="1" dirty="0"/>
              <a:t>19</a:t>
            </a:r>
            <a:r>
              <a:rPr kumimoji="1" lang="zh-CN" altLang="en-US" b="1" dirty="0"/>
              <a:t> 因素，假定</a:t>
            </a:r>
            <a:r>
              <a:rPr kumimoji="1" lang="en-US" altLang="zh-CN" b="1" dirty="0"/>
              <a:t>covid</a:t>
            </a:r>
            <a:r>
              <a:rPr kumimoji="1" lang="zh-CN" altLang="en-US" b="1" dirty="0"/>
              <a:t> </a:t>
            </a:r>
            <a:r>
              <a:rPr kumimoji="1" lang="en-US" altLang="zh-CN" b="1" dirty="0"/>
              <a:t>19</a:t>
            </a:r>
            <a:r>
              <a:rPr kumimoji="1" lang="zh-CN" altLang="en-US" b="1" dirty="0"/>
              <a:t> 的影响持续至</a:t>
            </a:r>
            <a:r>
              <a:rPr kumimoji="1" lang="en-US" altLang="zh-CN" b="1" dirty="0"/>
              <a:t>2023</a:t>
            </a:r>
            <a:r>
              <a:rPr kumimoji="1" lang="zh-CN" altLang="en-US" b="1" dirty="0"/>
              <a:t>年底，之后恢复到</a:t>
            </a:r>
            <a:r>
              <a:rPr kumimoji="1" lang="en-US" altLang="zh-CN" b="1" dirty="0"/>
              <a:t>2020</a:t>
            </a:r>
            <a:r>
              <a:rPr kumimoji="1" lang="zh-CN" altLang="en-US" b="1" dirty="0"/>
              <a:t>年之前到增长水平。</a:t>
            </a:r>
            <a:endParaRPr kumimoji="1" lang="en-US" altLang="zh-CN" b="1" dirty="0"/>
          </a:p>
          <a:p>
            <a:endParaRPr kumimoji="1" lang="en-US" altLang="zh-CN" b="1" dirty="0"/>
          </a:p>
          <a:p>
            <a:r>
              <a:rPr kumimoji="1" lang="zh-CN" altLang="en-US" b="1" dirty="0"/>
              <a:t>版本 </a:t>
            </a:r>
            <a:r>
              <a:rPr kumimoji="1" lang="en-US" altLang="zh-CN" b="1" dirty="0"/>
              <a:t>2:</a:t>
            </a:r>
            <a:r>
              <a:rPr kumimoji="1" lang="zh-CN" altLang="en-US" b="1" dirty="0"/>
              <a:t> 在前一个版本上进行优化，考虑到</a:t>
            </a:r>
            <a:r>
              <a:rPr kumimoji="1" lang="en-US" altLang="zh-CN" b="1" dirty="0"/>
              <a:t>covid</a:t>
            </a:r>
            <a:r>
              <a:rPr kumimoji="1" lang="zh-CN" altLang="en-US" b="1" dirty="0"/>
              <a:t> </a:t>
            </a:r>
            <a:r>
              <a:rPr kumimoji="1" lang="en-US" altLang="zh-CN" b="1" dirty="0"/>
              <a:t>19</a:t>
            </a:r>
            <a:r>
              <a:rPr kumimoji="1" lang="zh-CN" altLang="en-US" b="1" dirty="0"/>
              <a:t> 的影响不会在某个时间点突然消失，而是一个影响力逐渐衰减的过程，因此设置了一个衰减系数，使用线性回归模型来估计</a:t>
            </a:r>
            <a:r>
              <a:rPr kumimoji="1" lang="en-US" altLang="zh-CN" b="1" dirty="0"/>
              <a:t>2019</a:t>
            </a:r>
            <a:r>
              <a:rPr kumimoji="1" lang="zh-CN" altLang="en-US" b="1" dirty="0"/>
              <a:t>年</a:t>
            </a:r>
            <a:r>
              <a:rPr kumimoji="1" lang="en-US" altLang="zh-CN" b="1" dirty="0"/>
              <a:t>12</a:t>
            </a:r>
            <a:r>
              <a:rPr kumimoji="1" lang="zh-CN" altLang="en-US" b="1" dirty="0"/>
              <a:t>月之前（即认为是新冠疫情（</a:t>
            </a:r>
            <a:r>
              <a:rPr kumimoji="1" lang="en-US" altLang="zh-CN" b="1" dirty="0"/>
              <a:t>COVID-19</a:t>
            </a:r>
            <a:r>
              <a:rPr kumimoji="1" lang="zh-CN" altLang="en-US" b="1" dirty="0"/>
              <a:t>）影响前）的旅客人数数据趋势，以计算衰减系数（</a:t>
            </a:r>
            <a:r>
              <a:rPr kumimoji="1" lang="en-US" altLang="zh-CN" b="1" dirty="0"/>
              <a:t>decay factor</a:t>
            </a:r>
            <a:r>
              <a:rPr kumimoji="1" lang="zh-CN" altLang="en-US" b="1" dirty="0"/>
              <a:t>）。衰减系数是实际旅客人数与线性趋势预测旅客人数之间的比率，用于反映实际数据与趋势之间的偏差。</a:t>
            </a:r>
            <a:endParaRPr kumimoji="1" lang="en-US" altLang="zh-CN" b="1" dirty="0"/>
          </a:p>
          <a:p>
            <a:endParaRPr kumimoji="1" lang="en-US" altLang="zh-CN" b="1" dirty="0"/>
          </a:p>
          <a:p>
            <a:r>
              <a:rPr kumimoji="1" lang="zh-CN" altLang="en-US" b="1" dirty="0"/>
              <a:t>版本</a:t>
            </a:r>
            <a:r>
              <a:rPr kumimoji="1" lang="en-US" altLang="zh-CN" b="1" dirty="0"/>
              <a:t>3:</a:t>
            </a:r>
            <a:r>
              <a:rPr kumimoji="1" lang="zh-CN" altLang="en-US" b="1" dirty="0"/>
              <a:t> 在版本</a:t>
            </a:r>
            <a:r>
              <a:rPr kumimoji="1" lang="en-US" altLang="zh-CN" b="1" dirty="0"/>
              <a:t>2</a:t>
            </a:r>
            <a:r>
              <a:rPr kumimoji="1" lang="zh-CN" altLang="en-US" b="1" dirty="0"/>
              <a:t> 的基础上继续优化，加入了地区</a:t>
            </a:r>
            <a:r>
              <a:rPr kumimoji="1" lang="en-US" altLang="zh-CN" b="1" dirty="0"/>
              <a:t>GDP</a:t>
            </a:r>
            <a:r>
              <a:rPr kumimoji="1" lang="zh-CN" altLang="en-US" b="1" dirty="0"/>
              <a:t>增长因素。</a:t>
            </a:r>
            <a:endParaRPr kumimoji="1" lang="en-US" altLang="zh-CN" b="1" dirty="0"/>
          </a:p>
          <a:p>
            <a:endParaRPr kumimoji="1" lang="en-US" altLang="zh-CN" b="1" dirty="0"/>
          </a:p>
          <a:p>
            <a:r>
              <a:rPr kumimoji="1" lang="zh-CN" altLang="en-US" b="1" dirty="0"/>
              <a:t>数据来自美国经济分析局（</a:t>
            </a:r>
            <a:r>
              <a:rPr kumimoji="1" lang="en-US" altLang="zh-CN" b="1" dirty="0"/>
              <a:t>BEA</a:t>
            </a:r>
            <a:r>
              <a:rPr kumimoji="1" lang="zh-CN" altLang="en-US" b="1" dirty="0"/>
              <a:t>）</a:t>
            </a:r>
            <a:r>
              <a:rPr kumimoji="1" lang="en-US" altLang="zh-CN" b="1" dirty="0"/>
              <a:t>2011-2021</a:t>
            </a:r>
            <a:r>
              <a:rPr kumimoji="1" lang="zh-CN" altLang="en-US" b="1" dirty="0"/>
              <a:t>。</a:t>
            </a:r>
            <a:endParaRPr kumimoji="1" lang="en-US" altLang="zh-CN" b="1" dirty="0"/>
          </a:p>
          <a:p>
            <a:endParaRPr kumimoji="1" lang="en-US" altLang="zh-CN" b="1" dirty="0"/>
          </a:p>
          <a:p>
            <a:r>
              <a:rPr kumimoji="1" lang="zh-CN" altLang="en-US" b="1" dirty="0"/>
              <a:t>美国达拉斯</a:t>
            </a:r>
            <a:r>
              <a:rPr kumimoji="1" lang="en-US" altLang="zh-CN" b="1" dirty="0"/>
              <a:t>-</a:t>
            </a:r>
            <a:r>
              <a:rPr kumimoji="1" lang="zh-CN" altLang="en-US" b="1" dirty="0"/>
              <a:t>沃斯堡都会区（</a:t>
            </a:r>
            <a:r>
              <a:rPr kumimoji="1" lang="en-US" altLang="zh-CN" b="1" dirty="0"/>
              <a:t>Dallas-Fort Worth Metroplex</a:t>
            </a:r>
            <a:r>
              <a:rPr kumimoji="1" lang="zh-CN" altLang="en-US" b="1" dirty="0"/>
              <a:t>）主要包括以下几个县：</a:t>
            </a:r>
          </a:p>
          <a:p>
            <a:endParaRPr kumimoji="1" lang="zh-CN" altLang="en-US" b="1" dirty="0"/>
          </a:p>
          <a:p>
            <a:r>
              <a:rPr kumimoji="1" lang="en-US" altLang="zh-CN" b="1" dirty="0"/>
              <a:t>1. </a:t>
            </a:r>
            <a:r>
              <a:rPr kumimoji="1" lang="zh-CN" altLang="en-US" b="1" dirty="0"/>
              <a:t>达拉斯县（</a:t>
            </a:r>
            <a:r>
              <a:rPr kumimoji="1" lang="en-US" altLang="zh-CN" b="1" dirty="0"/>
              <a:t>Dallas County</a:t>
            </a:r>
            <a:r>
              <a:rPr kumimoji="1" lang="zh-CN" altLang="en-US" b="1" dirty="0"/>
              <a:t>）</a:t>
            </a:r>
          </a:p>
          <a:p>
            <a:r>
              <a:rPr kumimoji="1" lang="en-US" altLang="zh-CN" b="1" dirty="0"/>
              <a:t>2.</a:t>
            </a:r>
            <a:r>
              <a:rPr kumimoji="1" lang="zh-CN" altLang="en-US" b="1" dirty="0"/>
              <a:t> 塔兰特县（</a:t>
            </a:r>
            <a:r>
              <a:rPr kumimoji="1" lang="en-US" altLang="zh-CN" b="1" dirty="0"/>
              <a:t>Tarrant County</a:t>
            </a:r>
            <a:r>
              <a:rPr kumimoji="1" lang="zh-CN" altLang="en-US" b="1" dirty="0"/>
              <a:t>）</a:t>
            </a:r>
          </a:p>
          <a:p>
            <a:r>
              <a:rPr kumimoji="1" lang="en-US" altLang="zh-CN" b="1" dirty="0"/>
              <a:t>3. </a:t>
            </a:r>
            <a:r>
              <a:rPr kumimoji="1" lang="zh-CN" altLang="en-US" b="1" dirty="0"/>
              <a:t>科林县（</a:t>
            </a:r>
            <a:r>
              <a:rPr kumimoji="1" lang="en-US" altLang="zh-CN" b="1" dirty="0"/>
              <a:t>Collin County</a:t>
            </a:r>
            <a:r>
              <a:rPr kumimoji="1" lang="zh-CN" altLang="en-US" b="1" dirty="0"/>
              <a:t>）</a:t>
            </a:r>
          </a:p>
          <a:p>
            <a:r>
              <a:rPr kumimoji="1" lang="en-US" altLang="zh-CN" b="1" dirty="0"/>
              <a:t>4.</a:t>
            </a:r>
            <a:r>
              <a:rPr kumimoji="1" lang="zh-CN" altLang="en-US" b="1" dirty="0"/>
              <a:t> 登顿县（</a:t>
            </a:r>
            <a:r>
              <a:rPr kumimoji="1" lang="en-US" altLang="zh-CN" b="1" dirty="0"/>
              <a:t>Denton County</a:t>
            </a:r>
            <a:r>
              <a:rPr kumimoji="1" lang="zh-CN" altLang="en-US" b="1" dirty="0"/>
              <a:t>）</a:t>
            </a:r>
          </a:p>
        </p:txBody>
      </p:sp>
      <p:sp>
        <p:nvSpPr>
          <p:cNvPr id="4" name="幻灯片编号占位符 3"/>
          <p:cNvSpPr>
            <a:spLocks noGrp="1"/>
          </p:cNvSpPr>
          <p:nvPr>
            <p:ph type="sldNum" sz="quarter" idx="10"/>
          </p:nvPr>
        </p:nvSpPr>
        <p:spPr/>
        <p:txBody>
          <a:bodyPr/>
          <a:lstStyle/>
          <a:p>
            <a:fld id="{D469F419-EC92-2745-BE06-A9714C36F103}" type="slidenum">
              <a:rPr kumimoji="1" lang="zh-CN" altLang="en-US" smtClean="0"/>
              <a:t>14</a:t>
            </a:fld>
            <a:endParaRPr kumimoji="1" lang="zh-CN" altLang="en-US"/>
          </a:p>
        </p:txBody>
      </p:sp>
    </p:spTree>
    <p:extLst>
      <p:ext uri="{BB962C8B-B14F-4D97-AF65-F5344CB8AC3E}">
        <p14:creationId xmlns:p14="http://schemas.microsoft.com/office/powerpoint/2010/main" val="2801581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zh-CN" altLang="en-US" dirty="0"/>
              <a:t>最后，总结并展望一下我们的工作</a:t>
            </a:r>
          </a:p>
        </p:txBody>
      </p:sp>
      <p:sp>
        <p:nvSpPr>
          <p:cNvPr id="4" name="幻灯片编号占位符 3"/>
          <p:cNvSpPr>
            <a:spLocks noGrp="1"/>
          </p:cNvSpPr>
          <p:nvPr>
            <p:ph type="sldNum" sz="quarter" idx="10"/>
          </p:nvPr>
        </p:nvSpPr>
        <p:spPr/>
        <p:txBody>
          <a:bodyPr/>
          <a:lstStyle/>
          <a:p>
            <a:fld id="{D469F419-EC92-2745-BE06-A9714C36F103}" type="slidenum">
              <a:rPr kumimoji="1" lang="zh-CN" altLang="en-US" smtClean="0"/>
              <a:t>15</a:t>
            </a:fld>
            <a:endParaRPr kumimoji="1" lang="zh-CN" altLang="en-US"/>
          </a:p>
        </p:txBody>
      </p:sp>
    </p:spTree>
    <p:extLst>
      <p:ext uri="{BB962C8B-B14F-4D97-AF65-F5344CB8AC3E}">
        <p14:creationId xmlns:p14="http://schemas.microsoft.com/office/powerpoint/2010/main" val="1126515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en-US" altLang="zh-CN" b="1" dirty="0"/>
              <a:t>Great journeys usually start with hard work. In the field of data analytics, this usually means ETL.</a:t>
            </a:r>
          </a:p>
          <a:p>
            <a:endParaRPr kumimoji="1" lang="en-US" altLang="zh-CN" b="1" dirty="0"/>
          </a:p>
          <a:p>
            <a:r>
              <a:rPr kumimoji="1" lang="en-US" altLang="zh-CN" b="1" dirty="0"/>
              <a:t>Historical Data</a:t>
            </a:r>
          </a:p>
          <a:p>
            <a:r>
              <a:rPr kumimoji="1" lang="en-US" altLang="zh-CN" b="1" dirty="0"/>
              <a:t>Past passenger flow data, seasonal variations, and trend analysis</a:t>
            </a:r>
          </a:p>
          <a:p>
            <a:endParaRPr kumimoji="1" lang="en-US" altLang="zh-CN" b="1" dirty="0"/>
          </a:p>
          <a:p>
            <a:r>
              <a:rPr kumimoji="1" lang="en-US" altLang="zh-CN" b="1" dirty="0"/>
              <a:t>Economic  Indicators</a:t>
            </a:r>
          </a:p>
          <a:p>
            <a:r>
              <a:rPr kumimoji="1" lang="en-US" altLang="zh-CN" b="1" dirty="0"/>
              <a:t>In addition to GDP growth, other metrics</a:t>
            </a:r>
            <a:r>
              <a:rPr kumimoji="1" lang="zh-CN" altLang="en-US" b="1" dirty="0"/>
              <a:t> </a:t>
            </a:r>
            <a:r>
              <a:rPr kumimoji="1" lang="en-US" altLang="zh-CN" b="1" dirty="0"/>
              <a:t>such as unemployment, income, and consumer confidence indexes</a:t>
            </a:r>
          </a:p>
          <a:p>
            <a:endParaRPr kumimoji="1" lang="en-US" altLang="zh-CN" b="1" dirty="0"/>
          </a:p>
          <a:p>
            <a:r>
              <a:rPr kumimoji="1" lang="en-US" altLang="zh-CN" b="1" dirty="0"/>
              <a:t>Aviation Developments</a:t>
            </a:r>
          </a:p>
          <a:p>
            <a:r>
              <a:rPr kumimoji="1" lang="en-US" altLang="zh-CN" b="1" dirty="0"/>
              <a:t>New flight routes, ticket price</a:t>
            </a:r>
          </a:p>
          <a:p>
            <a:endParaRPr kumimoji="1" lang="en-US" altLang="zh-CN" b="1" dirty="0"/>
          </a:p>
          <a:p>
            <a:r>
              <a:rPr kumimoji="1" lang="en-US" altLang="zh-CN" b="1" dirty="0"/>
              <a:t>Demographic Statistics</a:t>
            </a:r>
          </a:p>
          <a:p>
            <a:r>
              <a:rPr kumimoji="1" lang="en-US" altLang="zh-CN" b="1" dirty="0"/>
              <a:t>Includes age structure, income level, and population density.</a:t>
            </a:r>
          </a:p>
          <a:p>
            <a:endParaRPr kumimoji="1" lang="en-US" altLang="zh-CN" b="1" dirty="0"/>
          </a:p>
          <a:p>
            <a:r>
              <a:rPr kumimoji="1" lang="en-US" altLang="zh-CN" b="1" dirty="0"/>
              <a:t>Tourism Trends</a:t>
            </a:r>
          </a:p>
          <a:p>
            <a:r>
              <a:rPr kumimoji="1" lang="en-US" altLang="zh-CN" b="1" dirty="0"/>
              <a:t>Special events can lead to increased traffic. Dallas is the host city for the next World Cup, which is expected to generate significant traffic.</a:t>
            </a:r>
            <a:endParaRPr kumimoji="1" lang="zh-CN" altLang="en-US" b="1" dirty="0"/>
          </a:p>
        </p:txBody>
      </p:sp>
      <p:sp>
        <p:nvSpPr>
          <p:cNvPr id="4" name="幻灯片编号占位符 3"/>
          <p:cNvSpPr>
            <a:spLocks noGrp="1"/>
          </p:cNvSpPr>
          <p:nvPr>
            <p:ph type="sldNum" sz="quarter" idx="10"/>
          </p:nvPr>
        </p:nvSpPr>
        <p:spPr/>
        <p:txBody>
          <a:bodyPr/>
          <a:lstStyle/>
          <a:p>
            <a:fld id="{D469F419-EC92-2745-BE06-A9714C36F103}" type="slidenum">
              <a:rPr kumimoji="1" lang="zh-CN" altLang="en-US" smtClean="0"/>
              <a:t>16</a:t>
            </a:fld>
            <a:endParaRPr kumimoji="1" lang="zh-CN" altLang="en-US"/>
          </a:p>
        </p:txBody>
      </p:sp>
    </p:spTree>
    <p:extLst>
      <p:ext uri="{BB962C8B-B14F-4D97-AF65-F5344CB8AC3E}">
        <p14:creationId xmlns:p14="http://schemas.microsoft.com/office/powerpoint/2010/main" val="3788988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en-US" altLang="zh-CN" b="1" dirty="0"/>
              <a:t>Data analysts must have 4 types of capabilities: </a:t>
            </a:r>
          </a:p>
          <a:p>
            <a:endParaRPr kumimoji="1" lang="en-US" altLang="zh-CN" b="1" dirty="0"/>
          </a:p>
          <a:p>
            <a:r>
              <a:rPr kumimoji="1" lang="en-US" altLang="zh-CN" b="1" dirty="0"/>
              <a:t>1) problem disassembly ability or structured thinking; </a:t>
            </a:r>
          </a:p>
          <a:p>
            <a:endParaRPr kumimoji="1" lang="en-US" altLang="zh-CN" b="1" dirty="0"/>
          </a:p>
          <a:p>
            <a:r>
              <a:rPr kumimoji="1" lang="en-US" altLang="zh-CN" b="1" dirty="0"/>
              <a:t>Each</a:t>
            </a:r>
            <a:r>
              <a:rPr kumimoji="1" lang="zh-CN" altLang="en-US" b="1" dirty="0"/>
              <a:t> </a:t>
            </a:r>
            <a:r>
              <a:rPr kumimoji="1" lang="en-US" altLang="zh-CN" b="1" dirty="0"/>
              <a:t>question</a:t>
            </a:r>
            <a:r>
              <a:rPr kumimoji="1" lang="zh-CN" altLang="en-US" b="1" dirty="0"/>
              <a:t> </a:t>
            </a:r>
            <a:r>
              <a:rPr kumimoji="1" lang="en-US" altLang="zh-CN" b="1" dirty="0"/>
              <a:t>could</a:t>
            </a:r>
            <a:r>
              <a:rPr kumimoji="1" lang="zh-CN" altLang="en-US" b="1" dirty="0"/>
              <a:t> </a:t>
            </a:r>
            <a:r>
              <a:rPr kumimoji="1" lang="en-US" altLang="zh-CN" b="1" dirty="0"/>
              <a:t>be</a:t>
            </a:r>
            <a:r>
              <a:rPr kumimoji="1" lang="zh-CN" altLang="en-US" b="1" dirty="0"/>
              <a:t> </a:t>
            </a:r>
            <a:r>
              <a:rPr kumimoji="1" lang="en-US" altLang="zh-CN" b="1" dirty="0"/>
              <a:t>divided</a:t>
            </a:r>
            <a:r>
              <a:rPr kumimoji="1" lang="zh-CN" altLang="en-US" b="1" dirty="0"/>
              <a:t> </a:t>
            </a:r>
            <a:r>
              <a:rPr kumimoji="1" lang="en-US" altLang="zh-CN" b="1" dirty="0"/>
              <a:t>into</a:t>
            </a:r>
            <a:r>
              <a:rPr kumimoji="1" lang="zh-CN" altLang="en-US" b="1" dirty="0"/>
              <a:t> </a:t>
            </a:r>
            <a:r>
              <a:rPr kumimoji="1" lang="en-US" altLang="zh-CN" b="1" dirty="0"/>
              <a:t>3</a:t>
            </a:r>
            <a:r>
              <a:rPr kumimoji="1" lang="zh-CN" altLang="en-US" b="1" dirty="0"/>
              <a:t> </a:t>
            </a:r>
            <a:r>
              <a:rPr kumimoji="1" lang="en-US" altLang="zh-CN" b="1" dirty="0"/>
              <a:t>parts</a:t>
            </a:r>
            <a:r>
              <a:rPr kumimoji="1" lang="zh-CN" altLang="en-US" b="1" dirty="0"/>
              <a:t>： </a:t>
            </a:r>
            <a:r>
              <a:rPr kumimoji="1" lang="en-US" altLang="zh-CN" b="1" dirty="0"/>
              <a:t>range</a:t>
            </a:r>
            <a:r>
              <a:rPr kumimoji="1" lang="zh-CN" altLang="en-US" b="1" dirty="0"/>
              <a:t>， </a:t>
            </a:r>
            <a:r>
              <a:rPr kumimoji="1" lang="en-US" altLang="zh-CN" b="1" dirty="0"/>
              <a:t>dimension</a:t>
            </a:r>
            <a:r>
              <a:rPr kumimoji="1" lang="zh-CN" altLang="en-US" b="1" dirty="0"/>
              <a:t>， </a:t>
            </a:r>
            <a:r>
              <a:rPr kumimoji="1" lang="en-US" altLang="zh-CN" b="1" dirty="0"/>
              <a:t>aggregate</a:t>
            </a:r>
            <a:r>
              <a:rPr kumimoji="1" lang="zh-CN" altLang="en-US" b="1" dirty="0"/>
              <a:t> </a:t>
            </a:r>
            <a:r>
              <a:rPr kumimoji="1" lang="en-US" altLang="zh-CN" b="1" dirty="0"/>
              <a:t>measure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N" altLang="zh-CN" sz="12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e.g</a:t>
            </a:r>
            <a:r>
              <a:rPr lang="zh-CN" altLang="en-US" sz="12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a:t>
            </a:r>
            <a:r>
              <a:rPr lang="en-US" altLang="zh-CN" sz="12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 Calculation of </a:t>
            </a:r>
            <a:r>
              <a:rPr lang="en-US" altLang="zh-CN" sz="1200" b="1" dirty="0">
                <a:solidFill>
                  <a:schemeClr val="accent2">
                    <a:lumMod val="75000"/>
                  </a:schemeClr>
                </a:solidFill>
                <a:latin typeface="微软雅黑" panose="020B0503020204020204" pitchFamily="34" charset="-122"/>
                <a:ea typeface="微软雅黑" panose="020B0503020204020204" pitchFamily="34" charset="-122"/>
              </a:rPr>
              <a:t>the average annual growth rate</a:t>
            </a:r>
            <a:r>
              <a:rPr lang="en-US" altLang="zh-CN" sz="12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 of</a:t>
            </a:r>
            <a:r>
              <a:rPr lang="zh-CN" altLang="en-US" sz="12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2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total</a:t>
            </a:r>
            <a:r>
              <a:rPr lang="zh-CN" altLang="en-US" sz="12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2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passengers</a:t>
            </a:r>
            <a:r>
              <a:rPr lang="zh-CN" altLang="en-US" sz="12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2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for 2008-2022</a:t>
            </a:r>
            <a:endParaRPr kumimoji="1" lang="en-US" altLang="zh-CN" b="1" dirty="0"/>
          </a:p>
          <a:p>
            <a:endParaRPr kumimoji="1" lang="en-US" altLang="zh-CN" b="1" dirty="0"/>
          </a:p>
          <a:p>
            <a:r>
              <a:rPr kumimoji="1" lang="en-US" altLang="zh-CN" b="1" dirty="0"/>
              <a:t>2) data sensitivity and insight; </a:t>
            </a:r>
            <a:r>
              <a:rPr kumimoji="1" lang="zh-CN" altLang="en-US" b="1" dirty="0"/>
              <a:t> </a:t>
            </a:r>
            <a:r>
              <a:rPr kumimoji="1" lang="en-US" altLang="zh-CN" b="1" dirty="0"/>
              <a:t>Date</a:t>
            </a:r>
            <a:r>
              <a:rPr kumimoji="1" lang="zh-CN" altLang="en-US" b="1" dirty="0"/>
              <a:t> </a:t>
            </a:r>
            <a:r>
              <a:rPr kumimoji="1" lang="en-US" altLang="zh-CN" b="1" dirty="0"/>
              <a:t>Modeling</a:t>
            </a:r>
          </a:p>
          <a:p>
            <a:endParaRPr kumimoji="1" lang="en-US" altLang="zh-CN" b="1" dirty="0"/>
          </a:p>
          <a:p>
            <a:r>
              <a:rPr kumimoji="1" lang="en-US" altLang="zh-CN" b="1" dirty="0"/>
              <a:t>3) Toolkit</a:t>
            </a:r>
            <a:r>
              <a:rPr kumimoji="1" lang="zh-CN" altLang="en-US" b="1" dirty="0"/>
              <a:t> </a:t>
            </a:r>
            <a:r>
              <a:rPr kumimoji="1" lang="en-US" altLang="zh-CN" b="1" dirty="0"/>
              <a:t>and</a:t>
            </a:r>
            <a:r>
              <a:rPr kumimoji="1" lang="zh-CN" altLang="en-US" b="1" dirty="0"/>
              <a:t> </a:t>
            </a:r>
            <a:r>
              <a:rPr kumimoji="1" lang="en-US" altLang="zh-CN" b="1" dirty="0"/>
              <a:t>skills</a:t>
            </a:r>
            <a:r>
              <a:rPr kumimoji="1" lang="zh-CN" altLang="en-US" b="1" dirty="0"/>
              <a:t>：</a:t>
            </a:r>
            <a:r>
              <a:rPr kumimoji="1" lang="en-US" altLang="zh-CN" b="1" dirty="0"/>
              <a:t> SQL, Tableau,</a:t>
            </a:r>
            <a:r>
              <a:rPr kumimoji="1" lang="zh-CN" altLang="en-US" b="1" dirty="0"/>
              <a:t> </a:t>
            </a:r>
            <a:r>
              <a:rPr kumimoji="1" lang="en-US" altLang="zh-CN" b="1" dirty="0"/>
              <a:t>Excel, Python, and knowledge of databases; </a:t>
            </a:r>
          </a:p>
          <a:p>
            <a:endParaRPr kumimoji="1" lang="en-US" altLang="zh-CN" b="1" dirty="0"/>
          </a:p>
          <a:p>
            <a:r>
              <a:rPr kumimoji="1" lang="en-US" altLang="zh-CN" b="1" dirty="0"/>
              <a:t>4) Business understanding. </a:t>
            </a:r>
            <a:endParaRPr kumimoji="1" lang="zh-CN" altLang="en-US" b="1" dirty="0"/>
          </a:p>
        </p:txBody>
      </p:sp>
      <p:sp>
        <p:nvSpPr>
          <p:cNvPr id="4" name="幻灯片编号占位符 3"/>
          <p:cNvSpPr>
            <a:spLocks noGrp="1"/>
          </p:cNvSpPr>
          <p:nvPr>
            <p:ph type="sldNum" sz="quarter" idx="10"/>
          </p:nvPr>
        </p:nvSpPr>
        <p:spPr/>
        <p:txBody>
          <a:bodyPr/>
          <a:lstStyle/>
          <a:p>
            <a:fld id="{D469F419-EC92-2745-BE06-A9714C36F103}" type="slidenum">
              <a:rPr kumimoji="1" lang="zh-CN" altLang="en-US" smtClean="0"/>
              <a:t>17</a:t>
            </a:fld>
            <a:endParaRPr kumimoji="1" lang="zh-CN" altLang="en-US"/>
          </a:p>
        </p:txBody>
      </p:sp>
    </p:spTree>
    <p:extLst>
      <p:ext uri="{BB962C8B-B14F-4D97-AF65-F5344CB8AC3E}">
        <p14:creationId xmlns:p14="http://schemas.microsoft.com/office/powerpoint/2010/main" val="2218336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Thanks</a:t>
            </a:r>
          </a:p>
        </p:txBody>
      </p:sp>
      <p:sp>
        <p:nvSpPr>
          <p:cNvPr id="4" name="Slide Number Placeholder 3"/>
          <p:cNvSpPr>
            <a:spLocks noGrp="1"/>
          </p:cNvSpPr>
          <p:nvPr>
            <p:ph type="sldNum" sz="quarter" idx="5"/>
          </p:nvPr>
        </p:nvSpPr>
        <p:spPr/>
        <p:txBody>
          <a:bodyPr/>
          <a:lstStyle/>
          <a:p>
            <a:fld id="{2929FC30-BE12-434E-A588-546B855A7554}" type="slidenum">
              <a:rPr lang="en-CN" smtClean="0"/>
              <a:t>18</a:t>
            </a:fld>
            <a:endParaRPr lang="en-CN"/>
          </a:p>
        </p:txBody>
      </p:sp>
    </p:spTree>
    <p:extLst>
      <p:ext uri="{BB962C8B-B14F-4D97-AF65-F5344CB8AC3E}">
        <p14:creationId xmlns:p14="http://schemas.microsoft.com/office/powerpoint/2010/main" val="70589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My</a:t>
            </a:r>
            <a:r>
              <a:rPr lang="zh-CN" altLang="en-US" dirty="0"/>
              <a:t> </a:t>
            </a:r>
            <a:r>
              <a:rPr lang="en-US" altLang="zh-CN" dirty="0"/>
              <a:t>presentation</a:t>
            </a:r>
            <a:r>
              <a:rPr lang="zh-CN" altLang="en-US" dirty="0"/>
              <a:t> </a:t>
            </a:r>
            <a:r>
              <a:rPr lang="en-US" altLang="zh-CN" dirty="0"/>
              <a:t>have</a:t>
            </a:r>
            <a:r>
              <a:rPr lang="zh-CN" altLang="en-US" dirty="0"/>
              <a:t> </a:t>
            </a:r>
            <a:r>
              <a:rPr lang="en-US" altLang="zh-CN" dirty="0"/>
              <a:t>4</a:t>
            </a:r>
            <a:r>
              <a:rPr lang="zh-CN" altLang="en-US" dirty="0"/>
              <a:t> </a:t>
            </a:r>
            <a:r>
              <a:rPr lang="en-US" altLang="zh-CN" dirty="0"/>
              <a:t>parts</a:t>
            </a:r>
            <a:r>
              <a:rPr lang="zh-CN" altLang="en-US" dirty="0"/>
              <a:t>：</a:t>
            </a:r>
            <a:endParaRPr lang="en-US" altLang="zh-CN" dirty="0"/>
          </a:p>
          <a:p>
            <a:endParaRPr lang="en-US" dirty="0"/>
          </a:p>
          <a:p>
            <a:r>
              <a:rPr lang="en-US" altLang="zh-CN" dirty="0"/>
              <a:t>1</a:t>
            </a:r>
            <a:r>
              <a:rPr lang="zh-CN" altLang="en-US" dirty="0"/>
              <a:t>）</a:t>
            </a:r>
            <a:r>
              <a:rPr lang="en-US" altLang="zh-CN" dirty="0"/>
              <a:t>problem description</a:t>
            </a:r>
          </a:p>
          <a:p>
            <a:endParaRPr lang="en-US" dirty="0"/>
          </a:p>
          <a:p>
            <a:r>
              <a:rPr lang="en-US" dirty="0"/>
              <a:t>2) Historical data analysis</a:t>
            </a:r>
          </a:p>
          <a:p>
            <a:endParaRPr lang="en-US" dirty="0"/>
          </a:p>
          <a:p>
            <a:r>
              <a:rPr lang="en-US" dirty="0"/>
              <a:t>3) Trend analysis &amp; forecasting</a:t>
            </a:r>
          </a:p>
          <a:p>
            <a:endParaRPr lang="en-US" dirty="0"/>
          </a:p>
          <a:p>
            <a:r>
              <a:rPr lang="en-US" dirty="0"/>
              <a:t>4) Challenges &amp; solutions</a:t>
            </a:r>
            <a:endParaRPr lang="en-CN" dirty="0"/>
          </a:p>
        </p:txBody>
      </p:sp>
      <p:sp>
        <p:nvSpPr>
          <p:cNvPr id="4" name="Slide Number Placeholder 3"/>
          <p:cNvSpPr>
            <a:spLocks noGrp="1"/>
          </p:cNvSpPr>
          <p:nvPr>
            <p:ph type="sldNum" sz="quarter" idx="5"/>
          </p:nvPr>
        </p:nvSpPr>
        <p:spPr/>
        <p:txBody>
          <a:bodyPr/>
          <a:lstStyle/>
          <a:p>
            <a:fld id="{2929FC30-BE12-434E-A588-546B855A7554}" type="slidenum">
              <a:rPr lang="en-CN" smtClean="0"/>
              <a:t>2</a:t>
            </a:fld>
            <a:endParaRPr lang="en-CN"/>
          </a:p>
        </p:txBody>
      </p:sp>
    </p:spTree>
    <p:extLst>
      <p:ext uri="{BB962C8B-B14F-4D97-AF65-F5344CB8AC3E}">
        <p14:creationId xmlns:p14="http://schemas.microsoft.com/office/powerpoint/2010/main" val="2096231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首先</a:t>
            </a:r>
            <a:r>
              <a:rPr lang="zh-CN" altLang="en-US" sz="1200" kern="1200" dirty="0">
                <a:solidFill>
                  <a:schemeClr val="tx1"/>
                </a:solidFill>
                <a:effectLst/>
                <a:latin typeface="+mn-lt"/>
                <a:ea typeface="+mn-ea"/>
                <a:cs typeface="+mn-cs"/>
              </a:rPr>
              <a:t>来看第一部分，</a:t>
            </a:r>
            <a:r>
              <a:rPr lang="en-US" altLang="zh-CN" sz="1200" kern="1200" dirty="0">
                <a:solidFill>
                  <a:schemeClr val="tx1"/>
                </a:solidFill>
                <a:effectLst/>
                <a:latin typeface="+mn-lt"/>
                <a:ea typeface="+mn-ea"/>
                <a:cs typeface="+mn-cs"/>
              </a:rPr>
              <a:t>Problem description</a:t>
            </a:r>
            <a:endParaRPr kumimoji="1" lang="zh-CN" altLang="en-US" dirty="0"/>
          </a:p>
        </p:txBody>
      </p:sp>
      <p:sp>
        <p:nvSpPr>
          <p:cNvPr id="4" name="幻灯片编号占位符 3"/>
          <p:cNvSpPr>
            <a:spLocks noGrp="1"/>
          </p:cNvSpPr>
          <p:nvPr>
            <p:ph type="sldNum" sz="quarter" idx="10"/>
          </p:nvPr>
        </p:nvSpPr>
        <p:spPr/>
        <p:txBody>
          <a:bodyPr/>
          <a:lstStyle/>
          <a:p>
            <a:fld id="{D469F419-EC92-2745-BE06-A9714C36F103}" type="slidenum">
              <a:rPr kumimoji="1" lang="zh-CN" altLang="en-US" smtClean="0"/>
              <a:t>3</a:t>
            </a:fld>
            <a:endParaRPr kumimoji="1" lang="zh-CN" altLang="en-US"/>
          </a:p>
        </p:txBody>
      </p:sp>
    </p:spTree>
    <p:extLst>
      <p:ext uri="{BB962C8B-B14F-4D97-AF65-F5344CB8AC3E}">
        <p14:creationId xmlns:p14="http://schemas.microsoft.com/office/powerpoint/2010/main" val="1005990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en-US" altLang="zh-CN" b="1" dirty="0"/>
          </a:p>
          <a:p>
            <a:endParaRPr kumimoji="1" lang="en-US" altLang="zh-CN" b="1" dirty="0"/>
          </a:p>
          <a:p>
            <a:endParaRPr kumimoji="1" lang="en-US" altLang="zh-CN" b="1" dirty="0"/>
          </a:p>
          <a:p>
            <a:endParaRPr kumimoji="1" lang="zh-CN" altLang="en-US" b="1" dirty="0"/>
          </a:p>
        </p:txBody>
      </p:sp>
      <p:sp>
        <p:nvSpPr>
          <p:cNvPr id="4" name="幻灯片编号占位符 3"/>
          <p:cNvSpPr>
            <a:spLocks noGrp="1"/>
          </p:cNvSpPr>
          <p:nvPr>
            <p:ph type="sldNum" sz="quarter" idx="10"/>
          </p:nvPr>
        </p:nvSpPr>
        <p:spPr/>
        <p:txBody>
          <a:bodyPr/>
          <a:lstStyle/>
          <a:p>
            <a:fld id="{D469F419-EC92-2745-BE06-A9714C36F103}" type="slidenum">
              <a:rPr kumimoji="1" lang="zh-CN" altLang="en-US" smtClean="0"/>
              <a:t>4</a:t>
            </a:fld>
            <a:endParaRPr kumimoji="1" lang="zh-CN" altLang="en-US"/>
          </a:p>
        </p:txBody>
      </p:sp>
    </p:spTree>
    <p:extLst>
      <p:ext uri="{BB962C8B-B14F-4D97-AF65-F5344CB8AC3E}">
        <p14:creationId xmlns:p14="http://schemas.microsoft.com/office/powerpoint/2010/main" val="4085464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D469F419-EC92-2745-BE06-A9714C36F103}" type="slidenum">
              <a:rPr kumimoji="1" lang="zh-CN" altLang="en-US" smtClean="0"/>
              <a:t>5</a:t>
            </a:fld>
            <a:endParaRPr kumimoji="1" lang="zh-CN" altLang="en-US"/>
          </a:p>
        </p:txBody>
      </p:sp>
    </p:spTree>
    <p:extLst>
      <p:ext uri="{BB962C8B-B14F-4D97-AF65-F5344CB8AC3E}">
        <p14:creationId xmlns:p14="http://schemas.microsoft.com/office/powerpoint/2010/main" val="2193264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zh-CN" altLang="en-US" b="1" dirty="0"/>
              <a:t>平均增长率是一个</a:t>
            </a:r>
            <a:r>
              <a:rPr kumimoji="1" lang="en-US" altLang="zh-CN" b="1" dirty="0"/>
              <a:t>aggregate calculation</a:t>
            </a:r>
            <a:r>
              <a:rPr kumimoji="1" lang="zh-CN" altLang="en-US" b="1" dirty="0"/>
              <a:t>，用来描述 </a:t>
            </a:r>
            <a:r>
              <a:rPr kumimoji="1" lang="en-US" altLang="zh-CN" b="1" dirty="0"/>
              <a:t>trends</a:t>
            </a:r>
            <a:r>
              <a:rPr kumimoji="1" lang="zh-CN" altLang="en-US" b="1" dirty="0"/>
              <a:t> </a:t>
            </a:r>
            <a:r>
              <a:rPr kumimoji="1" lang="en-US" altLang="zh-CN" b="1" dirty="0"/>
              <a:t>by</a:t>
            </a:r>
            <a:r>
              <a:rPr kumimoji="1" lang="zh-CN" altLang="en-US" b="1" dirty="0"/>
              <a:t> </a:t>
            </a:r>
            <a:r>
              <a:rPr kumimoji="1" lang="en-US" altLang="zh-CN" b="1" dirty="0"/>
              <a:t>time</a:t>
            </a:r>
            <a:r>
              <a:rPr kumimoji="1" lang="zh-CN" altLang="en-US" b="1" dirty="0"/>
              <a:t> </a:t>
            </a:r>
            <a:r>
              <a:rPr kumimoji="1" lang="en-US" altLang="zh-CN" b="1" dirty="0"/>
              <a:t>periods</a:t>
            </a:r>
          </a:p>
          <a:p>
            <a:endParaRPr kumimoji="1" lang="en-US" altLang="zh-CN" b="1" dirty="0"/>
          </a:p>
          <a:p>
            <a:r>
              <a:rPr kumimoji="1" lang="zh-CN" altLang="en-US" b="1" dirty="0"/>
              <a:t>这里重点涉及两个指标：</a:t>
            </a:r>
            <a:endParaRPr kumimoji="1" lang="en-US" altLang="zh-CN" b="1" dirty="0"/>
          </a:p>
          <a:p>
            <a:endParaRPr kumimoji="1" lang="en-US" altLang="zh-CN" b="1" dirty="0"/>
          </a:p>
          <a:p>
            <a:r>
              <a:rPr kumimoji="1" lang="en-US" altLang="zh-CN" b="1" dirty="0"/>
              <a:t>AGR</a:t>
            </a:r>
            <a:r>
              <a:rPr kumimoji="1" lang="zh-CN" altLang="en-US" b="1" dirty="0"/>
              <a:t>：年度增长率，当前值对比过去值获得</a:t>
            </a:r>
            <a:endParaRPr kumimoji="1" lang="en-US" altLang="zh-CN" b="1" dirty="0"/>
          </a:p>
          <a:p>
            <a:endParaRPr kumimoji="1" lang="en-US" altLang="zh-CN" b="1" dirty="0"/>
          </a:p>
          <a:p>
            <a:r>
              <a:rPr kumimoji="1" lang="en-US" altLang="zh-CN" b="1" dirty="0"/>
              <a:t>AAGR</a:t>
            </a:r>
            <a:r>
              <a:rPr kumimoji="1" lang="zh-CN" altLang="en-US" b="1" dirty="0"/>
              <a:t>：各年度增长率之和</a:t>
            </a:r>
            <a:r>
              <a:rPr kumimoji="1" lang="en-US" altLang="zh-CN" b="1" dirty="0"/>
              <a:t>/N</a:t>
            </a:r>
            <a:r>
              <a:rPr kumimoji="1" lang="zh-CN" altLang="en-US" b="1" dirty="0"/>
              <a:t>， </a:t>
            </a:r>
            <a:r>
              <a:rPr kumimoji="1" lang="en-US" altLang="zh-CN" b="1" dirty="0"/>
              <a:t>N</a:t>
            </a:r>
            <a:r>
              <a:rPr kumimoji="1" lang="zh-CN" altLang="en-US" b="1" dirty="0"/>
              <a:t>为时间跨度。</a:t>
            </a:r>
            <a:r>
              <a:rPr kumimoji="1" lang="en-US" altLang="zh-CN" b="1" dirty="0"/>
              <a:t>average</a:t>
            </a:r>
            <a:r>
              <a:rPr kumimoji="1" lang="zh-CN" altLang="en-US" b="1" dirty="0"/>
              <a:t> </a:t>
            </a:r>
            <a:r>
              <a:rPr kumimoji="1" lang="en-US" altLang="zh-CN" b="1" dirty="0"/>
              <a:t>of</a:t>
            </a:r>
            <a:r>
              <a:rPr kumimoji="1" lang="zh-CN" altLang="en-US" b="1" dirty="0"/>
              <a:t> </a:t>
            </a:r>
            <a:r>
              <a:rPr kumimoji="1" lang="en-US" altLang="zh-CN" b="1" dirty="0"/>
              <a:t>AGR</a:t>
            </a:r>
          </a:p>
          <a:p>
            <a:endParaRPr kumimoji="1" lang="en-US" altLang="zh-CN" b="1" dirty="0"/>
          </a:p>
          <a:p>
            <a:r>
              <a:rPr kumimoji="1" lang="en-US" altLang="zh-CN" b="1" dirty="0"/>
              <a:t>CAGR</a:t>
            </a:r>
            <a:r>
              <a:rPr kumimoji="1" lang="zh-CN" altLang="en-US" b="1" dirty="0"/>
              <a:t>：</a:t>
            </a:r>
            <a:r>
              <a:rPr kumimoji="1" lang="en-US" altLang="zh-CN" b="1" dirty="0"/>
              <a:t>CAGR=(</a:t>
            </a:r>
            <a:r>
              <a:rPr kumimoji="1" lang="zh-CN" altLang="en-US" b="1" dirty="0"/>
              <a:t>期末值​</a:t>
            </a:r>
            <a:r>
              <a:rPr kumimoji="1" lang="en-US" altLang="zh-CN" b="1" dirty="0"/>
              <a:t>/</a:t>
            </a:r>
            <a:r>
              <a:rPr kumimoji="1" lang="zh-CN" altLang="en-US" b="1" dirty="0"/>
              <a:t>期初值</a:t>
            </a:r>
            <a:r>
              <a:rPr kumimoji="1" lang="en-US" altLang="zh-CN" b="1" dirty="0"/>
              <a:t>)^(1/n)​−1</a:t>
            </a:r>
          </a:p>
          <a:p>
            <a:endParaRPr kumimoji="1" lang="en-US" altLang="zh-CN" b="1" dirty="0"/>
          </a:p>
          <a:p>
            <a:r>
              <a:rPr lang="en-US" altLang="zh-CN" b="0" i="0" dirty="0">
                <a:solidFill>
                  <a:srgbClr val="ECECF1"/>
                </a:solidFill>
                <a:effectLst/>
                <a:latin typeface="Söhne"/>
              </a:rPr>
              <a:t>The </a:t>
            </a:r>
            <a:r>
              <a:rPr lang="en-US" b="0" i="0" dirty="0">
                <a:solidFill>
                  <a:srgbClr val="ECECF1"/>
                </a:solidFill>
                <a:effectLst/>
                <a:latin typeface="Söhne"/>
              </a:rPr>
              <a:t>CAGR</a:t>
            </a:r>
            <a:r>
              <a:rPr lang="zh-CN" altLang="en-US" b="0" i="0" dirty="0">
                <a:solidFill>
                  <a:srgbClr val="ECECF1"/>
                </a:solidFill>
                <a:effectLst/>
                <a:latin typeface="Söhne"/>
              </a:rPr>
              <a:t> </a:t>
            </a:r>
            <a:r>
              <a:rPr lang="en-US" b="0" i="0" dirty="0">
                <a:solidFill>
                  <a:srgbClr val="ECECF1"/>
                </a:solidFill>
                <a:effectLst/>
                <a:latin typeface="Söhne"/>
              </a:rPr>
              <a:t>calculation</a:t>
            </a:r>
            <a:r>
              <a:rPr lang="zh-CN" altLang="en-US" b="0" i="0" dirty="0">
                <a:solidFill>
                  <a:srgbClr val="ECECF1"/>
                </a:solidFill>
                <a:effectLst/>
                <a:latin typeface="Söhne"/>
              </a:rPr>
              <a:t> </a:t>
            </a:r>
            <a:r>
              <a:rPr lang="en-US" altLang="zh-CN" b="0" i="0" dirty="0">
                <a:solidFill>
                  <a:srgbClr val="ECECF1"/>
                </a:solidFill>
                <a:effectLst/>
                <a:latin typeface="Söhne"/>
              </a:rPr>
              <a:t>formula</a:t>
            </a:r>
            <a:r>
              <a:rPr lang="zh-CN" altLang="en-US" b="0" i="0" dirty="0">
                <a:solidFill>
                  <a:srgbClr val="ECECF1"/>
                </a:solidFill>
                <a:effectLst/>
                <a:latin typeface="Söhne"/>
              </a:rPr>
              <a:t> </a:t>
            </a:r>
            <a:r>
              <a:rPr lang="en-US" altLang="zh-CN" b="0" i="0" dirty="0">
                <a:solidFill>
                  <a:srgbClr val="ECECF1"/>
                </a:solidFill>
                <a:effectLst/>
                <a:latin typeface="Söhne"/>
              </a:rPr>
              <a:t>could</a:t>
            </a:r>
            <a:r>
              <a:rPr lang="zh-CN" altLang="en-US" b="0" i="0" dirty="0">
                <a:solidFill>
                  <a:srgbClr val="ECECF1"/>
                </a:solidFill>
                <a:effectLst/>
                <a:latin typeface="Söhne"/>
              </a:rPr>
              <a:t> </a:t>
            </a:r>
            <a:r>
              <a:rPr lang="en-US" altLang="zh-CN" b="0" i="0" dirty="0">
                <a:solidFill>
                  <a:srgbClr val="ECECF1"/>
                </a:solidFill>
                <a:effectLst/>
                <a:latin typeface="Söhne"/>
              </a:rPr>
              <a:t>divided</a:t>
            </a:r>
            <a:r>
              <a:rPr lang="zh-CN" altLang="en-US" b="0" i="0" dirty="0">
                <a:solidFill>
                  <a:srgbClr val="ECECF1"/>
                </a:solidFill>
                <a:effectLst/>
                <a:latin typeface="Söhne"/>
              </a:rPr>
              <a:t> </a:t>
            </a:r>
            <a:r>
              <a:rPr lang="en-US" altLang="zh-CN" b="0" i="0" dirty="0">
                <a:solidFill>
                  <a:srgbClr val="ECECF1"/>
                </a:solidFill>
                <a:effectLst/>
                <a:latin typeface="Söhne"/>
              </a:rPr>
              <a:t>into</a:t>
            </a:r>
            <a:r>
              <a:rPr lang="zh-CN" altLang="en-US" b="0" i="0" dirty="0">
                <a:solidFill>
                  <a:srgbClr val="ECECF1"/>
                </a:solidFill>
                <a:effectLst/>
                <a:latin typeface="Söhne"/>
              </a:rPr>
              <a:t> </a:t>
            </a:r>
            <a:r>
              <a:rPr lang="en-US" altLang="zh-CN" b="0" i="0" dirty="0">
                <a:solidFill>
                  <a:srgbClr val="ECECF1"/>
                </a:solidFill>
                <a:effectLst/>
                <a:latin typeface="Söhne"/>
              </a:rPr>
              <a:t>3</a:t>
            </a:r>
            <a:r>
              <a:rPr lang="zh-CN" altLang="en-US" b="0" i="0" dirty="0">
                <a:solidFill>
                  <a:srgbClr val="ECECF1"/>
                </a:solidFill>
                <a:effectLst/>
                <a:latin typeface="Söhne"/>
              </a:rPr>
              <a:t> </a:t>
            </a:r>
            <a:r>
              <a:rPr lang="en-US" altLang="zh-CN" b="0" i="0" dirty="0">
                <a:solidFill>
                  <a:srgbClr val="ECECF1"/>
                </a:solidFill>
                <a:effectLst/>
                <a:latin typeface="Söhne"/>
              </a:rPr>
              <a:t>steps</a:t>
            </a:r>
            <a:r>
              <a:rPr lang="zh-CN" altLang="en-US" b="0" i="0" dirty="0">
                <a:solidFill>
                  <a:srgbClr val="ECECF1"/>
                </a:solidFill>
                <a:effectLst/>
                <a:latin typeface="Söhne"/>
              </a:rPr>
              <a:t>：</a:t>
            </a:r>
            <a:endParaRPr lang="en-US" altLang="zh-CN" b="0" i="0" dirty="0">
              <a:solidFill>
                <a:srgbClr val="ECECF1"/>
              </a:solidFill>
              <a:effectLst/>
              <a:latin typeface="Söhne"/>
            </a:endParaRPr>
          </a:p>
          <a:p>
            <a:endParaRPr lang="en-US" b="0" i="0" dirty="0">
              <a:solidFill>
                <a:srgbClr val="ECECF1"/>
              </a:solidFill>
              <a:effectLst/>
              <a:latin typeface="Söhne"/>
            </a:endParaRPr>
          </a:p>
          <a:p>
            <a:r>
              <a:rPr lang="en-US" altLang="zh-CN" b="0" i="0" dirty="0">
                <a:solidFill>
                  <a:srgbClr val="ECECF1"/>
                </a:solidFill>
                <a:effectLst/>
                <a:latin typeface="Söhne"/>
              </a:rPr>
              <a:t>1</a:t>
            </a:r>
            <a:r>
              <a:rPr lang="zh-CN" altLang="en-US" b="0" i="0" dirty="0">
                <a:solidFill>
                  <a:srgbClr val="ECECF1"/>
                </a:solidFill>
                <a:effectLst/>
                <a:latin typeface="Söhne"/>
              </a:rPr>
              <a:t>）</a:t>
            </a:r>
            <a:r>
              <a:rPr lang="en-US" b="0" i="0" dirty="0">
                <a:solidFill>
                  <a:srgbClr val="ECECF1"/>
                </a:solidFill>
                <a:effectLst/>
                <a:latin typeface="Söhne"/>
              </a:rPr>
              <a:t>Ending Value (EV) </a:t>
            </a:r>
            <a:r>
              <a:rPr lang="zh-CN" altLang="en-US" b="0" i="0" dirty="0">
                <a:solidFill>
                  <a:srgbClr val="ECECF1"/>
                </a:solidFill>
                <a:effectLst/>
                <a:latin typeface="Söhne"/>
              </a:rPr>
              <a:t> </a:t>
            </a:r>
            <a:r>
              <a:rPr lang="en-US" altLang="zh-CN" b="0" i="0" dirty="0">
                <a:solidFill>
                  <a:srgbClr val="ECECF1"/>
                </a:solidFill>
                <a:effectLst/>
                <a:latin typeface="Söhne"/>
              </a:rPr>
              <a:t>divided</a:t>
            </a:r>
            <a:r>
              <a:rPr lang="zh-CN" altLang="en-US" b="0" i="0" dirty="0">
                <a:solidFill>
                  <a:srgbClr val="ECECF1"/>
                </a:solidFill>
                <a:effectLst/>
                <a:latin typeface="Söhne"/>
              </a:rPr>
              <a:t> </a:t>
            </a:r>
            <a:r>
              <a:rPr lang="en-US" altLang="zh-CN" b="0" i="0" dirty="0">
                <a:solidFill>
                  <a:srgbClr val="ECECF1"/>
                </a:solidFill>
                <a:effectLst/>
                <a:latin typeface="Söhne"/>
              </a:rPr>
              <a:t>by</a:t>
            </a:r>
            <a:r>
              <a:rPr lang="zh-CN" altLang="en-US" b="0" i="0" dirty="0">
                <a:solidFill>
                  <a:srgbClr val="ECECF1"/>
                </a:solidFill>
                <a:effectLst/>
                <a:latin typeface="Söhne"/>
              </a:rPr>
              <a:t> </a:t>
            </a:r>
            <a:r>
              <a:rPr lang="en-US" b="0" i="0" dirty="0">
                <a:solidFill>
                  <a:srgbClr val="ECECF1"/>
                </a:solidFill>
                <a:effectLst/>
                <a:latin typeface="Söhne"/>
              </a:rPr>
              <a:t>Beginning Value (BV)</a:t>
            </a:r>
          </a:p>
          <a:p>
            <a:endParaRPr lang="en-US" b="0" i="0" dirty="0">
              <a:solidFill>
                <a:srgbClr val="ECECF1"/>
              </a:solidFill>
              <a:effectLst/>
              <a:latin typeface="Söhne"/>
            </a:endParaRPr>
          </a:p>
          <a:p>
            <a:r>
              <a:rPr lang="en-US" altLang="zh-CN" b="0" i="0" dirty="0">
                <a:solidFill>
                  <a:srgbClr val="ECECF1"/>
                </a:solidFill>
                <a:effectLst/>
                <a:latin typeface="Söhne"/>
              </a:rPr>
              <a:t>2</a:t>
            </a:r>
            <a:r>
              <a:rPr lang="zh-CN" altLang="en-US" b="0" i="0" dirty="0">
                <a:solidFill>
                  <a:srgbClr val="ECECF1"/>
                </a:solidFill>
                <a:effectLst/>
                <a:latin typeface="Söhne"/>
              </a:rPr>
              <a:t>）</a:t>
            </a:r>
            <a:r>
              <a:rPr lang="en-US" altLang="zh-CN" b="0" i="0" dirty="0">
                <a:solidFill>
                  <a:srgbClr val="ECECF1"/>
                </a:solidFill>
                <a:effectLst/>
                <a:latin typeface="Söhne"/>
              </a:rPr>
              <a:t>Step</a:t>
            </a:r>
            <a:r>
              <a:rPr lang="zh-CN" altLang="en-US" b="0" i="0" dirty="0">
                <a:solidFill>
                  <a:srgbClr val="ECECF1"/>
                </a:solidFill>
                <a:effectLst/>
                <a:latin typeface="Söhne"/>
              </a:rPr>
              <a:t> </a:t>
            </a:r>
            <a:r>
              <a:rPr lang="en-US" altLang="zh-CN" b="0" i="0" dirty="0">
                <a:solidFill>
                  <a:srgbClr val="ECECF1"/>
                </a:solidFill>
                <a:effectLst/>
                <a:latin typeface="Söhne"/>
              </a:rPr>
              <a:t>1</a:t>
            </a:r>
            <a:r>
              <a:rPr lang="zh-CN" altLang="en-US" b="0" i="0" dirty="0">
                <a:solidFill>
                  <a:srgbClr val="ECECF1"/>
                </a:solidFill>
                <a:effectLst/>
                <a:latin typeface="Söhne"/>
              </a:rPr>
              <a:t>‘</a:t>
            </a:r>
            <a:r>
              <a:rPr lang="en-US" altLang="zh-CN" b="0" i="0" dirty="0">
                <a:solidFill>
                  <a:srgbClr val="ECECF1"/>
                </a:solidFill>
                <a:effectLst/>
                <a:latin typeface="Söhne"/>
              </a:rPr>
              <a:t>s</a:t>
            </a:r>
            <a:r>
              <a:rPr lang="zh-CN" altLang="en-US" b="0" i="0" dirty="0">
                <a:solidFill>
                  <a:srgbClr val="ECECF1"/>
                </a:solidFill>
                <a:effectLst/>
                <a:latin typeface="Söhne"/>
              </a:rPr>
              <a:t> </a:t>
            </a:r>
            <a:r>
              <a:rPr lang="en-US" altLang="zh-CN" b="0" i="0" dirty="0">
                <a:solidFill>
                  <a:srgbClr val="ECECF1"/>
                </a:solidFill>
                <a:effectLst/>
                <a:latin typeface="Söhne"/>
              </a:rPr>
              <a:t>results</a:t>
            </a:r>
            <a:r>
              <a:rPr lang="zh-CN" altLang="en-US" b="0" i="0" dirty="0">
                <a:solidFill>
                  <a:srgbClr val="ECECF1"/>
                </a:solidFill>
                <a:effectLst/>
                <a:latin typeface="Söhne"/>
              </a:rPr>
              <a:t> </a:t>
            </a:r>
            <a:r>
              <a:rPr lang="en-US" b="0" i="0" dirty="0">
                <a:solidFill>
                  <a:srgbClr val="ECECF1"/>
                </a:solidFill>
                <a:effectLst/>
                <a:latin typeface="Söhne"/>
              </a:rPr>
              <a:t>raised to the power of 1/n</a:t>
            </a:r>
            <a:r>
              <a:rPr lang="zh-CN" altLang="en-US" b="0" i="0" dirty="0">
                <a:solidFill>
                  <a:srgbClr val="ECECF1"/>
                </a:solidFill>
                <a:effectLst/>
                <a:latin typeface="Söhne"/>
              </a:rPr>
              <a:t>（</a:t>
            </a:r>
            <a:r>
              <a:rPr lang="en-US" b="0" i="0" dirty="0">
                <a:solidFill>
                  <a:srgbClr val="ECECF1"/>
                </a:solidFill>
                <a:effectLst/>
                <a:latin typeface="Söhne"/>
              </a:rPr>
              <a:t>one over n</a:t>
            </a:r>
            <a:r>
              <a:rPr lang="zh-CN" altLang="en-US" b="0" i="0" dirty="0">
                <a:solidFill>
                  <a:srgbClr val="ECECF1"/>
                </a:solidFill>
                <a:effectLst/>
                <a:latin typeface="Söhne"/>
              </a:rPr>
              <a:t>）</a:t>
            </a:r>
            <a:endParaRPr lang="en-US" altLang="zh-CN" b="0" i="0" dirty="0">
              <a:solidFill>
                <a:srgbClr val="ECECF1"/>
              </a:solidFill>
              <a:effectLst/>
              <a:latin typeface="Söhne"/>
            </a:endParaRPr>
          </a:p>
          <a:p>
            <a:endParaRPr lang="en-US" b="0" i="0" dirty="0">
              <a:solidFill>
                <a:srgbClr val="ECECF1"/>
              </a:solidFill>
              <a:effectLst/>
              <a:latin typeface="Söhne"/>
            </a:endParaRPr>
          </a:p>
          <a:p>
            <a:r>
              <a:rPr lang="en-US" altLang="zh-CN" b="0" i="0" dirty="0">
                <a:solidFill>
                  <a:srgbClr val="ECECF1"/>
                </a:solidFill>
                <a:effectLst/>
                <a:latin typeface="Söhne"/>
              </a:rPr>
              <a:t>3</a:t>
            </a:r>
            <a:r>
              <a:rPr lang="zh-CN" altLang="en-US" b="0" i="0" dirty="0">
                <a:solidFill>
                  <a:srgbClr val="ECECF1"/>
                </a:solidFill>
                <a:effectLst/>
                <a:latin typeface="Söhne"/>
              </a:rPr>
              <a:t>）</a:t>
            </a:r>
            <a:r>
              <a:rPr lang="en-US" altLang="zh-CN" b="0" i="0" dirty="0">
                <a:solidFill>
                  <a:srgbClr val="ECECF1"/>
                </a:solidFill>
                <a:effectLst/>
                <a:latin typeface="Söhne"/>
              </a:rPr>
              <a:t>Step</a:t>
            </a:r>
            <a:r>
              <a:rPr lang="zh-CN" altLang="en-US" b="0" i="0" dirty="0">
                <a:solidFill>
                  <a:srgbClr val="ECECF1"/>
                </a:solidFill>
                <a:effectLst/>
                <a:latin typeface="Söhne"/>
              </a:rPr>
              <a:t> </a:t>
            </a:r>
            <a:r>
              <a:rPr lang="en-US" altLang="zh-CN" b="0" i="0" dirty="0">
                <a:solidFill>
                  <a:srgbClr val="ECECF1"/>
                </a:solidFill>
                <a:effectLst/>
                <a:latin typeface="Söhne"/>
              </a:rPr>
              <a:t>2</a:t>
            </a:r>
            <a:r>
              <a:rPr lang="zh-CN" altLang="en-US" b="0" i="0" dirty="0">
                <a:solidFill>
                  <a:srgbClr val="ECECF1"/>
                </a:solidFill>
                <a:effectLst/>
                <a:latin typeface="Söhne"/>
              </a:rPr>
              <a:t>’</a:t>
            </a:r>
            <a:r>
              <a:rPr lang="en-US" altLang="zh-CN" b="0" i="0" dirty="0">
                <a:solidFill>
                  <a:srgbClr val="ECECF1"/>
                </a:solidFill>
                <a:effectLst/>
                <a:latin typeface="Söhne"/>
              </a:rPr>
              <a:t>s</a:t>
            </a:r>
            <a:r>
              <a:rPr lang="zh-CN" altLang="en-US" b="0" i="0" dirty="0">
                <a:solidFill>
                  <a:srgbClr val="ECECF1"/>
                </a:solidFill>
                <a:effectLst/>
                <a:latin typeface="Söhne"/>
              </a:rPr>
              <a:t> </a:t>
            </a:r>
            <a:r>
              <a:rPr lang="en-US" altLang="zh-CN" b="0" i="0" dirty="0">
                <a:solidFill>
                  <a:srgbClr val="ECECF1"/>
                </a:solidFill>
                <a:effectLst/>
                <a:latin typeface="Söhne"/>
              </a:rPr>
              <a:t>results</a:t>
            </a:r>
            <a:r>
              <a:rPr lang="zh-CN" altLang="en-US" b="0" i="0" dirty="0">
                <a:solidFill>
                  <a:srgbClr val="ECECF1"/>
                </a:solidFill>
                <a:effectLst/>
                <a:latin typeface="Söhne"/>
              </a:rPr>
              <a:t>  </a:t>
            </a:r>
            <a:r>
              <a:rPr lang="en-US" b="0" i="0" dirty="0">
                <a:solidFill>
                  <a:srgbClr val="ECECF1"/>
                </a:solidFill>
                <a:effectLst/>
                <a:latin typeface="Söhne"/>
              </a:rPr>
              <a:t>subtract</a:t>
            </a:r>
            <a:r>
              <a:rPr lang="en-US" altLang="zh-CN" b="0" i="0" dirty="0">
                <a:solidFill>
                  <a:srgbClr val="ECECF1"/>
                </a:solidFill>
                <a:effectLst/>
                <a:latin typeface="Söhne"/>
              </a:rPr>
              <a:t>ed</a:t>
            </a:r>
            <a:r>
              <a:rPr lang="en-US" b="0" i="0" dirty="0">
                <a:solidFill>
                  <a:srgbClr val="ECECF1"/>
                </a:solidFill>
                <a:effectLst/>
                <a:latin typeface="Söhne"/>
              </a:rPr>
              <a:t> 1</a:t>
            </a:r>
            <a:endParaRPr kumimoji="1" lang="zh-CN" altLang="en-US" b="1" dirty="0"/>
          </a:p>
        </p:txBody>
      </p:sp>
      <p:sp>
        <p:nvSpPr>
          <p:cNvPr id="4" name="幻灯片编号占位符 3"/>
          <p:cNvSpPr>
            <a:spLocks noGrp="1"/>
          </p:cNvSpPr>
          <p:nvPr>
            <p:ph type="sldNum" sz="quarter" idx="10"/>
          </p:nvPr>
        </p:nvSpPr>
        <p:spPr/>
        <p:txBody>
          <a:bodyPr/>
          <a:lstStyle/>
          <a:p>
            <a:fld id="{D469F419-EC92-2745-BE06-A9714C36F103}" type="slidenum">
              <a:rPr kumimoji="1" lang="zh-CN" altLang="en-US" smtClean="0"/>
              <a:t>6</a:t>
            </a:fld>
            <a:endParaRPr kumimoji="1" lang="zh-CN" altLang="en-US"/>
          </a:p>
        </p:txBody>
      </p:sp>
    </p:spTree>
    <p:extLst>
      <p:ext uri="{BB962C8B-B14F-4D97-AF65-F5344CB8AC3E}">
        <p14:creationId xmlns:p14="http://schemas.microsoft.com/office/powerpoint/2010/main" val="184331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zh-CN" altLang="en-US" b="1" dirty="0"/>
              <a:t>这里重点涉及三个指标：</a:t>
            </a:r>
            <a:endParaRPr kumimoji="1" lang="en-US" altLang="zh-CN" b="1" dirty="0"/>
          </a:p>
          <a:p>
            <a:endParaRPr kumimoji="1" lang="en-US" altLang="zh-CN" b="1" dirty="0"/>
          </a:p>
          <a:p>
            <a:endParaRPr kumimoji="1" lang="en-US" altLang="zh-CN" b="1" dirty="0"/>
          </a:p>
          <a:p>
            <a:r>
              <a:rPr kumimoji="1" lang="en-US" altLang="zh-CN" b="1" dirty="0"/>
              <a:t>AAGR</a:t>
            </a:r>
            <a:r>
              <a:rPr kumimoji="1" lang="zh-CN" altLang="en-US" b="1" dirty="0"/>
              <a:t>：</a:t>
            </a:r>
            <a:r>
              <a:rPr kumimoji="1" lang="en-US" altLang="zh-CN" b="1" dirty="0"/>
              <a:t>4.05%</a:t>
            </a:r>
          </a:p>
          <a:p>
            <a:endParaRPr kumimoji="1" lang="en-US" altLang="zh-CN" b="1" dirty="0"/>
          </a:p>
          <a:p>
            <a:r>
              <a:rPr kumimoji="1" lang="en-US" altLang="zh-CN" b="1" dirty="0"/>
              <a:t>CAGR</a:t>
            </a:r>
            <a:r>
              <a:rPr kumimoji="1" lang="zh-CN" altLang="en-US" b="1" dirty="0"/>
              <a:t>：</a:t>
            </a:r>
            <a:r>
              <a:rPr kumimoji="1" lang="en-US" altLang="zh-CN" b="1" dirty="0"/>
              <a:t>1.81%</a:t>
            </a:r>
          </a:p>
          <a:p>
            <a:endParaRPr kumimoji="1" lang="en-US" altLang="zh-CN" b="1" dirty="0"/>
          </a:p>
          <a:p>
            <a:r>
              <a:rPr kumimoji="1" lang="en-US" altLang="zh-CN" b="1" dirty="0"/>
              <a:t>AAGR</a:t>
            </a:r>
            <a:r>
              <a:rPr kumimoji="1" lang="zh-CN" altLang="en-US" b="1" dirty="0"/>
              <a:t>：各年度增长率之和</a:t>
            </a:r>
            <a:r>
              <a:rPr kumimoji="1" lang="en-US" altLang="zh-CN" b="1" dirty="0"/>
              <a:t>/N</a:t>
            </a:r>
            <a:r>
              <a:rPr kumimoji="1" lang="zh-CN" altLang="en-US" b="1" dirty="0"/>
              <a:t>， </a:t>
            </a:r>
            <a:r>
              <a:rPr kumimoji="1" lang="en-US" altLang="zh-CN" b="1" dirty="0"/>
              <a:t>N</a:t>
            </a:r>
            <a:r>
              <a:rPr kumimoji="1" lang="zh-CN" altLang="en-US" b="1" dirty="0"/>
              <a:t>为时间跨度。</a:t>
            </a:r>
            <a:r>
              <a:rPr kumimoji="1" lang="en-US" altLang="zh-CN" b="1" dirty="0"/>
              <a:t>average</a:t>
            </a:r>
            <a:r>
              <a:rPr kumimoji="1" lang="zh-CN" altLang="en-US" b="1" dirty="0"/>
              <a:t> </a:t>
            </a:r>
            <a:r>
              <a:rPr kumimoji="1" lang="en-US" altLang="zh-CN" b="1" dirty="0"/>
              <a:t>of</a:t>
            </a:r>
            <a:r>
              <a:rPr kumimoji="1" lang="zh-CN" altLang="en-US" b="1" dirty="0"/>
              <a:t> </a:t>
            </a:r>
            <a:r>
              <a:rPr kumimoji="1" lang="en-US" altLang="zh-CN" b="1" dirty="0"/>
              <a:t>AGR</a:t>
            </a:r>
          </a:p>
          <a:p>
            <a:endParaRPr kumimoji="1" lang="en-US" altLang="zh-CN" b="1" dirty="0"/>
          </a:p>
          <a:p>
            <a:r>
              <a:rPr kumimoji="1" lang="en-US" altLang="zh-CN" b="1" dirty="0"/>
              <a:t>CAGR</a:t>
            </a:r>
            <a:r>
              <a:rPr kumimoji="1" lang="zh-CN" altLang="en-US" b="1" dirty="0"/>
              <a:t>：</a:t>
            </a:r>
            <a:r>
              <a:rPr kumimoji="1" lang="en-US" altLang="zh-CN" b="1" dirty="0"/>
              <a:t>CAGR=(</a:t>
            </a:r>
            <a:r>
              <a:rPr kumimoji="1" lang="zh-CN" altLang="en-US" b="1" dirty="0"/>
              <a:t>期末值​</a:t>
            </a:r>
            <a:r>
              <a:rPr kumimoji="1" lang="en-US" altLang="zh-CN" b="1" dirty="0"/>
              <a:t>/</a:t>
            </a:r>
            <a:r>
              <a:rPr kumimoji="1" lang="zh-CN" altLang="en-US" b="1" dirty="0"/>
              <a:t>期初值</a:t>
            </a:r>
            <a:r>
              <a:rPr kumimoji="1" lang="en-US" altLang="zh-CN" b="1" dirty="0"/>
              <a:t>)^(1/n)​−1</a:t>
            </a:r>
          </a:p>
          <a:p>
            <a:endParaRPr kumimoji="1" lang="en-US" altLang="zh-CN" b="1" dirty="0"/>
          </a:p>
          <a:p>
            <a:r>
              <a:rPr lang="en-US" altLang="zh-CN" b="0" i="0" dirty="0">
                <a:solidFill>
                  <a:srgbClr val="ECECF1"/>
                </a:solidFill>
                <a:effectLst/>
                <a:latin typeface="Söhne"/>
              </a:rPr>
              <a:t>The </a:t>
            </a:r>
            <a:r>
              <a:rPr lang="en-US" b="0" i="0" dirty="0">
                <a:solidFill>
                  <a:srgbClr val="ECECF1"/>
                </a:solidFill>
                <a:effectLst/>
                <a:latin typeface="Söhne"/>
              </a:rPr>
              <a:t>CAGR</a:t>
            </a:r>
            <a:r>
              <a:rPr lang="zh-CN" altLang="en-US" b="0" i="0" dirty="0">
                <a:solidFill>
                  <a:srgbClr val="ECECF1"/>
                </a:solidFill>
                <a:effectLst/>
                <a:latin typeface="Söhne"/>
              </a:rPr>
              <a:t> </a:t>
            </a:r>
            <a:r>
              <a:rPr lang="en-US" b="0" i="0" dirty="0">
                <a:solidFill>
                  <a:srgbClr val="ECECF1"/>
                </a:solidFill>
                <a:effectLst/>
                <a:latin typeface="Söhne"/>
              </a:rPr>
              <a:t>calculation</a:t>
            </a:r>
            <a:r>
              <a:rPr lang="zh-CN" altLang="en-US" b="0" i="0" dirty="0">
                <a:solidFill>
                  <a:srgbClr val="ECECF1"/>
                </a:solidFill>
                <a:effectLst/>
                <a:latin typeface="Söhne"/>
              </a:rPr>
              <a:t> </a:t>
            </a:r>
            <a:r>
              <a:rPr lang="en-US" altLang="zh-CN" b="0" i="0" dirty="0">
                <a:solidFill>
                  <a:srgbClr val="ECECF1"/>
                </a:solidFill>
                <a:effectLst/>
                <a:latin typeface="Söhne"/>
              </a:rPr>
              <a:t>formula</a:t>
            </a:r>
            <a:r>
              <a:rPr lang="zh-CN" altLang="en-US" b="0" i="0" dirty="0">
                <a:solidFill>
                  <a:srgbClr val="ECECF1"/>
                </a:solidFill>
                <a:effectLst/>
                <a:latin typeface="Söhne"/>
              </a:rPr>
              <a:t> </a:t>
            </a:r>
            <a:r>
              <a:rPr lang="en-US" altLang="zh-CN" b="0" i="0" dirty="0">
                <a:solidFill>
                  <a:srgbClr val="ECECF1"/>
                </a:solidFill>
                <a:effectLst/>
                <a:latin typeface="Söhne"/>
              </a:rPr>
              <a:t>could</a:t>
            </a:r>
            <a:r>
              <a:rPr lang="zh-CN" altLang="en-US" b="0" i="0" dirty="0">
                <a:solidFill>
                  <a:srgbClr val="ECECF1"/>
                </a:solidFill>
                <a:effectLst/>
                <a:latin typeface="Söhne"/>
              </a:rPr>
              <a:t> </a:t>
            </a:r>
            <a:r>
              <a:rPr lang="en-US" altLang="zh-CN" b="0" i="0" dirty="0">
                <a:solidFill>
                  <a:srgbClr val="ECECF1"/>
                </a:solidFill>
                <a:effectLst/>
                <a:latin typeface="Söhne"/>
              </a:rPr>
              <a:t>divided</a:t>
            </a:r>
            <a:r>
              <a:rPr lang="zh-CN" altLang="en-US" b="0" i="0" dirty="0">
                <a:solidFill>
                  <a:srgbClr val="ECECF1"/>
                </a:solidFill>
                <a:effectLst/>
                <a:latin typeface="Söhne"/>
              </a:rPr>
              <a:t> </a:t>
            </a:r>
            <a:r>
              <a:rPr lang="en-US" altLang="zh-CN" b="0" i="0" dirty="0">
                <a:solidFill>
                  <a:srgbClr val="ECECF1"/>
                </a:solidFill>
                <a:effectLst/>
                <a:latin typeface="Söhne"/>
              </a:rPr>
              <a:t>into</a:t>
            </a:r>
            <a:r>
              <a:rPr lang="zh-CN" altLang="en-US" b="0" i="0" dirty="0">
                <a:solidFill>
                  <a:srgbClr val="ECECF1"/>
                </a:solidFill>
                <a:effectLst/>
                <a:latin typeface="Söhne"/>
              </a:rPr>
              <a:t> </a:t>
            </a:r>
            <a:r>
              <a:rPr lang="en-US" altLang="zh-CN" b="0" i="0" dirty="0">
                <a:solidFill>
                  <a:srgbClr val="ECECF1"/>
                </a:solidFill>
                <a:effectLst/>
                <a:latin typeface="Söhne"/>
              </a:rPr>
              <a:t>3</a:t>
            </a:r>
            <a:r>
              <a:rPr lang="zh-CN" altLang="en-US" b="0" i="0" dirty="0">
                <a:solidFill>
                  <a:srgbClr val="ECECF1"/>
                </a:solidFill>
                <a:effectLst/>
                <a:latin typeface="Söhne"/>
              </a:rPr>
              <a:t> </a:t>
            </a:r>
            <a:r>
              <a:rPr lang="en-US" altLang="zh-CN" b="0" i="0" dirty="0">
                <a:solidFill>
                  <a:srgbClr val="ECECF1"/>
                </a:solidFill>
                <a:effectLst/>
                <a:latin typeface="Söhne"/>
              </a:rPr>
              <a:t>steps</a:t>
            </a:r>
            <a:r>
              <a:rPr lang="zh-CN" altLang="en-US" b="0" i="0" dirty="0">
                <a:solidFill>
                  <a:srgbClr val="ECECF1"/>
                </a:solidFill>
                <a:effectLst/>
                <a:latin typeface="Söhne"/>
              </a:rPr>
              <a:t>：</a:t>
            </a:r>
            <a:endParaRPr lang="en-US" altLang="zh-CN" b="0" i="0" dirty="0">
              <a:solidFill>
                <a:srgbClr val="ECECF1"/>
              </a:solidFill>
              <a:effectLst/>
              <a:latin typeface="Söhne"/>
            </a:endParaRPr>
          </a:p>
          <a:p>
            <a:endParaRPr lang="en-US" b="0" i="0" dirty="0">
              <a:solidFill>
                <a:srgbClr val="ECECF1"/>
              </a:solidFill>
              <a:effectLst/>
              <a:latin typeface="Söhne"/>
            </a:endParaRPr>
          </a:p>
          <a:p>
            <a:r>
              <a:rPr lang="en-US" altLang="zh-CN" b="0" i="0" dirty="0">
                <a:solidFill>
                  <a:srgbClr val="ECECF1"/>
                </a:solidFill>
                <a:effectLst/>
                <a:latin typeface="Söhne"/>
              </a:rPr>
              <a:t>1</a:t>
            </a:r>
            <a:r>
              <a:rPr lang="zh-CN" altLang="en-US" b="0" i="0" dirty="0">
                <a:solidFill>
                  <a:srgbClr val="ECECF1"/>
                </a:solidFill>
                <a:effectLst/>
                <a:latin typeface="Söhne"/>
              </a:rPr>
              <a:t>）</a:t>
            </a:r>
            <a:r>
              <a:rPr lang="en-US" b="0" i="0" dirty="0">
                <a:solidFill>
                  <a:srgbClr val="ECECF1"/>
                </a:solidFill>
                <a:effectLst/>
                <a:latin typeface="Söhne"/>
              </a:rPr>
              <a:t>Ending Value (EV) </a:t>
            </a:r>
            <a:r>
              <a:rPr lang="zh-CN" altLang="en-US" b="0" i="0" dirty="0">
                <a:solidFill>
                  <a:srgbClr val="ECECF1"/>
                </a:solidFill>
                <a:effectLst/>
                <a:latin typeface="Söhne"/>
              </a:rPr>
              <a:t> </a:t>
            </a:r>
            <a:r>
              <a:rPr lang="en-US" altLang="zh-CN" b="0" i="0" dirty="0">
                <a:solidFill>
                  <a:srgbClr val="ECECF1"/>
                </a:solidFill>
                <a:effectLst/>
                <a:latin typeface="Söhne"/>
              </a:rPr>
              <a:t>divided</a:t>
            </a:r>
            <a:r>
              <a:rPr lang="zh-CN" altLang="en-US" b="0" i="0" dirty="0">
                <a:solidFill>
                  <a:srgbClr val="ECECF1"/>
                </a:solidFill>
                <a:effectLst/>
                <a:latin typeface="Söhne"/>
              </a:rPr>
              <a:t> </a:t>
            </a:r>
            <a:r>
              <a:rPr lang="en-US" altLang="zh-CN" b="0" i="0" dirty="0">
                <a:solidFill>
                  <a:srgbClr val="ECECF1"/>
                </a:solidFill>
                <a:effectLst/>
                <a:latin typeface="Söhne"/>
              </a:rPr>
              <a:t>by</a:t>
            </a:r>
            <a:r>
              <a:rPr lang="zh-CN" altLang="en-US" b="0" i="0" dirty="0">
                <a:solidFill>
                  <a:srgbClr val="ECECF1"/>
                </a:solidFill>
                <a:effectLst/>
                <a:latin typeface="Söhne"/>
              </a:rPr>
              <a:t> </a:t>
            </a:r>
            <a:r>
              <a:rPr lang="en-US" b="0" i="0" dirty="0">
                <a:solidFill>
                  <a:srgbClr val="ECECF1"/>
                </a:solidFill>
                <a:effectLst/>
                <a:latin typeface="Söhne"/>
              </a:rPr>
              <a:t>Beginning Value (BV)</a:t>
            </a:r>
          </a:p>
          <a:p>
            <a:endParaRPr lang="en-US" b="0" i="0" dirty="0">
              <a:solidFill>
                <a:srgbClr val="ECECF1"/>
              </a:solidFill>
              <a:effectLst/>
              <a:latin typeface="Söhne"/>
            </a:endParaRPr>
          </a:p>
          <a:p>
            <a:r>
              <a:rPr lang="en-US" altLang="zh-CN" b="0" i="0" dirty="0">
                <a:solidFill>
                  <a:srgbClr val="ECECF1"/>
                </a:solidFill>
                <a:effectLst/>
                <a:latin typeface="Söhne"/>
              </a:rPr>
              <a:t>2</a:t>
            </a:r>
            <a:r>
              <a:rPr lang="zh-CN" altLang="en-US" b="0" i="0" dirty="0">
                <a:solidFill>
                  <a:srgbClr val="ECECF1"/>
                </a:solidFill>
                <a:effectLst/>
                <a:latin typeface="Söhne"/>
              </a:rPr>
              <a:t>）</a:t>
            </a:r>
            <a:r>
              <a:rPr lang="en-US" altLang="zh-CN" b="0" i="0" dirty="0">
                <a:solidFill>
                  <a:srgbClr val="ECECF1"/>
                </a:solidFill>
                <a:effectLst/>
                <a:latin typeface="Söhne"/>
              </a:rPr>
              <a:t>Step</a:t>
            </a:r>
            <a:r>
              <a:rPr lang="zh-CN" altLang="en-US" b="0" i="0" dirty="0">
                <a:solidFill>
                  <a:srgbClr val="ECECF1"/>
                </a:solidFill>
                <a:effectLst/>
                <a:latin typeface="Söhne"/>
              </a:rPr>
              <a:t> </a:t>
            </a:r>
            <a:r>
              <a:rPr lang="en-US" altLang="zh-CN" b="0" i="0" dirty="0">
                <a:solidFill>
                  <a:srgbClr val="ECECF1"/>
                </a:solidFill>
                <a:effectLst/>
                <a:latin typeface="Söhne"/>
              </a:rPr>
              <a:t>1</a:t>
            </a:r>
            <a:r>
              <a:rPr lang="zh-CN" altLang="en-US" b="0" i="0" dirty="0">
                <a:solidFill>
                  <a:srgbClr val="ECECF1"/>
                </a:solidFill>
                <a:effectLst/>
                <a:latin typeface="Söhne"/>
              </a:rPr>
              <a:t>‘</a:t>
            </a:r>
            <a:r>
              <a:rPr lang="en-US" altLang="zh-CN" b="0" i="0" dirty="0">
                <a:solidFill>
                  <a:srgbClr val="ECECF1"/>
                </a:solidFill>
                <a:effectLst/>
                <a:latin typeface="Söhne"/>
              </a:rPr>
              <a:t>s</a:t>
            </a:r>
            <a:r>
              <a:rPr lang="zh-CN" altLang="en-US" b="0" i="0" dirty="0">
                <a:solidFill>
                  <a:srgbClr val="ECECF1"/>
                </a:solidFill>
                <a:effectLst/>
                <a:latin typeface="Söhne"/>
              </a:rPr>
              <a:t> </a:t>
            </a:r>
            <a:r>
              <a:rPr lang="en-US" altLang="zh-CN" b="0" i="0" dirty="0">
                <a:solidFill>
                  <a:srgbClr val="ECECF1"/>
                </a:solidFill>
                <a:effectLst/>
                <a:latin typeface="Söhne"/>
              </a:rPr>
              <a:t>results</a:t>
            </a:r>
            <a:r>
              <a:rPr lang="zh-CN" altLang="en-US" b="0" i="0" dirty="0">
                <a:solidFill>
                  <a:srgbClr val="ECECF1"/>
                </a:solidFill>
                <a:effectLst/>
                <a:latin typeface="Söhne"/>
              </a:rPr>
              <a:t> </a:t>
            </a:r>
            <a:r>
              <a:rPr lang="en-US" b="0" i="0" dirty="0">
                <a:solidFill>
                  <a:srgbClr val="ECECF1"/>
                </a:solidFill>
                <a:effectLst/>
                <a:latin typeface="Söhne"/>
              </a:rPr>
              <a:t>raised to the power of 1/n</a:t>
            </a:r>
            <a:r>
              <a:rPr lang="zh-CN" altLang="en-US" b="0" i="0" dirty="0">
                <a:solidFill>
                  <a:srgbClr val="ECECF1"/>
                </a:solidFill>
                <a:effectLst/>
                <a:latin typeface="Söhne"/>
              </a:rPr>
              <a:t>（</a:t>
            </a:r>
            <a:r>
              <a:rPr lang="en-US" b="0" i="0" dirty="0">
                <a:solidFill>
                  <a:srgbClr val="ECECF1"/>
                </a:solidFill>
                <a:effectLst/>
                <a:latin typeface="Söhne"/>
              </a:rPr>
              <a:t>one over n</a:t>
            </a:r>
            <a:r>
              <a:rPr lang="zh-CN" altLang="en-US" b="0" i="0" dirty="0">
                <a:solidFill>
                  <a:srgbClr val="ECECF1"/>
                </a:solidFill>
                <a:effectLst/>
                <a:latin typeface="Söhne"/>
              </a:rPr>
              <a:t>）</a:t>
            </a:r>
            <a:endParaRPr lang="en-US" altLang="zh-CN" b="0" i="0" dirty="0">
              <a:solidFill>
                <a:srgbClr val="ECECF1"/>
              </a:solidFill>
              <a:effectLst/>
              <a:latin typeface="Söhne"/>
            </a:endParaRPr>
          </a:p>
          <a:p>
            <a:endParaRPr lang="en-US" b="0" i="0" dirty="0">
              <a:solidFill>
                <a:srgbClr val="ECECF1"/>
              </a:solidFill>
              <a:effectLst/>
              <a:latin typeface="Söhne"/>
            </a:endParaRPr>
          </a:p>
          <a:p>
            <a:r>
              <a:rPr lang="en-US" altLang="zh-CN" b="0" i="0" dirty="0">
                <a:solidFill>
                  <a:srgbClr val="ECECF1"/>
                </a:solidFill>
                <a:effectLst/>
                <a:latin typeface="Söhne"/>
              </a:rPr>
              <a:t>3</a:t>
            </a:r>
            <a:r>
              <a:rPr lang="zh-CN" altLang="en-US" b="0" i="0" dirty="0">
                <a:solidFill>
                  <a:srgbClr val="ECECF1"/>
                </a:solidFill>
                <a:effectLst/>
                <a:latin typeface="Söhne"/>
              </a:rPr>
              <a:t>）</a:t>
            </a:r>
            <a:r>
              <a:rPr lang="en-US" altLang="zh-CN" b="0" i="0" dirty="0">
                <a:solidFill>
                  <a:srgbClr val="ECECF1"/>
                </a:solidFill>
                <a:effectLst/>
                <a:latin typeface="Söhne"/>
              </a:rPr>
              <a:t>Step</a:t>
            </a:r>
            <a:r>
              <a:rPr lang="zh-CN" altLang="en-US" b="0" i="0" dirty="0">
                <a:solidFill>
                  <a:srgbClr val="ECECF1"/>
                </a:solidFill>
                <a:effectLst/>
                <a:latin typeface="Söhne"/>
              </a:rPr>
              <a:t> </a:t>
            </a:r>
            <a:r>
              <a:rPr lang="en-US" altLang="zh-CN" b="0" i="0" dirty="0">
                <a:solidFill>
                  <a:srgbClr val="ECECF1"/>
                </a:solidFill>
                <a:effectLst/>
                <a:latin typeface="Söhne"/>
              </a:rPr>
              <a:t>2</a:t>
            </a:r>
            <a:r>
              <a:rPr lang="zh-CN" altLang="en-US" b="0" i="0" dirty="0">
                <a:solidFill>
                  <a:srgbClr val="ECECF1"/>
                </a:solidFill>
                <a:effectLst/>
                <a:latin typeface="Söhne"/>
              </a:rPr>
              <a:t>’</a:t>
            </a:r>
            <a:r>
              <a:rPr lang="en-US" altLang="zh-CN" b="0" i="0" dirty="0">
                <a:solidFill>
                  <a:srgbClr val="ECECF1"/>
                </a:solidFill>
                <a:effectLst/>
                <a:latin typeface="Söhne"/>
              </a:rPr>
              <a:t>s</a:t>
            </a:r>
            <a:r>
              <a:rPr lang="zh-CN" altLang="en-US" b="0" i="0" dirty="0">
                <a:solidFill>
                  <a:srgbClr val="ECECF1"/>
                </a:solidFill>
                <a:effectLst/>
                <a:latin typeface="Söhne"/>
              </a:rPr>
              <a:t> </a:t>
            </a:r>
            <a:r>
              <a:rPr lang="en-US" altLang="zh-CN" b="0" i="0" dirty="0">
                <a:solidFill>
                  <a:srgbClr val="ECECF1"/>
                </a:solidFill>
                <a:effectLst/>
                <a:latin typeface="Söhne"/>
              </a:rPr>
              <a:t>results</a:t>
            </a:r>
            <a:r>
              <a:rPr lang="zh-CN" altLang="en-US" b="0" i="0" dirty="0">
                <a:solidFill>
                  <a:srgbClr val="ECECF1"/>
                </a:solidFill>
                <a:effectLst/>
                <a:latin typeface="Söhne"/>
              </a:rPr>
              <a:t>  </a:t>
            </a:r>
            <a:r>
              <a:rPr lang="en-US" b="0" i="0" dirty="0">
                <a:solidFill>
                  <a:srgbClr val="ECECF1"/>
                </a:solidFill>
                <a:effectLst/>
                <a:latin typeface="Söhne"/>
              </a:rPr>
              <a:t>subtract</a:t>
            </a:r>
            <a:r>
              <a:rPr lang="en-US" altLang="zh-CN" b="0" i="0" dirty="0">
                <a:solidFill>
                  <a:srgbClr val="ECECF1"/>
                </a:solidFill>
                <a:effectLst/>
                <a:latin typeface="Söhne"/>
              </a:rPr>
              <a:t>ed</a:t>
            </a:r>
            <a:r>
              <a:rPr lang="en-US" b="0" i="0" dirty="0">
                <a:solidFill>
                  <a:srgbClr val="ECECF1"/>
                </a:solidFill>
                <a:effectLst/>
                <a:latin typeface="Söhne"/>
              </a:rPr>
              <a:t> 1</a:t>
            </a:r>
            <a:endParaRPr kumimoji="1" lang="zh-CN" altLang="en-US" b="1" dirty="0"/>
          </a:p>
          <a:p>
            <a:endParaRPr kumimoji="1" lang="zh-CN" altLang="en-US" b="1" dirty="0"/>
          </a:p>
        </p:txBody>
      </p:sp>
      <p:sp>
        <p:nvSpPr>
          <p:cNvPr id="4" name="幻灯片编号占位符 3"/>
          <p:cNvSpPr>
            <a:spLocks noGrp="1"/>
          </p:cNvSpPr>
          <p:nvPr>
            <p:ph type="sldNum" sz="quarter" idx="10"/>
          </p:nvPr>
        </p:nvSpPr>
        <p:spPr/>
        <p:txBody>
          <a:bodyPr/>
          <a:lstStyle/>
          <a:p>
            <a:fld id="{D469F419-EC92-2745-BE06-A9714C36F103}" type="slidenum">
              <a:rPr kumimoji="1" lang="zh-CN" altLang="en-US" smtClean="0"/>
              <a:t>7</a:t>
            </a:fld>
            <a:endParaRPr kumimoji="1" lang="zh-CN" altLang="en-US"/>
          </a:p>
        </p:txBody>
      </p:sp>
    </p:spTree>
    <p:extLst>
      <p:ext uri="{BB962C8B-B14F-4D97-AF65-F5344CB8AC3E}">
        <p14:creationId xmlns:p14="http://schemas.microsoft.com/office/powerpoint/2010/main" val="202485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zh-CN" altLang="en-US" dirty="0"/>
              <a:t>下面，来看第</a:t>
            </a:r>
            <a:r>
              <a:rPr kumimoji="1" lang="en-US" altLang="zh-CN" dirty="0"/>
              <a:t>3</a:t>
            </a:r>
            <a:r>
              <a:rPr kumimoji="1" lang="zh-CN" altLang="en-US" dirty="0"/>
              <a:t> 部分：数据模型的选择与分析</a:t>
            </a:r>
          </a:p>
        </p:txBody>
      </p:sp>
      <p:sp>
        <p:nvSpPr>
          <p:cNvPr id="4" name="幻灯片编号占位符 3"/>
          <p:cNvSpPr>
            <a:spLocks noGrp="1"/>
          </p:cNvSpPr>
          <p:nvPr>
            <p:ph type="sldNum" sz="quarter" idx="10"/>
          </p:nvPr>
        </p:nvSpPr>
        <p:spPr/>
        <p:txBody>
          <a:bodyPr/>
          <a:lstStyle/>
          <a:p>
            <a:fld id="{D469F419-EC92-2745-BE06-A9714C36F103}" type="slidenum">
              <a:rPr kumimoji="1" lang="zh-CN" altLang="en-US" smtClean="0"/>
              <a:t>8</a:t>
            </a:fld>
            <a:endParaRPr kumimoji="1" lang="zh-CN" altLang="en-US"/>
          </a:p>
        </p:txBody>
      </p:sp>
    </p:spTree>
    <p:extLst>
      <p:ext uri="{BB962C8B-B14F-4D97-AF65-F5344CB8AC3E}">
        <p14:creationId xmlns:p14="http://schemas.microsoft.com/office/powerpoint/2010/main" val="1360073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zh-CN" altLang="en-US" dirty="0"/>
              <a:t>数据集包含了按月记录的旅客数量，这为我们提供了时间序列数据分析的基础。在选择合适的预测模型前，我们需要考虑以下几点：</a:t>
            </a:r>
          </a:p>
          <a:p>
            <a:endParaRPr kumimoji="1" lang="zh-CN" altLang="en-US" dirty="0"/>
          </a:p>
          <a:p>
            <a:r>
              <a:rPr kumimoji="1" lang="en-US" altLang="zh-CN" dirty="0"/>
              <a:t>1. **</a:t>
            </a:r>
            <a:r>
              <a:rPr kumimoji="1" lang="zh-CN" altLang="en-US" dirty="0"/>
              <a:t>趋势**：长期内，旅客流量可能呈现上升或下降的趋势。 </a:t>
            </a:r>
            <a:endParaRPr kumimoji="1" lang="en-US" altLang="zh-CN" dirty="0"/>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1. **</a:t>
            </a:r>
            <a:r>
              <a:rPr kumimoji="1" lang="zh-CN" altLang="en-US" dirty="0"/>
              <a:t>数据的周期性**：旅客流量数据可能会显示出明显的周期性，例如，季节性变化可能会影响旅客数量。最高月份，</a:t>
            </a:r>
            <a:r>
              <a:rPr kumimoji="1" lang="en-US" altLang="zh-CN" dirty="0" err="1"/>
              <a:t>july</a:t>
            </a:r>
            <a:r>
              <a:rPr kumimoji="1" lang="zh-CN" altLang="en-US" dirty="0"/>
              <a:t>， </a:t>
            </a:r>
            <a:r>
              <a:rPr kumimoji="1" lang="en-US" altLang="zh-CN" dirty="0" err="1"/>
              <a:t>june</a:t>
            </a:r>
            <a:r>
              <a:rPr kumimoji="1" lang="zh-CN" altLang="en-US" dirty="0"/>
              <a:t>， </a:t>
            </a:r>
            <a:r>
              <a:rPr kumimoji="1" lang="en-US" altLang="zh-CN" dirty="0"/>
              <a:t>August</a:t>
            </a:r>
            <a:endParaRPr kumimoji="1" lang="zh-CN" altLang="en-US" dirty="0"/>
          </a:p>
          <a:p>
            <a:endParaRPr kumimoji="1" lang="zh-CN" altLang="en-US" dirty="0"/>
          </a:p>
          <a:p>
            <a:r>
              <a:rPr kumimoji="1" lang="en-US" altLang="zh-CN" dirty="0"/>
              <a:t>3. **</a:t>
            </a:r>
            <a:r>
              <a:rPr kumimoji="1" lang="zh-CN" altLang="en-US" dirty="0"/>
              <a:t>外部因素**：经济条件、事件或灾难（如大规模流行病）可能会影响旅客流量。</a:t>
            </a:r>
            <a:endParaRPr kumimoji="1" lang="zh-CN" altLang="en-US" b="1" dirty="0"/>
          </a:p>
        </p:txBody>
      </p:sp>
      <p:sp>
        <p:nvSpPr>
          <p:cNvPr id="4" name="幻灯片编号占位符 3"/>
          <p:cNvSpPr>
            <a:spLocks noGrp="1"/>
          </p:cNvSpPr>
          <p:nvPr>
            <p:ph type="sldNum" sz="quarter" idx="10"/>
          </p:nvPr>
        </p:nvSpPr>
        <p:spPr/>
        <p:txBody>
          <a:bodyPr/>
          <a:lstStyle/>
          <a:p>
            <a:fld id="{D469F419-EC92-2745-BE06-A9714C36F103}" type="slidenum">
              <a:rPr kumimoji="1" lang="zh-CN" altLang="en-US" smtClean="0"/>
              <a:t>9</a:t>
            </a:fld>
            <a:endParaRPr kumimoji="1" lang="zh-CN" altLang="en-US"/>
          </a:p>
        </p:txBody>
      </p:sp>
    </p:spTree>
    <p:extLst>
      <p:ext uri="{BB962C8B-B14F-4D97-AF65-F5344CB8AC3E}">
        <p14:creationId xmlns:p14="http://schemas.microsoft.com/office/powerpoint/2010/main" val="4186376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8DE107-E357-A748-89EF-E14D766F9680}" type="datetimeFigureOut">
              <a:rPr lang="en-CN" smtClean="0"/>
              <a:t>2024/1/4</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9494E98A-13EE-0E4F-94C1-6A1C919432EF}" type="slidenum">
              <a:rPr lang="en-CN" smtClean="0"/>
              <a:t>‹#›</a:t>
            </a:fld>
            <a:endParaRPr lang="en-CN"/>
          </a:p>
        </p:txBody>
      </p:sp>
    </p:spTree>
    <p:extLst>
      <p:ext uri="{BB962C8B-B14F-4D97-AF65-F5344CB8AC3E}">
        <p14:creationId xmlns:p14="http://schemas.microsoft.com/office/powerpoint/2010/main" val="1596594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8DE107-E357-A748-89EF-E14D766F9680}" type="datetimeFigureOut">
              <a:rPr lang="en-CN" smtClean="0"/>
              <a:t>2024/1/4</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9494E98A-13EE-0E4F-94C1-6A1C919432EF}" type="slidenum">
              <a:rPr lang="en-CN" smtClean="0"/>
              <a:t>‹#›</a:t>
            </a:fld>
            <a:endParaRPr lang="en-CN"/>
          </a:p>
        </p:txBody>
      </p:sp>
    </p:spTree>
    <p:extLst>
      <p:ext uri="{BB962C8B-B14F-4D97-AF65-F5344CB8AC3E}">
        <p14:creationId xmlns:p14="http://schemas.microsoft.com/office/powerpoint/2010/main" val="4163080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8DE107-E357-A748-89EF-E14D766F9680}" type="datetimeFigureOut">
              <a:rPr lang="en-CN" smtClean="0"/>
              <a:t>2024/1/4</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9494E98A-13EE-0E4F-94C1-6A1C919432EF}" type="slidenum">
              <a:rPr lang="en-CN" smtClean="0"/>
              <a:t>‹#›</a:t>
            </a:fld>
            <a:endParaRPr lang="en-CN"/>
          </a:p>
        </p:txBody>
      </p:sp>
    </p:spTree>
    <p:extLst>
      <p:ext uri="{BB962C8B-B14F-4D97-AF65-F5344CB8AC3E}">
        <p14:creationId xmlns:p14="http://schemas.microsoft.com/office/powerpoint/2010/main" val="611467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8DE107-E357-A748-89EF-E14D766F9680}" type="datetimeFigureOut">
              <a:rPr lang="en-CN" smtClean="0"/>
              <a:t>2024/1/4</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9494E98A-13EE-0E4F-94C1-6A1C919432EF}" type="slidenum">
              <a:rPr lang="en-CN" smtClean="0"/>
              <a:t>‹#›</a:t>
            </a:fld>
            <a:endParaRPr lang="en-CN"/>
          </a:p>
        </p:txBody>
      </p:sp>
    </p:spTree>
    <p:extLst>
      <p:ext uri="{BB962C8B-B14F-4D97-AF65-F5344CB8AC3E}">
        <p14:creationId xmlns:p14="http://schemas.microsoft.com/office/powerpoint/2010/main" val="18151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8DE107-E357-A748-89EF-E14D766F9680}" type="datetimeFigureOut">
              <a:rPr lang="en-CN" smtClean="0"/>
              <a:t>2024/1/4</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9494E98A-13EE-0E4F-94C1-6A1C919432EF}" type="slidenum">
              <a:rPr lang="en-CN" smtClean="0"/>
              <a:t>‹#›</a:t>
            </a:fld>
            <a:endParaRPr lang="en-CN"/>
          </a:p>
        </p:txBody>
      </p:sp>
    </p:spTree>
    <p:extLst>
      <p:ext uri="{BB962C8B-B14F-4D97-AF65-F5344CB8AC3E}">
        <p14:creationId xmlns:p14="http://schemas.microsoft.com/office/powerpoint/2010/main" val="3282546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8DE107-E357-A748-89EF-E14D766F9680}" type="datetimeFigureOut">
              <a:rPr lang="en-CN" smtClean="0"/>
              <a:t>2024/1/4</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9494E98A-13EE-0E4F-94C1-6A1C919432EF}" type="slidenum">
              <a:rPr lang="en-CN" smtClean="0"/>
              <a:t>‹#›</a:t>
            </a:fld>
            <a:endParaRPr lang="en-CN"/>
          </a:p>
        </p:txBody>
      </p:sp>
    </p:spTree>
    <p:extLst>
      <p:ext uri="{BB962C8B-B14F-4D97-AF65-F5344CB8AC3E}">
        <p14:creationId xmlns:p14="http://schemas.microsoft.com/office/powerpoint/2010/main" val="81329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8DE107-E357-A748-89EF-E14D766F9680}" type="datetimeFigureOut">
              <a:rPr lang="en-CN" smtClean="0"/>
              <a:t>2024/1/4</a:t>
            </a:fld>
            <a:endParaRPr lang="en-CN"/>
          </a:p>
        </p:txBody>
      </p:sp>
      <p:sp>
        <p:nvSpPr>
          <p:cNvPr id="8" name="Footer Placeholder 7"/>
          <p:cNvSpPr>
            <a:spLocks noGrp="1"/>
          </p:cNvSpPr>
          <p:nvPr>
            <p:ph type="ftr" sz="quarter" idx="11"/>
          </p:nvPr>
        </p:nvSpPr>
        <p:spPr/>
        <p:txBody>
          <a:bodyPr/>
          <a:lstStyle/>
          <a:p>
            <a:endParaRPr lang="en-CN"/>
          </a:p>
        </p:txBody>
      </p:sp>
      <p:sp>
        <p:nvSpPr>
          <p:cNvPr id="9" name="Slide Number Placeholder 8"/>
          <p:cNvSpPr>
            <a:spLocks noGrp="1"/>
          </p:cNvSpPr>
          <p:nvPr>
            <p:ph type="sldNum" sz="quarter" idx="12"/>
          </p:nvPr>
        </p:nvSpPr>
        <p:spPr/>
        <p:txBody>
          <a:bodyPr/>
          <a:lstStyle/>
          <a:p>
            <a:fld id="{9494E98A-13EE-0E4F-94C1-6A1C919432EF}" type="slidenum">
              <a:rPr lang="en-CN" smtClean="0"/>
              <a:t>‹#›</a:t>
            </a:fld>
            <a:endParaRPr lang="en-CN"/>
          </a:p>
        </p:txBody>
      </p:sp>
    </p:spTree>
    <p:extLst>
      <p:ext uri="{BB962C8B-B14F-4D97-AF65-F5344CB8AC3E}">
        <p14:creationId xmlns:p14="http://schemas.microsoft.com/office/powerpoint/2010/main" val="873411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8DE107-E357-A748-89EF-E14D766F9680}" type="datetimeFigureOut">
              <a:rPr lang="en-CN" smtClean="0"/>
              <a:t>2024/1/4</a:t>
            </a:fld>
            <a:endParaRPr lang="en-CN"/>
          </a:p>
        </p:txBody>
      </p:sp>
      <p:sp>
        <p:nvSpPr>
          <p:cNvPr id="4" name="Footer Placeholder 3"/>
          <p:cNvSpPr>
            <a:spLocks noGrp="1"/>
          </p:cNvSpPr>
          <p:nvPr>
            <p:ph type="ftr" sz="quarter" idx="11"/>
          </p:nvPr>
        </p:nvSpPr>
        <p:spPr/>
        <p:txBody>
          <a:bodyPr/>
          <a:lstStyle/>
          <a:p>
            <a:endParaRPr lang="en-CN"/>
          </a:p>
        </p:txBody>
      </p:sp>
      <p:sp>
        <p:nvSpPr>
          <p:cNvPr id="5" name="Slide Number Placeholder 4"/>
          <p:cNvSpPr>
            <a:spLocks noGrp="1"/>
          </p:cNvSpPr>
          <p:nvPr>
            <p:ph type="sldNum" sz="quarter" idx="12"/>
          </p:nvPr>
        </p:nvSpPr>
        <p:spPr/>
        <p:txBody>
          <a:bodyPr/>
          <a:lstStyle/>
          <a:p>
            <a:fld id="{9494E98A-13EE-0E4F-94C1-6A1C919432EF}" type="slidenum">
              <a:rPr lang="en-CN" smtClean="0"/>
              <a:t>‹#›</a:t>
            </a:fld>
            <a:endParaRPr lang="en-CN"/>
          </a:p>
        </p:txBody>
      </p:sp>
    </p:spTree>
    <p:extLst>
      <p:ext uri="{BB962C8B-B14F-4D97-AF65-F5344CB8AC3E}">
        <p14:creationId xmlns:p14="http://schemas.microsoft.com/office/powerpoint/2010/main" val="1251681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8DE107-E357-A748-89EF-E14D766F9680}" type="datetimeFigureOut">
              <a:rPr lang="en-CN" smtClean="0"/>
              <a:t>2024/1/4</a:t>
            </a:fld>
            <a:endParaRPr lang="en-CN"/>
          </a:p>
        </p:txBody>
      </p:sp>
      <p:sp>
        <p:nvSpPr>
          <p:cNvPr id="3" name="Footer Placeholder 2"/>
          <p:cNvSpPr>
            <a:spLocks noGrp="1"/>
          </p:cNvSpPr>
          <p:nvPr>
            <p:ph type="ftr" sz="quarter" idx="11"/>
          </p:nvPr>
        </p:nvSpPr>
        <p:spPr/>
        <p:txBody>
          <a:bodyPr/>
          <a:lstStyle/>
          <a:p>
            <a:endParaRPr lang="en-CN"/>
          </a:p>
        </p:txBody>
      </p:sp>
      <p:sp>
        <p:nvSpPr>
          <p:cNvPr id="4" name="Slide Number Placeholder 3"/>
          <p:cNvSpPr>
            <a:spLocks noGrp="1"/>
          </p:cNvSpPr>
          <p:nvPr>
            <p:ph type="sldNum" sz="quarter" idx="12"/>
          </p:nvPr>
        </p:nvSpPr>
        <p:spPr/>
        <p:txBody>
          <a:bodyPr/>
          <a:lstStyle/>
          <a:p>
            <a:fld id="{9494E98A-13EE-0E4F-94C1-6A1C919432EF}" type="slidenum">
              <a:rPr lang="en-CN" smtClean="0"/>
              <a:t>‹#›</a:t>
            </a:fld>
            <a:endParaRPr lang="en-CN"/>
          </a:p>
        </p:txBody>
      </p:sp>
    </p:spTree>
    <p:extLst>
      <p:ext uri="{BB962C8B-B14F-4D97-AF65-F5344CB8AC3E}">
        <p14:creationId xmlns:p14="http://schemas.microsoft.com/office/powerpoint/2010/main" val="2058615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8DE107-E357-A748-89EF-E14D766F9680}" type="datetimeFigureOut">
              <a:rPr lang="en-CN" smtClean="0"/>
              <a:t>2024/1/4</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9494E98A-13EE-0E4F-94C1-6A1C919432EF}" type="slidenum">
              <a:rPr lang="en-CN" smtClean="0"/>
              <a:t>‹#›</a:t>
            </a:fld>
            <a:endParaRPr lang="en-CN"/>
          </a:p>
        </p:txBody>
      </p:sp>
    </p:spTree>
    <p:extLst>
      <p:ext uri="{BB962C8B-B14F-4D97-AF65-F5344CB8AC3E}">
        <p14:creationId xmlns:p14="http://schemas.microsoft.com/office/powerpoint/2010/main" val="1644205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8DE107-E357-A748-89EF-E14D766F9680}" type="datetimeFigureOut">
              <a:rPr lang="en-CN" smtClean="0"/>
              <a:t>2024/1/4</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9494E98A-13EE-0E4F-94C1-6A1C919432EF}" type="slidenum">
              <a:rPr lang="en-CN" smtClean="0"/>
              <a:t>‹#›</a:t>
            </a:fld>
            <a:endParaRPr lang="en-CN"/>
          </a:p>
        </p:txBody>
      </p:sp>
    </p:spTree>
    <p:extLst>
      <p:ext uri="{BB962C8B-B14F-4D97-AF65-F5344CB8AC3E}">
        <p14:creationId xmlns:p14="http://schemas.microsoft.com/office/powerpoint/2010/main" val="3806818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8DE107-E357-A748-89EF-E14D766F9680}" type="datetimeFigureOut">
              <a:rPr lang="en-CN" smtClean="0"/>
              <a:t>2024/1/4</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94E98A-13EE-0E4F-94C1-6A1C919432EF}" type="slidenum">
              <a:rPr lang="en-CN" smtClean="0"/>
              <a:t>‹#›</a:t>
            </a:fld>
            <a:endParaRPr lang="en-CN"/>
          </a:p>
        </p:txBody>
      </p:sp>
    </p:spTree>
    <p:extLst>
      <p:ext uri="{BB962C8B-B14F-4D97-AF65-F5344CB8AC3E}">
        <p14:creationId xmlns:p14="http://schemas.microsoft.com/office/powerpoint/2010/main" val="1452225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9.xml"/><Relationship Id="rId7" Type="http://schemas.openxmlformats.org/officeDocument/2006/relationships/image" Target="../media/image11.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notesSlide" Target="../notesSlides/notesSlide10.xml"/><Relationship Id="rId11" Type="http://schemas.openxmlformats.org/officeDocument/2006/relationships/image" Target="../media/image15.svg"/><Relationship Id="rId5" Type="http://schemas.openxmlformats.org/officeDocument/2006/relationships/slideLayout" Target="../slideLayouts/slideLayout1.xml"/><Relationship Id="rId10" Type="http://schemas.openxmlformats.org/officeDocument/2006/relationships/image" Target="../media/image14.png"/><Relationship Id="rId4" Type="http://schemas.openxmlformats.org/officeDocument/2006/relationships/tags" Target="../tags/tag20.xml"/><Relationship Id="rId9" Type="http://schemas.openxmlformats.org/officeDocument/2006/relationships/image" Target="../media/image13.sv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23.xml"/><Relationship Id="rId7" Type="http://schemas.openxmlformats.org/officeDocument/2006/relationships/image" Target="../media/image16.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notesSlide" Target="../notesSlides/notesSlide11.xml"/><Relationship Id="rId11" Type="http://schemas.openxmlformats.org/officeDocument/2006/relationships/image" Target="../media/image20.svg"/><Relationship Id="rId5" Type="http://schemas.openxmlformats.org/officeDocument/2006/relationships/slideLayout" Target="../slideLayouts/slideLayout1.xml"/><Relationship Id="rId10" Type="http://schemas.openxmlformats.org/officeDocument/2006/relationships/image" Target="../media/image19.png"/><Relationship Id="rId4" Type="http://schemas.openxmlformats.org/officeDocument/2006/relationships/tags" Target="../tags/tag24.xml"/><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tags" Target="../tags/tag27.xml"/><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notesSlide" Target="../notesSlides/notesSlide12.xml"/><Relationship Id="rId11" Type="http://schemas.openxmlformats.org/officeDocument/2006/relationships/image" Target="../media/image25.png"/><Relationship Id="rId5" Type="http://schemas.openxmlformats.org/officeDocument/2006/relationships/slideLayout" Target="../slideLayouts/slideLayout1.xml"/><Relationship Id="rId10" Type="http://schemas.openxmlformats.org/officeDocument/2006/relationships/image" Target="../media/image24.svg"/><Relationship Id="rId4" Type="http://schemas.openxmlformats.org/officeDocument/2006/relationships/tags" Target="../tags/tag28.xml"/><Relationship Id="rId9" Type="http://schemas.openxmlformats.org/officeDocument/2006/relationships/image" Target="../media/image23.png"/><Relationship Id="rId14" Type="http://schemas.openxmlformats.org/officeDocument/2006/relationships/image" Target="../media/image28.svg"/></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31.xml"/><Relationship Id="rId7" Type="http://schemas.openxmlformats.org/officeDocument/2006/relationships/image" Target="../media/image29.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tags" Target="../tags/tag32.xml"/></Relationships>
</file>

<file path=ppt/slides/_rels/slide14.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31.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tags" Target="../tags/tag3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39.xml"/><Relationship Id="rId7" Type="http://schemas.openxmlformats.org/officeDocument/2006/relationships/image" Target="../media/image3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notesSlide" Target="../notesSlides/notesSlide16.xml"/><Relationship Id="rId11" Type="http://schemas.openxmlformats.org/officeDocument/2006/relationships/image" Target="../media/image36.svg"/><Relationship Id="rId5" Type="http://schemas.openxmlformats.org/officeDocument/2006/relationships/slideLayout" Target="../slideLayouts/slideLayout1.xml"/><Relationship Id="rId10" Type="http://schemas.openxmlformats.org/officeDocument/2006/relationships/image" Target="../media/image35.png"/><Relationship Id="rId4" Type="http://schemas.openxmlformats.org/officeDocument/2006/relationships/tags" Target="../tags/tag40.xml"/><Relationship Id="rId9" Type="http://schemas.openxmlformats.org/officeDocument/2006/relationships/image" Target="../media/image34.svg"/></Relationships>
</file>

<file path=ppt/slides/_rels/slide17.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37.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notesSlide" Target="../notesSlides/notesSlide17.xml"/><Relationship Id="rId5" Type="http://schemas.openxmlformats.org/officeDocument/2006/relationships/slideLayout" Target="../slideLayouts/slideLayout1.xml"/><Relationship Id="rId4" Type="http://schemas.openxmlformats.org/officeDocument/2006/relationships/tags" Target="../tags/tag44.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tags" Target="../tags/tag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0.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notesSlide" Target="../notesSlides/notesSlide9.xml"/><Relationship Id="rId5" Type="http://schemas.openxmlformats.org/officeDocument/2006/relationships/slideLayout" Target="../slideLayouts/slideLayout1.xml"/><Relationship Id="rId4"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95E60A6-3854-AC96-9475-A6EC8ACA7CA1}"/>
              </a:ext>
            </a:extLst>
          </p:cNvPr>
          <p:cNvSpPr/>
          <p:nvPr/>
        </p:nvSpPr>
        <p:spPr>
          <a:xfrm>
            <a:off x="0" y="-10683"/>
            <a:ext cx="9144000" cy="6858000"/>
          </a:xfrm>
          <a:prstGeom prst="rect">
            <a:avLst/>
          </a:prstGeom>
          <a:solidFill>
            <a:schemeClr val="tx1">
              <a:lumMod val="50000"/>
              <a:lumOff val="50000"/>
              <a:alpha val="6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4" name="TextBox 3">
            <a:extLst>
              <a:ext uri="{FF2B5EF4-FFF2-40B4-BE49-F238E27FC236}">
                <a16:creationId xmlns:a16="http://schemas.microsoft.com/office/drawing/2014/main" id="{967E22B6-0D16-1B40-AABB-E77AFF950954}"/>
              </a:ext>
            </a:extLst>
          </p:cNvPr>
          <p:cNvSpPr txBox="1"/>
          <p:nvPr/>
        </p:nvSpPr>
        <p:spPr>
          <a:xfrm>
            <a:off x="364563" y="2460989"/>
            <a:ext cx="8281524" cy="3323987"/>
          </a:xfrm>
          <a:prstGeom prst="rect">
            <a:avLst/>
          </a:prstGeom>
          <a:noFill/>
        </p:spPr>
        <p:txBody>
          <a:bodyPr wrap="square" rtlCol="0">
            <a:spAutoFit/>
          </a:bodyPr>
          <a:lstStyle/>
          <a:p>
            <a:pPr algn="ctr"/>
            <a:r>
              <a:rPr lang="en-US" altLang="zh-CN" sz="3600" b="1" dirty="0">
                <a:solidFill>
                  <a:schemeClr val="accent2">
                    <a:lumMod val="75000"/>
                  </a:schemeClr>
                </a:solidFill>
                <a:latin typeface="Microsoft YaHei" panose="020B0503020204020204" pitchFamily="34" charset="-122"/>
                <a:ea typeface="Microsoft YaHei" panose="020B0503020204020204" pitchFamily="34" charset="-122"/>
                <a:cs typeface="Arial" panose="020B0604020202020204" pitchFamily="34" charset="0"/>
              </a:rPr>
              <a:t>TIME SERIES-BASED FORECASTING</a:t>
            </a:r>
          </a:p>
          <a:p>
            <a:pPr algn="ctr"/>
            <a:r>
              <a:rPr lang="en-US" altLang="zh-CN" sz="3600" b="1" dirty="0">
                <a:solidFill>
                  <a:schemeClr val="accent2">
                    <a:lumMod val="75000"/>
                  </a:schemeClr>
                </a:solidFill>
                <a:latin typeface="Microsoft YaHei" panose="020B0503020204020204" pitchFamily="34" charset="-122"/>
                <a:ea typeface="Microsoft YaHei" panose="020B0503020204020204" pitchFamily="34" charset="-122"/>
                <a:cs typeface="Arial" panose="020B0604020202020204" pitchFamily="34" charset="0"/>
              </a:rPr>
              <a:t>STUDY CASE</a:t>
            </a:r>
          </a:p>
          <a:p>
            <a:pPr algn="ctr"/>
            <a:endParaRPr lang="en-CN" sz="3600" b="1" dirty="0">
              <a:solidFill>
                <a:schemeClr val="accent2">
                  <a:lumMod val="75000"/>
                </a:schemeClr>
              </a:solidFill>
              <a:latin typeface="Microsoft YaHei" panose="020B0503020204020204" pitchFamily="34" charset="-122"/>
              <a:ea typeface="Microsoft YaHei" panose="020B0503020204020204" pitchFamily="34" charset="-122"/>
              <a:cs typeface="Arial" panose="020B0604020202020204" pitchFamily="34" charset="0"/>
            </a:endParaRPr>
          </a:p>
          <a:p>
            <a:pPr algn="ctr"/>
            <a:endParaRPr lang="en-CN" sz="3600" b="1" dirty="0">
              <a:solidFill>
                <a:schemeClr val="accent2">
                  <a:lumMod val="75000"/>
                </a:schemeClr>
              </a:solidFill>
              <a:latin typeface="Microsoft YaHei" panose="020B0503020204020204" pitchFamily="34" charset="-122"/>
              <a:ea typeface="Microsoft YaHei" panose="020B0503020204020204" pitchFamily="34" charset="-122"/>
              <a:cs typeface="Arial" panose="020B0604020202020204" pitchFamily="34" charset="0"/>
            </a:endParaRPr>
          </a:p>
          <a:p>
            <a:pPr algn="ctr"/>
            <a:r>
              <a:rPr lang="en-CN" sz="2400" b="1" dirty="0">
                <a:solidFill>
                  <a:schemeClr val="accent2">
                    <a:lumMod val="75000"/>
                  </a:schemeClr>
                </a:solidFill>
                <a:latin typeface="Microsoft YaHei" panose="020B0503020204020204" pitchFamily="34" charset="-122"/>
                <a:ea typeface="Microsoft YaHei" panose="020B0503020204020204" pitchFamily="34" charset="-122"/>
                <a:cs typeface="Arial" panose="020B0604020202020204" pitchFamily="34" charset="0"/>
              </a:rPr>
              <a:t>FENG YUAN</a:t>
            </a:r>
          </a:p>
          <a:p>
            <a:pPr algn="ctr"/>
            <a:r>
              <a:rPr lang="en-CN" sz="2400" b="1" dirty="0">
                <a:solidFill>
                  <a:schemeClr val="accent2">
                    <a:lumMod val="75000"/>
                  </a:schemeClr>
                </a:solidFill>
                <a:latin typeface="Microsoft YaHei" panose="020B0503020204020204" pitchFamily="34" charset="-122"/>
                <a:ea typeface="Microsoft YaHei" panose="020B0503020204020204" pitchFamily="34" charset="-122"/>
                <a:cs typeface="Arial" panose="020B0604020202020204" pitchFamily="34" charset="0"/>
              </a:rPr>
              <a:t>NOV 15, 2023</a:t>
            </a:r>
          </a:p>
          <a:p>
            <a:endParaRPr lang="en-CN" dirty="0">
              <a:solidFill>
                <a:schemeClr val="accent2"/>
              </a:solidFill>
            </a:endParaRPr>
          </a:p>
        </p:txBody>
      </p:sp>
    </p:spTree>
    <p:extLst>
      <p:ext uri="{BB962C8B-B14F-4D97-AF65-F5344CB8AC3E}">
        <p14:creationId xmlns:p14="http://schemas.microsoft.com/office/powerpoint/2010/main" val="383131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986CAEEB-47FE-5ECD-668B-01B88EE39D78}"/>
              </a:ext>
            </a:extLst>
          </p:cNvPr>
          <p:cNvGrpSpPr/>
          <p:nvPr/>
        </p:nvGrpSpPr>
        <p:grpSpPr>
          <a:xfrm>
            <a:off x="313135" y="596019"/>
            <a:ext cx="8577198" cy="567000"/>
            <a:chOff x="313135" y="429165"/>
            <a:chExt cx="8577198" cy="567000"/>
          </a:xfrm>
        </p:grpSpPr>
        <p:sp>
          <p:nvSpPr>
            <p:cNvPr id="4" name="标题 1"/>
            <p:cNvSpPr txBox="1">
              <a:spLocks/>
            </p:cNvSpPr>
            <p:nvPr/>
          </p:nvSpPr>
          <p:spPr bwMode="auto">
            <a:xfrm>
              <a:off x="1142731" y="545457"/>
              <a:ext cx="7747602" cy="38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eaLnBrk="1" hangingPunct="1">
                <a:defRPr/>
              </a:pPr>
              <a:r>
                <a:rPr lang="en-US" altLang="zh-CN" sz="2400" b="1" dirty="0">
                  <a:solidFill>
                    <a:schemeClr val="tx2"/>
                  </a:solidFill>
                  <a:latin typeface="微软雅黑" panose="020B0503020204020204" pitchFamily="34" charset="-122"/>
                  <a:ea typeface="微软雅黑" panose="020B0503020204020204" pitchFamily="34" charset="-122"/>
                </a:rPr>
                <a:t>MODEL SELECTION</a:t>
              </a:r>
            </a:p>
          </p:txBody>
        </p:sp>
        <p:sp>
          <p:nvSpPr>
            <p:cNvPr id="6" name="圆角矩形 11"/>
            <p:cNvSpPr/>
            <p:nvPr>
              <p:custDataLst>
                <p:tags r:id="rId1"/>
              </p:custDataLst>
            </p:nvPr>
          </p:nvSpPr>
          <p:spPr>
            <a:xfrm>
              <a:off x="313135" y="476402"/>
              <a:ext cx="276225" cy="67865"/>
            </a:xfrm>
            <a:custGeom>
              <a:avLst/>
              <a:gdLst/>
              <a:ahLst/>
              <a:cxnLst/>
              <a:rect l="l" t="t"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solidFill>
              <a:schemeClr val="tx2"/>
            </a:solidFill>
            <a:ln w="25400" cap="flat" cmpd="sng" algn="ctr">
              <a:noFill/>
              <a:prstDash val="solid"/>
            </a:ln>
            <a:effectLst/>
          </p:spPr>
          <p:txBody>
            <a:bodyPr lIns="51435" tIns="25718" rIns="51435" bIns="25718" anchor="ctr"/>
            <a:lstStyle/>
            <a:p>
              <a:pPr algn="ctr">
                <a:defRPr/>
              </a:pPr>
              <a:endParaRPr lang="en-US" sz="1013" kern="0">
                <a:solidFill>
                  <a:sysClr val="window" lastClr="FFFFFF"/>
                </a:solidFill>
                <a:latin typeface="Calibri"/>
              </a:endParaRPr>
            </a:p>
          </p:txBody>
        </p:sp>
        <p:sp>
          <p:nvSpPr>
            <p:cNvPr id="8" name="矩形 8"/>
            <p:cNvSpPr>
              <a:spLocks noChangeArrowheads="1"/>
            </p:cNvSpPr>
            <p:nvPr>
              <p:custDataLst>
                <p:tags r:id="rId2"/>
              </p:custDataLst>
            </p:nvPr>
          </p:nvSpPr>
          <p:spPr bwMode="auto">
            <a:xfrm>
              <a:off x="313135" y="429165"/>
              <a:ext cx="127397" cy="567000"/>
            </a:xfrm>
            <a:prstGeom prst="rect">
              <a:avLst/>
            </a:prstGeom>
            <a:gradFill rotWithShape="0">
              <a:gsLst>
                <a:gs pos="0">
                  <a:srgbClr val="A7A7A7"/>
                </a:gs>
                <a:gs pos="53999">
                  <a:srgbClr val="DBDBDB"/>
                </a:gs>
                <a:gs pos="100000">
                  <a:srgbClr val="ABABA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algn="just" eaLnBrk="1" hangingPunct="1">
                <a:lnSpc>
                  <a:spcPct val="120000"/>
                </a:lnSpc>
                <a:spcBef>
                  <a:spcPct val="0"/>
                </a:spcBef>
                <a:buFontTx/>
                <a:buNone/>
              </a:pPr>
              <a:endParaRPr lang="zh-CN" altLang="en-US" sz="1050">
                <a:solidFill>
                  <a:schemeClr val="bg1"/>
                </a:solidFill>
                <a:latin typeface="幼圆" charset="-122"/>
                <a:ea typeface="幼圆" charset="-122"/>
              </a:endParaRPr>
            </a:p>
          </p:txBody>
        </p:sp>
        <p:sp>
          <p:nvSpPr>
            <p:cNvPr id="9" name="圆角矩形 4"/>
            <p:cNvSpPr>
              <a:spLocks/>
            </p:cNvSpPr>
            <p:nvPr>
              <p:custDataLst>
                <p:tags r:id="rId3"/>
              </p:custDataLst>
            </p:nvPr>
          </p:nvSpPr>
          <p:spPr bwMode="auto">
            <a:xfrm>
              <a:off x="313135" y="512121"/>
              <a:ext cx="757238" cy="420290"/>
            </a:xfrm>
            <a:custGeom>
              <a:avLst/>
              <a:gdLst>
                <a:gd name="T0" fmla="*/ 0 w 1944216"/>
                <a:gd name="T1" fmla="*/ 0 h 1080120"/>
                <a:gd name="T2" fmla="*/ 1404156 w 1944216"/>
                <a:gd name="T3" fmla="*/ 0 h 1080120"/>
                <a:gd name="T4" fmla="*/ 1944216 w 1944216"/>
                <a:gd name="T5" fmla="*/ 540060 h 1080120"/>
                <a:gd name="T6" fmla="*/ 1404156 w 1944216"/>
                <a:gd name="T7" fmla="*/ 1080120 h 1080120"/>
                <a:gd name="T8" fmla="*/ 0 w 1944216"/>
                <a:gd name="T9" fmla="*/ 1080120 h 1080120"/>
                <a:gd name="T10" fmla="*/ 0 w 1944216"/>
                <a:gd name="T11" fmla="*/ 0 h 1080120"/>
              </a:gdLst>
              <a:ahLst/>
              <a:cxnLst>
                <a:cxn ang="0">
                  <a:pos x="T0" y="T1"/>
                </a:cxn>
                <a:cxn ang="0">
                  <a:pos x="T2" y="T3"/>
                </a:cxn>
                <a:cxn ang="0">
                  <a:pos x="T4" y="T5"/>
                </a:cxn>
                <a:cxn ang="0">
                  <a:pos x="T6" y="T7"/>
                </a:cxn>
                <a:cxn ang="0">
                  <a:pos x="T8" y="T9"/>
                </a:cxn>
                <a:cxn ang="0">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chemeClr val="tx2"/>
            </a:solidFill>
            <a:ln>
              <a:noFill/>
            </a:ln>
            <a:effectLst>
              <a:outerShdw blurRad="76200" dist="25401" dir="2700000" algn="tl" rotWithShape="0">
                <a:srgbClr val="000000">
                  <a:alpha val="14999"/>
                </a:srgbClr>
              </a:outerShdw>
            </a:effectLst>
          </p:spPr>
          <p:txBody>
            <a:bodyPr lIns="51435" tIns="25718" rIns="51435" bIns="25718" anchor="ctr"/>
            <a:lstStyle/>
            <a:p>
              <a:endParaRPr lang="zh-CN" altLang="en-US" sz="1350"/>
            </a:p>
          </p:txBody>
        </p:sp>
        <p:sp>
          <p:nvSpPr>
            <p:cNvPr id="10" name="椭圆 9"/>
            <p:cNvSpPr/>
            <p:nvPr>
              <p:custDataLst>
                <p:tags r:id="rId4"/>
              </p:custDataLst>
            </p:nvPr>
          </p:nvSpPr>
          <p:spPr>
            <a:xfrm>
              <a:off x="692810" y="569926"/>
              <a:ext cx="309974" cy="309974"/>
            </a:xfrm>
            <a:prstGeom prst="ellipse">
              <a:avLst/>
            </a:prstGeom>
            <a:solidFill>
              <a:srgbClr val="FFFFFF"/>
            </a:solidFill>
            <a:ln>
              <a:solidFill>
                <a:srgbClr val="FFFFFF"/>
              </a:solidFill>
            </a:ln>
            <a:effectLst>
              <a:innerShdw blurRad="76200" dist="25400" dir="18900000">
                <a:prstClr val="black">
                  <a:alpha val="15000"/>
                </a:prstClr>
              </a:innerShdw>
            </a:effectLst>
          </p:spPr>
          <p:txBody>
            <a:bodyPr lIns="0" tIns="0" rIns="0" bIns="0" anchor="ctr"/>
            <a:lstStyle/>
            <a:p>
              <a:pPr algn="ctr">
                <a:lnSpc>
                  <a:spcPct val="120000"/>
                </a:lnSpc>
                <a:defRPr/>
              </a:pPr>
              <a:r>
                <a:rPr lang="en-US" altLang="zh-CN" sz="1350" b="1" dirty="0">
                  <a:solidFill>
                    <a:srgbClr val="414141"/>
                  </a:solidFill>
                  <a:latin typeface="Segoe UI" panose="020B0502040204020203" pitchFamily="34" charset="0"/>
                  <a:ea typeface="幼圆" panose="02010509060101010101" pitchFamily="49" charset="-122"/>
                  <a:cs typeface="Segoe UI" panose="020B0502040204020203" pitchFamily="34" charset="0"/>
                </a:rPr>
                <a:t>2</a:t>
              </a:r>
              <a:endParaRPr lang="zh-CN" altLang="en-US" sz="1350" b="1" dirty="0">
                <a:solidFill>
                  <a:srgbClr val="414141"/>
                </a:solidFill>
                <a:latin typeface="Segoe UI" panose="020B0502040204020203" pitchFamily="34" charset="0"/>
                <a:ea typeface="幼圆" panose="02010509060101010101" pitchFamily="49" charset="-122"/>
                <a:cs typeface="Segoe UI" panose="020B0502040204020203" pitchFamily="34" charset="0"/>
              </a:endParaRPr>
            </a:p>
          </p:txBody>
        </p:sp>
      </p:grpSp>
      <p:grpSp>
        <p:nvGrpSpPr>
          <p:cNvPr id="33" name="Group 32">
            <a:extLst>
              <a:ext uri="{FF2B5EF4-FFF2-40B4-BE49-F238E27FC236}">
                <a16:creationId xmlns:a16="http://schemas.microsoft.com/office/drawing/2014/main" id="{8861D03A-ED24-7980-8128-7A5BDB2ABECD}"/>
              </a:ext>
            </a:extLst>
          </p:cNvPr>
          <p:cNvGrpSpPr/>
          <p:nvPr/>
        </p:nvGrpSpPr>
        <p:grpSpPr>
          <a:xfrm>
            <a:off x="605903" y="1685652"/>
            <a:ext cx="8065402" cy="4411803"/>
            <a:chOff x="2354984" y="1570218"/>
            <a:chExt cx="8009852" cy="4046909"/>
          </a:xfrm>
        </p:grpSpPr>
        <p:grpSp>
          <p:nvGrpSpPr>
            <p:cNvPr id="2" name="组合 4">
              <a:extLst>
                <a:ext uri="{FF2B5EF4-FFF2-40B4-BE49-F238E27FC236}">
                  <a16:creationId xmlns:a16="http://schemas.microsoft.com/office/drawing/2014/main" id="{53D9DA77-13AD-ACAB-D3EB-4E2FB24DF792}"/>
                </a:ext>
              </a:extLst>
            </p:cNvPr>
            <p:cNvGrpSpPr/>
            <p:nvPr/>
          </p:nvGrpSpPr>
          <p:grpSpPr>
            <a:xfrm>
              <a:off x="4229926" y="1570218"/>
              <a:ext cx="3950214" cy="4046909"/>
              <a:chOff x="3419541" y="1134748"/>
              <a:chExt cx="5307213" cy="5335232"/>
            </a:xfrm>
          </p:grpSpPr>
          <p:sp>
            <p:nvSpPr>
              <p:cNvPr id="3" name="Freeform 40217">
                <a:extLst>
                  <a:ext uri="{FF2B5EF4-FFF2-40B4-BE49-F238E27FC236}">
                    <a16:creationId xmlns:a16="http://schemas.microsoft.com/office/drawing/2014/main" id="{FA409C3C-BCCD-5712-EF71-FE9ABCC065F5}"/>
                  </a:ext>
                </a:extLst>
              </p:cNvPr>
              <p:cNvSpPr>
                <a:spLocks/>
              </p:cNvSpPr>
              <p:nvPr/>
            </p:nvSpPr>
            <p:spPr bwMode="auto">
              <a:xfrm>
                <a:off x="6064515" y="3193738"/>
                <a:ext cx="2662239" cy="2714625"/>
              </a:xfrm>
              <a:custGeom>
                <a:avLst/>
                <a:gdLst>
                  <a:gd name="T0" fmla="*/ 269 w 1121"/>
                  <a:gd name="T1" fmla="*/ 1000 h 1143"/>
                  <a:gd name="T2" fmla="*/ 978 w 1121"/>
                  <a:gd name="T3" fmla="*/ 810 h 1143"/>
                  <a:gd name="T4" fmla="*/ 788 w 1121"/>
                  <a:gd name="T5" fmla="*/ 101 h 1143"/>
                  <a:gd name="T6" fmla="*/ 245 w 1121"/>
                  <a:gd name="T7" fmla="*/ 116 h 1143"/>
                  <a:gd name="T8" fmla="*/ 245 w 1121"/>
                  <a:gd name="T9" fmla="*/ 116 h 1143"/>
                  <a:gd name="T10" fmla="*/ 10 w 1121"/>
                  <a:gd name="T11" fmla="*/ 252 h 1143"/>
                  <a:gd name="T12" fmla="*/ 10 w 1121"/>
                  <a:gd name="T13" fmla="*/ 522 h 1143"/>
                  <a:gd name="T14" fmla="*/ 10 w 1121"/>
                  <a:gd name="T15" fmla="*/ 522 h 1143"/>
                  <a:gd name="T16" fmla="*/ 269 w 1121"/>
                  <a:gd name="T17" fmla="*/ 1000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1" h="1143">
                    <a:moveTo>
                      <a:pt x="269" y="1000"/>
                    </a:moveTo>
                    <a:cubicBezTo>
                      <a:pt x="517" y="1143"/>
                      <a:pt x="834" y="1058"/>
                      <a:pt x="978" y="810"/>
                    </a:cubicBezTo>
                    <a:cubicBezTo>
                      <a:pt x="1121" y="562"/>
                      <a:pt x="1036" y="245"/>
                      <a:pt x="788" y="101"/>
                    </a:cubicBezTo>
                    <a:cubicBezTo>
                      <a:pt x="613" y="0"/>
                      <a:pt x="403" y="13"/>
                      <a:pt x="245" y="116"/>
                    </a:cubicBezTo>
                    <a:cubicBezTo>
                      <a:pt x="245" y="116"/>
                      <a:pt x="245" y="116"/>
                      <a:pt x="245" y="116"/>
                    </a:cubicBezTo>
                    <a:cubicBezTo>
                      <a:pt x="10" y="252"/>
                      <a:pt x="10" y="252"/>
                      <a:pt x="10" y="252"/>
                    </a:cubicBezTo>
                    <a:cubicBezTo>
                      <a:pt x="10" y="522"/>
                      <a:pt x="10" y="522"/>
                      <a:pt x="10" y="522"/>
                    </a:cubicBezTo>
                    <a:cubicBezTo>
                      <a:pt x="10" y="522"/>
                      <a:pt x="10" y="522"/>
                      <a:pt x="10" y="522"/>
                    </a:cubicBezTo>
                    <a:cubicBezTo>
                      <a:pt x="0" y="711"/>
                      <a:pt x="94" y="899"/>
                      <a:pt x="269" y="1000"/>
                    </a:cubicBezTo>
                  </a:path>
                </a:pathLst>
              </a:custGeom>
              <a:solidFill>
                <a:schemeClr val="tx2"/>
              </a:solidFill>
              <a:ln>
                <a:solidFill>
                  <a:schemeClr val="tx2"/>
                </a:solidFill>
              </a:ln>
            </p:spPr>
            <p:txBody>
              <a:bodyPr vert="horz" wrap="square" lIns="91440" tIns="45720" rIns="91440" bIns="45720" numCol="1" anchor="t" anchorCtr="0" compatLnSpc="1">
                <a:prstTxWarp prst="textNoShape">
                  <a:avLst/>
                </a:prstTxWarp>
              </a:bodyPr>
              <a:lstStyle/>
              <a:p>
                <a:endParaRPr lang="zh-CN" altLang="en-US" dirty="0"/>
              </a:p>
            </p:txBody>
          </p:sp>
          <p:sp>
            <p:nvSpPr>
              <p:cNvPr id="5" name="Freeform 40218">
                <a:extLst>
                  <a:ext uri="{FF2B5EF4-FFF2-40B4-BE49-F238E27FC236}">
                    <a16:creationId xmlns:a16="http://schemas.microsoft.com/office/drawing/2014/main" id="{84FE2921-9C9C-A1CE-32D1-2F7007E29260}"/>
                  </a:ext>
                </a:extLst>
              </p:cNvPr>
              <p:cNvSpPr>
                <a:spLocks/>
              </p:cNvSpPr>
              <p:nvPr/>
            </p:nvSpPr>
            <p:spPr bwMode="auto">
              <a:xfrm>
                <a:off x="3419541" y="3193736"/>
                <a:ext cx="2663825" cy="2714625"/>
              </a:xfrm>
              <a:custGeom>
                <a:avLst/>
                <a:gdLst>
                  <a:gd name="T0" fmla="*/ 333 w 1121"/>
                  <a:gd name="T1" fmla="*/ 101 h 1143"/>
                  <a:gd name="T2" fmla="*/ 143 w 1121"/>
                  <a:gd name="T3" fmla="*/ 810 h 1143"/>
                  <a:gd name="T4" fmla="*/ 852 w 1121"/>
                  <a:gd name="T5" fmla="*/ 1000 h 1143"/>
                  <a:gd name="T6" fmla="*/ 1111 w 1121"/>
                  <a:gd name="T7" fmla="*/ 522 h 1143"/>
                  <a:gd name="T8" fmla="*/ 1111 w 1121"/>
                  <a:gd name="T9" fmla="*/ 522 h 1143"/>
                  <a:gd name="T10" fmla="*/ 1111 w 1121"/>
                  <a:gd name="T11" fmla="*/ 252 h 1143"/>
                  <a:gd name="T12" fmla="*/ 876 w 1121"/>
                  <a:gd name="T13" fmla="*/ 116 h 1143"/>
                  <a:gd name="T14" fmla="*/ 876 w 1121"/>
                  <a:gd name="T15" fmla="*/ 116 h 1143"/>
                  <a:gd name="T16" fmla="*/ 333 w 1121"/>
                  <a:gd name="T17" fmla="*/ 101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1" h="1143">
                    <a:moveTo>
                      <a:pt x="333" y="101"/>
                    </a:moveTo>
                    <a:cubicBezTo>
                      <a:pt x="85" y="245"/>
                      <a:pt x="0" y="562"/>
                      <a:pt x="143" y="810"/>
                    </a:cubicBezTo>
                    <a:cubicBezTo>
                      <a:pt x="287" y="1058"/>
                      <a:pt x="604" y="1143"/>
                      <a:pt x="852" y="1000"/>
                    </a:cubicBezTo>
                    <a:cubicBezTo>
                      <a:pt x="1027" y="899"/>
                      <a:pt x="1121" y="711"/>
                      <a:pt x="1111" y="522"/>
                    </a:cubicBezTo>
                    <a:cubicBezTo>
                      <a:pt x="1111" y="522"/>
                      <a:pt x="1111" y="522"/>
                      <a:pt x="1111" y="522"/>
                    </a:cubicBezTo>
                    <a:cubicBezTo>
                      <a:pt x="1111" y="252"/>
                      <a:pt x="1111" y="252"/>
                      <a:pt x="1111" y="252"/>
                    </a:cubicBezTo>
                    <a:cubicBezTo>
                      <a:pt x="876" y="116"/>
                      <a:pt x="876" y="116"/>
                      <a:pt x="876" y="116"/>
                    </a:cubicBezTo>
                    <a:cubicBezTo>
                      <a:pt x="876" y="116"/>
                      <a:pt x="876" y="116"/>
                      <a:pt x="876" y="116"/>
                    </a:cubicBezTo>
                    <a:cubicBezTo>
                      <a:pt x="718" y="13"/>
                      <a:pt x="508" y="0"/>
                      <a:pt x="333" y="101"/>
                    </a:cubicBezTo>
                  </a:path>
                </a:pathLst>
              </a:custGeom>
              <a:solidFill>
                <a:srgbClr val="2AA1DC"/>
              </a:solidFill>
              <a:ln>
                <a:solidFill>
                  <a:schemeClr val="accent1"/>
                </a:solidFill>
              </a:ln>
            </p:spPr>
            <p:txBody>
              <a:bodyPr vert="horz" wrap="square" lIns="91440" tIns="45720" rIns="91440" bIns="45720" numCol="1" anchor="t" anchorCtr="0" compatLnSpc="1">
                <a:prstTxWarp prst="textNoShape">
                  <a:avLst/>
                </a:prstTxWarp>
              </a:bodyPr>
              <a:lstStyle/>
              <a:p>
                <a:endParaRPr lang="zh-CN" altLang="en-US" dirty="0"/>
              </a:p>
            </p:txBody>
          </p:sp>
          <p:sp>
            <p:nvSpPr>
              <p:cNvPr id="7" name="Freeform 40219">
                <a:extLst>
                  <a:ext uri="{FF2B5EF4-FFF2-40B4-BE49-F238E27FC236}">
                    <a16:creationId xmlns:a16="http://schemas.microsoft.com/office/drawing/2014/main" id="{2131B129-0C8F-14FB-A824-DC11741922D4}"/>
                  </a:ext>
                </a:extLst>
              </p:cNvPr>
              <p:cNvSpPr>
                <a:spLocks/>
              </p:cNvSpPr>
              <p:nvPr/>
            </p:nvSpPr>
            <p:spPr bwMode="auto">
              <a:xfrm>
                <a:off x="4838863" y="1134748"/>
                <a:ext cx="2465388" cy="2657474"/>
              </a:xfrm>
              <a:custGeom>
                <a:avLst/>
                <a:gdLst>
                  <a:gd name="T0" fmla="*/ 1038 w 1038"/>
                  <a:gd name="T1" fmla="*/ 519 h 1118"/>
                  <a:gd name="T2" fmla="*/ 519 w 1038"/>
                  <a:gd name="T3" fmla="*/ 0 h 1118"/>
                  <a:gd name="T4" fmla="*/ 0 w 1038"/>
                  <a:gd name="T5" fmla="*/ 519 h 1118"/>
                  <a:gd name="T6" fmla="*/ 284 w 1038"/>
                  <a:gd name="T7" fmla="*/ 982 h 1118"/>
                  <a:gd name="T8" fmla="*/ 284 w 1038"/>
                  <a:gd name="T9" fmla="*/ 982 h 1118"/>
                  <a:gd name="T10" fmla="*/ 519 w 1038"/>
                  <a:gd name="T11" fmla="*/ 1118 h 1118"/>
                  <a:gd name="T12" fmla="*/ 754 w 1038"/>
                  <a:gd name="T13" fmla="*/ 982 h 1118"/>
                  <a:gd name="T14" fmla="*/ 754 w 1038"/>
                  <a:gd name="T15" fmla="*/ 982 h 1118"/>
                  <a:gd name="T16" fmla="*/ 1038 w 1038"/>
                  <a:gd name="T17" fmla="*/ 519 h 1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8" h="1118">
                    <a:moveTo>
                      <a:pt x="1038" y="519"/>
                    </a:moveTo>
                    <a:cubicBezTo>
                      <a:pt x="1038" y="233"/>
                      <a:pt x="806" y="0"/>
                      <a:pt x="519" y="0"/>
                    </a:cubicBezTo>
                    <a:cubicBezTo>
                      <a:pt x="232" y="0"/>
                      <a:pt x="0" y="233"/>
                      <a:pt x="0" y="519"/>
                    </a:cubicBezTo>
                    <a:cubicBezTo>
                      <a:pt x="0" y="721"/>
                      <a:pt x="116" y="896"/>
                      <a:pt x="284" y="982"/>
                    </a:cubicBezTo>
                    <a:cubicBezTo>
                      <a:pt x="284" y="982"/>
                      <a:pt x="284" y="982"/>
                      <a:pt x="284" y="982"/>
                    </a:cubicBezTo>
                    <a:cubicBezTo>
                      <a:pt x="519" y="1118"/>
                      <a:pt x="519" y="1118"/>
                      <a:pt x="519" y="1118"/>
                    </a:cubicBezTo>
                    <a:cubicBezTo>
                      <a:pt x="754" y="982"/>
                      <a:pt x="754" y="982"/>
                      <a:pt x="754" y="982"/>
                    </a:cubicBezTo>
                    <a:cubicBezTo>
                      <a:pt x="754" y="982"/>
                      <a:pt x="754" y="982"/>
                      <a:pt x="754" y="982"/>
                    </a:cubicBezTo>
                    <a:cubicBezTo>
                      <a:pt x="922" y="896"/>
                      <a:pt x="1038" y="721"/>
                      <a:pt x="1038" y="519"/>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11" name="文本框 4503">
                <a:extLst>
                  <a:ext uri="{FF2B5EF4-FFF2-40B4-BE49-F238E27FC236}">
                    <a16:creationId xmlns:a16="http://schemas.microsoft.com/office/drawing/2014/main" id="{3D0ED21E-1408-506A-9C36-EB18648D962E}"/>
                  </a:ext>
                </a:extLst>
              </p:cNvPr>
              <p:cNvSpPr txBox="1"/>
              <p:nvPr/>
            </p:nvSpPr>
            <p:spPr>
              <a:xfrm>
                <a:off x="6250199" y="4228124"/>
                <a:ext cx="2233319" cy="1400935"/>
              </a:xfrm>
              <a:prstGeom prst="rect">
                <a:avLst/>
              </a:prstGeom>
              <a:noFill/>
            </p:spPr>
            <p:txBody>
              <a:bodyPr wrap="square" rtlCol="0">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Tableau</a:t>
                </a:r>
              </a:p>
              <a:p>
                <a:pPr algn="ctr">
                  <a:lnSpc>
                    <a:spcPct val="130000"/>
                  </a:lnSpc>
                </a:pPr>
                <a:r>
                  <a:rPr lang="en-US" altLang="zh-CN" sz="1200" b="1" dirty="0">
                    <a:solidFill>
                      <a:schemeClr val="bg1"/>
                    </a:solidFill>
                    <a:latin typeface="微软雅黑" panose="020B0503020204020204" pitchFamily="34" charset="-122"/>
                    <a:ea typeface="微软雅黑" panose="020B0503020204020204" pitchFamily="34" charset="-122"/>
                  </a:rPr>
                  <a:t>Exponential Smoothing </a:t>
                </a:r>
              </a:p>
              <a:p>
                <a:pPr algn="ctr">
                  <a:lnSpc>
                    <a:spcPct val="130000"/>
                  </a:lnSpc>
                </a:pPr>
                <a:r>
                  <a:rPr lang="en-US" altLang="zh-CN" sz="1200" b="1" dirty="0">
                    <a:solidFill>
                      <a:schemeClr val="bg1"/>
                    </a:solidFill>
                    <a:latin typeface="微软雅黑" panose="020B0503020204020204" pitchFamily="34" charset="-122"/>
                    <a:ea typeface="微软雅黑" panose="020B0503020204020204" pitchFamily="34" charset="-122"/>
                  </a:rPr>
                  <a:t>Model</a:t>
                </a:r>
              </a:p>
            </p:txBody>
          </p:sp>
          <p:sp>
            <p:nvSpPr>
              <p:cNvPr id="12" name="文本框 4505">
                <a:extLst>
                  <a:ext uri="{FF2B5EF4-FFF2-40B4-BE49-F238E27FC236}">
                    <a16:creationId xmlns:a16="http://schemas.microsoft.com/office/drawing/2014/main" id="{38204C7B-B9F7-5E69-D9F4-299D1652297D}"/>
                  </a:ext>
                </a:extLst>
              </p:cNvPr>
              <p:cNvSpPr txBox="1"/>
              <p:nvPr/>
            </p:nvSpPr>
            <p:spPr>
              <a:xfrm>
                <a:off x="3833969" y="4147472"/>
                <a:ext cx="2067047" cy="2322508"/>
              </a:xfrm>
              <a:prstGeom prst="rect">
                <a:avLst/>
              </a:prstGeom>
              <a:noFill/>
            </p:spPr>
            <p:txBody>
              <a:bodyPr wrap="square" rtlCol="0">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ARIMA</a:t>
                </a:r>
              </a:p>
              <a:p>
                <a:pPr algn="ctr">
                  <a:lnSpc>
                    <a:spcPct val="130000"/>
                  </a:lnSpc>
                </a:pPr>
                <a:r>
                  <a:rPr lang="en-US" altLang="zh-CN" sz="1200" b="1" dirty="0">
                    <a:solidFill>
                      <a:schemeClr val="bg1"/>
                    </a:solidFill>
                    <a:latin typeface="微软雅黑" panose="020B0503020204020204" pitchFamily="34" charset="-122"/>
                    <a:ea typeface="微软雅黑" panose="020B0503020204020204" pitchFamily="34" charset="-122"/>
                  </a:rPr>
                  <a:t>Autoregressive Integrated</a:t>
                </a:r>
              </a:p>
              <a:p>
                <a:pPr algn="ctr">
                  <a:lnSpc>
                    <a:spcPct val="130000"/>
                  </a:lnSpc>
                </a:pPr>
                <a:r>
                  <a:rPr lang="en-US" altLang="zh-CN" sz="1200" b="1" dirty="0">
                    <a:solidFill>
                      <a:schemeClr val="bg1"/>
                    </a:solidFill>
                    <a:latin typeface="微软雅黑" panose="020B0503020204020204" pitchFamily="34" charset="-122"/>
                    <a:ea typeface="微软雅黑" panose="020B0503020204020204" pitchFamily="34" charset="-122"/>
                  </a:rPr>
                  <a:t>Moving Average</a:t>
                </a:r>
              </a:p>
              <a:p>
                <a:pPr algn="ctr"/>
                <a:endParaRPr lang="en-US" altLang="zh-CN" sz="2400" b="1" dirty="0">
                  <a:solidFill>
                    <a:schemeClr val="bg1"/>
                  </a:solidFill>
                  <a:latin typeface="微软雅黑" panose="020B0503020204020204" pitchFamily="34" charset="-122"/>
                  <a:ea typeface="微软雅黑" panose="020B0503020204020204" pitchFamily="34" charset="-122"/>
                </a:endParaRPr>
              </a:p>
              <a:p>
                <a:pPr algn="ct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3" name="文本框 4507">
                <a:extLst>
                  <a:ext uri="{FF2B5EF4-FFF2-40B4-BE49-F238E27FC236}">
                    <a16:creationId xmlns:a16="http://schemas.microsoft.com/office/drawing/2014/main" id="{039D2340-B291-D68E-76E4-E7180723B218}"/>
                  </a:ext>
                </a:extLst>
              </p:cNvPr>
              <p:cNvSpPr txBox="1"/>
              <p:nvPr/>
            </p:nvSpPr>
            <p:spPr>
              <a:xfrm>
                <a:off x="5033666" y="2122929"/>
                <a:ext cx="2099400" cy="1228250"/>
              </a:xfrm>
              <a:prstGeom prst="rect">
                <a:avLst/>
              </a:prstGeom>
              <a:noFill/>
            </p:spPr>
            <p:txBody>
              <a:bodyPr wrap="square" rtlCol="0">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SARIMA</a:t>
                </a:r>
              </a:p>
              <a:p>
                <a:pPr algn="ctr"/>
                <a:r>
                  <a:rPr lang="en-US" sz="1200" b="1" dirty="0">
                    <a:solidFill>
                      <a:schemeClr val="bg1"/>
                    </a:solidFill>
                    <a:latin typeface="微软雅黑" panose="020B0503020204020204" pitchFamily="34" charset="-122"/>
                    <a:ea typeface="微软雅黑" panose="020B0503020204020204" pitchFamily="34" charset="-122"/>
                  </a:rPr>
                  <a:t>Seasonal ARIMA</a:t>
                </a:r>
              </a:p>
              <a:p>
                <a:pPr algn="ct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pic>
          <p:nvPicPr>
            <p:cNvPr id="14" name="Picture 4" descr="C:\Users\zhaokui\Downloads\到达层 (2).png">
              <a:extLst>
                <a:ext uri="{FF2B5EF4-FFF2-40B4-BE49-F238E27FC236}">
                  <a16:creationId xmlns:a16="http://schemas.microsoft.com/office/drawing/2014/main" id="{D8B76C3E-86B9-234F-6F01-A5C7884B354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28936" y="1796442"/>
              <a:ext cx="552450" cy="552450"/>
            </a:xfrm>
            <a:prstGeom prst="rect">
              <a:avLst/>
            </a:prstGeom>
            <a:noFill/>
            <a:extLst>
              <a:ext uri="{909E8E84-426E-40DD-AFC4-6F175D3DCCD1}">
                <a14:hiddenFill xmlns:a14="http://schemas.microsoft.com/office/drawing/2010/main">
                  <a:solidFill>
                    <a:srgbClr val="FFFFFF"/>
                  </a:solidFill>
                </a14:hiddenFill>
              </a:ext>
            </a:extLst>
          </p:spPr>
        </p:pic>
        <p:sp>
          <p:nvSpPr>
            <p:cNvPr id="19" name="Freeform 25">
              <a:extLst>
                <a:ext uri="{FF2B5EF4-FFF2-40B4-BE49-F238E27FC236}">
                  <a16:creationId xmlns:a16="http://schemas.microsoft.com/office/drawing/2014/main" id="{BB101281-2153-4E67-D73A-CAC010B62257}"/>
                </a:ext>
              </a:extLst>
            </p:cNvPr>
            <p:cNvSpPr>
              <a:spLocks/>
            </p:cNvSpPr>
            <p:nvPr/>
          </p:nvSpPr>
          <p:spPr bwMode="auto">
            <a:xfrm rot="10800000">
              <a:off x="5244632" y="2428867"/>
              <a:ext cx="41710" cy="41860"/>
            </a:xfrm>
            <a:custGeom>
              <a:avLst/>
              <a:gdLst>
                <a:gd name="T0" fmla="*/ 4 w 19"/>
                <a:gd name="T1" fmla="*/ 3 h 19"/>
                <a:gd name="T2" fmla="*/ 4 w 19"/>
                <a:gd name="T3" fmla="*/ 16 h 19"/>
                <a:gd name="T4" fmla="*/ 16 w 19"/>
                <a:gd name="T5" fmla="*/ 16 h 19"/>
                <a:gd name="T6" fmla="*/ 16 w 19"/>
                <a:gd name="T7" fmla="*/ 3 h 19"/>
                <a:gd name="T8" fmla="*/ 4 w 19"/>
                <a:gd name="T9" fmla="*/ 3 h 19"/>
              </a:gdLst>
              <a:ahLst/>
              <a:cxnLst>
                <a:cxn ang="0">
                  <a:pos x="T0" y="T1"/>
                </a:cxn>
                <a:cxn ang="0">
                  <a:pos x="T2" y="T3"/>
                </a:cxn>
                <a:cxn ang="0">
                  <a:pos x="T4" y="T5"/>
                </a:cxn>
                <a:cxn ang="0">
                  <a:pos x="T6" y="T7"/>
                </a:cxn>
                <a:cxn ang="0">
                  <a:pos x="T8" y="T9"/>
                </a:cxn>
              </a:cxnLst>
              <a:rect l="0" t="0" r="r" b="b"/>
              <a:pathLst>
                <a:path w="19" h="19">
                  <a:moveTo>
                    <a:pt x="4" y="3"/>
                  </a:moveTo>
                  <a:cubicBezTo>
                    <a:pt x="0" y="7"/>
                    <a:pt x="0" y="12"/>
                    <a:pt x="4" y="16"/>
                  </a:cubicBezTo>
                  <a:cubicBezTo>
                    <a:pt x="7" y="19"/>
                    <a:pt x="12" y="19"/>
                    <a:pt x="16" y="16"/>
                  </a:cubicBezTo>
                  <a:cubicBezTo>
                    <a:pt x="19" y="12"/>
                    <a:pt x="19" y="7"/>
                    <a:pt x="16" y="3"/>
                  </a:cubicBezTo>
                  <a:cubicBezTo>
                    <a:pt x="12" y="0"/>
                    <a:pt x="7" y="0"/>
                    <a:pt x="4" y="3"/>
                  </a:cubicBezTo>
                  <a:close/>
                </a:path>
              </a:pathLst>
            </a:custGeom>
            <a:solidFill>
              <a:srgbClr val="908B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1" name="组合 60">
              <a:extLst>
                <a:ext uri="{FF2B5EF4-FFF2-40B4-BE49-F238E27FC236}">
                  <a16:creationId xmlns:a16="http://schemas.microsoft.com/office/drawing/2014/main" id="{B1FD3771-9830-B286-652C-4901E60E3FD1}"/>
                </a:ext>
              </a:extLst>
            </p:cNvPr>
            <p:cNvGrpSpPr/>
            <p:nvPr/>
          </p:nvGrpSpPr>
          <p:grpSpPr>
            <a:xfrm rot="10800000">
              <a:off x="3288728" y="4277821"/>
              <a:ext cx="1095214" cy="242004"/>
              <a:chOff x="5424291" y="1270801"/>
              <a:chExt cx="1095214" cy="242004"/>
            </a:xfrm>
          </p:grpSpPr>
          <p:sp>
            <p:nvSpPr>
              <p:cNvPr id="22" name="Freeform 24">
                <a:extLst>
                  <a:ext uri="{FF2B5EF4-FFF2-40B4-BE49-F238E27FC236}">
                    <a16:creationId xmlns:a16="http://schemas.microsoft.com/office/drawing/2014/main" id="{28854B88-5364-E715-CBCC-7498C3C2F2DF}"/>
                  </a:ext>
                </a:extLst>
              </p:cNvPr>
              <p:cNvSpPr>
                <a:spLocks/>
              </p:cNvSpPr>
              <p:nvPr/>
            </p:nvSpPr>
            <p:spPr bwMode="auto">
              <a:xfrm>
                <a:off x="5441782" y="1270801"/>
                <a:ext cx="1077723" cy="226308"/>
              </a:xfrm>
              <a:custGeom>
                <a:avLst/>
                <a:gdLst>
                  <a:gd name="T0" fmla="*/ 5 w 801"/>
                  <a:gd name="T1" fmla="*/ 173 h 173"/>
                  <a:gd name="T2" fmla="*/ 208 w 801"/>
                  <a:gd name="T3" fmla="*/ 6 h 173"/>
                  <a:gd name="T4" fmla="*/ 801 w 801"/>
                  <a:gd name="T5" fmla="*/ 6 h 173"/>
                  <a:gd name="T6" fmla="*/ 801 w 801"/>
                  <a:gd name="T7" fmla="*/ 0 h 173"/>
                  <a:gd name="T8" fmla="*/ 205 w 801"/>
                  <a:gd name="T9" fmla="*/ 0 h 173"/>
                  <a:gd name="T10" fmla="*/ 0 w 801"/>
                  <a:gd name="T11" fmla="*/ 167 h 173"/>
                  <a:gd name="T12" fmla="*/ 5 w 801"/>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801" h="173">
                    <a:moveTo>
                      <a:pt x="5" y="173"/>
                    </a:moveTo>
                    <a:lnTo>
                      <a:pt x="208" y="6"/>
                    </a:lnTo>
                    <a:lnTo>
                      <a:pt x="801" y="6"/>
                    </a:lnTo>
                    <a:lnTo>
                      <a:pt x="801" y="0"/>
                    </a:lnTo>
                    <a:lnTo>
                      <a:pt x="205" y="0"/>
                    </a:lnTo>
                    <a:lnTo>
                      <a:pt x="0" y="167"/>
                    </a:lnTo>
                    <a:lnTo>
                      <a:pt x="5" y="173"/>
                    </a:lnTo>
                    <a:close/>
                  </a:path>
                </a:pathLst>
              </a:custGeom>
              <a:solidFill>
                <a:srgbClr val="908B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5">
                <a:extLst>
                  <a:ext uri="{FF2B5EF4-FFF2-40B4-BE49-F238E27FC236}">
                    <a16:creationId xmlns:a16="http://schemas.microsoft.com/office/drawing/2014/main" id="{87F28461-0F53-6EC0-5F4E-6C180C041FA1}"/>
                  </a:ext>
                </a:extLst>
              </p:cNvPr>
              <p:cNvSpPr>
                <a:spLocks/>
              </p:cNvSpPr>
              <p:nvPr/>
            </p:nvSpPr>
            <p:spPr bwMode="auto">
              <a:xfrm>
                <a:off x="5424291" y="1470945"/>
                <a:ext cx="41710" cy="41860"/>
              </a:xfrm>
              <a:custGeom>
                <a:avLst/>
                <a:gdLst>
                  <a:gd name="T0" fmla="*/ 4 w 19"/>
                  <a:gd name="T1" fmla="*/ 3 h 19"/>
                  <a:gd name="T2" fmla="*/ 4 w 19"/>
                  <a:gd name="T3" fmla="*/ 16 h 19"/>
                  <a:gd name="T4" fmla="*/ 16 w 19"/>
                  <a:gd name="T5" fmla="*/ 16 h 19"/>
                  <a:gd name="T6" fmla="*/ 16 w 19"/>
                  <a:gd name="T7" fmla="*/ 3 h 19"/>
                  <a:gd name="T8" fmla="*/ 4 w 19"/>
                  <a:gd name="T9" fmla="*/ 3 h 19"/>
                </a:gdLst>
                <a:ahLst/>
                <a:cxnLst>
                  <a:cxn ang="0">
                    <a:pos x="T0" y="T1"/>
                  </a:cxn>
                  <a:cxn ang="0">
                    <a:pos x="T2" y="T3"/>
                  </a:cxn>
                  <a:cxn ang="0">
                    <a:pos x="T4" y="T5"/>
                  </a:cxn>
                  <a:cxn ang="0">
                    <a:pos x="T6" y="T7"/>
                  </a:cxn>
                  <a:cxn ang="0">
                    <a:pos x="T8" y="T9"/>
                  </a:cxn>
                </a:cxnLst>
                <a:rect l="0" t="0" r="r" b="b"/>
                <a:pathLst>
                  <a:path w="19" h="19">
                    <a:moveTo>
                      <a:pt x="4" y="3"/>
                    </a:moveTo>
                    <a:cubicBezTo>
                      <a:pt x="0" y="7"/>
                      <a:pt x="0" y="12"/>
                      <a:pt x="4" y="16"/>
                    </a:cubicBezTo>
                    <a:cubicBezTo>
                      <a:pt x="7" y="19"/>
                      <a:pt x="12" y="19"/>
                      <a:pt x="16" y="16"/>
                    </a:cubicBezTo>
                    <a:cubicBezTo>
                      <a:pt x="19" y="12"/>
                      <a:pt x="19" y="7"/>
                      <a:pt x="16" y="3"/>
                    </a:cubicBezTo>
                    <a:cubicBezTo>
                      <a:pt x="12" y="0"/>
                      <a:pt x="7" y="0"/>
                      <a:pt x="4" y="3"/>
                    </a:cubicBezTo>
                    <a:close/>
                  </a:path>
                </a:pathLst>
              </a:custGeom>
              <a:solidFill>
                <a:srgbClr val="908B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4" name="文本框 92">
              <a:extLst>
                <a:ext uri="{FF2B5EF4-FFF2-40B4-BE49-F238E27FC236}">
                  <a16:creationId xmlns:a16="http://schemas.microsoft.com/office/drawing/2014/main" id="{D96C9845-0D99-7368-A343-06A48A1C4F8D}"/>
                </a:ext>
              </a:extLst>
            </p:cNvPr>
            <p:cNvSpPr txBox="1"/>
            <p:nvPr/>
          </p:nvSpPr>
          <p:spPr>
            <a:xfrm>
              <a:off x="2354984" y="3432537"/>
              <a:ext cx="2292052" cy="1087288"/>
            </a:xfrm>
            <a:prstGeom prst="rect">
              <a:avLst/>
            </a:prstGeom>
            <a:noFill/>
          </p:spPr>
          <p:txBody>
            <a:bodyPr wrap="square" rtlCol="0">
              <a:spAutoFit/>
            </a:bodyPr>
            <a:lstStyle/>
            <a:p>
              <a:pPr>
                <a:lnSpc>
                  <a:spcPct val="130000"/>
                </a:lnSpc>
              </a:pPr>
              <a:r>
                <a:rPr lang="en-US" altLang="zh-CN" sz="14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For </a:t>
              </a:r>
              <a:r>
                <a:rPr lang="en-US" altLang="zh-CN" sz="1400" dirty="0">
                  <a:solidFill>
                    <a:schemeClr val="accent2"/>
                  </a:solidFill>
                  <a:latin typeface="微软雅黑" panose="020B0503020204020204" pitchFamily="34" charset="-122"/>
                  <a:ea typeface="微软雅黑" panose="020B0503020204020204" pitchFamily="34" charset="-122"/>
                  <a:cs typeface="Arial Unicode MS" panose="020B0604020202020204" pitchFamily="34" charset="-122"/>
                </a:rPr>
                <a:t>non-seasonal</a:t>
              </a:r>
              <a:r>
                <a:rPr lang="en-US" altLang="zh-CN" sz="14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 time series data,</a:t>
              </a:r>
              <a:r>
                <a:rPr lang="zh-CN" altLang="en-US" sz="14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4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it is </a:t>
              </a:r>
              <a:r>
                <a:rPr lang="en-US" altLang="zh-CN" sz="1400" dirty="0">
                  <a:solidFill>
                    <a:schemeClr val="accent2"/>
                  </a:solidFill>
                  <a:latin typeface="微软雅黑" panose="020B0503020204020204" pitchFamily="34" charset="-122"/>
                  <a:ea typeface="微软雅黑" panose="020B0503020204020204" pitchFamily="34" charset="-122"/>
                  <a:cs typeface="Arial Unicode MS" panose="020B0604020202020204" pitchFamily="34" charset="-122"/>
                </a:rPr>
                <a:t>not effective</a:t>
              </a:r>
              <a:r>
                <a:rPr lang="en-US" altLang="zh-CN" sz="14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 for data with  seasonality.</a:t>
              </a:r>
              <a:endParaRPr lang="zh-CN" altLang="en-US" sz="14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nvGrpSpPr>
            <p:cNvPr id="25" name="组合 64">
              <a:extLst>
                <a:ext uri="{FF2B5EF4-FFF2-40B4-BE49-F238E27FC236}">
                  <a16:creationId xmlns:a16="http://schemas.microsoft.com/office/drawing/2014/main" id="{A43DA001-997D-6DBA-F3B2-5F3FC60B30B7}"/>
                </a:ext>
              </a:extLst>
            </p:cNvPr>
            <p:cNvGrpSpPr/>
            <p:nvPr/>
          </p:nvGrpSpPr>
          <p:grpSpPr>
            <a:xfrm rot="10800000">
              <a:off x="7999095" y="4277821"/>
              <a:ext cx="1095215" cy="243313"/>
              <a:chOff x="3204263" y="3554803"/>
              <a:chExt cx="1095215" cy="243313"/>
            </a:xfrm>
          </p:grpSpPr>
          <p:sp>
            <p:nvSpPr>
              <p:cNvPr id="26" name="Freeform 18">
                <a:extLst>
                  <a:ext uri="{FF2B5EF4-FFF2-40B4-BE49-F238E27FC236}">
                    <a16:creationId xmlns:a16="http://schemas.microsoft.com/office/drawing/2014/main" id="{1C76B74F-0B7C-98AA-4407-18A95A1B7DFF}"/>
                  </a:ext>
                </a:extLst>
              </p:cNvPr>
              <p:cNvSpPr>
                <a:spLocks/>
              </p:cNvSpPr>
              <p:nvPr/>
            </p:nvSpPr>
            <p:spPr bwMode="auto">
              <a:xfrm>
                <a:off x="3204263" y="3554803"/>
                <a:ext cx="1080414" cy="224999"/>
              </a:xfrm>
              <a:custGeom>
                <a:avLst/>
                <a:gdLst>
                  <a:gd name="T0" fmla="*/ 798 w 803"/>
                  <a:gd name="T1" fmla="*/ 172 h 172"/>
                  <a:gd name="T2" fmla="*/ 595 w 803"/>
                  <a:gd name="T3" fmla="*/ 7 h 172"/>
                  <a:gd name="T4" fmla="*/ 0 w 803"/>
                  <a:gd name="T5" fmla="*/ 7 h 172"/>
                  <a:gd name="T6" fmla="*/ 0 w 803"/>
                  <a:gd name="T7" fmla="*/ 0 h 172"/>
                  <a:gd name="T8" fmla="*/ 598 w 803"/>
                  <a:gd name="T9" fmla="*/ 0 h 172"/>
                  <a:gd name="T10" fmla="*/ 803 w 803"/>
                  <a:gd name="T11" fmla="*/ 167 h 172"/>
                  <a:gd name="T12" fmla="*/ 798 w 803"/>
                  <a:gd name="T13" fmla="*/ 172 h 172"/>
                </a:gdLst>
                <a:ahLst/>
                <a:cxnLst>
                  <a:cxn ang="0">
                    <a:pos x="T0" y="T1"/>
                  </a:cxn>
                  <a:cxn ang="0">
                    <a:pos x="T2" y="T3"/>
                  </a:cxn>
                  <a:cxn ang="0">
                    <a:pos x="T4" y="T5"/>
                  </a:cxn>
                  <a:cxn ang="0">
                    <a:pos x="T6" y="T7"/>
                  </a:cxn>
                  <a:cxn ang="0">
                    <a:pos x="T8" y="T9"/>
                  </a:cxn>
                  <a:cxn ang="0">
                    <a:pos x="T10" y="T11"/>
                  </a:cxn>
                  <a:cxn ang="0">
                    <a:pos x="T12" y="T13"/>
                  </a:cxn>
                </a:cxnLst>
                <a:rect l="0" t="0" r="r" b="b"/>
                <a:pathLst>
                  <a:path w="803" h="172">
                    <a:moveTo>
                      <a:pt x="798" y="172"/>
                    </a:moveTo>
                    <a:lnTo>
                      <a:pt x="595" y="7"/>
                    </a:lnTo>
                    <a:lnTo>
                      <a:pt x="0" y="7"/>
                    </a:lnTo>
                    <a:lnTo>
                      <a:pt x="0" y="0"/>
                    </a:lnTo>
                    <a:lnTo>
                      <a:pt x="598" y="0"/>
                    </a:lnTo>
                    <a:lnTo>
                      <a:pt x="803" y="167"/>
                    </a:lnTo>
                    <a:lnTo>
                      <a:pt x="798" y="172"/>
                    </a:lnTo>
                    <a:close/>
                  </a:path>
                </a:pathLst>
              </a:custGeom>
              <a:solidFill>
                <a:srgbClr val="908B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9">
                <a:extLst>
                  <a:ext uri="{FF2B5EF4-FFF2-40B4-BE49-F238E27FC236}">
                    <a16:creationId xmlns:a16="http://schemas.microsoft.com/office/drawing/2014/main" id="{9DCE8F73-8CC3-B584-4040-031D8A343C27}"/>
                  </a:ext>
                </a:extLst>
              </p:cNvPr>
              <p:cNvSpPr>
                <a:spLocks/>
              </p:cNvSpPr>
              <p:nvPr/>
            </p:nvSpPr>
            <p:spPr bwMode="auto">
              <a:xfrm>
                <a:off x="4257768" y="3756256"/>
                <a:ext cx="41710" cy="41860"/>
              </a:xfrm>
              <a:custGeom>
                <a:avLst/>
                <a:gdLst>
                  <a:gd name="T0" fmla="*/ 16 w 19"/>
                  <a:gd name="T1" fmla="*/ 3 h 19"/>
                  <a:gd name="T2" fmla="*/ 16 w 19"/>
                  <a:gd name="T3" fmla="*/ 16 h 19"/>
                  <a:gd name="T4" fmla="*/ 4 w 19"/>
                  <a:gd name="T5" fmla="*/ 16 h 19"/>
                  <a:gd name="T6" fmla="*/ 4 w 19"/>
                  <a:gd name="T7" fmla="*/ 3 h 19"/>
                  <a:gd name="T8" fmla="*/ 16 w 19"/>
                  <a:gd name="T9" fmla="*/ 3 h 19"/>
                </a:gdLst>
                <a:ahLst/>
                <a:cxnLst>
                  <a:cxn ang="0">
                    <a:pos x="T0" y="T1"/>
                  </a:cxn>
                  <a:cxn ang="0">
                    <a:pos x="T2" y="T3"/>
                  </a:cxn>
                  <a:cxn ang="0">
                    <a:pos x="T4" y="T5"/>
                  </a:cxn>
                  <a:cxn ang="0">
                    <a:pos x="T6" y="T7"/>
                  </a:cxn>
                  <a:cxn ang="0">
                    <a:pos x="T8" y="T9"/>
                  </a:cxn>
                </a:cxnLst>
                <a:rect l="0" t="0" r="r" b="b"/>
                <a:pathLst>
                  <a:path w="19" h="19">
                    <a:moveTo>
                      <a:pt x="16" y="3"/>
                    </a:moveTo>
                    <a:cubicBezTo>
                      <a:pt x="19" y="7"/>
                      <a:pt x="19" y="12"/>
                      <a:pt x="16" y="16"/>
                    </a:cubicBezTo>
                    <a:cubicBezTo>
                      <a:pt x="13" y="19"/>
                      <a:pt x="7" y="19"/>
                      <a:pt x="4" y="16"/>
                    </a:cubicBezTo>
                    <a:cubicBezTo>
                      <a:pt x="0" y="12"/>
                      <a:pt x="0" y="7"/>
                      <a:pt x="4" y="3"/>
                    </a:cubicBezTo>
                    <a:cubicBezTo>
                      <a:pt x="7" y="0"/>
                      <a:pt x="13" y="0"/>
                      <a:pt x="16" y="3"/>
                    </a:cubicBezTo>
                    <a:close/>
                  </a:path>
                </a:pathLst>
              </a:custGeom>
              <a:solidFill>
                <a:srgbClr val="908B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8" name="文本框 90">
              <a:extLst>
                <a:ext uri="{FF2B5EF4-FFF2-40B4-BE49-F238E27FC236}">
                  <a16:creationId xmlns:a16="http://schemas.microsoft.com/office/drawing/2014/main" id="{BEAD0DA2-F7EF-7FF9-8EAE-C410179D88D7}"/>
                </a:ext>
              </a:extLst>
            </p:cNvPr>
            <p:cNvSpPr txBox="1"/>
            <p:nvPr/>
          </p:nvSpPr>
          <p:spPr>
            <a:xfrm>
              <a:off x="8180140" y="3626144"/>
              <a:ext cx="2184696" cy="830376"/>
            </a:xfrm>
            <a:prstGeom prst="rect">
              <a:avLst/>
            </a:prstGeom>
            <a:noFill/>
          </p:spPr>
          <p:txBody>
            <a:bodyPr wrap="square" rtlCol="0">
              <a:spAutoFit/>
            </a:bodyPr>
            <a:lstStyle/>
            <a:p>
              <a:pPr>
                <a:lnSpc>
                  <a:spcPct val="130000"/>
                </a:lnSpc>
              </a:pPr>
              <a:r>
                <a:rPr lang="en-US" altLang="zh-CN" sz="14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For data with trends,</a:t>
              </a:r>
            </a:p>
            <a:p>
              <a:pPr>
                <a:lnSpc>
                  <a:spcPct val="130000"/>
                </a:lnSpc>
              </a:pPr>
              <a:r>
                <a:rPr lang="en-US" altLang="zh-CN" sz="1400" dirty="0">
                  <a:solidFill>
                    <a:schemeClr val="accent2"/>
                  </a:solidFill>
                  <a:latin typeface="微软雅黑" panose="020B0503020204020204" pitchFamily="34" charset="-122"/>
                  <a:ea typeface="微软雅黑" panose="020B0503020204020204" pitchFamily="34" charset="-122"/>
                  <a:cs typeface="Arial Unicode MS" panose="020B0604020202020204" pitchFamily="34" charset="-122"/>
                </a:rPr>
                <a:t>the newer the value, the greater the weight</a:t>
              </a:r>
              <a:r>
                <a:rPr lang="en-US" altLang="zh-CN" sz="14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a:t>
              </a:r>
              <a:endParaRPr lang="zh-CN" altLang="en-US" sz="14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1" name="Freeform 19">
              <a:extLst>
                <a:ext uri="{FF2B5EF4-FFF2-40B4-BE49-F238E27FC236}">
                  <a16:creationId xmlns:a16="http://schemas.microsoft.com/office/drawing/2014/main" id="{A253E27A-C343-F7DA-C01B-B264567F3502}"/>
                </a:ext>
              </a:extLst>
            </p:cNvPr>
            <p:cNvSpPr>
              <a:spLocks/>
            </p:cNvSpPr>
            <p:nvPr/>
          </p:nvSpPr>
          <p:spPr bwMode="auto">
            <a:xfrm rot="10800000">
              <a:off x="7109308" y="2427558"/>
              <a:ext cx="41710" cy="41860"/>
            </a:xfrm>
            <a:custGeom>
              <a:avLst/>
              <a:gdLst>
                <a:gd name="T0" fmla="*/ 16 w 19"/>
                <a:gd name="T1" fmla="*/ 3 h 19"/>
                <a:gd name="T2" fmla="*/ 16 w 19"/>
                <a:gd name="T3" fmla="*/ 16 h 19"/>
                <a:gd name="T4" fmla="*/ 4 w 19"/>
                <a:gd name="T5" fmla="*/ 16 h 19"/>
                <a:gd name="T6" fmla="*/ 4 w 19"/>
                <a:gd name="T7" fmla="*/ 3 h 19"/>
                <a:gd name="T8" fmla="*/ 16 w 19"/>
                <a:gd name="T9" fmla="*/ 3 h 19"/>
              </a:gdLst>
              <a:ahLst/>
              <a:cxnLst>
                <a:cxn ang="0">
                  <a:pos x="T0" y="T1"/>
                </a:cxn>
                <a:cxn ang="0">
                  <a:pos x="T2" y="T3"/>
                </a:cxn>
                <a:cxn ang="0">
                  <a:pos x="T4" y="T5"/>
                </a:cxn>
                <a:cxn ang="0">
                  <a:pos x="T6" y="T7"/>
                </a:cxn>
                <a:cxn ang="0">
                  <a:pos x="T8" y="T9"/>
                </a:cxn>
              </a:cxnLst>
              <a:rect l="0" t="0" r="r" b="b"/>
              <a:pathLst>
                <a:path w="19" h="19">
                  <a:moveTo>
                    <a:pt x="16" y="3"/>
                  </a:moveTo>
                  <a:cubicBezTo>
                    <a:pt x="19" y="7"/>
                    <a:pt x="19" y="12"/>
                    <a:pt x="16" y="16"/>
                  </a:cubicBezTo>
                  <a:cubicBezTo>
                    <a:pt x="13" y="19"/>
                    <a:pt x="7" y="19"/>
                    <a:pt x="4" y="16"/>
                  </a:cubicBezTo>
                  <a:cubicBezTo>
                    <a:pt x="0" y="12"/>
                    <a:pt x="0" y="7"/>
                    <a:pt x="4" y="3"/>
                  </a:cubicBezTo>
                  <a:cubicBezTo>
                    <a:pt x="7" y="0"/>
                    <a:pt x="13" y="0"/>
                    <a:pt x="16" y="3"/>
                  </a:cubicBezTo>
                  <a:close/>
                </a:path>
              </a:pathLst>
            </a:custGeom>
            <a:solidFill>
              <a:srgbClr val="908B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4" name="Freeform 24">
            <a:extLst>
              <a:ext uri="{FF2B5EF4-FFF2-40B4-BE49-F238E27FC236}">
                <a16:creationId xmlns:a16="http://schemas.microsoft.com/office/drawing/2014/main" id="{6BCF82E6-0CE5-D8B4-D49A-34D437B4F44E}"/>
              </a:ext>
            </a:extLst>
          </p:cNvPr>
          <p:cNvSpPr>
            <a:spLocks/>
          </p:cNvSpPr>
          <p:nvPr/>
        </p:nvSpPr>
        <p:spPr bwMode="auto">
          <a:xfrm>
            <a:off x="5101599" y="1650315"/>
            <a:ext cx="1043196" cy="315931"/>
          </a:xfrm>
          <a:custGeom>
            <a:avLst/>
            <a:gdLst>
              <a:gd name="T0" fmla="*/ 5 w 801"/>
              <a:gd name="T1" fmla="*/ 173 h 173"/>
              <a:gd name="T2" fmla="*/ 208 w 801"/>
              <a:gd name="T3" fmla="*/ 6 h 173"/>
              <a:gd name="T4" fmla="*/ 801 w 801"/>
              <a:gd name="T5" fmla="*/ 6 h 173"/>
              <a:gd name="T6" fmla="*/ 801 w 801"/>
              <a:gd name="T7" fmla="*/ 0 h 173"/>
              <a:gd name="T8" fmla="*/ 205 w 801"/>
              <a:gd name="T9" fmla="*/ 0 h 173"/>
              <a:gd name="T10" fmla="*/ 0 w 801"/>
              <a:gd name="T11" fmla="*/ 167 h 173"/>
              <a:gd name="T12" fmla="*/ 5 w 801"/>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801" h="173">
                <a:moveTo>
                  <a:pt x="5" y="173"/>
                </a:moveTo>
                <a:lnTo>
                  <a:pt x="208" y="6"/>
                </a:lnTo>
                <a:lnTo>
                  <a:pt x="801" y="6"/>
                </a:lnTo>
                <a:lnTo>
                  <a:pt x="801" y="0"/>
                </a:lnTo>
                <a:lnTo>
                  <a:pt x="205" y="0"/>
                </a:lnTo>
                <a:lnTo>
                  <a:pt x="0" y="167"/>
                </a:lnTo>
                <a:lnTo>
                  <a:pt x="5" y="173"/>
                </a:lnTo>
                <a:close/>
              </a:path>
            </a:pathLst>
          </a:custGeom>
          <a:solidFill>
            <a:srgbClr val="908B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TextBox 35">
            <a:extLst>
              <a:ext uri="{FF2B5EF4-FFF2-40B4-BE49-F238E27FC236}">
                <a16:creationId xmlns:a16="http://schemas.microsoft.com/office/drawing/2014/main" id="{61A99742-C719-58A0-1CDB-839D5F43DA1C}"/>
              </a:ext>
            </a:extLst>
          </p:cNvPr>
          <p:cNvSpPr txBox="1"/>
          <p:nvPr/>
        </p:nvSpPr>
        <p:spPr>
          <a:xfrm>
            <a:off x="5317499" y="1010705"/>
            <a:ext cx="1973120" cy="625171"/>
          </a:xfrm>
          <a:prstGeom prst="rect">
            <a:avLst/>
          </a:prstGeom>
          <a:noFill/>
        </p:spPr>
        <p:txBody>
          <a:bodyPr wrap="square" rtlCol="0">
            <a:spAutoFit/>
          </a:bodyPr>
          <a:lstStyle/>
          <a:p>
            <a:pPr>
              <a:lnSpc>
                <a:spcPct val="130000"/>
              </a:lnSpc>
            </a:pPr>
            <a:r>
              <a:rPr lang="en-US" altLang="zh-CN" sz="14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For time series data with </a:t>
            </a:r>
            <a:r>
              <a:rPr lang="en-US" altLang="zh-CN" sz="1400" dirty="0">
                <a:solidFill>
                  <a:schemeClr val="accent2"/>
                </a:solidFill>
                <a:latin typeface="微软雅黑" panose="020B0503020204020204" pitchFamily="34" charset="-122"/>
                <a:ea typeface="微软雅黑" panose="020B0503020204020204" pitchFamily="34" charset="-122"/>
                <a:cs typeface="Arial Unicode MS" panose="020B0604020202020204" pitchFamily="34" charset="-122"/>
              </a:rPr>
              <a:t>seasonality.</a:t>
            </a:r>
          </a:p>
        </p:txBody>
      </p:sp>
      <p:pic>
        <p:nvPicPr>
          <p:cNvPr id="39" name="Graphic 38" descr="Statistics with solid fill">
            <a:extLst>
              <a:ext uri="{FF2B5EF4-FFF2-40B4-BE49-F238E27FC236}">
                <a16:creationId xmlns:a16="http://schemas.microsoft.com/office/drawing/2014/main" id="{0E590686-4174-5AE4-A3B9-9923C31D9F2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233132" y="3563123"/>
            <a:ext cx="714375" cy="714375"/>
          </a:xfrm>
          <a:prstGeom prst="rect">
            <a:avLst/>
          </a:prstGeom>
        </p:spPr>
      </p:pic>
      <p:pic>
        <p:nvPicPr>
          <p:cNvPr id="41" name="Graphic 40" descr="Presentation with pie chart with solid fill">
            <a:extLst>
              <a:ext uri="{FF2B5EF4-FFF2-40B4-BE49-F238E27FC236}">
                <a16:creationId xmlns:a16="http://schemas.microsoft.com/office/drawing/2014/main" id="{94693D4F-96E3-5247-6BCA-343D1021CCF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010988" y="3566961"/>
            <a:ext cx="713624" cy="713624"/>
          </a:xfrm>
          <a:prstGeom prst="rect">
            <a:avLst/>
          </a:prstGeom>
        </p:spPr>
      </p:pic>
    </p:spTree>
    <p:extLst>
      <p:ext uri="{BB962C8B-B14F-4D97-AF65-F5344CB8AC3E}">
        <p14:creationId xmlns:p14="http://schemas.microsoft.com/office/powerpoint/2010/main" val="2410565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986CAEEB-47FE-5ECD-668B-01B88EE39D78}"/>
              </a:ext>
            </a:extLst>
          </p:cNvPr>
          <p:cNvGrpSpPr/>
          <p:nvPr/>
        </p:nvGrpSpPr>
        <p:grpSpPr>
          <a:xfrm>
            <a:off x="313135" y="596019"/>
            <a:ext cx="5697140" cy="567000"/>
            <a:chOff x="313135" y="429165"/>
            <a:chExt cx="5445953" cy="567000"/>
          </a:xfrm>
        </p:grpSpPr>
        <p:sp>
          <p:nvSpPr>
            <p:cNvPr id="4" name="标题 1"/>
            <p:cNvSpPr txBox="1">
              <a:spLocks/>
            </p:cNvSpPr>
            <p:nvPr/>
          </p:nvSpPr>
          <p:spPr bwMode="auto">
            <a:xfrm>
              <a:off x="1142731" y="545457"/>
              <a:ext cx="4616357" cy="38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eaLnBrk="1" hangingPunct="1">
                <a:defRPr/>
              </a:pPr>
              <a:r>
                <a:rPr lang="en-US" altLang="zh-CN" sz="2400" b="1" dirty="0">
                  <a:solidFill>
                    <a:schemeClr val="tx2"/>
                  </a:solidFill>
                  <a:latin typeface="微软雅黑" panose="020B0503020204020204" pitchFamily="34" charset="-122"/>
                  <a:ea typeface="微软雅黑" panose="020B0503020204020204" pitchFamily="34" charset="-122"/>
                </a:rPr>
                <a:t>HISTORICAL DATA ANALYSIS</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6" name="圆角矩形 11"/>
            <p:cNvSpPr/>
            <p:nvPr>
              <p:custDataLst>
                <p:tags r:id="rId1"/>
              </p:custDataLst>
            </p:nvPr>
          </p:nvSpPr>
          <p:spPr>
            <a:xfrm>
              <a:off x="313135" y="476402"/>
              <a:ext cx="276225" cy="67865"/>
            </a:xfrm>
            <a:custGeom>
              <a:avLst/>
              <a:gdLst/>
              <a:ahLst/>
              <a:cxnLst/>
              <a:rect l="l" t="t"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solidFill>
              <a:schemeClr val="tx2"/>
            </a:solidFill>
            <a:ln w="25400" cap="flat" cmpd="sng" algn="ctr">
              <a:noFill/>
              <a:prstDash val="solid"/>
            </a:ln>
            <a:effectLst/>
          </p:spPr>
          <p:txBody>
            <a:bodyPr lIns="51435" tIns="25718" rIns="51435" bIns="25718" anchor="ctr"/>
            <a:lstStyle/>
            <a:p>
              <a:pPr algn="ctr">
                <a:defRPr/>
              </a:pPr>
              <a:endParaRPr lang="en-US" sz="1013" kern="0">
                <a:solidFill>
                  <a:sysClr val="window" lastClr="FFFFFF"/>
                </a:solidFill>
                <a:latin typeface="Calibri"/>
              </a:endParaRPr>
            </a:p>
          </p:txBody>
        </p:sp>
        <p:sp>
          <p:nvSpPr>
            <p:cNvPr id="8" name="矩形 8"/>
            <p:cNvSpPr>
              <a:spLocks noChangeArrowheads="1"/>
            </p:cNvSpPr>
            <p:nvPr>
              <p:custDataLst>
                <p:tags r:id="rId2"/>
              </p:custDataLst>
            </p:nvPr>
          </p:nvSpPr>
          <p:spPr bwMode="auto">
            <a:xfrm>
              <a:off x="313135" y="429165"/>
              <a:ext cx="127397" cy="567000"/>
            </a:xfrm>
            <a:prstGeom prst="rect">
              <a:avLst/>
            </a:prstGeom>
            <a:gradFill rotWithShape="0">
              <a:gsLst>
                <a:gs pos="0">
                  <a:srgbClr val="A7A7A7"/>
                </a:gs>
                <a:gs pos="53999">
                  <a:srgbClr val="DBDBDB"/>
                </a:gs>
                <a:gs pos="100000">
                  <a:srgbClr val="ABABA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algn="just" eaLnBrk="1" hangingPunct="1">
                <a:lnSpc>
                  <a:spcPct val="120000"/>
                </a:lnSpc>
                <a:spcBef>
                  <a:spcPct val="0"/>
                </a:spcBef>
                <a:buFontTx/>
                <a:buNone/>
              </a:pPr>
              <a:endParaRPr lang="zh-CN" altLang="en-US" sz="1050">
                <a:solidFill>
                  <a:schemeClr val="bg1"/>
                </a:solidFill>
                <a:latin typeface="幼圆" charset="-122"/>
                <a:ea typeface="幼圆" charset="-122"/>
              </a:endParaRPr>
            </a:p>
          </p:txBody>
        </p:sp>
        <p:sp>
          <p:nvSpPr>
            <p:cNvPr id="9" name="圆角矩形 4"/>
            <p:cNvSpPr>
              <a:spLocks/>
            </p:cNvSpPr>
            <p:nvPr>
              <p:custDataLst>
                <p:tags r:id="rId3"/>
              </p:custDataLst>
            </p:nvPr>
          </p:nvSpPr>
          <p:spPr bwMode="auto">
            <a:xfrm>
              <a:off x="313135" y="512121"/>
              <a:ext cx="757238" cy="420290"/>
            </a:xfrm>
            <a:custGeom>
              <a:avLst/>
              <a:gdLst>
                <a:gd name="T0" fmla="*/ 0 w 1944216"/>
                <a:gd name="T1" fmla="*/ 0 h 1080120"/>
                <a:gd name="T2" fmla="*/ 1404156 w 1944216"/>
                <a:gd name="T3" fmla="*/ 0 h 1080120"/>
                <a:gd name="T4" fmla="*/ 1944216 w 1944216"/>
                <a:gd name="T5" fmla="*/ 540060 h 1080120"/>
                <a:gd name="T6" fmla="*/ 1404156 w 1944216"/>
                <a:gd name="T7" fmla="*/ 1080120 h 1080120"/>
                <a:gd name="T8" fmla="*/ 0 w 1944216"/>
                <a:gd name="T9" fmla="*/ 1080120 h 1080120"/>
                <a:gd name="T10" fmla="*/ 0 w 1944216"/>
                <a:gd name="T11" fmla="*/ 0 h 1080120"/>
              </a:gdLst>
              <a:ahLst/>
              <a:cxnLst>
                <a:cxn ang="0">
                  <a:pos x="T0" y="T1"/>
                </a:cxn>
                <a:cxn ang="0">
                  <a:pos x="T2" y="T3"/>
                </a:cxn>
                <a:cxn ang="0">
                  <a:pos x="T4" y="T5"/>
                </a:cxn>
                <a:cxn ang="0">
                  <a:pos x="T6" y="T7"/>
                </a:cxn>
                <a:cxn ang="0">
                  <a:pos x="T8" y="T9"/>
                </a:cxn>
                <a:cxn ang="0">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chemeClr val="tx2"/>
            </a:solidFill>
            <a:ln>
              <a:noFill/>
            </a:ln>
            <a:effectLst>
              <a:outerShdw blurRad="76200" dist="25401" dir="2700000" algn="tl" rotWithShape="0">
                <a:srgbClr val="000000">
                  <a:alpha val="14999"/>
                </a:srgbClr>
              </a:outerShdw>
            </a:effectLst>
          </p:spPr>
          <p:txBody>
            <a:bodyPr lIns="51435" tIns="25718" rIns="51435" bIns="25718" anchor="ctr"/>
            <a:lstStyle/>
            <a:p>
              <a:endParaRPr lang="zh-CN" altLang="en-US" sz="1350"/>
            </a:p>
          </p:txBody>
        </p:sp>
        <p:sp>
          <p:nvSpPr>
            <p:cNvPr id="10" name="椭圆 9"/>
            <p:cNvSpPr/>
            <p:nvPr>
              <p:custDataLst>
                <p:tags r:id="rId4"/>
              </p:custDataLst>
            </p:nvPr>
          </p:nvSpPr>
          <p:spPr>
            <a:xfrm>
              <a:off x="692810" y="569926"/>
              <a:ext cx="309974" cy="309974"/>
            </a:xfrm>
            <a:prstGeom prst="ellipse">
              <a:avLst/>
            </a:prstGeom>
            <a:solidFill>
              <a:srgbClr val="FFFFFF"/>
            </a:solidFill>
            <a:ln>
              <a:solidFill>
                <a:srgbClr val="FFFFFF"/>
              </a:solidFill>
            </a:ln>
            <a:effectLst>
              <a:innerShdw blurRad="76200" dist="25400" dir="18900000">
                <a:prstClr val="black">
                  <a:alpha val="15000"/>
                </a:prstClr>
              </a:innerShdw>
            </a:effectLst>
          </p:spPr>
          <p:txBody>
            <a:bodyPr lIns="0" tIns="0" rIns="0" bIns="0" anchor="ctr"/>
            <a:lstStyle/>
            <a:p>
              <a:pPr algn="ctr">
                <a:lnSpc>
                  <a:spcPct val="120000"/>
                </a:lnSpc>
                <a:defRPr/>
              </a:pPr>
              <a:r>
                <a:rPr lang="en-US" altLang="zh-CN" sz="1350" b="1" dirty="0">
                  <a:solidFill>
                    <a:srgbClr val="414141"/>
                  </a:solidFill>
                  <a:latin typeface="Segoe UI" panose="020B0502040204020203" pitchFamily="34" charset="0"/>
                  <a:ea typeface="幼圆" panose="02010509060101010101" pitchFamily="49" charset="-122"/>
                  <a:cs typeface="Segoe UI" panose="020B0502040204020203" pitchFamily="34" charset="0"/>
                </a:rPr>
                <a:t>3</a:t>
              </a:r>
              <a:endParaRPr lang="zh-CN" altLang="en-US" sz="1350" b="1" dirty="0">
                <a:solidFill>
                  <a:srgbClr val="414141"/>
                </a:solidFill>
                <a:latin typeface="Segoe UI" panose="020B0502040204020203" pitchFamily="34" charset="0"/>
                <a:ea typeface="幼圆" panose="02010509060101010101" pitchFamily="49" charset="-122"/>
                <a:cs typeface="Segoe UI" panose="020B0502040204020203" pitchFamily="34" charset="0"/>
              </a:endParaRPr>
            </a:p>
          </p:txBody>
        </p:sp>
      </p:grpSp>
      <p:sp>
        <p:nvSpPr>
          <p:cNvPr id="3" name="矩形 11">
            <a:extLst>
              <a:ext uri="{FF2B5EF4-FFF2-40B4-BE49-F238E27FC236}">
                <a16:creationId xmlns:a16="http://schemas.microsoft.com/office/drawing/2014/main" id="{445CB445-6292-958B-82A6-539972B5343F}"/>
              </a:ext>
            </a:extLst>
          </p:cNvPr>
          <p:cNvSpPr/>
          <p:nvPr/>
        </p:nvSpPr>
        <p:spPr>
          <a:xfrm>
            <a:off x="250137" y="5437059"/>
            <a:ext cx="6690996" cy="381195"/>
          </a:xfrm>
          <a:prstGeom prst="rect">
            <a:avLst/>
          </a:prstGeom>
        </p:spPr>
        <p:txBody>
          <a:bodyPr wrap="square">
            <a:spAutoFit/>
          </a:bodyPr>
          <a:lstStyle/>
          <a:p>
            <a:pPr lvl="1">
              <a:lnSpc>
                <a:spcPct val="130000"/>
              </a:lnSpc>
            </a:pPr>
            <a:r>
              <a:rPr lang="en-US" altLang="zh-CN" sz="1600" b="1" dirty="0">
                <a:solidFill>
                  <a:schemeClr val="accent2">
                    <a:lumMod val="75000"/>
                  </a:schemeClr>
                </a:solidFill>
                <a:latin typeface="微软雅黑" panose="020B0503020204020204" pitchFamily="34" charset="-122"/>
                <a:ea typeface="微软雅黑" panose="020B0503020204020204" pitchFamily="34" charset="-122"/>
                <a:cs typeface="Arial Unicode MS" panose="020B0604020202020204" pitchFamily="34" charset="-122"/>
              </a:rPr>
              <a:t>COVID-19 </a:t>
            </a:r>
            <a:r>
              <a:rPr lang="en-US" altLang="zh-CN" sz="1600" b="1" dirty="0">
                <a:solidFill>
                  <a:schemeClr val="tx2"/>
                </a:solidFill>
                <a:latin typeface="微软雅黑" panose="020B0503020204020204" pitchFamily="34" charset="-122"/>
                <a:ea typeface="微软雅黑" panose="020B0503020204020204" pitchFamily="34" charset="-122"/>
              </a:rPr>
              <a:t>has a significant impact on the passenger traffic.</a:t>
            </a:r>
          </a:p>
        </p:txBody>
      </p:sp>
      <p:grpSp>
        <p:nvGrpSpPr>
          <p:cNvPr id="5" name="组 1">
            <a:extLst>
              <a:ext uri="{FF2B5EF4-FFF2-40B4-BE49-F238E27FC236}">
                <a16:creationId xmlns:a16="http://schemas.microsoft.com/office/drawing/2014/main" id="{4AB00F63-B8F3-736F-8A64-F13D9D6EE62F}"/>
              </a:ext>
            </a:extLst>
          </p:cNvPr>
          <p:cNvGrpSpPr/>
          <p:nvPr/>
        </p:nvGrpSpPr>
        <p:grpSpPr>
          <a:xfrm>
            <a:off x="5014629" y="1896757"/>
            <a:ext cx="3730908" cy="3423447"/>
            <a:chOff x="7126622" y="1947086"/>
            <a:chExt cx="3565306" cy="3569446"/>
          </a:xfrm>
        </p:grpSpPr>
        <p:grpSp>
          <p:nvGrpSpPr>
            <p:cNvPr id="7" name="组合 4">
              <a:extLst>
                <a:ext uri="{FF2B5EF4-FFF2-40B4-BE49-F238E27FC236}">
                  <a16:creationId xmlns:a16="http://schemas.microsoft.com/office/drawing/2014/main" id="{0AAB89E4-1917-502B-5B92-5913928A499E}"/>
                </a:ext>
              </a:extLst>
            </p:cNvPr>
            <p:cNvGrpSpPr/>
            <p:nvPr/>
          </p:nvGrpSpPr>
          <p:grpSpPr>
            <a:xfrm>
              <a:off x="7126622" y="1947086"/>
              <a:ext cx="3565306" cy="3569446"/>
              <a:chOff x="6973294" y="1563105"/>
              <a:chExt cx="4474094" cy="4479289"/>
            </a:xfrm>
          </p:grpSpPr>
          <p:pic>
            <p:nvPicPr>
              <p:cNvPr id="16" name="图片 221">
                <a:extLst>
                  <a:ext uri="{FF2B5EF4-FFF2-40B4-BE49-F238E27FC236}">
                    <a16:creationId xmlns:a16="http://schemas.microsoft.com/office/drawing/2014/main" id="{28B63767-01D9-1A66-A26D-171F7A03F8D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73294" y="1563105"/>
                <a:ext cx="4474094" cy="4474094"/>
              </a:xfrm>
              <a:prstGeom prst="rect">
                <a:avLst/>
              </a:prstGeom>
              <a:effectLst/>
            </p:spPr>
          </p:pic>
          <p:sp>
            <p:nvSpPr>
              <p:cNvPr id="17" name="文本框 38">
                <a:extLst>
                  <a:ext uri="{FF2B5EF4-FFF2-40B4-BE49-F238E27FC236}">
                    <a16:creationId xmlns:a16="http://schemas.microsoft.com/office/drawing/2014/main" id="{228D80EF-BE9D-3DEA-5E68-F285C388B3FF}"/>
                  </a:ext>
                </a:extLst>
              </p:cNvPr>
              <p:cNvSpPr txBox="1"/>
              <p:nvPr/>
            </p:nvSpPr>
            <p:spPr>
              <a:xfrm>
                <a:off x="7012604" y="1578345"/>
                <a:ext cx="1755459" cy="604049"/>
              </a:xfrm>
              <a:prstGeom prst="rect">
                <a:avLst/>
              </a:prstGeom>
              <a:noFill/>
              <a:effectLst/>
            </p:spPr>
            <p:txBody>
              <a:bodyPr wrap="none" rtlCol="0">
                <a:spAutoFit/>
              </a:bodyPr>
              <a:lstStyle/>
              <a:p>
                <a:r>
                  <a:rPr lang="en-US" altLang="zh-CN" sz="2400" b="1" dirty="0">
                    <a:solidFill>
                      <a:schemeClr val="tx2"/>
                    </a:solidFill>
                    <a:latin typeface="微软雅黑" panose="020B0503020204020204" pitchFamily="34" charset="-122"/>
                    <a:ea typeface="微软雅黑" panose="020B0503020204020204" pitchFamily="34" charset="-122"/>
                  </a:rPr>
                  <a:t>Without</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18" name="文本框 42">
                <a:extLst>
                  <a:ext uri="{FF2B5EF4-FFF2-40B4-BE49-F238E27FC236}">
                    <a16:creationId xmlns:a16="http://schemas.microsoft.com/office/drawing/2014/main" id="{BEE11C8F-B75C-8B4B-4DCC-D9BC8404A7F7}"/>
                  </a:ext>
                </a:extLst>
              </p:cNvPr>
              <p:cNvSpPr txBox="1"/>
              <p:nvPr/>
            </p:nvSpPr>
            <p:spPr>
              <a:xfrm>
                <a:off x="7046557" y="2172247"/>
                <a:ext cx="2006303" cy="975707"/>
              </a:xfrm>
              <a:prstGeom prst="rect">
                <a:avLst/>
              </a:prstGeom>
              <a:noFill/>
              <a:effectLst/>
            </p:spPr>
            <p:txBody>
              <a:bodyPr wrap="square" rtlCol="0">
                <a:spAutoFit/>
              </a:bodyPr>
              <a:lstStyle/>
              <a:p>
                <a:pPr>
                  <a:lnSpc>
                    <a:spcPct val="130000"/>
                  </a:lnSpc>
                </a:pPr>
                <a:r>
                  <a:rPr lang="en-US" altLang="zh-CN" sz="11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AAGR</a:t>
                </a:r>
                <a:endParaRPr lang="en-US" altLang="zh-CN" sz="1100" dirty="0">
                  <a:solidFill>
                    <a:schemeClr val="accent2">
                      <a:lumMod val="75000"/>
                    </a:schemeClr>
                  </a:solidFill>
                  <a:latin typeface="微软雅黑" panose="020B0503020204020204" pitchFamily="34" charset="-122"/>
                  <a:ea typeface="微软雅黑" panose="020B0503020204020204" pitchFamily="34" charset="-122"/>
                  <a:cs typeface="Arial Unicode MS" panose="020B0604020202020204" pitchFamily="34" charset="-122"/>
                </a:endParaRPr>
              </a:p>
              <a:p>
                <a:pPr>
                  <a:lnSpc>
                    <a:spcPct val="130000"/>
                  </a:lnSpc>
                </a:pPr>
                <a:r>
                  <a:rPr lang="en-US" altLang="zh-CN" sz="2400" b="1" dirty="0">
                    <a:solidFill>
                      <a:srgbClr val="00B0F0"/>
                    </a:solidFill>
                    <a:latin typeface="微软雅黑" panose="020B0503020204020204" pitchFamily="34" charset="-122"/>
                    <a:ea typeface="微软雅黑" panose="020B0503020204020204" pitchFamily="34" charset="-122"/>
                    <a:cs typeface="Arial Unicode MS" panose="020B0604020202020204" pitchFamily="34" charset="-122"/>
                  </a:rPr>
                  <a:t>2.55%</a:t>
                </a:r>
                <a:endParaRPr lang="zh-CN" altLang="en-US" sz="2400" b="1" dirty="0">
                  <a:solidFill>
                    <a:srgbClr val="00B0F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9" name="文本框 38">
                <a:extLst>
                  <a:ext uri="{FF2B5EF4-FFF2-40B4-BE49-F238E27FC236}">
                    <a16:creationId xmlns:a16="http://schemas.microsoft.com/office/drawing/2014/main" id="{C2CE9DB0-6D05-BAD3-C388-B5EA6868BF9E}"/>
                  </a:ext>
                </a:extLst>
              </p:cNvPr>
              <p:cNvSpPr txBox="1"/>
              <p:nvPr/>
            </p:nvSpPr>
            <p:spPr>
              <a:xfrm>
                <a:off x="10326293" y="1578345"/>
                <a:ext cx="1121095" cy="604049"/>
              </a:xfrm>
              <a:prstGeom prst="rect">
                <a:avLst/>
              </a:prstGeom>
              <a:noFill/>
              <a:effectLst/>
            </p:spPr>
            <p:txBody>
              <a:bodyPr wrap="none" rtlCol="0">
                <a:spAutoFit/>
              </a:bodyPr>
              <a:lstStyle/>
              <a:p>
                <a:pPr algn="r"/>
                <a:r>
                  <a:rPr lang="en-CN" altLang="zh-CN" sz="2400" b="1" dirty="0">
                    <a:solidFill>
                      <a:schemeClr val="tx2"/>
                    </a:solidFill>
                    <a:latin typeface="微软雅黑" panose="020B0503020204020204" pitchFamily="34" charset="-122"/>
                    <a:ea typeface="微软雅黑" panose="020B0503020204020204" pitchFamily="34" charset="-122"/>
                  </a:rPr>
                  <a:t>With</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24" name="文本框 38">
                <a:extLst>
                  <a:ext uri="{FF2B5EF4-FFF2-40B4-BE49-F238E27FC236}">
                    <a16:creationId xmlns:a16="http://schemas.microsoft.com/office/drawing/2014/main" id="{5E476701-2EF8-C078-4538-2293F83B40CE}"/>
                  </a:ext>
                </a:extLst>
              </p:cNvPr>
              <p:cNvSpPr txBox="1"/>
              <p:nvPr/>
            </p:nvSpPr>
            <p:spPr>
              <a:xfrm>
                <a:off x="10143493" y="5438345"/>
                <a:ext cx="1284729" cy="604049"/>
              </a:xfrm>
              <a:prstGeom prst="rect">
                <a:avLst/>
              </a:prstGeom>
              <a:noFill/>
              <a:effectLst/>
            </p:spPr>
            <p:txBody>
              <a:bodyPr wrap="square" rtlCol="0">
                <a:spAutoFit/>
              </a:bodyPr>
              <a:lstStyle/>
              <a:p>
                <a:pPr algn="r"/>
                <a:endParaRPr lang="zh-CN" altLang="en-US" sz="2400" b="1" dirty="0">
                  <a:solidFill>
                    <a:schemeClr val="tx2"/>
                  </a:solidFill>
                  <a:latin typeface="微软雅黑" panose="020B0503020204020204" pitchFamily="34" charset="-122"/>
                  <a:ea typeface="微软雅黑" panose="020B0503020204020204" pitchFamily="34" charset="-122"/>
                </a:endParaRPr>
              </a:p>
            </p:txBody>
          </p:sp>
        </p:grpSp>
        <p:sp>
          <p:nvSpPr>
            <p:cNvPr id="11" name="文本框 42">
              <a:extLst>
                <a:ext uri="{FF2B5EF4-FFF2-40B4-BE49-F238E27FC236}">
                  <a16:creationId xmlns:a16="http://schemas.microsoft.com/office/drawing/2014/main" id="{2C123FDD-130C-05DC-5D64-8207157193B4}"/>
                </a:ext>
              </a:extLst>
            </p:cNvPr>
            <p:cNvSpPr txBox="1"/>
            <p:nvPr/>
          </p:nvSpPr>
          <p:spPr>
            <a:xfrm>
              <a:off x="9077876" y="2432498"/>
              <a:ext cx="1598778" cy="777519"/>
            </a:xfrm>
            <a:prstGeom prst="rect">
              <a:avLst/>
            </a:prstGeom>
            <a:noFill/>
            <a:effectLst/>
          </p:spPr>
          <p:txBody>
            <a:bodyPr wrap="square" rtlCol="0">
              <a:spAutoFit/>
            </a:bodyPr>
            <a:lstStyle/>
            <a:p>
              <a:pPr algn="r">
                <a:lnSpc>
                  <a:spcPct val="130000"/>
                </a:lnSpc>
              </a:pPr>
              <a:r>
                <a:rPr lang="en-US" altLang="zh-CN" sz="11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AAGR</a:t>
              </a:r>
              <a:endParaRPr lang="en-US" altLang="zh-CN" sz="1100" dirty="0">
                <a:solidFill>
                  <a:schemeClr val="accent2">
                    <a:lumMod val="75000"/>
                  </a:schemeClr>
                </a:solidFill>
                <a:latin typeface="微软雅黑" panose="020B0503020204020204" pitchFamily="34" charset="-122"/>
                <a:ea typeface="微软雅黑" panose="020B0503020204020204" pitchFamily="34" charset="-122"/>
                <a:cs typeface="Arial Unicode MS" panose="020B0604020202020204" pitchFamily="34" charset="-122"/>
              </a:endParaRPr>
            </a:p>
            <a:p>
              <a:pPr algn="r">
                <a:lnSpc>
                  <a:spcPct val="130000"/>
                </a:lnSpc>
              </a:pPr>
              <a:r>
                <a:rPr lang="en-US" altLang="zh-CN" sz="2400" b="1" dirty="0">
                  <a:solidFill>
                    <a:schemeClr val="accent2">
                      <a:lumMod val="75000"/>
                    </a:schemeClr>
                  </a:solidFill>
                  <a:latin typeface="微软雅黑" panose="020B0503020204020204" pitchFamily="34" charset="-122"/>
                  <a:ea typeface="微软雅黑" panose="020B0503020204020204" pitchFamily="34" charset="-122"/>
                  <a:cs typeface="Arial Unicode MS" panose="020B0604020202020204" pitchFamily="34" charset="-122"/>
                </a:rPr>
                <a:t>4.05%</a:t>
              </a:r>
              <a:endParaRPr lang="zh-CN" altLang="en-US" sz="2400" b="1" dirty="0">
                <a:solidFill>
                  <a:schemeClr val="accent2">
                    <a:lumMod val="75000"/>
                  </a:schemeClr>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2" name="文本框 42">
              <a:extLst>
                <a:ext uri="{FF2B5EF4-FFF2-40B4-BE49-F238E27FC236}">
                  <a16:creationId xmlns:a16="http://schemas.microsoft.com/office/drawing/2014/main" id="{B50C96C9-DE2B-683F-B58C-11878B3FAF27}"/>
                </a:ext>
              </a:extLst>
            </p:cNvPr>
            <p:cNvSpPr txBox="1"/>
            <p:nvPr/>
          </p:nvSpPr>
          <p:spPr>
            <a:xfrm>
              <a:off x="7216387" y="4450405"/>
              <a:ext cx="1598778" cy="777520"/>
            </a:xfrm>
            <a:prstGeom prst="rect">
              <a:avLst/>
            </a:prstGeom>
            <a:noFill/>
            <a:effectLst/>
          </p:spPr>
          <p:txBody>
            <a:bodyPr wrap="square" rtlCol="0">
              <a:spAutoFit/>
            </a:bodyPr>
            <a:lstStyle/>
            <a:p>
              <a:pPr>
                <a:lnSpc>
                  <a:spcPct val="130000"/>
                </a:lnSpc>
              </a:pPr>
              <a:r>
                <a:rPr lang="en-US" altLang="zh-CN" sz="11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CAGR</a:t>
              </a:r>
              <a:endParaRPr lang="en-US" altLang="zh-CN" sz="1100" dirty="0">
                <a:solidFill>
                  <a:schemeClr val="accent2">
                    <a:lumMod val="75000"/>
                  </a:schemeClr>
                </a:solidFill>
                <a:latin typeface="微软雅黑" panose="020B0503020204020204" pitchFamily="34" charset="-122"/>
                <a:ea typeface="微软雅黑" panose="020B0503020204020204" pitchFamily="34" charset="-122"/>
                <a:cs typeface="Arial Unicode MS" panose="020B0604020202020204" pitchFamily="34" charset="-122"/>
              </a:endParaRPr>
            </a:p>
            <a:p>
              <a:pPr>
                <a:lnSpc>
                  <a:spcPct val="130000"/>
                </a:lnSpc>
              </a:pPr>
              <a:r>
                <a:rPr lang="en-US" altLang="zh-CN" sz="2400" b="1" dirty="0">
                  <a:solidFill>
                    <a:srgbClr val="00B0F0"/>
                  </a:solidFill>
                  <a:latin typeface="微软雅黑" panose="020B0503020204020204" pitchFamily="34" charset="-122"/>
                  <a:ea typeface="微软雅黑" panose="020B0503020204020204" pitchFamily="34" charset="-122"/>
                  <a:cs typeface="Arial Unicode MS" panose="020B0604020202020204" pitchFamily="34" charset="-122"/>
                </a:rPr>
                <a:t>2.52%</a:t>
              </a:r>
              <a:endParaRPr lang="zh-CN" altLang="en-US" sz="2400" b="1" dirty="0">
                <a:solidFill>
                  <a:srgbClr val="00B0F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文本框 42">
              <a:extLst>
                <a:ext uri="{FF2B5EF4-FFF2-40B4-BE49-F238E27FC236}">
                  <a16:creationId xmlns:a16="http://schemas.microsoft.com/office/drawing/2014/main" id="{FFAA00AD-A6F9-47D8-D86D-46438940075A}"/>
                </a:ext>
              </a:extLst>
            </p:cNvPr>
            <p:cNvSpPr txBox="1"/>
            <p:nvPr/>
          </p:nvSpPr>
          <p:spPr>
            <a:xfrm>
              <a:off x="8954157" y="4526284"/>
              <a:ext cx="1598778" cy="777520"/>
            </a:xfrm>
            <a:prstGeom prst="rect">
              <a:avLst/>
            </a:prstGeom>
            <a:noFill/>
            <a:effectLst/>
          </p:spPr>
          <p:txBody>
            <a:bodyPr wrap="square" rtlCol="0">
              <a:spAutoFit/>
            </a:bodyPr>
            <a:lstStyle/>
            <a:p>
              <a:pPr algn="r">
                <a:lnSpc>
                  <a:spcPct val="130000"/>
                </a:lnSpc>
              </a:pPr>
              <a:r>
                <a:rPr lang="en-US" altLang="zh-CN" sz="11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CAGR</a:t>
              </a:r>
              <a:endParaRPr lang="en-US" altLang="zh-CN" sz="1100" dirty="0">
                <a:solidFill>
                  <a:schemeClr val="accent2">
                    <a:lumMod val="75000"/>
                  </a:schemeClr>
                </a:solidFill>
                <a:latin typeface="微软雅黑" panose="020B0503020204020204" pitchFamily="34" charset="-122"/>
                <a:ea typeface="微软雅黑" panose="020B0503020204020204" pitchFamily="34" charset="-122"/>
                <a:cs typeface="Arial Unicode MS" panose="020B0604020202020204" pitchFamily="34" charset="-122"/>
              </a:endParaRPr>
            </a:p>
            <a:p>
              <a:pPr algn="r">
                <a:lnSpc>
                  <a:spcPct val="130000"/>
                </a:lnSpc>
              </a:pPr>
              <a:r>
                <a:rPr lang="en-US" altLang="zh-CN" sz="2400" b="1" dirty="0">
                  <a:solidFill>
                    <a:schemeClr val="accent2">
                      <a:lumMod val="75000"/>
                    </a:schemeClr>
                  </a:solidFill>
                  <a:latin typeface="微软雅黑" panose="020B0503020204020204" pitchFamily="34" charset="-122"/>
                  <a:ea typeface="微软雅黑" panose="020B0503020204020204" pitchFamily="34" charset="-122"/>
                  <a:cs typeface="Arial Unicode MS" panose="020B0604020202020204" pitchFamily="34" charset="-122"/>
                </a:rPr>
                <a:t>1.81%</a:t>
              </a:r>
              <a:endParaRPr lang="zh-CN" altLang="en-US" sz="2400" b="1" dirty="0">
                <a:solidFill>
                  <a:schemeClr val="accent2">
                    <a:lumMod val="75000"/>
                  </a:schemeClr>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14" name="图片 258">
              <a:extLst>
                <a:ext uri="{FF2B5EF4-FFF2-40B4-BE49-F238E27FC236}">
                  <a16:creationId xmlns:a16="http://schemas.microsoft.com/office/drawing/2014/main" id="{25DB6227-E44A-882F-4D86-2D5009A997A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65031" y="3285039"/>
              <a:ext cx="888488" cy="888488"/>
            </a:xfrm>
            <a:prstGeom prst="rect">
              <a:avLst/>
            </a:prstGeom>
            <a:effectLst/>
          </p:spPr>
        </p:pic>
      </p:grpSp>
      <p:sp>
        <p:nvSpPr>
          <p:cNvPr id="26" name="TextBox 25">
            <a:extLst>
              <a:ext uri="{FF2B5EF4-FFF2-40B4-BE49-F238E27FC236}">
                <a16:creationId xmlns:a16="http://schemas.microsoft.com/office/drawing/2014/main" id="{F74CE8FF-7093-3517-4A4D-9C87B8B89DA9}"/>
              </a:ext>
            </a:extLst>
          </p:cNvPr>
          <p:cNvSpPr txBox="1"/>
          <p:nvPr/>
        </p:nvSpPr>
        <p:spPr>
          <a:xfrm>
            <a:off x="5381646" y="1210084"/>
            <a:ext cx="2852460" cy="461665"/>
          </a:xfrm>
          <a:prstGeom prst="rect">
            <a:avLst/>
          </a:prstGeom>
          <a:noFill/>
        </p:spPr>
        <p:txBody>
          <a:bodyPr wrap="square">
            <a:spAutoFit/>
          </a:bodyPr>
          <a:lstStyle/>
          <a:p>
            <a:r>
              <a:rPr lang="en-US" altLang="zh-CN" sz="2400" b="1" dirty="0">
                <a:solidFill>
                  <a:schemeClr val="tx2"/>
                </a:solidFill>
                <a:latin typeface="微软雅黑" panose="020B0503020204020204" pitchFamily="34" charset="-122"/>
                <a:ea typeface="微软雅黑" panose="020B0503020204020204" pitchFamily="34" charset="-122"/>
              </a:rPr>
              <a:t>COVID-19</a:t>
            </a:r>
            <a:r>
              <a:rPr lang="zh-CN" altLang="en-US" sz="2400" b="1" dirty="0">
                <a:solidFill>
                  <a:schemeClr val="tx2"/>
                </a:solidFill>
                <a:latin typeface="微软雅黑" panose="020B0503020204020204" pitchFamily="34" charset="-122"/>
                <a:ea typeface="微软雅黑" panose="020B0503020204020204" pitchFamily="34" charset="-122"/>
              </a:rPr>
              <a:t> </a:t>
            </a:r>
            <a:r>
              <a:rPr lang="en-US" altLang="zh-CN" sz="2400" b="1" dirty="0">
                <a:solidFill>
                  <a:schemeClr val="tx2"/>
                </a:solidFill>
                <a:latin typeface="微软雅黑" panose="020B0503020204020204" pitchFamily="34" charset="-122"/>
                <a:ea typeface="微软雅黑" panose="020B0503020204020204" pitchFamily="34" charset="-122"/>
              </a:rPr>
              <a:t>Factor</a:t>
            </a:r>
            <a:endParaRPr lang="en-CN" sz="2400" dirty="0"/>
          </a:p>
        </p:txBody>
      </p:sp>
      <p:pic>
        <p:nvPicPr>
          <p:cNvPr id="25" name="Picture 24" descr="A graph with orange lines&#10;&#10;Description automatically generated">
            <a:extLst>
              <a:ext uri="{FF2B5EF4-FFF2-40B4-BE49-F238E27FC236}">
                <a16:creationId xmlns:a16="http://schemas.microsoft.com/office/drawing/2014/main" id="{B83F51A8-89A4-DEF1-6F97-89EFC00A20F4}"/>
              </a:ext>
            </a:extLst>
          </p:cNvPr>
          <p:cNvPicPr>
            <a:picLocks noChangeAspect="1"/>
          </p:cNvPicPr>
          <p:nvPr/>
        </p:nvPicPr>
        <p:blipFill rotWithShape="1">
          <a:blip r:embed="rId9"/>
          <a:srcRect b="4277"/>
          <a:stretch/>
        </p:blipFill>
        <p:spPr>
          <a:xfrm>
            <a:off x="700988" y="1240958"/>
            <a:ext cx="3969346" cy="3930548"/>
          </a:xfrm>
          <a:prstGeom prst="rect">
            <a:avLst/>
          </a:prstGeom>
        </p:spPr>
      </p:pic>
      <p:sp>
        <p:nvSpPr>
          <p:cNvPr id="27" name="TextBox 26">
            <a:extLst>
              <a:ext uri="{FF2B5EF4-FFF2-40B4-BE49-F238E27FC236}">
                <a16:creationId xmlns:a16="http://schemas.microsoft.com/office/drawing/2014/main" id="{367C8E33-750A-7FEE-448E-855824998B86}"/>
              </a:ext>
            </a:extLst>
          </p:cNvPr>
          <p:cNvSpPr txBox="1"/>
          <p:nvPr/>
        </p:nvSpPr>
        <p:spPr>
          <a:xfrm>
            <a:off x="909894" y="1394106"/>
            <a:ext cx="1596239" cy="584775"/>
          </a:xfrm>
          <a:prstGeom prst="rect">
            <a:avLst/>
          </a:prstGeom>
          <a:noFill/>
        </p:spPr>
        <p:txBody>
          <a:bodyPr wrap="square" rtlCol="0">
            <a:spAutoFit/>
          </a:bodyPr>
          <a:lstStyle>
            <a:defPPr>
              <a:defRPr lang="en-US"/>
            </a:defPPr>
          </a:lstStyle>
          <a:p>
            <a:r>
              <a:rPr lang="en-CN" sz="1600" b="1" dirty="0">
                <a:solidFill>
                  <a:schemeClr val="tx2"/>
                </a:solidFill>
                <a:latin typeface="微软雅黑" panose="020B0503020204020204" pitchFamily="34" charset="-122"/>
                <a:ea typeface="微软雅黑" panose="020B0503020204020204" pitchFamily="34" charset="-122"/>
              </a:rPr>
              <a:t>Growth Rate by Month</a:t>
            </a:r>
          </a:p>
        </p:txBody>
      </p:sp>
      <p:sp>
        <p:nvSpPr>
          <p:cNvPr id="29" name="Rounded Rectangle 28">
            <a:extLst>
              <a:ext uri="{FF2B5EF4-FFF2-40B4-BE49-F238E27FC236}">
                <a16:creationId xmlns:a16="http://schemas.microsoft.com/office/drawing/2014/main" id="{3EBBA77D-CD8F-E3AD-746E-754236980046}"/>
              </a:ext>
            </a:extLst>
          </p:cNvPr>
          <p:cNvSpPr/>
          <p:nvPr/>
        </p:nvSpPr>
        <p:spPr>
          <a:xfrm>
            <a:off x="3667716" y="1149793"/>
            <a:ext cx="1174765" cy="672611"/>
          </a:xfrm>
          <a:prstGeom prst="roundRect">
            <a:avLst/>
          </a:prstGeom>
          <a:solidFill>
            <a:schemeClr val="accent2">
              <a:alpha val="8645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N" dirty="0"/>
              <a:t>179.8%</a:t>
            </a:r>
          </a:p>
          <a:p>
            <a:pPr algn="ctr"/>
            <a:r>
              <a:rPr lang="en-CN" dirty="0"/>
              <a:t>MAY,2020</a:t>
            </a:r>
          </a:p>
        </p:txBody>
      </p:sp>
      <p:sp>
        <p:nvSpPr>
          <p:cNvPr id="30" name="Rounded Rectangle 29">
            <a:extLst>
              <a:ext uri="{FF2B5EF4-FFF2-40B4-BE49-F238E27FC236}">
                <a16:creationId xmlns:a16="http://schemas.microsoft.com/office/drawing/2014/main" id="{EF3D1EF7-A28F-F353-C5A4-17C4F63DE8DD}"/>
              </a:ext>
            </a:extLst>
          </p:cNvPr>
          <p:cNvSpPr/>
          <p:nvPr/>
        </p:nvSpPr>
        <p:spPr>
          <a:xfrm>
            <a:off x="2954866" y="4395696"/>
            <a:ext cx="1111789" cy="655467"/>
          </a:xfrm>
          <a:prstGeom prst="roundRect">
            <a:avLst/>
          </a:prstGeom>
          <a:solidFill>
            <a:schemeClr val="accent2">
              <a:alpha val="8645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N" sz="1600" dirty="0"/>
              <a:t>-85.5%</a:t>
            </a:r>
          </a:p>
          <a:p>
            <a:pPr algn="ctr"/>
            <a:r>
              <a:rPr lang="en-CN" sz="1600" dirty="0"/>
              <a:t>APR,2020</a:t>
            </a:r>
          </a:p>
        </p:txBody>
      </p:sp>
      <p:pic>
        <p:nvPicPr>
          <p:cNvPr id="33" name="Graphic 32" descr="Airplane with solid fill">
            <a:extLst>
              <a:ext uri="{FF2B5EF4-FFF2-40B4-BE49-F238E27FC236}">
                <a16:creationId xmlns:a16="http://schemas.microsoft.com/office/drawing/2014/main" id="{477CB85B-75C8-0C74-D669-11417AFB013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43777" y="3249040"/>
            <a:ext cx="672611" cy="672611"/>
          </a:xfrm>
          <a:prstGeom prst="rect">
            <a:avLst/>
          </a:prstGeom>
        </p:spPr>
      </p:pic>
    </p:spTree>
    <p:extLst>
      <p:ext uri="{BB962C8B-B14F-4D97-AF65-F5344CB8AC3E}">
        <p14:creationId xmlns:p14="http://schemas.microsoft.com/office/powerpoint/2010/main" val="4173304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ounded Rectangle 70">
            <a:extLst>
              <a:ext uri="{FF2B5EF4-FFF2-40B4-BE49-F238E27FC236}">
                <a16:creationId xmlns:a16="http://schemas.microsoft.com/office/drawing/2014/main" id="{5B8F5E4C-D1D3-528F-EA4F-E45358A1DB62}"/>
              </a:ext>
            </a:extLst>
          </p:cNvPr>
          <p:cNvSpPr/>
          <p:nvPr/>
        </p:nvSpPr>
        <p:spPr>
          <a:xfrm>
            <a:off x="5131170" y="1334395"/>
            <a:ext cx="3070277" cy="505741"/>
          </a:xfrm>
          <a:prstGeom prst="roundRect">
            <a:avLst/>
          </a:prstGeom>
          <a:solidFill>
            <a:srgbClr val="4253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7" name="Rounded Rectangle 56">
            <a:extLst>
              <a:ext uri="{FF2B5EF4-FFF2-40B4-BE49-F238E27FC236}">
                <a16:creationId xmlns:a16="http://schemas.microsoft.com/office/drawing/2014/main" id="{0C00E941-79D3-6DC6-88C4-8D4C4E95C3AA}"/>
              </a:ext>
            </a:extLst>
          </p:cNvPr>
          <p:cNvSpPr/>
          <p:nvPr/>
        </p:nvSpPr>
        <p:spPr>
          <a:xfrm>
            <a:off x="872457" y="1325959"/>
            <a:ext cx="2847293" cy="492359"/>
          </a:xfrm>
          <a:prstGeom prst="roundRect">
            <a:avLst/>
          </a:prstGeom>
          <a:solidFill>
            <a:srgbClr val="425369"/>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grpSp>
        <p:nvGrpSpPr>
          <p:cNvPr id="35" name="Group 34">
            <a:extLst>
              <a:ext uri="{FF2B5EF4-FFF2-40B4-BE49-F238E27FC236}">
                <a16:creationId xmlns:a16="http://schemas.microsoft.com/office/drawing/2014/main" id="{986CAEEB-47FE-5ECD-668B-01B88EE39D78}"/>
              </a:ext>
            </a:extLst>
          </p:cNvPr>
          <p:cNvGrpSpPr/>
          <p:nvPr/>
        </p:nvGrpSpPr>
        <p:grpSpPr>
          <a:xfrm>
            <a:off x="313135" y="596019"/>
            <a:ext cx="5697140" cy="567000"/>
            <a:chOff x="313135" y="429165"/>
            <a:chExt cx="5445953" cy="567000"/>
          </a:xfrm>
        </p:grpSpPr>
        <p:sp>
          <p:nvSpPr>
            <p:cNvPr id="4" name="标题 1"/>
            <p:cNvSpPr txBox="1">
              <a:spLocks/>
            </p:cNvSpPr>
            <p:nvPr/>
          </p:nvSpPr>
          <p:spPr bwMode="auto">
            <a:xfrm>
              <a:off x="1142731" y="545457"/>
              <a:ext cx="4616357" cy="38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eaLnBrk="1" hangingPunct="1">
                <a:defRPr/>
              </a:pPr>
              <a:r>
                <a:rPr lang="en-US" altLang="zh-CN" sz="2400" b="1" dirty="0">
                  <a:solidFill>
                    <a:schemeClr val="tx2"/>
                  </a:solidFill>
                  <a:latin typeface="微软雅黑" panose="020B0503020204020204" pitchFamily="34" charset="-122"/>
                  <a:ea typeface="微软雅黑" panose="020B0503020204020204" pitchFamily="34" charset="-122"/>
                </a:rPr>
                <a:t>ASSUMPTION</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6" name="圆角矩形 11"/>
            <p:cNvSpPr/>
            <p:nvPr>
              <p:custDataLst>
                <p:tags r:id="rId1"/>
              </p:custDataLst>
            </p:nvPr>
          </p:nvSpPr>
          <p:spPr>
            <a:xfrm>
              <a:off x="313135" y="476402"/>
              <a:ext cx="276225" cy="67865"/>
            </a:xfrm>
            <a:custGeom>
              <a:avLst/>
              <a:gdLst/>
              <a:ahLst/>
              <a:cxnLst/>
              <a:rect l="l" t="t"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solidFill>
              <a:schemeClr val="tx2"/>
            </a:solidFill>
            <a:ln w="25400" cap="flat" cmpd="sng" algn="ctr">
              <a:noFill/>
              <a:prstDash val="solid"/>
            </a:ln>
            <a:effectLst/>
          </p:spPr>
          <p:txBody>
            <a:bodyPr lIns="51435" tIns="25718" rIns="51435" bIns="25718" anchor="ctr"/>
            <a:lstStyle/>
            <a:p>
              <a:pPr algn="ctr">
                <a:defRPr/>
              </a:pPr>
              <a:endParaRPr lang="en-US" sz="1013" kern="0">
                <a:solidFill>
                  <a:sysClr val="window" lastClr="FFFFFF"/>
                </a:solidFill>
                <a:latin typeface="Calibri"/>
              </a:endParaRPr>
            </a:p>
          </p:txBody>
        </p:sp>
        <p:sp>
          <p:nvSpPr>
            <p:cNvPr id="8" name="矩形 8"/>
            <p:cNvSpPr>
              <a:spLocks noChangeArrowheads="1"/>
            </p:cNvSpPr>
            <p:nvPr>
              <p:custDataLst>
                <p:tags r:id="rId2"/>
              </p:custDataLst>
            </p:nvPr>
          </p:nvSpPr>
          <p:spPr bwMode="auto">
            <a:xfrm>
              <a:off x="313135" y="429165"/>
              <a:ext cx="127397" cy="567000"/>
            </a:xfrm>
            <a:prstGeom prst="rect">
              <a:avLst/>
            </a:prstGeom>
            <a:gradFill rotWithShape="0">
              <a:gsLst>
                <a:gs pos="0">
                  <a:srgbClr val="A7A7A7"/>
                </a:gs>
                <a:gs pos="53999">
                  <a:srgbClr val="DBDBDB"/>
                </a:gs>
                <a:gs pos="100000">
                  <a:srgbClr val="ABABA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algn="just" eaLnBrk="1" hangingPunct="1">
                <a:lnSpc>
                  <a:spcPct val="120000"/>
                </a:lnSpc>
                <a:spcBef>
                  <a:spcPct val="0"/>
                </a:spcBef>
                <a:buFontTx/>
                <a:buNone/>
              </a:pPr>
              <a:endParaRPr lang="zh-CN" altLang="en-US" sz="1050">
                <a:solidFill>
                  <a:schemeClr val="bg1"/>
                </a:solidFill>
                <a:latin typeface="幼圆" charset="-122"/>
                <a:ea typeface="幼圆" charset="-122"/>
              </a:endParaRPr>
            </a:p>
          </p:txBody>
        </p:sp>
        <p:sp>
          <p:nvSpPr>
            <p:cNvPr id="9" name="圆角矩形 4"/>
            <p:cNvSpPr>
              <a:spLocks/>
            </p:cNvSpPr>
            <p:nvPr>
              <p:custDataLst>
                <p:tags r:id="rId3"/>
              </p:custDataLst>
            </p:nvPr>
          </p:nvSpPr>
          <p:spPr bwMode="auto">
            <a:xfrm>
              <a:off x="313135" y="512121"/>
              <a:ext cx="757238" cy="420290"/>
            </a:xfrm>
            <a:custGeom>
              <a:avLst/>
              <a:gdLst>
                <a:gd name="T0" fmla="*/ 0 w 1944216"/>
                <a:gd name="T1" fmla="*/ 0 h 1080120"/>
                <a:gd name="T2" fmla="*/ 1404156 w 1944216"/>
                <a:gd name="T3" fmla="*/ 0 h 1080120"/>
                <a:gd name="T4" fmla="*/ 1944216 w 1944216"/>
                <a:gd name="T5" fmla="*/ 540060 h 1080120"/>
                <a:gd name="T6" fmla="*/ 1404156 w 1944216"/>
                <a:gd name="T7" fmla="*/ 1080120 h 1080120"/>
                <a:gd name="T8" fmla="*/ 0 w 1944216"/>
                <a:gd name="T9" fmla="*/ 1080120 h 1080120"/>
                <a:gd name="T10" fmla="*/ 0 w 1944216"/>
                <a:gd name="T11" fmla="*/ 0 h 1080120"/>
              </a:gdLst>
              <a:ahLst/>
              <a:cxnLst>
                <a:cxn ang="0">
                  <a:pos x="T0" y="T1"/>
                </a:cxn>
                <a:cxn ang="0">
                  <a:pos x="T2" y="T3"/>
                </a:cxn>
                <a:cxn ang="0">
                  <a:pos x="T4" y="T5"/>
                </a:cxn>
                <a:cxn ang="0">
                  <a:pos x="T6" y="T7"/>
                </a:cxn>
                <a:cxn ang="0">
                  <a:pos x="T8" y="T9"/>
                </a:cxn>
                <a:cxn ang="0">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chemeClr val="tx2"/>
            </a:solidFill>
            <a:ln>
              <a:noFill/>
            </a:ln>
            <a:effectLst>
              <a:outerShdw blurRad="76200" dist="25401" dir="2700000" algn="tl" rotWithShape="0">
                <a:srgbClr val="000000">
                  <a:alpha val="14999"/>
                </a:srgbClr>
              </a:outerShdw>
            </a:effectLst>
          </p:spPr>
          <p:txBody>
            <a:bodyPr lIns="51435" tIns="25718" rIns="51435" bIns="25718" anchor="ctr"/>
            <a:lstStyle/>
            <a:p>
              <a:endParaRPr lang="zh-CN" altLang="en-US" sz="1350"/>
            </a:p>
          </p:txBody>
        </p:sp>
        <p:sp>
          <p:nvSpPr>
            <p:cNvPr id="10" name="椭圆 9"/>
            <p:cNvSpPr/>
            <p:nvPr>
              <p:custDataLst>
                <p:tags r:id="rId4"/>
              </p:custDataLst>
            </p:nvPr>
          </p:nvSpPr>
          <p:spPr>
            <a:xfrm>
              <a:off x="692810" y="569926"/>
              <a:ext cx="309974" cy="309974"/>
            </a:xfrm>
            <a:prstGeom prst="ellipse">
              <a:avLst/>
            </a:prstGeom>
            <a:solidFill>
              <a:srgbClr val="FFFFFF"/>
            </a:solidFill>
            <a:ln>
              <a:solidFill>
                <a:srgbClr val="FFFFFF"/>
              </a:solidFill>
            </a:ln>
            <a:effectLst>
              <a:innerShdw blurRad="76200" dist="25400" dir="18900000">
                <a:prstClr val="black">
                  <a:alpha val="15000"/>
                </a:prstClr>
              </a:innerShdw>
            </a:effectLst>
          </p:spPr>
          <p:txBody>
            <a:bodyPr lIns="0" tIns="0" rIns="0" bIns="0" anchor="ctr"/>
            <a:lstStyle/>
            <a:p>
              <a:pPr algn="ctr">
                <a:lnSpc>
                  <a:spcPct val="120000"/>
                </a:lnSpc>
                <a:defRPr/>
              </a:pPr>
              <a:r>
                <a:rPr lang="en-US" altLang="zh-CN" sz="1350" b="1" dirty="0">
                  <a:solidFill>
                    <a:srgbClr val="414141"/>
                  </a:solidFill>
                  <a:latin typeface="Segoe UI" panose="020B0502040204020203" pitchFamily="34" charset="0"/>
                  <a:ea typeface="幼圆" panose="02010509060101010101" pitchFamily="49" charset="-122"/>
                  <a:cs typeface="Segoe UI" panose="020B0502040204020203" pitchFamily="34" charset="0"/>
                </a:rPr>
                <a:t>4</a:t>
              </a:r>
              <a:endParaRPr lang="zh-CN" altLang="en-US" sz="1350" b="1" dirty="0">
                <a:solidFill>
                  <a:srgbClr val="414141"/>
                </a:solidFill>
                <a:latin typeface="Segoe UI" panose="020B0502040204020203" pitchFamily="34" charset="0"/>
                <a:ea typeface="幼圆" panose="02010509060101010101" pitchFamily="49" charset="-122"/>
                <a:cs typeface="Segoe UI" panose="020B0502040204020203" pitchFamily="34" charset="0"/>
              </a:endParaRPr>
            </a:p>
          </p:txBody>
        </p:sp>
      </p:grpSp>
      <p:sp>
        <p:nvSpPr>
          <p:cNvPr id="47" name="文本框 9">
            <a:extLst>
              <a:ext uri="{FF2B5EF4-FFF2-40B4-BE49-F238E27FC236}">
                <a16:creationId xmlns:a16="http://schemas.microsoft.com/office/drawing/2014/main" id="{B3515A2D-8D66-C2FE-1CF2-6BA013FB3727}"/>
              </a:ext>
            </a:extLst>
          </p:cNvPr>
          <p:cNvSpPr txBox="1"/>
          <p:nvPr/>
        </p:nvSpPr>
        <p:spPr>
          <a:xfrm>
            <a:off x="872455" y="1341305"/>
            <a:ext cx="2847293" cy="461665"/>
          </a:xfrm>
          <a:prstGeom prst="rect">
            <a:avLst/>
          </a:prstGeom>
          <a:noFill/>
        </p:spPr>
        <p:txBody>
          <a:bodyPr wrap="square" rtlCol="0">
            <a:spAutoFit/>
          </a:bodyPr>
          <a:lstStyle>
            <a:defPPr>
              <a:defRPr lang="en-US"/>
            </a:defPPr>
            <a:lvl1pPr algn="ctr">
              <a:defRPr sz="2400" b="0" i="0">
                <a:solidFill>
                  <a:srgbClr val="ECECF1"/>
                </a:solidFill>
                <a:effectLst/>
                <a:latin typeface="Söhne"/>
              </a:defRPr>
            </a:lvl1pPr>
          </a:lstStyle>
          <a:p>
            <a:r>
              <a:rPr lang="en-US" b="1" dirty="0">
                <a:solidFill>
                  <a:schemeClr val="bg1"/>
                </a:solidFill>
                <a:latin typeface="Microsoft YaHei" charset="-122"/>
                <a:ea typeface="Microsoft YaHei" charset="-122"/>
              </a:rPr>
              <a:t>Assumptions</a:t>
            </a:r>
            <a:endParaRPr lang="zh-CN" altLang="en-US" b="1" dirty="0">
              <a:solidFill>
                <a:schemeClr val="bg1"/>
              </a:solidFill>
              <a:latin typeface="Microsoft YaHei" charset="-122"/>
              <a:ea typeface="Microsoft YaHei" charset="-122"/>
            </a:endParaRPr>
          </a:p>
        </p:txBody>
      </p:sp>
      <p:sp>
        <p:nvSpPr>
          <p:cNvPr id="49" name="文本框 12">
            <a:extLst>
              <a:ext uri="{FF2B5EF4-FFF2-40B4-BE49-F238E27FC236}">
                <a16:creationId xmlns:a16="http://schemas.microsoft.com/office/drawing/2014/main" id="{AABEA213-37CA-6226-4D7D-899ABAB61BDA}"/>
              </a:ext>
            </a:extLst>
          </p:cNvPr>
          <p:cNvSpPr txBox="1"/>
          <p:nvPr/>
        </p:nvSpPr>
        <p:spPr>
          <a:xfrm>
            <a:off x="5131168" y="1356653"/>
            <a:ext cx="3070277" cy="461665"/>
          </a:xfrm>
          <a:prstGeom prst="rect">
            <a:avLst/>
          </a:prstGeom>
          <a:noFill/>
        </p:spPr>
        <p:txBody>
          <a:bodyPr wrap="square" rtlCol="0">
            <a:spAutoFit/>
          </a:bodyPr>
          <a:lstStyle/>
          <a:p>
            <a:pPr algn="ctr"/>
            <a:r>
              <a:rPr lang="en-US" altLang="zh-CN" sz="2400" b="1" dirty="0">
                <a:solidFill>
                  <a:schemeClr val="bg1"/>
                </a:solidFill>
                <a:latin typeface="Microsoft YaHei" charset="-122"/>
                <a:ea typeface="Microsoft YaHei" charset="-122"/>
                <a:cs typeface="Microsoft YaHei" charset="-122"/>
              </a:rPr>
              <a:t>Approaches</a:t>
            </a:r>
            <a:endParaRPr lang="zh-CN" altLang="en-US" sz="2400" b="1" dirty="0">
              <a:solidFill>
                <a:schemeClr val="bg1"/>
              </a:solidFill>
              <a:latin typeface="Microsoft YaHei" charset="-122"/>
              <a:ea typeface="Microsoft YaHei" charset="-122"/>
              <a:cs typeface="Microsoft YaHei" charset="-122"/>
            </a:endParaRPr>
          </a:p>
        </p:txBody>
      </p:sp>
      <p:sp>
        <p:nvSpPr>
          <p:cNvPr id="51" name="Freeform 38">
            <a:extLst>
              <a:ext uri="{FF2B5EF4-FFF2-40B4-BE49-F238E27FC236}">
                <a16:creationId xmlns:a16="http://schemas.microsoft.com/office/drawing/2014/main" id="{AF1F1077-D021-6CF0-1331-46A751C6EDED}"/>
              </a:ext>
            </a:extLst>
          </p:cNvPr>
          <p:cNvSpPr>
            <a:spLocks/>
          </p:cNvSpPr>
          <p:nvPr/>
        </p:nvSpPr>
        <p:spPr bwMode="auto">
          <a:xfrm flipH="1">
            <a:off x="4471717" y="1954945"/>
            <a:ext cx="45719" cy="4190744"/>
          </a:xfrm>
          <a:custGeom>
            <a:avLst/>
            <a:gdLst>
              <a:gd name="T0" fmla="*/ 37 w 37"/>
              <a:gd name="T1" fmla="*/ 1915 h 1915"/>
              <a:gd name="T2" fmla="*/ 0 w 37"/>
              <a:gd name="T3" fmla="*/ 1915 h 1915"/>
              <a:gd name="T4" fmla="*/ 0 w 37"/>
              <a:gd name="T5" fmla="*/ 0 h 1915"/>
              <a:gd name="T6" fmla="*/ 37 w 37"/>
              <a:gd name="T7" fmla="*/ 0 h 1915"/>
              <a:gd name="T8" fmla="*/ 37 w 37"/>
              <a:gd name="T9" fmla="*/ 1915 h 1915"/>
              <a:gd name="T10" fmla="*/ 37 w 37"/>
              <a:gd name="T11" fmla="*/ 1915 h 1915"/>
            </a:gdLst>
            <a:ahLst/>
            <a:cxnLst>
              <a:cxn ang="0">
                <a:pos x="T0" y="T1"/>
              </a:cxn>
              <a:cxn ang="0">
                <a:pos x="T2" y="T3"/>
              </a:cxn>
              <a:cxn ang="0">
                <a:pos x="T4" y="T5"/>
              </a:cxn>
              <a:cxn ang="0">
                <a:pos x="T6" y="T7"/>
              </a:cxn>
              <a:cxn ang="0">
                <a:pos x="T8" y="T9"/>
              </a:cxn>
              <a:cxn ang="0">
                <a:pos x="T10" y="T11"/>
              </a:cxn>
            </a:cxnLst>
            <a:rect l="0" t="0" r="r" b="b"/>
            <a:pathLst>
              <a:path w="37" h="1915">
                <a:moveTo>
                  <a:pt x="37" y="1915"/>
                </a:moveTo>
                <a:lnTo>
                  <a:pt x="0" y="1915"/>
                </a:lnTo>
                <a:lnTo>
                  <a:pt x="0" y="0"/>
                </a:lnTo>
                <a:lnTo>
                  <a:pt x="37" y="0"/>
                </a:lnTo>
                <a:lnTo>
                  <a:pt x="37" y="1915"/>
                </a:lnTo>
                <a:lnTo>
                  <a:pt x="37" y="1915"/>
                </a:lnTo>
                <a:close/>
              </a:path>
            </a:pathLst>
          </a:custGeom>
          <a:solidFill>
            <a:schemeClr val="tx2"/>
          </a:solidFill>
          <a:ln>
            <a:solidFill>
              <a:schemeClr val="tx2"/>
            </a:solidFill>
          </a:ln>
        </p:spPr>
        <p:txBody>
          <a:bodyPr vert="horz" wrap="square" lIns="91440" tIns="45720" rIns="91440" bIns="45720" numCol="1" anchor="t" anchorCtr="0" compatLnSpc="1">
            <a:prstTxWarp prst="textNoShape">
              <a:avLst/>
            </a:prstTxWarp>
          </a:bodyPr>
          <a:lstStyle/>
          <a:p>
            <a:endParaRPr lang="zh-CN" altLang="en-US"/>
          </a:p>
        </p:txBody>
      </p:sp>
      <p:sp>
        <p:nvSpPr>
          <p:cNvPr id="54" name="Rounded Rectangle 53">
            <a:extLst>
              <a:ext uri="{FF2B5EF4-FFF2-40B4-BE49-F238E27FC236}">
                <a16:creationId xmlns:a16="http://schemas.microsoft.com/office/drawing/2014/main" id="{50F52BA1-3CF3-FCB9-897B-2C24613D76F8}"/>
              </a:ext>
            </a:extLst>
          </p:cNvPr>
          <p:cNvSpPr/>
          <p:nvPr/>
        </p:nvSpPr>
        <p:spPr>
          <a:xfrm>
            <a:off x="528458" y="2024306"/>
            <a:ext cx="3588774" cy="860793"/>
          </a:xfrm>
          <a:prstGeom prst="roundRect">
            <a:avLst/>
          </a:prstGeom>
          <a:solidFill>
            <a:srgbClr val="4253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sz="1600" dirty="0"/>
          </a:p>
        </p:txBody>
      </p:sp>
      <p:pic>
        <p:nvPicPr>
          <p:cNvPr id="56" name="Graphic 55" descr="Badge 1 with solid fill">
            <a:extLst>
              <a:ext uri="{FF2B5EF4-FFF2-40B4-BE49-F238E27FC236}">
                <a16:creationId xmlns:a16="http://schemas.microsoft.com/office/drawing/2014/main" id="{E864C68C-60A7-72FA-7469-67F150A1D56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8458" y="2092507"/>
            <a:ext cx="760675" cy="760675"/>
          </a:xfrm>
          <a:prstGeom prst="rect">
            <a:avLst/>
          </a:prstGeom>
        </p:spPr>
      </p:pic>
      <p:sp>
        <p:nvSpPr>
          <p:cNvPr id="58" name="Rounded Rectangle 57">
            <a:extLst>
              <a:ext uri="{FF2B5EF4-FFF2-40B4-BE49-F238E27FC236}">
                <a16:creationId xmlns:a16="http://schemas.microsoft.com/office/drawing/2014/main" id="{86353232-B622-CF68-BA77-EBC8579116C9}"/>
              </a:ext>
            </a:extLst>
          </p:cNvPr>
          <p:cNvSpPr/>
          <p:nvPr/>
        </p:nvSpPr>
        <p:spPr>
          <a:xfrm>
            <a:off x="528458" y="3112109"/>
            <a:ext cx="3588774" cy="860793"/>
          </a:xfrm>
          <a:prstGeom prst="roundRect">
            <a:avLst/>
          </a:prstGeom>
          <a:solidFill>
            <a:srgbClr val="4253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0" i="0" dirty="0">
                <a:solidFill>
                  <a:srgbClr val="ECECF1"/>
                </a:solidFill>
                <a:effectLst/>
                <a:latin typeface="Söhne"/>
              </a:rPr>
              <a:t>  </a:t>
            </a:r>
            <a:endParaRPr lang="en-CN" sz="1600" dirty="0"/>
          </a:p>
        </p:txBody>
      </p:sp>
      <p:sp>
        <p:nvSpPr>
          <p:cNvPr id="60" name="Rounded Rectangle 59">
            <a:extLst>
              <a:ext uri="{FF2B5EF4-FFF2-40B4-BE49-F238E27FC236}">
                <a16:creationId xmlns:a16="http://schemas.microsoft.com/office/drawing/2014/main" id="{C0082996-73B8-0A23-531F-731769EF83C9}"/>
              </a:ext>
            </a:extLst>
          </p:cNvPr>
          <p:cNvSpPr/>
          <p:nvPr/>
        </p:nvSpPr>
        <p:spPr>
          <a:xfrm>
            <a:off x="528458" y="4277231"/>
            <a:ext cx="3588774" cy="860793"/>
          </a:xfrm>
          <a:prstGeom prst="roundRect">
            <a:avLst/>
          </a:prstGeom>
          <a:solidFill>
            <a:srgbClr val="4253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sz="1600" dirty="0"/>
          </a:p>
        </p:txBody>
      </p:sp>
      <p:sp>
        <p:nvSpPr>
          <p:cNvPr id="62" name="Rounded Rectangle 61">
            <a:extLst>
              <a:ext uri="{FF2B5EF4-FFF2-40B4-BE49-F238E27FC236}">
                <a16:creationId xmlns:a16="http://schemas.microsoft.com/office/drawing/2014/main" id="{72BE1076-D0F4-F236-B014-2B726FA2E070}"/>
              </a:ext>
            </a:extLst>
          </p:cNvPr>
          <p:cNvSpPr/>
          <p:nvPr/>
        </p:nvSpPr>
        <p:spPr>
          <a:xfrm>
            <a:off x="528458" y="5442353"/>
            <a:ext cx="3588774" cy="860793"/>
          </a:xfrm>
          <a:prstGeom prst="roundRect">
            <a:avLst/>
          </a:prstGeom>
          <a:solidFill>
            <a:srgbClr val="4253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0" i="0" dirty="0">
                <a:solidFill>
                  <a:srgbClr val="ECECF1"/>
                </a:solidFill>
                <a:effectLst/>
                <a:latin typeface="Söhne"/>
              </a:rPr>
              <a:t> </a:t>
            </a:r>
            <a:endParaRPr lang="en-CN" sz="1600" dirty="0"/>
          </a:p>
        </p:txBody>
      </p:sp>
      <p:pic>
        <p:nvPicPr>
          <p:cNvPr id="65" name="Graphic 64" descr="Badge with solid fill">
            <a:extLst>
              <a:ext uri="{FF2B5EF4-FFF2-40B4-BE49-F238E27FC236}">
                <a16:creationId xmlns:a16="http://schemas.microsoft.com/office/drawing/2014/main" id="{08F86BC3-AF50-87C3-FB60-093C4F62FB9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2117" y="3174125"/>
            <a:ext cx="760675" cy="760675"/>
          </a:xfrm>
          <a:prstGeom prst="rect">
            <a:avLst/>
          </a:prstGeom>
        </p:spPr>
      </p:pic>
      <p:pic>
        <p:nvPicPr>
          <p:cNvPr id="67" name="Graphic 66" descr="Badge 3 with solid fill">
            <a:extLst>
              <a:ext uri="{FF2B5EF4-FFF2-40B4-BE49-F238E27FC236}">
                <a16:creationId xmlns:a16="http://schemas.microsoft.com/office/drawing/2014/main" id="{5792B0D9-0232-0609-2FB0-59DF1053C07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08984" y="4322944"/>
            <a:ext cx="792165" cy="792165"/>
          </a:xfrm>
          <a:prstGeom prst="rect">
            <a:avLst/>
          </a:prstGeom>
        </p:spPr>
      </p:pic>
      <p:pic>
        <p:nvPicPr>
          <p:cNvPr id="69" name="Graphic 68" descr="Badge 4 with solid fill">
            <a:extLst>
              <a:ext uri="{FF2B5EF4-FFF2-40B4-BE49-F238E27FC236}">
                <a16:creationId xmlns:a16="http://schemas.microsoft.com/office/drawing/2014/main" id="{27FB603D-70DE-7480-E588-7DFB103B8C7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11190" y="5487950"/>
            <a:ext cx="792165" cy="792165"/>
          </a:xfrm>
          <a:prstGeom prst="rect">
            <a:avLst/>
          </a:prstGeom>
        </p:spPr>
      </p:pic>
      <p:sp>
        <p:nvSpPr>
          <p:cNvPr id="70" name="Rounded Rectangle 69">
            <a:extLst>
              <a:ext uri="{FF2B5EF4-FFF2-40B4-BE49-F238E27FC236}">
                <a16:creationId xmlns:a16="http://schemas.microsoft.com/office/drawing/2014/main" id="{8093F19B-AB69-D6A5-5A73-B03CDEDE8970}"/>
              </a:ext>
            </a:extLst>
          </p:cNvPr>
          <p:cNvSpPr/>
          <p:nvPr/>
        </p:nvSpPr>
        <p:spPr>
          <a:xfrm>
            <a:off x="4871919" y="2024305"/>
            <a:ext cx="3588774" cy="860793"/>
          </a:xfrm>
          <a:prstGeom prst="roundRect">
            <a:avLst/>
          </a:prstGeom>
          <a:solidFill>
            <a:srgbClr val="4253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1600" b="0" i="0" dirty="0">
                <a:solidFill>
                  <a:srgbClr val="ECECF1"/>
                </a:solidFill>
                <a:effectLst/>
                <a:latin typeface="Söhne"/>
              </a:rPr>
              <a:t>Method</a:t>
            </a:r>
            <a:r>
              <a:rPr lang="en-US" sz="1600" dirty="0">
                <a:solidFill>
                  <a:srgbClr val="ECECF1"/>
                </a:solidFill>
                <a:latin typeface="Söhne"/>
              </a:rPr>
              <a:t>: </a:t>
            </a:r>
            <a:r>
              <a:rPr lang="en-US" sz="1600" b="0" i="0" dirty="0">
                <a:effectLst/>
                <a:latin typeface="Söhne"/>
              </a:rPr>
              <a:t>Prediction based on data from 2008-2019.</a:t>
            </a:r>
          </a:p>
          <a:p>
            <a:r>
              <a:rPr lang="en-US" sz="1600" dirty="0"/>
              <a:t>TOOL: </a:t>
            </a:r>
            <a:r>
              <a:rPr lang="en-US" altLang="zh-CN" sz="1600" dirty="0"/>
              <a:t>Tableau</a:t>
            </a:r>
            <a:endParaRPr lang="en-CN" sz="1600" dirty="0"/>
          </a:p>
        </p:txBody>
      </p:sp>
      <p:sp>
        <p:nvSpPr>
          <p:cNvPr id="72" name="Rounded Rectangle 71">
            <a:extLst>
              <a:ext uri="{FF2B5EF4-FFF2-40B4-BE49-F238E27FC236}">
                <a16:creationId xmlns:a16="http://schemas.microsoft.com/office/drawing/2014/main" id="{8C8E668F-97CC-24CD-21CE-AE9BFCE32A83}"/>
              </a:ext>
            </a:extLst>
          </p:cNvPr>
          <p:cNvSpPr/>
          <p:nvPr/>
        </p:nvSpPr>
        <p:spPr>
          <a:xfrm>
            <a:off x="4871919" y="3139368"/>
            <a:ext cx="3588774" cy="860793"/>
          </a:xfrm>
          <a:prstGeom prst="roundRect">
            <a:avLst/>
          </a:prstGeom>
          <a:solidFill>
            <a:srgbClr val="4253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1600" b="0" i="0" dirty="0">
                <a:solidFill>
                  <a:srgbClr val="ECECF1"/>
                </a:solidFill>
                <a:effectLst/>
                <a:latin typeface="Söhne"/>
              </a:rPr>
              <a:t>Method</a:t>
            </a:r>
            <a:r>
              <a:rPr lang="en-US" sz="1600" dirty="0">
                <a:solidFill>
                  <a:srgbClr val="ECECF1"/>
                </a:solidFill>
                <a:latin typeface="Söhne"/>
              </a:rPr>
              <a:t>: </a:t>
            </a:r>
            <a:r>
              <a:rPr lang="en-US" sz="1600" b="0" i="0" dirty="0">
                <a:effectLst/>
                <a:latin typeface="Söhne"/>
              </a:rPr>
              <a:t>Add</a:t>
            </a:r>
            <a:r>
              <a:rPr lang="zh-CN" altLang="en-US" sz="1600" b="0" i="0" dirty="0">
                <a:effectLst/>
                <a:latin typeface="Söhne"/>
              </a:rPr>
              <a:t> </a:t>
            </a:r>
            <a:r>
              <a:rPr lang="en-US" altLang="zh-CN" sz="1600" dirty="0">
                <a:latin typeface="Söhne"/>
              </a:rPr>
              <a:t>the</a:t>
            </a:r>
            <a:r>
              <a:rPr lang="en-US" altLang="zh-CN" sz="1600" b="0" i="0" dirty="0">
                <a:effectLst/>
                <a:latin typeface="Söhne"/>
              </a:rPr>
              <a:t> </a:t>
            </a:r>
            <a:r>
              <a:rPr lang="en-US" sz="1600" b="0" i="0" dirty="0">
                <a:effectLst/>
                <a:latin typeface="Söhne"/>
              </a:rPr>
              <a:t>COVID-19 impact factor.</a:t>
            </a:r>
          </a:p>
          <a:p>
            <a:r>
              <a:rPr lang="en-US" sz="1600" dirty="0"/>
              <a:t>TOOL: </a:t>
            </a:r>
            <a:r>
              <a:rPr lang="en-US" sz="1600" b="0" i="0" dirty="0">
                <a:solidFill>
                  <a:srgbClr val="ECECF1"/>
                </a:solidFill>
                <a:effectLst/>
                <a:latin typeface="Söhne"/>
              </a:rPr>
              <a:t>SARIMA (Python)</a:t>
            </a:r>
            <a:endParaRPr lang="en-CN" sz="1600" dirty="0"/>
          </a:p>
        </p:txBody>
      </p:sp>
      <p:sp>
        <p:nvSpPr>
          <p:cNvPr id="73" name="Rounded Rectangle 72">
            <a:extLst>
              <a:ext uri="{FF2B5EF4-FFF2-40B4-BE49-F238E27FC236}">
                <a16:creationId xmlns:a16="http://schemas.microsoft.com/office/drawing/2014/main" id="{20EBA4E7-3175-33BA-1802-17A9D4F697C5}"/>
              </a:ext>
            </a:extLst>
          </p:cNvPr>
          <p:cNvSpPr/>
          <p:nvPr/>
        </p:nvSpPr>
        <p:spPr>
          <a:xfrm>
            <a:off x="4871919" y="4254431"/>
            <a:ext cx="3588774" cy="860793"/>
          </a:xfrm>
          <a:prstGeom prst="roundRect">
            <a:avLst/>
          </a:prstGeom>
          <a:solidFill>
            <a:srgbClr val="4253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1600" b="0" i="0" dirty="0">
                <a:solidFill>
                  <a:srgbClr val="ECECF1"/>
                </a:solidFill>
                <a:effectLst/>
                <a:latin typeface="Söhne"/>
              </a:rPr>
              <a:t>Method</a:t>
            </a:r>
            <a:r>
              <a:rPr lang="en-US" sz="1600" dirty="0">
                <a:solidFill>
                  <a:srgbClr val="ECECF1"/>
                </a:solidFill>
                <a:latin typeface="Söhne"/>
              </a:rPr>
              <a:t>: </a:t>
            </a:r>
            <a:r>
              <a:rPr lang="en-US" sz="1600" b="0" i="0" dirty="0">
                <a:effectLst/>
                <a:latin typeface="Söhne"/>
              </a:rPr>
              <a:t>Set a decay factor(Based on Method 2).</a:t>
            </a:r>
          </a:p>
          <a:p>
            <a:r>
              <a:rPr lang="en-US" sz="1600" dirty="0"/>
              <a:t>TOOL: </a:t>
            </a:r>
            <a:r>
              <a:rPr lang="en-US" sz="1600" b="0" i="0" dirty="0">
                <a:solidFill>
                  <a:srgbClr val="ECECF1"/>
                </a:solidFill>
                <a:effectLst/>
                <a:latin typeface="Söhne"/>
              </a:rPr>
              <a:t>SARIMA (Python)</a:t>
            </a:r>
            <a:endParaRPr lang="en-CN" sz="1600" dirty="0"/>
          </a:p>
        </p:txBody>
      </p:sp>
      <p:sp>
        <p:nvSpPr>
          <p:cNvPr id="74" name="Rounded Rectangle 73">
            <a:extLst>
              <a:ext uri="{FF2B5EF4-FFF2-40B4-BE49-F238E27FC236}">
                <a16:creationId xmlns:a16="http://schemas.microsoft.com/office/drawing/2014/main" id="{8004B43C-209E-A5B2-4B77-D308B47606D6}"/>
              </a:ext>
            </a:extLst>
          </p:cNvPr>
          <p:cNvSpPr/>
          <p:nvPr/>
        </p:nvSpPr>
        <p:spPr>
          <a:xfrm>
            <a:off x="4871919" y="5419322"/>
            <a:ext cx="3588774" cy="860793"/>
          </a:xfrm>
          <a:prstGeom prst="roundRect">
            <a:avLst/>
          </a:prstGeom>
          <a:solidFill>
            <a:srgbClr val="4253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1600" b="0" i="0" dirty="0">
                <a:solidFill>
                  <a:srgbClr val="ECECF1"/>
                </a:solidFill>
                <a:effectLst/>
                <a:latin typeface="Söhne"/>
              </a:rPr>
              <a:t>Method</a:t>
            </a:r>
            <a:r>
              <a:rPr lang="en-US" sz="1600" dirty="0">
                <a:solidFill>
                  <a:srgbClr val="ECECF1"/>
                </a:solidFill>
                <a:latin typeface="Söhne"/>
              </a:rPr>
              <a:t>: </a:t>
            </a:r>
            <a:r>
              <a:rPr lang="en-US" sz="1600" b="0" i="0" dirty="0">
                <a:solidFill>
                  <a:srgbClr val="ECECF1"/>
                </a:solidFill>
                <a:effectLst/>
                <a:latin typeface="Söhne"/>
              </a:rPr>
              <a:t>Introduce a GDP impact factor</a:t>
            </a:r>
            <a:r>
              <a:rPr lang="en-US" sz="1600" b="0" i="0" dirty="0">
                <a:effectLst/>
                <a:latin typeface="Söhne"/>
              </a:rPr>
              <a:t> (Based on Method 3).</a:t>
            </a:r>
          </a:p>
          <a:p>
            <a:r>
              <a:rPr lang="en-US" sz="1600" dirty="0"/>
              <a:t>TOOL: </a:t>
            </a:r>
            <a:r>
              <a:rPr lang="en-US" sz="1600" b="0" i="0" dirty="0">
                <a:solidFill>
                  <a:srgbClr val="ECECF1"/>
                </a:solidFill>
                <a:effectLst/>
                <a:latin typeface="Söhne"/>
              </a:rPr>
              <a:t>SARIMA (Python)</a:t>
            </a:r>
            <a:endParaRPr lang="en-CN" sz="1600" dirty="0"/>
          </a:p>
        </p:txBody>
      </p:sp>
      <p:sp>
        <p:nvSpPr>
          <p:cNvPr id="75" name="TextBox 74">
            <a:extLst>
              <a:ext uri="{FF2B5EF4-FFF2-40B4-BE49-F238E27FC236}">
                <a16:creationId xmlns:a16="http://schemas.microsoft.com/office/drawing/2014/main" id="{482C2735-643C-3736-08FA-25DCD5875E75}"/>
              </a:ext>
            </a:extLst>
          </p:cNvPr>
          <p:cNvSpPr txBox="1"/>
          <p:nvPr/>
        </p:nvSpPr>
        <p:spPr>
          <a:xfrm>
            <a:off x="1180995" y="2270035"/>
            <a:ext cx="2676758" cy="369332"/>
          </a:xfrm>
          <a:prstGeom prst="rect">
            <a:avLst/>
          </a:prstGeom>
          <a:noFill/>
        </p:spPr>
        <p:txBody>
          <a:bodyPr wrap="none" rtlCol="0">
            <a:spAutoFit/>
          </a:bodyPr>
          <a:lstStyle/>
          <a:p>
            <a:r>
              <a:rPr lang="en-US" sz="1800" b="0" i="0" dirty="0">
                <a:solidFill>
                  <a:srgbClr val="ECECF1"/>
                </a:solidFill>
                <a:effectLst/>
                <a:latin typeface="Söhne"/>
              </a:rPr>
              <a:t>No impact from COVID-19.</a:t>
            </a:r>
            <a:endParaRPr lang="en-CN" dirty="0"/>
          </a:p>
        </p:txBody>
      </p:sp>
      <p:sp>
        <p:nvSpPr>
          <p:cNvPr id="77" name="TextBox 76">
            <a:extLst>
              <a:ext uri="{FF2B5EF4-FFF2-40B4-BE49-F238E27FC236}">
                <a16:creationId xmlns:a16="http://schemas.microsoft.com/office/drawing/2014/main" id="{6D662FC7-1CBE-C4C3-D6D3-FC11A657A5D6}"/>
              </a:ext>
            </a:extLst>
          </p:cNvPr>
          <p:cNvSpPr txBox="1"/>
          <p:nvPr/>
        </p:nvSpPr>
        <p:spPr>
          <a:xfrm>
            <a:off x="1154801" y="3235025"/>
            <a:ext cx="3004477" cy="646331"/>
          </a:xfrm>
          <a:prstGeom prst="rect">
            <a:avLst/>
          </a:prstGeom>
          <a:noFill/>
        </p:spPr>
        <p:txBody>
          <a:bodyPr wrap="none" rtlCol="0">
            <a:spAutoFit/>
          </a:bodyPr>
          <a:lstStyle/>
          <a:p>
            <a:r>
              <a:rPr lang="en-US" sz="1800" b="0" i="0" dirty="0">
                <a:solidFill>
                  <a:srgbClr val="ECECF1"/>
                </a:solidFill>
                <a:effectLst/>
                <a:latin typeface="Söhne"/>
              </a:rPr>
              <a:t>The impact of COVID-19 </a:t>
            </a:r>
          </a:p>
          <a:p>
            <a:r>
              <a:rPr lang="en-US" sz="1800" b="0" i="0" dirty="0">
                <a:solidFill>
                  <a:srgbClr val="ECECF1"/>
                </a:solidFill>
                <a:effectLst/>
                <a:latin typeface="Söhne"/>
              </a:rPr>
              <a:t>concludes by the end of 2023.</a:t>
            </a:r>
            <a:endParaRPr lang="en-CN" dirty="0"/>
          </a:p>
        </p:txBody>
      </p:sp>
      <p:sp>
        <p:nvSpPr>
          <p:cNvPr id="78" name="TextBox 77">
            <a:extLst>
              <a:ext uri="{FF2B5EF4-FFF2-40B4-BE49-F238E27FC236}">
                <a16:creationId xmlns:a16="http://schemas.microsoft.com/office/drawing/2014/main" id="{74BA9B4F-614B-12CF-464A-63076B15876B}"/>
              </a:ext>
            </a:extLst>
          </p:cNvPr>
          <p:cNvSpPr txBox="1"/>
          <p:nvPr/>
        </p:nvSpPr>
        <p:spPr>
          <a:xfrm>
            <a:off x="1180995" y="4359628"/>
            <a:ext cx="3053111" cy="830997"/>
          </a:xfrm>
          <a:prstGeom prst="rect">
            <a:avLst/>
          </a:prstGeom>
          <a:noFill/>
        </p:spPr>
        <p:txBody>
          <a:bodyPr wrap="square" rtlCol="0">
            <a:spAutoFit/>
          </a:bodyPr>
          <a:lstStyle/>
          <a:p>
            <a:r>
              <a:rPr lang="en-US" sz="1600" b="0" i="0" dirty="0">
                <a:solidFill>
                  <a:srgbClr val="ECECF1"/>
                </a:solidFill>
                <a:effectLst/>
                <a:latin typeface="Söhne"/>
              </a:rPr>
              <a:t>The </a:t>
            </a:r>
            <a:r>
              <a:rPr lang="en-US" sz="1600" dirty="0">
                <a:solidFill>
                  <a:srgbClr val="ECECF1"/>
                </a:solidFill>
                <a:latin typeface="Söhne"/>
              </a:rPr>
              <a:t>i</a:t>
            </a:r>
            <a:r>
              <a:rPr lang="en-US" sz="1600" b="0" i="0" dirty="0">
                <a:solidFill>
                  <a:srgbClr val="ECECF1"/>
                </a:solidFill>
                <a:effectLst/>
                <a:latin typeface="Söhne"/>
              </a:rPr>
              <a:t>mpact of COVID-19 gradually diminishes but persists over the long term.</a:t>
            </a:r>
            <a:endParaRPr lang="en-CN" sz="1600" dirty="0"/>
          </a:p>
        </p:txBody>
      </p:sp>
      <p:sp>
        <p:nvSpPr>
          <p:cNvPr id="80" name="TextBox 79">
            <a:extLst>
              <a:ext uri="{FF2B5EF4-FFF2-40B4-BE49-F238E27FC236}">
                <a16:creationId xmlns:a16="http://schemas.microsoft.com/office/drawing/2014/main" id="{9BD4678A-34D4-16D8-B8C8-982A03BFC638}"/>
              </a:ext>
            </a:extLst>
          </p:cNvPr>
          <p:cNvSpPr txBox="1"/>
          <p:nvPr/>
        </p:nvSpPr>
        <p:spPr>
          <a:xfrm>
            <a:off x="1180995" y="5557494"/>
            <a:ext cx="2400657" cy="646331"/>
          </a:xfrm>
          <a:prstGeom prst="rect">
            <a:avLst/>
          </a:prstGeom>
          <a:noFill/>
        </p:spPr>
        <p:txBody>
          <a:bodyPr wrap="none" rtlCol="0">
            <a:spAutoFit/>
          </a:bodyPr>
          <a:lstStyle/>
          <a:p>
            <a:r>
              <a:rPr lang="en-US" b="0" i="0" dirty="0">
                <a:solidFill>
                  <a:srgbClr val="ECECF1"/>
                </a:solidFill>
                <a:effectLst/>
                <a:latin typeface="Söhne"/>
              </a:rPr>
              <a:t>What will happen if we </a:t>
            </a:r>
          </a:p>
          <a:p>
            <a:r>
              <a:rPr lang="en-US" b="0" i="0" dirty="0">
                <a:solidFill>
                  <a:srgbClr val="ECECF1"/>
                </a:solidFill>
                <a:effectLst/>
                <a:latin typeface="Söhne"/>
              </a:rPr>
              <a:t>introduce new factors?</a:t>
            </a:r>
            <a:endParaRPr lang="en-CN" dirty="0"/>
          </a:p>
        </p:txBody>
      </p:sp>
    </p:spTree>
    <p:extLst>
      <p:ext uri="{BB962C8B-B14F-4D97-AF65-F5344CB8AC3E}">
        <p14:creationId xmlns:p14="http://schemas.microsoft.com/office/powerpoint/2010/main" val="3122497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986CAEEB-47FE-5ECD-668B-01B88EE39D78}"/>
              </a:ext>
            </a:extLst>
          </p:cNvPr>
          <p:cNvGrpSpPr/>
          <p:nvPr/>
        </p:nvGrpSpPr>
        <p:grpSpPr>
          <a:xfrm>
            <a:off x="313135" y="596019"/>
            <a:ext cx="6382940" cy="567000"/>
            <a:chOff x="313135" y="429165"/>
            <a:chExt cx="6101516" cy="567000"/>
          </a:xfrm>
        </p:grpSpPr>
        <p:sp>
          <p:nvSpPr>
            <p:cNvPr id="4" name="标题 1"/>
            <p:cNvSpPr txBox="1">
              <a:spLocks/>
            </p:cNvSpPr>
            <p:nvPr/>
          </p:nvSpPr>
          <p:spPr bwMode="auto">
            <a:xfrm>
              <a:off x="1142731" y="545457"/>
              <a:ext cx="5271920" cy="38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eaLnBrk="1" hangingPunct="1">
                <a:defRPr/>
              </a:pPr>
              <a:r>
                <a:rPr lang="en-US" altLang="zh-CN" sz="2400" b="1" dirty="0">
                  <a:solidFill>
                    <a:schemeClr val="tx2"/>
                  </a:solidFill>
                  <a:latin typeface="微软雅黑" panose="020B0503020204020204" pitchFamily="34" charset="-122"/>
                  <a:ea typeface="微软雅黑" panose="020B0503020204020204" pitchFamily="34" charset="-122"/>
                </a:rPr>
                <a:t>TABLEAU</a:t>
              </a:r>
              <a:r>
                <a:rPr lang="zh-CN" altLang="en-US" sz="2400" b="1" dirty="0">
                  <a:solidFill>
                    <a:schemeClr val="tx2"/>
                  </a:solidFill>
                  <a:latin typeface="微软雅黑" panose="020B0503020204020204" pitchFamily="34" charset="-122"/>
                  <a:ea typeface="微软雅黑" panose="020B0503020204020204" pitchFamily="34" charset="-122"/>
                </a:rPr>
                <a:t> </a:t>
              </a:r>
              <a:r>
                <a:rPr lang="en-US" altLang="zh-CN" sz="2400" b="1" dirty="0">
                  <a:solidFill>
                    <a:schemeClr val="tx2"/>
                  </a:solidFill>
                  <a:latin typeface="微软雅黑" panose="020B0503020204020204" pitchFamily="34" charset="-122"/>
                  <a:ea typeface="微软雅黑" panose="020B0503020204020204" pitchFamily="34" charset="-122"/>
                </a:rPr>
                <a:t>FORECASTING RESULT</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6" name="圆角矩形 11"/>
            <p:cNvSpPr/>
            <p:nvPr>
              <p:custDataLst>
                <p:tags r:id="rId1"/>
              </p:custDataLst>
            </p:nvPr>
          </p:nvSpPr>
          <p:spPr>
            <a:xfrm>
              <a:off x="313135" y="476402"/>
              <a:ext cx="276225" cy="67865"/>
            </a:xfrm>
            <a:custGeom>
              <a:avLst/>
              <a:gdLst/>
              <a:ahLst/>
              <a:cxnLst/>
              <a:rect l="l" t="t"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solidFill>
              <a:schemeClr val="tx2"/>
            </a:solidFill>
            <a:ln w="25400" cap="flat" cmpd="sng" algn="ctr">
              <a:noFill/>
              <a:prstDash val="solid"/>
            </a:ln>
            <a:effectLst/>
          </p:spPr>
          <p:txBody>
            <a:bodyPr lIns="51435" tIns="25718" rIns="51435" bIns="25718" anchor="ctr"/>
            <a:lstStyle/>
            <a:p>
              <a:pPr algn="ctr">
                <a:defRPr/>
              </a:pPr>
              <a:endParaRPr lang="en-US" sz="1013" kern="0">
                <a:solidFill>
                  <a:sysClr val="window" lastClr="FFFFFF"/>
                </a:solidFill>
                <a:latin typeface="Calibri"/>
              </a:endParaRPr>
            </a:p>
          </p:txBody>
        </p:sp>
        <p:sp>
          <p:nvSpPr>
            <p:cNvPr id="8" name="矩形 8"/>
            <p:cNvSpPr>
              <a:spLocks noChangeArrowheads="1"/>
            </p:cNvSpPr>
            <p:nvPr>
              <p:custDataLst>
                <p:tags r:id="rId2"/>
              </p:custDataLst>
            </p:nvPr>
          </p:nvSpPr>
          <p:spPr bwMode="auto">
            <a:xfrm>
              <a:off x="313135" y="429165"/>
              <a:ext cx="127397" cy="567000"/>
            </a:xfrm>
            <a:prstGeom prst="rect">
              <a:avLst/>
            </a:prstGeom>
            <a:gradFill rotWithShape="0">
              <a:gsLst>
                <a:gs pos="0">
                  <a:srgbClr val="A7A7A7"/>
                </a:gs>
                <a:gs pos="53999">
                  <a:srgbClr val="DBDBDB"/>
                </a:gs>
                <a:gs pos="100000">
                  <a:srgbClr val="ABABA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algn="just" eaLnBrk="1" hangingPunct="1">
                <a:lnSpc>
                  <a:spcPct val="120000"/>
                </a:lnSpc>
                <a:spcBef>
                  <a:spcPct val="0"/>
                </a:spcBef>
                <a:buFontTx/>
                <a:buNone/>
              </a:pPr>
              <a:endParaRPr lang="zh-CN" altLang="en-US" sz="1050">
                <a:solidFill>
                  <a:schemeClr val="bg1"/>
                </a:solidFill>
                <a:latin typeface="幼圆" charset="-122"/>
                <a:ea typeface="幼圆" charset="-122"/>
              </a:endParaRPr>
            </a:p>
          </p:txBody>
        </p:sp>
        <p:sp>
          <p:nvSpPr>
            <p:cNvPr id="9" name="圆角矩形 4"/>
            <p:cNvSpPr>
              <a:spLocks/>
            </p:cNvSpPr>
            <p:nvPr>
              <p:custDataLst>
                <p:tags r:id="rId3"/>
              </p:custDataLst>
            </p:nvPr>
          </p:nvSpPr>
          <p:spPr bwMode="auto">
            <a:xfrm>
              <a:off x="313135" y="512121"/>
              <a:ext cx="757238" cy="420290"/>
            </a:xfrm>
            <a:custGeom>
              <a:avLst/>
              <a:gdLst>
                <a:gd name="T0" fmla="*/ 0 w 1944216"/>
                <a:gd name="T1" fmla="*/ 0 h 1080120"/>
                <a:gd name="T2" fmla="*/ 1404156 w 1944216"/>
                <a:gd name="T3" fmla="*/ 0 h 1080120"/>
                <a:gd name="T4" fmla="*/ 1944216 w 1944216"/>
                <a:gd name="T5" fmla="*/ 540060 h 1080120"/>
                <a:gd name="T6" fmla="*/ 1404156 w 1944216"/>
                <a:gd name="T7" fmla="*/ 1080120 h 1080120"/>
                <a:gd name="T8" fmla="*/ 0 w 1944216"/>
                <a:gd name="T9" fmla="*/ 1080120 h 1080120"/>
                <a:gd name="T10" fmla="*/ 0 w 1944216"/>
                <a:gd name="T11" fmla="*/ 0 h 1080120"/>
              </a:gdLst>
              <a:ahLst/>
              <a:cxnLst>
                <a:cxn ang="0">
                  <a:pos x="T0" y="T1"/>
                </a:cxn>
                <a:cxn ang="0">
                  <a:pos x="T2" y="T3"/>
                </a:cxn>
                <a:cxn ang="0">
                  <a:pos x="T4" y="T5"/>
                </a:cxn>
                <a:cxn ang="0">
                  <a:pos x="T6" y="T7"/>
                </a:cxn>
                <a:cxn ang="0">
                  <a:pos x="T8" y="T9"/>
                </a:cxn>
                <a:cxn ang="0">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chemeClr val="tx2"/>
            </a:solidFill>
            <a:ln>
              <a:noFill/>
            </a:ln>
            <a:effectLst>
              <a:outerShdw blurRad="76200" dist="25401" dir="2700000" algn="tl" rotWithShape="0">
                <a:srgbClr val="000000">
                  <a:alpha val="14999"/>
                </a:srgbClr>
              </a:outerShdw>
            </a:effectLst>
          </p:spPr>
          <p:txBody>
            <a:bodyPr lIns="51435" tIns="25718" rIns="51435" bIns="25718" anchor="ctr"/>
            <a:lstStyle/>
            <a:p>
              <a:endParaRPr lang="zh-CN" altLang="en-US" sz="1350"/>
            </a:p>
          </p:txBody>
        </p:sp>
        <p:sp>
          <p:nvSpPr>
            <p:cNvPr id="10" name="椭圆 9"/>
            <p:cNvSpPr/>
            <p:nvPr>
              <p:custDataLst>
                <p:tags r:id="rId4"/>
              </p:custDataLst>
            </p:nvPr>
          </p:nvSpPr>
          <p:spPr>
            <a:xfrm>
              <a:off x="692810" y="569926"/>
              <a:ext cx="309974" cy="309974"/>
            </a:xfrm>
            <a:prstGeom prst="ellipse">
              <a:avLst/>
            </a:prstGeom>
            <a:solidFill>
              <a:srgbClr val="FFFFFF"/>
            </a:solidFill>
            <a:ln>
              <a:solidFill>
                <a:srgbClr val="FFFFFF"/>
              </a:solidFill>
            </a:ln>
            <a:effectLst>
              <a:innerShdw blurRad="76200" dist="25400" dir="18900000">
                <a:prstClr val="black">
                  <a:alpha val="15000"/>
                </a:prstClr>
              </a:innerShdw>
            </a:effectLst>
          </p:spPr>
          <p:txBody>
            <a:bodyPr lIns="0" tIns="0" rIns="0" bIns="0" anchor="ctr"/>
            <a:lstStyle/>
            <a:p>
              <a:pPr algn="ctr">
                <a:lnSpc>
                  <a:spcPct val="120000"/>
                </a:lnSpc>
                <a:defRPr/>
              </a:pPr>
              <a:r>
                <a:rPr lang="en-US" altLang="zh-CN" sz="1350" b="1" dirty="0">
                  <a:solidFill>
                    <a:srgbClr val="414141"/>
                  </a:solidFill>
                  <a:latin typeface="Segoe UI" panose="020B0502040204020203" pitchFamily="34" charset="0"/>
                  <a:ea typeface="幼圆" panose="02010509060101010101" pitchFamily="49" charset="-122"/>
                  <a:cs typeface="Segoe UI" panose="020B0502040204020203" pitchFamily="34" charset="0"/>
                </a:rPr>
                <a:t>5</a:t>
              </a:r>
              <a:endParaRPr lang="zh-CN" altLang="en-US" sz="1350" b="1" dirty="0">
                <a:solidFill>
                  <a:srgbClr val="414141"/>
                </a:solidFill>
                <a:latin typeface="Segoe UI" panose="020B0502040204020203" pitchFamily="34" charset="0"/>
                <a:ea typeface="幼圆" panose="02010509060101010101" pitchFamily="49" charset="-122"/>
                <a:cs typeface="Segoe UI" panose="020B0502040204020203" pitchFamily="34" charset="0"/>
              </a:endParaRPr>
            </a:p>
          </p:txBody>
        </p:sp>
      </p:grpSp>
      <p:sp>
        <p:nvSpPr>
          <p:cNvPr id="2" name="TextBox 1">
            <a:extLst>
              <a:ext uri="{FF2B5EF4-FFF2-40B4-BE49-F238E27FC236}">
                <a16:creationId xmlns:a16="http://schemas.microsoft.com/office/drawing/2014/main" id="{1AFDD682-4E51-1E09-B662-CFD6E1CF0CA1}"/>
              </a:ext>
            </a:extLst>
          </p:cNvPr>
          <p:cNvSpPr txBox="1"/>
          <p:nvPr/>
        </p:nvSpPr>
        <p:spPr>
          <a:xfrm>
            <a:off x="793768" y="5655805"/>
            <a:ext cx="7317298" cy="523220"/>
          </a:xfrm>
          <a:prstGeom prst="rect">
            <a:avLst/>
          </a:prstGeom>
          <a:noFill/>
        </p:spPr>
        <p:txBody>
          <a:bodyPr wrap="square" rtlCol="0">
            <a:spAutoFit/>
          </a:bodyPr>
          <a:lstStyle/>
          <a:p>
            <a:r>
              <a:rPr lang="en-US" sz="1400" b="1" dirty="0">
                <a:solidFill>
                  <a:schemeClr val="accent2"/>
                </a:solidFill>
                <a:latin typeface="微软雅黑" panose="020B0503020204020204" pitchFamily="34" charset="-122"/>
                <a:ea typeface="微软雅黑" panose="020B0503020204020204" pitchFamily="34" charset="-122"/>
                <a:cs typeface="+mj-cs"/>
              </a:rPr>
              <a:t>Ignoring the COVID-19 factor </a:t>
            </a:r>
            <a:r>
              <a:rPr lang="en-US" sz="1400" b="1" dirty="0">
                <a:solidFill>
                  <a:schemeClr val="tx2"/>
                </a:solidFill>
                <a:latin typeface="微软雅黑" panose="020B0503020204020204" pitchFamily="34" charset="-122"/>
                <a:ea typeface="微软雅黑" panose="020B0503020204020204" pitchFamily="34" charset="-122"/>
                <a:cs typeface="+mj-cs"/>
              </a:rPr>
              <a:t>and projecting patronage growth over the next ten years (120 months) ,</a:t>
            </a:r>
            <a:r>
              <a:rPr lang="zh-CN" altLang="en-US" sz="1400" b="1" dirty="0">
                <a:solidFill>
                  <a:schemeClr val="tx2"/>
                </a:solidFill>
                <a:latin typeface="微软雅黑" panose="020B0503020204020204" pitchFamily="34" charset="-122"/>
                <a:ea typeface="微软雅黑" panose="020B0503020204020204" pitchFamily="34" charset="-122"/>
                <a:cs typeface="+mj-cs"/>
              </a:rPr>
              <a:t> </a:t>
            </a:r>
            <a:r>
              <a:rPr lang="en-US" altLang="zh-CN" sz="1400" b="1" dirty="0">
                <a:solidFill>
                  <a:schemeClr val="accent2"/>
                </a:solidFill>
                <a:latin typeface="微软雅黑" panose="020B0503020204020204" pitchFamily="34" charset="-122"/>
                <a:ea typeface="微软雅黑" panose="020B0503020204020204" pitchFamily="34" charset="-122"/>
                <a:cs typeface="+mj-cs"/>
              </a:rPr>
              <a:t>the</a:t>
            </a:r>
            <a:r>
              <a:rPr lang="zh-CN" altLang="en-US" sz="1400" b="1" dirty="0">
                <a:solidFill>
                  <a:schemeClr val="accent2"/>
                </a:solidFill>
                <a:latin typeface="微软雅黑" panose="020B0503020204020204" pitchFamily="34" charset="-122"/>
                <a:ea typeface="微软雅黑" panose="020B0503020204020204" pitchFamily="34" charset="-122"/>
                <a:cs typeface="+mj-cs"/>
              </a:rPr>
              <a:t> </a:t>
            </a:r>
            <a:r>
              <a:rPr lang="en-US" altLang="zh-CN" sz="1400" b="1" dirty="0">
                <a:solidFill>
                  <a:schemeClr val="accent2"/>
                </a:solidFill>
                <a:latin typeface="微软雅黑" panose="020B0503020204020204" pitchFamily="34" charset="-122"/>
                <a:ea typeface="微软雅黑" panose="020B0503020204020204" pitchFamily="34" charset="-122"/>
                <a:cs typeface="+mj-cs"/>
              </a:rPr>
              <a:t>prediction</a:t>
            </a:r>
            <a:r>
              <a:rPr lang="zh-CN" altLang="en-US" sz="1400" b="1" dirty="0">
                <a:solidFill>
                  <a:schemeClr val="accent2"/>
                </a:solidFill>
                <a:latin typeface="微软雅黑" panose="020B0503020204020204" pitchFamily="34" charset="-122"/>
                <a:ea typeface="微软雅黑" panose="020B0503020204020204" pitchFamily="34" charset="-122"/>
                <a:cs typeface="+mj-cs"/>
              </a:rPr>
              <a:t> </a:t>
            </a:r>
            <a:r>
              <a:rPr lang="en-US" altLang="zh-CN" sz="1400" b="1" dirty="0">
                <a:solidFill>
                  <a:schemeClr val="accent2"/>
                </a:solidFill>
                <a:latin typeface="微软雅黑" panose="020B0503020204020204" pitchFamily="34" charset="-122"/>
                <a:ea typeface="微软雅黑" panose="020B0503020204020204" pitchFamily="34" charset="-122"/>
                <a:cs typeface="+mj-cs"/>
              </a:rPr>
              <a:t>result</a:t>
            </a:r>
            <a:r>
              <a:rPr lang="zh-CN" altLang="en-US" sz="1400" b="1" dirty="0">
                <a:solidFill>
                  <a:schemeClr val="accent2"/>
                </a:solidFill>
                <a:latin typeface="微软雅黑" panose="020B0503020204020204" pitchFamily="34" charset="-122"/>
                <a:ea typeface="微软雅黑" panose="020B0503020204020204" pitchFamily="34" charset="-122"/>
                <a:cs typeface="+mj-cs"/>
              </a:rPr>
              <a:t> </a:t>
            </a:r>
            <a:r>
              <a:rPr lang="en-US" sz="1400" b="1" dirty="0">
                <a:solidFill>
                  <a:schemeClr val="accent2"/>
                </a:solidFill>
                <a:latin typeface="微软雅黑" panose="020B0503020204020204" pitchFamily="34" charset="-122"/>
                <a:ea typeface="微软雅黑" panose="020B0503020204020204" pitchFamily="34" charset="-122"/>
                <a:cs typeface="+mj-cs"/>
              </a:rPr>
              <a:t>did not turn out well.</a:t>
            </a:r>
            <a:endParaRPr lang="en-CN" sz="1400" b="1" dirty="0">
              <a:solidFill>
                <a:schemeClr val="accent2"/>
              </a:solidFill>
              <a:latin typeface="微软雅黑" panose="020B0503020204020204" pitchFamily="34" charset="-122"/>
              <a:ea typeface="微软雅黑" panose="020B0503020204020204" pitchFamily="34" charset="-122"/>
              <a:cs typeface="+mj-cs"/>
            </a:endParaRPr>
          </a:p>
        </p:txBody>
      </p:sp>
      <p:sp>
        <p:nvSpPr>
          <p:cNvPr id="3" name="TextBox 2">
            <a:extLst>
              <a:ext uri="{FF2B5EF4-FFF2-40B4-BE49-F238E27FC236}">
                <a16:creationId xmlns:a16="http://schemas.microsoft.com/office/drawing/2014/main" id="{6ACAD8B8-0A0A-2875-1A33-DEB43C49D9BF}"/>
              </a:ext>
            </a:extLst>
          </p:cNvPr>
          <p:cNvSpPr txBox="1"/>
          <p:nvPr/>
        </p:nvSpPr>
        <p:spPr>
          <a:xfrm>
            <a:off x="2298139" y="4693381"/>
            <a:ext cx="4046017" cy="369332"/>
          </a:xfrm>
          <a:prstGeom prst="rect">
            <a:avLst/>
          </a:prstGeom>
          <a:noFill/>
        </p:spPr>
        <p:txBody>
          <a:bodyPr wrap="square" rtlCol="0">
            <a:spAutoFit/>
          </a:bodyPr>
          <a:lstStyle/>
          <a:p>
            <a:r>
              <a:rPr lang="en-CN" dirty="0"/>
              <a:t>Result</a:t>
            </a:r>
          </a:p>
        </p:txBody>
      </p:sp>
      <p:pic>
        <p:nvPicPr>
          <p:cNvPr id="7" name="Picture 6" descr="A graph of a graph showing the time series of forecasting&#10;&#10;Description automatically generated with medium confidence">
            <a:extLst>
              <a:ext uri="{FF2B5EF4-FFF2-40B4-BE49-F238E27FC236}">
                <a16:creationId xmlns:a16="http://schemas.microsoft.com/office/drawing/2014/main" id="{D0B19B23-979A-219C-BA71-63369F0DB233}"/>
              </a:ext>
            </a:extLst>
          </p:cNvPr>
          <p:cNvPicPr>
            <a:picLocks noChangeAspect="1"/>
          </p:cNvPicPr>
          <p:nvPr/>
        </p:nvPicPr>
        <p:blipFill rotWithShape="1">
          <a:blip r:embed="rId7"/>
          <a:srcRect t="9836"/>
          <a:stretch/>
        </p:blipFill>
        <p:spPr>
          <a:xfrm>
            <a:off x="595374" y="1099265"/>
            <a:ext cx="7451545" cy="4505539"/>
          </a:xfrm>
          <a:prstGeom prst="rect">
            <a:avLst/>
          </a:prstGeom>
        </p:spPr>
      </p:pic>
      <p:sp>
        <p:nvSpPr>
          <p:cNvPr id="11" name="TextBox 10">
            <a:extLst>
              <a:ext uri="{FF2B5EF4-FFF2-40B4-BE49-F238E27FC236}">
                <a16:creationId xmlns:a16="http://schemas.microsoft.com/office/drawing/2014/main" id="{399199E6-633B-3622-9FDE-2BC0AF7E5EA3}"/>
              </a:ext>
            </a:extLst>
          </p:cNvPr>
          <p:cNvSpPr txBox="1"/>
          <p:nvPr/>
        </p:nvSpPr>
        <p:spPr>
          <a:xfrm>
            <a:off x="1097081" y="1381055"/>
            <a:ext cx="779316" cy="276999"/>
          </a:xfrm>
          <a:prstGeom prst="rect">
            <a:avLst/>
          </a:prstGeom>
          <a:noFill/>
        </p:spPr>
        <p:txBody>
          <a:bodyPr wrap="none" rtlCol="0">
            <a:spAutoFit/>
          </a:bodyPr>
          <a:lstStyle/>
          <a:p>
            <a:r>
              <a:rPr lang="en-US" altLang="zh-CN" sz="1200" b="1" dirty="0">
                <a:solidFill>
                  <a:schemeClr val="tx2"/>
                </a:solidFill>
                <a:latin typeface="微软雅黑" panose="020B0503020204020204" pitchFamily="34" charset="-122"/>
                <a:ea typeface="微软雅黑" panose="020B0503020204020204" pitchFamily="34" charset="-122"/>
                <a:cs typeface="+mj-cs"/>
              </a:rPr>
              <a:t>Tableau</a:t>
            </a:r>
            <a:endParaRPr lang="en-CN" sz="1200" b="1" dirty="0">
              <a:solidFill>
                <a:schemeClr val="tx2"/>
              </a:solidFill>
              <a:latin typeface="微软雅黑" panose="020B0503020204020204" pitchFamily="34" charset="-122"/>
              <a:ea typeface="微软雅黑" panose="020B0503020204020204" pitchFamily="34" charset="-122"/>
              <a:cs typeface="+mj-cs"/>
            </a:endParaRPr>
          </a:p>
        </p:txBody>
      </p:sp>
      <p:pic>
        <p:nvPicPr>
          <p:cNvPr id="18" name="Picture 17" descr="A screenshot of a computer&#10;&#10;Description automatically generated">
            <a:extLst>
              <a:ext uri="{FF2B5EF4-FFF2-40B4-BE49-F238E27FC236}">
                <a16:creationId xmlns:a16="http://schemas.microsoft.com/office/drawing/2014/main" id="{3BF6FBD0-3874-9666-9CB9-F0189C4E9A0C}"/>
              </a:ext>
            </a:extLst>
          </p:cNvPr>
          <p:cNvPicPr>
            <a:picLocks noChangeAspect="1"/>
          </p:cNvPicPr>
          <p:nvPr/>
        </p:nvPicPr>
        <p:blipFill>
          <a:blip r:embed="rId8"/>
          <a:stretch>
            <a:fillRect/>
          </a:stretch>
        </p:blipFill>
        <p:spPr>
          <a:xfrm>
            <a:off x="4998351" y="3493387"/>
            <a:ext cx="2691609" cy="1685587"/>
          </a:xfrm>
          <a:prstGeom prst="rect">
            <a:avLst/>
          </a:prstGeom>
        </p:spPr>
      </p:pic>
      <p:sp>
        <p:nvSpPr>
          <p:cNvPr id="22" name="Rounded Rectangle 21">
            <a:extLst>
              <a:ext uri="{FF2B5EF4-FFF2-40B4-BE49-F238E27FC236}">
                <a16:creationId xmlns:a16="http://schemas.microsoft.com/office/drawing/2014/main" id="{FD265799-05E8-2B45-1C30-828A4C1834A0}"/>
              </a:ext>
            </a:extLst>
          </p:cNvPr>
          <p:cNvSpPr/>
          <p:nvPr/>
        </p:nvSpPr>
        <p:spPr>
          <a:xfrm>
            <a:off x="2490282" y="3939702"/>
            <a:ext cx="2286000" cy="938345"/>
          </a:xfrm>
          <a:prstGeom prst="roundRect">
            <a:avLst/>
          </a:prstGeom>
          <a:solidFill>
            <a:schemeClr val="accent2">
              <a:alpha val="79149"/>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20" name="TextBox 19">
            <a:extLst>
              <a:ext uri="{FF2B5EF4-FFF2-40B4-BE49-F238E27FC236}">
                <a16:creationId xmlns:a16="http://schemas.microsoft.com/office/drawing/2014/main" id="{3A9EA241-B5B3-F0F8-C754-2A62396D2410}"/>
              </a:ext>
            </a:extLst>
          </p:cNvPr>
          <p:cNvSpPr txBox="1"/>
          <p:nvPr/>
        </p:nvSpPr>
        <p:spPr>
          <a:xfrm>
            <a:off x="2601315" y="3993375"/>
            <a:ext cx="2174967" cy="830997"/>
          </a:xfrm>
          <a:prstGeom prst="rect">
            <a:avLst/>
          </a:prstGeom>
          <a:noFill/>
        </p:spPr>
        <p:txBody>
          <a:bodyPr wrap="square" rtlCol="0">
            <a:spAutoFit/>
          </a:bodyPr>
          <a:lstStyle>
            <a:defPPr>
              <a:defRPr lang="en-US"/>
            </a:defPPr>
          </a:lstStyle>
          <a:p>
            <a:r>
              <a:rPr lang="en-US" sz="1600" dirty="0">
                <a:solidFill>
                  <a:srgbClr val="ECECF1"/>
                </a:solidFill>
                <a:latin typeface="Söhne"/>
              </a:rPr>
              <a:t>Based on Assumption 1, </a:t>
            </a:r>
          </a:p>
          <a:p>
            <a:r>
              <a:rPr lang="en-US" sz="1600" dirty="0">
                <a:solidFill>
                  <a:srgbClr val="ECECF1"/>
                </a:solidFill>
                <a:latin typeface="Söhne"/>
              </a:rPr>
              <a:t>ignoring the COVID-19 </a:t>
            </a:r>
          </a:p>
          <a:p>
            <a:r>
              <a:rPr lang="en-US" sz="1600" dirty="0">
                <a:solidFill>
                  <a:srgbClr val="ECECF1"/>
                </a:solidFill>
                <a:latin typeface="Söhne"/>
              </a:rPr>
              <a:t>factor.</a:t>
            </a:r>
            <a:endParaRPr lang="en-CN" sz="1600" dirty="0">
              <a:solidFill>
                <a:srgbClr val="ECECF1"/>
              </a:solidFill>
              <a:latin typeface="Söhne"/>
            </a:endParaRPr>
          </a:p>
        </p:txBody>
      </p:sp>
    </p:spTree>
    <p:extLst>
      <p:ext uri="{BB962C8B-B14F-4D97-AF65-F5344CB8AC3E}">
        <p14:creationId xmlns:p14="http://schemas.microsoft.com/office/powerpoint/2010/main" val="3334353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A graph of a graph showing the same graph&#10;&#10;Description automatically generated with medium confidence">
            <a:extLst>
              <a:ext uri="{FF2B5EF4-FFF2-40B4-BE49-F238E27FC236}">
                <a16:creationId xmlns:a16="http://schemas.microsoft.com/office/drawing/2014/main" id="{B065C51F-5D63-29B2-B8A5-66537E042351}"/>
              </a:ext>
            </a:extLst>
          </p:cNvPr>
          <p:cNvPicPr>
            <a:picLocks noChangeAspect="1"/>
          </p:cNvPicPr>
          <p:nvPr/>
        </p:nvPicPr>
        <p:blipFill rotWithShape="1">
          <a:blip r:embed="rId7"/>
          <a:srcRect t="9895"/>
          <a:stretch/>
        </p:blipFill>
        <p:spPr>
          <a:xfrm>
            <a:off x="2862577" y="1293542"/>
            <a:ext cx="6096185" cy="4879410"/>
          </a:xfrm>
          <a:prstGeom prst="rect">
            <a:avLst/>
          </a:prstGeom>
        </p:spPr>
      </p:pic>
      <p:grpSp>
        <p:nvGrpSpPr>
          <p:cNvPr id="35" name="Group 34">
            <a:extLst>
              <a:ext uri="{FF2B5EF4-FFF2-40B4-BE49-F238E27FC236}">
                <a16:creationId xmlns:a16="http://schemas.microsoft.com/office/drawing/2014/main" id="{986CAEEB-47FE-5ECD-668B-01B88EE39D78}"/>
              </a:ext>
            </a:extLst>
          </p:cNvPr>
          <p:cNvGrpSpPr/>
          <p:nvPr/>
        </p:nvGrpSpPr>
        <p:grpSpPr>
          <a:xfrm>
            <a:off x="313135" y="596019"/>
            <a:ext cx="4682377" cy="567000"/>
            <a:chOff x="313135" y="429165"/>
            <a:chExt cx="4475931" cy="567000"/>
          </a:xfrm>
        </p:grpSpPr>
        <p:sp>
          <p:nvSpPr>
            <p:cNvPr id="4" name="标题 1"/>
            <p:cNvSpPr txBox="1">
              <a:spLocks/>
            </p:cNvSpPr>
            <p:nvPr/>
          </p:nvSpPr>
          <p:spPr bwMode="auto">
            <a:xfrm>
              <a:off x="1142731" y="545457"/>
              <a:ext cx="3646335" cy="38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eaLnBrk="1" hangingPunct="1">
                <a:defRPr/>
              </a:pPr>
              <a:r>
                <a:rPr lang="en-US" altLang="zh-CN" sz="2400" b="1" dirty="0">
                  <a:solidFill>
                    <a:schemeClr val="tx2"/>
                  </a:solidFill>
                  <a:latin typeface="微软雅黑" panose="020B0503020204020204" pitchFamily="34" charset="-122"/>
                  <a:ea typeface="微软雅黑" panose="020B0503020204020204" pitchFamily="34" charset="-122"/>
                </a:rPr>
                <a:t>SARIMA</a:t>
              </a:r>
              <a:r>
                <a:rPr lang="zh-CN" altLang="en-US" sz="2400" b="1" dirty="0">
                  <a:solidFill>
                    <a:schemeClr val="tx2"/>
                  </a:solidFill>
                  <a:latin typeface="微软雅黑" panose="020B0503020204020204" pitchFamily="34" charset="-122"/>
                  <a:ea typeface="微软雅黑" panose="020B0503020204020204" pitchFamily="34" charset="-122"/>
                </a:rPr>
                <a:t> </a:t>
              </a:r>
              <a:r>
                <a:rPr lang="en-US" altLang="zh-CN" sz="2400" b="1" dirty="0">
                  <a:solidFill>
                    <a:schemeClr val="tx2"/>
                  </a:solidFill>
                  <a:latin typeface="微软雅黑" panose="020B0503020204020204" pitchFamily="34" charset="-122"/>
                  <a:ea typeface="微软雅黑" panose="020B0503020204020204" pitchFamily="34" charset="-122"/>
                </a:rPr>
                <a:t>FORECASTING</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6" name="圆角矩形 11"/>
            <p:cNvSpPr/>
            <p:nvPr>
              <p:custDataLst>
                <p:tags r:id="rId1"/>
              </p:custDataLst>
            </p:nvPr>
          </p:nvSpPr>
          <p:spPr>
            <a:xfrm>
              <a:off x="313135" y="476402"/>
              <a:ext cx="276225" cy="67865"/>
            </a:xfrm>
            <a:custGeom>
              <a:avLst/>
              <a:gdLst/>
              <a:ahLst/>
              <a:cxnLst/>
              <a:rect l="l" t="t"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solidFill>
              <a:schemeClr val="tx2"/>
            </a:solidFill>
            <a:ln w="25400" cap="flat" cmpd="sng" algn="ctr">
              <a:noFill/>
              <a:prstDash val="solid"/>
            </a:ln>
            <a:effectLst/>
          </p:spPr>
          <p:txBody>
            <a:bodyPr lIns="51435" tIns="25718" rIns="51435" bIns="25718" anchor="ctr"/>
            <a:lstStyle/>
            <a:p>
              <a:pPr algn="ctr">
                <a:defRPr/>
              </a:pPr>
              <a:endParaRPr lang="en-US" sz="1013" kern="0">
                <a:solidFill>
                  <a:sysClr val="window" lastClr="FFFFFF"/>
                </a:solidFill>
                <a:latin typeface="Calibri"/>
              </a:endParaRPr>
            </a:p>
          </p:txBody>
        </p:sp>
        <p:sp>
          <p:nvSpPr>
            <p:cNvPr id="8" name="矩形 8"/>
            <p:cNvSpPr>
              <a:spLocks noChangeArrowheads="1"/>
            </p:cNvSpPr>
            <p:nvPr>
              <p:custDataLst>
                <p:tags r:id="rId2"/>
              </p:custDataLst>
            </p:nvPr>
          </p:nvSpPr>
          <p:spPr bwMode="auto">
            <a:xfrm>
              <a:off x="313135" y="429165"/>
              <a:ext cx="127397" cy="567000"/>
            </a:xfrm>
            <a:prstGeom prst="rect">
              <a:avLst/>
            </a:prstGeom>
            <a:gradFill rotWithShape="0">
              <a:gsLst>
                <a:gs pos="0">
                  <a:srgbClr val="A7A7A7"/>
                </a:gs>
                <a:gs pos="53999">
                  <a:srgbClr val="DBDBDB"/>
                </a:gs>
                <a:gs pos="100000">
                  <a:srgbClr val="ABABA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algn="just" eaLnBrk="1" hangingPunct="1">
                <a:lnSpc>
                  <a:spcPct val="120000"/>
                </a:lnSpc>
                <a:spcBef>
                  <a:spcPct val="0"/>
                </a:spcBef>
                <a:buFontTx/>
                <a:buNone/>
              </a:pPr>
              <a:endParaRPr lang="zh-CN" altLang="en-US" sz="1050">
                <a:solidFill>
                  <a:schemeClr val="bg1"/>
                </a:solidFill>
                <a:latin typeface="幼圆" charset="-122"/>
                <a:ea typeface="幼圆" charset="-122"/>
              </a:endParaRPr>
            </a:p>
          </p:txBody>
        </p:sp>
        <p:sp>
          <p:nvSpPr>
            <p:cNvPr id="9" name="圆角矩形 4"/>
            <p:cNvSpPr>
              <a:spLocks/>
            </p:cNvSpPr>
            <p:nvPr>
              <p:custDataLst>
                <p:tags r:id="rId3"/>
              </p:custDataLst>
            </p:nvPr>
          </p:nvSpPr>
          <p:spPr bwMode="auto">
            <a:xfrm>
              <a:off x="313135" y="512121"/>
              <a:ext cx="757238" cy="420290"/>
            </a:xfrm>
            <a:custGeom>
              <a:avLst/>
              <a:gdLst>
                <a:gd name="T0" fmla="*/ 0 w 1944216"/>
                <a:gd name="T1" fmla="*/ 0 h 1080120"/>
                <a:gd name="T2" fmla="*/ 1404156 w 1944216"/>
                <a:gd name="T3" fmla="*/ 0 h 1080120"/>
                <a:gd name="T4" fmla="*/ 1944216 w 1944216"/>
                <a:gd name="T5" fmla="*/ 540060 h 1080120"/>
                <a:gd name="T6" fmla="*/ 1404156 w 1944216"/>
                <a:gd name="T7" fmla="*/ 1080120 h 1080120"/>
                <a:gd name="T8" fmla="*/ 0 w 1944216"/>
                <a:gd name="T9" fmla="*/ 1080120 h 1080120"/>
                <a:gd name="T10" fmla="*/ 0 w 1944216"/>
                <a:gd name="T11" fmla="*/ 0 h 1080120"/>
              </a:gdLst>
              <a:ahLst/>
              <a:cxnLst>
                <a:cxn ang="0">
                  <a:pos x="T0" y="T1"/>
                </a:cxn>
                <a:cxn ang="0">
                  <a:pos x="T2" y="T3"/>
                </a:cxn>
                <a:cxn ang="0">
                  <a:pos x="T4" y="T5"/>
                </a:cxn>
                <a:cxn ang="0">
                  <a:pos x="T6" y="T7"/>
                </a:cxn>
                <a:cxn ang="0">
                  <a:pos x="T8" y="T9"/>
                </a:cxn>
                <a:cxn ang="0">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chemeClr val="tx2"/>
            </a:solidFill>
            <a:ln>
              <a:noFill/>
            </a:ln>
            <a:effectLst>
              <a:outerShdw blurRad="76200" dist="25401" dir="2700000" algn="tl" rotWithShape="0">
                <a:srgbClr val="000000">
                  <a:alpha val="14999"/>
                </a:srgbClr>
              </a:outerShdw>
            </a:effectLst>
          </p:spPr>
          <p:txBody>
            <a:bodyPr lIns="51435" tIns="25718" rIns="51435" bIns="25718" anchor="ctr"/>
            <a:lstStyle/>
            <a:p>
              <a:endParaRPr lang="zh-CN" altLang="en-US" sz="1350"/>
            </a:p>
          </p:txBody>
        </p:sp>
        <p:sp>
          <p:nvSpPr>
            <p:cNvPr id="10" name="椭圆 9"/>
            <p:cNvSpPr/>
            <p:nvPr>
              <p:custDataLst>
                <p:tags r:id="rId4"/>
              </p:custDataLst>
            </p:nvPr>
          </p:nvSpPr>
          <p:spPr>
            <a:xfrm>
              <a:off x="692810" y="569926"/>
              <a:ext cx="309974" cy="309974"/>
            </a:xfrm>
            <a:prstGeom prst="ellipse">
              <a:avLst/>
            </a:prstGeom>
            <a:solidFill>
              <a:srgbClr val="FFFFFF"/>
            </a:solidFill>
            <a:ln>
              <a:solidFill>
                <a:srgbClr val="FFFFFF"/>
              </a:solidFill>
            </a:ln>
            <a:effectLst>
              <a:innerShdw blurRad="76200" dist="25400" dir="18900000">
                <a:prstClr val="black">
                  <a:alpha val="15000"/>
                </a:prstClr>
              </a:innerShdw>
            </a:effectLst>
          </p:spPr>
          <p:txBody>
            <a:bodyPr lIns="0" tIns="0" rIns="0" bIns="0" anchor="ctr"/>
            <a:lstStyle/>
            <a:p>
              <a:pPr algn="ctr">
                <a:lnSpc>
                  <a:spcPct val="120000"/>
                </a:lnSpc>
                <a:defRPr/>
              </a:pPr>
              <a:r>
                <a:rPr lang="en-US" altLang="zh-CN" sz="1350" b="1" dirty="0">
                  <a:solidFill>
                    <a:srgbClr val="414141"/>
                  </a:solidFill>
                  <a:latin typeface="Segoe UI" panose="020B0502040204020203" pitchFamily="34" charset="0"/>
                  <a:ea typeface="幼圆" panose="02010509060101010101" pitchFamily="49" charset="-122"/>
                  <a:cs typeface="Segoe UI" panose="020B0502040204020203" pitchFamily="34" charset="0"/>
                </a:rPr>
                <a:t>6</a:t>
              </a:r>
              <a:endParaRPr lang="zh-CN" altLang="en-US" sz="1350" b="1" dirty="0">
                <a:solidFill>
                  <a:srgbClr val="414141"/>
                </a:solidFill>
                <a:latin typeface="Segoe UI" panose="020B0502040204020203" pitchFamily="34" charset="0"/>
                <a:ea typeface="幼圆" panose="02010509060101010101" pitchFamily="49" charset="-122"/>
                <a:cs typeface="Segoe UI" panose="020B0502040204020203" pitchFamily="34" charset="0"/>
              </a:endParaRPr>
            </a:p>
          </p:txBody>
        </p:sp>
      </p:grpSp>
      <p:sp>
        <p:nvSpPr>
          <p:cNvPr id="7" name="TextBox 6">
            <a:extLst>
              <a:ext uri="{FF2B5EF4-FFF2-40B4-BE49-F238E27FC236}">
                <a16:creationId xmlns:a16="http://schemas.microsoft.com/office/drawing/2014/main" id="{6B496EE8-A413-DD7C-F5F4-5AAE4BB2A885}"/>
              </a:ext>
            </a:extLst>
          </p:cNvPr>
          <p:cNvSpPr txBox="1"/>
          <p:nvPr/>
        </p:nvSpPr>
        <p:spPr>
          <a:xfrm>
            <a:off x="258678" y="4621816"/>
            <a:ext cx="2428463" cy="1415772"/>
          </a:xfrm>
          <a:prstGeom prst="rect">
            <a:avLst/>
          </a:prstGeom>
          <a:noFill/>
        </p:spPr>
        <p:txBody>
          <a:bodyPr wrap="square" rtlCol="0">
            <a:spAutoFit/>
          </a:bodyPr>
          <a:lstStyle/>
          <a:p>
            <a:r>
              <a:rPr lang="en-US"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CONCLUSION</a:t>
            </a:r>
            <a:r>
              <a:rPr lang="zh-CN" altLang="en-US"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a:t>
            </a:r>
            <a:endParaRPr lang="en-US"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endParaRPr>
          </a:p>
          <a:p>
            <a:r>
              <a:rPr lang="en-US" sz="12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Upon comparing these </a:t>
            </a:r>
            <a:r>
              <a:rPr lang="en-US" altLang="zh-CN" sz="12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4</a:t>
            </a:r>
            <a:r>
              <a:rPr lang="zh-CN" altLang="en-US" sz="12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sz="12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approaches</a:t>
            </a:r>
            <a:r>
              <a:rPr lang="zh-CN" altLang="en-US" sz="12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a:t>
            </a:r>
            <a:r>
              <a:rPr lang="en-US" sz="1200" b="1" dirty="0">
                <a:solidFill>
                  <a:schemeClr val="accent2"/>
                </a:solidFill>
                <a:latin typeface="微软雅黑" panose="020B0503020204020204" pitchFamily="34" charset="-122"/>
                <a:ea typeface="微软雅黑" panose="020B0503020204020204" pitchFamily="34" charset="-122"/>
                <a:cs typeface="Arial Unicode MS" panose="020B0604020202020204" pitchFamily="34" charset="-122"/>
              </a:rPr>
              <a:t>integrating COVID-19 impacts with GDP growth</a:t>
            </a:r>
            <a:r>
              <a:rPr lang="en-US" sz="12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 data enhances the accuracy of long-term trend forecasts.</a:t>
            </a:r>
            <a:endParaRPr lang="en-CN" sz="12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文本框 92">
            <a:extLst>
              <a:ext uri="{FF2B5EF4-FFF2-40B4-BE49-F238E27FC236}">
                <a16:creationId xmlns:a16="http://schemas.microsoft.com/office/drawing/2014/main" id="{5044DAB0-38E0-E20C-95A8-9CA62DB3D8B6}"/>
              </a:ext>
            </a:extLst>
          </p:cNvPr>
          <p:cNvSpPr txBox="1"/>
          <p:nvPr/>
        </p:nvSpPr>
        <p:spPr>
          <a:xfrm>
            <a:off x="325109" y="1505541"/>
            <a:ext cx="2618748" cy="731995"/>
          </a:xfrm>
          <a:prstGeom prst="rect">
            <a:avLst/>
          </a:prstGeom>
          <a:noFill/>
        </p:spPr>
        <p:txBody>
          <a:bodyPr wrap="square" rtlCol="0">
            <a:spAutoFit/>
          </a:bodyPr>
          <a:lstStyle/>
          <a:p>
            <a:pPr marL="342900" indent="-342900">
              <a:lnSpc>
                <a:spcPct val="130000"/>
              </a:lnSpc>
              <a:buFont typeface="Wingdings" panose="05000000000000000000" pitchFamily="2" charset="2"/>
              <a:buChar char="u"/>
            </a:pPr>
            <a:r>
              <a:rPr lang="en-US" altLang="zh-CN" sz="12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Assumption</a:t>
            </a:r>
            <a:r>
              <a:rPr lang="zh-CN" altLang="en-US" sz="12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2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2: Blue Line</a:t>
            </a:r>
            <a:endParaRPr lang="en-US" altLang="zh-CN" sz="12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endParaRPr>
          </a:p>
          <a:p>
            <a:pPr lvl="1">
              <a:lnSpc>
                <a:spcPct val="130000"/>
              </a:lnSpc>
            </a:pPr>
            <a:r>
              <a:rPr lang="en-US" altLang="zh-CN" sz="105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Add </a:t>
            </a:r>
            <a:r>
              <a:rPr lang="en-US" altLang="zh-CN" sz="1050" dirty="0">
                <a:solidFill>
                  <a:schemeClr val="accent2"/>
                </a:solidFill>
                <a:latin typeface="微软雅黑" panose="020B0503020204020204" pitchFamily="34" charset="-122"/>
                <a:ea typeface="微软雅黑" panose="020B0503020204020204" pitchFamily="34" charset="-122"/>
                <a:cs typeface="Arial Unicode MS" panose="020B0604020202020204" pitchFamily="34" charset="-122"/>
              </a:rPr>
              <a:t>COVID-19 factor</a:t>
            </a:r>
          </a:p>
          <a:p>
            <a:pPr lvl="1">
              <a:lnSpc>
                <a:spcPct val="130000"/>
              </a:lnSpc>
            </a:pPr>
            <a:r>
              <a:rPr lang="en-US" altLang="zh-CN" sz="1050" dirty="0">
                <a:solidFill>
                  <a:schemeClr val="accent2"/>
                </a:solidFill>
                <a:latin typeface="微软雅黑" panose="020B0503020204020204" pitchFamily="34" charset="-122"/>
                <a:ea typeface="微软雅黑" panose="020B0503020204020204" pitchFamily="34" charset="-122"/>
                <a:cs typeface="Arial Unicode MS" panose="020B0604020202020204" pitchFamily="34" charset="-122"/>
              </a:rPr>
              <a:t>Code</a:t>
            </a:r>
            <a:r>
              <a:rPr lang="zh-CN" altLang="en-US" sz="1050" dirty="0">
                <a:solidFill>
                  <a:schemeClr val="accent2"/>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050" dirty="0">
                <a:solidFill>
                  <a:schemeClr val="accent2"/>
                </a:solidFill>
                <a:latin typeface="微软雅黑" panose="020B0503020204020204" pitchFamily="34" charset="-122"/>
                <a:ea typeface="微软雅黑" panose="020B0503020204020204" pitchFamily="34" charset="-122"/>
                <a:cs typeface="Arial Unicode MS" panose="020B0604020202020204" pitchFamily="34" charset="-122"/>
              </a:rPr>
              <a:t>Source</a:t>
            </a:r>
            <a:r>
              <a:rPr lang="zh-CN" altLang="en-US" sz="1050" dirty="0">
                <a:solidFill>
                  <a:schemeClr val="accent2"/>
                </a:solidFill>
                <a:latin typeface="微软雅黑" panose="020B0503020204020204" pitchFamily="34" charset="-122"/>
                <a:ea typeface="微软雅黑" panose="020B0503020204020204" pitchFamily="34" charset="-122"/>
                <a:cs typeface="Arial Unicode MS" panose="020B0604020202020204" pitchFamily="34" charset="-122"/>
              </a:rPr>
              <a:t>：</a:t>
            </a:r>
            <a:r>
              <a:rPr lang="en-US" altLang="zh-CN" sz="1050" dirty="0">
                <a:solidFill>
                  <a:schemeClr val="accent2"/>
                </a:solidFill>
                <a:latin typeface="微软雅黑" panose="020B0503020204020204" pitchFamily="34" charset="-122"/>
                <a:ea typeface="微软雅黑" panose="020B0503020204020204" pitchFamily="34" charset="-122"/>
                <a:cs typeface="Arial Unicode MS" panose="020B0604020202020204" pitchFamily="34" charset="-122"/>
              </a:rPr>
              <a:t>Prophet-V1.py</a:t>
            </a:r>
            <a:endParaRPr lang="en-US" altLang="zh-CN" sz="1200" dirty="0">
              <a:solidFill>
                <a:schemeClr val="accent2">
                  <a:lumMod val="75000"/>
                </a:schemeClr>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6" name="TextBox 15">
            <a:extLst>
              <a:ext uri="{FF2B5EF4-FFF2-40B4-BE49-F238E27FC236}">
                <a16:creationId xmlns:a16="http://schemas.microsoft.com/office/drawing/2014/main" id="{717C429B-DA8E-E8C2-E0F4-250E9708097C}"/>
              </a:ext>
            </a:extLst>
          </p:cNvPr>
          <p:cNvSpPr txBox="1"/>
          <p:nvPr/>
        </p:nvSpPr>
        <p:spPr>
          <a:xfrm>
            <a:off x="3396262" y="1505541"/>
            <a:ext cx="1497846" cy="276999"/>
          </a:xfrm>
          <a:prstGeom prst="rect">
            <a:avLst/>
          </a:prstGeom>
          <a:noFill/>
        </p:spPr>
        <p:txBody>
          <a:bodyPr wrap="none" rtlCol="0">
            <a:spAutoFit/>
          </a:bodyPr>
          <a:lstStyle/>
          <a:p>
            <a:r>
              <a:rPr lang="en-US" sz="1200" b="1" dirty="0">
                <a:solidFill>
                  <a:schemeClr val="tx2"/>
                </a:solidFill>
                <a:latin typeface="微软雅黑" panose="020B0503020204020204" pitchFamily="34" charset="-122"/>
                <a:ea typeface="微软雅黑" panose="020B0503020204020204" pitchFamily="34" charset="-122"/>
                <a:cs typeface="+mj-cs"/>
              </a:rPr>
              <a:t>SARIMA(Python)</a:t>
            </a:r>
            <a:endParaRPr lang="en-CN" sz="1200" b="1" dirty="0">
              <a:solidFill>
                <a:schemeClr val="tx2"/>
              </a:solidFill>
              <a:latin typeface="微软雅黑" panose="020B0503020204020204" pitchFamily="34" charset="-122"/>
              <a:ea typeface="微软雅黑" panose="020B0503020204020204" pitchFamily="34" charset="-122"/>
              <a:cs typeface="+mj-cs"/>
            </a:endParaRPr>
          </a:p>
        </p:txBody>
      </p:sp>
      <p:sp>
        <p:nvSpPr>
          <p:cNvPr id="17" name="文本框 92">
            <a:extLst>
              <a:ext uri="{FF2B5EF4-FFF2-40B4-BE49-F238E27FC236}">
                <a16:creationId xmlns:a16="http://schemas.microsoft.com/office/drawing/2014/main" id="{68F8B0C6-0344-3C2D-DC57-8EBAB3730A0D}"/>
              </a:ext>
            </a:extLst>
          </p:cNvPr>
          <p:cNvSpPr txBox="1"/>
          <p:nvPr/>
        </p:nvSpPr>
        <p:spPr>
          <a:xfrm>
            <a:off x="276187" y="2175590"/>
            <a:ext cx="2930054" cy="999184"/>
          </a:xfrm>
          <a:prstGeom prst="rect">
            <a:avLst/>
          </a:prstGeom>
          <a:noFill/>
        </p:spPr>
        <p:txBody>
          <a:bodyPr wrap="square" rtlCol="0">
            <a:spAutoFit/>
          </a:bodyPr>
          <a:lstStyle/>
          <a:p>
            <a:pPr marL="342900" indent="-342900">
              <a:lnSpc>
                <a:spcPct val="130000"/>
              </a:lnSpc>
              <a:buFont typeface="Wingdings" panose="05000000000000000000" pitchFamily="2" charset="2"/>
              <a:buChar char="u"/>
            </a:pPr>
            <a:r>
              <a:rPr lang="en-US" altLang="zh-CN" sz="12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Assumption</a:t>
            </a:r>
            <a:r>
              <a:rPr lang="zh-CN" altLang="en-US" sz="12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2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3: </a:t>
            </a:r>
            <a:r>
              <a:rPr lang="en-US" altLang="zh-CN" sz="1200" b="1" dirty="0">
                <a:solidFill>
                  <a:schemeClr val="accent2"/>
                </a:solidFill>
                <a:latin typeface="微软雅黑" panose="020B0503020204020204" pitchFamily="34" charset="-122"/>
                <a:ea typeface="微软雅黑" panose="020B0503020204020204" pitchFamily="34" charset="-122"/>
                <a:cs typeface="Arial Unicode MS" panose="020B0604020202020204" pitchFamily="34" charset="-122"/>
              </a:rPr>
              <a:t>Yellow Line</a:t>
            </a:r>
            <a:endParaRPr lang="en-US" altLang="zh-CN" sz="1200" dirty="0">
              <a:solidFill>
                <a:schemeClr val="accent2"/>
              </a:solidFill>
              <a:latin typeface="微软雅黑" panose="020B0503020204020204" pitchFamily="34" charset="-122"/>
              <a:ea typeface="微软雅黑" panose="020B0503020204020204" pitchFamily="34" charset="-122"/>
              <a:cs typeface="Arial Unicode MS" panose="020B0604020202020204" pitchFamily="34" charset="-122"/>
            </a:endParaRPr>
          </a:p>
          <a:p>
            <a:pPr lvl="1">
              <a:lnSpc>
                <a:spcPct val="130000"/>
              </a:lnSpc>
            </a:pPr>
            <a:r>
              <a:rPr lang="en-US" altLang="zh-CN" sz="1050" dirty="0">
                <a:solidFill>
                  <a:schemeClr val="accent2"/>
                </a:solidFill>
                <a:latin typeface="微软雅黑" panose="020B0503020204020204" pitchFamily="34" charset="-122"/>
                <a:ea typeface="微软雅黑" panose="020B0503020204020204" pitchFamily="34" charset="-122"/>
                <a:cs typeface="Arial Unicode MS" panose="020B0604020202020204" pitchFamily="34" charset="-122"/>
              </a:rPr>
              <a:t>Set</a:t>
            </a:r>
            <a:r>
              <a:rPr lang="zh-CN" altLang="en-US" sz="1050" dirty="0">
                <a:solidFill>
                  <a:schemeClr val="accent2"/>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050" dirty="0">
                <a:solidFill>
                  <a:schemeClr val="accent2"/>
                </a:solidFill>
                <a:latin typeface="微软雅黑" panose="020B0503020204020204" pitchFamily="34" charset="-122"/>
                <a:ea typeface="微软雅黑" panose="020B0503020204020204" pitchFamily="34" charset="-122"/>
                <a:cs typeface="Arial Unicode MS" panose="020B0604020202020204" pitchFamily="34" charset="-122"/>
              </a:rPr>
              <a:t>Decay factor</a:t>
            </a:r>
          </a:p>
          <a:p>
            <a:pPr lvl="1">
              <a:lnSpc>
                <a:spcPct val="130000"/>
              </a:lnSpc>
            </a:pPr>
            <a:r>
              <a:rPr lang="en-US" altLang="zh-CN" sz="1050" dirty="0">
                <a:solidFill>
                  <a:schemeClr val="accent2"/>
                </a:solidFill>
                <a:latin typeface="微软雅黑" panose="020B0503020204020204" pitchFamily="34" charset="-122"/>
                <a:ea typeface="微软雅黑" panose="020B0503020204020204" pitchFamily="34" charset="-122"/>
                <a:cs typeface="Arial Unicode MS" panose="020B0604020202020204" pitchFamily="34" charset="-122"/>
              </a:rPr>
              <a:t>Code</a:t>
            </a:r>
            <a:r>
              <a:rPr lang="zh-CN" altLang="en-US" sz="1050" dirty="0">
                <a:solidFill>
                  <a:schemeClr val="accent2"/>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050" dirty="0">
                <a:solidFill>
                  <a:schemeClr val="accent2"/>
                </a:solidFill>
                <a:latin typeface="微软雅黑" panose="020B0503020204020204" pitchFamily="34" charset="-122"/>
                <a:ea typeface="微软雅黑" panose="020B0503020204020204" pitchFamily="34" charset="-122"/>
                <a:cs typeface="Arial Unicode MS" panose="020B0604020202020204" pitchFamily="34" charset="-122"/>
              </a:rPr>
              <a:t>Source</a:t>
            </a:r>
            <a:r>
              <a:rPr lang="zh-CN" altLang="en-US" sz="1050" dirty="0">
                <a:solidFill>
                  <a:schemeClr val="accent2"/>
                </a:solidFill>
                <a:latin typeface="微软雅黑" panose="020B0503020204020204" pitchFamily="34" charset="-122"/>
                <a:ea typeface="微软雅黑" panose="020B0503020204020204" pitchFamily="34" charset="-122"/>
                <a:cs typeface="Arial Unicode MS" panose="020B0604020202020204" pitchFamily="34" charset="-122"/>
              </a:rPr>
              <a:t>：</a:t>
            </a:r>
            <a:r>
              <a:rPr lang="en-US" altLang="zh-CN" sz="1050" dirty="0">
                <a:solidFill>
                  <a:schemeClr val="accent2"/>
                </a:solidFill>
                <a:latin typeface="微软雅黑" panose="020B0503020204020204" pitchFamily="34" charset="-122"/>
                <a:ea typeface="微软雅黑" panose="020B0503020204020204" pitchFamily="34" charset="-122"/>
                <a:cs typeface="Arial Unicode MS" panose="020B0604020202020204" pitchFamily="34" charset="-122"/>
              </a:rPr>
              <a:t>Prophet-V2.py</a:t>
            </a:r>
            <a:endParaRPr lang="en-US" altLang="zh-CN" sz="1050" dirty="0">
              <a:solidFill>
                <a:schemeClr val="accent2">
                  <a:lumMod val="75000"/>
                </a:schemeClr>
              </a:solidFill>
              <a:latin typeface="微软雅黑" panose="020B0503020204020204" pitchFamily="34" charset="-122"/>
              <a:ea typeface="微软雅黑" panose="020B0503020204020204" pitchFamily="34" charset="-122"/>
              <a:cs typeface="Arial Unicode MS" panose="020B0604020202020204" pitchFamily="34" charset="-122"/>
            </a:endParaRPr>
          </a:p>
          <a:p>
            <a:pPr lvl="1">
              <a:lnSpc>
                <a:spcPct val="130000"/>
              </a:lnSpc>
            </a:pPr>
            <a:endParaRPr lang="en-US" altLang="zh-CN" sz="1200" b="1" dirty="0">
              <a:solidFill>
                <a:schemeClr val="accent2">
                  <a:lumMod val="75000"/>
                </a:schemeClr>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0" name="Rounded Rectangle 19">
            <a:extLst>
              <a:ext uri="{FF2B5EF4-FFF2-40B4-BE49-F238E27FC236}">
                <a16:creationId xmlns:a16="http://schemas.microsoft.com/office/drawing/2014/main" id="{1C2395F2-31AB-D0B0-C79E-92F8CC2FBD68}"/>
              </a:ext>
            </a:extLst>
          </p:cNvPr>
          <p:cNvSpPr/>
          <p:nvPr/>
        </p:nvSpPr>
        <p:spPr>
          <a:xfrm>
            <a:off x="306019" y="4495245"/>
            <a:ext cx="2604483" cy="1668913"/>
          </a:xfrm>
          <a:prstGeom prst="roundRect">
            <a:avLst/>
          </a:prstGeom>
          <a:solidFill>
            <a:schemeClr val="bg1">
              <a:lumMod val="95000"/>
              <a:alpha val="0"/>
            </a:schemeClr>
          </a:solidFill>
          <a:ln w="19050">
            <a:solidFill>
              <a:srgbClr val="4253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8" name="文本框 92">
            <a:extLst>
              <a:ext uri="{FF2B5EF4-FFF2-40B4-BE49-F238E27FC236}">
                <a16:creationId xmlns:a16="http://schemas.microsoft.com/office/drawing/2014/main" id="{55D9F195-2D52-2AAC-6B70-78D79BF2D75C}"/>
              </a:ext>
            </a:extLst>
          </p:cNvPr>
          <p:cNvSpPr txBox="1"/>
          <p:nvPr/>
        </p:nvSpPr>
        <p:spPr>
          <a:xfrm>
            <a:off x="258678" y="2857699"/>
            <a:ext cx="2685179" cy="1809406"/>
          </a:xfrm>
          <a:prstGeom prst="rect">
            <a:avLst/>
          </a:prstGeom>
          <a:noFill/>
        </p:spPr>
        <p:txBody>
          <a:bodyPr wrap="square" rtlCol="0">
            <a:spAutoFit/>
          </a:bodyPr>
          <a:lstStyle/>
          <a:p>
            <a:pPr marL="342900" indent="-342900">
              <a:lnSpc>
                <a:spcPct val="130000"/>
              </a:lnSpc>
              <a:buFont typeface="Wingdings" panose="05000000000000000000" pitchFamily="2" charset="2"/>
              <a:buChar char="u"/>
            </a:pPr>
            <a:r>
              <a:rPr lang="en-US" altLang="zh-CN" sz="12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Assumption</a:t>
            </a:r>
            <a:r>
              <a:rPr lang="zh-CN" altLang="en-US" sz="12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2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4: </a:t>
            </a:r>
            <a:r>
              <a:rPr lang="en-US" altLang="zh-CN" sz="1200" b="1"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Red Line</a:t>
            </a:r>
            <a:endParaRPr lang="en-US" altLang="zh-CN" sz="1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a:p>
            <a:pPr lvl="1">
              <a:lnSpc>
                <a:spcPct val="130000"/>
              </a:lnSpc>
            </a:pPr>
            <a:r>
              <a:rPr lang="en-US" altLang="zh-CN" sz="1050" dirty="0">
                <a:solidFill>
                  <a:schemeClr val="accent2"/>
                </a:solidFill>
                <a:latin typeface="微软雅黑" panose="020B0503020204020204" pitchFamily="34" charset="-122"/>
                <a:ea typeface="微软雅黑" panose="020B0503020204020204" pitchFamily="34" charset="-122"/>
                <a:cs typeface="Arial Unicode MS" panose="020B0604020202020204" pitchFamily="34" charset="-122"/>
              </a:rPr>
              <a:t>Add</a:t>
            </a:r>
            <a:r>
              <a:rPr lang="zh-CN" altLang="en-US" sz="1050" dirty="0">
                <a:solidFill>
                  <a:schemeClr val="accent2"/>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050" dirty="0">
                <a:solidFill>
                  <a:schemeClr val="accent2"/>
                </a:solidFill>
                <a:latin typeface="微软雅黑" panose="020B0503020204020204" pitchFamily="34" charset="-122"/>
                <a:ea typeface="微软雅黑" panose="020B0503020204020204" pitchFamily="34" charset="-122"/>
                <a:cs typeface="Arial Unicode MS" panose="020B0604020202020204" pitchFamily="34" charset="-122"/>
              </a:rPr>
              <a:t>Regional GDP factors</a:t>
            </a:r>
          </a:p>
          <a:p>
            <a:pPr lvl="1">
              <a:lnSpc>
                <a:spcPct val="130000"/>
              </a:lnSpc>
            </a:pPr>
            <a:r>
              <a:rPr lang="en-US" altLang="zh-CN" sz="105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Dallas-Fort Worth Metroplex</a:t>
            </a:r>
          </a:p>
          <a:p>
            <a:pPr lvl="1">
              <a:lnSpc>
                <a:spcPct val="130000"/>
              </a:lnSpc>
            </a:pPr>
            <a:r>
              <a:rPr lang="en-US" altLang="zh-CN" sz="105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Data</a:t>
            </a:r>
            <a:r>
              <a:rPr lang="zh-CN" altLang="en-US" sz="105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05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Source: U.S. Bureau of Economic Analysis (BEA) 2011-2021.</a:t>
            </a:r>
          </a:p>
          <a:p>
            <a:pPr lvl="1">
              <a:lnSpc>
                <a:spcPct val="130000"/>
              </a:lnSpc>
            </a:pPr>
            <a:r>
              <a:rPr lang="en-US" altLang="zh-CN" sz="1050" dirty="0">
                <a:solidFill>
                  <a:schemeClr val="accent2"/>
                </a:solidFill>
                <a:latin typeface="微软雅黑" panose="020B0503020204020204" pitchFamily="34" charset="-122"/>
                <a:ea typeface="微软雅黑" panose="020B0503020204020204" pitchFamily="34" charset="-122"/>
                <a:cs typeface="Arial Unicode MS" panose="020B0604020202020204" pitchFamily="34" charset="-122"/>
              </a:rPr>
              <a:t>Code</a:t>
            </a:r>
            <a:r>
              <a:rPr lang="zh-CN" altLang="en-US" sz="1050" dirty="0">
                <a:solidFill>
                  <a:schemeClr val="accent2"/>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050" dirty="0">
                <a:solidFill>
                  <a:schemeClr val="accent2"/>
                </a:solidFill>
                <a:latin typeface="微软雅黑" panose="020B0503020204020204" pitchFamily="34" charset="-122"/>
                <a:ea typeface="微软雅黑" panose="020B0503020204020204" pitchFamily="34" charset="-122"/>
                <a:cs typeface="Arial Unicode MS" panose="020B0604020202020204" pitchFamily="34" charset="-122"/>
              </a:rPr>
              <a:t>Source</a:t>
            </a:r>
            <a:r>
              <a:rPr lang="zh-CN" altLang="en-US" sz="1050" dirty="0">
                <a:solidFill>
                  <a:schemeClr val="accent2"/>
                </a:solidFill>
                <a:latin typeface="微软雅黑" panose="020B0503020204020204" pitchFamily="34" charset="-122"/>
                <a:ea typeface="微软雅黑" panose="020B0503020204020204" pitchFamily="34" charset="-122"/>
                <a:cs typeface="Arial Unicode MS" panose="020B0604020202020204" pitchFamily="34" charset="-122"/>
              </a:rPr>
              <a:t>：</a:t>
            </a:r>
            <a:r>
              <a:rPr lang="en-US" altLang="zh-CN" sz="1050" dirty="0">
                <a:solidFill>
                  <a:schemeClr val="accent2"/>
                </a:solidFill>
                <a:latin typeface="微软雅黑" panose="020B0503020204020204" pitchFamily="34" charset="-122"/>
                <a:ea typeface="微软雅黑" panose="020B0503020204020204" pitchFamily="34" charset="-122"/>
                <a:cs typeface="Arial Unicode MS" panose="020B0604020202020204" pitchFamily="34" charset="-122"/>
              </a:rPr>
              <a:t>Prophet-V3.py</a:t>
            </a:r>
            <a:endParaRPr lang="en-US" altLang="zh-CN" sz="1050" dirty="0">
              <a:solidFill>
                <a:schemeClr val="accent2">
                  <a:lumMod val="75000"/>
                </a:schemeClr>
              </a:solidFill>
              <a:latin typeface="微软雅黑" panose="020B0503020204020204" pitchFamily="34" charset="-122"/>
              <a:ea typeface="微软雅黑" panose="020B0503020204020204" pitchFamily="34" charset="-122"/>
              <a:cs typeface="Arial Unicode MS" panose="020B0604020202020204" pitchFamily="34" charset="-122"/>
            </a:endParaRPr>
          </a:p>
          <a:p>
            <a:pPr lvl="1">
              <a:lnSpc>
                <a:spcPct val="130000"/>
              </a:lnSpc>
            </a:pPr>
            <a:endParaRPr lang="en-US" altLang="zh-CN" sz="1200" b="1" dirty="0">
              <a:solidFill>
                <a:schemeClr val="accent2">
                  <a:lumMod val="75000"/>
                </a:schemeClr>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9" name="Rounded Rectangle 18">
            <a:extLst>
              <a:ext uri="{FF2B5EF4-FFF2-40B4-BE49-F238E27FC236}">
                <a16:creationId xmlns:a16="http://schemas.microsoft.com/office/drawing/2014/main" id="{03C0D4D0-29F4-E7BD-44E7-4B1210F4ACA5}"/>
              </a:ext>
            </a:extLst>
          </p:cNvPr>
          <p:cNvSpPr/>
          <p:nvPr/>
        </p:nvSpPr>
        <p:spPr>
          <a:xfrm>
            <a:off x="328953" y="1406151"/>
            <a:ext cx="2552039" cy="3034368"/>
          </a:xfrm>
          <a:prstGeom prst="roundRect">
            <a:avLst/>
          </a:prstGeom>
          <a:solidFill>
            <a:schemeClr val="bg1">
              <a:lumMod val="95000"/>
              <a:alpha val="0"/>
            </a:schemeClr>
          </a:solidFill>
          <a:ln w="19050">
            <a:solidFill>
              <a:srgbClr val="4253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30" name="Rounded Rectangle 29">
            <a:extLst>
              <a:ext uri="{FF2B5EF4-FFF2-40B4-BE49-F238E27FC236}">
                <a16:creationId xmlns:a16="http://schemas.microsoft.com/office/drawing/2014/main" id="{82C4C65C-2FDF-985C-EF57-E52CDCAEA860}"/>
              </a:ext>
            </a:extLst>
          </p:cNvPr>
          <p:cNvSpPr/>
          <p:nvPr/>
        </p:nvSpPr>
        <p:spPr>
          <a:xfrm>
            <a:off x="3396262" y="1886803"/>
            <a:ext cx="1789271" cy="1026556"/>
          </a:xfrm>
          <a:prstGeom prst="roundRect">
            <a:avLst/>
          </a:prstGeom>
          <a:solidFill>
            <a:schemeClr val="bg1"/>
          </a:solidFill>
          <a:ln w="190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9" name="TextBox 28">
            <a:extLst>
              <a:ext uri="{FF2B5EF4-FFF2-40B4-BE49-F238E27FC236}">
                <a16:creationId xmlns:a16="http://schemas.microsoft.com/office/drawing/2014/main" id="{E46C0936-4835-5986-6E8B-FAB381E3776A}"/>
              </a:ext>
            </a:extLst>
          </p:cNvPr>
          <p:cNvSpPr txBox="1"/>
          <p:nvPr/>
        </p:nvSpPr>
        <p:spPr>
          <a:xfrm>
            <a:off x="3453102" y="2249071"/>
            <a:ext cx="1542410" cy="646331"/>
          </a:xfrm>
          <a:prstGeom prst="rect">
            <a:avLst/>
          </a:prstGeom>
          <a:noFill/>
        </p:spPr>
        <p:txBody>
          <a:bodyPr wrap="none" rtlCol="0">
            <a:spAutoFit/>
          </a:bodyPr>
          <a:lstStyle/>
          <a:p>
            <a:pPr marL="285750" indent="-285750">
              <a:buFont typeface="Wingdings" pitchFamily="2" charset="2"/>
              <a:buChar char="§"/>
            </a:pPr>
            <a:r>
              <a:rPr lang="en-US" sz="1200" b="1" dirty="0">
                <a:solidFill>
                  <a:schemeClr val="tx2"/>
                </a:solidFill>
                <a:latin typeface="Microsoft YaHei" charset="-122"/>
                <a:ea typeface="Microsoft YaHei" charset="-122"/>
              </a:rPr>
              <a:t>Assumption</a:t>
            </a:r>
            <a:r>
              <a:rPr lang="zh-CN" altLang="en-US" sz="1200" b="1" dirty="0">
                <a:solidFill>
                  <a:schemeClr val="tx2"/>
                </a:solidFill>
                <a:latin typeface="Microsoft YaHei" charset="-122"/>
                <a:ea typeface="Microsoft YaHei" charset="-122"/>
              </a:rPr>
              <a:t> </a:t>
            </a:r>
            <a:r>
              <a:rPr lang="en-US" altLang="zh-CN" sz="1200" b="1" dirty="0">
                <a:solidFill>
                  <a:schemeClr val="tx2"/>
                </a:solidFill>
                <a:latin typeface="Microsoft YaHei" charset="-122"/>
                <a:ea typeface="Microsoft YaHei" charset="-122"/>
              </a:rPr>
              <a:t>2</a:t>
            </a:r>
          </a:p>
          <a:p>
            <a:pPr marL="285750" indent="-285750">
              <a:buFont typeface="Wingdings" pitchFamily="2" charset="2"/>
              <a:buChar char="§"/>
            </a:pPr>
            <a:r>
              <a:rPr lang="en-US" sz="1200" b="1" dirty="0">
                <a:solidFill>
                  <a:schemeClr val="accent2"/>
                </a:solidFill>
                <a:latin typeface="Microsoft YaHei" charset="-122"/>
                <a:ea typeface="Microsoft YaHei" charset="-122"/>
              </a:rPr>
              <a:t>Assumption</a:t>
            </a:r>
            <a:r>
              <a:rPr lang="zh-CN" altLang="en-US" sz="1200" b="1" dirty="0">
                <a:solidFill>
                  <a:schemeClr val="accent2"/>
                </a:solidFill>
                <a:latin typeface="Microsoft YaHei" charset="-122"/>
                <a:ea typeface="Microsoft YaHei" charset="-122"/>
              </a:rPr>
              <a:t> </a:t>
            </a:r>
            <a:r>
              <a:rPr lang="en-US" altLang="zh-CN" sz="1200" b="1" dirty="0">
                <a:solidFill>
                  <a:schemeClr val="accent2"/>
                </a:solidFill>
                <a:latin typeface="Microsoft YaHei" charset="-122"/>
                <a:ea typeface="Microsoft YaHei" charset="-122"/>
              </a:rPr>
              <a:t>3</a:t>
            </a:r>
          </a:p>
          <a:p>
            <a:pPr marL="285750" indent="-285750">
              <a:buFont typeface="Wingdings" pitchFamily="2" charset="2"/>
              <a:buChar char="§"/>
            </a:pPr>
            <a:r>
              <a:rPr lang="en-US" sz="1200" b="1" dirty="0">
                <a:solidFill>
                  <a:srgbClr val="C00000"/>
                </a:solidFill>
                <a:latin typeface="Microsoft YaHei" charset="-122"/>
                <a:ea typeface="Microsoft YaHei" charset="-122"/>
              </a:rPr>
              <a:t>Assumption</a:t>
            </a:r>
            <a:r>
              <a:rPr lang="zh-CN" altLang="en-US" sz="1200" b="1" dirty="0">
                <a:solidFill>
                  <a:srgbClr val="C00000"/>
                </a:solidFill>
                <a:latin typeface="Microsoft YaHei" charset="-122"/>
                <a:ea typeface="Microsoft YaHei" charset="-122"/>
              </a:rPr>
              <a:t> </a:t>
            </a:r>
            <a:r>
              <a:rPr lang="en-US" altLang="zh-CN" sz="1200" b="1" dirty="0">
                <a:solidFill>
                  <a:srgbClr val="C00000"/>
                </a:solidFill>
                <a:latin typeface="Microsoft YaHei" charset="-122"/>
                <a:ea typeface="Microsoft YaHei" charset="-122"/>
              </a:rPr>
              <a:t>4</a:t>
            </a:r>
            <a:endParaRPr lang="en-CN" sz="1200" dirty="0">
              <a:solidFill>
                <a:srgbClr val="C00000"/>
              </a:solidFill>
            </a:endParaRPr>
          </a:p>
        </p:txBody>
      </p:sp>
      <p:sp>
        <p:nvSpPr>
          <p:cNvPr id="31" name="TextBox 30">
            <a:extLst>
              <a:ext uri="{FF2B5EF4-FFF2-40B4-BE49-F238E27FC236}">
                <a16:creationId xmlns:a16="http://schemas.microsoft.com/office/drawing/2014/main" id="{51EA4640-17E5-2761-30ED-C1A0931C5C13}"/>
              </a:ext>
            </a:extLst>
          </p:cNvPr>
          <p:cNvSpPr txBox="1"/>
          <p:nvPr/>
        </p:nvSpPr>
        <p:spPr>
          <a:xfrm>
            <a:off x="3396262" y="1995165"/>
            <a:ext cx="1789272" cy="276999"/>
          </a:xfrm>
          <a:prstGeom prst="rect">
            <a:avLst/>
          </a:prstGeom>
          <a:noFill/>
        </p:spPr>
        <p:txBody>
          <a:bodyPr wrap="none" rtlCol="0">
            <a:spAutoFit/>
          </a:bodyPr>
          <a:lstStyle/>
          <a:p>
            <a:r>
              <a:rPr lang="en-US" sz="1200" b="1" dirty="0">
                <a:solidFill>
                  <a:schemeClr val="tx2"/>
                </a:solidFill>
                <a:latin typeface="微软雅黑" panose="020B0503020204020204" pitchFamily="34" charset="-122"/>
                <a:ea typeface="微软雅黑" panose="020B0503020204020204" pitchFamily="34" charset="-122"/>
              </a:rPr>
              <a:t>PREDICTION MODEL</a:t>
            </a:r>
          </a:p>
        </p:txBody>
      </p:sp>
    </p:spTree>
    <p:extLst>
      <p:ext uri="{BB962C8B-B14F-4D97-AF65-F5344CB8AC3E}">
        <p14:creationId xmlns:p14="http://schemas.microsoft.com/office/powerpoint/2010/main" val="4006682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2482454" y="1903810"/>
            <a:ext cx="6665119" cy="1410890"/>
          </a:xfrm>
          <a:custGeom>
            <a:avLst/>
            <a:gdLst>
              <a:gd name="T0" fmla="*/ 2147483646 w 11567"/>
              <a:gd name="T1" fmla="*/ 2147483646 h 2441"/>
              <a:gd name="T2" fmla="*/ 0 w 11567"/>
              <a:gd name="T3" fmla="*/ 2147483646 h 2441"/>
              <a:gd name="T4" fmla="*/ 2147483646 w 11567"/>
              <a:gd name="T5" fmla="*/ 0 h 2441"/>
              <a:gd name="T6" fmla="*/ 2147483646 w 11567"/>
              <a:gd name="T7" fmla="*/ 0 h 2441"/>
              <a:gd name="T8" fmla="*/ 2147483646 w 11567"/>
              <a:gd name="T9" fmla="*/ 2147483646 h 2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67" h="2441">
                <a:moveTo>
                  <a:pt x="11567" y="2441"/>
                </a:moveTo>
                <a:lnTo>
                  <a:pt x="0" y="2441"/>
                </a:lnTo>
                <a:lnTo>
                  <a:pt x="1542" y="0"/>
                </a:lnTo>
                <a:lnTo>
                  <a:pt x="11567" y="0"/>
                </a:lnTo>
                <a:lnTo>
                  <a:pt x="11567" y="2441"/>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1350">
              <a:latin typeface="微软雅黑" panose="020B0503020204020204" pitchFamily="34" charset="-122"/>
              <a:ea typeface="微软雅黑" panose="020B0503020204020204" pitchFamily="34" charset="-122"/>
            </a:endParaRPr>
          </a:p>
        </p:txBody>
      </p:sp>
      <p:sp>
        <p:nvSpPr>
          <p:cNvPr id="8" name="Freeform 7"/>
          <p:cNvSpPr>
            <a:spLocks/>
          </p:cNvSpPr>
          <p:nvPr/>
        </p:nvSpPr>
        <p:spPr bwMode="auto">
          <a:xfrm>
            <a:off x="0" y="2396729"/>
            <a:ext cx="8049816" cy="2235994"/>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chemeClr val="tx2"/>
          </a:solidFill>
          <a:ln>
            <a:noFill/>
          </a:ln>
        </p:spPr>
        <p:txBody>
          <a:bodyPr/>
          <a:lstStyle/>
          <a:p>
            <a:pPr>
              <a:defRPr/>
            </a:pPr>
            <a:endParaRPr lang="zh-CN" altLang="en-US" sz="1350" kern="0">
              <a:solidFill>
                <a:srgbClr val="006794"/>
              </a:solidFill>
              <a:latin typeface="微软雅黑" panose="020B0503020204020204" pitchFamily="34" charset="-122"/>
              <a:ea typeface="微软雅黑" panose="020B0503020204020204" pitchFamily="34" charset="-122"/>
            </a:endParaRPr>
          </a:p>
        </p:txBody>
      </p:sp>
      <p:sp>
        <p:nvSpPr>
          <p:cNvPr id="3" name="Freeform 8"/>
          <p:cNvSpPr>
            <a:spLocks/>
          </p:cNvSpPr>
          <p:nvPr/>
        </p:nvSpPr>
        <p:spPr bwMode="auto">
          <a:xfrm>
            <a:off x="8423672" y="2288382"/>
            <a:ext cx="417909" cy="675085"/>
          </a:xfrm>
          <a:custGeom>
            <a:avLst/>
            <a:gdLst>
              <a:gd name="T0" fmla="*/ 2147483646 w 725"/>
              <a:gd name="T1" fmla="*/ 2147483646 h 1169"/>
              <a:gd name="T2" fmla="*/ 2147483646 w 725"/>
              <a:gd name="T3" fmla="*/ 2147483646 h 1169"/>
              <a:gd name="T4" fmla="*/ 2147483646 w 725"/>
              <a:gd name="T5" fmla="*/ 2147483646 h 1169"/>
              <a:gd name="T6" fmla="*/ 2147483646 w 725"/>
              <a:gd name="T7" fmla="*/ 2147483646 h 1169"/>
              <a:gd name="T8" fmla="*/ 0 w 725"/>
              <a:gd name="T9" fmla="*/ 2147483646 h 1169"/>
              <a:gd name="T10" fmla="*/ 2147483646 w 725"/>
              <a:gd name="T11" fmla="*/ 2147483646 h 1169"/>
              <a:gd name="T12" fmla="*/ 0 w 725"/>
              <a:gd name="T13" fmla="*/ 2147483646 h 1169"/>
              <a:gd name="T14" fmla="*/ 2147483646 w 725"/>
              <a:gd name="T15" fmla="*/ 0 h 1169"/>
              <a:gd name="T16" fmla="*/ 2147483646 w 725"/>
              <a:gd name="T17" fmla="*/ 2147483646 h 11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5" h="1169">
                <a:moveTo>
                  <a:pt x="584" y="443"/>
                </a:moveTo>
                <a:lnTo>
                  <a:pt x="725" y="585"/>
                </a:lnTo>
                <a:lnTo>
                  <a:pt x="584" y="726"/>
                </a:lnTo>
                <a:lnTo>
                  <a:pt x="141" y="1169"/>
                </a:lnTo>
                <a:lnTo>
                  <a:pt x="0" y="1028"/>
                </a:lnTo>
                <a:lnTo>
                  <a:pt x="443" y="585"/>
                </a:lnTo>
                <a:lnTo>
                  <a:pt x="0" y="141"/>
                </a:lnTo>
                <a:lnTo>
                  <a:pt x="141" y="0"/>
                </a:lnTo>
                <a:lnTo>
                  <a:pt x="584" y="4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1350">
              <a:latin typeface="微软雅黑" panose="020B0503020204020204" pitchFamily="34" charset="-122"/>
              <a:ea typeface="微软雅黑" panose="020B0503020204020204" pitchFamily="34" charset="-122"/>
            </a:endParaRPr>
          </a:p>
        </p:txBody>
      </p:sp>
      <p:sp>
        <p:nvSpPr>
          <p:cNvPr id="4" name="TextBox 11"/>
          <p:cNvSpPr txBox="1">
            <a:spLocks noChangeArrowheads="1"/>
          </p:cNvSpPr>
          <p:nvPr/>
        </p:nvSpPr>
        <p:spPr bwMode="auto">
          <a:xfrm>
            <a:off x="2079990" y="3093511"/>
            <a:ext cx="378661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 typeface="Arial" panose="020B0604020202020204" pitchFamily="34" charset="0"/>
              <a:buNone/>
              <a:defRPr/>
            </a:pPr>
            <a:r>
              <a:rPr lang="en-US" altLang="zh-CN" sz="3200" b="1" kern="0" dirty="0">
                <a:solidFill>
                  <a:srgbClr val="FFFFFF"/>
                </a:solidFill>
                <a:effectLst>
                  <a:outerShdw blurRad="38100" dist="38100" dir="2700000" algn="tl">
                    <a:srgbClr val="000000"/>
                  </a:outerShdw>
                </a:effectLst>
                <a:latin typeface="微软雅黑" charset="-122"/>
                <a:cs typeface=""/>
              </a:rPr>
              <a:t>CHALLENGES &amp; </a:t>
            </a:r>
          </a:p>
          <a:p>
            <a:pPr eaLnBrk="1" fontAlgn="base" hangingPunct="1">
              <a:spcBef>
                <a:spcPct val="0"/>
              </a:spcBef>
              <a:spcAft>
                <a:spcPct val="0"/>
              </a:spcAft>
              <a:buFont typeface="Arial" panose="020B0604020202020204" pitchFamily="34" charset="0"/>
              <a:buNone/>
              <a:defRPr/>
            </a:pPr>
            <a:r>
              <a:rPr lang="en-US" altLang="zh-CN" sz="3200" b="1" kern="0" dirty="0">
                <a:solidFill>
                  <a:srgbClr val="FFFFFF"/>
                </a:solidFill>
                <a:effectLst>
                  <a:outerShdw blurRad="38100" dist="38100" dir="2700000" algn="tl">
                    <a:srgbClr val="000000"/>
                  </a:outerShdw>
                </a:effectLst>
                <a:latin typeface="微软雅黑" charset="-122"/>
                <a:cs typeface=""/>
              </a:rPr>
              <a:t>PROJECT REVIEW</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5" name="TextBox 12"/>
          <p:cNvSpPr txBox="1">
            <a:spLocks noChangeArrowheads="1"/>
          </p:cNvSpPr>
          <p:nvPr/>
        </p:nvSpPr>
        <p:spPr bwMode="auto">
          <a:xfrm>
            <a:off x="1009650" y="2705100"/>
            <a:ext cx="1003801"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itchFamily="34" charset="0"/>
              <a:buChar char="•"/>
              <a:defRPr sz="2000">
                <a:solidFill>
                  <a:schemeClr val="tx1"/>
                </a:solidFill>
                <a:latin typeface="Segoe UI" pitchFamily="34" charset="0"/>
                <a:ea typeface="微软雅黑" pitchFamily="34" charset="-122"/>
              </a:defRPr>
            </a:lvl1pPr>
            <a:lvl2pPr marL="742950" indent="-285750">
              <a:lnSpc>
                <a:spcPct val="125000"/>
              </a:lnSpc>
              <a:spcBef>
                <a:spcPts val="500"/>
              </a:spcBef>
              <a:buFont typeface="Arial" pitchFamily="34" charset="0"/>
              <a:buChar char="•"/>
              <a:defRPr>
                <a:solidFill>
                  <a:schemeClr val="tx1"/>
                </a:solidFill>
                <a:latin typeface="Segoe UI" pitchFamily="34" charset="0"/>
                <a:ea typeface="微软雅黑" pitchFamily="34" charset="-122"/>
              </a:defRPr>
            </a:lvl2pPr>
            <a:lvl3pPr marL="1143000" indent="-228600">
              <a:lnSpc>
                <a:spcPct val="125000"/>
              </a:lnSpc>
              <a:spcBef>
                <a:spcPts val="500"/>
              </a:spcBef>
              <a:buFont typeface="Arial" pitchFamily="34" charset="0"/>
              <a:buChar char="•"/>
              <a:defRPr sz="1600">
                <a:solidFill>
                  <a:schemeClr val="tx1"/>
                </a:solidFill>
                <a:latin typeface="Segoe UI" pitchFamily="34" charset="0"/>
                <a:ea typeface="微软雅黑" pitchFamily="34" charset="-122"/>
              </a:defRPr>
            </a:lvl3pPr>
            <a:lvl4pPr marL="1600200" indent="-228600">
              <a:lnSpc>
                <a:spcPct val="125000"/>
              </a:lnSpc>
              <a:spcBef>
                <a:spcPts val="500"/>
              </a:spcBef>
              <a:buFont typeface="Arial" pitchFamily="34" charset="0"/>
              <a:buChar char="•"/>
              <a:defRPr sz="1400">
                <a:solidFill>
                  <a:schemeClr val="tx1"/>
                </a:solidFill>
                <a:latin typeface="Segoe UI" pitchFamily="34" charset="0"/>
                <a:ea typeface="微软雅黑" pitchFamily="34" charset="-122"/>
              </a:defRPr>
            </a:lvl4pPr>
            <a:lvl5pPr marL="2057400" indent="-228600">
              <a:lnSpc>
                <a:spcPct val="125000"/>
              </a:lnSpc>
              <a:spcBef>
                <a:spcPts val="500"/>
              </a:spcBef>
              <a:buFont typeface="Arial" pitchFamily="34" charset="0"/>
              <a:buChar char="•"/>
              <a:defRPr sz="1400">
                <a:solidFill>
                  <a:schemeClr val="tx1"/>
                </a:solidFill>
                <a:latin typeface="Segoe UI" pitchFamily="34" charset="0"/>
                <a:ea typeface="微软雅黑" pitchFamily="34" charset="-122"/>
              </a:defRPr>
            </a:lvl5pPr>
            <a:lvl6pPr marL="25146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6pPr>
            <a:lvl7pPr marL="29718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7pPr>
            <a:lvl8pPr marL="34290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8pPr>
            <a:lvl9pPr marL="38862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9pPr>
          </a:lstStyle>
          <a:p>
            <a:pPr fontAlgn="base">
              <a:lnSpc>
                <a:spcPct val="100000"/>
              </a:lnSpc>
              <a:spcBef>
                <a:spcPct val="0"/>
              </a:spcBef>
              <a:spcAft>
                <a:spcPct val="0"/>
              </a:spcAft>
              <a:buFont typeface="Arial" pitchFamily="34" charset="0"/>
              <a:buNone/>
            </a:pPr>
            <a:r>
              <a:rPr lang="en-US" altLang="zh-CN" sz="10350" b="1" dirty="0">
                <a:solidFill>
                  <a:schemeClr val="bg1"/>
                </a:solidFill>
                <a:latin typeface="微软雅黑" pitchFamily="34" charset="-122"/>
              </a:rPr>
              <a:t>4</a:t>
            </a:r>
            <a:endParaRPr lang="zh-CN" altLang="en-US" sz="10350" b="1" dirty="0">
              <a:solidFill>
                <a:schemeClr val="bg1"/>
              </a:solidFill>
              <a:latin typeface="微软雅黑" pitchFamily="34" charset="-122"/>
            </a:endParaRPr>
          </a:p>
        </p:txBody>
      </p:sp>
      <p:sp>
        <p:nvSpPr>
          <p:cNvPr id="7" name="TextBox 2"/>
          <p:cNvSpPr txBox="1">
            <a:spLocks noChangeArrowheads="1"/>
          </p:cNvSpPr>
          <p:nvPr/>
        </p:nvSpPr>
        <p:spPr bwMode="auto">
          <a:xfrm>
            <a:off x="367904" y="3717131"/>
            <a:ext cx="70243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defRPr/>
            </a:pPr>
            <a:r>
              <a:rPr lang="en-US" altLang="zh-CN" sz="2100" kern="0" dirty="0">
                <a:solidFill>
                  <a:schemeClr val="bg1"/>
                </a:solidFill>
                <a:latin typeface="微软雅黑" panose="020B0503020204020204" pitchFamily="34" charset="-122"/>
                <a:ea typeface="微软雅黑" panose="020B0503020204020204" pitchFamily="34" charset="-122"/>
              </a:rPr>
              <a:t>Part</a:t>
            </a:r>
            <a:endParaRPr lang="zh-CN" altLang="en-US" sz="21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9227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22ED1A3-E501-39AC-FEF9-2F3E26A1F181}"/>
              </a:ext>
            </a:extLst>
          </p:cNvPr>
          <p:cNvGrpSpPr/>
          <p:nvPr/>
        </p:nvGrpSpPr>
        <p:grpSpPr>
          <a:xfrm>
            <a:off x="322663" y="658511"/>
            <a:ext cx="4749851" cy="567000"/>
            <a:chOff x="313135" y="429165"/>
            <a:chExt cx="4749851" cy="567000"/>
          </a:xfrm>
        </p:grpSpPr>
        <p:sp>
          <p:nvSpPr>
            <p:cNvPr id="4" name="标题 1"/>
            <p:cNvSpPr txBox="1">
              <a:spLocks/>
            </p:cNvSpPr>
            <p:nvPr/>
          </p:nvSpPr>
          <p:spPr bwMode="auto">
            <a:xfrm>
              <a:off x="1142731" y="545457"/>
              <a:ext cx="3920255" cy="38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eaLnBrk="1" hangingPunct="1">
                <a:defRPr/>
              </a:pPr>
              <a:r>
                <a:rPr lang="en-US" altLang="zh-CN" sz="2400" b="1" dirty="0">
                  <a:solidFill>
                    <a:schemeClr val="tx2"/>
                  </a:solidFill>
                  <a:latin typeface="微软雅黑" panose="020B0503020204020204" pitchFamily="34" charset="-122"/>
                  <a:ea typeface="微软雅黑" panose="020B0503020204020204" pitchFamily="34" charset="-122"/>
                </a:rPr>
                <a:t>CHALLENGES: ETL</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6" name="圆角矩形 11"/>
            <p:cNvSpPr/>
            <p:nvPr>
              <p:custDataLst>
                <p:tags r:id="rId1"/>
              </p:custDataLst>
            </p:nvPr>
          </p:nvSpPr>
          <p:spPr>
            <a:xfrm>
              <a:off x="313135" y="476402"/>
              <a:ext cx="276225" cy="67865"/>
            </a:xfrm>
            <a:custGeom>
              <a:avLst/>
              <a:gdLst/>
              <a:ahLst/>
              <a:cxnLst/>
              <a:rect l="l" t="t"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solidFill>
              <a:schemeClr val="tx2"/>
            </a:solidFill>
            <a:ln w="25400" cap="flat" cmpd="sng" algn="ctr">
              <a:noFill/>
              <a:prstDash val="solid"/>
            </a:ln>
            <a:effectLst/>
          </p:spPr>
          <p:txBody>
            <a:bodyPr lIns="51435" tIns="25718" rIns="51435" bIns="25718" anchor="ctr"/>
            <a:lstStyle/>
            <a:p>
              <a:pPr algn="ctr">
                <a:defRPr/>
              </a:pPr>
              <a:endParaRPr lang="en-US" sz="1013" kern="0">
                <a:solidFill>
                  <a:sysClr val="window" lastClr="FFFFFF"/>
                </a:solidFill>
                <a:latin typeface="Calibri"/>
              </a:endParaRPr>
            </a:p>
          </p:txBody>
        </p:sp>
        <p:sp>
          <p:nvSpPr>
            <p:cNvPr id="8" name="矩形 8"/>
            <p:cNvSpPr>
              <a:spLocks noChangeArrowheads="1"/>
            </p:cNvSpPr>
            <p:nvPr>
              <p:custDataLst>
                <p:tags r:id="rId2"/>
              </p:custDataLst>
            </p:nvPr>
          </p:nvSpPr>
          <p:spPr bwMode="auto">
            <a:xfrm>
              <a:off x="313135" y="429165"/>
              <a:ext cx="127397" cy="567000"/>
            </a:xfrm>
            <a:prstGeom prst="rect">
              <a:avLst/>
            </a:prstGeom>
            <a:gradFill rotWithShape="0">
              <a:gsLst>
                <a:gs pos="0">
                  <a:srgbClr val="A7A7A7"/>
                </a:gs>
                <a:gs pos="53999">
                  <a:srgbClr val="DBDBDB"/>
                </a:gs>
                <a:gs pos="100000">
                  <a:srgbClr val="ABABA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algn="just" eaLnBrk="1" hangingPunct="1">
                <a:lnSpc>
                  <a:spcPct val="120000"/>
                </a:lnSpc>
                <a:spcBef>
                  <a:spcPct val="0"/>
                </a:spcBef>
                <a:buFontTx/>
                <a:buNone/>
              </a:pPr>
              <a:endParaRPr lang="zh-CN" altLang="en-US" sz="1050">
                <a:solidFill>
                  <a:schemeClr val="bg1"/>
                </a:solidFill>
                <a:latin typeface="幼圆" charset="-122"/>
                <a:ea typeface="幼圆" charset="-122"/>
              </a:endParaRPr>
            </a:p>
          </p:txBody>
        </p:sp>
        <p:sp>
          <p:nvSpPr>
            <p:cNvPr id="9" name="圆角矩形 4"/>
            <p:cNvSpPr>
              <a:spLocks/>
            </p:cNvSpPr>
            <p:nvPr>
              <p:custDataLst>
                <p:tags r:id="rId3"/>
              </p:custDataLst>
            </p:nvPr>
          </p:nvSpPr>
          <p:spPr bwMode="auto">
            <a:xfrm>
              <a:off x="313135" y="512121"/>
              <a:ext cx="757238" cy="420290"/>
            </a:xfrm>
            <a:custGeom>
              <a:avLst/>
              <a:gdLst>
                <a:gd name="T0" fmla="*/ 0 w 1944216"/>
                <a:gd name="T1" fmla="*/ 0 h 1080120"/>
                <a:gd name="T2" fmla="*/ 1404156 w 1944216"/>
                <a:gd name="T3" fmla="*/ 0 h 1080120"/>
                <a:gd name="T4" fmla="*/ 1944216 w 1944216"/>
                <a:gd name="T5" fmla="*/ 540060 h 1080120"/>
                <a:gd name="T6" fmla="*/ 1404156 w 1944216"/>
                <a:gd name="T7" fmla="*/ 1080120 h 1080120"/>
                <a:gd name="T8" fmla="*/ 0 w 1944216"/>
                <a:gd name="T9" fmla="*/ 1080120 h 1080120"/>
                <a:gd name="T10" fmla="*/ 0 w 1944216"/>
                <a:gd name="T11" fmla="*/ 0 h 1080120"/>
              </a:gdLst>
              <a:ahLst/>
              <a:cxnLst>
                <a:cxn ang="0">
                  <a:pos x="T0" y="T1"/>
                </a:cxn>
                <a:cxn ang="0">
                  <a:pos x="T2" y="T3"/>
                </a:cxn>
                <a:cxn ang="0">
                  <a:pos x="T4" y="T5"/>
                </a:cxn>
                <a:cxn ang="0">
                  <a:pos x="T6" y="T7"/>
                </a:cxn>
                <a:cxn ang="0">
                  <a:pos x="T8" y="T9"/>
                </a:cxn>
                <a:cxn ang="0">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chemeClr val="tx2"/>
            </a:solidFill>
            <a:ln>
              <a:noFill/>
            </a:ln>
            <a:effectLst>
              <a:outerShdw blurRad="76200" dist="25401" dir="2700000" algn="tl" rotWithShape="0">
                <a:srgbClr val="000000">
                  <a:alpha val="14999"/>
                </a:srgbClr>
              </a:outerShdw>
            </a:effectLst>
          </p:spPr>
          <p:txBody>
            <a:bodyPr lIns="51435" tIns="25718" rIns="51435" bIns="25718" anchor="ctr"/>
            <a:lstStyle/>
            <a:p>
              <a:endParaRPr lang="zh-CN" altLang="en-US" sz="1350"/>
            </a:p>
          </p:txBody>
        </p:sp>
        <p:sp>
          <p:nvSpPr>
            <p:cNvPr id="10" name="椭圆 9"/>
            <p:cNvSpPr/>
            <p:nvPr>
              <p:custDataLst>
                <p:tags r:id="rId4"/>
              </p:custDataLst>
            </p:nvPr>
          </p:nvSpPr>
          <p:spPr>
            <a:xfrm>
              <a:off x="692810" y="569926"/>
              <a:ext cx="309974" cy="309974"/>
            </a:xfrm>
            <a:prstGeom prst="ellipse">
              <a:avLst/>
            </a:prstGeom>
            <a:solidFill>
              <a:srgbClr val="FFFFFF"/>
            </a:solidFill>
            <a:ln>
              <a:solidFill>
                <a:srgbClr val="FFFFFF"/>
              </a:solidFill>
            </a:ln>
            <a:effectLst>
              <a:innerShdw blurRad="76200" dist="25400" dir="18900000">
                <a:prstClr val="black">
                  <a:alpha val="15000"/>
                </a:prstClr>
              </a:innerShdw>
            </a:effectLst>
          </p:spPr>
          <p:txBody>
            <a:bodyPr lIns="0" tIns="0" rIns="0" bIns="0" anchor="ctr"/>
            <a:lstStyle/>
            <a:p>
              <a:pPr algn="ctr">
                <a:lnSpc>
                  <a:spcPct val="120000"/>
                </a:lnSpc>
                <a:defRPr/>
              </a:pPr>
              <a:r>
                <a:rPr lang="en-US" altLang="zh-CN" sz="1350" b="1" dirty="0">
                  <a:solidFill>
                    <a:srgbClr val="414141"/>
                  </a:solidFill>
                  <a:latin typeface="Segoe UI" panose="020B0502040204020203" pitchFamily="34" charset="0"/>
                  <a:ea typeface="Segoe UI" panose="020B0502040204020203" pitchFamily="34" charset="0"/>
                  <a:cs typeface="Segoe UI" panose="020B0502040204020203" pitchFamily="34" charset="0"/>
                </a:rPr>
                <a:t>1</a:t>
              </a:r>
              <a:endParaRPr lang="zh-CN" altLang="en-US" sz="1350" b="1" dirty="0">
                <a:solidFill>
                  <a:srgbClr val="414141"/>
                </a:solidFill>
                <a:latin typeface="Segoe UI" panose="020B0502040204020203" pitchFamily="34" charset="0"/>
                <a:ea typeface="幼圆" panose="02010509060101010101" pitchFamily="49" charset="-122"/>
                <a:cs typeface="Segoe UI" panose="020B0502040204020203" pitchFamily="34" charset="0"/>
              </a:endParaRPr>
            </a:p>
          </p:txBody>
        </p:sp>
      </p:grpSp>
      <p:sp>
        <p:nvSpPr>
          <p:cNvPr id="109" name="Freeform 12"/>
          <p:cNvSpPr>
            <a:spLocks/>
          </p:cNvSpPr>
          <p:nvPr/>
        </p:nvSpPr>
        <p:spPr bwMode="auto">
          <a:xfrm>
            <a:off x="2461246" y="1161757"/>
            <a:ext cx="2035538" cy="2017170"/>
          </a:xfrm>
          <a:custGeom>
            <a:avLst/>
            <a:gdLst>
              <a:gd name="T0" fmla="*/ 727 w 1715"/>
              <a:gd name="T1" fmla="*/ 1715 h 1715"/>
              <a:gd name="T2" fmla="*/ 1715 w 1715"/>
              <a:gd name="T3" fmla="*/ 1715 h 1715"/>
              <a:gd name="T4" fmla="*/ 1715 w 1715"/>
              <a:gd name="T5" fmla="*/ 727 h 1715"/>
              <a:gd name="T6" fmla="*/ 988 w 1715"/>
              <a:gd name="T7" fmla="*/ 0 h 1715"/>
              <a:gd name="T8" fmla="*/ 0 w 1715"/>
              <a:gd name="T9" fmla="*/ 986 h 1715"/>
              <a:gd name="T10" fmla="*/ 727 w 1715"/>
              <a:gd name="T11" fmla="*/ 1715 h 1715"/>
            </a:gdLst>
            <a:ahLst/>
            <a:cxnLst>
              <a:cxn ang="0">
                <a:pos x="T0" y="T1"/>
              </a:cxn>
              <a:cxn ang="0">
                <a:pos x="T2" y="T3"/>
              </a:cxn>
              <a:cxn ang="0">
                <a:pos x="T4" y="T5"/>
              </a:cxn>
              <a:cxn ang="0">
                <a:pos x="T6" y="T7"/>
              </a:cxn>
              <a:cxn ang="0">
                <a:pos x="T8" y="T9"/>
              </a:cxn>
              <a:cxn ang="0">
                <a:pos x="T10" y="T11"/>
              </a:cxn>
            </a:cxnLst>
            <a:rect l="0" t="0" r="r" b="b"/>
            <a:pathLst>
              <a:path w="1715" h="1715">
                <a:moveTo>
                  <a:pt x="727" y="1715"/>
                </a:moveTo>
                <a:lnTo>
                  <a:pt x="1715" y="1715"/>
                </a:lnTo>
                <a:lnTo>
                  <a:pt x="1715" y="727"/>
                </a:lnTo>
                <a:lnTo>
                  <a:pt x="988" y="0"/>
                </a:lnTo>
                <a:lnTo>
                  <a:pt x="0" y="986"/>
                </a:lnTo>
                <a:lnTo>
                  <a:pt x="727" y="17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 name="圆角矩形 1">
            <a:extLst>
              <a:ext uri="{FF2B5EF4-FFF2-40B4-BE49-F238E27FC236}">
                <a16:creationId xmlns:a16="http://schemas.microsoft.com/office/drawing/2014/main" id="{AFE92416-DFED-443C-C71E-2F7607C1403B}"/>
              </a:ext>
            </a:extLst>
          </p:cNvPr>
          <p:cNvSpPr/>
          <p:nvPr/>
        </p:nvSpPr>
        <p:spPr>
          <a:xfrm>
            <a:off x="460775" y="1496200"/>
            <a:ext cx="1995397" cy="1081991"/>
          </a:xfrm>
          <a:prstGeom prst="round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2">
            <a:extLst>
              <a:ext uri="{FF2B5EF4-FFF2-40B4-BE49-F238E27FC236}">
                <a16:creationId xmlns:a16="http://schemas.microsoft.com/office/drawing/2014/main" id="{BAE4EAB8-C90C-9604-767A-3EF849B559C6}"/>
              </a:ext>
            </a:extLst>
          </p:cNvPr>
          <p:cNvSpPr txBox="1"/>
          <p:nvPr/>
        </p:nvSpPr>
        <p:spPr>
          <a:xfrm>
            <a:off x="440449" y="2073384"/>
            <a:ext cx="2029797" cy="338554"/>
          </a:xfrm>
          <a:prstGeom prst="rect">
            <a:avLst/>
          </a:prstGeom>
          <a:noFill/>
        </p:spPr>
        <p:txBody>
          <a:bodyPr wrap="square" rtlCol="0">
            <a:spAutoFit/>
          </a:bodyPr>
          <a:lstStyle/>
          <a:p>
            <a:pPr algn="ctr"/>
            <a:r>
              <a:rPr kumimoji="1" lang="en-US" altLang="zh-CN" sz="1600" b="1" dirty="0">
                <a:solidFill>
                  <a:schemeClr val="bg1"/>
                </a:solidFill>
                <a:latin typeface="Microsoft YaHei" charset="-122"/>
                <a:ea typeface="Microsoft YaHei" charset="-122"/>
                <a:cs typeface="Microsoft YaHei" charset="-122"/>
              </a:rPr>
              <a:t>EXTRACT</a:t>
            </a:r>
            <a:endParaRPr kumimoji="1" lang="zh-CN" altLang="en-US" sz="1600" b="1" dirty="0">
              <a:solidFill>
                <a:schemeClr val="bg1"/>
              </a:solidFill>
              <a:latin typeface="Microsoft YaHei" charset="-122"/>
              <a:ea typeface="Microsoft YaHei" charset="-122"/>
              <a:cs typeface="Microsoft YaHei" charset="-122"/>
            </a:endParaRPr>
          </a:p>
        </p:txBody>
      </p:sp>
      <p:pic>
        <p:nvPicPr>
          <p:cNvPr id="7" name="图片 3">
            <a:extLst>
              <a:ext uri="{FF2B5EF4-FFF2-40B4-BE49-F238E27FC236}">
                <a16:creationId xmlns:a16="http://schemas.microsoft.com/office/drawing/2014/main" id="{E6E88808-DACA-3BFE-D022-CB1758C94FD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2979" y="1577434"/>
            <a:ext cx="459761" cy="459761"/>
          </a:xfrm>
          <a:prstGeom prst="rect">
            <a:avLst/>
          </a:prstGeom>
        </p:spPr>
      </p:pic>
      <p:sp>
        <p:nvSpPr>
          <p:cNvPr id="11" name="Freeform 10">
            <a:extLst>
              <a:ext uri="{FF2B5EF4-FFF2-40B4-BE49-F238E27FC236}">
                <a16:creationId xmlns:a16="http://schemas.microsoft.com/office/drawing/2014/main" id="{07EBEF31-CE57-1183-A629-23AD70C54E33}"/>
              </a:ext>
            </a:extLst>
          </p:cNvPr>
          <p:cNvSpPr>
            <a:spLocks noChangeAspect="1"/>
          </p:cNvSpPr>
          <p:nvPr/>
        </p:nvSpPr>
        <p:spPr bwMode="auto">
          <a:xfrm rot="8100000">
            <a:off x="2629841" y="1831555"/>
            <a:ext cx="643198" cy="665554"/>
          </a:xfrm>
          <a:custGeom>
            <a:avLst/>
            <a:gdLst>
              <a:gd name="T0" fmla="*/ 672 w 672"/>
              <a:gd name="T1" fmla="*/ 344 h 673"/>
              <a:gd name="T2" fmla="*/ 448 w 672"/>
              <a:gd name="T3" fmla="*/ 117 h 673"/>
              <a:gd name="T4" fmla="*/ 564 w 672"/>
              <a:gd name="T5" fmla="*/ 0 h 673"/>
              <a:gd name="T6" fmla="*/ 0 w 672"/>
              <a:gd name="T7" fmla="*/ 0 h 673"/>
              <a:gd name="T8" fmla="*/ 0 w 672"/>
              <a:gd name="T9" fmla="*/ 564 h 673"/>
              <a:gd name="T10" fmla="*/ 116 w 672"/>
              <a:gd name="T11" fmla="*/ 448 h 673"/>
              <a:gd name="T12" fmla="*/ 343 w 672"/>
              <a:gd name="T13" fmla="*/ 673 h 673"/>
              <a:gd name="T14" fmla="*/ 672 w 672"/>
              <a:gd name="T15" fmla="*/ 344 h 6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2" h="673">
                <a:moveTo>
                  <a:pt x="672" y="344"/>
                </a:moveTo>
                <a:lnTo>
                  <a:pt x="448" y="117"/>
                </a:lnTo>
                <a:lnTo>
                  <a:pt x="564" y="0"/>
                </a:lnTo>
                <a:lnTo>
                  <a:pt x="0" y="0"/>
                </a:lnTo>
                <a:lnTo>
                  <a:pt x="0" y="564"/>
                </a:lnTo>
                <a:lnTo>
                  <a:pt x="116" y="448"/>
                </a:lnTo>
                <a:lnTo>
                  <a:pt x="343" y="673"/>
                </a:lnTo>
                <a:lnTo>
                  <a:pt x="672" y="344"/>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圆角矩形 23">
            <a:extLst>
              <a:ext uri="{FF2B5EF4-FFF2-40B4-BE49-F238E27FC236}">
                <a16:creationId xmlns:a16="http://schemas.microsoft.com/office/drawing/2014/main" id="{7573AE1C-8CF2-907F-E78F-8A07826B7B56}"/>
              </a:ext>
            </a:extLst>
          </p:cNvPr>
          <p:cNvSpPr/>
          <p:nvPr/>
        </p:nvSpPr>
        <p:spPr>
          <a:xfrm>
            <a:off x="3586599" y="1496200"/>
            <a:ext cx="1980448" cy="1081991"/>
          </a:xfrm>
          <a:prstGeom prst="round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24">
            <a:extLst>
              <a:ext uri="{FF2B5EF4-FFF2-40B4-BE49-F238E27FC236}">
                <a16:creationId xmlns:a16="http://schemas.microsoft.com/office/drawing/2014/main" id="{7D5D6823-4345-C02E-28D7-2797E2F92FBA}"/>
              </a:ext>
            </a:extLst>
          </p:cNvPr>
          <p:cNvSpPr txBox="1"/>
          <p:nvPr/>
        </p:nvSpPr>
        <p:spPr>
          <a:xfrm>
            <a:off x="3578271" y="2073384"/>
            <a:ext cx="1980448" cy="338554"/>
          </a:xfrm>
          <a:prstGeom prst="rect">
            <a:avLst/>
          </a:prstGeom>
          <a:noFill/>
        </p:spPr>
        <p:txBody>
          <a:bodyPr wrap="square" rtlCol="0">
            <a:spAutoFit/>
          </a:bodyPr>
          <a:lstStyle/>
          <a:p>
            <a:pPr algn="ctr"/>
            <a:r>
              <a:rPr kumimoji="1" lang="en-US" altLang="zh-CN" sz="1600" b="1" dirty="0">
                <a:solidFill>
                  <a:schemeClr val="bg1"/>
                </a:solidFill>
                <a:latin typeface="Microsoft YaHei" charset="-122"/>
                <a:ea typeface="Microsoft YaHei" charset="-122"/>
                <a:cs typeface="Microsoft YaHei" charset="-122"/>
              </a:rPr>
              <a:t>TRANSFORM</a:t>
            </a:r>
            <a:endParaRPr kumimoji="1" lang="zh-CN" altLang="en-US" sz="1600" b="1" dirty="0">
              <a:solidFill>
                <a:schemeClr val="bg1"/>
              </a:solidFill>
              <a:latin typeface="Microsoft YaHei" charset="-122"/>
              <a:ea typeface="Microsoft YaHei" charset="-122"/>
              <a:cs typeface="Microsoft YaHei" charset="-122"/>
            </a:endParaRPr>
          </a:p>
        </p:txBody>
      </p:sp>
      <p:sp>
        <p:nvSpPr>
          <p:cNvPr id="16" name="圆角矩形 26">
            <a:extLst>
              <a:ext uri="{FF2B5EF4-FFF2-40B4-BE49-F238E27FC236}">
                <a16:creationId xmlns:a16="http://schemas.microsoft.com/office/drawing/2014/main" id="{963F05BF-DDCE-11E0-57E6-AE0EDD03F955}"/>
              </a:ext>
            </a:extLst>
          </p:cNvPr>
          <p:cNvSpPr/>
          <p:nvPr/>
        </p:nvSpPr>
        <p:spPr>
          <a:xfrm>
            <a:off x="6712423" y="1436498"/>
            <a:ext cx="1936369" cy="1141694"/>
          </a:xfrm>
          <a:prstGeom prst="round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27">
            <a:extLst>
              <a:ext uri="{FF2B5EF4-FFF2-40B4-BE49-F238E27FC236}">
                <a16:creationId xmlns:a16="http://schemas.microsoft.com/office/drawing/2014/main" id="{27BB8755-A7E0-6E94-8031-492364040390}"/>
              </a:ext>
            </a:extLst>
          </p:cNvPr>
          <p:cNvSpPr txBox="1"/>
          <p:nvPr/>
        </p:nvSpPr>
        <p:spPr>
          <a:xfrm>
            <a:off x="6712423" y="2042606"/>
            <a:ext cx="1936369" cy="400110"/>
          </a:xfrm>
          <a:prstGeom prst="rect">
            <a:avLst/>
          </a:prstGeom>
          <a:noFill/>
        </p:spPr>
        <p:txBody>
          <a:bodyPr wrap="square" rtlCol="0">
            <a:spAutoFit/>
          </a:bodyPr>
          <a:lstStyle/>
          <a:p>
            <a:pPr algn="ctr"/>
            <a:r>
              <a:rPr kumimoji="1" lang="en-US" altLang="zh-CN" sz="2000" b="1" dirty="0">
                <a:solidFill>
                  <a:schemeClr val="bg1"/>
                </a:solidFill>
                <a:latin typeface="Microsoft YaHei" charset="-122"/>
                <a:ea typeface="Microsoft YaHei" charset="-122"/>
                <a:cs typeface="Microsoft YaHei" charset="-122"/>
              </a:rPr>
              <a:t>LOAD</a:t>
            </a:r>
            <a:endParaRPr kumimoji="1" lang="zh-CN" altLang="en-US" sz="2000" b="1" dirty="0">
              <a:solidFill>
                <a:schemeClr val="bg1"/>
              </a:solidFill>
              <a:latin typeface="Microsoft YaHei" charset="-122"/>
              <a:ea typeface="Microsoft YaHei" charset="-122"/>
              <a:cs typeface="Microsoft YaHei" charset="-122"/>
            </a:endParaRPr>
          </a:p>
        </p:txBody>
      </p:sp>
      <p:sp>
        <p:nvSpPr>
          <p:cNvPr id="34" name="Freeform 33">
            <a:extLst>
              <a:ext uri="{FF2B5EF4-FFF2-40B4-BE49-F238E27FC236}">
                <a16:creationId xmlns:a16="http://schemas.microsoft.com/office/drawing/2014/main" id="{C72745BE-B561-9AE9-B744-5CC4D6815248}"/>
              </a:ext>
            </a:extLst>
          </p:cNvPr>
          <p:cNvSpPr>
            <a:spLocks noChangeAspect="1"/>
          </p:cNvSpPr>
          <p:nvPr/>
        </p:nvSpPr>
        <p:spPr bwMode="auto">
          <a:xfrm rot="8100000">
            <a:off x="5696637" y="1696743"/>
            <a:ext cx="643198" cy="665554"/>
          </a:xfrm>
          <a:custGeom>
            <a:avLst/>
            <a:gdLst>
              <a:gd name="T0" fmla="*/ 672 w 672"/>
              <a:gd name="T1" fmla="*/ 344 h 673"/>
              <a:gd name="T2" fmla="*/ 448 w 672"/>
              <a:gd name="T3" fmla="*/ 117 h 673"/>
              <a:gd name="T4" fmla="*/ 564 w 672"/>
              <a:gd name="T5" fmla="*/ 0 h 673"/>
              <a:gd name="T6" fmla="*/ 0 w 672"/>
              <a:gd name="T7" fmla="*/ 0 h 673"/>
              <a:gd name="T8" fmla="*/ 0 w 672"/>
              <a:gd name="T9" fmla="*/ 564 h 673"/>
              <a:gd name="T10" fmla="*/ 116 w 672"/>
              <a:gd name="T11" fmla="*/ 448 h 673"/>
              <a:gd name="T12" fmla="*/ 343 w 672"/>
              <a:gd name="T13" fmla="*/ 673 h 673"/>
              <a:gd name="T14" fmla="*/ 672 w 672"/>
              <a:gd name="T15" fmla="*/ 344 h 6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2" h="673">
                <a:moveTo>
                  <a:pt x="672" y="344"/>
                </a:moveTo>
                <a:lnTo>
                  <a:pt x="448" y="117"/>
                </a:lnTo>
                <a:lnTo>
                  <a:pt x="564" y="0"/>
                </a:lnTo>
                <a:lnTo>
                  <a:pt x="0" y="0"/>
                </a:lnTo>
                <a:lnTo>
                  <a:pt x="0" y="564"/>
                </a:lnTo>
                <a:lnTo>
                  <a:pt x="116" y="448"/>
                </a:lnTo>
                <a:lnTo>
                  <a:pt x="343" y="673"/>
                </a:lnTo>
                <a:lnTo>
                  <a:pt x="672" y="344"/>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TextBox 34">
            <a:extLst>
              <a:ext uri="{FF2B5EF4-FFF2-40B4-BE49-F238E27FC236}">
                <a16:creationId xmlns:a16="http://schemas.microsoft.com/office/drawing/2014/main" id="{DDC30C5E-BB0A-62C2-2946-B8E7EE40BB6D}"/>
              </a:ext>
            </a:extLst>
          </p:cNvPr>
          <p:cNvSpPr txBox="1"/>
          <p:nvPr/>
        </p:nvSpPr>
        <p:spPr>
          <a:xfrm>
            <a:off x="3536994" y="3047009"/>
            <a:ext cx="2376693" cy="3145861"/>
          </a:xfrm>
          <a:prstGeom prst="rect">
            <a:avLst/>
          </a:prstGeom>
          <a:noFill/>
        </p:spPr>
        <p:txBody>
          <a:bodyPr wrap="square" rtlCol="0">
            <a:spAutoFit/>
          </a:bodyPr>
          <a:lstStyle/>
          <a:p>
            <a:pPr marL="342900" indent="-342900">
              <a:lnSpc>
                <a:spcPct val="130000"/>
              </a:lnSpc>
              <a:buFont typeface="Wingdings" panose="05000000000000000000" pitchFamily="2" charset="2"/>
              <a:buChar char="u"/>
            </a:pPr>
            <a:r>
              <a:rPr lang="en-US"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Data Cleaning</a:t>
            </a:r>
          </a:p>
          <a:p>
            <a:pPr marL="342900" indent="-342900">
              <a:lnSpc>
                <a:spcPct val="130000"/>
              </a:lnSpc>
              <a:buFont typeface="Wingdings" panose="05000000000000000000" pitchFamily="2" charset="2"/>
              <a:buChar char="u"/>
            </a:pPr>
            <a:endParaRPr lang="en-US"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endParaRPr>
          </a:p>
          <a:p>
            <a:pPr marL="342900" indent="-342900">
              <a:lnSpc>
                <a:spcPct val="130000"/>
              </a:lnSpc>
              <a:buFont typeface="Wingdings" panose="05000000000000000000" pitchFamily="2" charset="2"/>
              <a:buChar char="u"/>
            </a:pPr>
            <a:r>
              <a:rPr lang="en-US"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Data Merging</a:t>
            </a:r>
          </a:p>
          <a:p>
            <a:pPr marL="342900" indent="-342900">
              <a:lnSpc>
                <a:spcPct val="130000"/>
              </a:lnSpc>
              <a:buFont typeface="Wingdings" panose="05000000000000000000" pitchFamily="2" charset="2"/>
              <a:buChar char="u"/>
            </a:pPr>
            <a:endParaRPr lang="en-US"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endParaRPr>
          </a:p>
          <a:p>
            <a:pPr marL="342900" indent="-342900">
              <a:lnSpc>
                <a:spcPct val="130000"/>
              </a:lnSpc>
              <a:buFont typeface="Wingdings" panose="05000000000000000000" pitchFamily="2" charset="2"/>
              <a:buChar char="u"/>
            </a:pPr>
            <a:r>
              <a:rPr lang="en-US"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Duplicates &amp; Missing values</a:t>
            </a:r>
          </a:p>
          <a:p>
            <a:pPr marL="342900" indent="-342900">
              <a:lnSpc>
                <a:spcPct val="130000"/>
              </a:lnSpc>
              <a:buFont typeface="Wingdings" panose="05000000000000000000" pitchFamily="2" charset="2"/>
              <a:buChar char="u"/>
            </a:pPr>
            <a:endParaRPr lang="en-US"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endParaRPr>
          </a:p>
          <a:p>
            <a:pPr marL="342900" indent="-342900">
              <a:lnSpc>
                <a:spcPct val="130000"/>
              </a:lnSpc>
              <a:buFont typeface="Wingdings" panose="05000000000000000000" pitchFamily="2" charset="2"/>
              <a:buChar char="u"/>
            </a:pPr>
            <a:r>
              <a:rPr lang="en-US"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Data</a:t>
            </a:r>
            <a:r>
              <a:rPr lang="zh-CN" altLang="en-US"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F</a:t>
            </a:r>
            <a:r>
              <a:rPr lang="en-US"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ormat Conversion</a:t>
            </a:r>
          </a:p>
          <a:p>
            <a:pPr marL="342900" indent="-342900">
              <a:lnSpc>
                <a:spcPct val="130000"/>
              </a:lnSpc>
              <a:buFont typeface="Wingdings" panose="05000000000000000000" pitchFamily="2" charset="2"/>
              <a:buChar char="u"/>
            </a:pPr>
            <a:endParaRPr lang="en-US"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endParaRPr>
          </a:p>
          <a:p>
            <a:pPr marL="342900" indent="-342900">
              <a:lnSpc>
                <a:spcPct val="130000"/>
              </a:lnSpc>
              <a:buFont typeface="Wingdings" panose="05000000000000000000" pitchFamily="2" charset="2"/>
              <a:buChar char="u"/>
            </a:pPr>
            <a:r>
              <a:rPr lang="en-US"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Calculated Fields</a:t>
            </a:r>
          </a:p>
        </p:txBody>
      </p:sp>
      <p:sp>
        <p:nvSpPr>
          <p:cNvPr id="36" name="Rounded Rectangle 35">
            <a:extLst>
              <a:ext uri="{FF2B5EF4-FFF2-40B4-BE49-F238E27FC236}">
                <a16:creationId xmlns:a16="http://schemas.microsoft.com/office/drawing/2014/main" id="{3660B2F9-3B00-792E-7B4E-1551E0BB914A}"/>
              </a:ext>
            </a:extLst>
          </p:cNvPr>
          <p:cNvSpPr/>
          <p:nvPr/>
        </p:nvSpPr>
        <p:spPr>
          <a:xfrm>
            <a:off x="3569065" y="2968931"/>
            <a:ext cx="2035538" cy="3476964"/>
          </a:xfrm>
          <a:prstGeom prst="roundRect">
            <a:avLst/>
          </a:prstGeom>
          <a:solidFill>
            <a:schemeClr val="bg1">
              <a:alpha val="0"/>
            </a:schemeClr>
          </a:solidFill>
          <a:ln w="1905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a:p>
            <a:pPr algn="ctr"/>
            <a:endParaRPr lang="en-CN" dirty="0"/>
          </a:p>
          <a:p>
            <a:pPr algn="ctr"/>
            <a:endParaRPr lang="en-CN" dirty="0"/>
          </a:p>
          <a:p>
            <a:pPr algn="ctr"/>
            <a:endParaRPr lang="en-CN" dirty="0"/>
          </a:p>
          <a:p>
            <a:pPr algn="ctr"/>
            <a:endParaRPr lang="en-CN" dirty="0"/>
          </a:p>
          <a:p>
            <a:pPr algn="ctr"/>
            <a:endParaRPr lang="en-CN" dirty="0"/>
          </a:p>
          <a:p>
            <a:pPr algn="ctr"/>
            <a:endParaRPr lang="en-CN" dirty="0"/>
          </a:p>
          <a:p>
            <a:pPr algn="ctr"/>
            <a:endParaRPr lang="en-CN" dirty="0"/>
          </a:p>
          <a:p>
            <a:pPr algn="ctr"/>
            <a:endParaRPr lang="en-CN" dirty="0"/>
          </a:p>
          <a:p>
            <a:pPr algn="ctr"/>
            <a:endParaRPr lang="en-CN" dirty="0"/>
          </a:p>
          <a:p>
            <a:pPr algn="ctr"/>
            <a:endParaRPr lang="en-CN" dirty="0"/>
          </a:p>
          <a:p>
            <a:pPr algn="ctr"/>
            <a:endParaRPr lang="en-CN" dirty="0"/>
          </a:p>
          <a:p>
            <a:pPr algn="ctr"/>
            <a:endParaRPr lang="en-CN" dirty="0"/>
          </a:p>
        </p:txBody>
      </p:sp>
      <p:sp>
        <p:nvSpPr>
          <p:cNvPr id="39" name="TextBox 38">
            <a:extLst>
              <a:ext uri="{FF2B5EF4-FFF2-40B4-BE49-F238E27FC236}">
                <a16:creationId xmlns:a16="http://schemas.microsoft.com/office/drawing/2014/main" id="{B1F3B2A5-AAA6-6729-F6ED-2A52707A3885}"/>
              </a:ext>
            </a:extLst>
          </p:cNvPr>
          <p:cNvSpPr txBox="1"/>
          <p:nvPr/>
        </p:nvSpPr>
        <p:spPr>
          <a:xfrm>
            <a:off x="472083" y="2968931"/>
            <a:ext cx="2376693" cy="3425938"/>
          </a:xfrm>
          <a:prstGeom prst="rect">
            <a:avLst/>
          </a:prstGeom>
          <a:noFill/>
        </p:spPr>
        <p:txBody>
          <a:bodyPr wrap="square" rtlCol="0">
            <a:spAutoFit/>
          </a:bodyPr>
          <a:lstStyle/>
          <a:p>
            <a:pPr marL="342900" indent="-342900">
              <a:lnSpc>
                <a:spcPct val="130000"/>
              </a:lnSpc>
              <a:buFont typeface="Wingdings" panose="05000000000000000000" pitchFamily="2" charset="2"/>
              <a:buChar char="u"/>
            </a:pPr>
            <a:r>
              <a:rPr lang="en-US"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Economic  Indicators</a:t>
            </a:r>
          </a:p>
          <a:p>
            <a:pPr>
              <a:lnSpc>
                <a:spcPct val="130000"/>
              </a:lnSpc>
            </a:pPr>
            <a:endParaRPr lang="en-US"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endParaRPr>
          </a:p>
          <a:p>
            <a:pPr marL="342900" indent="-342900">
              <a:lnSpc>
                <a:spcPct val="130000"/>
              </a:lnSpc>
              <a:buFont typeface="Wingdings" panose="05000000000000000000" pitchFamily="2" charset="2"/>
              <a:buChar char="u"/>
            </a:pPr>
            <a:r>
              <a:rPr lang="en-US"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Tourism Trends</a:t>
            </a:r>
          </a:p>
          <a:p>
            <a:pPr marL="342900" indent="-342900">
              <a:lnSpc>
                <a:spcPct val="130000"/>
              </a:lnSpc>
              <a:buFont typeface="Wingdings" panose="05000000000000000000" pitchFamily="2" charset="2"/>
              <a:buChar char="u"/>
            </a:pPr>
            <a:endParaRPr lang="en-US"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endParaRPr>
          </a:p>
          <a:p>
            <a:pPr marL="342900" indent="-342900">
              <a:lnSpc>
                <a:spcPct val="130000"/>
              </a:lnSpc>
              <a:buFont typeface="Wingdings" panose="05000000000000000000" pitchFamily="2" charset="2"/>
              <a:buChar char="u"/>
            </a:pPr>
            <a:r>
              <a:rPr lang="en-US"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Aviation Developments</a:t>
            </a:r>
          </a:p>
          <a:p>
            <a:pPr marL="342900" indent="-342900">
              <a:lnSpc>
                <a:spcPct val="130000"/>
              </a:lnSpc>
              <a:buFont typeface="Wingdings" panose="05000000000000000000" pitchFamily="2" charset="2"/>
              <a:buChar char="u"/>
            </a:pPr>
            <a:endParaRPr lang="en-US"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endParaRPr>
          </a:p>
          <a:p>
            <a:pPr marL="342900" indent="-342900">
              <a:lnSpc>
                <a:spcPct val="130000"/>
              </a:lnSpc>
              <a:buFont typeface="Wingdings" panose="05000000000000000000" pitchFamily="2" charset="2"/>
              <a:buChar char="u"/>
            </a:pPr>
            <a:r>
              <a:rPr lang="en-US"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Demographic Statistics</a:t>
            </a:r>
          </a:p>
          <a:p>
            <a:pPr>
              <a:lnSpc>
                <a:spcPct val="130000"/>
              </a:lnSpc>
            </a:pPr>
            <a:endParaRPr lang="en-US"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endParaRPr>
          </a:p>
          <a:p>
            <a:pPr marL="342900" indent="-342900">
              <a:lnSpc>
                <a:spcPct val="130000"/>
              </a:lnSpc>
              <a:buFont typeface="Wingdings" panose="05000000000000000000" pitchFamily="2" charset="2"/>
              <a:buChar char="u"/>
            </a:pPr>
            <a:r>
              <a:rPr lang="en-US"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Competitors</a:t>
            </a:r>
            <a:endParaRPr lang="en-CN"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0" name="Rounded Rectangle 39">
            <a:extLst>
              <a:ext uri="{FF2B5EF4-FFF2-40B4-BE49-F238E27FC236}">
                <a16:creationId xmlns:a16="http://schemas.microsoft.com/office/drawing/2014/main" id="{82FD8F00-18BB-158A-1C8C-0469B69B1840}"/>
              </a:ext>
            </a:extLst>
          </p:cNvPr>
          <p:cNvSpPr/>
          <p:nvPr/>
        </p:nvSpPr>
        <p:spPr>
          <a:xfrm>
            <a:off x="472083" y="2999000"/>
            <a:ext cx="1998163" cy="3428767"/>
          </a:xfrm>
          <a:prstGeom prst="roundRect">
            <a:avLst/>
          </a:prstGeom>
          <a:solidFill>
            <a:schemeClr val="bg1">
              <a:alpha val="0"/>
            </a:schemeClr>
          </a:solidFill>
          <a:ln w="1905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42" name="TextBox 41">
            <a:extLst>
              <a:ext uri="{FF2B5EF4-FFF2-40B4-BE49-F238E27FC236}">
                <a16:creationId xmlns:a16="http://schemas.microsoft.com/office/drawing/2014/main" id="{4BBDDA8A-53F6-09A4-09AD-88AD74301DF6}"/>
              </a:ext>
            </a:extLst>
          </p:cNvPr>
          <p:cNvSpPr txBox="1"/>
          <p:nvPr/>
        </p:nvSpPr>
        <p:spPr>
          <a:xfrm>
            <a:off x="6681525" y="3164026"/>
            <a:ext cx="1998163" cy="2585708"/>
          </a:xfrm>
          <a:prstGeom prst="rect">
            <a:avLst/>
          </a:prstGeom>
          <a:noFill/>
        </p:spPr>
        <p:txBody>
          <a:bodyPr wrap="square" rtlCol="0">
            <a:spAutoFit/>
          </a:bodyPr>
          <a:lstStyle/>
          <a:p>
            <a:pPr marL="342900" indent="-342900">
              <a:lnSpc>
                <a:spcPct val="130000"/>
              </a:lnSpc>
              <a:buFont typeface="Wingdings" panose="05000000000000000000" pitchFamily="2" charset="2"/>
              <a:buChar char="u"/>
            </a:pPr>
            <a:r>
              <a:rPr lang="en-US"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Relational Databases</a:t>
            </a:r>
          </a:p>
          <a:p>
            <a:pPr marL="342900" indent="-342900">
              <a:lnSpc>
                <a:spcPct val="130000"/>
              </a:lnSpc>
              <a:buFont typeface="Wingdings" panose="05000000000000000000" pitchFamily="2" charset="2"/>
              <a:buChar char="u"/>
            </a:pPr>
            <a:endParaRPr lang="en-US"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endParaRPr>
          </a:p>
          <a:p>
            <a:pPr marL="342900" indent="-342900">
              <a:lnSpc>
                <a:spcPct val="130000"/>
              </a:lnSpc>
              <a:buFont typeface="Wingdings" panose="05000000000000000000" pitchFamily="2" charset="2"/>
              <a:buChar char="u"/>
            </a:pPr>
            <a:endParaRPr lang="en-US"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endParaRPr>
          </a:p>
          <a:p>
            <a:pPr marL="342900" indent="-342900">
              <a:lnSpc>
                <a:spcPct val="130000"/>
              </a:lnSpc>
              <a:buFont typeface="Wingdings" panose="05000000000000000000" pitchFamily="2" charset="2"/>
              <a:buChar char="u"/>
            </a:pPr>
            <a:r>
              <a:rPr lang="en-US"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Data Warehouses</a:t>
            </a:r>
          </a:p>
          <a:p>
            <a:pPr marL="342900" indent="-342900">
              <a:lnSpc>
                <a:spcPct val="130000"/>
              </a:lnSpc>
              <a:buFont typeface="Wingdings" panose="05000000000000000000" pitchFamily="2" charset="2"/>
              <a:buChar char="u"/>
            </a:pPr>
            <a:endParaRPr lang="en-US"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endParaRPr>
          </a:p>
          <a:p>
            <a:pPr marL="342900" indent="-342900">
              <a:lnSpc>
                <a:spcPct val="130000"/>
              </a:lnSpc>
              <a:buFont typeface="Wingdings" panose="05000000000000000000" pitchFamily="2" charset="2"/>
              <a:buChar char="u"/>
            </a:pPr>
            <a:endParaRPr lang="en-US"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endParaRPr>
          </a:p>
          <a:p>
            <a:pPr marL="342900" indent="-342900">
              <a:lnSpc>
                <a:spcPct val="130000"/>
              </a:lnSpc>
              <a:buFont typeface="Wingdings" panose="05000000000000000000" pitchFamily="2" charset="2"/>
              <a:buChar char="u"/>
            </a:pPr>
            <a:r>
              <a:rPr lang="en-US"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Data Lakes</a:t>
            </a:r>
          </a:p>
        </p:txBody>
      </p:sp>
      <p:sp>
        <p:nvSpPr>
          <p:cNvPr id="43" name="Rounded Rectangle 42">
            <a:extLst>
              <a:ext uri="{FF2B5EF4-FFF2-40B4-BE49-F238E27FC236}">
                <a16:creationId xmlns:a16="http://schemas.microsoft.com/office/drawing/2014/main" id="{AEC3A9E3-3D0C-F452-59BF-8E55A881410E}"/>
              </a:ext>
            </a:extLst>
          </p:cNvPr>
          <p:cNvSpPr/>
          <p:nvPr/>
        </p:nvSpPr>
        <p:spPr>
          <a:xfrm>
            <a:off x="6712423" y="2966102"/>
            <a:ext cx="1998163" cy="3428767"/>
          </a:xfrm>
          <a:prstGeom prst="roundRect">
            <a:avLst/>
          </a:prstGeom>
          <a:solidFill>
            <a:schemeClr val="bg1">
              <a:alpha val="0"/>
            </a:schemeClr>
          </a:solidFill>
          <a:ln w="1905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45" name="Graphic 44" descr="Washing Machine with solid fill">
            <a:extLst>
              <a:ext uri="{FF2B5EF4-FFF2-40B4-BE49-F238E27FC236}">
                <a16:creationId xmlns:a16="http://schemas.microsoft.com/office/drawing/2014/main" id="{248D47BB-D100-CF34-B98C-329B786995C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300004" y="1511271"/>
            <a:ext cx="553638" cy="553638"/>
          </a:xfrm>
          <a:prstGeom prst="rect">
            <a:avLst/>
          </a:prstGeom>
        </p:spPr>
      </p:pic>
      <p:pic>
        <p:nvPicPr>
          <p:cNvPr id="47" name="Graphic 46" descr="Warehouse with solid fill">
            <a:extLst>
              <a:ext uri="{FF2B5EF4-FFF2-40B4-BE49-F238E27FC236}">
                <a16:creationId xmlns:a16="http://schemas.microsoft.com/office/drawing/2014/main" id="{DD78928F-BBD0-80D7-6AFC-C73ADAC0469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409418" y="1481336"/>
            <a:ext cx="542378" cy="542378"/>
          </a:xfrm>
          <a:prstGeom prst="rect">
            <a:avLst/>
          </a:prstGeom>
        </p:spPr>
      </p:pic>
    </p:spTree>
    <p:extLst>
      <p:ext uri="{BB962C8B-B14F-4D97-AF65-F5344CB8AC3E}">
        <p14:creationId xmlns:p14="http://schemas.microsoft.com/office/powerpoint/2010/main" val="1545595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986CAEEB-47FE-5ECD-668B-01B88EE39D78}"/>
              </a:ext>
            </a:extLst>
          </p:cNvPr>
          <p:cNvGrpSpPr/>
          <p:nvPr/>
        </p:nvGrpSpPr>
        <p:grpSpPr>
          <a:xfrm>
            <a:off x="313135" y="596019"/>
            <a:ext cx="5675707" cy="567000"/>
            <a:chOff x="313135" y="429165"/>
            <a:chExt cx="5425465" cy="567000"/>
          </a:xfrm>
        </p:grpSpPr>
        <p:sp>
          <p:nvSpPr>
            <p:cNvPr id="4" name="标题 1"/>
            <p:cNvSpPr txBox="1">
              <a:spLocks/>
            </p:cNvSpPr>
            <p:nvPr/>
          </p:nvSpPr>
          <p:spPr bwMode="auto">
            <a:xfrm>
              <a:off x="1142731" y="545457"/>
              <a:ext cx="4595869" cy="38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eaLnBrk="1" hangingPunct="1">
                <a:defRPr/>
              </a:pPr>
              <a:r>
                <a:rPr lang="en-US" altLang="zh-CN" sz="2400" b="1" dirty="0">
                  <a:solidFill>
                    <a:schemeClr val="tx2"/>
                  </a:solidFill>
                  <a:latin typeface="微软雅黑" panose="020B0503020204020204" pitchFamily="34" charset="-122"/>
                  <a:ea typeface="微软雅黑" panose="020B0503020204020204" pitchFamily="34" charset="-122"/>
                </a:rPr>
                <a:t>PROJECT REVIEW</a:t>
              </a:r>
            </a:p>
          </p:txBody>
        </p:sp>
        <p:sp>
          <p:nvSpPr>
            <p:cNvPr id="6" name="圆角矩形 11"/>
            <p:cNvSpPr/>
            <p:nvPr>
              <p:custDataLst>
                <p:tags r:id="rId1"/>
              </p:custDataLst>
            </p:nvPr>
          </p:nvSpPr>
          <p:spPr>
            <a:xfrm>
              <a:off x="313135" y="476402"/>
              <a:ext cx="276225" cy="67865"/>
            </a:xfrm>
            <a:custGeom>
              <a:avLst/>
              <a:gdLst/>
              <a:ahLst/>
              <a:cxnLst/>
              <a:rect l="l" t="t"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solidFill>
              <a:schemeClr val="tx2"/>
            </a:solidFill>
            <a:ln w="25400" cap="flat" cmpd="sng" algn="ctr">
              <a:noFill/>
              <a:prstDash val="solid"/>
            </a:ln>
            <a:effectLst/>
          </p:spPr>
          <p:txBody>
            <a:bodyPr lIns="51435" tIns="25718" rIns="51435" bIns="25718" anchor="ctr"/>
            <a:lstStyle/>
            <a:p>
              <a:pPr algn="ctr">
                <a:defRPr/>
              </a:pPr>
              <a:endParaRPr lang="en-US" sz="1013" kern="0">
                <a:solidFill>
                  <a:sysClr val="window" lastClr="FFFFFF"/>
                </a:solidFill>
                <a:latin typeface="Calibri"/>
              </a:endParaRPr>
            </a:p>
          </p:txBody>
        </p:sp>
        <p:sp>
          <p:nvSpPr>
            <p:cNvPr id="8" name="矩形 8"/>
            <p:cNvSpPr>
              <a:spLocks noChangeArrowheads="1"/>
            </p:cNvSpPr>
            <p:nvPr>
              <p:custDataLst>
                <p:tags r:id="rId2"/>
              </p:custDataLst>
            </p:nvPr>
          </p:nvSpPr>
          <p:spPr bwMode="auto">
            <a:xfrm>
              <a:off x="313135" y="429165"/>
              <a:ext cx="127397" cy="567000"/>
            </a:xfrm>
            <a:prstGeom prst="rect">
              <a:avLst/>
            </a:prstGeom>
            <a:gradFill rotWithShape="0">
              <a:gsLst>
                <a:gs pos="0">
                  <a:srgbClr val="A7A7A7"/>
                </a:gs>
                <a:gs pos="53999">
                  <a:srgbClr val="DBDBDB"/>
                </a:gs>
                <a:gs pos="100000">
                  <a:srgbClr val="ABABA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algn="just" eaLnBrk="1" hangingPunct="1">
                <a:lnSpc>
                  <a:spcPct val="120000"/>
                </a:lnSpc>
                <a:spcBef>
                  <a:spcPct val="0"/>
                </a:spcBef>
                <a:buFontTx/>
                <a:buNone/>
              </a:pPr>
              <a:endParaRPr lang="zh-CN" altLang="en-US" sz="1050">
                <a:solidFill>
                  <a:schemeClr val="bg1"/>
                </a:solidFill>
                <a:latin typeface="幼圆" charset="-122"/>
                <a:ea typeface="幼圆" charset="-122"/>
              </a:endParaRPr>
            </a:p>
          </p:txBody>
        </p:sp>
        <p:sp>
          <p:nvSpPr>
            <p:cNvPr id="9" name="圆角矩形 4"/>
            <p:cNvSpPr>
              <a:spLocks/>
            </p:cNvSpPr>
            <p:nvPr>
              <p:custDataLst>
                <p:tags r:id="rId3"/>
              </p:custDataLst>
            </p:nvPr>
          </p:nvSpPr>
          <p:spPr bwMode="auto">
            <a:xfrm>
              <a:off x="313135" y="512121"/>
              <a:ext cx="757238" cy="420290"/>
            </a:xfrm>
            <a:custGeom>
              <a:avLst/>
              <a:gdLst>
                <a:gd name="T0" fmla="*/ 0 w 1944216"/>
                <a:gd name="T1" fmla="*/ 0 h 1080120"/>
                <a:gd name="T2" fmla="*/ 1404156 w 1944216"/>
                <a:gd name="T3" fmla="*/ 0 h 1080120"/>
                <a:gd name="T4" fmla="*/ 1944216 w 1944216"/>
                <a:gd name="T5" fmla="*/ 540060 h 1080120"/>
                <a:gd name="T6" fmla="*/ 1404156 w 1944216"/>
                <a:gd name="T7" fmla="*/ 1080120 h 1080120"/>
                <a:gd name="T8" fmla="*/ 0 w 1944216"/>
                <a:gd name="T9" fmla="*/ 1080120 h 1080120"/>
                <a:gd name="T10" fmla="*/ 0 w 1944216"/>
                <a:gd name="T11" fmla="*/ 0 h 1080120"/>
              </a:gdLst>
              <a:ahLst/>
              <a:cxnLst>
                <a:cxn ang="0">
                  <a:pos x="T0" y="T1"/>
                </a:cxn>
                <a:cxn ang="0">
                  <a:pos x="T2" y="T3"/>
                </a:cxn>
                <a:cxn ang="0">
                  <a:pos x="T4" y="T5"/>
                </a:cxn>
                <a:cxn ang="0">
                  <a:pos x="T6" y="T7"/>
                </a:cxn>
                <a:cxn ang="0">
                  <a:pos x="T8" y="T9"/>
                </a:cxn>
                <a:cxn ang="0">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chemeClr val="tx2"/>
            </a:solidFill>
            <a:ln>
              <a:noFill/>
            </a:ln>
            <a:effectLst>
              <a:outerShdw blurRad="76200" dist="25401" dir="2700000" algn="tl" rotWithShape="0">
                <a:srgbClr val="000000">
                  <a:alpha val="14999"/>
                </a:srgbClr>
              </a:outerShdw>
            </a:effectLst>
          </p:spPr>
          <p:txBody>
            <a:bodyPr lIns="51435" tIns="25718" rIns="51435" bIns="25718" anchor="ctr"/>
            <a:lstStyle/>
            <a:p>
              <a:endParaRPr lang="zh-CN" altLang="en-US" sz="1350"/>
            </a:p>
          </p:txBody>
        </p:sp>
        <p:sp>
          <p:nvSpPr>
            <p:cNvPr id="10" name="椭圆 9"/>
            <p:cNvSpPr/>
            <p:nvPr>
              <p:custDataLst>
                <p:tags r:id="rId4"/>
              </p:custDataLst>
            </p:nvPr>
          </p:nvSpPr>
          <p:spPr>
            <a:xfrm>
              <a:off x="692810" y="569926"/>
              <a:ext cx="309974" cy="309974"/>
            </a:xfrm>
            <a:prstGeom prst="ellipse">
              <a:avLst/>
            </a:prstGeom>
            <a:solidFill>
              <a:srgbClr val="FFFFFF"/>
            </a:solidFill>
            <a:ln>
              <a:solidFill>
                <a:srgbClr val="FFFFFF"/>
              </a:solidFill>
            </a:ln>
            <a:effectLst>
              <a:innerShdw blurRad="76200" dist="25400" dir="18900000">
                <a:prstClr val="black">
                  <a:alpha val="15000"/>
                </a:prstClr>
              </a:innerShdw>
            </a:effectLst>
          </p:spPr>
          <p:txBody>
            <a:bodyPr lIns="0" tIns="0" rIns="0" bIns="0" anchor="ctr"/>
            <a:lstStyle/>
            <a:p>
              <a:pPr algn="ctr">
                <a:lnSpc>
                  <a:spcPct val="120000"/>
                </a:lnSpc>
                <a:defRPr/>
              </a:pPr>
              <a:r>
                <a:rPr lang="en-US" altLang="zh-CN" sz="1350" b="1" dirty="0">
                  <a:solidFill>
                    <a:srgbClr val="414141"/>
                  </a:solidFill>
                  <a:latin typeface="Segoe UI" panose="020B0502040204020203" pitchFamily="34" charset="0"/>
                  <a:ea typeface="幼圆" panose="02010509060101010101" pitchFamily="49" charset="-122"/>
                  <a:cs typeface="Segoe UI" panose="020B0502040204020203" pitchFamily="34" charset="0"/>
                </a:rPr>
                <a:t>2</a:t>
              </a:r>
              <a:endParaRPr lang="zh-CN" altLang="en-US" sz="1350" b="1" dirty="0">
                <a:solidFill>
                  <a:srgbClr val="414141"/>
                </a:solidFill>
                <a:latin typeface="Segoe UI" panose="020B0502040204020203" pitchFamily="34" charset="0"/>
                <a:ea typeface="幼圆" panose="02010509060101010101" pitchFamily="49" charset="-122"/>
                <a:cs typeface="Segoe UI" panose="020B0502040204020203" pitchFamily="34" charset="0"/>
              </a:endParaRPr>
            </a:p>
          </p:txBody>
        </p:sp>
      </p:grpSp>
      <p:sp>
        <p:nvSpPr>
          <p:cNvPr id="13" name="Rounded Rectangle 12">
            <a:extLst>
              <a:ext uri="{FF2B5EF4-FFF2-40B4-BE49-F238E27FC236}">
                <a16:creationId xmlns:a16="http://schemas.microsoft.com/office/drawing/2014/main" id="{9C7F7A05-4634-B8E7-FE54-ADB28A371EBD}"/>
              </a:ext>
            </a:extLst>
          </p:cNvPr>
          <p:cNvSpPr/>
          <p:nvPr/>
        </p:nvSpPr>
        <p:spPr>
          <a:xfrm>
            <a:off x="3088253" y="1549875"/>
            <a:ext cx="2845822" cy="1152525"/>
          </a:xfrm>
          <a:prstGeom prst="roundRect">
            <a:avLst/>
          </a:prstGeom>
          <a:solidFill>
            <a:srgbClr val="43546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effectLst/>
                <a:latin typeface="Helvetica" pitchFamily="2" charset="0"/>
                <a:ea typeface="DengXian" panose="02010600030101010101" pitchFamily="2" charset="-122"/>
                <a:cs typeface="Times New Roman" panose="02020603050405020304" pitchFamily="18" charset="0"/>
              </a:rPr>
              <a:t>STRUCTURED THINKING</a:t>
            </a:r>
            <a:r>
              <a:rPr lang="en-CN" sz="2400" b="1" dirty="0">
                <a:solidFill>
                  <a:schemeClr val="bg1"/>
                </a:solidFill>
                <a:effectLst/>
              </a:rPr>
              <a:t> </a:t>
            </a:r>
            <a:endParaRPr lang="en-CN" sz="2400" b="1" dirty="0">
              <a:solidFill>
                <a:schemeClr val="bg1"/>
              </a:solidFill>
            </a:endParaRPr>
          </a:p>
        </p:txBody>
      </p:sp>
      <p:sp>
        <p:nvSpPr>
          <p:cNvPr id="15" name="Rounded Rectangle 14">
            <a:extLst>
              <a:ext uri="{FF2B5EF4-FFF2-40B4-BE49-F238E27FC236}">
                <a16:creationId xmlns:a16="http://schemas.microsoft.com/office/drawing/2014/main" id="{392AD899-4701-AB01-4482-9A8FC3E0B7D8}"/>
              </a:ext>
            </a:extLst>
          </p:cNvPr>
          <p:cNvSpPr/>
          <p:nvPr/>
        </p:nvSpPr>
        <p:spPr>
          <a:xfrm>
            <a:off x="5934075" y="3271518"/>
            <a:ext cx="2845822" cy="1152525"/>
          </a:xfrm>
          <a:prstGeom prst="roundRect">
            <a:avLst/>
          </a:prstGeom>
          <a:solidFill>
            <a:srgbClr val="43546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effectLst/>
                <a:latin typeface="Helvetica" pitchFamily="2" charset="0"/>
                <a:ea typeface="DengXian" panose="02010600030101010101" pitchFamily="2" charset="-122"/>
                <a:cs typeface="Times New Roman" panose="02020603050405020304" pitchFamily="18" charset="0"/>
              </a:rPr>
              <a:t>DATA SENSITIVITY </a:t>
            </a:r>
            <a:r>
              <a:rPr lang="en-US" altLang="zh-CN" sz="2400" b="1" dirty="0">
                <a:solidFill>
                  <a:schemeClr val="bg1"/>
                </a:solidFill>
                <a:effectLst/>
                <a:latin typeface="Helvetica" pitchFamily="2" charset="0"/>
                <a:ea typeface="DengXian" panose="02010600030101010101" pitchFamily="2" charset="-122"/>
                <a:cs typeface="Times New Roman" panose="02020603050405020304" pitchFamily="18" charset="0"/>
              </a:rPr>
              <a:t>&amp;</a:t>
            </a:r>
            <a:r>
              <a:rPr lang="en-US" sz="2400" b="1" dirty="0">
                <a:solidFill>
                  <a:schemeClr val="bg1"/>
                </a:solidFill>
                <a:effectLst/>
                <a:latin typeface="Helvetica" pitchFamily="2" charset="0"/>
                <a:ea typeface="DengXian" panose="02010600030101010101" pitchFamily="2" charset="-122"/>
                <a:cs typeface="Times New Roman" panose="02020603050405020304" pitchFamily="18" charset="0"/>
              </a:rPr>
              <a:t> INSIGHT</a:t>
            </a:r>
            <a:endParaRPr lang="en-CN" sz="2400" b="1" dirty="0">
              <a:solidFill>
                <a:schemeClr val="bg1"/>
              </a:solidFill>
            </a:endParaRPr>
          </a:p>
        </p:txBody>
      </p:sp>
      <p:sp>
        <p:nvSpPr>
          <p:cNvPr id="16" name="Rounded Rectangle 15">
            <a:extLst>
              <a:ext uri="{FF2B5EF4-FFF2-40B4-BE49-F238E27FC236}">
                <a16:creationId xmlns:a16="http://schemas.microsoft.com/office/drawing/2014/main" id="{926AD736-7668-8573-E546-47638E37376A}"/>
              </a:ext>
            </a:extLst>
          </p:cNvPr>
          <p:cNvSpPr/>
          <p:nvPr/>
        </p:nvSpPr>
        <p:spPr>
          <a:xfrm>
            <a:off x="3088253" y="4993164"/>
            <a:ext cx="2845822" cy="1152525"/>
          </a:xfrm>
          <a:prstGeom prst="roundRect">
            <a:avLst/>
          </a:prstGeom>
          <a:solidFill>
            <a:srgbClr val="43546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N" sz="2400" b="1" dirty="0">
                <a:solidFill>
                  <a:schemeClr val="bg1"/>
                </a:solidFill>
                <a:effectLst/>
                <a:latin typeface="Helvetica" pitchFamily="2" charset="0"/>
                <a:ea typeface="DengXian" panose="02010600030101010101" pitchFamily="2" charset="-122"/>
                <a:cs typeface="Times New Roman" panose="02020603050405020304" pitchFamily="18" charset="0"/>
              </a:rPr>
              <a:t>TOOLS</a:t>
            </a:r>
            <a:r>
              <a:rPr lang="zh-CN" altLang="en-US" sz="2400" b="1" dirty="0">
                <a:solidFill>
                  <a:schemeClr val="bg1"/>
                </a:solidFill>
                <a:effectLst/>
                <a:latin typeface="Helvetica" pitchFamily="2" charset="0"/>
                <a:ea typeface="DengXian" panose="02010600030101010101" pitchFamily="2" charset="-122"/>
                <a:cs typeface="Times New Roman" panose="02020603050405020304" pitchFamily="18" charset="0"/>
              </a:rPr>
              <a:t> </a:t>
            </a:r>
            <a:r>
              <a:rPr lang="en-US" altLang="zh-CN" sz="2400" b="1" dirty="0">
                <a:solidFill>
                  <a:schemeClr val="bg1"/>
                </a:solidFill>
                <a:effectLst/>
                <a:latin typeface="Helvetica" pitchFamily="2" charset="0"/>
                <a:ea typeface="DengXian" panose="02010600030101010101" pitchFamily="2" charset="-122"/>
                <a:cs typeface="Times New Roman" panose="02020603050405020304" pitchFamily="18" charset="0"/>
              </a:rPr>
              <a:t>&amp;</a:t>
            </a:r>
            <a:r>
              <a:rPr lang="zh-CN" altLang="en-US" sz="2400" b="1" dirty="0">
                <a:solidFill>
                  <a:schemeClr val="bg1"/>
                </a:solidFill>
                <a:effectLst/>
                <a:latin typeface="Helvetica" pitchFamily="2" charset="0"/>
                <a:ea typeface="DengXian" panose="02010600030101010101" pitchFamily="2" charset="-122"/>
                <a:cs typeface="Times New Roman" panose="02020603050405020304" pitchFamily="18" charset="0"/>
              </a:rPr>
              <a:t> </a:t>
            </a:r>
            <a:r>
              <a:rPr lang="en-US" altLang="zh-CN" sz="2400" b="1" dirty="0">
                <a:solidFill>
                  <a:schemeClr val="bg1"/>
                </a:solidFill>
                <a:effectLst/>
                <a:latin typeface="Helvetica" pitchFamily="2" charset="0"/>
                <a:ea typeface="DengXian" panose="02010600030101010101" pitchFamily="2" charset="-122"/>
                <a:cs typeface="Times New Roman" panose="02020603050405020304" pitchFamily="18" charset="0"/>
              </a:rPr>
              <a:t>SKILLS</a:t>
            </a:r>
            <a:endParaRPr lang="en-CN" sz="2400" b="1" dirty="0">
              <a:solidFill>
                <a:schemeClr val="bg1"/>
              </a:solidFill>
            </a:endParaRPr>
          </a:p>
        </p:txBody>
      </p:sp>
      <p:sp>
        <p:nvSpPr>
          <p:cNvPr id="17" name="Rounded Rectangle 16">
            <a:extLst>
              <a:ext uri="{FF2B5EF4-FFF2-40B4-BE49-F238E27FC236}">
                <a16:creationId xmlns:a16="http://schemas.microsoft.com/office/drawing/2014/main" id="{DF8DA7FB-B0EE-34D0-D86A-52FDB7F849F4}"/>
              </a:ext>
            </a:extLst>
          </p:cNvPr>
          <p:cNvSpPr/>
          <p:nvPr/>
        </p:nvSpPr>
        <p:spPr>
          <a:xfrm>
            <a:off x="242430" y="3271519"/>
            <a:ext cx="2967495" cy="1152525"/>
          </a:xfrm>
          <a:prstGeom prst="roundRect">
            <a:avLst/>
          </a:prstGeom>
          <a:solidFill>
            <a:srgbClr val="43546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effectLst/>
                <a:latin typeface="Helvetica" pitchFamily="2" charset="0"/>
                <a:ea typeface="DengXian" panose="02010600030101010101" pitchFamily="2" charset="-122"/>
                <a:cs typeface="Times New Roman" panose="02020603050405020304" pitchFamily="18" charset="0"/>
              </a:rPr>
              <a:t>BUSINESS UNDERSTANDING</a:t>
            </a:r>
            <a:endParaRPr lang="en-CN" sz="2400" b="1" dirty="0">
              <a:solidFill>
                <a:schemeClr val="bg1"/>
              </a:solidFill>
            </a:endParaRPr>
          </a:p>
        </p:txBody>
      </p:sp>
      <p:sp>
        <p:nvSpPr>
          <p:cNvPr id="18" name="Bent Arrow 17">
            <a:extLst>
              <a:ext uri="{FF2B5EF4-FFF2-40B4-BE49-F238E27FC236}">
                <a16:creationId xmlns:a16="http://schemas.microsoft.com/office/drawing/2014/main" id="{836853B1-ED3A-01DD-2535-A59B7479528D}"/>
              </a:ext>
            </a:extLst>
          </p:cNvPr>
          <p:cNvSpPr/>
          <p:nvPr/>
        </p:nvSpPr>
        <p:spPr>
          <a:xfrm rot="5400000">
            <a:off x="6119735" y="2257029"/>
            <a:ext cx="1038225" cy="776441"/>
          </a:xfrm>
          <a:prstGeom prst="bentArrow">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solidFill>
                <a:schemeClr val="tx1"/>
              </a:solidFill>
            </a:endParaRPr>
          </a:p>
        </p:txBody>
      </p:sp>
      <p:sp>
        <p:nvSpPr>
          <p:cNvPr id="19" name="Bent Arrow 18">
            <a:extLst>
              <a:ext uri="{FF2B5EF4-FFF2-40B4-BE49-F238E27FC236}">
                <a16:creationId xmlns:a16="http://schemas.microsoft.com/office/drawing/2014/main" id="{11AEBFB4-2CDB-DF35-3ACC-C033EF5D726F}"/>
              </a:ext>
            </a:extLst>
          </p:cNvPr>
          <p:cNvSpPr/>
          <p:nvPr/>
        </p:nvSpPr>
        <p:spPr>
          <a:xfrm rot="10800000">
            <a:off x="5994910" y="4915133"/>
            <a:ext cx="1038225" cy="842963"/>
          </a:xfrm>
          <a:prstGeom prst="bentArrow">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solidFill>
                <a:schemeClr val="tx1"/>
              </a:solidFill>
            </a:endParaRPr>
          </a:p>
        </p:txBody>
      </p:sp>
      <p:sp>
        <p:nvSpPr>
          <p:cNvPr id="20" name="Bent Arrow 19">
            <a:extLst>
              <a:ext uri="{FF2B5EF4-FFF2-40B4-BE49-F238E27FC236}">
                <a16:creationId xmlns:a16="http://schemas.microsoft.com/office/drawing/2014/main" id="{7CB5E8AA-486D-65E8-8672-63C186E20ED9}"/>
              </a:ext>
            </a:extLst>
          </p:cNvPr>
          <p:cNvSpPr/>
          <p:nvPr/>
        </p:nvSpPr>
        <p:spPr>
          <a:xfrm rot="16200000">
            <a:off x="1567711" y="4816948"/>
            <a:ext cx="1038225" cy="842963"/>
          </a:xfrm>
          <a:prstGeom prst="bentArrow">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solidFill>
                <a:schemeClr val="tx1"/>
              </a:solidFill>
            </a:endParaRPr>
          </a:p>
        </p:txBody>
      </p:sp>
      <p:sp>
        <p:nvSpPr>
          <p:cNvPr id="21" name="Bent Arrow 20">
            <a:extLst>
              <a:ext uri="{FF2B5EF4-FFF2-40B4-BE49-F238E27FC236}">
                <a16:creationId xmlns:a16="http://schemas.microsoft.com/office/drawing/2014/main" id="{A5B07989-FA7D-92B2-F7D3-9B4E4A0AF617}"/>
              </a:ext>
            </a:extLst>
          </p:cNvPr>
          <p:cNvSpPr/>
          <p:nvPr/>
        </p:nvSpPr>
        <p:spPr>
          <a:xfrm>
            <a:off x="1695449" y="2183286"/>
            <a:ext cx="1038225" cy="842963"/>
          </a:xfrm>
          <a:prstGeom prst="bentArrow">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solidFill>
                <a:schemeClr val="tx1"/>
              </a:solidFill>
            </a:endParaRPr>
          </a:p>
        </p:txBody>
      </p:sp>
      <p:pic>
        <p:nvPicPr>
          <p:cNvPr id="27" name="Picture 26" descr="A pyramid of information&#10;&#10;Description automatically generated">
            <a:extLst>
              <a:ext uri="{FF2B5EF4-FFF2-40B4-BE49-F238E27FC236}">
                <a16:creationId xmlns:a16="http://schemas.microsoft.com/office/drawing/2014/main" id="{A99A1113-3060-67A9-FEBD-46D09A0EF23D}"/>
              </a:ext>
            </a:extLst>
          </p:cNvPr>
          <p:cNvPicPr>
            <a:picLocks noChangeAspect="1"/>
          </p:cNvPicPr>
          <p:nvPr/>
        </p:nvPicPr>
        <p:blipFill>
          <a:blip r:embed="rId7"/>
          <a:stretch>
            <a:fillRect/>
          </a:stretch>
        </p:blipFill>
        <p:spPr>
          <a:xfrm>
            <a:off x="3011156" y="2862493"/>
            <a:ext cx="2961988" cy="1970578"/>
          </a:xfrm>
          <a:prstGeom prst="rect">
            <a:avLst/>
          </a:prstGeom>
        </p:spPr>
      </p:pic>
    </p:spTree>
    <p:extLst>
      <p:ext uri="{BB962C8B-B14F-4D97-AF65-F5344CB8AC3E}">
        <p14:creationId xmlns:p14="http://schemas.microsoft.com/office/powerpoint/2010/main" val="1715215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descr="A group of people walking around a plane&#10;&#10;Description automatically generated">
            <a:extLst>
              <a:ext uri="{FF2B5EF4-FFF2-40B4-BE49-F238E27FC236}">
                <a16:creationId xmlns:a16="http://schemas.microsoft.com/office/drawing/2014/main" id="{18AD6149-9679-E0B0-23A7-79E4FD772127}"/>
              </a:ext>
            </a:extLst>
          </p:cNvPr>
          <p:cNvPicPr>
            <a:picLocks noChangeAspect="1"/>
          </p:cNvPicPr>
          <p:nvPr/>
        </p:nvPicPr>
        <p:blipFill>
          <a:blip r:embed="rId3"/>
          <a:stretch>
            <a:fillRect/>
          </a:stretch>
        </p:blipFill>
        <p:spPr>
          <a:xfrm>
            <a:off x="217660" y="228600"/>
            <a:ext cx="8651529" cy="4953000"/>
          </a:xfrm>
          <a:prstGeom prst="rect">
            <a:avLst/>
          </a:prstGeom>
        </p:spPr>
      </p:pic>
      <p:sp>
        <p:nvSpPr>
          <p:cNvPr id="10" name="Rounded Rectangle 9">
            <a:extLst>
              <a:ext uri="{FF2B5EF4-FFF2-40B4-BE49-F238E27FC236}">
                <a16:creationId xmlns:a16="http://schemas.microsoft.com/office/drawing/2014/main" id="{F5908EB5-01EF-8A09-B33E-D039EEB5F831}"/>
              </a:ext>
            </a:extLst>
          </p:cNvPr>
          <p:cNvSpPr/>
          <p:nvPr/>
        </p:nvSpPr>
        <p:spPr>
          <a:xfrm>
            <a:off x="1057274" y="3009900"/>
            <a:ext cx="7077076" cy="2038350"/>
          </a:xfrm>
          <a:prstGeom prst="roundRect">
            <a:avLst/>
          </a:prstGeom>
          <a:solidFill>
            <a:schemeClr val="tx1">
              <a:lumMod val="75000"/>
              <a:lumOff val="25000"/>
              <a:alpha val="73191"/>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N" sz="7200" b="1" dirty="0">
                <a:latin typeface="Microsoft YaHei" panose="020B0503020204020204" pitchFamily="34" charset="-122"/>
                <a:ea typeface="Microsoft YaHei" panose="020B0503020204020204" pitchFamily="34" charset="-122"/>
              </a:rPr>
              <a:t>Q</a:t>
            </a:r>
            <a:r>
              <a:rPr lang="en-US" altLang="zh-CN" sz="7200" b="1" dirty="0">
                <a:latin typeface="Microsoft YaHei" panose="020B0503020204020204" pitchFamily="34" charset="-122"/>
                <a:ea typeface="Microsoft YaHei" panose="020B0503020204020204" pitchFamily="34" charset="-122"/>
              </a:rPr>
              <a:t>&amp;A</a:t>
            </a:r>
            <a:endParaRPr lang="en-CN" sz="7200"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398207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4A57FE-F4BE-CBCF-B6F7-333DBD259814}"/>
              </a:ext>
            </a:extLst>
          </p:cNvPr>
          <p:cNvSpPr txBox="1"/>
          <p:nvPr/>
        </p:nvSpPr>
        <p:spPr>
          <a:xfrm>
            <a:off x="571500" y="1138036"/>
            <a:ext cx="3064248" cy="1402470"/>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Outline</a:t>
            </a:r>
          </a:p>
        </p:txBody>
      </p:sp>
      <p:cxnSp>
        <p:nvCxnSpPr>
          <p:cNvPr id="20" name="Straight Connector 19">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8855" y="871146"/>
            <a:ext cx="55270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5" name="Picture 14" descr="Graph">
            <a:extLst>
              <a:ext uri="{FF2B5EF4-FFF2-40B4-BE49-F238E27FC236}">
                <a16:creationId xmlns:a16="http://schemas.microsoft.com/office/drawing/2014/main" id="{9DDB88E7-2CBC-0ABB-09DB-D41948FEA37E}"/>
              </a:ext>
            </a:extLst>
          </p:cNvPr>
          <p:cNvPicPr>
            <a:picLocks noChangeAspect="1"/>
          </p:cNvPicPr>
          <p:nvPr/>
        </p:nvPicPr>
        <p:blipFill rotWithShape="1">
          <a:blip r:embed="rId3"/>
          <a:srcRect l="20674" r="34617"/>
          <a:stretch/>
        </p:blipFill>
        <p:spPr>
          <a:xfrm>
            <a:off x="4238244" y="0"/>
            <a:ext cx="4905756" cy="6857990"/>
          </a:xfrm>
          <a:prstGeom prst="rect">
            <a:avLst/>
          </a:prstGeom>
        </p:spPr>
      </p:pic>
      <p:graphicFrame>
        <p:nvGraphicFramePr>
          <p:cNvPr id="22" name="TextBox 5">
            <a:extLst>
              <a:ext uri="{FF2B5EF4-FFF2-40B4-BE49-F238E27FC236}">
                <a16:creationId xmlns:a16="http://schemas.microsoft.com/office/drawing/2014/main" id="{CBCA5B5A-260E-5918-BD2B-712947F16BC9}"/>
              </a:ext>
            </a:extLst>
          </p:cNvPr>
          <p:cNvGraphicFramePr/>
          <p:nvPr>
            <p:extLst>
              <p:ext uri="{D42A27DB-BD31-4B8C-83A1-F6EECF244321}">
                <p14:modId xmlns:p14="http://schemas.microsoft.com/office/powerpoint/2010/main" val="3566985780"/>
              </p:ext>
            </p:extLst>
          </p:nvPr>
        </p:nvGraphicFramePr>
        <p:xfrm>
          <a:off x="571500" y="2056906"/>
          <a:ext cx="3729567" cy="35912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04431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2482454" y="1903810"/>
            <a:ext cx="6665119" cy="1410890"/>
          </a:xfrm>
          <a:custGeom>
            <a:avLst/>
            <a:gdLst>
              <a:gd name="T0" fmla="*/ 2147483646 w 11567"/>
              <a:gd name="T1" fmla="*/ 2147483646 h 2441"/>
              <a:gd name="T2" fmla="*/ 0 w 11567"/>
              <a:gd name="T3" fmla="*/ 2147483646 h 2441"/>
              <a:gd name="T4" fmla="*/ 2147483646 w 11567"/>
              <a:gd name="T5" fmla="*/ 0 h 2441"/>
              <a:gd name="T6" fmla="*/ 2147483646 w 11567"/>
              <a:gd name="T7" fmla="*/ 0 h 2441"/>
              <a:gd name="T8" fmla="*/ 2147483646 w 11567"/>
              <a:gd name="T9" fmla="*/ 2147483646 h 2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67" h="2441">
                <a:moveTo>
                  <a:pt x="11567" y="2441"/>
                </a:moveTo>
                <a:lnTo>
                  <a:pt x="0" y="2441"/>
                </a:lnTo>
                <a:lnTo>
                  <a:pt x="1542" y="0"/>
                </a:lnTo>
                <a:lnTo>
                  <a:pt x="11567" y="0"/>
                </a:lnTo>
                <a:lnTo>
                  <a:pt x="11567" y="2441"/>
                </a:lnTo>
                <a:close/>
              </a:path>
            </a:pathLst>
          </a:custGeom>
          <a:solidFill>
            <a:schemeClr val="accent3">
              <a:lumMod val="75000"/>
            </a:schemeClr>
          </a:solidFill>
          <a:ln>
            <a:noFill/>
          </a:ln>
        </p:spPr>
        <p:txBody>
          <a:bodyPr/>
          <a:lstStyle/>
          <a:p>
            <a:pPr eaLnBrk="0" fontAlgn="base" hangingPunct="0">
              <a:spcBef>
                <a:spcPct val="0"/>
              </a:spcBef>
              <a:spcAft>
                <a:spcPct val="0"/>
              </a:spcAft>
            </a:pPr>
            <a:endParaRPr lang="zh-CN" altLang="en-US" sz="1350">
              <a:latin typeface="微软雅黑" panose="020B0503020204020204" pitchFamily="34" charset="-122"/>
              <a:ea typeface="微软雅黑" panose="020B0503020204020204" pitchFamily="34" charset="-122"/>
            </a:endParaRPr>
          </a:p>
        </p:txBody>
      </p:sp>
      <p:sp>
        <p:nvSpPr>
          <p:cNvPr id="8" name="Freeform 7"/>
          <p:cNvSpPr>
            <a:spLocks/>
          </p:cNvSpPr>
          <p:nvPr/>
        </p:nvSpPr>
        <p:spPr bwMode="auto">
          <a:xfrm>
            <a:off x="0" y="2396729"/>
            <a:ext cx="8049816" cy="2235994"/>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chemeClr val="tx2"/>
          </a:solidFill>
          <a:ln>
            <a:noFill/>
          </a:ln>
        </p:spPr>
        <p:txBody>
          <a:bodyPr/>
          <a:lstStyle/>
          <a:p>
            <a:pPr>
              <a:defRPr/>
            </a:pPr>
            <a:endParaRPr lang="zh-CN" altLang="en-US" sz="1350" kern="0">
              <a:solidFill>
                <a:srgbClr val="006794"/>
              </a:solidFill>
              <a:latin typeface="微软雅黑" panose="020B0503020204020204" pitchFamily="34" charset="-122"/>
              <a:ea typeface="微软雅黑" panose="020B0503020204020204" pitchFamily="34" charset="-122"/>
            </a:endParaRPr>
          </a:p>
        </p:txBody>
      </p:sp>
      <p:sp>
        <p:nvSpPr>
          <p:cNvPr id="3" name="Freeform 8"/>
          <p:cNvSpPr>
            <a:spLocks/>
          </p:cNvSpPr>
          <p:nvPr/>
        </p:nvSpPr>
        <p:spPr bwMode="auto">
          <a:xfrm>
            <a:off x="8423672" y="2288382"/>
            <a:ext cx="417909" cy="675085"/>
          </a:xfrm>
          <a:custGeom>
            <a:avLst/>
            <a:gdLst>
              <a:gd name="T0" fmla="*/ 2147483646 w 725"/>
              <a:gd name="T1" fmla="*/ 2147483646 h 1169"/>
              <a:gd name="T2" fmla="*/ 2147483646 w 725"/>
              <a:gd name="T3" fmla="*/ 2147483646 h 1169"/>
              <a:gd name="T4" fmla="*/ 2147483646 w 725"/>
              <a:gd name="T5" fmla="*/ 2147483646 h 1169"/>
              <a:gd name="T6" fmla="*/ 2147483646 w 725"/>
              <a:gd name="T7" fmla="*/ 2147483646 h 1169"/>
              <a:gd name="T8" fmla="*/ 0 w 725"/>
              <a:gd name="T9" fmla="*/ 2147483646 h 1169"/>
              <a:gd name="T10" fmla="*/ 2147483646 w 725"/>
              <a:gd name="T11" fmla="*/ 2147483646 h 1169"/>
              <a:gd name="T12" fmla="*/ 0 w 725"/>
              <a:gd name="T13" fmla="*/ 2147483646 h 1169"/>
              <a:gd name="T14" fmla="*/ 2147483646 w 725"/>
              <a:gd name="T15" fmla="*/ 0 h 1169"/>
              <a:gd name="T16" fmla="*/ 2147483646 w 725"/>
              <a:gd name="T17" fmla="*/ 2147483646 h 11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5" h="1169">
                <a:moveTo>
                  <a:pt x="584" y="443"/>
                </a:moveTo>
                <a:lnTo>
                  <a:pt x="725" y="585"/>
                </a:lnTo>
                <a:lnTo>
                  <a:pt x="584" y="726"/>
                </a:lnTo>
                <a:lnTo>
                  <a:pt x="141" y="1169"/>
                </a:lnTo>
                <a:lnTo>
                  <a:pt x="0" y="1028"/>
                </a:lnTo>
                <a:lnTo>
                  <a:pt x="443" y="585"/>
                </a:lnTo>
                <a:lnTo>
                  <a:pt x="0" y="141"/>
                </a:lnTo>
                <a:lnTo>
                  <a:pt x="141" y="0"/>
                </a:lnTo>
                <a:lnTo>
                  <a:pt x="584" y="443"/>
                </a:lnTo>
                <a:close/>
              </a:path>
            </a:pathLst>
          </a:custGeom>
          <a:solidFill>
            <a:schemeClr val="bg1"/>
          </a:solidFill>
          <a:ln>
            <a:noFill/>
          </a:ln>
        </p:spPr>
        <p:txBody>
          <a:bodyPr/>
          <a:lstStyle/>
          <a:p>
            <a:pPr eaLnBrk="0" fontAlgn="base" hangingPunct="0">
              <a:spcBef>
                <a:spcPct val="0"/>
              </a:spcBef>
              <a:spcAft>
                <a:spcPct val="0"/>
              </a:spcAft>
            </a:pPr>
            <a:endParaRPr lang="zh-CN" altLang="en-US" sz="1350">
              <a:latin typeface="微软雅黑" panose="020B0503020204020204" pitchFamily="34" charset="-122"/>
              <a:ea typeface="微软雅黑" panose="020B0503020204020204" pitchFamily="34" charset="-122"/>
            </a:endParaRPr>
          </a:p>
        </p:txBody>
      </p:sp>
      <p:sp>
        <p:nvSpPr>
          <p:cNvPr id="4" name="TextBox 11"/>
          <p:cNvSpPr txBox="1">
            <a:spLocks noChangeArrowheads="1"/>
          </p:cNvSpPr>
          <p:nvPr/>
        </p:nvSpPr>
        <p:spPr bwMode="auto">
          <a:xfrm>
            <a:off x="1813076" y="3314700"/>
            <a:ext cx="501291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685800" fontAlgn="base">
              <a:spcBef>
                <a:spcPct val="0"/>
              </a:spcBef>
              <a:spcAft>
                <a:spcPct val="0"/>
              </a:spcAft>
              <a:defRPr/>
            </a:pPr>
            <a:r>
              <a:rPr lang="en-US" altLang="zh-CN" sz="3200" b="1" kern="0" dirty="0">
                <a:solidFill>
                  <a:srgbClr val="FFFFFF"/>
                </a:solidFill>
                <a:effectLst>
                  <a:outerShdw blurRad="38100" dist="38100" dir="2700000" algn="tl">
                    <a:srgbClr val="000000"/>
                  </a:outerShdw>
                </a:effectLst>
                <a:latin typeface="微软雅黑" charset="-122"/>
                <a:cs typeface=""/>
              </a:rPr>
              <a:t>PROJECT DESCRIPTION</a:t>
            </a:r>
          </a:p>
        </p:txBody>
      </p:sp>
      <p:sp>
        <p:nvSpPr>
          <p:cNvPr id="5" name="TextBox 12"/>
          <p:cNvSpPr txBox="1">
            <a:spLocks noChangeArrowheads="1"/>
          </p:cNvSpPr>
          <p:nvPr/>
        </p:nvSpPr>
        <p:spPr bwMode="auto">
          <a:xfrm>
            <a:off x="1009650" y="2705100"/>
            <a:ext cx="1003801"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itchFamily="34" charset="0"/>
              <a:buChar char="•"/>
              <a:defRPr sz="2000">
                <a:solidFill>
                  <a:schemeClr val="tx1"/>
                </a:solidFill>
                <a:latin typeface="Segoe UI" pitchFamily="34" charset="0"/>
                <a:ea typeface="微软雅黑" pitchFamily="34" charset="-122"/>
              </a:defRPr>
            </a:lvl1pPr>
            <a:lvl2pPr marL="742950" indent="-285750">
              <a:lnSpc>
                <a:spcPct val="125000"/>
              </a:lnSpc>
              <a:spcBef>
                <a:spcPts val="500"/>
              </a:spcBef>
              <a:buFont typeface="Arial" pitchFamily="34" charset="0"/>
              <a:buChar char="•"/>
              <a:defRPr>
                <a:solidFill>
                  <a:schemeClr val="tx1"/>
                </a:solidFill>
                <a:latin typeface="Segoe UI" pitchFamily="34" charset="0"/>
                <a:ea typeface="微软雅黑" pitchFamily="34" charset="-122"/>
              </a:defRPr>
            </a:lvl2pPr>
            <a:lvl3pPr marL="1143000" indent="-228600">
              <a:lnSpc>
                <a:spcPct val="125000"/>
              </a:lnSpc>
              <a:spcBef>
                <a:spcPts val="500"/>
              </a:spcBef>
              <a:buFont typeface="Arial" pitchFamily="34" charset="0"/>
              <a:buChar char="•"/>
              <a:defRPr sz="1600">
                <a:solidFill>
                  <a:schemeClr val="tx1"/>
                </a:solidFill>
                <a:latin typeface="Segoe UI" pitchFamily="34" charset="0"/>
                <a:ea typeface="微软雅黑" pitchFamily="34" charset="-122"/>
              </a:defRPr>
            </a:lvl3pPr>
            <a:lvl4pPr marL="1600200" indent="-228600">
              <a:lnSpc>
                <a:spcPct val="125000"/>
              </a:lnSpc>
              <a:spcBef>
                <a:spcPts val="500"/>
              </a:spcBef>
              <a:buFont typeface="Arial" pitchFamily="34" charset="0"/>
              <a:buChar char="•"/>
              <a:defRPr sz="1400">
                <a:solidFill>
                  <a:schemeClr val="tx1"/>
                </a:solidFill>
                <a:latin typeface="Segoe UI" pitchFamily="34" charset="0"/>
                <a:ea typeface="微软雅黑" pitchFamily="34" charset="-122"/>
              </a:defRPr>
            </a:lvl4pPr>
            <a:lvl5pPr marL="2057400" indent="-228600">
              <a:lnSpc>
                <a:spcPct val="125000"/>
              </a:lnSpc>
              <a:spcBef>
                <a:spcPts val="500"/>
              </a:spcBef>
              <a:buFont typeface="Arial" pitchFamily="34" charset="0"/>
              <a:buChar char="•"/>
              <a:defRPr sz="1400">
                <a:solidFill>
                  <a:schemeClr val="tx1"/>
                </a:solidFill>
                <a:latin typeface="Segoe UI" pitchFamily="34" charset="0"/>
                <a:ea typeface="微软雅黑" pitchFamily="34" charset="-122"/>
              </a:defRPr>
            </a:lvl5pPr>
            <a:lvl6pPr marL="25146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6pPr>
            <a:lvl7pPr marL="29718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7pPr>
            <a:lvl8pPr marL="34290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8pPr>
            <a:lvl9pPr marL="38862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9pPr>
          </a:lstStyle>
          <a:p>
            <a:pPr fontAlgn="base">
              <a:lnSpc>
                <a:spcPct val="100000"/>
              </a:lnSpc>
              <a:spcBef>
                <a:spcPct val="0"/>
              </a:spcBef>
              <a:spcAft>
                <a:spcPct val="0"/>
              </a:spcAft>
              <a:buFont typeface="Arial" pitchFamily="34" charset="0"/>
              <a:buNone/>
            </a:pPr>
            <a:r>
              <a:rPr lang="en-US" altLang="zh-CN" sz="10350" b="1" dirty="0">
                <a:solidFill>
                  <a:schemeClr val="bg1"/>
                </a:solidFill>
                <a:latin typeface="微软雅黑" pitchFamily="34" charset="-122"/>
              </a:rPr>
              <a:t>1</a:t>
            </a:r>
            <a:endParaRPr lang="zh-CN" altLang="en-US" sz="10350" b="1" dirty="0">
              <a:solidFill>
                <a:schemeClr val="bg1"/>
              </a:solidFill>
              <a:latin typeface="微软雅黑" pitchFamily="34" charset="-122"/>
            </a:endParaRPr>
          </a:p>
        </p:txBody>
      </p:sp>
      <p:sp>
        <p:nvSpPr>
          <p:cNvPr id="7" name="TextBox 2"/>
          <p:cNvSpPr txBox="1">
            <a:spLocks noChangeArrowheads="1"/>
          </p:cNvSpPr>
          <p:nvPr/>
        </p:nvSpPr>
        <p:spPr bwMode="auto">
          <a:xfrm>
            <a:off x="367904" y="3717131"/>
            <a:ext cx="70243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defRPr/>
            </a:pPr>
            <a:r>
              <a:rPr lang="en-US" altLang="zh-CN" sz="2100" kern="0" dirty="0">
                <a:solidFill>
                  <a:schemeClr val="bg1"/>
                </a:solidFill>
                <a:latin typeface="微软雅黑" panose="020B0503020204020204" pitchFamily="34" charset="-122"/>
                <a:ea typeface="微软雅黑" panose="020B0503020204020204" pitchFamily="34" charset="-122"/>
              </a:rPr>
              <a:t>Part</a:t>
            </a:r>
            <a:endParaRPr lang="zh-CN" altLang="en-US" sz="21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7275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986CAEEB-47FE-5ECD-668B-01B88EE39D78}"/>
              </a:ext>
            </a:extLst>
          </p:cNvPr>
          <p:cNvGrpSpPr/>
          <p:nvPr/>
        </p:nvGrpSpPr>
        <p:grpSpPr>
          <a:xfrm>
            <a:off x="313135" y="596019"/>
            <a:ext cx="5249464" cy="567000"/>
            <a:chOff x="313135" y="429165"/>
            <a:chExt cx="5249464" cy="567000"/>
          </a:xfrm>
        </p:grpSpPr>
        <p:sp>
          <p:nvSpPr>
            <p:cNvPr id="4" name="标题 1"/>
            <p:cNvSpPr txBox="1">
              <a:spLocks/>
            </p:cNvSpPr>
            <p:nvPr/>
          </p:nvSpPr>
          <p:spPr bwMode="auto">
            <a:xfrm>
              <a:off x="1142730" y="545457"/>
              <a:ext cx="4419869" cy="38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eaLnBrk="1" hangingPunct="1">
                <a:defRPr/>
              </a:pPr>
              <a:r>
                <a:rPr lang="en-US" altLang="zh-CN" sz="2400" b="1" dirty="0">
                  <a:solidFill>
                    <a:schemeClr val="tx2"/>
                  </a:solidFill>
                  <a:latin typeface="微软雅黑" panose="020B0503020204020204" pitchFamily="34" charset="-122"/>
                  <a:ea typeface="微软雅黑" panose="020B0503020204020204" pitchFamily="34" charset="-122"/>
                </a:rPr>
                <a:t>PROJECT</a:t>
              </a:r>
              <a:r>
                <a:rPr lang="zh-CN" altLang="en-US" sz="2400" b="1" dirty="0">
                  <a:solidFill>
                    <a:schemeClr val="tx2"/>
                  </a:solidFill>
                  <a:latin typeface="微软雅黑" panose="020B0503020204020204" pitchFamily="34" charset="-122"/>
                  <a:ea typeface="微软雅黑" panose="020B0503020204020204" pitchFamily="34" charset="-122"/>
                </a:rPr>
                <a:t> </a:t>
              </a:r>
              <a:r>
                <a:rPr lang="en-US" altLang="zh-CN" sz="2400" b="1" dirty="0">
                  <a:solidFill>
                    <a:schemeClr val="tx2"/>
                  </a:solidFill>
                  <a:latin typeface="微软雅黑" panose="020B0503020204020204" pitchFamily="34" charset="-122"/>
                  <a:ea typeface="微软雅黑" panose="020B0503020204020204" pitchFamily="34" charset="-122"/>
                </a:rPr>
                <a:t>DESCRIPTION</a:t>
              </a:r>
            </a:p>
          </p:txBody>
        </p:sp>
        <p:sp>
          <p:nvSpPr>
            <p:cNvPr id="6" name="圆角矩形 11"/>
            <p:cNvSpPr/>
            <p:nvPr>
              <p:custDataLst>
                <p:tags r:id="rId1"/>
              </p:custDataLst>
            </p:nvPr>
          </p:nvSpPr>
          <p:spPr>
            <a:xfrm>
              <a:off x="313135" y="476402"/>
              <a:ext cx="276225" cy="67865"/>
            </a:xfrm>
            <a:custGeom>
              <a:avLst/>
              <a:gdLst/>
              <a:ahLst/>
              <a:cxnLst/>
              <a:rect l="l" t="t"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solidFill>
              <a:schemeClr val="tx2"/>
            </a:solidFill>
            <a:ln w="25400" cap="flat" cmpd="sng" algn="ctr">
              <a:noFill/>
              <a:prstDash val="solid"/>
            </a:ln>
            <a:effectLst/>
          </p:spPr>
          <p:txBody>
            <a:bodyPr lIns="51435" tIns="25718" rIns="51435" bIns="25718" anchor="ctr"/>
            <a:lstStyle/>
            <a:p>
              <a:pPr algn="ctr">
                <a:defRPr/>
              </a:pPr>
              <a:endParaRPr lang="en-US" sz="1013" kern="0">
                <a:solidFill>
                  <a:sysClr val="window" lastClr="FFFFFF"/>
                </a:solidFill>
                <a:latin typeface="Calibri"/>
              </a:endParaRPr>
            </a:p>
          </p:txBody>
        </p:sp>
        <p:sp>
          <p:nvSpPr>
            <p:cNvPr id="8" name="矩形 8"/>
            <p:cNvSpPr>
              <a:spLocks noChangeArrowheads="1"/>
            </p:cNvSpPr>
            <p:nvPr>
              <p:custDataLst>
                <p:tags r:id="rId2"/>
              </p:custDataLst>
            </p:nvPr>
          </p:nvSpPr>
          <p:spPr bwMode="auto">
            <a:xfrm>
              <a:off x="313135" y="429165"/>
              <a:ext cx="127397" cy="567000"/>
            </a:xfrm>
            <a:prstGeom prst="rect">
              <a:avLst/>
            </a:prstGeom>
            <a:gradFill rotWithShape="0">
              <a:gsLst>
                <a:gs pos="0">
                  <a:srgbClr val="A7A7A7"/>
                </a:gs>
                <a:gs pos="53999">
                  <a:srgbClr val="DBDBDB"/>
                </a:gs>
                <a:gs pos="100000">
                  <a:srgbClr val="ABABA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algn="just" eaLnBrk="1" hangingPunct="1">
                <a:lnSpc>
                  <a:spcPct val="120000"/>
                </a:lnSpc>
                <a:spcBef>
                  <a:spcPct val="0"/>
                </a:spcBef>
                <a:buFontTx/>
                <a:buNone/>
              </a:pPr>
              <a:endParaRPr lang="zh-CN" altLang="en-US" sz="1050">
                <a:solidFill>
                  <a:schemeClr val="bg1"/>
                </a:solidFill>
                <a:latin typeface="幼圆" charset="-122"/>
                <a:ea typeface="幼圆" charset="-122"/>
              </a:endParaRPr>
            </a:p>
          </p:txBody>
        </p:sp>
        <p:sp>
          <p:nvSpPr>
            <p:cNvPr id="9" name="圆角矩形 4"/>
            <p:cNvSpPr>
              <a:spLocks/>
            </p:cNvSpPr>
            <p:nvPr>
              <p:custDataLst>
                <p:tags r:id="rId3"/>
              </p:custDataLst>
            </p:nvPr>
          </p:nvSpPr>
          <p:spPr bwMode="auto">
            <a:xfrm>
              <a:off x="313135" y="512121"/>
              <a:ext cx="757238" cy="420290"/>
            </a:xfrm>
            <a:custGeom>
              <a:avLst/>
              <a:gdLst>
                <a:gd name="T0" fmla="*/ 0 w 1944216"/>
                <a:gd name="T1" fmla="*/ 0 h 1080120"/>
                <a:gd name="T2" fmla="*/ 1404156 w 1944216"/>
                <a:gd name="T3" fmla="*/ 0 h 1080120"/>
                <a:gd name="T4" fmla="*/ 1944216 w 1944216"/>
                <a:gd name="T5" fmla="*/ 540060 h 1080120"/>
                <a:gd name="T6" fmla="*/ 1404156 w 1944216"/>
                <a:gd name="T7" fmla="*/ 1080120 h 1080120"/>
                <a:gd name="T8" fmla="*/ 0 w 1944216"/>
                <a:gd name="T9" fmla="*/ 1080120 h 1080120"/>
                <a:gd name="T10" fmla="*/ 0 w 1944216"/>
                <a:gd name="T11" fmla="*/ 0 h 1080120"/>
              </a:gdLst>
              <a:ahLst/>
              <a:cxnLst>
                <a:cxn ang="0">
                  <a:pos x="T0" y="T1"/>
                </a:cxn>
                <a:cxn ang="0">
                  <a:pos x="T2" y="T3"/>
                </a:cxn>
                <a:cxn ang="0">
                  <a:pos x="T4" y="T5"/>
                </a:cxn>
                <a:cxn ang="0">
                  <a:pos x="T6" y="T7"/>
                </a:cxn>
                <a:cxn ang="0">
                  <a:pos x="T8" y="T9"/>
                </a:cxn>
                <a:cxn ang="0">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chemeClr val="tx2"/>
            </a:solidFill>
            <a:ln>
              <a:noFill/>
            </a:ln>
            <a:effectLst>
              <a:outerShdw blurRad="76200" dist="25401" dir="2700000" algn="tl" rotWithShape="0">
                <a:srgbClr val="000000">
                  <a:alpha val="14999"/>
                </a:srgbClr>
              </a:outerShdw>
            </a:effectLst>
          </p:spPr>
          <p:txBody>
            <a:bodyPr lIns="51435" tIns="25718" rIns="51435" bIns="25718" anchor="ctr"/>
            <a:lstStyle/>
            <a:p>
              <a:endParaRPr lang="zh-CN" altLang="en-US" sz="1350"/>
            </a:p>
          </p:txBody>
        </p:sp>
        <p:sp>
          <p:nvSpPr>
            <p:cNvPr id="10" name="椭圆 9"/>
            <p:cNvSpPr/>
            <p:nvPr>
              <p:custDataLst>
                <p:tags r:id="rId4"/>
              </p:custDataLst>
            </p:nvPr>
          </p:nvSpPr>
          <p:spPr>
            <a:xfrm>
              <a:off x="692810" y="569926"/>
              <a:ext cx="309974" cy="309974"/>
            </a:xfrm>
            <a:prstGeom prst="ellipse">
              <a:avLst/>
            </a:prstGeom>
            <a:solidFill>
              <a:srgbClr val="FFFFFF"/>
            </a:solidFill>
            <a:ln>
              <a:solidFill>
                <a:srgbClr val="FFFFFF"/>
              </a:solidFill>
            </a:ln>
            <a:effectLst>
              <a:innerShdw blurRad="76200" dist="25400" dir="18900000">
                <a:prstClr val="black">
                  <a:alpha val="15000"/>
                </a:prstClr>
              </a:innerShdw>
            </a:effectLst>
          </p:spPr>
          <p:txBody>
            <a:bodyPr lIns="0" tIns="0" rIns="0" bIns="0" anchor="ctr"/>
            <a:lstStyle/>
            <a:p>
              <a:pPr algn="ctr">
                <a:lnSpc>
                  <a:spcPct val="120000"/>
                </a:lnSpc>
                <a:defRPr/>
              </a:pPr>
              <a:r>
                <a:rPr lang="en-US" altLang="zh-CN" sz="1350" b="1" dirty="0">
                  <a:solidFill>
                    <a:srgbClr val="414141"/>
                  </a:solidFill>
                  <a:latin typeface="Segoe UI" panose="020B0502040204020203" pitchFamily="34" charset="0"/>
                  <a:ea typeface="Segoe UI" panose="020B0502040204020203" pitchFamily="34" charset="0"/>
                  <a:cs typeface="Segoe UI" panose="020B0502040204020203" pitchFamily="34" charset="0"/>
                </a:rPr>
                <a:t>1</a:t>
              </a:r>
              <a:endParaRPr lang="zh-CN" altLang="en-US" sz="1350" b="1" dirty="0">
                <a:solidFill>
                  <a:srgbClr val="414141"/>
                </a:solidFill>
                <a:latin typeface="Segoe UI" panose="020B0502040204020203" pitchFamily="34" charset="0"/>
                <a:ea typeface="幼圆" panose="02010509060101010101" pitchFamily="49" charset="-122"/>
                <a:cs typeface="Segoe UI" panose="020B0502040204020203" pitchFamily="34" charset="0"/>
              </a:endParaRPr>
            </a:p>
          </p:txBody>
        </p:sp>
      </p:grpSp>
      <p:sp>
        <p:nvSpPr>
          <p:cNvPr id="3" name="TextBox 2">
            <a:extLst>
              <a:ext uri="{FF2B5EF4-FFF2-40B4-BE49-F238E27FC236}">
                <a16:creationId xmlns:a16="http://schemas.microsoft.com/office/drawing/2014/main" id="{50F3734A-8FBD-CDB9-615D-7D972592374F}"/>
              </a:ext>
            </a:extLst>
          </p:cNvPr>
          <p:cNvSpPr txBox="1"/>
          <p:nvPr/>
        </p:nvSpPr>
        <p:spPr>
          <a:xfrm>
            <a:off x="1029844" y="5300306"/>
            <a:ext cx="6672988" cy="741293"/>
          </a:xfrm>
          <a:prstGeom prst="rect">
            <a:avLst/>
          </a:prstGeom>
          <a:noFill/>
        </p:spPr>
        <p:txBody>
          <a:bodyPr wrap="square" rtlCol="0">
            <a:spAutoFit/>
          </a:bodyPr>
          <a:lstStyle/>
          <a:p>
            <a:pPr>
              <a:lnSpc>
                <a:spcPct val="130000"/>
              </a:lnSpc>
            </a:pPr>
            <a:r>
              <a:rPr lang="en-US"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This is a typical </a:t>
            </a:r>
            <a:r>
              <a:rPr lang="en-US" b="1" dirty="0">
                <a:solidFill>
                  <a:schemeClr val="accent2">
                    <a:lumMod val="75000"/>
                  </a:schemeClr>
                </a:solidFill>
                <a:latin typeface="微软雅黑" panose="020B0503020204020204" pitchFamily="34" charset="-122"/>
                <a:ea typeface="微软雅黑" panose="020B0503020204020204" pitchFamily="34" charset="-122"/>
              </a:rPr>
              <a:t>time series-based analysis </a:t>
            </a:r>
            <a:r>
              <a:rPr lang="en-US"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case. </a:t>
            </a:r>
          </a:p>
          <a:p>
            <a:pPr>
              <a:lnSpc>
                <a:spcPct val="130000"/>
              </a:lnSpc>
            </a:pPr>
            <a:r>
              <a:rPr lang="en-US" sz="16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Tools: Tableau, Python, </a:t>
            </a:r>
            <a:r>
              <a:rPr lang="en-US" altLang="zh-CN" sz="16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Excel</a:t>
            </a:r>
            <a:endParaRPr lang="en-CN" sz="16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7" name="Freeform 56">
            <a:extLst>
              <a:ext uri="{FF2B5EF4-FFF2-40B4-BE49-F238E27FC236}">
                <a16:creationId xmlns:a16="http://schemas.microsoft.com/office/drawing/2014/main" id="{8E1BDA6C-B239-E934-5310-61EC532DE86A}"/>
              </a:ext>
            </a:extLst>
          </p:cNvPr>
          <p:cNvSpPr>
            <a:spLocks/>
          </p:cNvSpPr>
          <p:nvPr/>
        </p:nvSpPr>
        <p:spPr bwMode="auto">
          <a:xfrm>
            <a:off x="1073497" y="1325959"/>
            <a:ext cx="2808390" cy="492359"/>
          </a:xfrm>
          <a:custGeom>
            <a:avLst/>
            <a:gdLst>
              <a:gd name="T0" fmla="*/ 2353 w 2385"/>
              <a:gd name="T1" fmla="*/ 0 h 425"/>
              <a:gd name="T2" fmla="*/ 0 w 2385"/>
              <a:gd name="T3" fmla="*/ 0 h 425"/>
              <a:gd name="T4" fmla="*/ 0 w 2385"/>
              <a:gd name="T5" fmla="*/ 425 h 425"/>
              <a:gd name="T6" fmla="*/ 2353 w 2385"/>
              <a:gd name="T7" fmla="*/ 425 h 425"/>
              <a:gd name="T8" fmla="*/ 2385 w 2385"/>
              <a:gd name="T9" fmla="*/ 393 h 425"/>
              <a:gd name="T10" fmla="*/ 2385 w 2385"/>
              <a:gd name="T11" fmla="*/ 32 h 425"/>
              <a:gd name="T12" fmla="*/ 2353 w 2385"/>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2385" h="425">
                <a:moveTo>
                  <a:pt x="2353" y="0"/>
                </a:moveTo>
                <a:cubicBezTo>
                  <a:pt x="0" y="0"/>
                  <a:pt x="0" y="0"/>
                  <a:pt x="0" y="0"/>
                </a:cubicBezTo>
                <a:cubicBezTo>
                  <a:pt x="0" y="425"/>
                  <a:pt x="0" y="425"/>
                  <a:pt x="0" y="425"/>
                </a:cubicBezTo>
                <a:cubicBezTo>
                  <a:pt x="2353" y="425"/>
                  <a:pt x="2353" y="425"/>
                  <a:pt x="2353" y="425"/>
                </a:cubicBezTo>
                <a:cubicBezTo>
                  <a:pt x="2370" y="425"/>
                  <a:pt x="2385" y="411"/>
                  <a:pt x="2385" y="393"/>
                </a:cubicBezTo>
                <a:cubicBezTo>
                  <a:pt x="2385" y="32"/>
                  <a:pt x="2385" y="32"/>
                  <a:pt x="2385" y="32"/>
                </a:cubicBezTo>
                <a:cubicBezTo>
                  <a:pt x="2385" y="15"/>
                  <a:pt x="2370" y="0"/>
                  <a:pt x="2353"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文本框 9">
            <a:extLst>
              <a:ext uri="{FF2B5EF4-FFF2-40B4-BE49-F238E27FC236}">
                <a16:creationId xmlns:a16="http://schemas.microsoft.com/office/drawing/2014/main" id="{8120E0A7-9ED6-B9E6-B41C-88C3E77997E4}"/>
              </a:ext>
            </a:extLst>
          </p:cNvPr>
          <p:cNvSpPr txBox="1"/>
          <p:nvPr/>
        </p:nvSpPr>
        <p:spPr>
          <a:xfrm>
            <a:off x="376833" y="1364749"/>
            <a:ext cx="3892024" cy="461665"/>
          </a:xfrm>
          <a:prstGeom prst="rect">
            <a:avLst/>
          </a:prstGeom>
          <a:noFill/>
        </p:spPr>
        <p:txBody>
          <a:bodyPr wrap="square" rtlCol="0">
            <a:spAutoFit/>
          </a:bodyPr>
          <a:lstStyle/>
          <a:p>
            <a:pPr algn="ctr"/>
            <a:r>
              <a:rPr lang="en-US" altLang="zh-CN" sz="2400" b="1" dirty="0">
                <a:solidFill>
                  <a:schemeClr val="bg1"/>
                </a:solidFill>
                <a:latin typeface="Microsoft YaHei" charset="-122"/>
                <a:ea typeface="Microsoft YaHei" charset="-122"/>
                <a:cs typeface="Microsoft YaHei" charset="-122"/>
              </a:rPr>
              <a:t>Data Set</a:t>
            </a:r>
            <a:endParaRPr lang="zh-CN" altLang="en-US" sz="2400" b="1" dirty="0">
              <a:solidFill>
                <a:schemeClr val="bg1"/>
              </a:solidFill>
              <a:latin typeface="Microsoft YaHei" charset="-122"/>
              <a:ea typeface="Microsoft YaHei" charset="-122"/>
              <a:cs typeface="Microsoft YaHei" charset="-122"/>
            </a:endParaRPr>
          </a:p>
        </p:txBody>
      </p:sp>
      <p:sp>
        <p:nvSpPr>
          <p:cNvPr id="19" name="Freeform 56">
            <a:extLst>
              <a:ext uri="{FF2B5EF4-FFF2-40B4-BE49-F238E27FC236}">
                <a16:creationId xmlns:a16="http://schemas.microsoft.com/office/drawing/2014/main" id="{44C13C8E-BF9A-2CFD-76E0-A9F0049DF7E0}"/>
              </a:ext>
            </a:extLst>
          </p:cNvPr>
          <p:cNvSpPr>
            <a:spLocks/>
          </p:cNvSpPr>
          <p:nvPr/>
        </p:nvSpPr>
        <p:spPr bwMode="auto">
          <a:xfrm flipH="1">
            <a:off x="5262115" y="1325959"/>
            <a:ext cx="2413660" cy="492359"/>
          </a:xfrm>
          <a:custGeom>
            <a:avLst/>
            <a:gdLst>
              <a:gd name="T0" fmla="*/ 2353 w 2385"/>
              <a:gd name="T1" fmla="*/ 0 h 425"/>
              <a:gd name="T2" fmla="*/ 0 w 2385"/>
              <a:gd name="T3" fmla="*/ 0 h 425"/>
              <a:gd name="T4" fmla="*/ 0 w 2385"/>
              <a:gd name="T5" fmla="*/ 425 h 425"/>
              <a:gd name="T6" fmla="*/ 2353 w 2385"/>
              <a:gd name="T7" fmla="*/ 425 h 425"/>
              <a:gd name="T8" fmla="*/ 2385 w 2385"/>
              <a:gd name="T9" fmla="*/ 393 h 425"/>
              <a:gd name="T10" fmla="*/ 2385 w 2385"/>
              <a:gd name="T11" fmla="*/ 32 h 425"/>
              <a:gd name="T12" fmla="*/ 2353 w 2385"/>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2385" h="425">
                <a:moveTo>
                  <a:pt x="2353" y="0"/>
                </a:moveTo>
                <a:cubicBezTo>
                  <a:pt x="0" y="0"/>
                  <a:pt x="0" y="0"/>
                  <a:pt x="0" y="0"/>
                </a:cubicBezTo>
                <a:cubicBezTo>
                  <a:pt x="0" y="425"/>
                  <a:pt x="0" y="425"/>
                  <a:pt x="0" y="425"/>
                </a:cubicBezTo>
                <a:cubicBezTo>
                  <a:pt x="2353" y="425"/>
                  <a:pt x="2353" y="425"/>
                  <a:pt x="2353" y="425"/>
                </a:cubicBezTo>
                <a:cubicBezTo>
                  <a:pt x="2370" y="425"/>
                  <a:pt x="2385" y="411"/>
                  <a:pt x="2385" y="393"/>
                </a:cubicBezTo>
                <a:cubicBezTo>
                  <a:pt x="2385" y="32"/>
                  <a:pt x="2385" y="32"/>
                  <a:pt x="2385" y="32"/>
                </a:cubicBezTo>
                <a:cubicBezTo>
                  <a:pt x="2385" y="15"/>
                  <a:pt x="2370" y="0"/>
                  <a:pt x="2353"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文本框 12">
            <a:extLst>
              <a:ext uri="{FF2B5EF4-FFF2-40B4-BE49-F238E27FC236}">
                <a16:creationId xmlns:a16="http://schemas.microsoft.com/office/drawing/2014/main" id="{EE322D38-1F63-106E-765C-F8233A10525E}"/>
              </a:ext>
            </a:extLst>
          </p:cNvPr>
          <p:cNvSpPr txBox="1"/>
          <p:nvPr/>
        </p:nvSpPr>
        <p:spPr>
          <a:xfrm>
            <a:off x="5199941" y="1397580"/>
            <a:ext cx="2636082" cy="461665"/>
          </a:xfrm>
          <a:prstGeom prst="rect">
            <a:avLst/>
          </a:prstGeom>
          <a:noFill/>
        </p:spPr>
        <p:txBody>
          <a:bodyPr wrap="square" rtlCol="0">
            <a:spAutoFit/>
          </a:bodyPr>
          <a:lstStyle/>
          <a:p>
            <a:pPr algn="ctr"/>
            <a:r>
              <a:rPr lang="en-US" altLang="zh-CN" sz="2400" b="1" dirty="0">
                <a:solidFill>
                  <a:schemeClr val="bg1"/>
                </a:solidFill>
                <a:latin typeface="Microsoft YaHei" charset="-122"/>
                <a:ea typeface="Microsoft YaHei" charset="-122"/>
                <a:cs typeface="Microsoft YaHei" charset="-122"/>
              </a:rPr>
              <a:t>Questions</a:t>
            </a:r>
            <a:endParaRPr lang="zh-CN" altLang="en-US" sz="2400" b="1" dirty="0">
              <a:solidFill>
                <a:schemeClr val="bg1"/>
              </a:solidFill>
              <a:latin typeface="Microsoft YaHei" charset="-122"/>
              <a:ea typeface="Microsoft YaHei" charset="-122"/>
              <a:cs typeface="Microsoft YaHei" charset="-122"/>
            </a:endParaRPr>
          </a:p>
        </p:txBody>
      </p:sp>
      <p:sp>
        <p:nvSpPr>
          <p:cNvPr id="21" name="文本框 92">
            <a:extLst>
              <a:ext uri="{FF2B5EF4-FFF2-40B4-BE49-F238E27FC236}">
                <a16:creationId xmlns:a16="http://schemas.microsoft.com/office/drawing/2014/main" id="{151B4A47-2D03-FA9D-4C48-F7EEC466F02F}"/>
              </a:ext>
            </a:extLst>
          </p:cNvPr>
          <p:cNvSpPr txBox="1"/>
          <p:nvPr/>
        </p:nvSpPr>
        <p:spPr>
          <a:xfrm>
            <a:off x="579104" y="2125919"/>
            <a:ext cx="4031630" cy="1389291"/>
          </a:xfrm>
          <a:prstGeom prst="rect">
            <a:avLst/>
          </a:prstGeom>
          <a:noFill/>
        </p:spPr>
        <p:txBody>
          <a:bodyPr wrap="square" rtlCol="0">
            <a:spAutoFit/>
          </a:bodyPr>
          <a:lstStyle/>
          <a:p>
            <a:pPr marL="342900" indent="-342900">
              <a:lnSpc>
                <a:spcPct val="130000"/>
              </a:lnSpc>
              <a:buFont typeface="Wingdings" panose="05000000000000000000" pitchFamily="2" charset="2"/>
              <a:buChar char="u"/>
            </a:pPr>
            <a:r>
              <a:rPr lang="en-US" altLang="zh-CN"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Data Type</a:t>
            </a:r>
          </a:p>
          <a:p>
            <a:pPr marL="742950" lvl="1" indent="-285750">
              <a:lnSpc>
                <a:spcPct val="130000"/>
              </a:lnSpc>
              <a:buFont typeface="Wingdings" charset="2"/>
              <a:buChar char="p"/>
            </a:pPr>
            <a:r>
              <a:rPr lang="en-US" altLang="zh-CN" sz="12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Period:  %Y-%m</a:t>
            </a:r>
          </a:p>
          <a:p>
            <a:pPr marL="742950" lvl="1" indent="-285750">
              <a:lnSpc>
                <a:spcPct val="130000"/>
              </a:lnSpc>
              <a:buFont typeface="Wingdings" charset="2"/>
              <a:buChar char="p"/>
            </a:pPr>
            <a:r>
              <a:rPr lang="en-US" altLang="zh-CN" sz="12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International Passengers: Int</a:t>
            </a:r>
          </a:p>
          <a:p>
            <a:pPr marL="742950" lvl="1" indent="-285750">
              <a:lnSpc>
                <a:spcPct val="130000"/>
              </a:lnSpc>
              <a:buFont typeface="Wingdings" charset="2"/>
              <a:buChar char="p"/>
            </a:pPr>
            <a:r>
              <a:rPr lang="en-US" altLang="zh-CN" sz="12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Domestic Passengers: Int</a:t>
            </a:r>
          </a:p>
          <a:p>
            <a:pPr marL="742950" lvl="1" indent="-285750">
              <a:lnSpc>
                <a:spcPct val="130000"/>
              </a:lnSpc>
              <a:buFont typeface="Wingdings" charset="2"/>
              <a:buChar char="p"/>
            </a:pPr>
            <a:r>
              <a:rPr lang="en-US" altLang="zh-CN" sz="12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Total Passengers: Int</a:t>
            </a:r>
          </a:p>
        </p:txBody>
      </p:sp>
      <p:sp>
        <p:nvSpPr>
          <p:cNvPr id="24" name="Freeform 38">
            <a:extLst>
              <a:ext uri="{FF2B5EF4-FFF2-40B4-BE49-F238E27FC236}">
                <a16:creationId xmlns:a16="http://schemas.microsoft.com/office/drawing/2014/main" id="{5B1AD3B9-B6E3-63CF-BD95-E403C5E43CDB}"/>
              </a:ext>
            </a:extLst>
          </p:cNvPr>
          <p:cNvSpPr>
            <a:spLocks/>
          </p:cNvSpPr>
          <p:nvPr/>
        </p:nvSpPr>
        <p:spPr bwMode="auto">
          <a:xfrm flipH="1">
            <a:off x="4571999" y="1954945"/>
            <a:ext cx="45719" cy="3060000"/>
          </a:xfrm>
          <a:custGeom>
            <a:avLst/>
            <a:gdLst>
              <a:gd name="T0" fmla="*/ 37 w 37"/>
              <a:gd name="T1" fmla="*/ 1915 h 1915"/>
              <a:gd name="T2" fmla="*/ 0 w 37"/>
              <a:gd name="T3" fmla="*/ 1915 h 1915"/>
              <a:gd name="T4" fmla="*/ 0 w 37"/>
              <a:gd name="T5" fmla="*/ 0 h 1915"/>
              <a:gd name="T6" fmla="*/ 37 w 37"/>
              <a:gd name="T7" fmla="*/ 0 h 1915"/>
              <a:gd name="T8" fmla="*/ 37 w 37"/>
              <a:gd name="T9" fmla="*/ 1915 h 1915"/>
              <a:gd name="T10" fmla="*/ 37 w 37"/>
              <a:gd name="T11" fmla="*/ 1915 h 1915"/>
            </a:gdLst>
            <a:ahLst/>
            <a:cxnLst>
              <a:cxn ang="0">
                <a:pos x="T0" y="T1"/>
              </a:cxn>
              <a:cxn ang="0">
                <a:pos x="T2" y="T3"/>
              </a:cxn>
              <a:cxn ang="0">
                <a:pos x="T4" y="T5"/>
              </a:cxn>
              <a:cxn ang="0">
                <a:pos x="T6" y="T7"/>
              </a:cxn>
              <a:cxn ang="0">
                <a:pos x="T8" y="T9"/>
              </a:cxn>
              <a:cxn ang="0">
                <a:pos x="T10" y="T11"/>
              </a:cxn>
            </a:cxnLst>
            <a:rect l="0" t="0" r="r" b="b"/>
            <a:pathLst>
              <a:path w="37" h="1915">
                <a:moveTo>
                  <a:pt x="37" y="1915"/>
                </a:moveTo>
                <a:lnTo>
                  <a:pt x="0" y="1915"/>
                </a:lnTo>
                <a:lnTo>
                  <a:pt x="0" y="0"/>
                </a:lnTo>
                <a:lnTo>
                  <a:pt x="37" y="0"/>
                </a:lnTo>
                <a:lnTo>
                  <a:pt x="37" y="1915"/>
                </a:lnTo>
                <a:lnTo>
                  <a:pt x="37" y="1915"/>
                </a:lnTo>
                <a:close/>
              </a:path>
            </a:pathLst>
          </a:custGeom>
          <a:solidFill>
            <a:schemeClr val="tx2"/>
          </a:solidFill>
          <a:ln>
            <a:solidFill>
              <a:schemeClr val="tx2"/>
            </a:solidFill>
          </a:ln>
        </p:spPr>
        <p:txBody>
          <a:bodyPr vert="horz" wrap="square" lIns="91440" tIns="45720" rIns="91440" bIns="45720" numCol="1" anchor="t" anchorCtr="0" compatLnSpc="1">
            <a:prstTxWarp prst="textNoShape">
              <a:avLst/>
            </a:prstTxWarp>
          </a:bodyPr>
          <a:lstStyle/>
          <a:p>
            <a:endParaRPr lang="zh-CN" altLang="en-US"/>
          </a:p>
        </p:txBody>
      </p:sp>
      <p:sp>
        <p:nvSpPr>
          <p:cNvPr id="25" name="文本框 92">
            <a:extLst>
              <a:ext uri="{FF2B5EF4-FFF2-40B4-BE49-F238E27FC236}">
                <a16:creationId xmlns:a16="http://schemas.microsoft.com/office/drawing/2014/main" id="{9771E36A-C000-9CE1-059C-75821A298D83}"/>
              </a:ext>
            </a:extLst>
          </p:cNvPr>
          <p:cNvSpPr txBox="1"/>
          <p:nvPr/>
        </p:nvSpPr>
        <p:spPr>
          <a:xfrm>
            <a:off x="579104" y="3656625"/>
            <a:ext cx="4031630" cy="1349280"/>
          </a:xfrm>
          <a:prstGeom prst="rect">
            <a:avLst/>
          </a:prstGeom>
          <a:noFill/>
        </p:spPr>
        <p:txBody>
          <a:bodyPr wrap="square" rtlCol="0">
            <a:spAutoFit/>
          </a:bodyPr>
          <a:lstStyle/>
          <a:p>
            <a:pPr marL="342900" indent="-342900">
              <a:lnSpc>
                <a:spcPct val="130000"/>
              </a:lnSpc>
              <a:buFont typeface="Wingdings" panose="05000000000000000000" pitchFamily="2" charset="2"/>
              <a:buChar char="u"/>
            </a:pPr>
            <a:r>
              <a:rPr lang="en-US" altLang="zh-CN" sz="16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Data Structure</a:t>
            </a:r>
          </a:p>
          <a:p>
            <a:pPr marL="742950" lvl="1" indent="-285750">
              <a:lnSpc>
                <a:spcPct val="130000"/>
              </a:lnSpc>
              <a:buFont typeface="Wingdings" charset="2"/>
              <a:buChar char="p"/>
            </a:pPr>
            <a:r>
              <a:rPr lang="en-US" altLang="zh-CN" sz="12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Time series-based passenger flow data</a:t>
            </a:r>
            <a:r>
              <a:rPr lang="zh-CN" altLang="en-US" sz="1200" b="1" dirty="0">
                <a:solidFill>
                  <a:schemeClr val="accent2">
                    <a:lumMod val="75000"/>
                  </a:schemeClr>
                </a:solidFill>
                <a:latin typeface="微软雅黑" panose="020B0503020204020204" pitchFamily="34" charset="-122"/>
                <a:ea typeface="微软雅黑" panose="020B0503020204020204" pitchFamily="34" charset="-122"/>
              </a:rPr>
              <a:t>（</a:t>
            </a:r>
            <a:r>
              <a:rPr lang="en-US" altLang="zh-CN" sz="1200" b="1" dirty="0">
                <a:solidFill>
                  <a:schemeClr val="accent2">
                    <a:lumMod val="75000"/>
                  </a:schemeClr>
                </a:solidFill>
                <a:latin typeface="微软雅黑" panose="020B0503020204020204" pitchFamily="34" charset="-122"/>
                <a:ea typeface="微软雅黑" panose="020B0503020204020204" pitchFamily="34" charset="-122"/>
              </a:rPr>
              <a:t>Tableau, ARIMA or SARIMA</a:t>
            </a:r>
            <a:r>
              <a:rPr lang="zh-CN" altLang="en-US" sz="12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a:t>
            </a:r>
            <a:endParaRPr lang="en-US" altLang="zh-CN" sz="12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endParaRPr>
          </a:p>
          <a:p>
            <a:pPr marL="742950" lvl="1" indent="-285750">
              <a:lnSpc>
                <a:spcPct val="130000"/>
              </a:lnSpc>
              <a:buFont typeface="Wingdings" charset="2"/>
              <a:buChar char="p"/>
            </a:pPr>
            <a:r>
              <a:rPr lang="en-US" altLang="zh-CN" sz="12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Data integrity</a:t>
            </a:r>
            <a:r>
              <a:rPr lang="zh-CN" altLang="en-US" sz="12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a:t>
            </a:r>
            <a:r>
              <a:rPr lang="en-US" altLang="zh-CN" sz="12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Null</a:t>
            </a:r>
            <a:r>
              <a:rPr lang="zh-CN" altLang="en-US" sz="12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2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value</a:t>
            </a:r>
            <a:r>
              <a:rPr lang="zh-CN" altLang="en-US" sz="12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a:t>
            </a:r>
            <a:endParaRPr lang="en-US" altLang="zh-CN" sz="12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endParaRPr>
          </a:p>
          <a:p>
            <a:pPr marL="742950" lvl="1" indent="-285750">
              <a:lnSpc>
                <a:spcPct val="130000"/>
              </a:lnSpc>
              <a:buFont typeface="Wingdings" charset="2"/>
              <a:buChar char="p"/>
            </a:pPr>
            <a:r>
              <a:rPr lang="en-US" altLang="zh-CN" sz="12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Granularity of the data: </a:t>
            </a:r>
            <a:r>
              <a:rPr lang="en-US" altLang="zh-CN" sz="1200" b="1" dirty="0">
                <a:solidFill>
                  <a:schemeClr val="accent2">
                    <a:lumMod val="75000"/>
                  </a:schemeClr>
                </a:solidFill>
                <a:latin typeface="微软雅黑" panose="020B0503020204020204" pitchFamily="34" charset="-122"/>
                <a:ea typeface="微软雅黑" panose="020B0503020204020204" pitchFamily="34" charset="-122"/>
              </a:rPr>
              <a:t>Pivot Table</a:t>
            </a:r>
          </a:p>
        </p:txBody>
      </p:sp>
      <p:sp>
        <p:nvSpPr>
          <p:cNvPr id="28" name="文本框 92">
            <a:extLst>
              <a:ext uri="{FF2B5EF4-FFF2-40B4-BE49-F238E27FC236}">
                <a16:creationId xmlns:a16="http://schemas.microsoft.com/office/drawing/2014/main" id="{F3FFF79E-7773-D722-FC9B-48268B91994E}"/>
              </a:ext>
            </a:extLst>
          </p:cNvPr>
          <p:cNvSpPr txBox="1"/>
          <p:nvPr/>
        </p:nvSpPr>
        <p:spPr>
          <a:xfrm>
            <a:off x="4829522" y="2362394"/>
            <a:ext cx="4031630" cy="2585708"/>
          </a:xfrm>
          <a:prstGeom prst="rect">
            <a:avLst/>
          </a:prstGeom>
          <a:noFill/>
        </p:spPr>
        <p:txBody>
          <a:bodyPr wrap="square" rtlCol="0">
            <a:spAutoFit/>
          </a:bodyPr>
          <a:lstStyle/>
          <a:p>
            <a:pPr marL="342900" indent="-342900">
              <a:lnSpc>
                <a:spcPct val="130000"/>
              </a:lnSpc>
              <a:buFont typeface="+mj-lt"/>
              <a:buAutoNum type="arabicPeriod"/>
            </a:pPr>
            <a:r>
              <a:rPr lang="en-US" altLang="zh-CN"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Calculating  </a:t>
            </a:r>
            <a:r>
              <a:rPr lang="en-US" altLang="zh-CN" sz="1400" b="1" dirty="0">
                <a:solidFill>
                  <a:schemeClr val="accent2">
                    <a:lumMod val="75000"/>
                  </a:schemeClr>
                </a:solidFill>
                <a:latin typeface="微软雅黑" panose="020B0503020204020204" pitchFamily="34" charset="-122"/>
                <a:ea typeface="微软雅黑" panose="020B0503020204020204" pitchFamily="34" charset="-122"/>
              </a:rPr>
              <a:t>the average annual growth rate</a:t>
            </a:r>
            <a:r>
              <a:rPr lang="en-US" altLang="zh-CN"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 of</a:t>
            </a:r>
            <a:r>
              <a:rPr lang="zh-CN" altLang="en-US"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total</a:t>
            </a:r>
            <a:r>
              <a:rPr lang="zh-CN" altLang="en-US"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passengers</a:t>
            </a:r>
            <a:r>
              <a:rPr lang="zh-CN" altLang="en-US"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for 2008-2022</a:t>
            </a:r>
          </a:p>
          <a:p>
            <a:pPr marL="342900" indent="-342900">
              <a:lnSpc>
                <a:spcPct val="130000"/>
              </a:lnSpc>
              <a:buFont typeface="+mj-lt"/>
              <a:buAutoNum type="arabicPeriod"/>
            </a:pPr>
            <a:endParaRPr lang="en-US" altLang="zh-CN"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endParaRPr>
          </a:p>
          <a:p>
            <a:pPr marL="342900" indent="-342900">
              <a:lnSpc>
                <a:spcPct val="130000"/>
              </a:lnSpc>
              <a:buFont typeface="+mj-lt"/>
              <a:buAutoNum type="arabicPeriod"/>
            </a:pPr>
            <a:r>
              <a:rPr lang="en-US" altLang="zh-CN" sz="1400" b="1" dirty="0">
                <a:solidFill>
                  <a:schemeClr val="accent2">
                    <a:lumMod val="75000"/>
                  </a:schemeClr>
                </a:solidFill>
                <a:latin typeface="微软雅黑" panose="020B0503020204020204" pitchFamily="34" charset="-122"/>
                <a:ea typeface="微软雅黑" panose="020B0503020204020204" pitchFamily="34" charset="-122"/>
              </a:rPr>
              <a:t>Forecasting</a:t>
            </a:r>
            <a:r>
              <a:rPr lang="en-US" altLang="zh-CN"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 passenger</a:t>
            </a:r>
            <a:r>
              <a:rPr lang="zh-CN" altLang="en-US"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traffic for the next 10 years</a:t>
            </a:r>
          </a:p>
          <a:p>
            <a:pPr marL="342900" indent="-342900">
              <a:lnSpc>
                <a:spcPct val="130000"/>
              </a:lnSpc>
              <a:buFont typeface="+mj-lt"/>
              <a:buAutoNum type="arabicPeriod"/>
            </a:pPr>
            <a:endParaRPr lang="en-US" altLang="zh-CN"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endParaRPr>
          </a:p>
          <a:p>
            <a:pPr marL="342900" indent="-342900">
              <a:lnSpc>
                <a:spcPct val="130000"/>
              </a:lnSpc>
              <a:buFont typeface="+mj-lt"/>
              <a:buAutoNum type="arabicPeriod"/>
            </a:pPr>
            <a:r>
              <a:rPr lang="en-US" altLang="zh-CN"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Analyzing optimization </a:t>
            </a:r>
            <a:r>
              <a:rPr lang="en-US" altLang="zh-CN" sz="1400" b="1" dirty="0">
                <a:solidFill>
                  <a:schemeClr val="accent2">
                    <a:lumMod val="75000"/>
                  </a:schemeClr>
                </a:solidFill>
                <a:latin typeface="微软雅黑" panose="020B0503020204020204" pitchFamily="34" charset="-122"/>
                <a:ea typeface="微软雅黑" panose="020B0503020204020204" pitchFamily="34" charset="-122"/>
              </a:rPr>
              <a:t>ideas</a:t>
            </a:r>
            <a:r>
              <a:rPr lang="en-US" altLang="zh-CN" sz="14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 and </a:t>
            </a:r>
            <a:r>
              <a:rPr lang="en-US" altLang="zh-CN" sz="1400" b="1" dirty="0">
                <a:solidFill>
                  <a:schemeClr val="accent2">
                    <a:lumMod val="75000"/>
                  </a:schemeClr>
                </a:solidFill>
                <a:latin typeface="微软雅黑" panose="020B0503020204020204" pitchFamily="34" charset="-122"/>
                <a:ea typeface="微软雅黑" panose="020B0503020204020204" pitchFamily="34" charset="-122"/>
              </a:rPr>
              <a:t>challenges</a:t>
            </a:r>
          </a:p>
        </p:txBody>
      </p:sp>
    </p:spTree>
    <p:extLst>
      <p:ext uri="{BB962C8B-B14F-4D97-AF65-F5344CB8AC3E}">
        <p14:creationId xmlns:p14="http://schemas.microsoft.com/office/powerpoint/2010/main" val="1363884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2482454" y="1903810"/>
            <a:ext cx="6665119" cy="1410890"/>
          </a:xfrm>
          <a:custGeom>
            <a:avLst/>
            <a:gdLst>
              <a:gd name="T0" fmla="*/ 2147483646 w 11567"/>
              <a:gd name="T1" fmla="*/ 2147483646 h 2441"/>
              <a:gd name="T2" fmla="*/ 0 w 11567"/>
              <a:gd name="T3" fmla="*/ 2147483646 h 2441"/>
              <a:gd name="T4" fmla="*/ 2147483646 w 11567"/>
              <a:gd name="T5" fmla="*/ 0 h 2441"/>
              <a:gd name="T6" fmla="*/ 2147483646 w 11567"/>
              <a:gd name="T7" fmla="*/ 0 h 2441"/>
              <a:gd name="T8" fmla="*/ 2147483646 w 11567"/>
              <a:gd name="T9" fmla="*/ 2147483646 h 2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67" h="2441">
                <a:moveTo>
                  <a:pt x="11567" y="2441"/>
                </a:moveTo>
                <a:lnTo>
                  <a:pt x="0" y="2441"/>
                </a:lnTo>
                <a:lnTo>
                  <a:pt x="1542" y="0"/>
                </a:lnTo>
                <a:lnTo>
                  <a:pt x="11567" y="0"/>
                </a:lnTo>
                <a:lnTo>
                  <a:pt x="11567" y="2441"/>
                </a:lnTo>
                <a:close/>
              </a:path>
            </a:pathLst>
          </a:custGeom>
          <a:solidFill>
            <a:schemeClr val="accent3">
              <a:lumMod val="75000"/>
            </a:schemeClr>
          </a:solidFill>
          <a:ln>
            <a:noFill/>
          </a:ln>
        </p:spPr>
        <p:txBody>
          <a:bodyPr/>
          <a:lstStyle/>
          <a:p>
            <a:pPr eaLnBrk="0" fontAlgn="base" hangingPunct="0">
              <a:spcBef>
                <a:spcPct val="0"/>
              </a:spcBef>
              <a:spcAft>
                <a:spcPct val="0"/>
              </a:spcAft>
            </a:pPr>
            <a:endParaRPr lang="zh-CN" altLang="en-US" sz="1350">
              <a:latin typeface="微软雅黑" panose="020B0503020204020204" pitchFamily="34" charset="-122"/>
              <a:ea typeface="微软雅黑" panose="020B0503020204020204" pitchFamily="34" charset="-122"/>
            </a:endParaRPr>
          </a:p>
        </p:txBody>
      </p:sp>
      <p:sp>
        <p:nvSpPr>
          <p:cNvPr id="8" name="Freeform 7"/>
          <p:cNvSpPr>
            <a:spLocks/>
          </p:cNvSpPr>
          <p:nvPr/>
        </p:nvSpPr>
        <p:spPr bwMode="auto">
          <a:xfrm>
            <a:off x="0" y="2396729"/>
            <a:ext cx="8049816" cy="2235994"/>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chemeClr val="tx2"/>
          </a:solidFill>
          <a:ln>
            <a:noFill/>
          </a:ln>
        </p:spPr>
        <p:txBody>
          <a:bodyPr/>
          <a:lstStyle/>
          <a:p>
            <a:pPr>
              <a:defRPr/>
            </a:pPr>
            <a:endParaRPr lang="zh-CN" altLang="en-US" sz="1350" kern="0">
              <a:solidFill>
                <a:srgbClr val="006794"/>
              </a:solidFill>
              <a:latin typeface="微软雅黑" panose="020B0503020204020204" pitchFamily="34" charset="-122"/>
              <a:ea typeface="微软雅黑" panose="020B0503020204020204" pitchFamily="34" charset="-122"/>
            </a:endParaRPr>
          </a:p>
        </p:txBody>
      </p:sp>
      <p:sp>
        <p:nvSpPr>
          <p:cNvPr id="3" name="Freeform 8"/>
          <p:cNvSpPr>
            <a:spLocks/>
          </p:cNvSpPr>
          <p:nvPr/>
        </p:nvSpPr>
        <p:spPr bwMode="auto">
          <a:xfrm>
            <a:off x="8423672" y="2288382"/>
            <a:ext cx="417909" cy="675085"/>
          </a:xfrm>
          <a:custGeom>
            <a:avLst/>
            <a:gdLst>
              <a:gd name="T0" fmla="*/ 2147483646 w 725"/>
              <a:gd name="T1" fmla="*/ 2147483646 h 1169"/>
              <a:gd name="T2" fmla="*/ 2147483646 w 725"/>
              <a:gd name="T3" fmla="*/ 2147483646 h 1169"/>
              <a:gd name="T4" fmla="*/ 2147483646 w 725"/>
              <a:gd name="T5" fmla="*/ 2147483646 h 1169"/>
              <a:gd name="T6" fmla="*/ 2147483646 w 725"/>
              <a:gd name="T7" fmla="*/ 2147483646 h 1169"/>
              <a:gd name="T8" fmla="*/ 0 w 725"/>
              <a:gd name="T9" fmla="*/ 2147483646 h 1169"/>
              <a:gd name="T10" fmla="*/ 2147483646 w 725"/>
              <a:gd name="T11" fmla="*/ 2147483646 h 1169"/>
              <a:gd name="T12" fmla="*/ 0 w 725"/>
              <a:gd name="T13" fmla="*/ 2147483646 h 1169"/>
              <a:gd name="T14" fmla="*/ 2147483646 w 725"/>
              <a:gd name="T15" fmla="*/ 0 h 1169"/>
              <a:gd name="T16" fmla="*/ 2147483646 w 725"/>
              <a:gd name="T17" fmla="*/ 2147483646 h 11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5" h="1169">
                <a:moveTo>
                  <a:pt x="584" y="443"/>
                </a:moveTo>
                <a:lnTo>
                  <a:pt x="725" y="585"/>
                </a:lnTo>
                <a:lnTo>
                  <a:pt x="584" y="726"/>
                </a:lnTo>
                <a:lnTo>
                  <a:pt x="141" y="1169"/>
                </a:lnTo>
                <a:lnTo>
                  <a:pt x="0" y="1028"/>
                </a:lnTo>
                <a:lnTo>
                  <a:pt x="443" y="585"/>
                </a:lnTo>
                <a:lnTo>
                  <a:pt x="0" y="141"/>
                </a:lnTo>
                <a:lnTo>
                  <a:pt x="141" y="0"/>
                </a:lnTo>
                <a:lnTo>
                  <a:pt x="584" y="443"/>
                </a:lnTo>
                <a:close/>
              </a:path>
            </a:pathLst>
          </a:custGeom>
          <a:solidFill>
            <a:schemeClr val="bg1"/>
          </a:solidFill>
          <a:ln>
            <a:noFill/>
          </a:ln>
        </p:spPr>
        <p:txBody>
          <a:bodyPr/>
          <a:lstStyle/>
          <a:p>
            <a:pPr eaLnBrk="0" fontAlgn="base" hangingPunct="0">
              <a:spcBef>
                <a:spcPct val="0"/>
              </a:spcBef>
              <a:spcAft>
                <a:spcPct val="0"/>
              </a:spcAft>
            </a:pPr>
            <a:endParaRPr lang="zh-CN" altLang="en-US" sz="1350">
              <a:latin typeface="微软雅黑" panose="020B0503020204020204" pitchFamily="34" charset="-122"/>
              <a:ea typeface="微软雅黑" panose="020B0503020204020204" pitchFamily="34" charset="-122"/>
            </a:endParaRPr>
          </a:p>
        </p:txBody>
      </p:sp>
      <p:sp>
        <p:nvSpPr>
          <p:cNvPr id="4" name="TextBox 11"/>
          <p:cNvSpPr txBox="1">
            <a:spLocks noChangeArrowheads="1"/>
          </p:cNvSpPr>
          <p:nvPr/>
        </p:nvSpPr>
        <p:spPr bwMode="auto">
          <a:xfrm>
            <a:off x="2739660" y="3055411"/>
            <a:ext cx="320792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685800" fontAlgn="base">
              <a:spcBef>
                <a:spcPct val="0"/>
              </a:spcBef>
              <a:spcAft>
                <a:spcPct val="0"/>
              </a:spcAft>
              <a:defRPr/>
            </a:pPr>
            <a:r>
              <a:rPr lang="en-US" altLang="zh-CN" sz="3200" b="1" kern="0" dirty="0">
                <a:solidFill>
                  <a:srgbClr val="FFFFFF"/>
                </a:solidFill>
                <a:effectLst>
                  <a:outerShdw blurRad="38100" dist="38100" dir="2700000" algn="tl">
                    <a:srgbClr val="000000"/>
                  </a:outerShdw>
                </a:effectLst>
                <a:latin typeface="微软雅黑" charset="-122"/>
                <a:cs typeface=""/>
              </a:rPr>
              <a:t>AAGR &amp; CAGR</a:t>
            </a:r>
          </a:p>
          <a:p>
            <a:pPr algn="ctr" defTabSz="685800" fontAlgn="base">
              <a:spcBef>
                <a:spcPct val="0"/>
              </a:spcBef>
              <a:spcAft>
                <a:spcPct val="0"/>
              </a:spcAft>
              <a:defRPr/>
            </a:pPr>
            <a:r>
              <a:rPr lang="en-US" altLang="zh-CN" sz="3200" b="1" kern="0" dirty="0">
                <a:solidFill>
                  <a:srgbClr val="FFFFFF"/>
                </a:solidFill>
                <a:effectLst>
                  <a:outerShdw blurRad="38100" dist="38100" dir="2700000" algn="tl">
                    <a:srgbClr val="000000"/>
                  </a:outerShdw>
                </a:effectLst>
                <a:latin typeface="微软雅黑" charset="-122"/>
                <a:cs typeface=""/>
              </a:rPr>
              <a:t>CALCULATION</a:t>
            </a:r>
          </a:p>
        </p:txBody>
      </p:sp>
      <p:sp>
        <p:nvSpPr>
          <p:cNvPr id="5" name="TextBox 12"/>
          <p:cNvSpPr txBox="1">
            <a:spLocks noChangeArrowheads="1"/>
          </p:cNvSpPr>
          <p:nvPr/>
        </p:nvSpPr>
        <p:spPr bwMode="auto">
          <a:xfrm>
            <a:off x="1009650" y="2705100"/>
            <a:ext cx="1003801"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itchFamily="34" charset="0"/>
              <a:buChar char="•"/>
              <a:defRPr sz="2000">
                <a:solidFill>
                  <a:schemeClr val="tx1"/>
                </a:solidFill>
                <a:latin typeface="Segoe UI" pitchFamily="34" charset="0"/>
                <a:ea typeface="微软雅黑" pitchFamily="34" charset="-122"/>
              </a:defRPr>
            </a:lvl1pPr>
            <a:lvl2pPr marL="742950" indent="-285750">
              <a:lnSpc>
                <a:spcPct val="125000"/>
              </a:lnSpc>
              <a:spcBef>
                <a:spcPts val="500"/>
              </a:spcBef>
              <a:buFont typeface="Arial" pitchFamily="34" charset="0"/>
              <a:buChar char="•"/>
              <a:defRPr>
                <a:solidFill>
                  <a:schemeClr val="tx1"/>
                </a:solidFill>
                <a:latin typeface="Segoe UI" pitchFamily="34" charset="0"/>
                <a:ea typeface="微软雅黑" pitchFamily="34" charset="-122"/>
              </a:defRPr>
            </a:lvl2pPr>
            <a:lvl3pPr marL="1143000" indent="-228600">
              <a:lnSpc>
                <a:spcPct val="125000"/>
              </a:lnSpc>
              <a:spcBef>
                <a:spcPts val="500"/>
              </a:spcBef>
              <a:buFont typeface="Arial" pitchFamily="34" charset="0"/>
              <a:buChar char="•"/>
              <a:defRPr sz="1600">
                <a:solidFill>
                  <a:schemeClr val="tx1"/>
                </a:solidFill>
                <a:latin typeface="Segoe UI" pitchFamily="34" charset="0"/>
                <a:ea typeface="微软雅黑" pitchFamily="34" charset="-122"/>
              </a:defRPr>
            </a:lvl3pPr>
            <a:lvl4pPr marL="1600200" indent="-228600">
              <a:lnSpc>
                <a:spcPct val="125000"/>
              </a:lnSpc>
              <a:spcBef>
                <a:spcPts val="500"/>
              </a:spcBef>
              <a:buFont typeface="Arial" pitchFamily="34" charset="0"/>
              <a:buChar char="•"/>
              <a:defRPr sz="1400">
                <a:solidFill>
                  <a:schemeClr val="tx1"/>
                </a:solidFill>
                <a:latin typeface="Segoe UI" pitchFamily="34" charset="0"/>
                <a:ea typeface="微软雅黑" pitchFamily="34" charset="-122"/>
              </a:defRPr>
            </a:lvl4pPr>
            <a:lvl5pPr marL="2057400" indent="-228600">
              <a:lnSpc>
                <a:spcPct val="125000"/>
              </a:lnSpc>
              <a:spcBef>
                <a:spcPts val="500"/>
              </a:spcBef>
              <a:buFont typeface="Arial" pitchFamily="34" charset="0"/>
              <a:buChar char="•"/>
              <a:defRPr sz="1400">
                <a:solidFill>
                  <a:schemeClr val="tx1"/>
                </a:solidFill>
                <a:latin typeface="Segoe UI" pitchFamily="34" charset="0"/>
                <a:ea typeface="微软雅黑" pitchFamily="34" charset="-122"/>
              </a:defRPr>
            </a:lvl5pPr>
            <a:lvl6pPr marL="25146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6pPr>
            <a:lvl7pPr marL="29718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7pPr>
            <a:lvl8pPr marL="34290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8pPr>
            <a:lvl9pPr marL="38862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9pPr>
          </a:lstStyle>
          <a:p>
            <a:pPr fontAlgn="base">
              <a:lnSpc>
                <a:spcPct val="100000"/>
              </a:lnSpc>
              <a:spcBef>
                <a:spcPct val="0"/>
              </a:spcBef>
              <a:spcAft>
                <a:spcPct val="0"/>
              </a:spcAft>
              <a:buFont typeface="Arial" pitchFamily="34" charset="0"/>
              <a:buNone/>
            </a:pPr>
            <a:r>
              <a:rPr lang="en-US" altLang="zh-CN" sz="10350" b="1" dirty="0">
                <a:solidFill>
                  <a:schemeClr val="bg1"/>
                </a:solidFill>
                <a:latin typeface="微软雅黑" pitchFamily="34" charset="-122"/>
              </a:rPr>
              <a:t>2</a:t>
            </a:r>
            <a:endParaRPr lang="zh-CN" altLang="en-US" sz="10350" b="1" dirty="0">
              <a:solidFill>
                <a:schemeClr val="bg1"/>
              </a:solidFill>
              <a:latin typeface="微软雅黑" pitchFamily="34" charset="-122"/>
            </a:endParaRPr>
          </a:p>
        </p:txBody>
      </p:sp>
      <p:sp>
        <p:nvSpPr>
          <p:cNvPr id="7" name="TextBox 2"/>
          <p:cNvSpPr txBox="1">
            <a:spLocks noChangeArrowheads="1"/>
          </p:cNvSpPr>
          <p:nvPr/>
        </p:nvSpPr>
        <p:spPr bwMode="auto">
          <a:xfrm>
            <a:off x="367904" y="3717131"/>
            <a:ext cx="70243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defRPr/>
            </a:pPr>
            <a:r>
              <a:rPr lang="en-US" altLang="zh-CN" sz="2100" kern="0" dirty="0">
                <a:solidFill>
                  <a:schemeClr val="bg1"/>
                </a:solidFill>
                <a:latin typeface="微软雅黑" panose="020B0503020204020204" pitchFamily="34" charset="-122"/>
                <a:ea typeface="微软雅黑" panose="020B0503020204020204" pitchFamily="34" charset="-122"/>
              </a:rPr>
              <a:t>Part</a:t>
            </a:r>
            <a:endParaRPr lang="zh-CN" altLang="en-US" sz="21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9390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986CAEEB-47FE-5ECD-668B-01B88EE39D78}"/>
              </a:ext>
            </a:extLst>
          </p:cNvPr>
          <p:cNvGrpSpPr/>
          <p:nvPr/>
        </p:nvGrpSpPr>
        <p:grpSpPr>
          <a:xfrm>
            <a:off x="313135" y="596019"/>
            <a:ext cx="5052054" cy="567000"/>
            <a:chOff x="313135" y="429165"/>
            <a:chExt cx="5052054" cy="567000"/>
          </a:xfrm>
        </p:grpSpPr>
        <p:sp>
          <p:nvSpPr>
            <p:cNvPr id="4" name="标题 1"/>
            <p:cNvSpPr txBox="1">
              <a:spLocks/>
            </p:cNvSpPr>
            <p:nvPr/>
          </p:nvSpPr>
          <p:spPr bwMode="auto">
            <a:xfrm>
              <a:off x="1142731" y="545457"/>
              <a:ext cx="4222458" cy="38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eaLnBrk="1" hangingPunct="1">
                <a:defRPr/>
              </a:pPr>
              <a:r>
                <a:rPr lang="en-US" altLang="zh-CN" sz="2400" b="1" dirty="0">
                  <a:solidFill>
                    <a:schemeClr val="tx2"/>
                  </a:solidFill>
                  <a:latin typeface="微软雅黑" panose="020B0503020204020204" pitchFamily="34" charset="-122"/>
                  <a:ea typeface="微软雅黑" panose="020B0503020204020204" pitchFamily="34" charset="-122"/>
                </a:rPr>
                <a:t>METHOD</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6" name="圆角矩形 11"/>
            <p:cNvSpPr/>
            <p:nvPr>
              <p:custDataLst>
                <p:tags r:id="rId1"/>
              </p:custDataLst>
            </p:nvPr>
          </p:nvSpPr>
          <p:spPr>
            <a:xfrm>
              <a:off x="313135" y="476402"/>
              <a:ext cx="276225" cy="67865"/>
            </a:xfrm>
            <a:custGeom>
              <a:avLst/>
              <a:gdLst/>
              <a:ahLst/>
              <a:cxnLst/>
              <a:rect l="l" t="t"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solidFill>
              <a:schemeClr val="tx2"/>
            </a:solidFill>
            <a:ln w="25400" cap="flat" cmpd="sng" algn="ctr">
              <a:noFill/>
              <a:prstDash val="solid"/>
            </a:ln>
            <a:effectLst/>
          </p:spPr>
          <p:txBody>
            <a:bodyPr lIns="51435" tIns="25718" rIns="51435" bIns="25718" anchor="ctr"/>
            <a:lstStyle/>
            <a:p>
              <a:pPr algn="ctr">
                <a:defRPr/>
              </a:pPr>
              <a:endParaRPr lang="en-US" sz="1013" kern="0">
                <a:solidFill>
                  <a:sysClr val="window" lastClr="FFFFFF"/>
                </a:solidFill>
                <a:latin typeface="Calibri"/>
              </a:endParaRPr>
            </a:p>
          </p:txBody>
        </p:sp>
        <p:sp>
          <p:nvSpPr>
            <p:cNvPr id="8" name="矩形 8"/>
            <p:cNvSpPr>
              <a:spLocks noChangeArrowheads="1"/>
            </p:cNvSpPr>
            <p:nvPr>
              <p:custDataLst>
                <p:tags r:id="rId2"/>
              </p:custDataLst>
            </p:nvPr>
          </p:nvSpPr>
          <p:spPr bwMode="auto">
            <a:xfrm>
              <a:off x="313135" y="429165"/>
              <a:ext cx="127397" cy="567000"/>
            </a:xfrm>
            <a:prstGeom prst="rect">
              <a:avLst/>
            </a:prstGeom>
            <a:gradFill rotWithShape="0">
              <a:gsLst>
                <a:gs pos="0">
                  <a:srgbClr val="A7A7A7"/>
                </a:gs>
                <a:gs pos="53999">
                  <a:srgbClr val="DBDBDB"/>
                </a:gs>
                <a:gs pos="100000">
                  <a:srgbClr val="ABABA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algn="just" eaLnBrk="1" hangingPunct="1">
                <a:lnSpc>
                  <a:spcPct val="120000"/>
                </a:lnSpc>
                <a:spcBef>
                  <a:spcPct val="0"/>
                </a:spcBef>
                <a:buFontTx/>
                <a:buNone/>
              </a:pPr>
              <a:endParaRPr lang="zh-CN" altLang="en-US" sz="1050">
                <a:solidFill>
                  <a:schemeClr val="bg1"/>
                </a:solidFill>
                <a:latin typeface="幼圆" charset="-122"/>
                <a:ea typeface="幼圆" charset="-122"/>
              </a:endParaRPr>
            </a:p>
          </p:txBody>
        </p:sp>
        <p:sp>
          <p:nvSpPr>
            <p:cNvPr id="9" name="圆角矩形 4"/>
            <p:cNvSpPr>
              <a:spLocks/>
            </p:cNvSpPr>
            <p:nvPr>
              <p:custDataLst>
                <p:tags r:id="rId3"/>
              </p:custDataLst>
            </p:nvPr>
          </p:nvSpPr>
          <p:spPr bwMode="auto">
            <a:xfrm>
              <a:off x="313135" y="512121"/>
              <a:ext cx="757238" cy="420290"/>
            </a:xfrm>
            <a:custGeom>
              <a:avLst/>
              <a:gdLst>
                <a:gd name="T0" fmla="*/ 0 w 1944216"/>
                <a:gd name="T1" fmla="*/ 0 h 1080120"/>
                <a:gd name="T2" fmla="*/ 1404156 w 1944216"/>
                <a:gd name="T3" fmla="*/ 0 h 1080120"/>
                <a:gd name="T4" fmla="*/ 1944216 w 1944216"/>
                <a:gd name="T5" fmla="*/ 540060 h 1080120"/>
                <a:gd name="T6" fmla="*/ 1404156 w 1944216"/>
                <a:gd name="T7" fmla="*/ 1080120 h 1080120"/>
                <a:gd name="T8" fmla="*/ 0 w 1944216"/>
                <a:gd name="T9" fmla="*/ 1080120 h 1080120"/>
                <a:gd name="T10" fmla="*/ 0 w 1944216"/>
                <a:gd name="T11" fmla="*/ 0 h 1080120"/>
              </a:gdLst>
              <a:ahLst/>
              <a:cxnLst>
                <a:cxn ang="0">
                  <a:pos x="T0" y="T1"/>
                </a:cxn>
                <a:cxn ang="0">
                  <a:pos x="T2" y="T3"/>
                </a:cxn>
                <a:cxn ang="0">
                  <a:pos x="T4" y="T5"/>
                </a:cxn>
                <a:cxn ang="0">
                  <a:pos x="T6" y="T7"/>
                </a:cxn>
                <a:cxn ang="0">
                  <a:pos x="T8" y="T9"/>
                </a:cxn>
                <a:cxn ang="0">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chemeClr val="tx2"/>
            </a:solidFill>
            <a:ln>
              <a:noFill/>
            </a:ln>
            <a:effectLst>
              <a:outerShdw blurRad="76200" dist="25401" dir="2700000" algn="tl" rotWithShape="0">
                <a:srgbClr val="000000">
                  <a:alpha val="14999"/>
                </a:srgbClr>
              </a:outerShdw>
            </a:effectLst>
          </p:spPr>
          <p:txBody>
            <a:bodyPr lIns="51435" tIns="25718" rIns="51435" bIns="25718" anchor="ctr"/>
            <a:lstStyle/>
            <a:p>
              <a:endParaRPr lang="zh-CN" altLang="en-US" sz="1350"/>
            </a:p>
          </p:txBody>
        </p:sp>
        <p:sp>
          <p:nvSpPr>
            <p:cNvPr id="10" name="椭圆 9"/>
            <p:cNvSpPr/>
            <p:nvPr>
              <p:custDataLst>
                <p:tags r:id="rId4"/>
              </p:custDataLst>
            </p:nvPr>
          </p:nvSpPr>
          <p:spPr>
            <a:xfrm>
              <a:off x="692810" y="569926"/>
              <a:ext cx="309974" cy="309974"/>
            </a:xfrm>
            <a:prstGeom prst="ellipse">
              <a:avLst/>
            </a:prstGeom>
            <a:solidFill>
              <a:srgbClr val="FFFFFF"/>
            </a:solidFill>
            <a:ln>
              <a:solidFill>
                <a:srgbClr val="FFFFFF"/>
              </a:solidFill>
            </a:ln>
            <a:effectLst>
              <a:innerShdw blurRad="76200" dist="25400" dir="18900000">
                <a:prstClr val="black">
                  <a:alpha val="15000"/>
                </a:prstClr>
              </a:innerShdw>
            </a:effectLst>
          </p:spPr>
          <p:txBody>
            <a:bodyPr lIns="0" tIns="0" rIns="0" bIns="0" anchor="ctr"/>
            <a:lstStyle/>
            <a:p>
              <a:pPr algn="ctr">
                <a:lnSpc>
                  <a:spcPct val="120000"/>
                </a:lnSpc>
                <a:defRPr/>
              </a:pPr>
              <a:r>
                <a:rPr lang="en-US" altLang="zh-CN" sz="1350" b="1" dirty="0">
                  <a:solidFill>
                    <a:srgbClr val="414141"/>
                  </a:solidFill>
                  <a:latin typeface="Segoe UI" panose="020B0502040204020203" pitchFamily="34" charset="0"/>
                  <a:ea typeface="幼圆" panose="02010509060101010101" pitchFamily="49" charset="-122"/>
                  <a:cs typeface="Segoe UI" panose="020B0502040204020203" pitchFamily="34" charset="0"/>
                </a:rPr>
                <a:t>1</a:t>
              </a:r>
              <a:endParaRPr lang="zh-CN" altLang="en-US" sz="1350" b="1" dirty="0">
                <a:solidFill>
                  <a:srgbClr val="414141"/>
                </a:solidFill>
                <a:latin typeface="Segoe UI" panose="020B0502040204020203" pitchFamily="34" charset="0"/>
                <a:ea typeface="幼圆" panose="02010509060101010101" pitchFamily="49" charset="-122"/>
                <a:cs typeface="Segoe UI" panose="020B0502040204020203" pitchFamily="34" charset="0"/>
              </a:endParaRPr>
            </a:p>
          </p:txBody>
        </p:sp>
      </p:grpSp>
      <p:sp>
        <p:nvSpPr>
          <p:cNvPr id="3" name="TextBox 2">
            <a:extLst>
              <a:ext uri="{FF2B5EF4-FFF2-40B4-BE49-F238E27FC236}">
                <a16:creationId xmlns:a16="http://schemas.microsoft.com/office/drawing/2014/main" id="{50F3734A-8FBD-CDB9-615D-7D972592374F}"/>
              </a:ext>
            </a:extLst>
          </p:cNvPr>
          <p:cNvSpPr txBox="1"/>
          <p:nvPr/>
        </p:nvSpPr>
        <p:spPr>
          <a:xfrm>
            <a:off x="1107311" y="5859106"/>
            <a:ext cx="7359356" cy="701282"/>
          </a:xfrm>
          <a:prstGeom prst="rect">
            <a:avLst/>
          </a:prstGeom>
          <a:noFill/>
        </p:spPr>
        <p:txBody>
          <a:bodyPr wrap="square" rtlCol="0">
            <a:spAutoFit/>
          </a:bodyPr>
          <a:lstStyle/>
          <a:p>
            <a:pPr>
              <a:lnSpc>
                <a:spcPct val="130000"/>
              </a:lnSpc>
            </a:pPr>
            <a:r>
              <a:rPr lang="en-US" sz="16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Considering the unusual fluctuations in the data, </a:t>
            </a:r>
            <a:r>
              <a:rPr lang="en-US" sz="1600" b="1" dirty="0">
                <a:solidFill>
                  <a:schemeClr val="accent2">
                    <a:lumMod val="75000"/>
                  </a:schemeClr>
                </a:solidFill>
                <a:latin typeface="微软雅黑" panose="020B0503020204020204" pitchFamily="34" charset="-122"/>
                <a:ea typeface="微软雅黑" panose="020B0503020204020204" pitchFamily="34" charset="-122"/>
              </a:rPr>
              <a:t>CAGR</a:t>
            </a:r>
            <a:r>
              <a:rPr lang="en-US" sz="16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 could provide a more precise depiction of passenger traffic trends.</a:t>
            </a:r>
            <a:endParaRPr lang="en-CN" sz="16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7" name="Freeform 56">
            <a:extLst>
              <a:ext uri="{FF2B5EF4-FFF2-40B4-BE49-F238E27FC236}">
                <a16:creationId xmlns:a16="http://schemas.microsoft.com/office/drawing/2014/main" id="{8E1BDA6C-B239-E934-5310-61EC532DE86A}"/>
              </a:ext>
            </a:extLst>
          </p:cNvPr>
          <p:cNvSpPr>
            <a:spLocks/>
          </p:cNvSpPr>
          <p:nvPr/>
        </p:nvSpPr>
        <p:spPr bwMode="auto">
          <a:xfrm>
            <a:off x="1073497" y="1325959"/>
            <a:ext cx="2808390" cy="492359"/>
          </a:xfrm>
          <a:custGeom>
            <a:avLst/>
            <a:gdLst>
              <a:gd name="T0" fmla="*/ 2353 w 2385"/>
              <a:gd name="T1" fmla="*/ 0 h 425"/>
              <a:gd name="T2" fmla="*/ 0 w 2385"/>
              <a:gd name="T3" fmla="*/ 0 h 425"/>
              <a:gd name="T4" fmla="*/ 0 w 2385"/>
              <a:gd name="T5" fmla="*/ 425 h 425"/>
              <a:gd name="T6" fmla="*/ 2353 w 2385"/>
              <a:gd name="T7" fmla="*/ 425 h 425"/>
              <a:gd name="T8" fmla="*/ 2385 w 2385"/>
              <a:gd name="T9" fmla="*/ 393 h 425"/>
              <a:gd name="T10" fmla="*/ 2385 w 2385"/>
              <a:gd name="T11" fmla="*/ 32 h 425"/>
              <a:gd name="T12" fmla="*/ 2353 w 2385"/>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2385" h="425">
                <a:moveTo>
                  <a:pt x="2353" y="0"/>
                </a:moveTo>
                <a:cubicBezTo>
                  <a:pt x="0" y="0"/>
                  <a:pt x="0" y="0"/>
                  <a:pt x="0" y="0"/>
                </a:cubicBezTo>
                <a:cubicBezTo>
                  <a:pt x="0" y="425"/>
                  <a:pt x="0" y="425"/>
                  <a:pt x="0" y="425"/>
                </a:cubicBezTo>
                <a:cubicBezTo>
                  <a:pt x="2353" y="425"/>
                  <a:pt x="2353" y="425"/>
                  <a:pt x="2353" y="425"/>
                </a:cubicBezTo>
                <a:cubicBezTo>
                  <a:pt x="2370" y="425"/>
                  <a:pt x="2385" y="411"/>
                  <a:pt x="2385" y="393"/>
                </a:cubicBezTo>
                <a:cubicBezTo>
                  <a:pt x="2385" y="32"/>
                  <a:pt x="2385" y="32"/>
                  <a:pt x="2385" y="32"/>
                </a:cubicBezTo>
                <a:cubicBezTo>
                  <a:pt x="2385" y="15"/>
                  <a:pt x="2370" y="0"/>
                  <a:pt x="2353"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文本框 9">
            <a:extLst>
              <a:ext uri="{FF2B5EF4-FFF2-40B4-BE49-F238E27FC236}">
                <a16:creationId xmlns:a16="http://schemas.microsoft.com/office/drawing/2014/main" id="{8120E0A7-9ED6-B9E6-B41C-88C3E77997E4}"/>
              </a:ext>
            </a:extLst>
          </p:cNvPr>
          <p:cNvSpPr txBox="1"/>
          <p:nvPr/>
        </p:nvSpPr>
        <p:spPr>
          <a:xfrm>
            <a:off x="1142731" y="1364749"/>
            <a:ext cx="2636082" cy="461665"/>
          </a:xfrm>
          <a:prstGeom prst="rect">
            <a:avLst/>
          </a:prstGeom>
          <a:noFill/>
        </p:spPr>
        <p:txBody>
          <a:bodyPr wrap="square" rtlCol="0">
            <a:spAutoFit/>
          </a:bodyPr>
          <a:lstStyle/>
          <a:p>
            <a:pPr algn="ctr"/>
            <a:r>
              <a:rPr lang="en-US" altLang="zh-CN" sz="2400" b="1" dirty="0">
                <a:solidFill>
                  <a:schemeClr val="bg1"/>
                </a:solidFill>
                <a:latin typeface="Microsoft YaHei" charset="-122"/>
                <a:ea typeface="Microsoft YaHei" charset="-122"/>
                <a:cs typeface="Microsoft YaHei" charset="-122"/>
              </a:rPr>
              <a:t>AAGR</a:t>
            </a:r>
            <a:endParaRPr lang="zh-CN" altLang="en-US" sz="2400" b="1" dirty="0">
              <a:solidFill>
                <a:schemeClr val="bg1"/>
              </a:solidFill>
              <a:latin typeface="Microsoft YaHei" charset="-122"/>
              <a:ea typeface="Microsoft YaHei" charset="-122"/>
              <a:cs typeface="Microsoft YaHei" charset="-122"/>
            </a:endParaRPr>
          </a:p>
        </p:txBody>
      </p:sp>
      <p:sp>
        <p:nvSpPr>
          <p:cNvPr id="19" name="Freeform 56">
            <a:extLst>
              <a:ext uri="{FF2B5EF4-FFF2-40B4-BE49-F238E27FC236}">
                <a16:creationId xmlns:a16="http://schemas.microsoft.com/office/drawing/2014/main" id="{44C13C8E-BF9A-2CFD-76E0-A9F0049DF7E0}"/>
              </a:ext>
            </a:extLst>
          </p:cNvPr>
          <p:cNvSpPr>
            <a:spLocks/>
          </p:cNvSpPr>
          <p:nvPr/>
        </p:nvSpPr>
        <p:spPr bwMode="auto">
          <a:xfrm flipH="1">
            <a:off x="5042251" y="1325959"/>
            <a:ext cx="2959018" cy="492359"/>
          </a:xfrm>
          <a:custGeom>
            <a:avLst/>
            <a:gdLst>
              <a:gd name="T0" fmla="*/ 2353 w 2385"/>
              <a:gd name="T1" fmla="*/ 0 h 425"/>
              <a:gd name="T2" fmla="*/ 0 w 2385"/>
              <a:gd name="T3" fmla="*/ 0 h 425"/>
              <a:gd name="T4" fmla="*/ 0 w 2385"/>
              <a:gd name="T5" fmla="*/ 425 h 425"/>
              <a:gd name="T6" fmla="*/ 2353 w 2385"/>
              <a:gd name="T7" fmla="*/ 425 h 425"/>
              <a:gd name="T8" fmla="*/ 2385 w 2385"/>
              <a:gd name="T9" fmla="*/ 393 h 425"/>
              <a:gd name="T10" fmla="*/ 2385 w 2385"/>
              <a:gd name="T11" fmla="*/ 32 h 425"/>
              <a:gd name="T12" fmla="*/ 2353 w 2385"/>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2385" h="425">
                <a:moveTo>
                  <a:pt x="2353" y="0"/>
                </a:moveTo>
                <a:cubicBezTo>
                  <a:pt x="0" y="0"/>
                  <a:pt x="0" y="0"/>
                  <a:pt x="0" y="0"/>
                </a:cubicBezTo>
                <a:cubicBezTo>
                  <a:pt x="0" y="425"/>
                  <a:pt x="0" y="425"/>
                  <a:pt x="0" y="425"/>
                </a:cubicBezTo>
                <a:cubicBezTo>
                  <a:pt x="2353" y="425"/>
                  <a:pt x="2353" y="425"/>
                  <a:pt x="2353" y="425"/>
                </a:cubicBezTo>
                <a:cubicBezTo>
                  <a:pt x="2370" y="425"/>
                  <a:pt x="2385" y="411"/>
                  <a:pt x="2385" y="393"/>
                </a:cubicBezTo>
                <a:cubicBezTo>
                  <a:pt x="2385" y="32"/>
                  <a:pt x="2385" y="32"/>
                  <a:pt x="2385" y="32"/>
                </a:cubicBezTo>
                <a:cubicBezTo>
                  <a:pt x="2385" y="15"/>
                  <a:pt x="2370" y="0"/>
                  <a:pt x="2353"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文本框 12">
            <a:extLst>
              <a:ext uri="{FF2B5EF4-FFF2-40B4-BE49-F238E27FC236}">
                <a16:creationId xmlns:a16="http://schemas.microsoft.com/office/drawing/2014/main" id="{EE322D38-1F63-106E-765C-F8233A10525E}"/>
              </a:ext>
            </a:extLst>
          </p:cNvPr>
          <p:cNvSpPr txBox="1"/>
          <p:nvPr/>
        </p:nvSpPr>
        <p:spPr>
          <a:xfrm>
            <a:off x="5365189" y="1397580"/>
            <a:ext cx="2470834" cy="461665"/>
          </a:xfrm>
          <a:prstGeom prst="rect">
            <a:avLst/>
          </a:prstGeom>
          <a:noFill/>
        </p:spPr>
        <p:txBody>
          <a:bodyPr wrap="square" rtlCol="0">
            <a:spAutoFit/>
          </a:bodyPr>
          <a:lstStyle/>
          <a:p>
            <a:pPr algn="ctr"/>
            <a:r>
              <a:rPr lang="en-US" altLang="zh-CN" sz="2400" b="1" dirty="0">
                <a:solidFill>
                  <a:schemeClr val="bg1"/>
                </a:solidFill>
                <a:latin typeface="Microsoft YaHei" charset="-122"/>
                <a:ea typeface="Microsoft YaHei" charset="-122"/>
                <a:cs typeface="Microsoft YaHei" charset="-122"/>
              </a:rPr>
              <a:t>CAGR</a:t>
            </a:r>
            <a:endParaRPr lang="zh-CN" altLang="en-US" sz="2400" b="1" dirty="0">
              <a:solidFill>
                <a:schemeClr val="bg1"/>
              </a:solidFill>
              <a:latin typeface="Microsoft YaHei" charset="-122"/>
              <a:ea typeface="Microsoft YaHei" charset="-122"/>
              <a:cs typeface="Microsoft YaHei" charset="-122"/>
            </a:endParaRPr>
          </a:p>
        </p:txBody>
      </p:sp>
      <p:sp>
        <p:nvSpPr>
          <p:cNvPr id="21" name="文本框 92">
            <a:extLst>
              <a:ext uri="{FF2B5EF4-FFF2-40B4-BE49-F238E27FC236}">
                <a16:creationId xmlns:a16="http://schemas.microsoft.com/office/drawing/2014/main" id="{151B4A47-2D03-FA9D-4C48-F7EEC466F02F}"/>
              </a:ext>
            </a:extLst>
          </p:cNvPr>
          <p:cNvSpPr txBox="1"/>
          <p:nvPr/>
        </p:nvSpPr>
        <p:spPr>
          <a:xfrm>
            <a:off x="579104" y="2125919"/>
            <a:ext cx="3730429" cy="789127"/>
          </a:xfrm>
          <a:prstGeom prst="rect">
            <a:avLst/>
          </a:prstGeom>
          <a:noFill/>
        </p:spPr>
        <p:txBody>
          <a:bodyPr wrap="square" rtlCol="0">
            <a:spAutoFit/>
          </a:bodyPr>
          <a:lstStyle/>
          <a:p>
            <a:pPr marL="342900" indent="-342900">
              <a:lnSpc>
                <a:spcPct val="130000"/>
              </a:lnSpc>
              <a:buFont typeface="Wingdings" panose="05000000000000000000" pitchFamily="2" charset="2"/>
              <a:buChar char="u"/>
            </a:pPr>
            <a:r>
              <a:rPr lang="en-US" altLang="zh-CN" sz="12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AAGR</a:t>
            </a:r>
            <a:r>
              <a:rPr lang="zh-CN" altLang="en-US" sz="12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2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2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 </a:t>
            </a:r>
            <a:r>
              <a:rPr lang="el-GR" altLang="zh-CN" sz="12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Σ(</a:t>
            </a:r>
            <a:r>
              <a:rPr lang="en-US" altLang="zh-CN" sz="12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annual growth rates) / number of years</a:t>
            </a:r>
          </a:p>
          <a:p>
            <a:pPr marL="342900" indent="-342900">
              <a:lnSpc>
                <a:spcPct val="130000"/>
              </a:lnSpc>
              <a:buFont typeface="Wingdings" panose="05000000000000000000" pitchFamily="2" charset="2"/>
              <a:buChar char="u"/>
            </a:pPr>
            <a:r>
              <a:rPr lang="en-US" altLang="zh-CN" sz="12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Not considering compound interest</a:t>
            </a:r>
          </a:p>
        </p:txBody>
      </p:sp>
      <p:sp>
        <p:nvSpPr>
          <p:cNvPr id="7" name="文本框 92">
            <a:extLst>
              <a:ext uri="{FF2B5EF4-FFF2-40B4-BE49-F238E27FC236}">
                <a16:creationId xmlns:a16="http://schemas.microsoft.com/office/drawing/2014/main" id="{743A3FFE-EBAF-92D3-4BA7-3C9EA4330892}"/>
              </a:ext>
            </a:extLst>
          </p:cNvPr>
          <p:cNvSpPr txBox="1"/>
          <p:nvPr/>
        </p:nvSpPr>
        <p:spPr>
          <a:xfrm>
            <a:off x="4610734" y="2096772"/>
            <a:ext cx="3855933" cy="789127"/>
          </a:xfrm>
          <a:prstGeom prst="rect">
            <a:avLst/>
          </a:prstGeom>
          <a:noFill/>
        </p:spPr>
        <p:txBody>
          <a:bodyPr wrap="square" rtlCol="0">
            <a:spAutoFit/>
          </a:bodyPr>
          <a:lstStyle/>
          <a:p>
            <a:pPr marL="342900" indent="-342900">
              <a:lnSpc>
                <a:spcPct val="130000"/>
              </a:lnSpc>
              <a:buFont typeface="Wingdings" panose="05000000000000000000" pitchFamily="2" charset="2"/>
              <a:buChar char="u"/>
            </a:pPr>
            <a:r>
              <a:rPr lang="en-US" altLang="zh-CN" sz="12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CAGR</a:t>
            </a:r>
            <a:r>
              <a:rPr lang="zh-CN" altLang="en-US" sz="12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2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2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 (Ending Value / Beginning Value)^(1 / Number of Periods) - 1 ) * 100</a:t>
            </a:r>
          </a:p>
          <a:p>
            <a:pPr marL="342900" indent="-342900">
              <a:lnSpc>
                <a:spcPct val="130000"/>
              </a:lnSpc>
              <a:buFont typeface="Wingdings" panose="05000000000000000000" pitchFamily="2" charset="2"/>
              <a:buChar char="u"/>
            </a:pPr>
            <a:r>
              <a:rPr lang="en-US" altLang="zh-CN" sz="12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Considering compound interest</a:t>
            </a:r>
          </a:p>
        </p:txBody>
      </p:sp>
      <p:graphicFrame>
        <p:nvGraphicFramePr>
          <p:cNvPr id="15" name="Table 14">
            <a:extLst>
              <a:ext uri="{FF2B5EF4-FFF2-40B4-BE49-F238E27FC236}">
                <a16:creationId xmlns:a16="http://schemas.microsoft.com/office/drawing/2014/main" id="{0368ADEF-9D79-7BEC-687B-9085C6E07A7D}"/>
              </a:ext>
            </a:extLst>
          </p:cNvPr>
          <p:cNvGraphicFramePr>
            <a:graphicFrameLocks noGrp="1"/>
          </p:cNvGraphicFramePr>
          <p:nvPr>
            <p:extLst>
              <p:ext uri="{D42A27DB-BD31-4B8C-83A1-F6EECF244321}">
                <p14:modId xmlns:p14="http://schemas.microsoft.com/office/powerpoint/2010/main" val="2697086992"/>
              </p:ext>
            </p:extLst>
          </p:nvPr>
        </p:nvGraphicFramePr>
        <p:xfrm>
          <a:off x="1514050" y="3192849"/>
          <a:ext cx="6193367" cy="2528610"/>
        </p:xfrm>
        <a:graphic>
          <a:graphicData uri="http://schemas.openxmlformats.org/drawingml/2006/table">
            <a:tbl>
              <a:tblPr/>
              <a:tblGrid>
                <a:gridCol w="693764">
                  <a:extLst>
                    <a:ext uri="{9D8B030D-6E8A-4147-A177-3AD203B41FA5}">
                      <a16:colId xmlns:a16="http://schemas.microsoft.com/office/drawing/2014/main" val="2149255745"/>
                    </a:ext>
                  </a:extLst>
                </a:gridCol>
                <a:gridCol w="1913830">
                  <a:extLst>
                    <a:ext uri="{9D8B030D-6E8A-4147-A177-3AD203B41FA5}">
                      <a16:colId xmlns:a16="http://schemas.microsoft.com/office/drawing/2014/main" val="2868760825"/>
                    </a:ext>
                  </a:extLst>
                </a:gridCol>
                <a:gridCol w="1414108">
                  <a:extLst>
                    <a:ext uri="{9D8B030D-6E8A-4147-A177-3AD203B41FA5}">
                      <a16:colId xmlns:a16="http://schemas.microsoft.com/office/drawing/2014/main" val="1693446518"/>
                    </a:ext>
                  </a:extLst>
                </a:gridCol>
                <a:gridCol w="967547">
                  <a:extLst>
                    <a:ext uri="{9D8B030D-6E8A-4147-A177-3AD203B41FA5}">
                      <a16:colId xmlns:a16="http://schemas.microsoft.com/office/drawing/2014/main" val="4194963134"/>
                    </a:ext>
                  </a:extLst>
                </a:gridCol>
                <a:gridCol w="1204118">
                  <a:extLst>
                    <a:ext uri="{9D8B030D-6E8A-4147-A177-3AD203B41FA5}">
                      <a16:colId xmlns:a16="http://schemas.microsoft.com/office/drawing/2014/main" val="1683199275"/>
                    </a:ext>
                  </a:extLst>
                </a:gridCol>
              </a:tblGrid>
              <a:tr h="505722">
                <a:tc>
                  <a:txBody>
                    <a:bodyPr/>
                    <a:lstStyle/>
                    <a:p>
                      <a:pPr algn="l" fontAlgn="ctr"/>
                      <a:r>
                        <a:rPr lang="en-US" sz="1800" b="1" i="0" u="none" strike="noStrike">
                          <a:solidFill>
                            <a:srgbClr val="000000"/>
                          </a:solidFill>
                          <a:effectLst/>
                          <a:latin typeface="Arial" panose="020B0604020202020204" pitchFamily="34" charset="0"/>
                        </a:rPr>
                        <a:t>Year </a:t>
                      </a:r>
                    </a:p>
                  </a:txBody>
                  <a:tcPr marL="9525" marR="9525" marT="9525" marB="0" anchor="ctr">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tc>
                  <a:txBody>
                    <a:bodyPr/>
                    <a:lstStyle/>
                    <a:p>
                      <a:pPr algn="ctr" fontAlgn="ctr"/>
                      <a:r>
                        <a:rPr lang="en-US" sz="1800" b="1" i="0" u="none" strike="noStrike">
                          <a:solidFill>
                            <a:srgbClr val="000000"/>
                          </a:solidFill>
                          <a:effectLst/>
                          <a:latin typeface="Arial" panose="020B0604020202020204" pitchFamily="34" charset="0"/>
                        </a:rPr>
                        <a:t>Total Passengers</a:t>
                      </a:r>
                    </a:p>
                  </a:txBody>
                  <a:tcPr marL="9525" marR="9525" marT="9525" marB="0" anchor="ctr">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tc>
                  <a:txBody>
                    <a:bodyPr/>
                    <a:lstStyle/>
                    <a:p>
                      <a:pPr algn="ctr" fontAlgn="ctr"/>
                      <a:r>
                        <a:rPr lang="en-US" sz="1800" b="1" i="0" u="none" strike="noStrike" dirty="0">
                          <a:solidFill>
                            <a:srgbClr val="000000"/>
                          </a:solidFill>
                          <a:effectLst/>
                          <a:latin typeface="Arial" panose="020B0604020202020204" pitchFamily="34" charset="0"/>
                        </a:rPr>
                        <a:t>AGR</a:t>
                      </a:r>
                    </a:p>
                  </a:txBody>
                  <a:tcPr marL="9525" marR="9525" marT="9525" marB="0" anchor="ctr">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tc>
                  <a:txBody>
                    <a:bodyPr/>
                    <a:lstStyle/>
                    <a:p>
                      <a:pPr algn="ctr" fontAlgn="ctr"/>
                      <a:r>
                        <a:rPr lang="en-US" sz="1800" b="1" i="0" u="none" strike="noStrike">
                          <a:solidFill>
                            <a:srgbClr val="000000"/>
                          </a:solidFill>
                          <a:effectLst/>
                          <a:latin typeface="Arial" panose="020B0604020202020204" pitchFamily="34" charset="0"/>
                        </a:rPr>
                        <a:t>AAGR</a:t>
                      </a:r>
                    </a:p>
                  </a:txBody>
                  <a:tcPr marL="9525" marR="9525" marT="9525" marB="0" anchor="ctr">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tc>
                  <a:txBody>
                    <a:bodyPr/>
                    <a:lstStyle/>
                    <a:p>
                      <a:pPr algn="ctr" fontAlgn="ctr"/>
                      <a:r>
                        <a:rPr lang="en-US" sz="1800" b="1" i="0" u="none" strike="noStrike">
                          <a:solidFill>
                            <a:srgbClr val="000000"/>
                          </a:solidFill>
                          <a:effectLst/>
                          <a:latin typeface="Arial" panose="020B0604020202020204" pitchFamily="34" charset="0"/>
                        </a:rPr>
                        <a:t>CAGR</a:t>
                      </a:r>
                    </a:p>
                  </a:txBody>
                  <a:tcPr marL="9525" marR="9525" marT="9525" marB="0" anchor="ctr">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extLst>
                  <a:ext uri="{0D108BD9-81ED-4DB2-BD59-A6C34878D82A}">
                    <a16:rowId xmlns:a16="http://schemas.microsoft.com/office/drawing/2014/main" val="3471874885"/>
                  </a:ext>
                </a:extLst>
              </a:tr>
              <a:tr h="505722">
                <a:tc>
                  <a:txBody>
                    <a:bodyPr/>
                    <a:lstStyle/>
                    <a:p>
                      <a:pPr algn="l" fontAlgn="ctr"/>
                      <a:r>
                        <a:rPr lang="en-CN" sz="1600" b="0" i="0" u="none" strike="noStrike">
                          <a:solidFill>
                            <a:srgbClr val="000000"/>
                          </a:solidFill>
                          <a:effectLst/>
                          <a:latin typeface="Arial" panose="020B0604020202020204" pitchFamily="34" charset="0"/>
                        </a:rPr>
                        <a:t>2019</a:t>
                      </a:r>
                    </a:p>
                  </a:txBody>
                  <a:tcPr marL="9525" marR="9525" marT="9525" marB="0" anchor="ctr">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ctr" fontAlgn="ctr"/>
                      <a:r>
                        <a:rPr lang="en-CN" sz="1600" b="0" i="0" u="none" strike="noStrike">
                          <a:solidFill>
                            <a:srgbClr val="000000"/>
                          </a:solidFill>
                          <a:effectLst/>
                          <a:latin typeface="Arial" panose="020B0604020202020204" pitchFamily="34" charset="0"/>
                        </a:rPr>
                        <a:t>75,062,047</a:t>
                      </a:r>
                    </a:p>
                  </a:txBody>
                  <a:tcPr marL="9525" marR="9525" marT="9525" marB="0" anchor="ctr">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ctr" fontAlgn="ctr"/>
                      <a:r>
                        <a:rPr lang="en-CN" sz="1600" b="0" i="0" u="none" strike="noStrike">
                          <a:solidFill>
                            <a:srgbClr val="000000"/>
                          </a:solidFill>
                          <a:effectLst/>
                          <a:latin typeface="Arial" panose="020B0604020202020204" pitchFamily="34" charset="0"/>
                        </a:rPr>
                        <a:t>　</a:t>
                      </a:r>
                    </a:p>
                  </a:txBody>
                  <a:tcPr marL="9525" marR="9525" marT="9525" marB="0" anchor="ctr">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ctr" fontAlgn="ctr"/>
                      <a:r>
                        <a:rPr lang="en-CN" sz="1600" b="0" i="0" u="none" strike="noStrike">
                          <a:solidFill>
                            <a:srgbClr val="000000"/>
                          </a:solidFill>
                          <a:effectLst/>
                          <a:latin typeface="Arial" panose="020B0604020202020204" pitchFamily="34" charset="0"/>
                        </a:rPr>
                        <a:t>9.52%</a:t>
                      </a:r>
                    </a:p>
                  </a:txBody>
                  <a:tcPr marL="9525" marR="9525" marT="9525" marB="0" anchor="ctr">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ctr" fontAlgn="ctr"/>
                      <a:r>
                        <a:rPr lang="en-CN" sz="1600" b="0" i="0" u="none" strike="noStrike">
                          <a:solidFill>
                            <a:srgbClr val="000000"/>
                          </a:solidFill>
                          <a:effectLst/>
                          <a:latin typeface="Arial" panose="020B0604020202020204" pitchFamily="34" charset="0"/>
                        </a:rPr>
                        <a:t>-0.76%</a:t>
                      </a:r>
                    </a:p>
                  </a:txBody>
                  <a:tcPr marL="9525" marR="9525" marT="9525" marB="0" anchor="ctr">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1048723333"/>
                  </a:ext>
                </a:extLst>
              </a:tr>
              <a:tr h="505722">
                <a:tc>
                  <a:txBody>
                    <a:bodyPr/>
                    <a:lstStyle/>
                    <a:p>
                      <a:pPr algn="l" fontAlgn="ctr"/>
                      <a:r>
                        <a:rPr lang="en-CN" sz="1600" b="0" i="0" u="none" strike="noStrike">
                          <a:solidFill>
                            <a:srgbClr val="000000"/>
                          </a:solidFill>
                          <a:effectLst/>
                          <a:latin typeface="Arial" panose="020B0604020202020204" pitchFamily="34" charset="0"/>
                        </a:rPr>
                        <a:t>2020</a:t>
                      </a:r>
                    </a:p>
                  </a:txBody>
                  <a:tcPr marL="9525" marR="9525" marT="9525" marB="0" anchor="ctr">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ctr" fontAlgn="ctr"/>
                      <a:r>
                        <a:rPr lang="en-CN" sz="1600" b="0" i="0" u="none" strike="noStrike">
                          <a:solidFill>
                            <a:srgbClr val="000000"/>
                          </a:solidFill>
                          <a:effectLst/>
                          <a:latin typeface="Arial" panose="020B0604020202020204" pitchFamily="34" charset="0"/>
                        </a:rPr>
                        <a:t>39,364,990</a:t>
                      </a:r>
                    </a:p>
                  </a:txBody>
                  <a:tcPr marL="9525" marR="9525" marT="9525" marB="0" anchor="ctr">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ctr" fontAlgn="ctr"/>
                      <a:r>
                        <a:rPr lang="en-CN" sz="1600" b="0" i="0" u="none" strike="noStrike">
                          <a:solidFill>
                            <a:srgbClr val="000000"/>
                          </a:solidFill>
                          <a:effectLst/>
                          <a:latin typeface="Arial" panose="020B0604020202020204" pitchFamily="34" charset="0"/>
                        </a:rPr>
                        <a:t>-47.56%</a:t>
                      </a:r>
                    </a:p>
                  </a:txBody>
                  <a:tcPr marL="9525" marR="9525" marT="9525" marB="0" anchor="ctr">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ctr" fontAlgn="ctr"/>
                      <a:r>
                        <a:rPr lang="en-CN" sz="1600" b="0" i="0" u="none" strike="noStrike">
                          <a:solidFill>
                            <a:srgbClr val="000000"/>
                          </a:solidFill>
                          <a:effectLst/>
                          <a:latin typeface="Arial" panose="020B0604020202020204" pitchFamily="34" charset="0"/>
                        </a:rPr>
                        <a:t>9.52%</a:t>
                      </a:r>
                    </a:p>
                  </a:txBody>
                  <a:tcPr marL="9525" marR="9525" marT="9525" marB="0" anchor="ctr">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ctr" fontAlgn="ctr"/>
                      <a:r>
                        <a:rPr lang="en-CN" sz="1600" b="0" i="0" u="none" strike="noStrike">
                          <a:solidFill>
                            <a:srgbClr val="000000"/>
                          </a:solidFill>
                          <a:effectLst/>
                          <a:latin typeface="Arial" panose="020B0604020202020204" pitchFamily="34" charset="0"/>
                        </a:rPr>
                        <a:t>-0.76%</a:t>
                      </a:r>
                    </a:p>
                  </a:txBody>
                  <a:tcPr marL="9525" marR="9525" marT="9525" marB="0" anchor="ctr">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1955759175"/>
                  </a:ext>
                </a:extLst>
              </a:tr>
              <a:tr h="505722">
                <a:tc>
                  <a:txBody>
                    <a:bodyPr/>
                    <a:lstStyle/>
                    <a:p>
                      <a:pPr algn="l" fontAlgn="ctr"/>
                      <a:r>
                        <a:rPr lang="en-CN" sz="1600" b="0" i="0" u="none" strike="noStrike">
                          <a:solidFill>
                            <a:srgbClr val="000000"/>
                          </a:solidFill>
                          <a:effectLst/>
                          <a:latin typeface="Arial" panose="020B0604020202020204" pitchFamily="34" charset="0"/>
                        </a:rPr>
                        <a:t>2021</a:t>
                      </a:r>
                    </a:p>
                  </a:txBody>
                  <a:tcPr marL="9525" marR="9525" marT="9525" marB="0" anchor="ctr">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ctr" fontAlgn="ctr"/>
                      <a:r>
                        <a:rPr lang="en-CN" sz="1600" b="0" i="0" u="none" strike="noStrike">
                          <a:solidFill>
                            <a:srgbClr val="000000"/>
                          </a:solidFill>
                          <a:effectLst/>
                          <a:latin typeface="Arial" panose="020B0604020202020204" pitchFamily="34" charset="0"/>
                        </a:rPr>
                        <a:t>62,465,756</a:t>
                      </a:r>
                    </a:p>
                  </a:txBody>
                  <a:tcPr marL="9525" marR="9525" marT="9525" marB="0" anchor="ctr">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ctr" fontAlgn="ctr"/>
                      <a:r>
                        <a:rPr lang="en-CN" sz="1600" b="0" i="0" u="none" strike="noStrike">
                          <a:solidFill>
                            <a:srgbClr val="000000"/>
                          </a:solidFill>
                          <a:effectLst/>
                          <a:latin typeface="Arial" panose="020B0604020202020204" pitchFamily="34" charset="0"/>
                        </a:rPr>
                        <a:t>58.68%</a:t>
                      </a:r>
                    </a:p>
                  </a:txBody>
                  <a:tcPr marL="9525" marR="9525" marT="9525" marB="0" anchor="ctr">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ctr" fontAlgn="ctr"/>
                      <a:r>
                        <a:rPr lang="en-CN" sz="1600" b="0" i="0" u="none" strike="noStrike">
                          <a:solidFill>
                            <a:srgbClr val="000000"/>
                          </a:solidFill>
                          <a:effectLst/>
                          <a:latin typeface="Arial" panose="020B0604020202020204" pitchFamily="34" charset="0"/>
                        </a:rPr>
                        <a:t>9.52%</a:t>
                      </a:r>
                    </a:p>
                  </a:txBody>
                  <a:tcPr marL="9525" marR="9525" marT="9525" marB="0" anchor="ctr">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ctr" fontAlgn="ctr"/>
                      <a:r>
                        <a:rPr lang="en-CN" sz="1600" b="0" i="0" u="none" strike="noStrike">
                          <a:solidFill>
                            <a:srgbClr val="000000"/>
                          </a:solidFill>
                          <a:effectLst/>
                          <a:latin typeface="Arial" panose="020B0604020202020204" pitchFamily="34" charset="0"/>
                        </a:rPr>
                        <a:t>-0.76%</a:t>
                      </a:r>
                    </a:p>
                  </a:txBody>
                  <a:tcPr marL="9525" marR="9525" marT="9525" marB="0" anchor="ctr">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894114716"/>
                  </a:ext>
                </a:extLst>
              </a:tr>
              <a:tr h="505722">
                <a:tc>
                  <a:txBody>
                    <a:bodyPr/>
                    <a:lstStyle/>
                    <a:p>
                      <a:pPr algn="l" fontAlgn="ctr"/>
                      <a:r>
                        <a:rPr lang="en-CN" sz="1600" b="0" i="0" u="none" strike="noStrike">
                          <a:solidFill>
                            <a:srgbClr val="000000"/>
                          </a:solidFill>
                          <a:effectLst/>
                          <a:latin typeface="Arial" panose="020B0604020202020204" pitchFamily="34" charset="0"/>
                        </a:rPr>
                        <a:t>2022</a:t>
                      </a:r>
                    </a:p>
                  </a:txBody>
                  <a:tcPr marL="9525" marR="9525" marT="9525" marB="0" anchor="ctr">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ctr" fontAlgn="ctr"/>
                      <a:r>
                        <a:rPr lang="en-CN" sz="1600" b="0" i="0" u="none" strike="noStrike">
                          <a:solidFill>
                            <a:srgbClr val="000000"/>
                          </a:solidFill>
                          <a:effectLst/>
                          <a:latin typeface="Arial" panose="020B0604020202020204" pitchFamily="34" charset="0"/>
                        </a:rPr>
                        <a:t>73,362,946</a:t>
                      </a:r>
                    </a:p>
                  </a:txBody>
                  <a:tcPr marL="9525" marR="9525" marT="9525" marB="0" anchor="ctr">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ctr" fontAlgn="ctr"/>
                      <a:r>
                        <a:rPr lang="en-CN" sz="1600" b="0" i="0" u="none" strike="noStrike">
                          <a:solidFill>
                            <a:srgbClr val="000000"/>
                          </a:solidFill>
                          <a:effectLst/>
                          <a:latin typeface="Arial" panose="020B0604020202020204" pitchFamily="34" charset="0"/>
                        </a:rPr>
                        <a:t>17.45%</a:t>
                      </a:r>
                    </a:p>
                  </a:txBody>
                  <a:tcPr marL="9525" marR="9525" marT="9525" marB="0" anchor="ctr">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ctr" fontAlgn="ctr"/>
                      <a:r>
                        <a:rPr lang="en-CN" sz="1600" b="0" i="0" u="none" strike="noStrike">
                          <a:solidFill>
                            <a:srgbClr val="000000"/>
                          </a:solidFill>
                          <a:effectLst/>
                          <a:latin typeface="Arial" panose="020B0604020202020204" pitchFamily="34" charset="0"/>
                        </a:rPr>
                        <a:t>9.52%</a:t>
                      </a:r>
                    </a:p>
                  </a:txBody>
                  <a:tcPr marL="9525" marR="9525" marT="9525" marB="0" anchor="ctr">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ctr" fontAlgn="ctr"/>
                      <a:r>
                        <a:rPr lang="en-CN" sz="1600" b="0" i="0" u="none" strike="noStrike" dirty="0">
                          <a:solidFill>
                            <a:srgbClr val="000000"/>
                          </a:solidFill>
                          <a:effectLst/>
                          <a:latin typeface="Arial" panose="020B0604020202020204" pitchFamily="34" charset="0"/>
                        </a:rPr>
                        <a:t>-0.76%</a:t>
                      </a:r>
                    </a:p>
                  </a:txBody>
                  <a:tcPr marL="9525" marR="9525" marT="9525" marB="0" anchor="ctr">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922150537"/>
                  </a:ext>
                </a:extLst>
              </a:tr>
            </a:tbl>
          </a:graphicData>
        </a:graphic>
      </p:graphicFrame>
      <p:sp>
        <p:nvSpPr>
          <p:cNvPr id="27" name="Rounded Rectangle 26">
            <a:extLst>
              <a:ext uri="{FF2B5EF4-FFF2-40B4-BE49-F238E27FC236}">
                <a16:creationId xmlns:a16="http://schemas.microsoft.com/office/drawing/2014/main" id="{C008773B-2E3E-AB4A-1C4C-F6A609123800}"/>
              </a:ext>
            </a:extLst>
          </p:cNvPr>
          <p:cNvSpPr/>
          <p:nvPr/>
        </p:nvSpPr>
        <p:spPr>
          <a:xfrm>
            <a:off x="1514050" y="3715352"/>
            <a:ext cx="2264763" cy="490888"/>
          </a:xfrm>
          <a:prstGeom prst="roundRect">
            <a:avLst/>
          </a:prstGeom>
          <a:solidFill>
            <a:schemeClr val="bg1">
              <a:lumMod val="95000"/>
              <a:alpha val="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9" name="Rounded Rectangle 28">
            <a:extLst>
              <a:ext uri="{FF2B5EF4-FFF2-40B4-BE49-F238E27FC236}">
                <a16:creationId xmlns:a16="http://schemas.microsoft.com/office/drawing/2014/main" id="{BC853733-2C3A-20BD-E8DF-F28844DC4961}"/>
              </a:ext>
            </a:extLst>
          </p:cNvPr>
          <p:cNvSpPr/>
          <p:nvPr/>
        </p:nvSpPr>
        <p:spPr>
          <a:xfrm>
            <a:off x="1514049" y="5230571"/>
            <a:ext cx="2264763" cy="490888"/>
          </a:xfrm>
          <a:prstGeom prst="roundRect">
            <a:avLst/>
          </a:prstGeom>
          <a:solidFill>
            <a:schemeClr val="bg1">
              <a:lumMod val="95000"/>
              <a:alpha val="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0" name="Rectangle 29">
            <a:extLst>
              <a:ext uri="{FF2B5EF4-FFF2-40B4-BE49-F238E27FC236}">
                <a16:creationId xmlns:a16="http://schemas.microsoft.com/office/drawing/2014/main" id="{6A2E48B1-7EE8-8E3B-E8B7-12141D2471A5}"/>
              </a:ext>
            </a:extLst>
          </p:cNvPr>
          <p:cNvSpPr/>
          <p:nvPr/>
        </p:nvSpPr>
        <p:spPr>
          <a:xfrm>
            <a:off x="5538443" y="3715352"/>
            <a:ext cx="1045701" cy="2006106"/>
          </a:xfrm>
          <a:prstGeom prst="rect">
            <a:avLst/>
          </a:prstGeom>
          <a:solidFill>
            <a:schemeClr val="accent6">
              <a:alpha val="30000"/>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1" name="Rectangle 30">
            <a:extLst>
              <a:ext uri="{FF2B5EF4-FFF2-40B4-BE49-F238E27FC236}">
                <a16:creationId xmlns:a16="http://schemas.microsoft.com/office/drawing/2014/main" id="{E48445B4-1F0D-31A3-AF6E-C033057C95C0}"/>
              </a:ext>
            </a:extLst>
          </p:cNvPr>
          <p:cNvSpPr/>
          <p:nvPr/>
        </p:nvSpPr>
        <p:spPr>
          <a:xfrm>
            <a:off x="6661715" y="3715352"/>
            <a:ext cx="1045701" cy="2006106"/>
          </a:xfrm>
          <a:prstGeom prst="rect">
            <a:avLst/>
          </a:prstGeom>
          <a:solidFill>
            <a:srgbClr val="C00000">
              <a:alpha val="3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Tree>
    <p:extLst>
      <p:ext uri="{BB962C8B-B14F-4D97-AF65-F5344CB8AC3E}">
        <p14:creationId xmlns:p14="http://schemas.microsoft.com/office/powerpoint/2010/main" val="4002182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986CAEEB-47FE-5ECD-668B-01B88EE39D78}"/>
              </a:ext>
            </a:extLst>
          </p:cNvPr>
          <p:cNvGrpSpPr/>
          <p:nvPr/>
        </p:nvGrpSpPr>
        <p:grpSpPr>
          <a:xfrm>
            <a:off x="313135" y="596019"/>
            <a:ext cx="4656430" cy="567000"/>
            <a:chOff x="313135" y="429165"/>
            <a:chExt cx="4656430" cy="567000"/>
          </a:xfrm>
        </p:grpSpPr>
        <p:sp>
          <p:nvSpPr>
            <p:cNvPr id="4" name="标题 1"/>
            <p:cNvSpPr txBox="1">
              <a:spLocks/>
            </p:cNvSpPr>
            <p:nvPr/>
          </p:nvSpPr>
          <p:spPr bwMode="auto">
            <a:xfrm>
              <a:off x="1142731" y="545457"/>
              <a:ext cx="3826834" cy="38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eaLnBrk="1" hangingPunct="1">
                <a:defRPr/>
              </a:pPr>
              <a:r>
                <a:rPr lang="en-US" altLang="zh-CN" sz="2400" b="1" dirty="0">
                  <a:solidFill>
                    <a:schemeClr val="tx2"/>
                  </a:solidFill>
                  <a:latin typeface="微软雅黑" panose="020B0503020204020204" pitchFamily="34" charset="-122"/>
                  <a:ea typeface="微软雅黑" panose="020B0503020204020204" pitchFamily="34" charset="-122"/>
                </a:rPr>
                <a:t>RESULTS</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6" name="圆角矩形 11"/>
            <p:cNvSpPr/>
            <p:nvPr>
              <p:custDataLst>
                <p:tags r:id="rId1"/>
              </p:custDataLst>
            </p:nvPr>
          </p:nvSpPr>
          <p:spPr>
            <a:xfrm>
              <a:off x="313135" y="476402"/>
              <a:ext cx="276225" cy="67865"/>
            </a:xfrm>
            <a:custGeom>
              <a:avLst/>
              <a:gdLst/>
              <a:ahLst/>
              <a:cxnLst/>
              <a:rect l="l" t="t"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solidFill>
              <a:schemeClr val="tx2"/>
            </a:solidFill>
            <a:ln w="25400" cap="flat" cmpd="sng" algn="ctr">
              <a:noFill/>
              <a:prstDash val="solid"/>
            </a:ln>
            <a:effectLst/>
          </p:spPr>
          <p:txBody>
            <a:bodyPr lIns="51435" tIns="25718" rIns="51435" bIns="25718" anchor="ctr"/>
            <a:lstStyle/>
            <a:p>
              <a:pPr algn="ctr">
                <a:defRPr/>
              </a:pPr>
              <a:endParaRPr lang="en-US" sz="1013" kern="0">
                <a:solidFill>
                  <a:sysClr val="window" lastClr="FFFFFF"/>
                </a:solidFill>
                <a:latin typeface="Calibri"/>
              </a:endParaRPr>
            </a:p>
          </p:txBody>
        </p:sp>
        <p:sp>
          <p:nvSpPr>
            <p:cNvPr id="8" name="矩形 8"/>
            <p:cNvSpPr>
              <a:spLocks noChangeArrowheads="1"/>
            </p:cNvSpPr>
            <p:nvPr>
              <p:custDataLst>
                <p:tags r:id="rId2"/>
              </p:custDataLst>
            </p:nvPr>
          </p:nvSpPr>
          <p:spPr bwMode="auto">
            <a:xfrm>
              <a:off x="313135" y="429165"/>
              <a:ext cx="127397" cy="567000"/>
            </a:xfrm>
            <a:prstGeom prst="rect">
              <a:avLst/>
            </a:prstGeom>
            <a:gradFill rotWithShape="0">
              <a:gsLst>
                <a:gs pos="0">
                  <a:srgbClr val="A7A7A7"/>
                </a:gs>
                <a:gs pos="53999">
                  <a:srgbClr val="DBDBDB"/>
                </a:gs>
                <a:gs pos="100000">
                  <a:srgbClr val="ABABA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algn="just" eaLnBrk="1" hangingPunct="1">
                <a:lnSpc>
                  <a:spcPct val="120000"/>
                </a:lnSpc>
                <a:spcBef>
                  <a:spcPct val="0"/>
                </a:spcBef>
                <a:buFontTx/>
                <a:buNone/>
              </a:pPr>
              <a:endParaRPr lang="zh-CN" altLang="en-US" sz="1050">
                <a:solidFill>
                  <a:schemeClr val="bg1"/>
                </a:solidFill>
                <a:latin typeface="幼圆" charset="-122"/>
                <a:ea typeface="幼圆" charset="-122"/>
              </a:endParaRPr>
            </a:p>
          </p:txBody>
        </p:sp>
        <p:sp>
          <p:nvSpPr>
            <p:cNvPr id="9" name="圆角矩形 4"/>
            <p:cNvSpPr>
              <a:spLocks/>
            </p:cNvSpPr>
            <p:nvPr>
              <p:custDataLst>
                <p:tags r:id="rId3"/>
              </p:custDataLst>
            </p:nvPr>
          </p:nvSpPr>
          <p:spPr bwMode="auto">
            <a:xfrm>
              <a:off x="313135" y="512121"/>
              <a:ext cx="757238" cy="420290"/>
            </a:xfrm>
            <a:custGeom>
              <a:avLst/>
              <a:gdLst>
                <a:gd name="T0" fmla="*/ 0 w 1944216"/>
                <a:gd name="T1" fmla="*/ 0 h 1080120"/>
                <a:gd name="T2" fmla="*/ 1404156 w 1944216"/>
                <a:gd name="T3" fmla="*/ 0 h 1080120"/>
                <a:gd name="T4" fmla="*/ 1944216 w 1944216"/>
                <a:gd name="T5" fmla="*/ 540060 h 1080120"/>
                <a:gd name="T6" fmla="*/ 1404156 w 1944216"/>
                <a:gd name="T7" fmla="*/ 1080120 h 1080120"/>
                <a:gd name="T8" fmla="*/ 0 w 1944216"/>
                <a:gd name="T9" fmla="*/ 1080120 h 1080120"/>
                <a:gd name="T10" fmla="*/ 0 w 1944216"/>
                <a:gd name="T11" fmla="*/ 0 h 1080120"/>
              </a:gdLst>
              <a:ahLst/>
              <a:cxnLst>
                <a:cxn ang="0">
                  <a:pos x="T0" y="T1"/>
                </a:cxn>
                <a:cxn ang="0">
                  <a:pos x="T2" y="T3"/>
                </a:cxn>
                <a:cxn ang="0">
                  <a:pos x="T4" y="T5"/>
                </a:cxn>
                <a:cxn ang="0">
                  <a:pos x="T6" y="T7"/>
                </a:cxn>
                <a:cxn ang="0">
                  <a:pos x="T8" y="T9"/>
                </a:cxn>
                <a:cxn ang="0">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chemeClr val="tx2"/>
            </a:solidFill>
            <a:ln>
              <a:noFill/>
            </a:ln>
            <a:effectLst>
              <a:outerShdw blurRad="76200" dist="25401" dir="2700000" algn="tl" rotWithShape="0">
                <a:srgbClr val="000000">
                  <a:alpha val="14999"/>
                </a:srgbClr>
              </a:outerShdw>
            </a:effectLst>
          </p:spPr>
          <p:txBody>
            <a:bodyPr lIns="51435" tIns="25718" rIns="51435" bIns="25718" anchor="ctr"/>
            <a:lstStyle/>
            <a:p>
              <a:endParaRPr lang="zh-CN" altLang="en-US" sz="1350"/>
            </a:p>
          </p:txBody>
        </p:sp>
        <p:sp>
          <p:nvSpPr>
            <p:cNvPr id="10" name="椭圆 9"/>
            <p:cNvSpPr/>
            <p:nvPr>
              <p:custDataLst>
                <p:tags r:id="rId4"/>
              </p:custDataLst>
            </p:nvPr>
          </p:nvSpPr>
          <p:spPr>
            <a:xfrm>
              <a:off x="692810" y="569926"/>
              <a:ext cx="309974" cy="309974"/>
            </a:xfrm>
            <a:prstGeom prst="ellipse">
              <a:avLst/>
            </a:prstGeom>
            <a:solidFill>
              <a:srgbClr val="FFFFFF"/>
            </a:solidFill>
            <a:ln>
              <a:solidFill>
                <a:srgbClr val="FFFFFF"/>
              </a:solidFill>
            </a:ln>
            <a:effectLst>
              <a:innerShdw blurRad="76200" dist="25400" dir="18900000">
                <a:prstClr val="black">
                  <a:alpha val="15000"/>
                </a:prstClr>
              </a:innerShdw>
            </a:effectLst>
          </p:spPr>
          <p:txBody>
            <a:bodyPr lIns="0" tIns="0" rIns="0" bIns="0" anchor="ctr"/>
            <a:lstStyle/>
            <a:p>
              <a:pPr algn="ctr">
                <a:lnSpc>
                  <a:spcPct val="120000"/>
                </a:lnSpc>
                <a:defRPr/>
              </a:pPr>
              <a:r>
                <a:rPr lang="en-US" altLang="zh-CN" sz="1350" b="1" dirty="0">
                  <a:solidFill>
                    <a:srgbClr val="414141"/>
                  </a:solidFill>
                  <a:latin typeface="Segoe UI" panose="020B0502040204020203" pitchFamily="34" charset="0"/>
                  <a:ea typeface="幼圆" panose="02010509060101010101" pitchFamily="49" charset="-122"/>
                  <a:cs typeface="Segoe UI" panose="020B0502040204020203" pitchFamily="34" charset="0"/>
                </a:rPr>
                <a:t>2</a:t>
              </a:r>
              <a:endParaRPr lang="zh-CN" altLang="en-US" sz="1350" b="1" dirty="0">
                <a:solidFill>
                  <a:srgbClr val="414141"/>
                </a:solidFill>
                <a:latin typeface="Segoe UI" panose="020B0502040204020203" pitchFamily="34" charset="0"/>
                <a:ea typeface="幼圆" panose="02010509060101010101" pitchFamily="49" charset="-122"/>
                <a:cs typeface="Segoe UI" panose="020B0502040204020203" pitchFamily="34" charset="0"/>
              </a:endParaRPr>
            </a:p>
          </p:txBody>
        </p:sp>
      </p:grpSp>
      <p:graphicFrame>
        <p:nvGraphicFramePr>
          <p:cNvPr id="11" name="Table 10">
            <a:extLst>
              <a:ext uri="{FF2B5EF4-FFF2-40B4-BE49-F238E27FC236}">
                <a16:creationId xmlns:a16="http://schemas.microsoft.com/office/drawing/2014/main" id="{B178566E-57FE-C67B-5C3E-B2682F831009}"/>
              </a:ext>
            </a:extLst>
          </p:cNvPr>
          <p:cNvGraphicFramePr>
            <a:graphicFrameLocks noGrp="1"/>
          </p:cNvGraphicFramePr>
          <p:nvPr>
            <p:extLst>
              <p:ext uri="{D42A27DB-BD31-4B8C-83A1-F6EECF244321}">
                <p14:modId xmlns:p14="http://schemas.microsoft.com/office/powerpoint/2010/main" val="3022033301"/>
              </p:ext>
            </p:extLst>
          </p:nvPr>
        </p:nvGraphicFramePr>
        <p:xfrm>
          <a:off x="589360" y="1225422"/>
          <a:ext cx="7894240" cy="4844976"/>
        </p:xfrm>
        <a:graphic>
          <a:graphicData uri="http://schemas.openxmlformats.org/drawingml/2006/table">
            <a:tbl>
              <a:tblPr/>
              <a:tblGrid>
                <a:gridCol w="1578848">
                  <a:extLst>
                    <a:ext uri="{9D8B030D-6E8A-4147-A177-3AD203B41FA5}">
                      <a16:colId xmlns:a16="http://schemas.microsoft.com/office/drawing/2014/main" val="3472820195"/>
                    </a:ext>
                  </a:extLst>
                </a:gridCol>
                <a:gridCol w="1578848">
                  <a:extLst>
                    <a:ext uri="{9D8B030D-6E8A-4147-A177-3AD203B41FA5}">
                      <a16:colId xmlns:a16="http://schemas.microsoft.com/office/drawing/2014/main" val="2570127064"/>
                    </a:ext>
                  </a:extLst>
                </a:gridCol>
                <a:gridCol w="1578848">
                  <a:extLst>
                    <a:ext uri="{9D8B030D-6E8A-4147-A177-3AD203B41FA5}">
                      <a16:colId xmlns:a16="http://schemas.microsoft.com/office/drawing/2014/main" val="43137825"/>
                    </a:ext>
                  </a:extLst>
                </a:gridCol>
                <a:gridCol w="1578848">
                  <a:extLst>
                    <a:ext uri="{9D8B030D-6E8A-4147-A177-3AD203B41FA5}">
                      <a16:colId xmlns:a16="http://schemas.microsoft.com/office/drawing/2014/main" val="3352880183"/>
                    </a:ext>
                  </a:extLst>
                </a:gridCol>
                <a:gridCol w="1578848">
                  <a:extLst>
                    <a:ext uri="{9D8B030D-6E8A-4147-A177-3AD203B41FA5}">
                      <a16:colId xmlns:a16="http://schemas.microsoft.com/office/drawing/2014/main" val="3897098111"/>
                    </a:ext>
                  </a:extLst>
                </a:gridCol>
              </a:tblGrid>
              <a:tr h="302811">
                <a:tc>
                  <a:txBody>
                    <a:bodyPr/>
                    <a:lstStyle/>
                    <a:p>
                      <a:pPr algn="ctr" fontAlgn="ctr"/>
                      <a:r>
                        <a:rPr lang="en-US" sz="800" b="1" i="0" u="none" strike="noStrike" dirty="0">
                          <a:solidFill>
                            <a:srgbClr val="000000"/>
                          </a:solidFill>
                          <a:effectLst/>
                          <a:latin typeface="Arial" panose="020B0604020202020204" pitchFamily="34" charset="0"/>
                        </a:rPr>
                        <a:t>Year</a:t>
                      </a:r>
                    </a:p>
                  </a:txBody>
                  <a:tcPr marL="4249" marR="4249" marT="4249" marB="0" anchor="ctr">
                    <a:lnL w="6350" cap="flat" cmpd="sng" algn="ctr">
                      <a:solidFill>
                        <a:srgbClr val="ED7D31"/>
                      </a:solidFill>
                      <a:prstDash val="solid"/>
                      <a:round/>
                      <a:headEnd type="none" w="med" len="med"/>
                      <a:tailEnd type="none" w="med" len="med"/>
                    </a:lnL>
                    <a:lnR>
                      <a:noFill/>
                    </a:lnR>
                    <a:lnT w="6350" cap="flat" cmpd="sng" algn="ctr">
                      <a:solidFill>
                        <a:srgbClr val="ED7D31"/>
                      </a:solidFill>
                      <a:prstDash val="solid"/>
                      <a:round/>
                      <a:headEnd type="none" w="med" len="med"/>
                      <a:tailEnd type="none" w="med" len="med"/>
                    </a:lnT>
                    <a:lnB w="12700" cap="flat" cmpd="sng" algn="ctr">
                      <a:solidFill>
                        <a:srgbClr val="000000"/>
                      </a:solidFill>
                      <a:prstDash val="dashDot"/>
                      <a:round/>
                      <a:headEnd type="none" w="med" len="med"/>
                      <a:tailEnd type="none" w="med" len="med"/>
                    </a:lnB>
                    <a:solidFill>
                      <a:srgbClr val="ED7D31"/>
                    </a:solidFill>
                  </a:tcPr>
                </a:tc>
                <a:tc>
                  <a:txBody>
                    <a:bodyPr/>
                    <a:lstStyle/>
                    <a:p>
                      <a:pPr algn="ctr" fontAlgn="ctr"/>
                      <a:r>
                        <a:rPr lang="en-US" sz="800" b="1" i="0" u="none" strike="noStrike">
                          <a:solidFill>
                            <a:srgbClr val="000000"/>
                          </a:solidFill>
                          <a:effectLst/>
                          <a:latin typeface="Arial" panose="020B0604020202020204" pitchFamily="34" charset="0"/>
                        </a:rPr>
                        <a:t>Total Passengers</a:t>
                      </a:r>
                    </a:p>
                  </a:txBody>
                  <a:tcPr marL="4249" marR="4249" marT="4249" marB="0" anchor="ctr">
                    <a:lnL>
                      <a:noFill/>
                    </a:lnL>
                    <a:lnR>
                      <a:noFill/>
                    </a:lnR>
                    <a:lnT w="6350" cap="flat" cmpd="sng" algn="ctr">
                      <a:solidFill>
                        <a:srgbClr val="ED7D31"/>
                      </a:solidFill>
                      <a:prstDash val="solid"/>
                      <a:round/>
                      <a:headEnd type="none" w="med" len="med"/>
                      <a:tailEnd type="none" w="med" len="med"/>
                    </a:lnT>
                    <a:lnB w="12700" cap="flat" cmpd="sng" algn="ctr">
                      <a:solidFill>
                        <a:srgbClr val="000000"/>
                      </a:solidFill>
                      <a:prstDash val="dashDot"/>
                      <a:round/>
                      <a:headEnd type="none" w="med" len="med"/>
                      <a:tailEnd type="none" w="med" len="med"/>
                    </a:lnB>
                    <a:solidFill>
                      <a:srgbClr val="ED7D31"/>
                    </a:solidFill>
                  </a:tcPr>
                </a:tc>
                <a:tc>
                  <a:txBody>
                    <a:bodyPr/>
                    <a:lstStyle/>
                    <a:p>
                      <a:pPr algn="ctr" fontAlgn="ctr"/>
                      <a:r>
                        <a:rPr lang="en-US" sz="800" b="1" i="0" u="none" strike="noStrike">
                          <a:solidFill>
                            <a:srgbClr val="000000"/>
                          </a:solidFill>
                          <a:effectLst/>
                          <a:latin typeface="Arial" panose="020B0604020202020204" pitchFamily="34" charset="0"/>
                        </a:rPr>
                        <a:t>AGR</a:t>
                      </a:r>
                    </a:p>
                  </a:txBody>
                  <a:tcPr marL="4249" marR="4249" marT="4249" marB="0" anchor="ctr">
                    <a:lnL>
                      <a:noFill/>
                    </a:lnL>
                    <a:lnR>
                      <a:noFill/>
                    </a:lnR>
                    <a:lnT w="6350" cap="flat" cmpd="sng" algn="ctr">
                      <a:solidFill>
                        <a:srgbClr val="ED7D31"/>
                      </a:solidFill>
                      <a:prstDash val="solid"/>
                      <a:round/>
                      <a:headEnd type="none" w="med" len="med"/>
                      <a:tailEnd type="none" w="med" len="med"/>
                    </a:lnT>
                    <a:lnB w="12700" cap="flat" cmpd="sng" algn="ctr">
                      <a:solidFill>
                        <a:srgbClr val="000000"/>
                      </a:solidFill>
                      <a:prstDash val="dashDot"/>
                      <a:round/>
                      <a:headEnd type="none" w="med" len="med"/>
                      <a:tailEnd type="none" w="med" len="med"/>
                    </a:lnB>
                    <a:solidFill>
                      <a:srgbClr val="ED7D31"/>
                    </a:solidFill>
                  </a:tcPr>
                </a:tc>
                <a:tc>
                  <a:txBody>
                    <a:bodyPr/>
                    <a:lstStyle/>
                    <a:p>
                      <a:pPr algn="ctr" fontAlgn="ctr"/>
                      <a:r>
                        <a:rPr lang="en-US" sz="800" b="1" i="0" u="none" strike="noStrike">
                          <a:solidFill>
                            <a:srgbClr val="000000"/>
                          </a:solidFill>
                          <a:effectLst/>
                          <a:latin typeface="Arial" panose="020B0604020202020204" pitchFamily="34" charset="0"/>
                        </a:rPr>
                        <a:t>AAGR</a:t>
                      </a:r>
                    </a:p>
                  </a:txBody>
                  <a:tcPr marL="4249" marR="4249" marT="4249" marB="0" anchor="ctr">
                    <a:lnL>
                      <a:noFill/>
                    </a:lnL>
                    <a:lnR>
                      <a:noFill/>
                    </a:lnR>
                    <a:lnT w="6350" cap="flat" cmpd="sng" algn="ctr">
                      <a:solidFill>
                        <a:srgbClr val="ED7D31"/>
                      </a:solidFill>
                      <a:prstDash val="solid"/>
                      <a:round/>
                      <a:headEnd type="none" w="med" len="med"/>
                      <a:tailEnd type="none" w="med" len="med"/>
                    </a:lnT>
                    <a:lnB w="12700" cap="flat" cmpd="sng" algn="ctr">
                      <a:solidFill>
                        <a:srgbClr val="000000"/>
                      </a:solidFill>
                      <a:prstDash val="dashDot"/>
                      <a:round/>
                      <a:headEnd type="none" w="med" len="med"/>
                      <a:tailEnd type="none" w="med" len="med"/>
                    </a:lnB>
                    <a:solidFill>
                      <a:srgbClr val="ED7D31"/>
                    </a:solidFill>
                  </a:tcPr>
                </a:tc>
                <a:tc>
                  <a:txBody>
                    <a:bodyPr/>
                    <a:lstStyle/>
                    <a:p>
                      <a:pPr algn="ctr" fontAlgn="ctr"/>
                      <a:r>
                        <a:rPr lang="en-US" sz="800" b="1" i="0" u="none" strike="noStrike">
                          <a:solidFill>
                            <a:srgbClr val="000000"/>
                          </a:solidFill>
                          <a:effectLst/>
                          <a:latin typeface="Arial" panose="020B0604020202020204" pitchFamily="34" charset="0"/>
                        </a:rPr>
                        <a:t>CAGR</a:t>
                      </a:r>
                    </a:p>
                  </a:txBody>
                  <a:tcPr marL="4249" marR="4249" marT="4249" marB="0" anchor="ctr">
                    <a:lnL>
                      <a:noFill/>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12700" cap="flat" cmpd="sng" algn="ctr">
                      <a:solidFill>
                        <a:srgbClr val="000000"/>
                      </a:solidFill>
                      <a:prstDash val="dashDot"/>
                      <a:round/>
                      <a:headEnd type="none" w="med" len="med"/>
                      <a:tailEnd type="none" w="med" len="med"/>
                    </a:lnB>
                    <a:solidFill>
                      <a:srgbClr val="ED7D31"/>
                    </a:solidFill>
                  </a:tcPr>
                </a:tc>
                <a:extLst>
                  <a:ext uri="{0D108BD9-81ED-4DB2-BD59-A6C34878D82A}">
                    <a16:rowId xmlns:a16="http://schemas.microsoft.com/office/drawing/2014/main" val="2717427989"/>
                  </a:ext>
                </a:extLst>
              </a:tr>
              <a:tr h="302811">
                <a:tc>
                  <a:txBody>
                    <a:bodyPr/>
                    <a:lstStyle/>
                    <a:p>
                      <a:pPr algn="ctr" fontAlgn="ctr"/>
                      <a:r>
                        <a:rPr lang="en-CN" sz="700" b="0" i="0" u="none" strike="noStrike">
                          <a:solidFill>
                            <a:srgbClr val="000000"/>
                          </a:solidFill>
                          <a:effectLst/>
                          <a:latin typeface="Arial" panose="020B0604020202020204" pitchFamily="34" charset="0"/>
                        </a:rPr>
                        <a:t>2008</a:t>
                      </a:r>
                    </a:p>
                  </a:txBody>
                  <a:tcPr marL="4249" marR="4249" marT="4249" marB="0" anchor="ctr">
                    <a:lnL w="12700" cap="flat" cmpd="sng" algn="ctr">
                      <a:solidFill>
                        <a:srgbClr val="000000"/>
                      </a:solidFill>
                      <a:prstDash val="dashDot"/>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dash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57,093,187</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dash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　</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dash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4.05%</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dash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1.81%</a:t>
                      </a:r>
                    </a:p>
                  </a:txBody>
                  <a:tcPr marL="4249" marR="4249" marT="4249" marB="0" anchor="ctr">
                    <a:lnL w="6350" cap="flat" cmpd="sng" algn="ctr">
                      <a:solidFill>
                        <a:srgbClr val="000000"/>
                      </a:solidFill>
                      <a:prstDash val="solid"/>
                      <a:round/>
                      <a:headEnd type="none" w="med" len="med"/>
                      <a:tailEnd type="none" w="med" len="med"/>
                    </a:lnL>
                    <a:lnR w="12700" cap="flat" cmpd="sng" algn="ctr">
                      <a:solidFill>
                        <a:srgbClr val="000000"/>
                      </a:solidFill>
                      <a:prstDash val="dashDot"/>
                      <a:round/>
                      <a:headEnd type="none" w="med" len="med"/>
                      <a:tailEnd type="none" w="med" len="med"/>
                    </a:lnR>
                    <a:lnT w="12700" cap="flat" cmpd="sng" algn="ctr">
                      <a:solidFill>
                        <a:srgbClr val="000000"/>
                      </a:solidFill>
                      <a:prstDash val="dashDot"/>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0572169"/>
                  </a:ext>
                </a:extLst>
              </a:tr>
              <a:tr h="302811">
                <a:tc>
                  <a:txBody>
                    <a:bodyPr/>
                    <a:lstStyle/>
                    <a:p>
                      <a:pPr algn="ctr" fontAlgn="ctr"/>
                      <a:r>
                        <a:rPr lang="en-CN" sz="700" b="0" i="0" u="none" strike="noStrike">
                          <a:solidFill>
                            <a:srgbClr val="000000"/>
                          </a:solidFill>
                          <a:effectLst/>
                          <a:latin typeface="Arial" panose="020B0604020202020204" pitchFamily="34" charset="0"/>
                        </a:rPr>
                        <a:t>2009</a:t>
                      </a:r>
                    </a:p>
                  </a:txBody>
                  <a:tcPr marL="4249" marR="4249" marT="4249" marB="0" anchor="ctr">
                    <a:lnL w="12700" cap="flat" cmpd="sng" algn="ctr">
                      <a:solidFill>
                        <a:srgbClr val="000000"/>
                      </a:solidFill>
                      <a:prstDash val="dash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56,030,457</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-1.86%</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4.05%</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1.81%</a:t>
                      </a:r>
                    </a:p>
                  </a:txBody>
                  <a:tcPr marL="4249" marR="4249" marT="4249" marB="0" anchor="ctr">
                    <a:lnL w="6350" cap="flat" cmpd="sng" algn="ctr">
                      <a:solidFill>
                        <a:srgbClr val="000000"/>
                      </a:solidFill>
                      <a:prstDash val="solid"/>
                      <a:round/>
                      <a:headEnd type="none" w="med" len="med"/>
                      <a:tailEnd type="none" w="med" len="med"/>
                    </a:lnL>
                    <a:lnR w="12700" cap="flat" cmpd="sng" algn="ctr">
                      <a:solidFill>
                        <a:srgbClr val="000000"/>
                      </a:solidFill>
                      <a:prstDash val="dash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0663415"/>
                  </a:ext>
                </a:extLst>
              </a:tr>
              <a:tr h="302811">
                <a:tc>
                  <a:txBody>
                    <a:bodyPr/>
                    <a:lstStyle/>
                    <a:p>
                      <a:pPr algn="ctr" fontAlgn="ctr"/>
                      <a:r>
                        <a:rPr lang="en-CN" sz="700" b="0" i="0" u="none" strike="noStrike">
                          <a:solidFill>
                            <a:srgbClr val="000000"/>
                          </a:solidFill>
                          <a:effectLst/>
                          <a:latin typeface="Arial" panose="020B0604020202020204" pitchFamily="34" charset="0"/>
                        </a:rPr>
                        <a:t>2010</a:t>
                      </a:r>
                    </a:p>
                  </a:txBody>
                  <a:tcPr marL="4249" marR="4249" marT="4249" marB="0" anchor="ctr">
                    <a:lnL w="12700" cap="flat" cmpd="sng" algn="ctr">
                      <a:solidFill>
                        <a:srgbClr val="000000"/>
                      </a:solidFill>
                      <a:prstDash val="dash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56,905,066</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1.56%</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4.05%</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1.81%</a:t>
                      </a:r>
                    </a:p>
                  </a:txBody>
                  <a:tcPr marL="4249" marR="4249" marT="4249" marB="0" anchor="ctr">
                    <a:lnL w="6350" cap="flat" cmpd="sng" algn="ctr">
                      <a:solidFill>
                        <a:srgbClr val="000000"/>
                      </a:solidFill>
                      <a:prstDash val="solid"/>
                      <a:round/>
                      <a:headEnd type="none" w="med" len="med"/>
                      <a:tailEnd type="none" w="med" len="med"/>
                    </a:lnL>
                    <a:lnR w="12700" cap="flat" cmpd="sng" algn="ctr">
                      <a:solidFill>
                        <a:srgbClr val="000000"/>
                      </a:solidFill>
                      <a:prstDash val="dash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5907494"/>
                  </a:ext>
                </a:extLst>
              </a:tr>
              <a:tr h="302811">
                <a:tc>
                  <a:txBody>
                    <a:bodyPr/>
                    <a:lstStyle/>
                    <a:p>
                      <a:pPr algn="ctr" fontAlgn="ctr"/>
                      <a:r>
                        <a:rPr lang="en-CN" sz="700" b="0" i="0" u="none" strike="noStrike">
                          <a:solidFill>
                            <a:srgbClr val="000000"/>
                          </a:solidFill>
                          <a:effectLst/>
                          <a:latin typeface="Arial" panose="020B0604020202020204" pitchFamily="34" charset="0"/>
                        </a:rPr>
                        <a:t>2011</a:t>
                      </a:r>
                    </a:p>
                  </a:txBody>
                  <a:tcPr marL="4249" marR="4249" marT="4249" marB="0" anchor="ctr">
                    <a:lnL w="12700" cap="flat" cmpd="sng" algn="ctr">
                      <a:solidFill>
                        <a:srgbClr val="000000"/>
                      </a:solidFill>
                      <a:prstDash val="dash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57,806,151</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1.58%</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4.05%</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1.81%</a:t>
                      </a:r>
                    </a:p>
                  </a:txBody>
                  <a:tcPr marL="4249" marR="4249" marT="4249" marB="0" anchor="ctr">
                    <a:lnL w="6350" cap="flat" cmpd="sng" algn="ctr">
                      <a:solidFill>
                        <a:srgbClr val="000000"/>
                      </a:solidFill>
                      <a:prstDash val="solid"/>
                      <a:round/>
                      <a:headEnd type="none" w="med" len="med"/>
                      <a:tailEnd type="none" w="med" len="med"/>
                    </a:lnL>
                    <a:lnR w="12700" cap="flat" cmpd="sng" algn="ctr">
                      <a:solidFill>
                        <a:srgbClr val="000000"/>
                      </a:solidFill>
                      <a:prstDash val="dash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2886391"/>
                  </a:ext>
                </a:extLst>
              </a:tr>
              <a:tr h="302811">
                <a:tc>
                  <a:txBody>
                    <a:bodyPr/>
                    <a:lstStyle/>
                    <a:p>
                      <a:pPr algn="ctr" fontAlgn="ctr"/>
                      <a:r>
                        <a:rPr lang="en-CN" sz="700" b="0" i="0" u="none" strike="noStrike">
                          <a:solidFill>
                            <a:srgbClr val="000000"/>
                          </a:solidFill>
                          <a:effectLst/>
                          <a:latin typeface="Arial" panose="020B0604020202020204" pitchFamily="34" charset="0"/>
                        </a:rPr>
                        <a:t>2012</a:t>
                      </a:r>
                    </a:p>
                  </a:txBody>
                  <a:tcPr marL="4249" marR="4249" marT="4249" marB="0" anchor="ctr">
                    <a:lnL w="12700" cap="flat" cmpd="sng" algn="ctr">
                      <a:solidFill>
                        <a:srgbClr val="000000"/>
                      </a:solidFill>
                      <a:prstDash val="dash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58,591,842</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1.36%</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4.05%</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1.81%</a:t>
                      </a:r>
                    </a:p>
                  </a:txBody>
                  <a:tcPr marL="4249" marR="4249" marT="4249" marB="0" anchor="ctr">
                    <a:lnL w="6350" cap="flat" cmpd="sng" algn="ctr">
                      <a:solidFill>
                        <a:srgbClr val="000000"/>
                      </a:solidFill>
                      <a:prstDash val="solid"/>
                      <a:round/>
                      <a:headEnd type="none" w="med" len="med"/>
                      <a:tailEnd type="none" w="med" len="med"/>
                    </a:lnL>
                    <a:lnR w="12700" cap="flat" cmpd="sng" algn="ctr">
                      <a:solidFill>
                        <a:srgbClr val="000000"/>
                      </a:solidFill>
                      <a:prstDash val="dash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3359961"/>
                  </a:ext>
                </a:extLst>
              </a:tr>
              <a:tr h="302811">
                <a:tc>
                  <a:txBody>
                    <a:bodyPr/>
                    <a:lstStyle/>
                    <a:p>
                      <a:pPr algn="ctr" fontAlgn="ctr"/>
                      <a:r>
                        <a:rPr lang="en-CN" sz="700" b="0" i="0" u="none" strike="noStrike">
                          <a:solidFill>
                            <a:srgbClr val="000000"/>
                          </a:solidFill>
                          <a:effectLst/>
                          <a:latin typeface="Arial" panose="020B0604020202020204" pitchFamily="34" charset="0"/>
                        </a:rPr>
                        <a:t>2013</a:t>
                      </a:r>
                    </a:p>
                  </a:txBody>
                  <a:tcPr marL="4249" marR="4249" marT="4249" marB="0" anchor="ctr">
                    <a:lnL w="12700" cap="flat" cmpd="sng" algn="ctr">
                      <a:solidFill>
                        <a:srgbClr val="000000"/>
                      </a:solidFill>
                      <a:prstDash val="dash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60,436,365</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3.15%</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4.05%</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1.81%</a:t>
                      </a:r>
                    </a:p>
                  </a:txBody>
                  <a:tcPr marL="4249" marR="4249" marT="4249" marB="0" anchor="ctr">
                    <a:lnL w="6350" cap="flat" cmpd="sng" algn="ctr">
                      <a:solidFill>
                        <a:srgbClr val="000000"/>
                      </a:solidFill>
                      <a:prstDash val="solid"/>
                      <a:round/>
                      <a:headEnd type="none" w="med" len="med"/>
                      <a:tailEnd type="none" w="med" len="med"/>
                    </a:lnL>
                    <a:lnR w="12700" cap="flat" cmpd="sng" algn="ctr">
                      <a:solidFill>
                        <a:srgbClr val="000000"/>
                      </a:solidFill>
                      <a:prstDash val="dash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5399226"/>
                  </a:ext>
                </a:extLst>
              </a:tr>
              <a:tr h="302811">
                <a:tc>
                  <a:txBody>
                    <a:bodyPr/>
                    <a:lstStyle/>
                    <a:p>
                      <a:pPr algn="ctr" fontAlgn="ctr"/>
                      <a:r>
                        <a:rPr lang="en-CN" sz="700" b="0" i="0" u="none" strike="noStrike">
                          <a:solidFill>
                            <a:srgbClr val="000000"/>
                          </a:solidFill>
                          <a:effectLst/>
                          <a:latin typeface="Arial" panose="020B0604020202020204" pitchFamily="34" charset="0"/>
                        </a:rPr>
                        <a:t>2014</a:t>
                      </a:r>
                    </a:p>
                  </a:txBody>
                  <a:tcPr marL="4249" marR="4249" marT="4249" marB="0" anchor="ctr">
                    <a:lnL w="12700" cap="flat" cmpd="sng" algn="ctr">
                      <a:solidFill>
                        <a:srgbClr val="000000"/>
                      </a:solidFill>
                      <a:prstDash val="dash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63,882,643</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5.70%</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4.05%</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1.81%</a:t>
                      </a:r>
                    </a:p>
                  </a:txBody>
                  <a:tcPr marL="4249" marR="4249" marT="4249" marB="0" anchor="ctr">
                    <a:lnL w="6350" cap="flat" cmpd="sng" algn="ctr">
                      <a:solidFill>
                        <a:srgbClr val="000000"/>
                      </a:solidFill>
                      <a:prstDash val="solid"/>
                      <a:round/>
                      <a:headEnd type="none" w="med" len="med"/>
                      <a:tailEnd type="none" w="med" len="med"/>
                    </a:lnL>
                    <a:lnR w="12700" cap="flat" cmpd="sng" algn="ctr">
                      <a:solidFill>
                        <a:srgbClr val="000000"/>
                      </a:solidFill>
                      <a:prstDash val="dash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2234072"/>
                  </a:ext>
                </a:extLst>
              </a:tr>
              <a:tr h="302811">
                <a:tc>
                  <a:txBody>
                    <a:bodyPr/>
                    <a:lstStyle/>
                    <a:p>
                      <a:pPr algn="ctr" fontAlgn="ctr"/>
                      <a:r>
                        <a:rPr lang="en-CN" sz="700" b="0" i="0" u="none" strike="noStrike">
                          <a:solidFill>
                            <a:srgbClr val="000000"/>
                          </a:solidFill>
                          <a:effectLst/>
                          <a:latin typeface="Arial" panose="020B0604020202020204" pitchFamily="34" charset="0"/>
                        </a:rPr>
                        <a:t>2015</a:t>
                      </a:r>
                    </a:p>
                  </a:txBody>
                  <a:tcPr marL="4249" marR="4249" marT="4249" marB="0" anchor="ctr">
                    <a:lnL w="12700" cap="flat" cmpd="sng" algn="ctr">
                      <a:solidFill>
                        <a:srgbClr val="000000"/>
                      </a:solidFill>
                      <a:prstDash val="dash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65,283,487</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2.19%</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4.05%</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1.81%</a:t>
                      </a:r>
                    </a:p>
                  </a:txBody>
                  <a:tcPr marL="4249" marR="4249" marT="4249" marB="0" anchor="ctr">
                    <a:lnL w="6350" cap="flat" cmpd="sng" algn="ctr">
                      <a:solidFill>
                        <a:srgbClr val="000000"/>
                      </a:solidFill>
                      <a:prstDash val="solid"/>
                      <a:round/>
                      <a:headEnd type="none" w="med" len="med"/>
                      <a:tailEnd type="none" w="med" len="med"/>
                    </a:lnL>
                    <a:lnR w="12700" cap="flat" cmpd="sng" algn="ctr">
                      <a:solidFill>
                        <a:srgbClr val="000000"/>
                      </a:solidFill>
                      <a:prstDash val="dash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0497460"/>
                  </a:ext>
                </a:extLst>
              </a:tr>
              <a:tr h="302811">
                <a:tc>
                  <a:txBody>
                    <a:bodyPr/>
                    <a:lstStyle/>
                    <a:p>
                      <a:pPr algn="ctr" fontAlgn="ctr"/>
                      <a:r>
                        <a:rPr lang="en-CN" sz="700" b="0" i="0" u="none" strike="noStrike">
                          <a:solidFill>
                            <a:srgbClr val="000000"/>
                          </a:solidFill>
                          <a:effectLst/>
                          <a:latin typeface="Arial" panose="020B0604020202020204" pitchFamily="34" charset="0"/>
                        </a:rPr>
                        <a:t>2016</a:t>
                      </a:r>
                    </a:p>
                  </a:txBody>
                  <a:tcPr marL="4249" marR="4249" marT="4249" marB="0" anchor="ctr">
                    <a:lnL w="12700" cap="flat" cmpd="sng" algn="ctr">
                      <a:solidFill>
                        <a:srgbClr val="000000"/>
                      </a:solidFill>
                      <a:prstDash val="dash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65,598,618</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0.48%</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4.05%</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1.81%</a:t>
                      </a:r>
                    </a:p>
                  </a:txBody>
                  <a:tcPr marL="4249" marR="4249" marT="4249" marB="0" anchor="ctr">
                    <a:lnL w="6350" cap="flat" cmpd="sng" algn="ctr">
                      <a:solidFill>
                        <a:srgbClr val="000000"/>
                      </a:solidFill>
                      <a:prstDash val="solid"/>
                      <a:round/>
                      <a:headEnd type="none" w="med" len="med"/>
                      <a:tailEnd type="none" w="med" len="med"/>
                    </a:lnL>
                    <a:lnR w="12700" cap="flat" cmpd="sng" algn="ctr">
                      <a:solidFill>
                        <a:srgbClr val="000000"/>
                      </a:solidFill>
                      <a:prstDash val="dash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1173991"/>
                  </a:ext>
                </a:extLst>
              </a:tr>
              <a:tr h="302811">
                <a:tc>
                  <a:txBody>
                    <a:bodyPr/>
                    <a:lstStyle/>
                    <a:p>
                      <a:pPr algn="ctr" fontAlgn="ctr"/>
                      <a:r>
                        <a:rPr lang="en-CN" sz="700" b="0" i="0" u="none" strike="noStrike">
                          <a:solidFill>
                            <a:srgbClr val="000000"/>
                          </a:solidFill>
                          <a:effectLst/>
                          <a:latin typeface="Arial" panose="020B0604020202020204" pitchFamily="34" charset="0"/>
                        </a:rPr>
                        <a:t>2017</a:t>
                      </a:r>
                    </a:p>
                  </a:txBody>
                  <a:tcPr marL="4249" marR="4249" marT="4249" marB="0" anchor="ctr">
                    <a:lnL w="12700" cap="flat" cmpd="sng" algn="ctr">
                      <a:solidFill>
                        <a:srgbClr val="000000"/>
                      </a:solidFill>
                      <a:prstDash val="dash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67,092,764</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2.28%</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4.05%</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1.81%</a:t>
                      </a:r>
                    </a:p>
                  </a:txBody>
                  <a:tcPr marL="4249" marR="4249" marT="4249" marB="0" anchor="ctr">
                    <a:lnL w="6350" cap="flat" cmpd="sng" algn="ctr">
                      <a:solidFill>
                        <a:srgbClr val="000000"/>
                      </a:solidFill>
                      <a:prstDash val="solid"/>
                      <a:round/>
                      <a:headEnd type="none" w="med" len="med"/>
                      <a:tailEnd type="none" w="med" len="med"/>
                    </a:lnL>
                    <a:lnR w="12700" cap="flat" cmpd="sng" algn="ctr">
                      <a:solidFill>
                        <a:srgbClr val="000000"/>
                      </a:solidFill>
                      <a:prstDash val="dash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0199577"/>
                  </a:ext>
                </a:extLst>
              </a:tr>
              <a:tr h="302811">
                <a:tc>
                  <a:txBody>
                    <a:bodyPr/>
                    <a:lstStyle/>
                    <a:p>
                      <a:pPr algn="ctr" fontAlgn="ctr"/>
                      <a:r>
                        <a:rPr lang="en-CN" sz="700" b="0" i="0" u="none" strike="noStrike">
                          <a:solidFill>
                            <a:srgbClr val="000000"/>
                          </a:solidFill>
                          <a:effectLst/>
                          <a:latin typeface="Arial" panose="020B0604020202020204" pitchFamily="34" charset="0"/>
                        </a:rPr>
                        <a:t>2018</a:t>
                      </a:r>
                    </a:p>
                  </a:txBody>
                  <a:tcPr marL="4249" marR="4249" marT="4249" marB="0" anchor="ctr">
                    <a:lnL w="12700" cap="flat" cmpd="sng" algn="ctr">
                      <a:solidFill>
                        <a:srgbClr val="000000"/>
                      </a:solidFill>
                      <a:prstDash val="dash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69,112,224</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3.01%</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4.05%</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1.81%</a:t>
                      </a:r>
                    </a:p>
                  </a:txBody>
                  <a:tcPr marL="4249" marR="4249" marT="4249" marB="0" anchor="ctr">
                    <a:lnL w="6350" cap="flat" cmpd="sng" algn="ctr">
                      <a:solidFill>
                        <a:srgbClr val="000000"/>
                      </a:solidFill>
                      <a:prstDash val="solid"/>
                      <a:round/>
                      <a:headEnd type="none" w="med" len="med"/>
                      <a:tailEnd type="none" w="med" len="med"/>
                    </a:lnL>
                    <a:lnR w="12700" cap="flat" cmpd="sng" algn="ctr">
                      <a:solidFill>
                        <a:srgbClr val="000000"/>
                      </a:solidFill>
                      <a:prstDash val="dash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8474305"/>
                  </a:ext>
                </a:extLst>
              </a:tr>
              <a:tr h="302811">
                <a:tc>
                  <a:txBody>
                    <a:bodyPr/>
                    <a:lstStyle/>
                    <a:p>
                      <a:pPr algn="ctr" fontAlgn="ctr"/>
                      <a:r>
                        <a:rPr lang="en-CN" sz="700" b="0" i="0" u="none" strike="noStrike">
                          <a:solidFill>
                            <a:srgbClr val="000000"/>
                          </a:solidFill>
                          <a:effectLst/>
                          <a:latin typeface="Arial" panose="020B0604020202020204" pitchFamily="34" charset="0"/>
                        </a:rPr>
                        <a:t>2019</a:t>
                      </a:r>
                    </a:p>
                  </a:txBody>
                  <a:tcPr marL="4249" marR="4249" marT="4249" marB="0" anchor="ctr">
                    <a:lnL w="12700" cap="flat" cmpd="sng" algn="ctr">
                      <a:solidFill>
                        <a:srgbClr val="000000"/>
                      </a:solidFill>
                      <a:prstDash val="dash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75,062,047</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8.61%</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4.05%</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1.81%</a:t>
                      </a:r>
                    </a:p>
                  </a:txBody>
                  <a:tcPr marL="4249" marR="4249" marT="4249" marB="0" anchor="ctr">
                    <a:lnL w="6350" cap="flat" cmpd="sng" algn="ctr">
                      <a:solidFill>
                        <a:srgbClr val="000000"/>
                      </a:solidFill>
                      <a:prstDash val="solid"/>
                      <a:round/>
                      <a:headEnd type="none" w="med" len="med"/>
                      <a:tailEnd type="none" w="med" len="med"/>
                    </a:lnL>
                    <a:lnR w="12700" cap="flat" cmpd="sng" algn="ctr">
                      <a:solidFill>
                        <a:srgbClr val="000000"/>
                      </a:solidFill>
                      <a:prstDash val="dash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8344582"/>
                  </a:ext>
                </a:extLst>
              </a:tr>
              <a:tr h="302811">
                <a:tc>
                  <a:txBody>
                    <a:bodyPr/>
                    <a:lstStyle/>
                    <a:p>
                      <a:pPr algn="ctr" fontAlgn="ctr"/>
                      <a:r>
                        <a:rPr lang="en-CN" sz="700" b="0" i="0" u="none" strike="noStrike">
                          <a:solidFill>
                            <a:srgbClr val="000000"/>
                          </a:solidFill>
                          <a:effectLst/>
                          <a:latin typeface="Arial" panose="020B0604020202020204" pitchFamily="34" charset="0"/>
                        </a:rPr>
                        <a:t>2020</a:t>
                      </a:r>
                    </a:p>
                  </a:txBody>
                  <a:tcPr marL="4249" marR="4249" marT="4249" marB="0" anchor="ctr">
                    <a:lnL w="12700" cap="flat" cmpd="sng" algn="ctr">
                      <a:solidFill>
                        <a:srgbClr val="000000"/>
                      </a:solidFill>
                      <a:prstDash val="dash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39,364,990</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-47.56%</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4.05%</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1.81%</a:t>
                      </a:r>
                    </a:p>
                  </a:txBody>
                  <a:tcPr marL="4249" marR="4249" marT="4249" marB="0" anchor="ctr">
                    <a:lnL w="6350" cap="flat" cmpd="sng" algn="ctr">
                      <a:solidFill>
                        <a:srgbClr val="000000"/>
                      </a:solidFill>
                      <a:prstDash val="solid"/>
                      <a:round/>
                      <a:headEnd type="none" w="med" len="med"/>
                      <a:tailEnd type="none" w="med" len="med"/>
                    </a:lnL>
                    <a:lnR w="12700" cap="flat" cmpd="sng" algn="ctr">
                      <a:solidFill>
                        <a:srgbClr val="000000"/>
                      </a:solidFill>
                      <a:prstDash val="dash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3297531"/>
                  </a:ext>
                </a:extLst>
              </a:tr>
              <a:tr h="302811">
                <a:tc>
                  <a:txBody>
                    <a:bodyPr/>
                    <a:lstStyle/>
                    <a:p>
                      <a:pPr algn="ctr" fontAlgn="ctr"/>
                      <a:r>
                        <a:rPr lang="en-CN" sz="700" b="0" i="0" u="none" strike="noStrike">
                          <a:solidFill>
                            <a:srgbClr val="000000"/>
                          </a:solidFill>
                          <a:effectLst/>
                          <a:latin typeface="Arial" panose="020B0604020202020204" pitchFamily="34" charset="0"/>
                        </a:rPr>
                        <a:t>2021</a:t>
                      </a:r>
                    </a:p>
                  </a:txBody>
                  <a:tcPr marL="4249" marR="4249" marT="4249" marB="0" anchor="ctr">
                    <a:lnL w="12700" cap="flat" cmpd="sng" algn="ctr">
                      <a:solidFill>
                        <a:srgbClr val="000000"/>
                      </a:solidFill>
                      <a:prstDash val="dash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62,465,756</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58.68%</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4.05%</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1.81%</a:t>
                      </a:r>
                    </a:p>
                  </a:txBody>
                  <a:tcPr marL="4249" marR="4249" marT="4249" marB="0" anchor="ctr">
                    <a:lnL w="6350" cap="flat" cmpd="sng" algn="ctr">
                      <a:solidFill>
                        <a:srgbClr val="000000"/>
                      </a:solidFill>
                      <a:prstDash val="solid"/>
                      <a:round/>
                      <a:headEnd type="none" w="med" len="med"/>
                      <a:tailEnd type="none" w="med" len="med"/>
                    </a:lnL>
                    <a:lnR w="12700" cap="flat" cmpd="sng" algn="ctr">
                      <a:solidFill>
                        <a:srgbClr val="000000"/>
                      </a:solidFill>
                      <a:prstDash val="dash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5374826"/>
                  </a:ext>
                </a:extLst>
              </a:tr>
              <a:tr h="302811">
                <a:tc>
                  <a:txBody>
                    <a:bodyPr/>
                    <a:lstStyle/>
                    <a:p>
                      <a:pPr algn="ctr" fontAlgn="ctr"/>
                      <a:r>
                        <a:rPr lang="en-CN" sz="700" b="0" i="0" u="none" strike="noStrike">
                          <a:solidFill>
                            <a:srgbClr val="000000"/>
                          </a:solidFill>
                          <a:effectLst/>
                          <a:latin typeface="Arial" panose="020B0604020202020204" pitchFamily="34" charset="0"/>
                        </a:rPr>
                        <a:t>2022</a:t>
                      </a:r>
                    </a:p>
                  </a:txBody>
                  <a:tcPr marL="4249" marR="4249" marT="4249" marB="0" anchor="ctr">
                    <a:lnL w="12700" cap="flat" cmpd="sng" algn="ctr">
                      <a:solidFill>
                        <a:srgbClr val="000000"/>
                      </a:solidFill>
                      <a:prstDash val="dash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dashDot"/>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73,362,946</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dashDot"/>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17.45%</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dashDot"/>
                      <a:round/>
                      <a:headEnd type="none" w="med" len="med"/>
                      <a:tailEnd type="none" w="med" len="med"/>
                    </a:lnB>
                  </a:tcPr>
                </a:tc>
                <a:tc>
                  <a:txBody>
                    <a:bodyPr/>
                    <a:lstStyle/>
                    <a:p>
                      <a:pPr algn="ctr" fontAlgn="ctr"/>
                      <a:r>
                        <a:rPr lang="en-CN" sz="700" b="0" i="0" u="none" strike="noStrike">
                          <a:solidFill>
                            <a:srgbClr val="000000"/>
                          </a:solidFill>
                          <a:effectLst/>
                          <a:latin typeface="Arial" panose="020B0604020202020204" pitchFamily="34" charset="0"/>
                        </a:rPr>
                        <a:t>4.05%</a:t>
                      </a:r>
                    </a:p>
                  </a:txBody>
                  <a:tcPr marL="4249" marR="4249" marT="4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dashDot"/>
                      <a:round/>
                      <a:headEnd type="none" w="med" len="med"/>
                      <a:tailEnd type="none" w="med" len="med"/>
                    </a:lnB>
                  </a:tcPr>
                </a:tc>
                <a:tc>
                  <a:txBody>
                    <a:bodyPr/>
                    <a:lstStyle/>
                    <a:p>
                      <a:pPr algn="ctr" fontAlgn="ctr"/>
                      <a:r>
                        <a:rPr lang="en-CN" sz="700" b="0" i="0" u="none" strike="noStrike" dirty="0">
                          <a:solidFill>
                            <a:srgbClr val="000000"/>
                          </a:solidFill>
                          <a:effectLst/>
                          <a:latin typeface="Arial" panose="020B0604020202020204" pitchFamily="34" charset="0"/>
                        </a:rPr>
                        <a:t>1.81%</a:t>
                      </a:r>
                    </a:p>
                  </a:txBody>
                  <a:tcPr marL="4249" marR="4249" marT="4249" marB="0" anchor="ctr">
                    <a:lnL w="6350" cap="flat" cmpd="sng" algn="ctr">
                      <a:solidFill>
                        <a:srgbClr val="000000"/>
                      </a:solidFill>
                      <a:prstDash val="solid"/>
                      <a:round/>
                      <a:headEnd type="none" w="med" len="med"/>
                      <a:tailEnd type="none" w="med" len="med"/>
                    </a:lnL>
                    <a:lnR w="12700" cap="flat" cmpd="sng" algn="ctr">
                      <a:solidFill>
                        <a:srgbClr val="000000"/>
                      </a:solidFill>
                      <a:prstDash val="dashDot"/>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dashDot"/>
                      <a:round/>
                      <a:headEnd type="none" w="med" len="med"/>
                      <a:tailEnd type="none" w="med" len="med"/>
                    </a:lnB>
                  </a:tcPr>
                </a:tc>
                <a:extLst>
                  <a:ext uri="{0D108BD9-81ED-4DB2-BD59-A6C34878D82A}">
                    <a16:rowId xmlns:a16="http://schemas.microsoft.com/office/drawing/2014/main" val="42195293"/>
                  </a:ext>
                </a:extLst>
              </a:tr>
            </a:tbl>
          </a:graphicData>
        </a:graphic>
      </p:graphicFrame>
      <p:sp>
        <p:nvSpPr>
          <p:cNvPr id="14" name="TextBox 13">
            <a:extLst>
              <a:ext uri="{FF2B5EF4-FFF2-40B4-BE49-F238E27FC236}">
                <a16:creationId xmlns:a16="http://schemas.microsoft.com/office/drawing/2014/main" id="{1F787EE5-C9BA-7712-3799-4C3FF1C49CCD}"/>
              </a:ext>
            </a:extLst>
          </p:cNvPr>
          <p:cNvSpPr txBox="1"/>
          <p:nvPr/>
        </p:nvSpPr>
        <p:spPr>
          <a:xfrm>
            <a:off x="5730826" y="787500"/>
            <a:ext cx="814647" cy="338554"/>
          </a:xfrm>
          <a:prstGeom prst="rect">
            <a:avLst/>
          </a:prstGeom>
          <a:noFill/>
        </p:spPr>
        <p:txBody>
          <a:bodyPr wrap="none" rtlCol="0">
            <a:spAutoFit/>
          </a:bodyPr>
          <a:lstStyle/>
          <a:p>
            <a:r>
              <a:rPr lang="en-US" altLang="zh-CN" sz="1600" b="1" dirty="0">
                <a:solidFill>
                  <a:schemeClr val="accent6"/>
                </a:solidFill>
                <a:latin typeface="微软雅黑" panose="020B0503020204020204" pitchFamily="34" charset="-122"/>
                <a:ea typeface="微软雅黑" panose="020B0503020204020204" pitchFamily="34" charset="-122"/>
                <a:cs typeface="Arial Unicode MS" panose="020B0604020202020204" pitchFamily="34" charset="-122"/>
              </a:rPr>
              <a:t>4.05%</a:t>
            </a:r>
            <a:endParaRPr lang="en-CN" sz="1600" b="1" dirty="0">
              <a:solidFill>
                <a:schemeClr val="accent6"/>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5" name="TextBox 14">
            <a:extLst>
              <a:ext uri="{FF2B5EF4-FFF2-40B4-BE49-F238E27FC236}">
                <a16:creationId xmlns:a16="http://schemas.microsoft.com/office/drawing/2014/main" id="{B843A19E-06C7-7032-7CE9-A3DC8362A83E}"/>
              </a:ext>
            </a:extLst>
          </p:cNvPr>
          <p:cNvSpPr txBox="1"/>
          <p:nvPr/>
        </p:nvSpPr>
        <p:spPr>
          <a:xfrm>
            <a:off x="7293298" y="787500"/>
            <a:ext cx="814647" cy="338554"/>
          </a:xfrm>
          <a:prstGeom prst="rect">
            <a:avLst/>
          </a:prstGeom>
          <a:noFill/>
        </p:spPr>
        <p:txBody>
          <a:bodyPr wrap="none" rtlCol="0">
            <a:spAutoFit/>
          </a:bodyPr>
          <a:lstStyle/>
          <a:p>
            <a:r>
              <a:rPr lang="en-US" altLang="zh-CN" sz="1600" b="1" dirty="0">
                <a:solidFill>
                  <a:schemeClr val="accent2">
                    <a:lumMod val="75000"/>
                  </a:schemeClr>
                </a:solidFill>
                <a:latin typeface="微软雅黑" panose="020B0503020204020204" pitchFamily="34" charset="-122"/>
                <a:ea typeface="微软雅黑" panose="020B0503020204020204" pitchFamily="34" charset="-122"/>
                <a:cs typeface="Arial Unicode MS" panose="020B0604020202020204" pitchFamily="34" charset="-122"/>
              </a:rPr>
              <a:t>1.81%</a:t>
            </a:r>
            <a:endParaRPr lang="en-CN" sz="1600" b="1" dirty="0">
              <a:solidFill>
                <a:schemeClr val="accent2">
                  <a:lumMod val="75000"/>
                </a:schemeClr>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7" name="Rectangle 16">
            <a:extLst>
              <a:ext uri="{FF2B5EF4-FFF2-40B4-BE49-F238E27FC236}">
                <a16:creationId xmlns:a16="http://schemas.microsoft.com/office/drawing/2014/main" id="{AC388318-DF9E-6B85-5634-926D92BBB088}"/>
              </a:ext>
            </a:extLst>
          </p:cNvPr>
          <p:cNvSpPr/>
          <p:nvPr/>
        </p:nvSpPr>
        <p:spPr>
          <a:xfrm>
            <a:off x="5309419" y="1540041"/>
            <a:ext cx="1592826" cy="4530357"/>
          </a:xfrm>
          <a:prstGeom prst="rect">
            <a:avLst/>
          </a:prstGeom>
          <a:solidFill>
            <a:schemeClr val="accent6">
              <a:alpha val="27000"/>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8" name="Rectangle 17">
            <a:extLst>
              <a:ext uri="{FF2B5EF4-FFF2-40B4-BE49-F238E27FC236}">
                <a16:creationId xmlns:a16="http://schemas.microsoft.com/office/drawing/2014/main" id="{C2E82E2D-E246-5563-B1AB-913831C5E7DE}"/>
              </a:ext>
            </a:extLst>
          </p:cNvPr>
          <p:cNvSpPr/>
          <p:nvPr/>
        </p:nvSpPr>
        <p:spPr>
          <a:xfrm>
            <a:off x="6925736" y="1540041"/>
            <a:ext cx="1565956" cy="4530357"/>
          </a:xfrm>
          <a:prstGeom prst="rect">
            <a:avLst/>
          </a:prstGeom>
          <a:solidFill>
            <a:srgbClr val="FF0000">
              <a:alpha val="27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282906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2482454" y="1903810"/>
            <a:ext cx="6665119" cy="1410890"/>
          </a:xfrm>
          <a:custGeom>
            <a:avLst/>
            <a:gdLst>
              <a:gd name="T0" fmla="*/ 2147483646 w 11567"/>
              <a:gd name="T1" fmla="*/ 2147483646 h 2441"/>
              <a:gd name="T2" fmla="*/ 0 w 11567"/>
              <a:gd name="T3" fmla="*/ 2147483646 h 2441"/>
              <a:gd name="T4" fmla="*/ 2147483646 w 11567"/>
              <a:gd name="T5" fmla="*/ 0 h 2441"/>
              <a:gd name="T6" fmla="*/ 2147483646 w 11567"/>
              <a:gd name="T7" fmla="*/ 0 h 2441"/>
              <a:gd name="T8" fmla="*/ 2147483646 w 11567"/>
              <a:gd name="T9" fmla="*/ 2147483646 h 2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67" h="2441">
                <a:moveTo>
                  <a:pt x="11567" y="2441"/>
                </a:moveTo>
                <a:lnTo>
                  <a:pt x="0" y="2441"/>
                </a:lnTo>
                <a:lnTo>
                  <a:pt x="1542" y="0"/>
                </a:lnTo>
                <a:lnTo>
                  <a:pt x="11567" y="0"/>
                </a:lnTo>
                <a:lnTo>
                  <a:pt x="11567" y="2441"/>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1350">
              <a:latin typeface="微软雅黑" panose="020B0503020204020204" pitchFamily="34" charset="-122"/>
              <a:ea typeface="微软雅黑" panose="020B0503020204020204" pitchFamily="34" charset="-122"/>
            </a:endParaRPr>
          </a:p>
        </p:txBody>
      </p:sp>
      <p:sp>
        <p:nvSpPr>
          <p:cNvPr id="8" name="Freeform 7"/>
          <p:cNvSpPr>
            <a:spLocks/>
          </p:cNvSpPr>
          <p:nvPr/>
        </p:nvSpPr>
        <p:spPr bwMode="auto">
          <a:xfrm>
            <a:off x="0" y="2396729"/>
            <a:ext cx="8049816" cy="2235994"/>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chemeClr val="tx2"/>
          </a:solidFill>
          <a:ln>
            <a:noFill/>
          </a:ln>
        </p:spPr>
        <p:txBody>
          <a:bodyPr/>
          <a:lstStyle/>
          <a:p>
            <a:pPr>
              <a:defRPr/>
            </a:pPr>
            <a:endParaRPr lang="zh-CN" altLang="en-US" sz="1350" kern="0">
              <a:solidFill>
                <a:srgbClr val="006794"/>
              </a:solidFill>
              <a:latin typeface="微软雅黑" panose="020B0503020204020204" pitchFamily="34" charset="-122"/>
              <a:ea typeface="微软雅黑" panose="020B0503020204020204" pitchFamily="34" charset="-122"/>
            </a:endParaRPr>
          </a:p>
        </p:txBody>
      </p:sp>
      <p:sp>
        <p:nvSpPr>
          <p:cNvPr id="3" name="Freeform 8"/>
          <p:cNvSpPr>
            <a:spLocks/>
          </p:cNvSpPr>
          <p:nvPr/>
        </p:nvSpPr>
        <p:spPr bwMode="auto">
          <a:xfrm>
            <a:off x="8423672" y="2288382"/>
            <a:ext cx="417909" cy="675085"/>
          </a:xfrm>
          <a:custGeom>
            <a:avLst/>
            <a:gdLst>
              <a:gd name="T0" fmla="*/ 2147483646 w 725"/>
              <a:gd name="T1" fmla="*/ 2147483646 h 1169"/>
              <a:gd name="T2" fmla="*/ 2147483646 w 725"/>
              <a:gd name="T3" fmla="*/ 2147483646 h 1169"/>
              <a:gd name="T4" fmla="*/ 2147483646 w 725"/>
              <a:gd name="T5" fmla="*/ 2147483646 h 1169"/>
              <a:gd name="T6" fmla="*/ 2147483646 w 725"/>
              <a:gd name="T7" fmla="*/ 2147483646 h 1169"/>
              <a:gd name="T8" fmla="*/ 0 w 725"/>
              <a:gd name="T9" fmla="*/ 2147483646 h 1169"/>
              <a:gd name="T10" fmla="*/ 2147483646 w 725"/>
              <a:gd name="T11" fmla="*/ 2147483646 h 1169"/>
              <a:gd name="T12" fmla="*/ 0 w 725"/>
              <a:gd name="T13" fmla="*/ 2147483646 h 1169"/>
              <a:gd name="T14" fmla="*/ 2147483646 w 725"/>
              <a:gd name="T15" fmla="*/ 0 h 1169"/>
              <a:gd name="T16" fmla="*/ 2147483646 w 725"/>
              <a:gd name="T17" fmla="*/ 2147483646 h 11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5" h="1169">
                <a:moveTo>
                  <a:pt x="584" y="443"/>
                </a:moveTo>
                <a:lnTo>
                  <a:pt x="725" y="585"/>
                </a:lnTo>
                <a:lnTo>
                  <a:pt x="584" y="726"/>
                </a:lnTo>
                <a:lnTo>
                  <a:pt x="141" y="1169"/>
                </a:lnTo>
                <a:lnTo>
                  <a:pt x="0" y="1028"/>
                </a:lnTo>
                <a:lnTo>
                  <a:pt x="443" y="585"/>
                </a:lnTo>
                <a:lnTo>
                  <a:pt x="0" y="141"/>
                </a:lnTo>
                <a:lnTo>
                  <a:pt x="141" y="0"/>
                </a:lnTo>
                <a:lnTo>
                  <a:pt x="584" y="4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1350">
              <a:latin typeface="微软雅黑" panose="020B0503020204020204" pitchFamily="34" charset="-122"/>
              <a:ea typeface="微软雅黑" panose="020B0503020204020204" pitchFamily="34" charset="-122"/>
            </a:endParaRPr>
          </a:p>
        </p:txBody>
      </p:sp>
      <p:sp>
        <p:nvSpPr>
          <p:cNvPr id="4" name="TextBox 11"/>
          <p:cNvSpPr txBox="1">
            <a:spLocks noChangeArrowheads="1"/>
          </p:cNvSpPr>
          <p:nvPr/>
        </p:nvSpPr>
        <p:spPr bwMode="auto">
          <a:xfrm>
            <a:off x="2147659" y="3009029"/>
            <a:ext cx="405939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685800" fontAlgn="base">
              <a:spcBef>
                <a:spcPct val="0"/>
              </a:spcBef>
              <a:spcAft>
                <a:spcPct val="0"/>
              </a:spcAft>
              <a:defRPr/>
            </a:pPr>
            <a:r>
              <a:rPr lang="en-US" altLang="zh-CN" sz="3200" b="1" kern="0" dirty="0">
                <a:solidFill>
                  <a:srgbClr val="FFFFFF"/>
                </a:solidFill>
                <a:effectLst>
                  <a:outerShdw blurRad="38100" dist="38100" dir="2700000" algn="tl">
                    <a:srgbClr val="000000"/>
                  </a:outerShdw>
                </a:effectLst>
                <a:latin typeface="Microsoft YaHei" panose="020B0503020204020204" pitchFamily="34" charset="-122"/>
                <a:ea typeface="Microsoft YaHei" panose="020B0503020204020204" pitchFamily="34" charset="-122"/>
                <a:cs typeface=""/>
              </a:rPr>
              <a:t>TREND ANALYSIS</a:t>
            </a:r>
            <a:endParaRPr lang="zh-CN" altLang="en-US" sz="3200" b="1" kern="0" dirty="0">
              <a:solidFill>
                <a:srgbClr val="FFFFFF"/>
              </a:solidFill>
              <a:latin typeface="Microsoft YaHei" panose="020B0503020204020204" pitchFamily="34" charset="-122"/>
              <a:ea typeface="Microsoft YaHei" panose="020B0503020204020204" pitchFamily="34" charset="-122"/>
              <a:cs typeface=""/>
            </a:endParaRPr>
          </a:p>
          <a:p>
            <a:pPr algn="ctr" defTabSz="685800" fontAlgn="base">
              <a:spcBef>
                <a:spcPct val="0"/>
              </a:spcBef>
              <a:spcAft>
                <a:spcPct val="0"/>
              </a:spcAft>
              <a:defRPr/>
            </a:pPr>
            <a:r>
              <a:rPr lang="en-US" altLang="zh-CN" sz="3200" b="1" kern="0" dirty="0">
                <a:solidFill>
                  <a:srgbClr val="FFFFFF"/>
                </a:solidFill>
                <a:effectLst>
                  <a:outerShdw blurRad="38100" dist="38100" dir="2700000" algn="tl">
                    <a:srgbClr val="000000"/>
                  </a:outerShdw>
                </a:effectLst>
                <a:latin typeface="Microsoft YaHei" panose="020B0503020204020204" pitchFamily="34" charset="-122"/>
                <a:ea typeface="Microsoft YaHei" panose="020B0503020204020204" pitchFamily="34" charset="-122"/>
                <a:cs typeface=""/>
              </a:rPr>
              <a:t>&amp; FORECAST</a:t>
            </a:r>
            <a:endParaRPr lang="zh-CN" altLang="en-US" sz="3200" b="1" kern="0" dirty="0">
              <a:solidFill>
                <a:srgbClr val="FFFFFF"/>
              </a:solidFill>
              <a:latin typeface="Microsoft YaHei" panose="020B0503020204020204" pitchFamily="34" charset="-122"/>
              <a:ea typeface="Microsoft YaHei" panose="020B0503020204020204" pitchFamily="34" charset="-122"/>
              <a:cs typeface=""/>
            </a:endParaRPr>
          </a:p>
        </p:txBody>
      </p:sp>
      <p:sp>
        <p:nvSpPr>
          <p:cNvPr id="5" name="TextBox 12"/>
          <p:cNvSpPr txBox="1">
            <a:spLocks noChangeArrowheads="1"/>
          </p:cNvSpPr>
          <p:nvPr/>
        </p:nvSpPr>
        <p:spPr bwMode="auto">
          <a:xfrm>
            <a:off x="1009650" y="2705100"/>
            <a:ext cx="1003801"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itchFamily="34" charset="0"/>
              <a:buChar char="•"/>
              <a:defRPr sz="2000">
                <a:solidFill>
                  <a:schemeClr val="tx1"/>
                </a:solidFill>
                <a:latin typeface="Segoe UI" pitchFamily="34" charset="0"/>
                <a:ea typeface="微软雅黑" pitchFamily="34" charset="-122"/>
              </a:defRPr>
            </a:lvl1pPr>
            <a:lvl2pPr marL="742950" indent="-285750">
              <a:lnSpc>
                <a:spcPct val="125000"/>
              </a:lnSpc>
              <a:spcBef>
                <a:spcPts val="500"/>
              </a:spcBef>
              <a:buFont typeface="Arial" pitchFamily="34" charset="0"/>
              <a:buChar char="•"/>
              <a:defRPr>
                <a:solidFill>
                  <a:schemeClr val="tx1"/>
                </a:solidFill>
                <a:latin typeface="Segoe UI" pitchFamily="34" charset="0"/>
                <a:ea typeface="微软雅黑" pitchFamily="34" charset="-122"/>
              </a:defRPr>
            </a:lvl2pPr>
            <a:lvl3pPr marL="1143000" indent="-228600">
              <a:lnSpc>
                <a:spcPct val="125000"/>
              </a:lnSpc>
              <a:spcBef>
                <a:spcPts val="500"/>
              </a:spcBef>
              <a:buFont typeface="Arial" pitchFamily="34" charset="0"/>
              <a:buChar char="•"/>
              <a:defRPr sz="1600">
                <a:solidFill>
                  <a:schemeClr val="tx1"/>
                </a:solidFill>
                <a:latin typeface="Segoe UI" pitchFamily="34" charset="0"/>
                <a:ea typeface="微软雅黑" pitchFamily="34" charset="-122"/>
              </a:defRPr>
            </a:lvl3pPr>
            <a:lvl4pPr marL="1600200" indent="-228600">
              <a:lnSpc>
                <a:spcPct val="125000"/>
              </a:lnSpc>
              <a:spcBef>
                <a:spcPts val="500"/>
              </a:spcBef>
              <a:buFont typeface="Arial" pitchFamily="34" charset="0"/>
              <a:buChar char="•"/>
              <a:defRPr sz="1400">
                <a:solidFill>
                  <a:schemeClr val="tx1"/>
                </a:solidFill>
                <a:latin typeface="Segoe UI" pitchFamily="34" charset="0"/>
                <a:ea typeface="微软雅黑" pitchFamily="34" charset="-122"/>
              </a:defRPr>
            </a:lvl4pPr>
            <a:lvl5pPr marL="2057400" indent="-228600">
              <a:lnSpc>
                <a:spcPct val="125000"/>
              </a:lnSpc>
              <a:spcBef>
                <a:spcPts val="500"/>
              </a:spcBef>
              <a:buFont typeface="Arial" pitchFamily="34" charset="0"/>
              <a:buChar char="•"/>
              <a:defRPr sz="1400">
                <a:solidFill>
                  <a:schemeClr val="tx1"/>
                </a:solidFill>
                <a:latin typeface="Segoe UI" pitchFamily="34" charset="0"/>
                <a:ea typeface="微软雅黑" pitchFamily="34" charset="-122"/>
              </a:defRPr>
            </a:lvl5pPr>
            <a:lvl6pPr marL="25146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6pPr>
            <a:lvl7pPr marL="29718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7pPr>
            <a:lvl8pPr marL="34290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8pPr>
            <a:lvl9pPr marL="38862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9pPr>
          </a:lstStyle>
          <a:p>
            <a:pPr fontAlgn="base">
              <a:lnSpc>
                <a:spcPct val="100000"/>
              </a:lnSpc>
              <a:spcBef>
                <a:spcPct val="0"/>
              </a:spcBef>
              <a:spcAft>
                <a:spcPct val="0"/>
              </a:spcAft>
              <a:buFont typeface="Arial" pitchFamily="34" charset="0"/>
              <a:buNone/>
            </a:pPr>
            <a:r>
              <a:rPr lang="en-US" altLang="zh-CN" sz="10350" b="1" dirty="0">
                <a:solidFill>
                  <a:schemeClr val="bg1"/>
                </a:solidFill>
                <a:latin typeface="微软雅黑" pitchFamily="34" charset="-122"/>
              </a:rPr>
              <a:t>3</a:t>
            </a:r>
            <a:endParaRPr lang="zh-CN" altLang="en-US" sz="10350" b="1" dirty="0">
              <a:solidFill>
                <a:schemeClr val="bg1"/>
              </a:solidFill>
              <a:latin typeface="微软雅黑" pitchFamily="34" charset="-122"/>
            </a:endParaRPr>
          </a:p>
        </p:txBody>
      </p:sp>
      <p:sp>
        <p:nvSpPr>
          <p:cNvPr id="7" name="TextBox 2"/>
          <p:cNvSpPr txBox="1">
            <a:spLocks noChangeArrowheads="1"/>
          </p:cNvSpPr>
          <p:nvPr/>
        </p:nvSpPr>
        <p:spPr bwMode="auto">
          <a:xfrm>
            <a:off x="367904" y="3717131"/>
            <a:ext cx="70243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defRPr/>
            </a:pPr>
            <a:r>
              <a:rPr lang="en-US" altLang="zh-CN" sz="2100" kern="0" dirty="0">
                <a:solidFill>
                  <a:schemeClr val="bg1"/>
                </a:solidFill>
                <a:latin typeface="微软雅黑" panose="020B0503020204020204" pitchFamily="34" charset="-122"/>
                <a:ea typeface="微软雅黑" panose="020B0503020204020204" pitchFamily="34" charset="-122"/>
              </a:rPr>
              <a:t>Part</a:t>
            </a:r>
            <a:endParaRPr lang="zh-CN" altLang="en-US" sz="21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3676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986CAEEB-47FE-5ECD-668B-01B88EE39D78}"/>
              </a:ext>
            </a:extLst>
          </p:cNvPr>
          <p:cNvGrpSpPr/>
          <p:nvPr/>
        </p:nvGrpSpPr>
        <p:grpSpPr>
          <a:xfrm>
            <a:off x="313135" y="596019"/>
            <a:ext cx="5516165" cy="567000"/>
            <a:chOff x="313135" y="429165"/>
            <a:chExt cx="5272957" cy="567000"/>
          </a:xfrm>
        </p:grpSpPr>
        <p:sp>
          <p:nvSpPr>
            <p:cNvPr id="4" name="标题 1"/>
            <p:cNvSpPr txBox="1">
              <a:spLocks/>
            </p:cNvSpPr>
            <p:nvPr/>
          </p:nvSpPr>
          <p:spPr bwMode="auto">
            <a:xfrm>
              <a:off x="1142731" y="545457"/>
              <a:ext cx="4443361" cy="38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eaLnBrk="1" hangingPunct="1">
                <a:defRPr/>
              </a:pPr>
              <a:r>
                <a:rPr lang="en-US" altLang="zh-CN" sz="2400" b="1" dirty="0">
                  <a:solidFill>
                    <a:schemeClr val="tx2"/>
                  </a:solidFill>
                  <a:latin typeface="微软雅黑" panose="020B0503020204020204" pitchFamily="34" charset="-122"/>
                  <a:ea typeface="微软雅黑" panose="020B0503020204020204" pitchFamily="34" charset="-122"/>
                </a:rPr>
                <a:t>HISTORICAL DATA ANALYSIS</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6" name="圆角矩形 11"/>
            <p:cNvSpPr/>
            <p:nvPr>
              <p:custDataLst>
                <p:tags r:id="rId1"/>
              </p:custDataLst>
            </p:nvPr>
          </p:nvSpPr>
          <p:spPr>
            <a:xfrm>
              <a:off x="313135" y="476402"/>
              <a:ext cx="276225" cy="67865"/>
            </a:xfrm>
            <a:custGeom>
              <a:avLst/>
              <a:gdLst/>
              <a:ahLst/>
              <a:cxnLst/>
              <a:rect l="l" t="t"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solidFill>
              <a:schemeClr val="tx2"/>
            </a:solidFill>
            <a:ln w="25400" cap="flat" cmpd="sng" algn="ctr">
              <a:noFill/>
              <a:prstDash val="solid"/>
            </a:ln>
            <a:effectLst/>
          </p:spPr>
          <p:txBody>
            <a:bodyPr lIns="51435" tIns="25718" rIns="51435" bIns="25718" anchor="ctr"/>
            <a:lstStyle/>
            <a:p>
              <a:pPr algn="ctr">
                <a:defRPr/>
              </a:pPr>
              <a:endParaRPr lang="en-US" sz="1013" kern="0">
                <a:solidFill>
                  <a:sysClr val="window" lastClr="FFFFFF"/>
                </a:solidFill>
                <a:latin typeface="Calibri"/>
              </a:endParaRPr>
            </a:p>
          </p:txBody>
        </p:sp>
        <p:sp>
          <p:nvSpPr>
            <p:cNvPr id="8" name="矩形 8"/>
            <p:cNvSpPr>
              <a:spLocks noChangeArrowheads="1"/>
            </p:cNvSpPr>
            <p:nvPr>
              <p:custDataLst>
                <p:tags r:id="rId2"/>
              </p:custDataLst>
            </p:nvPr>
          </p:nvSpPr>
          <p:spPr bwMode="auto">
            <a:xfrm>
              <a:off x="313135" y="429165"/>
              <a:ext cx="127397" cy="567000"/>
            </a:xfrm>
            <a:prstGeom prst="rect">
              <a:avLst/>
            </a:prstGeom>
            <a:gradFill rotWithShape="0">
              <a:gsLst>
                <a:gs pos="0">
                  <a:srgbClr val="A7A7A7"/>
                </a:gs>
                <a:gs pos="53999">
                  <a:srgbClr val="DBDBDB"/>
                </a:gs>
                <a:gs pos="100000">
                  <a:srgbClr val="ABABA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algn="just" eaLnBrk="1" hangingPunct="1">
                <a:lnSpc>
                  <a:spcPct val="120000"/>
                </a:lnSpc>
                <a:spcBef>
                  <a:spcPct val="0"/>
                </a:spcBef>
                <a:buFontTx/>
                <a:buNone/>
              </a:pPr>
              <a:endParaRPr lang="zh-CN" altLang="en-US" sz="1050">
                <a:solidFill>
                  <a:schemeClr val="bg1"/>
                </a:solidFill>
                <a:latin typeface="幼圆" charset="-122"/>
                <a:ea typeface="幼圆" charset="-122"/>
              </a:endParaRPr>
            </a:p>
          </p:txBody>
        </p:sp>
        <p:sp>
          <p:nvSpPr>
            <p:cNvPr id="9" name="圆角矩形 4"/>
            <p:cNvSpPr>
              <a:spLocks/>
            </p:cNvSpPr>
            <p:nvPr>
              <p:custDataLst>
                <p:tags r:id="rId3"/>
              </p:custDataLst>
            </p:nvPr>
          </p:nvSpPr>
          <p:spPr bwMode="auto">
            <a:xfrm>
              <a:off x="313135" y="512121"/>
              <a:ext cx="757238" cy="420290"/>
            </a:xfrm>
            <a:custGeom>
              <a:avLst/>
              <a:gdLst>
                <a:gd name="T0" fmla="*/ 0 w 1944216"/>
                <a:gd name="T1" fmla="*/ 0 h 1080120"/>
                <a:gd name="T2" fmla="*/ 1404156 w 1944216"/>
                <a:gd name="T3" fmla="*/ 0 h 1080120"/>
                <a:gd name="T4" fmla="*/ 1944216 w 1944216"/>
                <a:gd name="T5" fmla="*/ 540060 h 1080120"/>
                <a:gd name="T6" fmla="*/ 1404156 w 1944216"/>
                <a:gd name="T7" fmla="*/ 1080120 h 1080120"/>
                <a:gd name="T8" fmla="*/ 0 w 1944216"/>
                <a:gd name="T9" fmla="*/ 1080120 h 1080120"/>
                <a:gd name="T10" fmla="*/ 0 w 1944216"/>
                <a:gd name="T11" fmla="*/ 0 h 1080120"/>
              </a:gdLst>
              <a:ahLst/>
              <a:cxnLst>
                <a:cxn ang="0">
                  <a:pos x="T0" y="T1"/>
                </a:cxn>
                <a:cxn ang="0">
                  <a:pos x="T2" y="T3"/>
                </a:cxn>
                <a:cxn ang="0">
                  <a:pos x="T4" y="T5"/>
                </a:cxn>
                <a:cxn ang="0">
                  <a:pos x="T6" y="T7"/>
                </a:cxn>
                <a:cxn ang="0">
                  <a:pos x="T8" y="T9"/>
                </a:cxn>
                <a:cxn ang="0">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chemeClr val="tx2"/>
            </a:solidFill>
            <a:ln>
              <a:noFill/>
            </a:ln>
            <a:effectLst>
              <a:outerShdw blurRad="76200" dist="25401" dir="2700000" algn="tl" rotWithShape="0">
                <a:srgbClr val="000000">
                  <a:alpha val="14999"/>
                </a:srgbClr>
              </a:outerShdw>
            </a:effectLst>
          </p:spPr>
          <p:txBody>
            <a:bodyPr lIns="51435" tIns="25718" rIns="51435" bIns="25718" anchor="ctr"/>
            <a:lstStyle/>
            <a:p>
              <a:endParaRPr lang="zh-CN" altLang="en-US" sz="1350"/>
            </a:p>
          </p:txBody>
        </p:sp>
        <p:sp>
          <p:nvSpPr>
            <p:cNvPr id="10" name="椭圆 9"/>
            <p:cNvSpPr/>
            <p:nvPr>
              <p:custDataLst>
                <p:tags r:id="rId4"/>
              </p:custDataLst>
            </p:nvPr>
          </p:nvSpPr>
          <p:spPr>
            <a:xfrm>
              <a:off x="692810" y="569926"/>
              <a:ext cx="309974" cy="309974"/>
            </a:xfrm>
            <a:prstGeom prst="ellipse">
              <a:avLst/>
            </a:prstGeom>
            <a:solidFill>
              <a:srgbClr val="FFFFFF"/>
            </a:solidFill>
            <a:ln>
              <a:solidFill>
                <a:srgbClr val="FFFFFF"/>
              </a:solidFill>
            </a:ln>
            <a:effectLst>
              <a:innerShdw blurRad="76200" dist="25400" dir="18900000">
                <a:prstClr val="black">
                  <a:alpha val="15000"/>
                </a:prstClr>
              </a:innerShdw>
            </a:effectLst>
          </p:spPr>
          <p:txBody>
            <a:bodyPr lIns="0" tIns="0" rIns="0" bIns="0" anchor="ctr"/>
            <a:lstStyle/>
            <a:p>
              <a:pPr algn="ctr">
                <a:lnSpc>
                  <a:spcPct val="120000"/>
                </a:lnSpc>
                <a:defRPr/>
              </a:pPr>
              <a:r>
                <a:rPr lang="en-US" altLang="zh-CN" sz="1350" b="1" dirty="0">
                  <a:solidFill>
                    <a:srgbClr val="414141"/>
                  </a:solidFill>
                  <a:latin typeface="Segoe UI" panose="020B0502040204020203" pitchFamily="34" charset="0"/>
                  <a:ea typeface="Segoe UI" panose="020B0502040204020203" pitchFamily="34" charset="0"/>
                  <a:cs typeface="Segoe UI" panose="020B0502040204020203" pitchFamily="34" charset="0"/>
                </a:rPr>
                <a:t>1</a:t>
              </a:r>
              <a:endParaRPr lang="zh-CN" altLang="en-US" sz="1350" b="1" dirty="0">
                <a:solidFill>
                  <a:srgbClr val="414141"/>
                </a:solidFill>
                <a:latin typeface="Segoe UI" panose="020B0502040204020203" pitchFamily="34" charset="0"/>
                <a:ea typeface="幼圆" panose="02010509060101010101" pitchFamily="49" charset="-122"/>
                <a:cs typeface="Segoe UI" panose="020B0502040204020203" pitchFamily="34" charset="0"/>
              </a:endParaRPr>
            </a:p>
          </p:txBody>
        </p:sp>
      </p:grpSp>
      <p:sp>
        <p:nvSpPr>
          <p:cNvPr id="20" name="文本框 92">
            <a:extLst>
              <a:ext uri="{FF2B5EF4-FFF2-40B4-BE49-F238E27FC236}">
                <a16:creationId xmlns:a16="http://schemas.microsoft.com/office/drawing/2014/main" id="{FF928238-910F-697A-EC0A-EB53809DDA2E}"/>
              </a:ext>
            </a:extLst>
          </p:cNvPr>
          <p:cNvSpPr txBox="1"/>
          <p:nvPr/>
        </p:nvSpPr>
        <p:spPr>
          <a:xfrm>
            <a:off x="552272" y="2943106"/>
            <a:ext cx="2885195" cy="1349280"/>
          </a:xfrm>
          <a:prstGeom prst="rect">
            <a:avLst/>
          </a:prstGeom>
          <a:noFill/>
        </p:spPr>
        <p:txBody>
          <a:bodyPr wrap="square" rtlCol="0">
            <a:spAutoFit/>
          </a:bodyPr>
          <a:lstStyle/>
          <a:p>
            <a:pPr marL="342900" indent="-342900">
              <a:lnSpc>
                <a:spcPct val="130000"/>
              </a:lnSpc>
              <a:buFont typeface="Wingdings" panose="05000000000000000000" pitchFamily="2" charset="2"/>
              <a:buChar char="u"/>
            </a:pPr>
            <a:r>
              <a:rPr lang="en-US" altLang="zh-CN" sz="16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Seasonal Fluctuations</a:t>
            </a:r>
            <a:endParaRPr lang="en-CN" altLang="zh-CN" sz="1200" dirty="0">
              <a:solidFill>
                <a:schemeClr val="tx2"/>
              </a:solidFill>
              <a:latin typeface="微软雅黑" panose="020B0503020204020204" pitchFamily="34" charset="-122"/>
              <a:ea typeface="微软雅黑" panose="020B0503020204020204" pitchFamily="34" charset="-122"/>
              <a:cs typeface="Microsoft YaHei Light" charset="-122"/>
            </a:endParaRPr>
          </a:p>
          <a:p>
            <a:pPr marL="742950" lvl="1" indent="-285750">
              <a:lnSpc>
                <a:spcPct val="130000"/>
              </a:lnSpc>
              <a:buFont typeface="Wingdings" charset="2"/>
              <a:buChar char="p"/>
            </a:pPr>
            <a:r>
              <a:rPr lang="en-US" altLang="zh-CN" sz="1200" dirty="0">
                <a:solidFill>
                  <a:schemeClr val="tx2"/>
                </a:solidFill>
                <a:latin typeface="微软雅黑" panose="020B0503020204020204" pitchFamily="34" charset="-122"/>
                <a:ea typeface="微软雅黑" panose="020B0503020204020204" pitchFamily="34" charset="-122"/>
                <a:cs typeface="Microsoft YaHei Light" charset="-122"/>
              </a:rPr>
              <a:t>Highest season: </a:t>
            </a:r>
            <a:r>
              <a:rPr lang="en-US" altLang="zh-CN" sz="1200" b="1" dirty="0">
                <a:solidFill>
                  <a:schemeClr val="accent2">
                    <a:lumMod val="75000"/>
                  </a:schemeClr>
                </a:solidFill>
                <a:latin typeface="微软雅黑" panose="020B0503020204020204" pitchFamily="34" charset="-122"/>
                <a:ea typeface="微软雅黑" panose="020B0503020204020204" pitchFamily="34" charset="-122"/>
              </a:rPr>
              <a:t>The 3rd</a:t>
            </a:r>
            <a:r>
              <a:rPr lang="zh-CN" altLang="en-US" sz="1200" b="1" dirty="0">
                <a:solidFill>
                  <a:schemeClr val="accent2">
                    <a:lumMod val="75000"/>
                  </a:schemeClr>
                </a:solidFill>
                <a:latin typeface="微软雅黑" panose="020B0503020204020204" pitchFamily="34" charset="-122"/>
                <a:ea typeface="微软雅黑" panose="020B0503020204020204" pitchFamily="34" charset="-122"/>
              </a:rPr>
              <a:t> </a:t>
            </a:r>
            <a:r>
              <a:rPr lang="en-US" altLang="zh-CN" sz="1200" b="1" dirty="0">
                <a:solidFill>
                  <a:schemeClr val="accent2">
                    <a:lumMod val="75000"/>
                  </a:schemeClr>
                </a:solidFill>
                <a:latin typeface="微软雅黑" panose="020B0503020204020204" pitchFamily="34" charset="-122"/>
                <a:ea typeface="微软雅黑" panose="020B0503020204020204" pitchFamily="34" charset="-122"/>
              </a:rPr>
              <a:t>quarter</a:t>
            </a:r>
            <a:endParaRPr lang="zh-CN" altLang="en-US" sz="1200" dirty="0">
              <a:solidFill>
                <a:schemeClr val="tx2"/>
              </a:solidFill>
              <a:latin typeface="微软雅黑" panose="020B0503020204020204" pitchFamily="34" charset="-122"/>
              <a:ea typeface="微软雅黑" panose="020B0503020204020204" pitchFamily="34" charset="-122"/>
              <a:cs typeface="Microsoft YaHei Light" charset="-122"/>
            </a:endParaRPr>
          </a:p>
          <a:p>
            <a:pPr marL="742950" lvl="1" indent="-285750">
              <a:lnSpc>
                <a:spcPct val="130000"/>
              </a:lnSpc>
              <a:buFont typeface="Wingdings" charset="2"/>
              <a:buChar char="p"/>
            </a:pPr>
            <a:r>
              <a:rPr lang="en-CN" altLang="zh-CN" sz="1200" dirty="0">
                <a:solidFill>
                  <a:schemeClr val="tx2"/>
                </a:solidFill>
                <a:latin typeface="微软雅黑" panose="020B0503020204020204" pitchFamily="34" charset="-122"/>
                <a:ea typeface="微软雅黑" panose="020B0503020204020204" pitchFamily="34" charset="-122"/>
                <a:cs typeface="Microsoft YaHei Light" charset="-122"/>
              </a:rPr>
              <a:t>Top</a:t>
            </a:r>
            <a:r>
              <a:rPr lang="zh-CN" altLang="en-US" sz="1200" dirty="0">
                <a:solidFill>
                  <a:schemeClr val="tx2"/>
                </a:solidFill>
                <a:latin typeface="微软雅黑" panose="020B0503020204020204" pitchFamily="34" charset="-122"/>
                <a:ea typeface="微软雅黑" panose="020B0503020204020204" pitchFamily="34" charset="-122"/>
                <a:cs typeface="Microsoft YaHei Light" charset="-122"/>
              </a:rPr>
              <a:t> </a:t>
            </a:r>
            <a:r>
              <a:rPr lang="en-US" altLang="zh-CN" sz="1200" dirty="0">
                <a:solidFill>
                  <a:schemeClr val="tx2"/>
                </a:solidFill>
                <a:latin typeface="微软雅黑" panose="020B0503020204020204" pitchFamily="34" charset="-122"/>
                <a:ea typeface="微软雅黑" panose="020B0503020204020204" pitchFamily="34" charset="-122"/>
                <a:cs typeface="Microsoft YaHei Light" charset="-122"/>
              </a:rPr>
              <a:t>3 months: </a:t>
            </a:r>
            <a:r>
              <a:rPr lang="en-US" altLang="zh-CN" sz="1200" b="1" dirty="0">
                <a:solidFill>
                  <a:schemeClr val="accent2">
                    <a:lumMod val="75000"/>
                  </a:schemeClr>
                </a:solidFill>
                <a:latin typeface="微软雅黑" panose="020B0503020204020204" pitchFamily="34" charset="-122"/>
                <a:ea typeface="微软雅黑" panose="020B0503020204020204" pitchFamily="34" charset="-122"/>
              </a:rPr>
              <a:t>JUL,</a:t>
            </a:r>
            <a:r>
              <a:rPr lang="zh-CN" altLang="en-US" sz="1200" b="1" dirty="0">
                <a:solidFill>
                  <a:schemeClr val="accent2">
                    <a:lumMod val="75000"/>
                  </a:schemeClr>
                </a:solidFill>
                <a:latin typeface="微软雅黑" panose="020B0503020204020204" pitchFamily="34" charset="-122"/>
                <a:ea typeface="微软雅黑" panose="020B0503020204020204" pitchFamily="34" charset="-122"/>
              </a:rPr>
              <a:t> </a:t>
            </a:r>
            <a:r>
              <a:rPr lang="en-US" altLang="zh-CN" sz="1200" b="1" dirty="0">
                <a:solidFill>
                  <a:schemeClr val="accent2">
                    <a:lumMod val="75000"/>
                  </a:schemeClr>
                </a:solidFill>
                <a:latin typeface="微软雅黑" panose="020B0503020204020204" pitchFamily="34" charset="-122"/>
                <a:ea typeface="微软雅黑" panose="020B0503020204020204" pitchFamily="34" charset="-122"/>
              </a:rPr>
              <a:t>JUN, AUG</a:t>
            </a:r>
            <a:endParaRPr lang="en-US" altLang="zh-CN" sz="1200" dirty="0">
              <a:solidFill>
                <a:schemeClr val="tx2"/>
              </a:solidFill>
              <a:latin typeface="微软雅黑" panose="020B0503020204020204" pitchFamily="34" charset="-122"/>
              <a:ea typeface="微软雅黑" panose="020B0503020204020204" pitchFamily="34" charset="-122"/>
              <a:cs typeface="Microsoft YaHei Light" charset="-122"/>
            </a:endParaRPr>
          </a:p>
        </p:txBody>
      </p:sp>
      <p:sp>
        <p:nvSpPr>
          <p:cNvPr id="21" name="文本框 92">
            <a:extLst>
              <a:ext uri="{FF2B5EF4-FFF2-40B4-BE49-F238E27FC236}">
                <a16:creationId xmlns:a16="http://schemas.microsoft.com/office/drawing/2014/main" id="{34DCC43F-DA41-A2AC-5EDC-C6A103682FA0}"/>
              </a:ext>
            </a:extLst>
          </p:cNvPr>
          <p:cNvSpPr txBox="1"/>
          <p:nvPr/>
        </p:nvSpPr>
        <p:spPr>
          <a:xfrm>
            <a:off x="539556" y="1741989"/>
            <a:ext cx="2885195" cy="869149"/>
          </a:xfrm>
          <a:prstGeom prst="rect">
            <a:avLst/>
          </a:prstGeom>
          <a:noFill/>
        </p:spPr>
        <p:txBody>
          <a:bodyPr wrap="square" rtlCol="0">
            <a:spAutoFit/>
          </a:bodyPr>
          <a:lstStyle/>
          <a:p>
            <a:pPr marL="342900" indent="-342900">
              <a:lnSpc>
                <a:spcPct val="130000"/>
              </a:lnSpc>
              <a:buFont typeface="Wingdings" panose="05000000000000000000" pitchFamily="2" charset="2"/>
              <a:buChar char="u"/>
            </a:pPr>
            <a:r>
              <a:rPr lang="en-US" altLang="zh-CN" sz="16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Long-term Trends</a:t>
            </a:r>
            <a:endParaRPr lang="en-US" altLang="zh-CN" sz="16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endParaRPr>
          </a:p>
          <a:p>
            <a:pPr marL="742950" lvl="1" indent="-285750">
              <a:lnSpc>
                <a:spcPct val="130000"/>
              </a:lnSpc>
              <a:buFont typeface="Wingdings" charset="2"/>
              <a:buChar char="p"/>
            </a:pPr>
            <a:r>
              <a:rPr lang="en-US" altLang="zh-CN" sz="12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Passenger traffic shows an </a:t>
            </a:r>
            <a:r>
              <a:rPr lang="en-US" altLang="zh-CN" sz="1200" b="1" dirty="0">
                <a:solidFill>
                  <a:schemeClr val="accent2">
                    <a:lumMod val="75000"/>
                  </a:schemeClr>
                </a:solidFill>
                <a:latin typeface="微软雅黑" panose="020B0503020204020204" pitchFamily="34" charset="-122"/>
                <a:ea typeface="微软雅黑" panose="020B0503020204020204" pitchFamily="34" charset="-122"/>
              </a:rPr>
              <a:t>upward</a:t>
            </a:r>
            <a:r>
              <a:rPr lang="en-US" altLang="zh-CN" sz="12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 trend</a:t>
            </a:r>
            <a:endParaRPr lang="en-US" altLang="zh-CN" sz="1200" b="1" dirty="0">
              <a:solidFill>
                <a:schemeClr val="accent2">
                  <a:lumMod val="75000"/>
                </a:schemeClr>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2" name="文本框 92">
            <a:extLst>
              <a:ext uri="{FF2B5EF4-FFF2-40B4-BE49-F238E27FC236}">
                <a16:creationId xmlns:a16="http://schemas.microsoft.com/office/drawing/2014/main" id="{98686855-8988-57D5-35D0-759B5AB0343E}"/>
              </a:ext>
            </a:extLst>
          </p:cNvPr>
          <p:cNvSpPr txBox="1"/>
          <p:nvPr/>
        </p:nvSpPr>
        <p:spPr>
          <a:xfrm>
            <a:off x="539556" y="4624354"/>
            <a:ext cx="3257728" cy="629083"/>
          </a:xfrm>
          <a:prstGeom prst="rect">
            <a:avLst/>
          </a:prstGeom>
          <a:noFill/>
        </p:spPr>
        <p:txBody>
          <a:bodyPr wrap="square" rtlCol="0">
            <a:spAutoFit/>
          </a:bodyPr>
          <a:lstStyle/>
          <a:p>
            <a:pPr marL="342900" indent="-342900">
              <a:lnSpc>
                <a:spcPct val="130000"/>
              </a:lnSpc>
              <a:buFont typeface="Wingdings" panose="05000000000000000000" pitchFamily="2" charset="2"/>
              <a:buChar char="u"/>
            </a:pPr>
            <a:r>
              <a:rPr lang="en-US" altLang="zh-CN" sz="1600" b="1"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Abnormal Event</a:t>
            </a:r>
          </a:p>
          <a:p>
            <a:pPr marL="742950" lvl="1" indent="-285750">
              <a:lnSpc>
                <a:spcPct val="130000"/>
              </a:lnSpc>
              <a:buFont typeface="Wingdings" charset="2"/>
              <a:buChar char="p"/>
            </a:pPr>
            <a:r>
              <a:rPr lang="en-US" altLang="zh-CN" sz="1200" dirty="0">
                <a:solidFill>
                  <a:schemeClr val="tx2"/>
                </a:solidFill>
                <a:latin typeface="微软雅黑" panose="020B0503020204020204" pitchFamily="34" charset="-122"/>
                <a:ea typeface="微软雅黑" panose="020B0503020204020204" pitchFamily="34" charset="-122"/>
                <a:cs typeface="Arial Unicode MS" panose="020B0604020202020204" pitchFamily="34" charset="-122"/>
              </a:rPr>
              <a:t>COVID-19</a:t>
            </a:r>
          </a:p>
        </p:txBody>
      </p:sp>
      <p:sp>
        <p:nvSpPr>
          <p:cNvPr id="30" name="Freeform 95">
            <a:extLst>
              <a:ext uri="{FF2B5EF4-FFF2-40B4-BE49-F238E27FC236}">
                <a16:creationId xmlns:a16="http://schemas.microsoft.com/office/drawing/2014/main" id="{5D684A62-ECAC-E652-7E5A-3CCC5FEB4EE7}"/>
              </a:ext>
            </a:extLst>
          </p:cNvPr>
          <p:cNvSpPr>
            <a:spLocks/>
          </p:cNvSpPr>
          <p:nvPr/>
        </p:nvSpPr>
        <p:spPr bwMode="auto">
          <a:xfrm>
            <a:off x="4425243" y="3891735"/>
            <a:ext cx="268082" cy="221702"/>
          </a:xfrm>
          <a:custGeom>
            <a:avLst/>
            <a:gdLst>
              <a:gd name="T0" fmla="*/ 134 w 240"/>
              <a:gd name="T1" fmla="*/ 240 h 240"/>
              <a:gd name="T2" fmla="*/ 240 w 240"/>
              <a:gd name="T3" fmla="*/ 0 h 240"/>
              <a:gd name="T4" fmla="*/ 0 w 240"/>
              <a:gd name="T5" fmla="*/ 106 h 240"/>
              <a:gd name="T6" fmla="*/ 118 w 240"/>
              <a:gd name="T7" fmla="*/ 122 h 240"/>
              <a:gd name="T8" fmla="*/ 134 w 240"/>
              <a:gd name="T9" fmla="*/ 240 h 240"/>
            </a:gdLst>
            <a:ahLst/>
            <a:cxnLst>
              <a:cxn ang="0">
                <a:pos x="T0" y="T1"/>
              </a:cxn>
              <a:cxn ang="0">
                <a:pos x="T2" y="T3"/>
              </a:cxn>
              <a:cxn ang="0">
                <a:pos x="T4" y="T5"/>
              </a:cxn>
              <a:cxn ang="0">
                <a:pos x="T6" y="T7"/>
              </a:cxn>
              <a:cxn ang="0">
                <a:pos x="T8" y="T9"/>
              </a:cxn>
            </a:cxnLst>
            <a:rect l="0" t="0" r="r" b="b"/>
            <a:pathLst>
              <a:path w="240" h="240">
                <a:moveTo>
                  <a:pt x="134" y="240"/>
                </a:moveTo>
                <a:lnTo>
                  <a:pt x="240" y="0"/>
                </a:lnTo>
                <a:lnTo>
                  <a:pt x="0" y="106"/>
                </a:lnTo>
                <a:lnTo>
                  <a:pt x="118" y="122"/>
                </a:lnTo>
                <a:lnTo>
                  <a:pt x="134" y="240"/>
                </a:lnTo>
                <a:close/>
              </a:path>
            </a:pathLst>
          </a:custGeom>
          <a:solidFill>
            <a:schemeClr val="bg1"/>
          </a:solidFill>
          <a:ln w="254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33">
            <a:extLst>
              <a:ext uri="{FF2B5EF4-FFF2-40B4-BE49-F238E27FC236}">
                <a16:creationId xmlns:a16="http://schemas.microsoft.com/office/drawing/2014/main" id="{CAF26016-8310-036A-52E4-CFA6DF3BA07E}"/>
              </a:ext>
            </a:extLst>
          </p:cNvPr>
          <p:cNvSpPr>
            <a:spLocks noEditPoints="1"/>
          </p:cNvSpPr>
          <p:nvPr/>
        </p:nvSpPr>
        <p:spPr bwMode="auto">
          <a:xfrm>
            <a:off x="4419758" y="2528132"/>
            <a:ext cx="279052" cy="316196"/>
          </a:xfrm>
          <a:custGeom>
            <a:avLst/>
            <a:gdLst>
              <a:gd name="T0" fmla="*/ 54 w 105"/>
              <a:gd name="T1" fmla="*/ 33 h 119"/>
              <a:gd name="T2" fmla="*/ 51 w 105"/>
              <a:gd name="T3" fmla="*/ 33 h 119"/>
              <a:gd name="T4" fmla="*/ 51 w 105"/>
              <a:gd name="T5" fmla="*/ 66 h 119"/>
              <a:gd name="T6" fmla="*/ 49 w 105"/>
              <a:gd name="T7" fmla="*/ 69 h 119"/>
              <a:gd name="T8" fmla="*/ 50 w 105"/>
              <a:gd name="T9" fmla="*/ 71 h 119"/>
              <a:gd name="T10" fmla="*/ 51 w 105"/>
              <a:gd name="T11" fmla="*/ 70 h 119"/>
              <a:gd name="T12" fmla="*/ 51 w 105"/>
              <a:gd name="T13" fmla="*/ 73 h 119"/>
              <a:gd name="T14" fmla="*/ 54 w 105"/>
              <a:gd name="T15" fmla="*/ 73 h 119"/>
              <a:gd name="T16" fmla="*/ 54 w 105"/>
              <a:gd name="T17" fmla="*/ 67 h 119"/>
              <a:gd name="T18" fmla="*/ 72 w 105"/>
              <a:gd name="T19" fmla="*/ 49 h 119"/>
              <a:gd name="T20" fmla="*/ 71 w 105"/>
              <a:gd name="T21" fmla="*/ 47 h 119"/>
              <a:gd name="T22" fmla="*/ 54 w 105"/>
              <a:gd name="T23" fmla="*/ 64 h 119"/>
              <a:gd name="T24" fmla="*/ 54 w 105"/>
              <a:gd name="T25" fmla="*/ 33 h 119"/>
              <a:gd name="T26" fmla="*/ 51 w 105"/>
              <a:gd name="T27" fmla="*/ 31 h 119"/>
              <a:gd name="T28" fmla="*/ 54 w 105"/>
              <a:gd name="T29" fmla="*/ 31 h 119"/>
              <a:gd name="T30" fmla="*/ 54 w 105"/>
              <a:gd name="T31" fmla="*/ 21 h 119"/>
              <a:gd name="T32" fmla="*/ 84 w 105"/>
              <a:gd name="T33" fmla="*/ 34 h 119"/>
              <a:gd name="T34" fmla="*/ 77 w 105"/>
              <a:gd name="T35" fmla="*/ 40 h 119"/>
              <a:gd name="T36" fmla="*/ 79 w 105"/>
              <a:gd name="T37" fmla="*/ 42 h 119"/>
              <a:gd name="T38" fmla="*/ 86 w 105"/>
              <a:gd name="T39" fmla="*/ 35 h 119"/>
              <a:gd name="T40" fmla="*/ 98 w 105"/>
              <a:gd name="T41" fmla="*/ 65 h 119"/>
              <a:gd name="T42" fmla="*/ 89 w 105"/>
              <a:gd name="T43" fmla="*/ 65 h 119"/>
              <a:gd name="T44" fmla="*/ 89 w 105"/>
              <a:gd name="T45" fmla="*/ 68 h 119"/>
              <a:gd name="T46" fmla="*/ 98 w 105"/>
              <a:gd name="T47" fmla="*/ 68 h 119"/>
              <a:gd name="T48" fmla="*/ 86 w 105"/>
              <a:gd name="T49" fmla="*/ 98 h 119"/>
              <a:gd name="T50" fmla="*/ 79 w 105"/>
              <a:gd name="T51" fmla="*/ 91 h 119"/>
              <a:gd name="T52" fmla="*/ 77 w 105"/>
              <a:gd name="T53" fmla="*/ 93 h 119"/>
              <a:gd name="T54" fmla="*/ 84 w 105"/>
              <a:gd name="T55" fmla="*/ 100 h 119"/>
              <a:gd name="T56" fmla="*/ 54 w 105"/>
              <a:gd name="T57" fmla="*/ 112 h 119"/>
              <a:gd name="T58" fmla="*/ 54 w 105"/>
              <a:gd name="T59" fmla="*/ 103 h 119"/>
              <a:gd name="T60" fmla="*/ 51 w 105"/>
              <a:gd name="T61" fmla="*/ 103 h 119"/>
              <a:gd name="T62" fmla="*/ 51 w 105"/>
              <a:gd name="T63" fmla="*/ 112 h 119"/>
              <a:gd name="T64" fmla="*/ 21 w 105"/>
              <a:gd name="T65" fmla="*/ 100 h 119"/>
              <a:gd name="T66" fmla="*/ 28 w 105"/>
              <a:gd name="T67" fmla="*/ 93 h 119"/>
              <a:gd name="T68" fmla="*/ 26 w 105"/>
              <a:gd name="T69" fmla="*/ 91 h 119"/>
              <a:gd name="T70" fmla="*/ 20 w 105"/>
              <a:gd name="T71" fmla="*/ 98 h 119"/>
              <a:gd name="T72" fmla="*/ 7 w 105"/>
              <a:gd name="T73" fmla="*/ 68 h 119"/>
              <a:gd name="T74" fmla="*/ 17 w 105"/>
              <a:gd name="T75" fmla="*/ 68 h 119"/>
              <a:gd name="T76" fmla="*/ 17 w 105"/>
              <a:gd name="T77" fmla="*/ 65 h 119"/>
              <a:gd name="T78" fmla="*/ 7 w 105"/>
              <a:gd name="T79" fmla="*/ 65 h 119"/>
              <a:gd name="T80" fmla="*/ 20 w 105"/>
              <a:gd name="T81" fmla="*/ 35 h 119"/>
              <a:gd name="T82" fmla="*/ 26 w 105"/>
              <a:gd name="T83" fmla="*/ 42 h 119"/>
              <a:gd name="T84" fmla="*/ 28 w 105"/>
              <a:gd name="T85" fmla="*/ 40 h 119"/>
              <a:gd name="T86" fmla="*/ 21 w 105"/>
              <a:gd name="T87" fmla="*/ 34 h 119"/>
              <a:gd name="T88" fmla="*/ 51 w 105"/>
              <a:gd name="T89" fmla="*/ 21 h 119"/>
              <a:gd name="T90" fmla="*/ 51 w 105"/>
              <a:gd name="T91" fmla="*/ 31 h 119"/>
              <a:gd name="T92" fmla="*/ 65 w 105"/>
              <a:gd name="T93" fmla="*/ 0 h 119"/>
              <a:gd name="T94" fmla="*/ 40 w 105"/>
              <a:gd name="T95" fmla="*/ 0 h 119"/>
              <a:gd name="T96" fmla="*/ 40 w 105"/>
              <a:gd name="T97" fmla="*/ 10 h 119"/>
              <a:gd name="T98" fmla="*/ 50 w 105"/>
              <a:gd name="T99" fmla="*/ 10 h 119"/>
              <a:gd name="T100" fmla="*/ 50 w 105"/>
              <a:gd name="T101" fmla="*/ 14 h 119"/>
              <a:gd name="T102" fmla="*/ 0 w 105"/>
              <a:gd name="T103" fmla="*/ 67 h 119"/>
              <a:gd name="T104" fmla="*/ 53 w 105"/>
              <a:gd name="T105" fmla="*/ 119 h 119"/>
              <a:gd name="T106" fmla="*/ 105 w 105"/>
              <a:gd name="T107" fmla="*/ 67 h 119"/>
              <a:gd name="T108" fmla="*/ 56 w 105"/>
              <a:gd name="T109" fmla="*/ 14 h 119"/>
              <a:gd name="T110" fmla="*/ 56 w 105"/>
              <a:gd name="T111" fmla="*/ 10 h 119"/>
              <a:gd name="T112" fmla="*/ 65 w 105"/>
              <a:gd name="T113" fmla="*/ 10 h 119"/>
              <a:gd name="T114" fmla="*/ 65 w 105"/>
              <a:gd name="T115"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 h="119">
                <a:moveTo>
                  <a:pt x="54" y="33"/>
                </a:moveTo>
                <a:cubicBezTo>
                  <a:pt x="51" y="33"/>
                  <a:pt x="51" y="33"/>
                  <a:pt x="51" y="33"/>
                </a:cubicBezTo>
                <a:cubicBezTo>
                  <a:pt x="51" y="66"/>
                  <a:pt x="51" y="66"/>
                  <a:pt x="51" y="66"/>
                </a:cubicBezTo>
                <a:cubicBezTo>
                  <a:pt x="49" y="69"/>
                  <a:pt x="49" y="69"/>
                  <a:pt x="49" y="69"/>
                </a:cubicBezTo>
                <a:cubicBezTo>
                  <a:pt x="50" y="71"/>
                  <a:pt x="50" y="71"/>
                  <a:pt x="50" y="71"/>
                </a:cubicBezTo>
                <a:cubicBezTo>
                  <a:pt x="51" y="70"/>
                  <a:pt x="51" y="70"/>
                  <a:pt x="51" y="70"/>
                </a:cubicBezTo>
                <a:cubicBezTo>
                  <a:pt x="51" y="73"/>
                  <a:pt x="51" y="73"/>
                  <a:pt x="51" y="73"/>
                </a:cubicBezTo>
                <a:cubicBezTo>
                  <a:pt x="54" y="73"/>
                  <a:pt x="54" y="73"/>
                  <a:pt x="54" y="73"/>
                </a:cubicBezTo>
                <a:cubicBezTo>
                  <a:pt x="54" y="67"/>
                  <a:pt x="54" y="67"/>
                  <a:pt x="54" y="67"/>
                </a:cubicBezTo>
                <a:cubicBezTo>
                  <a:pt x="72" y="49"/>
                  <a:pt x="72" y="49"/>
                  <a:pt x="72" y="49"/>
                </a:cubicBezTo>
                <a:cubicBezTo>
                  <a:pt x="71" y="47"/>
                  <a:pt x="71" y="47"/>
                  <a:pt x="71" y="47"/>
                </a:cubicBezTo>
                <a:cubicBezTo>
                  <a:pt x="54" y="64"/>
                  <a:pt x="54" y="64"/>
                  <a:pt x="54" y="64"/>
                </a:cubicBezTo>
                <a:cubicBezTo>
                  <a:pt x="54" y="33"/>
                  <a:pt x="54" y="33"/>
                  <a:pt x="54" y="33"/>
                </a:cubicBezTo>
                <a:moveTo>
                  <a:pt x="51" y="31"/>
                </a:moveTo>
                <a:cubicBezTo>
                  <a:pt x="54" y="31"/>
                  <a:pt x="54" y="31"/>
                  <a:pt x="54" y="31"/>
                </a:cubicBezTo>
                <a:cubicBezTo>
                  <a:pt x="54" y="21"/>
                  <a:pt x="54" y="21"/>
                  <a:pt x="54" y="21"/>
                </a:cubicBezTo>
                <a:cubicBezTo>
                  <a:pt x="66" y="21"/>
                  <a:pt x="76" y="26"/>
                  <a:pt x="84" y="34"/>
                </a:cubicBezTo>
                <a:cubicBezTo>
                  <a:pt x="77" y="40"/>
                  <a:pt x="77" y="40"/>
                  <a:pt x="77" y="40"/>
                </a:cubicBezTo>
                <a:cubicBezTo>
                  <a:pt x="79" y="42"/>
                  <a:pt x="79" y="42"/>
                  <a:pt x="79" y="42"/>
                </a:cubicBezTo>
                <a:cubicBezTo>
                  <a:pt x="86" y="35"/>
                  <a:pt x="86" y="35"/>
                  <a:pt x="86" y="35"/>
                </a:cubicBezTo>
                <a:cubicBezTo>
                  <a:pt x="93" y="43"/>
                  <a:pt x="98" y="54"/>
                  <a:pt x="98" y="65"/>
                </a:cubicBezTo>
                <a:cubicBezTo>
                  <a:pt x="89" y="65"/>
                  <a:pt x="89" y="65"/>
                  <a:pt x="89" y="65"/>
                </a:cubicBezTo>
                <a:cubicBezTo>
                  <a:pt x="89" y="68"/>
                  <a:pt x="89" y="68"/>
                  <a:pt x="89" y="68"/>
                </a:cubicBezTo>
                <a:cubicBezTo>
                  <a:pt x="98" y="68"/>
                  <a:pt x="98" y="68"/>
                  <a:pt x="98" y="68"/>
                </a:cubicBezTo>
                <a:cubicBezTo>
                  <a:pt x="98" y="79"/>
                  <a:pt x="93" y="90"/>
                  <a:pt x="86" y="98"/>
                </a:cubicBezTo>
                <a:cubicBezTo>
                  <a:pt x="79" y="91"/>
                  <a:pt x="79" y="91"/>
                  <a:pt x="79" y="91"/>
                </a:cubicBezTo>
                <a:cubicBezTo>
                  <a:pt x="77" y="93"/>
                  <a:pt x="77" y="93"/>
                  <a:pt x="77" y="93"/>
                </a:cubicBezTo>
                <a:cubicBezTo>
                  <a:pt x="84" y="100"/>
                  <a:pt x="84" y="100"/>
                  <a:pt x="84" y="100"/>
                </a:cubicBezTo>
                <a:cubicBezTo>
                  <a:pt x="76" y="107"/>
                  <a:pt x="66" y="112"/>
                  <a:pt x="54" y="112"/>
                </a:cubicBezTo>
                <a:cubicBezTo>
                  <a:pt x="54" y="103"/>
                  <a:pt x="54" y="103"/>
                  <a:pt x="54" y="103"/>
                </a:cubicBezTo>
                <a:cubicBezTo>
                  <a:pt x="51" y="103"/>
                  <a:pt x="51" y="103"/>
                  <a:pt x="51" y="103"/>
                </a:cubicBezTo>
                <a:cubicBezTo>
                  <a:pt x="51" y="112"/>
                  <a:pt x="51" y="112"/>
                  <a:pt x="51" y="112"/>
                </a:cubicBezTo>
                <a:cubicBezTo>
                  <a:pt x="40" y="112"/>
                  <a:pt x="29" y="107"/>
                  <a:pt x="21" y="100"/>
                </a:cubicBezTo>
                <a:cubicBezTo>
                  <a:pt x="28" y="93"/>
                  <a:pt x="28" y="93"/>
                  <a:pt x="28" y="93"/>
                </a:cubicBezTo>
                <a:cubicBezTo>
                  <a:pt x="26" y="91"/>
                  <a:pt x="26" y="91"/>
                  <a:pt x="26" y="91"/>
                </a:cubicBezTo>
                <a:cubicBezTo>
                  <a:pt x="20" y="98"/>
                  <a:pt x="20" y="98"/>
                  <a:pt x="20" y="98"/>
                </a:cubicBezTo>
                <a:cubicBezTo>
                  <a:pt x="12" y="90"/>
                  <a:pt x="8" y="79"/>
                  <a:pt x="7" y="68"/>
                </a:cubicBezTo>
                <a:cubicBezTo>
                  <a:pt x="17" y="68"/>
                  <a:pt x="17" y="68"/>
                  <a:pt x="17" y="68"/>
                </a:cubicBezTo>
                <a:cubicBezTo>
                  <a:pt x="17" y="65"/>
                  <a:pt x="17" y="65"/>
                  <a:pt x="17" y="65"/>
                </a:cubicBezTo>
                <a:cubicBezTo>
                  <a:pt x="7" y="65"/>
                  <a:pt x="7" y="65"/>
                  <a:pt x="7" y="65"/>
                </a:cubicBezTo>
                <a:cubicBezTo>
                  <a:pt x="8" y="54"/>
                  <a:pt x="12" y="43"/>
                  <a:pt x="20" y="35"/>
                </a:cubicBezTo>
                <a:cubicBezTo>
                  <a:pt x="26" y="42"/>
                  <a:pt x="26" y="42"/>
                  <a:pt x="26" y="42"/>
                </a:cubicBezTo>
                <a:cubicBezTo>
                  <a:pt x="28" y="40"/>
                  <a:pt x="28" y="40"/>
                  <a:pt x="28" y="40"/>
                </a:cubicBezTo>
                <a:cubicBezTo>
                  <a:pt x="21" y="34"/>
                  <a:pt x="21" y="34"/>
                  <a:pt x="21" y="34"/>
                </a:cubicBezTo>
                <a:cubicBezTo>
                  <a:pt x="29" y="26"/>
                  <a:pt x="40" y="21"/>
                  <a:pt x="51" y="21"/>
                </a:cubicBezTo>
                <a:cubicBezTo>
                  <a:pt x="51" y="31"/>
                  <a:pt x="51" y="31"/>
                  <a:pt x="51" y="31"/>
                </a:cubicBezTo>
                <a:moveTo>
                  <a:pt x="65" y="0"/>
                </a:moveTo>
                <a:cubicBezTo>
                  <a:pt x="40" y="0"/>
                  <a:pt x="40" y="0"/>
                  <a:pt x="40" y="0"/>
                </a:cubicBezTo>
                <a:cubicBezTo>
                  <a:pt x="40" y="10"/>
                  <a:pt x="40" y="10"/>
                  <a:pt x="40" y="10"/>
                </a:cubicBezTo>
                <a:cubicBezTo>
                  <a:pt x="50" y="10"/>
                  <a:pt x="50" y="10"/>
                  <a:pt x="50" y="10"/>
                </a:cubicBezTo>
                <a:cubicBezTo>
                  <a:pt x="50" y="14"/>
                  <a:pt x="50" y="14"/>
                  <a:pt x="50" y="14"/>
                </a:cubicBezTo>
                <a:cubicBezTo>
                  <a:pt x="22" y="16"/>
                  <a:pt x="0" y="39"/>
                  <a:pt x="0" y="67"/>
                </a:cubicBezTo>
                <a:cubicBezTo>
                  <a:pt x="0" y="96"/>
                  <a:pt x="24" y="119"/>
                  <a:pt x="53" y="119"/>
                </a:cubicBezTo>
                <a:cubicBezTo>
                  <a:pt x="82" y="119"/>
                  <a:pt x="105" y="96"/>
                  <a:pt x="105" y="67"/>
                </a:cubicBezTo>
                <a:cubicBezTo>
                  <a:pt x="105" y="39"/>
                  <a:pt x="83" y="16"/>
                  <a:pt x="56" y="14"/>
                </a:cubicBezTo>
                <a:cubicBezTo>
                  <a:pt x="56" y="10"/>
                  <a:pt x="56" y="10"/>
                  <a:pt x="56" y="10"/>
                </a:cubicBezTo>
                <a:cubicBezTo>
                  <a:pt x="65" y="10"/>
                  <a:pt x="65" y="10"/>
                  <a:pt x="65" y="10"/>
                </a:cubicBezTo>
                <a:cubicBezTo>
                  <a:pt x="65" y="0"/>
                  <a:pt x="65" y="0"/>
                  <a:pt x="65"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 name="5-Point Star 1">
            <a:extLst>
              <a:ext uri="{FF2B5EF4-FFF2-40B4-BE49-F238E27FC236}">
                <a16:creationId xmlns:a16="http://schemas.microsoft.com/office/drawing/2014/main" id="{AFCE9F10-392B-3092-4279-D685A7C5897A}"/>
              </a:ext>
            </a:extLst>
          </p:cNvPr>
          <p:cNvSpPr/>
          <p:nvPr/>
        </p:nvSpPr>
        <p:spPr>
          <a:xfrm>
            <a:off x="8156772" y="2528132"/>
            <a:ext cx="113288" cy="181537"/>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pic>
        <p:nvPicPr>
          <p:cNvPr id="5" name="Picture 4" descr="A graph of a passenger traffic&#10;&#10;Description automatically generated">
            <a:extLst>
              <a:ext uri="{FF2B5EF4-FFF2-40B4-BE49-F238E27FC236}">
                <a16:creationId xmlns:a16="http://schemas.microsoft.com/office/drawing/2014/main" id="{957F5655-ADD3-CFCB-0C87-CDCFB68C22B6}"/>
              </a:ext>
            </a:extLst>
          </p:cNvPr>
          <p:cNvPicPr>
            <a:picLocks noChangeAspect="1"/>
          </p:cNvPicPr>
          <p:nvPr/>
        </p:nvPicPr>
        <p:blipFill>
          <a:blip r:embed="rId7"/>
          <a:stretch>
            <a:fillRect/>
          </a:stretch>
        </p:blipFill>
        <p:spPr>
          <a:xfrm>
            <a:off x="3437467" y="1458082"/>
            <a:ext cx="5484583" cy="4113437"/>
          </a:xfrm>
          <a:prstGeom prst="rect">
            <a:avLst/>
          </a:prstGeom>
        </p:spPr>
      </p:pic>
      <p:sp>
        <p:nvSpPr>
          <p:cNvPr id="7" name="Rounded Rectangle 6">
            <a:extLst>
              <a:ext uri="{FF2B5EF4-FFF2-40B4-BE49-F238E27FC236}">
                <a16:creationId xmlns:a16="http://schemas.microsoft.com/office/drawing/2014/main" id="{F9FD5C54-A555-3E14-F3C8-E950C02CA2DE}"/>
              </a:ext>
            </a:extLst>
          </p:cNvPr>
          <p:cNvSpPr/>
          <p:nvPr/>
        </p:nvSpPr>
        <p:spPr>
          <a:xfrm>
            <a:off x="4343400" y="2015067"/>
            <a:ext cx="1354667" cy="347133"/>
          </a:xfrm>
          <a:prstGeom prst="roundRect">
            <a:avLst/>
          </a:prstGeom>
          <a:solidFill>
            <a:schemeClr val="accent2">
              <a:alpha val="79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r>
              <a:rPr lang="en-US" altLang="zh-CN" baseline="30000" dirty="0"/>
              <a:t>rd</a:t>
            </a:r>
            <a:r>
              <a:rPr lang="zh-CN" altLang="en-US" dirty="0"/>
              <a:t> </a:t>
            </a:r>
            <a:r>
              <a:rPr lang="en-US" altLang="zh-CN" dirty="0"/>
              <a:t>Quarter</a:t>
            </a:r>
            <a:r>
              <a:rPr lang="zh-CN" altLang="en-US" dirty="0"/>
              <a:t> </a:t>
            </a:r>
            <a:endParaRPr lang="en-CN" dirty="0"/>
          </a:p>
        </p:txBody>
      </p:sp>
      <p:cxnSp>
        <p:nvCxnSpPr>
          <p:cNvPr id="12" name="Straight Arrow Connector 11">
            <a:extLst>
              <a:ext uri="{FF2B5EF4-FFF2-40B4-BE49-F238E27FC236}">
                <a16:creationId xmlns:a16="http://schemas.microsoft.com/office/drawing/2014/main" id="{E75E956E-634E-0719-2156-AF84BB7C98AD}"/>
              </a:ext>
            </a:extLst>
          </p:cNvPr>
          <p:cNvCxnSpPr/>
          <p:nvPr/>
        </p:nvCxnSpPr>
        <p:spPr>
          <a:xfrm flipV="1">
            <a:off x="4064000" y="2362200"/>
            <a:ext cx="279400" cy="165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30C35E-5321-EDC0-2905-E0ACB152BFFF}"/>
              </a:ext>
            </a:extLst>
          </p:cNvPr>
          <p:cNvSpPr/>
          <p:nvPr/>
        </p:nvSpPr>
        <p:spPr>
          <a:xfrm>
            <a:off x="7581039" y="1863296"/>
            <a:ext cx="1151466" cy="313267"/>
          </a:xfrm>
          <a:prstGeom prst="roundRect">
            <a:avLst/>
          </a:prstGeom>
          <a:solidFill>
            <a:schemeClr val="accent2">
              <a:alpha val="79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N" dirty="0"/>
              <a:t>COVID</a:t>
            </a:r>
            <a:r>
              <a:rPr lang="en-US" altLang="zh-CN" dirty="0"/>
              <a:t>-19</a:t>
            </a:r>
            <a:endParaRPr lang="en-CN" dirty="0"/>
          </a:p>
        </p:txBody>
      </p:sp>
      <p:sp>
        <p:nvSpPr>
          <p:cNvPr id="17" name="Rounded Rectangle 16">
            <a:extLst>
              <a:ext uri="{FF2B5EF4-FFF2-40B4-BE49-F238E27FC236}">
                <a16:creationId xmlns:a16="http://schemas.microsoft.com/office/drawing/2014/main" id="{78FC90B1-7016-4072-B12C-1CFD39ECC139}"/>
              </a:ext>
            </a:extLst>
          </p:cNvPr>
          <p:cNvSpPr/>
          <p:nvPr/>
        </p:nvSpPr>
        <p:spPr>
          <a:xfrm>
            <a:off x="3491664" y="5458274"/>
            <a:ext cx="1739916" cy="406400"/>
          </a:xfrm>
          <a:prstGeom prst="roundRect">
            <a:avLst/>
          </a:prstGeom>
          <a:solidFill>
            <a:schemeClr val="accent2">
              <a:alpha val="7874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N" dirty="0"/>
              <a:t>Highest</a:t>
            </a:r>
            <a:r>
              <a:rPr lang="zh-CN" altLang="en-US" dirty="0"/>
              <a:t> </a:t>
            </a:r>
            <a:r>
              <a:rPr lang="en-US" altLang="zh-CN" dirty="0"/>
              <a:t>month</a:t>
            </a:r>
            <a:endParaRPr lang="en-CN" dirty="0"/>
          </a:p>
        </p:txBody>
      </p:sp>
      <p:sp>
        <p:nvSpPr>
          <p:cNvPr id="18" name="TextBox 17">
            <a:extLst>
              <a:ext uri="{FF2B5EF4-FFF2-40B4-BE49-F238E27FC236}">
                <a16:creationId xmlns:a16="http://schemas.microsoft.com/office/drawing/2014/main" id="{84A28074-A2F3-29A1-9107-C294E89B61AC}"/>
              </a:ext>
            </a:extLst>
          </p:cNvPr>
          <p:cNvSpPr txBox="1"/>
          <p:nvPr/>
        </p:nvSpPr>
        <p:spPr>
          <a:xfrm>
            <a:off x="698481" y="5853301"/>
            <a:ext cx="8101064" cy="584775"/>
          </a:xfrm>
          <a:prstGeom prst="rect">
            <a:avLst/>
          </a:prstGeom>
          <a:noFill/>
        </p:spPr>
        <p:txBody>
          <a:bodyPr wrap="none" rtlCol="0">
            <a:spAutoFit/>
          </a:bodyPr>
          <a:lstStyle/>
          <a:p>
            <a:r>
              <a:rPr lang="en-US" sz="1600" b="1" dirty="0">
                <a:solidFill>
                  <a:schemeClr val="tx2"/>
                </a:solidFill>
                <a:latin typeface="微软雅黑" panose="020B0503020204020204" pitchFamily="34" charset="-122"/>
                <a:ea typeface="微软雅黑" panose="020B0503020204020204" pitchFamily="34" charset="-122"/>
              </a:rPr>
              <a:t>Considering these features helps us to choose the </a:t>
            </a:r>
            <a:r>
              <a:rPr lang="en-US" sz="1600" b="1" dirty="0">
                <a:solidFill>
                  <a:schemeClr val="accent2">
                    <a:lumMod val="75000"/>
                  </a:schemeClr>
                </a:solidFill>
                <a:latin typeface="微软雅黑" panose="020B0503020204020204" pitchFamily="34" charset="-122"/>
                <a:ea typeface="微软雅黑" panose="020B0503020204020204" pitchFamily="34" charset="-122"/>
              </a:rPr>
              <a:t>best analytical model </a:t>
            </a:r>
            <a:r>
              <a:rPr lang="en-US" sz="1600" b="1" dirty="0">
                <a:solidFill>
                  <a:schemeClr val="tx2"/>
                </a:solidFill>
                <a:latin typeface="微软雅黑" panose="020B0503020204020204" pitchFamily="34" charset="-122"/>
                <a:ea typeface="微软雅黑" panose="020B0503020204020204" pitchFamily="34" charset="-122"/>
              </a:rPr>
              <a:t>and </a:t>
            </a:r>
          </a:p>
          <a:p>
            <a:r>
              <a:rPr lang="en-US" sz="1600" b="1" dirty="0">
                <a:solidFill>
                  <a:schemeClr val="tx2"/>
                </a:solidFill>
                <a:latin typeface="微软雅黑" panose="020B0503020204020204" pitchFamily="34" charset="-122"/>
                <a:ea typeface="微软雅黑" panose="020B0503020204020204" pitchFamily="34" charset="-122"/>
              </a:rPr>
              <a:t>improve the accuracy of our predictions.</a:t>
            </a:r>
            <a:endParaRPr lang="en-CN" sz="1600" b="1" dirty="0">
              <a:solidFill>
                <a:schemeClr val="tx2"/>
              </a:solidFill>
              <a:latin typeface="微软雅黑" panose="020B0503020204020204" pitchFamily="34" charset="-122"/>
              <a:ea typeface="微软雅黑" panose="020B0503020204020204" pitchFamily="34" charset="-122"/>
            </a:endParaRPr>
          </a:p>
        </p:txBody>
      </p:sp>
      <p:sp>
        <p:nvSpPr>
          <p:cNvPr id="23" name="Rounded Rectangle 22">
            <a:extLst>
              <a:ext uri="{FF2B5EF4-FFF2-40B4-BE49-F238E27FC236}">
                <a16:creationId xmlns:a16="http://schemas.microsoft.com/office/drawing/2014/main" id="{74751CE5-8615-E15A-B845-94A14C21E5F2}"/>
              </a:ext>
            </a:extLst>
          </p:cNvPr>
          <p:cNvSpPr/>
          <p:nvPr/>
        </p:nvSpPr>
        <p:spPr>
          <a:xfrm>
            <a:off x="3797284" y="4113437"/>
            <a:ext cx="1168006" cy="1294305"/>
          </a:xfrm>
          <a:prstGeom prst="roundRect">
            <a:avLst/>
          </a:prstGeom>
          <a:solidFill>
            <a:schemeClr val="accent2">
              <a:alpha val="14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4" name="TextBox 23">
            <a:extLst>
              <a:ext uri="{FF2B5EF4-FFF2-40B4-BE49-F238E27FC236}">
                <a16:creationId xmlns:a16="http://schemas.microsoft.com/office/drawing/2014/main" id="{4EFC2012-D103-74D8-7990-A3FD784AC443}"/>
              </a:ext>
            </a:extLst>
          </p:cNvPr>
          <p:cNvSpPr txBox="1"/>
          <p:nvPr/>
        </p:nvSpPr>
        <p:spPr>
          <a:xfrm>
            <a:off x="3762871" y="4639190"/>
            <a:ext cx="503664" cy="292388"/>
          </a:xfrm>
          <a:prstGeom prst="rect">
            <a:avLst/>
          </a:prstGeom>
          <a:noFill/>
        </p:spPr>
        <p:txBody>
          <a:bodyPr wrap="square" rtlCol="0">
            <a:spAutoFit/>
          </a:bodyPr>
          <a:lstStyle/>
          <a:p>
            <a:r>
              <a:rPr lang="en-CN" sz="1300" dirty="0">
                <a:solidFill>
                  <a:schemeClr val="lt1"/>
                </a:solidFill>
              </a:rPr>
              <a:t>JUL</a:t>
            </a:r>
          </a:p>
        </p:txBody>
      </p:sp>
      <p:sp>
        <p:nvSpPr>
          <p:cNvPr id="25" name="TextBox 24">
            <a:extLst>
              <a:ext uri="{FF2B5EF4-FFF2-40B4-BE49-F238E27FC236}">
                <a16:creationId xmlns:a16="http://schemas.microsoft.com/office/drawing/2014/main" id="{DD1803AF-9C9A-F54D-91D3-C376883DF436}"/>
              </a:ext>
            </a:extLst>
          </p:cNvPr>
          <p:cNvSpPr txBox="1"/>
          <p:nvPr/>
        </p:nvSpPr>
        <p:spPr>
          <a:xfrm>
            <a:off x="4159320" y="4627722"/>
            <a:ext cx="503664" cy="292388"/>
          </a:xfrm>
          <a:prstGeom prst="rect">
            <a:avLst/>
          </a:prstGeom>
          <a:noFill/>
        </p:spPr>
        <p:txBody>
          <a:bodyPr wrap="square" rtlCol="0">
            <a:spAutoFit/>
          </a:bodyPr>
          <a:lstStyle/>
          <a:p>
            <a:r>
              <a:rPr lang="en-CN" sz="1300" dirty="0">
                <a:solidFill>
                  <a:schemeClr val="lt1"/>
                </a:solidFill>
              </a:rPr>
              <a:t>JUN</a:t>
            </a:r>
          </a:p>
        </p:txBody>
      </p:sp>
      <p:sp>
        <p:nvSpPr>
          <p:cNvPr id="26" name="TextBox 25">
            <a:extLst>
              <a:ext uri="{FF2B5EF4-FFF2-40B4-BE49-F238E27FC236}">
                <a16:creationId xmlns:a16="http://schemas.microsoft.com/office/drawing/2014/main" id="{E481CD62-C310-80F9-C809-ABBC9F111E3E}"/>
              </a:ext>
            </a:extLst>
          </p:cNvPr>
          <p:cNvSpPr txBox="1"/>
          <p:nvPr/>
        </p:nvSpPr>
        <p:spPr>
          <a:xfrm>
            <a:off x="4572000" y="4614395"/>
            <a:ext cx="639883" cy="292388"/>
          </a:xfrm>
          <a:prstGeom prst="rect">
            <a:avLst/>
          </a:prstGeom>
          <a:noFill/>
        </p:spPr>
        <p:txBody>
          <a:bodyPr wrap="square" rtlCol="0">
            <a:spAutoFit/>
          </a:bodyPr>
          <a:lstStyle/>
          <a:p>
            <a:r>
              <a:rPr lang="en-CN" sz="1300" dirty="0">
                <a:solidFill>
                  <a:schemeClr val="lt1"/>
                </a:solidFill>
              </a:rPr>
              <a:t>AUG</a:t>
            </a:r>
          </a:p>
        </p:txBody>
      </p:sp>
      <p:sp>
        <p:nvSpPr>
          <p:cNvPr id="27" name="Rounded Rectangle 26">
            <a:extLst>
              <a:ext uri="{FF2B5EF4-FFF2-40B4-BE49-F238E27FC236}">
                <a16:creationId xmlns:a16="http://schemas.microsoft.com/office/drawing/2014/main" id="{AD577018-0124-C19C-E31B-6DCB51A8939D}"/>
              </a:ext>
            </a:extLst>
          </p:cNvPr>
          <p:cNvSpPr/>
          <p:nvPr/>
        </p:nvSpPr>
        <p:spPr>
          <a:xfrm>
            <a:off x="7685155" y="2176563"/>
            <a:ext cx="761415" cy="1469104"/>
          </a:xfrm>
          <a:prstGeom prst="roundRect">
            <a:avLst/>
          </a:prstGeom>
          <a:solidFill>
            <a:schemeClr val="accent2">
              <a:alpha val="2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6924181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圆角矩形 11"/>
</p:tagLst>
</file>

<file path=ppt/tags/tag10.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矩形 8"/>
</p:tagLst>
</file>

<file path=ppt/tags/tag11.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圆角矩形 4"/>
</p:tagLst>
</file>

<file path=ppt/tags/tag12.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Oval 85"/>
</p:tagLst>
</file>

<file path=ppt/tags/tag13.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圆角矩形 11"/>
</p:tagLst>
</file>

<file path=ppt/tags/tag14.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矩形 8"/>
</p:tagLst>
</file>

<file path=ppt/tags/tag15.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圆角矩形 4"/>
</p:tagLst>
</file>

<file path=ppt/tags/tag16.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Oval 85"/>
</p:tagLst>
</file>

<file path=ppt/tags/tag17.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圆角矩形 11"/>
</p:tagLst>
</file>

<file path=ppt/tags/tag18.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矩形 8"/>
</p:tagLst>
</file>

<file path=ppt/tags/tag19.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圆角矩形 4"/>
</p:tagLst>
</file>

<file path=ppt/tags/tag2.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矩形 8"/>
</p:tagLst>
</file>

<file path=ppt/tags/tag20.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Oval 85"/>
</p:tagLst>
</file>

<file path=ppt/tags/tag21.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圆角矩形 11"/>
</p:tagLst>
</file>

<file path=ppt/tags/tag22.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矩形 8"/>
</p:tagLst>
</file>

<file path=ppt/tags/tag23.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圆角矩形 4"/>
</p:tagLst>
</file>

<file path=ppt/tags/tag24.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Oval 85"/>
</p:tagLst>
</file>

<file path=ppt/tags/tag25.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圆角矩形 11"/>
</p:tagLst>
</file>

<file path=ppt/tags/tag26.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矩形 8"/>
</p:tagLst>
</file>

<file path=ppt/tags/tag27.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圆角矩形 4"/>
</p:tagLst>
</file>

<file path=ppt/tags/tag28.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Oval 85"/>
</p:tagLst>
</file>

<file path=ppt/tags/tag29.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圆角矩形 11"/>
</p:tagLst>
</file>

<file path=ppt/tags/tag3.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圆角矩形 4"/>
</p:tagLst>
</file>

<file path=ppt/tags/tag30.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矩形 8"/>
</p:tagLst>
</file>

<file path=ppt/tags/tag31.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圆角矩形 4"/>
</p:tagLst>
</file>

<file path=ppt/tags/tag32.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Oval 85"/>
</p:tagLst>
</file>

<file path=ppt/tags/tag33.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圆角矩形 11"/>
</p:tagLst>
</file>

<file path=ppt/tags/tag34.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矩形 8"/>
</p:tagLst>
</file>

<file path=ppt/tags/tag35.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圆角矩形 4"/>
</p:tagLst>
</file>

<file path=ppt/tags/tag36.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Oval 85"/>
</p:tagLst>
</file>

<file path=ppt/tags/tag37.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圆角矩形 11"/>
</p:tagLst>
</file>

<file path=ppt/tags/tag38.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矩形 8"/>
</p:tagLst>
</file>

<file path=ppt/tags/tag39.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圆角矩形 4"/>
</p:tagLst>
</file>

<file path=ppt/tags/tag4.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Oval 85"/>
</p:tagLst>
</file>

<file path=ppt/tags/tag40.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Oval 85"/>
</p:tagLst>
</file>

<file path=ppt/tags/tag41.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圆角矩形 11"/>
</p:tagLst>
</file>

<file path=ppt/tags/tag42.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矩形 8"/>
</p:tagLst>
</file>

<file path=ppt/tags/tag43.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圆角矩形 4"/>
</p:tagLst>
</file>

<file path=ppt/tags/tag44.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Oval 85"/>
</p:tagLst>
</file>

<file path=ppt/tags/tag5.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圆角矩形 11"/>
</p:tagLst>
</file>

<file path=ppt/tags/tag6.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矩形 8"/>
</p:tagLst>
</file>

<file path=ppt/tags/tag7.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圆角矩形 4"/>
</p:tagLst>
</file>

<file path=ppt/tags/tag8.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Oval 85"/>
</p:tagLst>
</file>

<file path=ppt/tags/tag9.xml><?xml version="1.0" encoding="utf-8"?>
<p:tagLst xmlns:a="http://schemas.openxmlformats.org/drawingml/2006/main" xmlns:r="http://schemas.openxmlformats.org/officeDocument/2006/relationships" xmlns:p="http://schemas.openxmlformats.org/presentationml/2006/main">
  <p:tag name="MH" val="20161102193616"/>
  <p:tag name="MH_LIBRARY" val="GRAPHIC"/>
  <p:tag name="MH_ORDER" val="圆角矩形 1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3483</TotalTime>
  <Words>2136</Words>
  <Application>Microsoft Macintosh PowerPoint</Application>
  <PresentationFormat>On-screen Show (4:3)</PresentationFormat>
  <Paragraphs>450</Paragraphs>
  <Slides>18</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Microsoft YaHei</vt:lpstr>
      <vt:lpstr>Microsoft YaHei</vt:lpstr>
      <vt:lpstr>Söhne</vt:lpstr>
      <vt:lpstr>幼圆</vt:lpstr>
      <vt:lpstr>Arial</vt:lpstr>
      <vt:lpstr>Calibri</vt:lpstr>
      <vt:lpstr>Calibri Light</vt:lpstr>
      <vt:lpstr>Helvetica</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yuan</dc:creator>
  <cp:lastModifiedBy>steve yuan</cp:lastModifiedBy>
  <cp:revision>22</cp:revision>
  <dcterms:created xsi:type="dcterms:W3CDTF">2023-11-12T19:19:40Z</dcterms:created>
  <dcterms:modified xsi:type="dcterms:W3CDTF">2024-01-04T17:23:43Z</dcterms:modified>
</cp:coreProperties>
</file>