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8" r:id="rId5"/>
    <p:sldId id="259" r:id="rId6"/>
    <p:sldId id="260" r:id="rId7"/>
    <p:sldId id="261" r:id="rId8"/>
    <p:sldId id="262" r:id="rId9"/>
    <p:sldId id="263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0B2A4-59B9-4092-ABB6-209F684DD31C}" v="109" dt="2022-01-25T09:35:33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8810B2A4-59B9-4092-ABB6-209F684DD31C}"/>
    <pc:docChg chg="undo custSel modSld">
      <pc:chgData name="Phil Jeon(전필준)" userId="ff40bdec-9c19-4085-b494-972b854745bb" providerId="ADAL" clId="{8810B2A4-59B9-4092-ABB6-209F684DD31C}" dt="2022-02-14T11:15:04.308" v="1043" actId="14100"/>
      <pc:docMkLst>
        <pc:docMk/>
      </pc:docMkLst>
      <pc:sldChg chg="modSp">
        <pc:chgData name="Phil Jeon(전필준)" userId="ff40bdec-9c19-4085-b494-972b854745bb" providerId="ADAL" clId="{8810B2A4-59B9-4092-ABB6-209F684DD31C}" dt="2022-01-25T09:36:03.662" v="1029" actId="6549"/>
        <pc:sldMkLst>
          <pc:docMk/>
          <pc:sldMk cId="3730476441" sldId="258"/>
        </pc:sldMkLst>
        <pc:spChg chg="mod">
          <ac:chgData name="Phil Jeon(전필준)" userId="ff40bdec-9c19-4085-b494-972b854745bb" providerId="ADAL" clId="{8810B2A4-59B9-4092-ABB6-209F684DD31C}" dt="2022-01-25T09:36:03.662" v="1029" actId="6549"/>
          <ac:spMkLst>
            <pc:docMk/>
            <pc:sldMk cId="3730476441" sldId="258"/>
            <ac:spMk id="6" creationId="{43D00BAB-248B-4086-91D7-91AD486A51DD}"/>
          </ac:spMkLst>
        </pc:spChg>
      </pc:sldChg>
      <pc:sldChg chg="modSp">
        <pc:chgData name="Phil Jeon(전필준)" userId="ff40bdec-9c19-4085-b494-972b854745bb" providerId="ADAL" clId="{8810B2A4-59B9-4092-ABB6-209F684DD31C}" dt="2022-01-25T09:35:37.249" v="985" actId="14100"/>
        <pc:sldMkLst>
          <pc:docMk/>
          <pc:sldMk cId="2552184267" sldId="260"/>
        </pc:sldMkLst>
        <pc:spChg chg="mod">
          <ac:chgData name="Phil Jeon(전필준)" userId="ff40bdec-9c19-4085-b494-972b854745bb" providerId="ADAL" clId="{8810B2A4-59B9-4092-ABB6-209F684DD31C}" dt="2022-01-25T09:35:37.249" v="985" actId="14100"/>
          <ac:spMkLst>
            <pc:docMk/>
            <pc:sldMk cId="2552184267" sldId="260"/>
            <ac:spMk id="7" creationId="{5045E6C2-7FE8-4605-A13B-7C4D48E7E171}"/>
          </ac:spMkLst>
        </pc:spChg>
      </pc:sldChg>
      <pc:sldChg chg="addSp modSp">
        <pc:chgData name="Phil Jeon(전필준)" userId="ff40bdec-9c19-4085-b494-972b854745bb" providerId="ADAL" clId="{8810B2A4-59B9-4092-ABB6-209F684DD31C}" dt="2022-02-14T11:15:04.308" v="1043" actId="14100"/>
        <pc:sldMkLst>
          <pc:docMk/>
          <pc:sldMk cId="1242329791" sldId="261"/>
        </pc:sldMkLst>
        <pc:spChg chg="mod">
          <ac:chgData name="Phil Jeon(전필준)" userId="ff40bdec-9c19-4085-b494-972b854745bb" providerId="ADAL" clId="{8810B2A4-59B9-4092-ABB6-209F684DD31C}" dt="2022-01-25T09:29:53.863" v="791" actId="207"/>
          <ac:spMkLst>
            <pc:docMk/>
            <pc:sldMk cId="1242329791" sldId="261"/>
            <ac:spMk id="4" creationId="{067B79E7-8C1E-4020-B0EC-7AFF05290AFE}"/>
          </ac:spMkLst>
        </pc:spChg>
        <pc:picChg chg="mod">
          <ac:chgData name="Phil Jeon(전필준)" userId="ff40bdec-9c19-4085-b494-972b854745bb" providerId="ADAL" clId="{8810B2A4-59B9-4092-ABB6-209F684DD31C}" dt="2022-01-25T09:27:18.572" v="672" actId="1076"/>
          <ac:picMkLst>
            <pc:docMk/>
            <pc:sldMk cId="1242329791" sldId="261"/>
            <ac:picMk id="6" creationId="{2412E7F6-7D93-4188-8A11-D69ADF1B13E2}"/>
          </ac:picMkLst>
        </pc:picChg>
        <pc:picChg chg="add mod">
          <ac:chgData name="Phil Jeon(전필준)" userId="ff40bdec-9c19-4085-b494-972b854745bb" providerId="ADAL" clId="{8810B2A4-59B9-4092-ABB6-209F684DD31C}" dt="2022-02-14T11:15:04.308" v="1043" actId="14100"/>
          <ac:picMkLst>
            <pc:docMk/>
            <pc:sldMk cId="1242329791" sldId="261"/>
            <ac:picMk id="8" creationId="{BF9A265C-60E6-40B2-AFA0-DDADDE479A3A}"/>
          </ac:picMkLst>
        </pc:picChg>
      </pc:sldChg>
      <pc:sldChg chg="modSp">
        <pc:chgData name="Phil Jeon(전필준)" userId="ff40bdec-9c19-4085-b494-972b854745bb" providerId="ADAL" clId="{8810B2A4-59B9-4092-ABB6-209F684DD31C}" dt="2022-02-08T05:10:03.425" v="1041" actId="1038"/>
        <pc:sldMkLst>
          <pc:docMk/>
          <pc:sldMk cId="764893437" sldId="263"/>
        </pc:sldMkLst>
        <pc:picChg chg="mod">
          <ac:chgData name="Phil Jeon(전필준)" userId="ff40bdec-9c19-4085-b494-972b854745bb" providerId="ADAL" clId="{8810B2A4-59B9-4092-ABB6-209F684DD31C}" dt="2022-02-08T05:10:03.425" v="1041" actId="1038"/>
          <ac:picMkLst>
            <pc:docMk/>
            <pc:sldMk cId="764893437" sldId="263"/>
            <ac:picMk id="9" creationId="{303DA339-0B87-49D1-AEE3-463E69313B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1566-2830-4BA5-9FE0-CC97B731BAB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A7D3-A236-4DCD-A6F6-05CA7FA11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 내부보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2E57399-20A3-4517-B5CA-1E51361AFA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5278228"/>
              </p:ext>
            </p:extLst>
          </p:nvPr>
        </p:nvGraphicFramePr>
        <p:xfrm>
          <a:off x="6842626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05D7A2D-1918-456D-85EF-C5332585C7B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8591472"/>
              </p:ext>
            </p:extLst>
          </p:nvPr>
        </p:nvGraphicFramePr>
        <p:xfrm>
          <a:off x="6501980" y="2789238"/>
          <a:ext cx="3007712" cy="182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34573" y="5236826"/>
            <a:ext cx="222885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8F19DBFC-E2E2-4558-88A3-885FAE75EBD1}" type="datetimeFigureOut">
              <a:rPr lang="ko-KR" altLang="en-US" smtClean="0"/>
              <a:pPr/>
              <a:t>2022-02-11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10EBB4-722E-4432-BA0F-DF2DE9D41870}"/>
              </a:ext>
            </a:extLst>
          </p:cNvPr>
          <p:cNvSpPr txBox="1"/>
          <p:nvPr userDrawn="1"/>
        </p:nvSpPr>
        <p:spPr>
          <a:xfrm>
            <a:off x="7251317" y="3765344"/>
            <a:ext cx="225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7ED3A616-C726-4235-8DA7-BFE269FFE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41831" y="557193"/>
            <a:ext cx="3007691" cy="1766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A4F80146-14D5-401F-8DDD-F79BE56C40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48525" y="2789238"/>
            <a:ext cx="2259013" cy="3032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25">
            <a:extLst>
              <a:ext uri="{FF2B5EF4-FFF2-40B4-BE49-F238E27FC236}">
                <a16:creationId xmlns:a16="http://schemas.microsoft.com/office/drawing/2014/main" id="{4F20C166-160E-4315-ADD1-17621F0740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51298" y="3102783"/>
            <a:ext cx="2259013" cy="66256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텍스트 개체 틀 25">
            <a:extLst>
              <a:ext uri="{FF2B5EF4-FFF2-40B4-BE49-F238E27FC236}">
                <a16:creationId xmlns:a16="http://schemas.microsoft.com/office/drawing/2014/main" id="{5212B889-E523-4FAF-81A2-1B6537E640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4066" y="3775677"/>
            <a:ext cx="2259013" cy="8431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1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03CCD-8E43-4F37-A793-5DF3911D2699}"/>
              </a:ext>
            </a:extLst>
          </p:cNvPr>
          <p:cNvGrpSpPr/>
          <p:nvPr userDrawn="1"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1BB12FD1-AD31-42F4-91F2-363DCD09E2E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59BD9-1507-4003-A3B3-212265126D40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8E009B-CE34-40D8-A78A-DED85517D3BA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B24A3-5FA1-45E2-A116-94DA47DECB84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4" name="타원 12">
              <a:extLst>
                <a:ext uri="{FF2B5EF4-FFF2-40B4-BE49-F238E27FC236}">
                  <a16:creationId xmlns:a16="http://schemas.microsoft.com/office/drawing/2014/main" id="{8799C88D-A87F-408A-A7B6-BDF8317F38BC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3">
              <a:extLst>
                <a:ext uri="{FF2B5EF4-FFF2-40B4-BE49-F238E27FC236}">
                  <a16:creationId xmlns:a16="http://schemas.microsoft.com/office/drawing/2014/main" id="{82F44BC4-9933-4BF0-A4D5-771FFAD07B1C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DE853-CF68-4E9D-AED4-EBCE87F720B2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5B98EA5-7EF0-4D95-AC61-AC5176738CA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6128-B44F-47EF-9C30-0DA794BBDE28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29" name="그림 14">
            <a:extLst>
              <a:ext uri="{FF2B5EF4-FFF2-40B4-BE49-F238E27FC236}">
                <a16:creationId xmlns:a16="http://schemas.microsoft.com/office/drawing/2014/main" id="{2E0B3E43-1598-40B6-BFB4-8720277B2D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중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4">
            <a:extLst>
              <a:ext uri="{FF2B5EF4-FFF2-40B4-BE49-F238E27FC236}">
                <a16:creationId xmlns:a16="http://schemas.microsoft.com/office/drawing/2014/main" id="{DF1F75BA-E7E3-4BC7-9562-0BCFEDCCF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4BFFE-B466-48A7-B53A-EF128D2600AE}"/>
              </a:ext>
            </a:extLst>
          </p:cNvPr>
          <p:cNvGrpSpPr/>
          <p:nvPr userDrawn="1"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FBC375E-5E29-4E1B-B29A-ED183AA0BA82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40375-956E-4FA4-B91D-F9B7FB3A9690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69326C-6913-47EC-A3FB-F1C57B10F0A9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33566-30B5-4168-A8D2-A9A1FF853F6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0C5AC6F7-4003-4F90-8817-C4607C88DDF2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6FEA7F39-AD46-427A-8DBC-09A958D24B5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F7BD3-DCE7-4385-86FF-8C6A3516C66C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F42998D-9236-4E6D-84D8-497D2050C0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F58939-CBCD-4DA6-BB81-35387C77B630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일본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14">
            <a:extLst>
              <a:ext uri="{FF2B5EF4-FFF2-40B4-BE49-F238E27FC236}">
                <a16:creationId xmlns:a16="http://schemas.microsoft.com/office/drawing/2014/main" id="{0D7162F3-AC89-43A3-820A-531F0E1C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87479C-C34B-45D6-B7B1-36EA1E102692}"/>
              </a:ext>
            </a:extLst>
          </p:cNvPr>
          <p:cNvGrpSpPr/>
          <p:nvPr userDrawn="1"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2" name="직선 연결선 8">
              <a:extLst>
                <a:ext uri="{FF2B5EF4-FFF2-40B4-BE49-F238E27FC236}">
                  <a16:creationId xmlns:a16="http://schemas.microsoft.com/office/drawing/2014/main" id="{6712002A-155B-4D42-A80D-EE3F6B386127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027EF-6099-429F-A064-AD8EAB9C12D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3192E-8272-475C-ADDE-E3AEE2BBCF2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24AA2-85EB-4EF6-A54D-5A3267730CF0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36" name="타원 12">
              <a:extLst>
                <a:ext uri="{FF2B5EF4-FFF2-40B4-BE49-F238E27FC236}">
                  <a16:creationId xmlns:a16="http://schemas.microsoft.com/office/drawing/2014/main" id="{AF5220B2-6222-4F5D-BAD0-8032C748AA43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3">
              <a:extLst>
                <a:ext uri="{FF2B5EF4-FFF2-40B4-BE49-F238E27FC236}">
                  <a16:creationId xmlns:a16="http://schemas.microsoft.com/office/drawing/2014/main" id="{FB5D4F94-7AEC-4BE9-AD4C-DBF440C1F485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8514BF-1139-4504-B662-F0C29A5E948A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08924D2-B856-4511-8B32-BB7A92367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45E8E-873F-423D-AC73-0D7AD989FEBB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해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775C0F-4CA7-4ED5-9900-18FB9E861E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6644288"/>
            <a:ext cx="826109" cy="1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F19DBFC-E2E2-4558-88A3-885FAE75EBD1}" type="datetimeFigureOut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LG스마트체2.0 Bold" panose="020B0600000101010101" pitchFamily="50" charset="-127"/>
          <a:ea typeface="LG스마트체2.0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30401821000420?dgcid=rss_sd_a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리뷰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979CC2-875D-49B2-AB15-90EEF77E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1" y="695235"/>
            <a:ext cx="8545118" cy="33056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68EC6D-1953-49B3-962A-AED8B4E8185C}"/>
              </a:ext>
            </a:extLst>
          </p:cNvPr>
          <p:cNvSpPr/>
          <p:nvPr/>
        </p:nvSpPr>
        <p:spPr>
          <a:xfrm>
            <a:off x="1567543" y="4309294"/>
            <a:ext cx="6574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링크</a:t>
            </a:r>
            <a:r>
              <a:rPr lang="en-US" altLang="ko-KR" dirty="0"/>
              <a:t>:</a:t>
            </a:r>
            <a:r>
              <a:rPr lang="ko-KR" altLang="en-US" dirty="0">
                <a:hlinkClick r:id="rId3"/>
              </a:rPr>
              <a:t>https://www.sciencedirect.com/science/article/pii/S0030401821000420?dgcid=rss_sd_all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00BAB-248B-4086-91D7-91AD486A51DD}"/>
              </a:ext>
            </a:extLst>
          </p:cNvPr>
          <p:cNvSpPr txBox="1"/>
          <p:nvPr/>
        </p:nvSpPr>
        <p:spPr>
          <a:xfrm>
            <a:off x="1053737" y="5460274"/>
            <a:ext cx="4812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VBG</a:t>
            </a:r>
            <a:r>
              <a:rPr lang="ko-KR" altLang="en-US" sz="1400" dirty="0">
                <a:solidFill>
                  <a:srgbClr val="FF0000"/>
                </a:solidFill>
              </a:rPr>
              <a:t>에 의해 짧은 파장 쪽으로 이동</a:t>
            </a:r>
            <a:r>
              <a:rPr lang="ko-KR" altLang="en-US" sz="1400" dirty="0"/>
              <a:t>하는 결과가 나온 연구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/>
              <a:t>Argo </a:t>
            </a:r>
            <a:r>
              <a:rPr lang="ko-KR" altLang="en-US" sz="1400" dirty="0"/>
              <a:t>이슈와 비교에 집중하여 분석</a:t>
            </a:r>
          </a:p>
        </p:txBody>
      </p:sp>
    </p:spTree>
    <p:extLst>
      <p:ext uri="{BB962C8B-B14F-4D97-AF65-F5344CB8AC3E}">
        <p14:creationId xmlns:p14="http://schemas.microsoft.com/office/powerpoint/2010/main" val="373047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46BC51-0A90-480C-BBC9-5FFE4CF3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2" y="1094216"/>
            <a:ext cx="4305025" cy="21984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F169A3-7F37-460B-BC51-8B775B85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49A40-EA76-499F-A07C-FCA328F8B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5E6C2-7FE8-4605-A13B-7C4D48E7E171}"/>
              </a:ext>
            </a:extLst>
          </p:cNvPr>
          <p:cNvSpPr txBox="1"/>
          <p:nvPr/>
        </p:nvSpPr>
        <p:spPr>
          <a:xfrm>
            <a:off x="4833257" y="1207427"/>
            <a:ext cx="4615543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LD</a:t>
            </a:r>
            <a:r>
              <a:rPr lang="ko-KR" altLang="en-US" sz="1400" dirty="0"/>
              <a:t>의 </a:t>
            </a:r>
            <a:r>
              <a:rPr lang="en-US" altLang="ko-KR" sz="1400" dirty="0"/>
              <a:t>backward facet</a:t>
            </a:r>
            <a:r>
              <a:rPr lang="ko-KR" altLang="en-US" sz="1400" dirty="0"/>
              <a:t>은 </a:t>
            </a:r>
            <a:r>
              <a:rPr lang="en-US" altLang="ko-KR" sz="1400" dirty="0"/>
              <a:t>HR (High reflectivity) coating</a:t>
            </a:r>
            <a:r>
              <a:rPr lang="ko-KR" altLang="en-US" sz="1400" dirty="0"/>
              <a:t>이 되어 대부분을 반사 시킴</a:t>
            </a:r>
            <a:endParaRPr lang="en-US" altLang="ko-KR" sz="1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LD</a:t>
            </a:r>
            <a:r>
              <a:rPr lang="ko-KR" altLang="en-US" sz="1400" dirty="0"/>
              <a:t>의 </a:t>
            </a:r>
            <a:r>
              <a:rPr lang="en-US" altLang="ko-KR" sz="1400" dirty="0"/>
              <a:t>forward facet</a:t>
            </a:r>
            <a:r>
              <a:rPr lang="ko-KR" altLang="en-US" sz="1400" dirty="0"/>
              <a:t>은 </a:t>
            </a:r>
            <a:r>
              <a:rPr lang="en-US" altLang="ko-KR" sz="1400" dirty="0"/>
              <a:t>external cavity</a:t>
            </a:r>
            <a:r>
              <a:rPr lang="ko-KR" altLang="en-US" sz="1400" dirty="0"/>
              <a:t>로 빛을 보내고 다시 받아들이도록 </a:t>
            </a:r>
            <a:r>
              <a:rPr lang="ko-KR" altLang="en-US" sz="1400" dirty="0">
                <a:solidFill>
                  <a:srgbClr val="FF0000"/>
                </a:solidFill>
              </a:rPr>
              <a:t>반사율을 낮춘 </a:t>
            </a:r>
            <a:r>
              <a:rPr lang="en-US" altLang="ko-KR" sz="1400" dirty="0">
                <a:solidFill>
                  <a:srgbClr val="FF0000"/>
                </a:solidFill>
              </a:rPr>
              <a:t>AR (Anti-reflection) coating</a:t>
            </a:r>
            <a:r>
              <a:rPr lang="ko-KR" altLang="en-US" sz="1400" dirty="0">
                <a:solidFill>
                  <a:srgbClr val="FF0000"/>
                </a:solidFill>
              </a:rPr>
              <a:t>을 했음</a:t>
            </a:r>
            <a:r>
              <a:rPr lang="en-US" altLang="ko-KR" sz="1400" dirty="0">
                <a:solidFill>
                  <a:srgbClr val="FF0000"/>
                </a:solidFill>
              </a:rPr>
              <a:t> (0.5% / 2%)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BTS (Beam transfer system)</a:t>
            </a:r>
            <a:r>
              <a:rPr lang="ko-KR" altLang="en-US" sz="1400" dirty="0"/>
              <a:t>은 </a:t>
            </a:r>
            <a:r>
              <a:rPr lang="en-US" altLang="ko-KR" sz="1400" dirty="0"/>
              <a:t>Argo</a:t>
            </a:r>
            <a:r>
              <a:rPr lang="ko-KR" altLang="en-US" sz="1400" dirty="0"/>
              <a:t>에서 사용한 </a:t>
            </a:r>
            <a:r>
              <a:rPr lang="en-US" altLang="ko-KR" sz="1400" dirty="0"/>
              <a:t>FACS</a:t>
            </a:r>
            <a:r>
              <a:rPr lang="ko-KR" altLang="en-US" sz="1400" dirty="0"/>
              <a:t>와 같은 역할을 하는 광학계임</a:t>
            </a:r>
            <a:endParaRPr lang="en-US" altLang="ko-KR" sz="1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VBG</a:t>
            </a:r>
            <a:r>
              <a:rPr lang="ko-KR" altLang="en-US" sz="1400" dirty="0"/>
              <a:t>는 </a:t>
            </a:r>
            <a:r>
              <a:rPr lang="en-US" altLang="ko-KR" sz="1400" dirty="0"/>
              <a:t>976nm</a:t>
            </a:r>
            <a:r>
              <a:rPr lang="ko-KR" altLang="en-US" sz="1400" dirty="0"/>
              <a:t>를 </a:t>
            </a:r>
            <a:r>
              <a:rPr lang="en-US" altLang="ko-KR" sz="1400" dirty="0"/>
              <a:t>reflection peak</a:t>
            </a:r>
            <a:r>
              <a:rPr lang="ko-KR" altLang="en-US" sz="1400" dirty="0"/>
              <a:t>으로 함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837A9E-6DA6-4BA4-B24D-A9B00F50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9" y="3429000"/>
            <a:ext cx="4408726" cy="28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169A3-7F37-460B-BC51-8B775B85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49A40-EA76-499F-A07C-FCA328F8B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B3F12-5A8A-4D9E-8370-0518C293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"/>
          <a:stretch/>
        </p:blipFill>
        <p:spPr>
          <a:xfrm>
            <a:off x="248045" y="680530"/>
            <a:ext cx="4016482" cy="58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5E6C2-7FE8-4605-A13B-7C4D48E7E171}"/>
                  </a:ext>
                </a:extLst>
              </p:cNvPr>
              <p:cNvSpPr txBox="1"/>
              <p:nvPr/>
            </p:nvSpPr>
            <p:spPr>
              <a:xfrm>
                <a:off x="4049486" y="680530"/>
                <a:ext cx="5608469" cy="555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왼쪽 그림은 논문의 실험 결과이며 </a:t>
                </a:r>
                <a:r>
                  <a:rPr lang="en-US" altLang="ko-KR" sz="1400" dirty="0"/>
                  <a:t>VBG</a:t>
                </a:r>
                <a:r>
                  <a:rPr lang="ko-KR" altLang="en-US" sz="1400" dirty="0"/>
                  <a:t>가 없는 </a:t>
                </a:r>
                <a:r>
                  <a:rPr lang="en-US" altLang="ko-KR" sz="1400" dirty="0"/>
                  <a:t>free running </a:t>
                </a:r>
                <a:r>
                  <a:rPr lang="ko-KR" altLang="en-US" sz="1400" dirty="0"/>
                  <a:t>상태 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검은선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VBG</a:t>
                </a:r>
                <a:r>
                  <a:rPr lang="ko-KR" altLang="en-US" sz="1400" dirty="0"/>
                  <a:t>를 넣은 상태 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붉은선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를 비교한 그래프임</a:t>
                </a:r>
                <a:endParaRPr lang="en-US" altLang="ko-KR" sz="1400" dirty="0"/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Y</a:t>
                </a:r>
                <a:r>
                  <a:rPr lang="ko-KR" altLang="en-US" sz="1400" dirty="0"/>
                  <a:t>축은 </a:t>
                </a:r>
                <a:r>
                  <a:rPr lang="en-US" altLang="ko-KR" sz="1400" dirty="0"/>
                  <a:t>arbitrary unit</a:t>
                </a:r>
                <a:r>
                  <a:rPr lang="ko-KR" altLang="en-US" sz="1400" dirty="0"/>
                  <a:t>이기에 두 상태 간의 세기 비교는 할 수 없음에 유의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(a)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forward facet reflectivity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0.5%</a:t>
                </a:r>
                <a:r>
                  <a:rPr lang="ko-KR" altLang="en-US" sz="1400" dirty="0"/>
                  <a:t>인 경우이며</a:t>
                </a:r>
                <a:r>
                  <a:rPr lang="en-US" altLang="ko-KR" sz="1400" dirty="0"/>
                  <a:t>, (b)</a:t>
                </a:r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2%</a:t>
                </a:r>
                <a:r>
                  <a:rPr lang="ko-KR" altLang="en-US" sz="1400" dirty="0"/>
                  <a:t>인 경우임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(a)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free running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상태의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spectrum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보다 짧은 파장인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976nm peak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이 발생</a:t>
                </a:r>
                <a:r>
                  <a:rPr lang="ko-KR" altLang="en-US" sz="1400" dirty="0"/>
                  <a:t>함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그러나 </a:t>
                </a:r>
                <a:r>
                  <a:rPr lang="en-US" altLang="ko-KR" sz="1400" dirty="0"/>
                  <a:t>(a)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free running </a:t>
                </a:r>
                <a:r>
                  <a:rPr lang="ko-KR" altLang="en-US" sz="1400" dirty="0"/>
                  <a:t>상태의 모습은 </a:t>
                </a:r>
                <a:r>
                  <a:rPr lang="en-US" altLang="ko-KR" sz="1400" dirty="0"/>
                  <a:t>(b)</a:t>
                </a:r>
                <a:r>
                  <a:rPr lang="ko-KR" altLang="en-US" sz="1400" dirty="0"/>
                  <a:t>와 달리 </a:t>
                </a:r>
                <a:r>
                  <a:rPr lang="en-US" altLang="ko-KR" sz="1400" dirty="0"/>
                  <a:t>Laser</a:t>
                </a:r>
                <a:r>
                  <a:rPr lang="ko-KR" altLang="en-US" sz="1400" dirty="0"/>
                  <a:t>로 볼 수 없음</a:t>
                </a:r>
                <a:br>
                  <a:rPr lang="en-US" altLang="ko-KR" sz="1400" dirty="0"/>
                </a:br>
                <a:r>
                  <a:rPr lang="en-US" altLang="ko-KR" sz="1400" dirty="0"/>
                  <a:t>- Dominant mode</a:t>
                </a:r>
                <a:r>
                  <a:rPr lang="ko-KR" altLang="en-US" sz="1400" dirty="0"/>
                  <a:t>로 모이지 않고 넓은 </a:t>
                </a:r>
                <a:r>
                  <a:rPr lang="en-US" altLang="ko-KR" sz="1400" dirty="0"/>
                  <a:t>spectrum</a:t>
                </a:r>
                <a:br>
                  <a:rPr lang="en-US" altLang="ko-KR" sz="1400" dirty="0"/>
                </a:br>
                <a:r>
                  <a:rPr lang="en-US" altLang="ko-KR" sz="1400" dirty="0"/>
                  <a:t>- </a:t>
                </a:r>
                <a:r>
                  <a:rPr lang="ko-KR" altLang="en-US" sz="1400" dirty="0"/>
                  <a:t>여러 </a:t>
                </a:r>
                <a:r>
                  <a:rPr lang="en-US" altLang="ko-KR" sz="1400" dirty="0"/>
                  <a:t>mode</a:t>
                </a:r>
                <a:r>
                  <a:rPr lang="ko-KR" altLang="en-US" sz="1400" dirty="0"/>
                  <a:t>가 전부 살아 있음</a:t>
                </a:r>
                <a:br>
                  <a:rPr lang="en-US" altLang="ko-KR" sz="1400" dirty="0"/>
                </a:br>
                <a:r>
                  <a:rPr lang="en-US" altLang="ko-KR" sz="1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0.5%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이므로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cavity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가 형성되지 않아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LED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에 가까운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SLD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상태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Cavity </a:t>
                </a:r>
                <a:r>
                  <a:rPr lang="ko-KR" altLang="en-US" sz="1400" dirty="0"/>
                  <a:t>효과가 약하여 </a:t>
                </a: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pumping</a:t>
                </a:r>
                <a:r>
                  <a:rPr lang="ko-KR" altLang="en-US" sz="1400" dirty="0"/>
                  <a:t>에만 의존할 경우 높은 에너지를 가지기 어려움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(b)</a:t>
                </a:r>
                <a:r>
                  <a:rPr lang="ko-KR" altLang="en-US" sz="1400" dirty="0"/>
                  <a:t>에서 보이듯이 </a:t>
                </a:r>
                <a:r>
                  <a:rPr lang="en-US" altLang="ko-KR" sz="1400" dirty="0"/>
                  <a:t>cavity </a:t>
                </a:r>
                <a:r>
                  <a:rPr lang="ko-KR" altLang="en-US" sz="1400" dirty="0"/>
                  <a:t>형성이 제대로 되면 </a:t>
                </a:r>
                <a:r>
                  <a:rPr lang="en-US" altLang="ko-KR" sz="1400" dirty="0"/>
                  <a:t>976nm peak</a:t>
                </a:r>
                <a:r>
                  <a:rPr lang="ko-KR" altLang="en-US" sz="1400" dirty="0"/>
                  <a:t>이 이미 나오는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임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5E6C2-7FE8-4605-A13B-7C4D48E7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6" y="680530"/>
                <a:ext cx="5608469" cy="5551007"/>
              </a:xfrm>
              <a:prstGeom prst="rect">
                <a:avLst/>
              </a:prstGeom>
              <a:blipFill>
                <a:blip r:embed="rId3"/>
                <a:stretch>
                  <a:fillRect l="-109" b="-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5E57-52D4-46EC-962E-9A099EA3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</a:t>
            </a:r>
            <a:r>
              <a:rPr lang="ko-KR" altLang="en-US" dirty="0"/>
              <a:t>와의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4E69B-4EDF-4E05-8007-02F75B8AA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B79E7-8C1E-4020-B0EC-7AFF05290AFE}"/>
                  </a:ext>
                </a:extLst>
              </p:cNvPr>
              <p:cNvSpPr txBox="1"/>
              <p:nvPr/>
            </p:nvSpPr>
            <p:spPr>
              <a:xfrm>
                <a:off x="426721" y="679000"/>
                <a:ext cx="9239794" cy="328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본 논문에서는 이미 </a:t>
                </a:r>
                <a:r>
                  <a:rPr lang="en-US" altLang="ko-KR" sz="1400" dirty="0"/>
                  <a:t>VBG peak</a:t>
                </a:r>
                <a:r>
                  <a:rPr lang="ko-KR" altLang="en-US" sz="1400" dirty="0"/>
                  <a:t>에 대응하는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forward facet</a:t>
                </a:r>
                <a:r>
                  <a:rPr lang="ko-KR" altLang="en-US" sz="1400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/>
                  <a:t> 크게 낮춘 상황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이 </a:t>
                </a:r>
                <a:r>
                  <a:rPr lang="en-US" altLang="ko-KR" sz="1400" dirty="0"/>
                  <a:t>VBG peak</a:t>
                </a:r>
                <a:r>
                  <a:rPr lang="ko-KR" altLang="en-US" sz="1400" dirty="0"/>
                  <a:t>의 에너지를 가질 확률이 낮지 않기에 가능한 일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LD forward facet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AR coating</a:t>
                </a:r>
                <a:r>
                  <a:rPr lang="ko-KR" altLang="en-US" sz="1400" dirty="0"/>
                  <a:t>을 통해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반사율을 낮추는 것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ECDL</a:t>
                </a:r>
                <a:r>
                  <a:rPr lang="ko-KR" altLang="en-US" sz="1400" dirty="0"/>
                  <a:t> 제작에 있어서 </a:t>
                </a:r>
                <a:r>
                  <a:rPr lang="en-US" altLang="ko-KR" sz="1400" dirty="0"/>
                  <a:t>feedback </a:t>
                </a:r>
                <a:r>
                  <a:rPr lang="ko-KR" altLang="en-US" sz="1400" dirty="0"/>
                  <a:t>효율을 높이기 위한 테크닉으로 판단됨 → </a:t>
                </a:r>
                <a:r>
                  <a:rPr lang="en-US" altLang="ko-KR" sz="1400" dirty="0"/>
                  <a:t>Argo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도 같은 기술을 적용했을 가능성이 있음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이전의 분석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부록 첨부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에서 확률 문제의 본질은 바뀌지 않으나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gain medium </a:t>
                </a:r>
                <a:r>
                  <a:rPr lang="ko-KR" altLang="en-US" sz="1400" dirty="0"/>
                  <a:t>자체의 성질상 </a:t>
                </a:r>
                <a:r>
                  <a:rPr lang="en-US" altLang="ko-KR" sz="1400" dirty="0"/>
                  <a:t>VBG peak</a:t>
                </a:r>
                <a:r>
                  <a:rPr lang="ko-KR" altLang="en-US" sz="1400" dirty="0"/>
                  <a:t>의 빛을 낼 수 있다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해당 </a:t>
                </a:r>
                <a:r>
                  <a:rPr lang="en-US" altLang="ko-KR" sz="1400" dirty="0"/>
                  <a:t>peak</a:t>
                </a:r>
                <a:r>
                  <a:rPr lang="ko-KR" altLang="en-US" sz="1400" dirty="0"/>
                  <a:t>을 낼 수 있는 </a:t>
                </a:r>
                <a:r>
                  <a:rPr lang="en-US" altLang="ko-KR" sz="1400" dirty="0"/>
                  <a:t>state</a:t>
                </a:r>
                <a:r>
                  <a:rPr lang="ko-KR" altLang="en-US" sz="1400" dirty="0"/>
                  <a:t>의 확률이 충분히 높다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면 짧은 파장으로 </a:t>
                </a:r>
                <a:r>
                  <a:rPr lang="en-US" altLang="ko-KR" sz="1400" dirty="0"/>
                  <a:t>peak</a:t>
                </a:r>
                <a:r>
                  <a:rPr lang="ko-KR" altLang="en-US" sz="1400" dirty="0"/>
                  <a:t>을 이동하는게 가능함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Argo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의 정확한 상태를 파악해야 비교할 수 있을 것이나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현재 가지고 있는 데이터 상 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우하단</a:t>
                </a:r>
                <a:r>
                  <a:rPr lang="ko-KR" altLang="en-US" sz="1400" dirty="0"/>
                  <a:t> 그림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으로는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mode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가 완전히 죽지 않은 것</a:t>
                </a:r>
                <a:r>
                  <a:rPr lang="ko-KR" altLang="en-US" sz="1400" dirty="0"/>
                  <a:t>을 확인 할 수 있음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→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본 논문과 유사하게 낮은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를 가질 가능성 존재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이는 짧은 파장 쪽으로 </a:t>
                </a:r>
                <a:r>
                  <a:rPr lang="en-US" altLang="ko-KR" sz="1400" dirty="0"/>
                  <a:t>mode-locking</a:t>
                </a:r>
                <a:r>
                  <a:rPr lang="ko-KR" altLang="en-US" sz="1400" dirty="0"/>
                  <a:t>이 가능하다는 </a:t>
                </a:r>
                <a:r>
                  <a:rPr lang="en-US" altLang="ko-KR" sz="1400" dirty="0"/>
                  <a:t>Argo</a:t>
                </a:r>
                <a:r>
                  <a:rPr lang="ko-KR" altLang="en-US" sz="1400" dirty="0"/>
                  <a:t>측의 주장을 지지하는 결과이나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논문의 사례에 비해서는 </a:t>
                </a:r>
                <a:r>
                  <a:rPr lang="en-US" altLang="ko-KR" sz="1400" dirty="0"/>
                  <a:t>cavity </a:t>
                </a:r>
                <a:r>
                  <a:rPr lang="ko-KR" altLang="en-US" sz="1400" dirty="0"/>
                  <a:t>효과가 존재하기 때문에 </a:t>
                </a: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이 목표 </a:t>
                </a:r>
                <a:r>
                  <a:rPr lang="en-US" altLang="ko-KR" sz="1400" dirty="0"/>
                  <a:t>peak</a:t>
                </a:r>
                <a:r>
                  <a:rPr lang="ko-KR" altLang="en-US" sz="1400" dirty="0"/>
                  <a:t>의 파장 에너지를 가질 확률은 여전히 낮을 수 있음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B79E7-8C1E-4020-B0EC-7AFF05290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1" y="679000"/>
                <a:ext cx="9239794" cy="3288849"/>
              </a:xfrm>
              <a:prstGeom prst="rect">
                <a:avLst/>
              </a:prstGeom>
              <a:blipFill>
                <a:blip r:embed="rId2"/>
                <a:stretch>
                  <a:fillRect l="-66"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412E7F6-7D93-4188-8A11-D69ADF1B1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4571121"/>
            <a:ext cx="3585319" cy="172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9A265C-60E6-40B2-AFA0-DDADDE479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79" y="4073248"/>
            <a:ext cx="3171960" cy="23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575C1C0-47DC-46C7-92E7-2FFC316DE1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록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shift availability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575C1C0-47DC-46C7-92E7-2FFC316DE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34" t="-8696" b="-20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4F73A81-8976-48FC-8487-385BE062EB0F}"/>
              </a:ext>
            </a:extLst>
          </p:cNvPr>
          <p:cNvGrpSpPr/>
          <p:nvPr/>
        </p:nvGrpSpPr>
        <p:grpSpPr>
          <a:xfrm>
            <a:off x="650844" y="1081387"/>
            <a:ext cx="5523158" cy="674799"/>
            <a:chOff x="650844" y="1081387"/>
            <a:chExt cx="5523158" cy="67479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2C2895D-346A-410F-B6A4-10C6C7BA1193}"/>
                </a:ext>
              </a:extLst>
            </p:cNvPr>
            <p:cNvCxnSpPr/>
            <p:nvPr/>
          </p:nvCxnSpPr>
          <p:spPr>
            <a:xfrm>
              <a:off x="650844" y="1167469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B9930C-E32E-4E7E-93AD-F9CA2D3395A6}"/>
                </a:ext>
              </a:extLst>
            </p:cNvPr>
            <p:cNvCxnSpPr/>
            <p:nvPr/>
          </p:nvCxnSpPr>
          <p:spPr>
            <a:xfrm>
              <a:off x="650844" y="119403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FD85D2-514A-4C3B-985F-7BFDF5188D6B}"/>
                </a:ext>
              </a:extLst>
            </p:cNvPr>
            <p:cNvCxnSpPr/>
            <p:nvPr/>
          </p:nvCxnSpPr>
          <p:spPr>
            <a:xfrm>
              <a:off x="650844" y="123737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0FA237B-78B4-4CAF-AC1D-DDBD5016F712}"/>
                </a:ext>
              </a:extLst>
            </p:cNvPr>
            <p:cNvCxnSpPr/>
            <p:nvPr/>
          </p:nvCxnSpPr>
          <p:spPr>
            <a:xfrm>
              <a:off x="650844" y="129749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E5930C-01F1-45F6-9DB4-711F92745447}"/>
                </a:ext>
              </a:extLst>
            </p:cNvPr>
            <p:cNvCxnSpPr/>
            <p:nvPr/>
          </p:nvCxnSpPr>
          <p:spPr>
            <a:xfrm>
              <a:off x="650844" y="141634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5D8C08D-C557-4355-BC17-33DD17168AAD}"/>
                </a:ext>
              </a:extLst>
            </p:cNvPr>
            <p:cNvCxnSpPr/>
            <p:nvPr/>
          </p:nvCxnSpPr>
          <p:spPr>
            <a:xfrm>
              <a:off x="650844" y="1602298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1D49DB-BA06-4FC2-B43B-36E23C1A5A28}"/>
                </a:ext>
              </a:extLst>
            </p:cNvPr>
            <p:cNvSpPr txBox="1"/>
            <p:nvPr/>
          </p:nvSpPr>
          <p:spPr>
            <a:xfrm>
              <a:off x="2348916" y="1081387"/>
              <a:ext cx="3825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/>
                <a:t>Higher states (</a:t>
              </a:r>
              <a:r>
                <a:rPr lang="ko-KR" altLang="en-US" sz="1400" dirty="0"/>
                <a:t>매우 짧은 수명 </a:t>
              </a:r>
              <a:r>
                <a:rPr lang="en-US" altLang="ko-KR" sz="1400" dirty="0"/>
                <a:t>= </a:t>
              </a:r>
              <a:r>
                <a:rPr lang="ko-KR" altLang="en-US" sz="1400" dirty="0"/>
                <a:t>존재확률 낮음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20" name="오른쪽 중괄호 19">
              <a:extLst>
                <a:ext uri="{FF2B5EF4-FFF2-40B4-BE49-F238E27FC236}">
                  <a16:creationId xmlns:a16="http://schemas.microsoft.com/office/drawing/2014/main" id="{6DD47405-11E6-4561-BB4C-FD5BF4C7A6C3}"/>
                </a:ext>
              </a:extLst>
            </p:cNvPr>
            <p:cNvSpPr/>
            <p:nvPr/>
          </p:nvSpPr>
          <p:spPr>
            <a:xfrm>
              <a:off x="2172747" y="1108564"/>
              <a:ext cx="176169" cy="307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7EB18A4-47C7-4BBD-8D7B-C685E1C59C4F}"/>
                </a:ext>
              </a:extLst>
            </p:cNvPr>
            <p:cNvCxnSpPr/>
            <p:nvPr/>
          </p:nvCxnSpPr>
          <p:spPr>
            <a:xfrm>
              <a:off x="2172747" y="1602298"/>
              <a:ext cx="1761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5A6FC5-445A-41BB-BC92-0AB61E09AB73}"/>
                </a:ext>
              </a:extLst>
            </p:cNvPr>
            <p:cNvSpPr txBox="1"/>
            <p:nvPr/>
          </p:nvSpPr>
          <p:spPr>
            <a:xfrm>
              <a:off x="2348916" y="1448409"/>
              <a:ext cx="352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/>
                <a:t>The lowest state (</a:t>
              </a:r>
              <a:r>
                <a:rPr lang="ko-KR" altLang="en-US" sz="1400" dirty="0"/>
                <a:t>긴 수명 </a:t>
              </a:r>
              <a:r>
                <a:rPr lang="en-US" altLang="ko-KR" sz="1400" dirty="0"/>
                <a:t>= </a:t>
              </a:r>
              <a:r>
                <a:rPr lang="ko-KR" altLang="en-US" sz="1400" dirty="0"/>
                <a:t>존재확률 높음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4E103B1-6015-4176-8160-1133F059671D}"/>
              </a:ext>
            </a:extLst>
          </p:cNvPr>
          <p:cNvGrpSpPr/>
          <p:nvPr/>
        </p:nvGrpSpPr>
        <p:grpSpPr>
          <a:xfrm>
            <a:off x="-8266" y="3674437"/>
            <a:ext cx="2857851" cy="2297127"/>
            <a:chOff x="-8266" y="3674437"/>
            <a:chExt cx="2857851" cy="229712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155BB07-56CF-415B-BC71-A6ECA13622A7}"/>
                </a:ext>
              </a:extLst>
            </p:cNvPr>
            <p:cNvCxnSpPr/>
            <p:nvPr/>
          </p:nvCxnSpPr>
          <p:spPr>
            <a:xfrm>
              <a:off x="905076" y="553673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B258FF8-B5DE-4FAD-B0D6-F2B46979F8BC}"/>
                </a:ext>
              </a:extLst>
            </p:cNvPr>
            <p:cNvCxnSpPr/>
            <p:nvPr/>
          </p:nvCxnSpPr>
          <p:spPr>
            <a:xfrm>
              <a:off x="905076" y="556330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2D9295B-46BC-4076-A615-4F4B7CD9C602}"/>
                </a:ext>
              </a:extLst>
            </p:cNvPr>
            <p:cNvCxnSpPr/>
            <p:nvPr/>
          </p:nvCxnSpPr>
          <p:spPr>
            <a:xfrm>
              <a:off x="905076" y="5606643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2A97668-BAD2-4A42-BDFC-628CD2223743}"/>
                </a:ext>
              </a:extLst>
            </p:cNvPr>
            <p:cNvCxnSpPr/>
            <p:nvPr/>
          </p:nvCxnSpPr>
          <p:spPr>
            <a:xfrm>
              <a:off x="905076" y="566676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5B30995-B653-4A49-9DB6-2BBA9C4813A9}"/>
                </a:ext>
              </a:extLst>
            </p:cNvPr>
            <p:cNvCxnSpPr/>
            <p:nvPr/>
          </p:nvCxnSpPr>
          <p:spPr>
            <a:xfrm>
              <a:off x="905076" y="578560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9CC684D-BFCA-464D-8B17-531B5F8CF115}"/>
                </a:ext>
              </a:extLst>
            </p:cNvPr>
            <p:cNvCxnSpPr/>
            <p:nvPr/>
          </p:nvCxnSpPr>
          <p:spPr>
            <a:xfrm>
              <a:off x="905076" y="5971564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0C71D9-CC3C-405E-B788-28B633ECAF36}"/>
                </a:ext>
              </a:extLst>
            </p:cNvPr>
            <p:cNvCxnSpPr/>
            <p:nvPr/>
          </p:nvCxnSpPr>
          <p:spPr>
            <a:xfrm>
              <a:off x="905076" y="367443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AE011D9-5384-4441-8F57-41056F8AE807}"/>
                </a:ext>
              </a:extLst>
            </p:cNvPr>
            <p:cNvCxnSpPr/>
            <p:nvPr/>
          </p:nvCxnSpPr>
          <p:spPr>
            <a:xfrm>
              <a:off x="905076" y="370100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E7C5975-9600-4A31-9E48-D0924D4EAC82}"/>
                </a:ext>
              </a:extLst>
            </p:cNvPr>
            <p:cNvCxnSpPr/>
            <p:nvPr/>
          </p:nvCxnSpPr>
          <p:spPr>
            <a:xfrm>
              <a:off x="905076" y="374434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45673BC-86B9-46A7-BF49-D3352727078F}"/>
                </a:ext>
              </a:extLst>
            </p:cNvPr>
            <p:cNvCxnSpPr/>
            <p:nvPr/>
          </p:nvCxnSpPr>
          <p:spPr>
            <a:xfrm>
              <a:off x="905076" y="380446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8B60D78-5FB5-4970-9491-C884F2E4540B}"/>
                </a:ext>
              </a:extLst>
            </p:cNvPr>
            <p:cNvCxnSpPr/>
            <p:nvPr/>
          </p:nvCxnSpPr>
          <p:spPr>
            <a:xfrm>
              <a:off x="905076" y="392331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724825-402E-4DE6-9153-39828841173C}"/>
                </a:ext>
              </a:extLst>
            </p:cNvPr>
            <p:cNvCxnSpPr/>
            <p:nvPr/>
          </p:nvCxnSpPr>
          <p:spPr>
            <a:xfrm>
              <a:off x="905076" y="4109266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78846E3-7E02-436A-B416-D0206AB8D24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49" y="4105261"/>
              <a:ext cx="0" cy="1866303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BA7812A-8180-4EB2-A508-CB40FED56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8" y="4105261"/>
              <a:ext cx="0" cy="145803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B1FA9B8-4A48-4451-B349-40EA896D6DE1}"/>
                    </a:ext>
                  </a:extLst>
                </p:cNvPr>
                <p:cNvSpPr txBox="1"/>
                <p:nvPr/>
              </p:nvSpPr>
              <p:spPr>
                <a:xfrm>
                  <a:off x="-8266" y="4704303"/>
                  <a:ext cx="8738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LD</a:t>
                  </a:r>
                  <a:r>
                    <a:rPr lang="ko-KR" altLang="en-US" sz="1400" dirty="0"/>
                    <a:t>의</a:t>
                  </a:r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Center </a:t>
                  </a:r>
                  <a14:m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B1FA9B8-4A48-4451-B349-40EA896D6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266" y="4704303"/>
                  <a:ext cx="87383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098" t="-1163" b="-116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F9238C-7E2C-47AC-8523-92E241A6C355}"/>
                    </a:ext>
                  </a:extLst>
                </p:cNvPr>
                <p:cNvSpPr txBox="1"/>
                <p:nvPr/>
              </p:nvSpPr>
              <p:spPr>
                <a:xfrm>
                  <a:off x="1712864" y="4820694"/>
                  <a:ext cx="11367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Feedback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F9238C-7E2C-47AC-8523-92E241A6C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864" y="4820694"/>
                  <a:ext cx="113672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13" t="-2000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829219-07BB-4ACB-A7D3-80105E202100}"/>
                  </a:ext>
                </a:extLst>
              </p:cNvPr>
              <p:cNvSpPr txBox="1"/>
              <p:nvPr/>
            </p:nvSpPr>
            <p:spPr>
              <a:xfrm>
                <a:off x="2533449" y="5334913"/>
                <a:ext cx="243413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Excited state </a:t>
                </a:r>
                <a:r>
                  <a:rPr lang="ko-KR" altLang="en-US" sz="1400" dirty="0"/>
                  <a:t>중 </a:t>
                </a:r>
                <a:r>
                  <a:rPr lang="en-US" altLang="ko-KR" sz="1400" dirty="0"/>
                  <a:t>Lowest state</a:t>
                </a:r>
                <a:r>
                  <a:rPr lang="ko-KR" altLang="en-US" sz="1400" dirty="0"/>
                  <a:t>에 있는 전자가 </a:t>
                </a:r>
                <a:r>
                  <a:rPr lang="en-US" altLang="ko-KR" sz="1400" dirty="0"/>
                  <a:t>Feedback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발할 수 있기 때문에 확률이 높다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ko-KR" sz="1400" dirty="0"/>
                  <a:t>eedback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shift</a:t>
                </a:r>
                <a:r>
                  <a:rPr lang="ko-KR" altLang="en-US" sz="1400" dirty="0"/>
                  <a:t>가 잘됨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829219-07BB-4ACB-A7D3-80105E20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49" y="5334913"/>
                <a:ext cx="2434137" cy="1169551"/>
              </a:xfrm>
              <a:prstGeom prst="rect">
                <a:avLst/>
              </a:prstGeom>
              <a:blipFill>
                <a:blip r:embed="rId5"/>
                <a:stretch>
                  <a:fillRect l="-752" t="-521" b="-5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6A305F-BC82-4FD2-968C-0C808E6D42F8}"/>
                  </a:ext>
                </a:extLst>
              </p:cNvPr>
              <p:cNvSpPr txBox="1"/>
              <p:nvPr/>
            </p:nvSpPr>
            <p:spPr>
              <a:xfrm>
                <a:off x="7321922" y="5343301"/>
                <a:ext cx="262836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Excited state </a:t>
                </a:r>
                <a:r>
                  <a:rPr lang="ko-KR" altLang="en-US" sz="1400" dirty="0"/>
                  <a:t>중 </a:t>
                </a:r>
                <a:r>
                  <a:rPr lang="en-US" altLang="ko-KR" sz="1400" dirty="0"/>
                  <a:t>Higher state</a:t>
                </a:r>
                <a:r>
                  <a:rPr lang="ko-KR" altLang="en-US" sz="1400" dirty="0"/>
                  <a:t>에 있는 전자만 </a:t>
                </a:r>
                <a:r>
                  <a:rPr lang="en-US" altLang="ko-KR" sz="1400" dirty="0"/>
                  <a:t>Feedback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발할 수 있기 때문에 확률이 낮다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ko-KR" sz="1400" dirty="0"/>
                  <a:t>eedback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shift</a:t>
                </a:r>
                <a:r>
                  <a:rPr lang="ko-KR" altLang="en-US" sz="1400" dirty="0"/>
                  <a:t>가 잘 안됨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6A305F-BC82-4FD2-968C-0C808E6D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922" y="5343301"/>
                <a:ext cx="2628366" cy="1169551"/>
              </a:xfrm>
              <a:prstGeom prst="rect">
                <a:avLst/>
              </a:prstGeom>
              <a:blipFill>
                <a:blip r:embed="rId6"/>
                <a:stretch>
                  <a:fillRect l="-696" t="-524" r="-696" b="-5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651F392-E3F3-4E6D-944B-30F11F7B533E}"/>
              </a:ext>
            </a:extLst>
          </p:cNvPr>
          <p:cNvGrpSpPr/>
          <p:nvPr/>
        </p:nvGrpSpPr>
        <p:grpSpPr>
          <a:xfrm>
            <a:off x="4795505" y="4513526"/>
            <a:ext cx="2695167" cy="1483394"/>
            <a:chOff x="4795505" y="4513526"/>
            <a:chExt cx="2695167" cy="1483394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4A40143-1F81-4A40-B18C-D58BCFA8904B}"/>
                </a:ext>
              </a:extLst>
            </p:cNvPr>
            <p:cNvCxnSpPr/>
            <p:nvPr/>
          </p:nvCxnSpPr>
          <p:spPr>
            <a:xfrm>
              <a:off x="5621664" y="5562091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2A15AC9-5835-415B-9D53-33F0A12549E5}"/>
                </a:ext>
              </a:extLst>
            </p:cNvPr>
            <p:cNvCxnSpPr/>
            <p:nvPr/>
          </p:nvCxnSpPr>
          <p:spPr>
            <a:xfrm>
              <a:off x="5621664" y="558865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307ED39-F42D-467D-B7E9-293CDF0E06CE}"/>
                </a:ext>
              </a:extLst>
            </p:cNvPr>
            <p:cNvCxnSpPr/>
            <p:nvPr/>
          </p:nvCxnSpPr>
          <p:spPr>
            <a:xfrm>
              <a:off x="5621664" y="5631999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B001999-F80E-44B0-87EC-D990EA72232E}"/>
                </a:ext>
              </a:extLst>
            </p:cNvPr>
            <p:cNvCxnSpPr/>
            <p:nvPr/>
          </p:nvCxnSpPr>
          <p:spPr>
            <a:xfrm>
              <a:off x="5621664" y="569212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BE25618-3719-4058-ABCF-3DD9862A2618}"/>
                </a:ext>
              </a:extLst>
            </p:cNvPr>
            <p:cNvCxnSpPr/>
            <p:nvPr/>
          </p:nvCxnSpPr>
          <p:spPr>
            <a:xfrm>
              <a:off x="5621664" y="581096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899BE6E-C68B-4002-8756-56BD746A4692}"/>
                </a:ext>
              </a:extLst>
            </p:cNvPr>
            <p:cNvCxnSpPr/>
            <p:nvPr/>
          </p:nvCxnSpPr>
          <p:spPr>
            <a:xfrm>
              <a:off x="5621664" y="5996920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FA775CF-FF28-4D0C-82B8-AFA89AAA861A}"/>
                </a:ext>
              </a:extLst>
            </p:cNvPr>
            <p:cNvCxnSpPr/>
            <p:nvPr/>
          </p:nvCxnSpPr>
          <p:spPr>
            <a:xfrm>
              <a:off x="5621664" y="451352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92B2CD3-469B-4CAB-8C61-4CBF438807DF}"/>
                </a:ext>
              </a:extLst>
            </p:cNvPr>
            <p:cNvCxnSpPr/>
            <p:nvPr/>
          </p:nvCxnSpPr>
          <p:spPr>
            <a:xfrm>
              <a:off x="5621664" y="4540091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6A995D3-EB1A-415F-8A37-EEB059780C01}"/>
                </a:ext>
              </a:extLst>
            </p:cNvPr>
            <p:cNvCxnSpPr/>
            <p:nvPr/>
          </p:nvCxnSpPr>
          <p:spPr>
            <a:xfrm>
              <a:off x="5621664" y="458343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85904D7-1607-4F35-9641-D943F1B7389C}"/>
                </a:ext>
              </a:extLst>
            </p:cNvPr>
            <p:cNvCxnSpPr/>
            <p:nvPr/>
          </p:nvCxnSpPr>
          <p:spPr>
            <a:xfrm>
              <a:off x="5621664" y="464355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DA03A75-5B35-487D-B257-BE62FCA1EC77}"/>
                </a:ext>
              </a:extLst>
            </p:cNvPr>
            <p:cNvCxnSpPr/>
            <p:nvPr/>
          </p:nvCxnSpPr>
          <p:spPr>
            <a:xfrm>
              <a:off x="5621664" y="4762399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F9FCCD4-FDA0-4DD1-922C-05D7A8FD5EF2}"/>
                </a:ext>
              </a:extLst>
            </p:cNvPr>
            <p:cNvCxnSpPr/>
            <p:nvPr/>
          </p:nvCxnSpPr>
          <p:spPr>
            <a:xfrm>
              <a:off x="5621664" y="4948355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4EEC3B7-EEAC-4130-9219-78BC78C2D358}"/>
                </a:ext>
              </a:extLst>
            </p:cNvPr>
            <p:cNvCxnSpPr>
              <a:cxnSpLocks/>
            </p:cNvCxnSpPr>
            <p:nvPr/>
          </p:nvCxnSpPr>
          <p:spPr>
            <a:xfrm>
              <a:off x="5821837" y="4948355"/>
              <a:ext cx="0" cy="104856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1D96F9E-BA43-48CF-BFF7-17FAC06EE22A}"/>
                    </a:ext>
                  </a:extLst>
                </p:cNvPr>
                <p:cNvSpPr txBox="1"/>
                <p:nvPr/>
              </p:nvSpPr>
              <p:spPr>
                <a:xfrm>
                  <a:off x="4795505" y="4979450"/>
                  <a:ext cx="8738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LD</a:t>
                  </a:r>
                  <a:r>
                    <a:rPr lang="ko-KR" altLang="en-US" sz="1400" dirty="0"/>
                    <a:t>의</a:t>
                  </a:r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Center </a:t>
                  </a:r>
                  <a14:m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1D96F9E-BA43-48CF-BFF7-17FAC06E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505" y="4979450"/>
                  <a:ext cx="87383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098" t="-1163" b="-116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08C22C5-BC55-4637-997E-58D7E3194796}"/>
                    </a:ext>
                  </a:extLst>
                </p:cNvPr>
                <p:cNvSpPr txBox="1"/>
                <p:nvPr/>
              </p:nvSpPr>
              <p:spPr>
                <a:xfrm>
                  <a:off x="6353951" y="5106109"/>
                  <a:ext cx="11367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Feedback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08C22C5-BC55-4637-997E-58D7E3194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951" y="5106109"/>
                  <a:ext cx="113672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04" t="-2000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771B988-1B5F-4BD5-B352-FDEA89618C77}"/>
                </a:ext>
              </a:extLst>
            </p:cNvPr>
            <p:cNvCxnSpPr>
              <a:cxnSpLocks/>
            </p:cNvCxnSpPr>
            <p:nvPr/>
          </p:nvCxnSpPr>
          <p:spPr>
            <a:xfrm>
              <a:off x="6319290" y="4531950"/>
              <a:ext cx="0" cy="1458039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5752BA-8DDA-4F3C-AFD9-2736999BC707}"/>
                  </a:ext>
                </a:extLst>
              </p:cNvPr>
              <p:cNvSpPr txBox="1"/>
              <p:nvPr/>
            </p:nvSpPr>
            <p:spPr>
              <a:xfrm>
                <a:off x="6696814" y="1047948"/>
                <a:ext cx="2040815" cy="703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큰</a:t>
                </a:r>
                <a:r>
                  <a:rPr lang="en-US" altLang="ko-KR" sz="1400" dirty="0"/>
                  <a:t> energy gap </a:t>
                </a:r>
                <a:r>
                  <a:rPr lang="ko-KR" altLang="en-US" sz="1400" dirty="0"/>
                  <a:t>→ 짧은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작은 </a:t>
                </a:r>
                <a:r>
                  <a:rPr lang="en-US" altLang="ko-KR" sz="1400" dirty="0"/>
                  <a:t>energy gap </a:t>
                </a:r>
                <a:r>
                  <a:rPr lang="ko-KR" altLang="en-US" sz="1400" dirty="0"/>
                  <a:t>→ 긴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5752BA-8DDA-4F3C-AFD9-2736999BC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14" y="1047948"/>
                <a:ext cx="2040815" cy="703334"/>
              </a:xfrm>
              <a:prstGeom prst="rect">
                <a:avLst/>
              </a:prstGeom>
              <a:blipFill>
                <a:blip r:embed="rId8"/>
                <a:stretch>
                  <a:fillRect l="-898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BC28D6-A055-438C-9659-2DE41305A3E1}"/>
                  </a:ext>
                </a:extLst>
              </p:cNvPr>
              <p:cNvSpPr txBox="1"/>
              <p:nvPr/>
            </p:nvSpPr>
            <p:spPr>
              <a:xfrm>
                <a:off x="322342" y="1911753"/>
                <a:ext cx="2042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shift by feedback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BC28D6-A055-438C-9659-2DE41305A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2" y="1911753"/>
                <a:ext cx="2042419" cy="307777"/>
              </a:xfrm>
              <a:prstGeom prst="rect">
                <a:avLst/>
              </a:prstGeom>
              <a:blipFill>
                <a:blip r:embed="rId9"/>
                <a:stretch>
                  <a:fillRect l="-597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4421F34-7815-418A-8231-6E909D8AFB33}"/>
              </a:ext>
            </a:extLst>
          </p:cNvPr>
          <p:cNvGrpSpPr/>
          <p:nvPr/>
        </p:nvGrpSpPr>
        <p:grpSpPr>
          <a:xfrm>
            <a:off x="638463" y="2322313"/>
            <a:ext cx="4074060" cy="1162783"/>
            <a:chOff x="638463" y="2322313"/>
            <a:chExt cx="4074060" cy="116278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7456479-1B9C-4666-90E3-C93BB99FB67A}"/>
                </a:ext>
              </a:extLst>
            </p:cNvPr>
            <p:cNvSpPr/>
            <p:nvPr/>
          </p:nvSpPr>
          <p:spPr>
            <a:xfrm>
              <a:off x="1384588" y="2322313"/>
              <a:ext cx="1501629" cy="707793"/>
            </a:xfrm>
            <a:custGeom>
              <a:avLst/>
              <a:gdLst>
                <a:gd name="connsiteX0" fmla="*/ 0 w 1501629"/>
                <a:gd name="connsiteY0" fmla="*/ 657956 h 725825"/>
                <a:gd name="connsiteX1" fmla="*/ 411060 w 1501629"/>
                <a:gd name="connsiteY1" fmla="*/ 666345 h 725825"/>
                <a:gd name="connsiteX2" fmla="*/ 713064 w 1501629"/>
                <a:gd name="connsiteY2" fmla="*/ 20393 h 725825"/>
                <a:gd name="connsiteX3" fmla="*/ 922789 w 1501629"/>
                <a:gd name="connsiteY3" fmla="*/ 204951 h 725825"/>
                <a:gd name="connsiteX4" fmla="*/ 1098958 w 1501629"/>
                <a:gd name="connsiteY4" fmla="*/ 641178 h 725825"/>
                <a:gd name="connsiteX5" fmla="*/ 1501629 w 1501629"/>
                <a:gd name="connsiteY5" fmla="*/ 699901 h 725825"/>
                <a:gd name="connsiteX6" fmla="*/ 1501629 w 1501629"/>
                <a:gd name="connsiteY6" fmla="*/ 699901 h 725825"/>
                <a:gd name="connsiteX0" fmla="*/ 0 w 1501629"/>
                <a:gd name="connsiteY0" fmla="*/ 638485 h 688725"/>
                <a:gd name="connsiteX1" fmla="*/ 411060 w 1501629"/>
                <a:gd name="connsiteY1" fmla="*/ 646874 h 688725"/>
                <a:gd name="connsiteX2" fmla="*/ 587229 w 1501629"/>
                <a:gd name="connsiteY2" fmla="*/ 252592 h 688725"/>
                <a:gd name="connsiteX3" fmla="*/ 713064 w 1501629"/>
                <a:gd name="connsiteY3" fmla="*/ 922 h 688725"/>
                <a:gd name="connsiteX4" fmla="*/ 922789 w 1501629"/>
                <a:gd name="connsiteY4" fmla="*/ 185480 h 688725"/>
                <a:gd name="connsiteX5" fmla="*/ 1098958 w 1501629"/>
                <a:gd name="connsiteY5" fmla="*/ 621707 h 688725"/>
                <a:gd name="connsiteX6" fmla="*/ 1501629 w 1501629"/>
                <a:gd name="connsiteY6" fmla="*/ 680430 h 688725"/>
                <a:gd name="connsiteX7" fmla="*/ 1501629 w 1501629"/>
                <a:gd name="connsiteY7" fmla="*/ 680430 h 688725"/>
                <a:gd name="connsiteX0" fmla="*/ 0 w 1501629"/>
                <a:gd name="connsiteY0" fmla="*/ 697208 h 726158"/>
                <a:gd name="connsiteX1" fmla="*/ 411060 w 1501629"/>
                <a:gd name="connsiteY1" fmla="*/ 646874 h 726158"/>
                <a:gd name="connsiteX2" fmla="*/ 587229 w 1501629"/>
                <a:gd name="connsiteY2" fmla="*/ 252592 h 726158"/>
                <a:gd name="connsiteX3" fmla="*/ 713064 w 1501629"/>
                <a:gd name="connsiteY3" fmla="*/ 922 h 726158"/>
                <a:gd name="connsiteX4" fmla="*/ 922789 w 1501629"/>
                <a:gd name="connsiteY4" fmla="*/ 185480 h 726158"/>
                <a:gd name="connsiteX5" fmla="*/ 1098958 w 1501629"/>
                <a:gd name="connsiteY5" fmla="*/ 621707 h 726158"/>
                <a:gd name="connsiteX6" fmla="*/ 1501629 w 1501629"/>
                <a:gd name="connsiteY6" fmla="*/ 680430 h 726158"/>
                <a:gd name="connsiteX7" fmla="*/ 1501629 w 1501629"/>
                <a:gd name="connsiteY7" fmla="*/ 680430 h 726158"/>
                <a:gd name="connsiteX0" fmla="*/ 0 w 1501629"/>
                <a:gd name="connsiteY0" fmla="*/ 697208 h 707584"/>
                <a:gd name="connsiteX1" fmla="*/ 411060 w 1501629"/>
                <a:gd name="connsiteY1" fmla="*/ 646874 h 707584"/>
                <a:gd name="connsiteX2" fmla="*/ 587229 w 1501629"/>
                <a:gd name="connsiteY2" fmla="*/ 252592 h 707584"/>
                <a:gd name="connsiteX3" fmla="*/ 713064 w 1501629"/>
                <a:gd name="connsiteY3" fmla="*/ 922 h 707584"/>
                <a:gd name="connsiteX4" fmla="*/ 922789 w 1501629"/>
                <a:gd name="connsiteY4" fmla="*/ 185480 h 707584"/>
                <a:gd name="connsiteX5" fmla="*/ 1098958 w 1501629"/>
                <a:gd name="connsiteY5" fmla="*/ 621707 h 707584"/>
                <a:gd name="connsiteX6" fmla="*/ 1501629 w 1501629"/>
                <a:gd name="connsiteY6" fmla="*/ 680430 h 707584"/>
                <a:gd name="connsiteX7" fmla="*/ 1501629 w 1501629"/>
                <a:gd name="connsiteY7" fmla="*/ 680430 h 707584"/>
                <a:gd name="connsiteX0" fmla="*/ 0 w 1501629"/>
                <a:gd name="connsiteY0" fmla="*/ 696297 h 706673"/>
                <a:gd name="connsiteX1" fmla="*/ 411060 w 1501629"/>
                <a:gd name="connsiteY1" fmla="*/ 645963 h 706673"/>
                <a:gd name="connsiteX2" fmla="*/ 587229 w 1501629"/>
                <a:gd name="connsiteY2" fmla="*/ 251681 h 706673"/>
                <a:gd name="connsiteX3" fmla="*/ 713064 w 1501629"/>
                <a:gd name="connsiteY3" fmla="*/ 11 h 706673"/>
                <a:gd name="connsiteX4" fmla="*/ 838899 w 1501629"/>
                <a:gd name="connsiteY4" fmla="*/ 243292 h 706673"/>
                <a:gd name="connsiteX5" fmla="*/ 1098958 w 1501629"/>
                <a:gd name="connsiteY5" fmla="*/ 620796 h 706673"/>
                <a:gd name="connsiteX6" fmla="*/ 1501629 w 1501629"/>
                <a:gd name="connsiteY6" fmla="*/ 679519 h 706673"/>
                <a:gd name="connsiteX7" fmla="*/ 1501629 w 1501629"/>
                <a:gd name="connsiteY7" fmla="*/ 679519 h 706673"/>
                <a:gd name="connsiteX0" fmla="*/ 0 w 1501629"/>
                <a:gd name="connsiteY0" fmla="*/ 696297 h 706673"/>
                <a:gd name="connsiteX1" fmla="*/ 411060 w 1501629"/>
                <a:gd name="connsiteY1" fmla="*/ 645963 h 706673"/>
                <a:gd name="connsiteX2" fmla="*/ 587229 w 1501629"/>
                <a:gd name="connsiteY2" fmla="*/ 251681 h 706673"/>
                <a:gd name="connsiteX3" fmla="*/ 713064 w 1501629"/>
                <a:gd name="connsiteY3" fmla="*/ 11 h 706673"/>
                <a:gd name="connsiteX4" fmla="*/ 838899 w 1501629"/>
                <a:gd name="connsiteY4" fmla="*/ 243292 h 706673"/>
                <a:gd name="connsiteX5" fmla="*/ 1065402 w 1501629"/>
                <a:gd name="connsiteY5" fmla="*/ 637574 h 706673"/>
                <a:gd name="connsiteX6" fmla="*/ 1501629 w 1501629"/>
                <a:gd name="connsiteY6" fmla="*/ 679519 h 706673"/>
                <a:gd name="connsiteX7" fmla="*/ 1501629 w 1501629"/>
                <a:gd name="connsiteY7" fmla="*/ 679519 h 706673"/>
                <a:gd name="connsiteX0" fmla="*/ 0 w 1501629"/>
                <a:gd name="connsiteY0" fmla="*/ 696478 h 706854"/>
                <a:gd name="connsiteX1" fmla="*/ 411060 w 1501629"/>
                <a:gd name="connsiteY1" fmla="*/ 646144 h 706854"/>
                <a:gd name="connsiteX2" fmla="*/ 587229 w 1501629"/>
                <a:gd name="connsiteY2" fmla="*/ 251862 h 706854"/>
                <a:gd name="connsiteX3" fmla="*/ 713064 w 1501629"/>
                <a:gd name="connsiteY3" fmla="*/ 192 h 706854"/>
                <a:gd name="connsiteX4" fmla="*/ 889233 w 1501629"/>
                <a:gd name="connsiteY4" fmla="*/ 218306 h 706854"/>
                <a:gd name="connsiteX5" fmla="*/ 1065402 w 1501629"/>
                <a:gd name="connsiteY5" fmla="*/ 637755 h 706854"/>
                <a:gd name="connsiteX6" fmla="*/ 1501629 w 1501629"/>
                <a:gd name="connsiteY6" fmla="*/ 679700 h 706854"/>
                <a:gd name="connsiteX7" fmla="*/ 1501629 w 1501629"/>
                <a:gd name="connsiteY7" fmla="*/ 679700 h 706854"/>
                <a:gd name="connsiteX0" fmla="*/ 0 w 1501629"/>
                <a:gd name="connsiteY0" fmla="*/ 696299 h 707793"/>
                <a:gd name="connsiteX1" fmla="*/ 411060 w 1501629"/>
                <a:gd name="connsiteY1" fmla="*/ 645965 h 707793"/>
                <a:gd name="connsiteX2" fmla="*/ 536895 w 1501629"/>
                <a:gd name="connsiteY2" fmla="*/ 226516 h 707793"/>
                <a:gd name="connsiteX3" fmla="*/ 713064 w 1501629"/>
                <a:gd name="connsiteY3" fmla="*/ 13 h 707793"/>
                <a:gd name="connsiteX4" fmla="*/ 889233 w 1501629"/>
                <a:gd name="connsiteY4" fmla="*/ 218127 h 707793"/>
                <a:gd name="connsiteX5" fmla="*/ 1065402 w 1501629"/>
                <a:gd name="connsiteY5" fmla="*/ 637576 h 707793"/>
                <a:gd name="connsiteX6" fmla="*/ 1501629 w 1501629"/>
                <a:gd name="connsiteY6" fmla="*/ 679521 h 707793"/>
                <a:gd name="connsiteX7" fmla="*/ 1501629 w 1501629"/>
                <a:gd name="connsiteY7" fmla="*/ 679521 h 70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629" h="707793">
                  <a:moveTo>
                    <a:pt x="0" y="696299"/>
                  </a:moveTo>
                  <a:cubicBezTo>
                    <a:pt x="229998" y="711679"/>
                    <a:pt x="321578" y="724262"/>
                    <a:pt x="411060" y="645965"/>
                  </a:cubicBezTo>
                  <a:cubicBezTo>
                    <a:pt x="500543" y="567668"/>
                    <a:pt x="486561" y="334175"/>
                    <a:pt x="536895" y="226516"/>
                  </a:cubicBezTo>
                  <a:cubicBezTo>
                    <a:pt x="587229" y="118857"/>
                    <a:pt x="654341" y="1411"/>
                    <a:pt x="713064" y="13"/>
                  </a:cubicBezTo>
                  <a:cubicBezTo>
                    <a:pt x="771787" y="-1385"/>
                    <a:pt x="830510" y="111866"/>
                    <a:pt x="889233" y="218127"/>
                  </a:cubicBezTo>
                  <a:cubicBezTo>
                    <a:pt x="947956" y="324388"/>
                    <a:pt x="963336" y="560677"/>
                    <a:pt x="1065402" y="637576"/>
                  </a:cubicBezTo>
                  <a:cubicBezTo>
                    <a:pt x="1167468" y="714475"/>
                    <a:pt x="1428925" y="672530"/>
                    <a:pt x="1501629" y="679521"/>
                  </a:cubicBezTo>
                  <a:lnTo>
                    <a:pt x="1501629" y="679521"/>
                  </a:ln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0C2900-D3E0-4B41-9C36-0AE0D18986DC}"/>
                    </a:ext>
                  </a:extLst>
                </p:cNvPr>
                <p:cNvSpPr txBox="1"/>
                <p:nvPr/>
              </p:nvSpPr>
              <p:spPr>
                <a:xfrm>
                  <a:off x="4340305" y="2859033"/>
                  <a:ext cx="372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0C2900-D3E0-4B41-9C36-0AE0D1898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305" y="2859033"/>
                  <a:ext cx="37221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D946488-C2B8-4A06-BD8A-AE3AD5C813FC}"/>
                </a:ext>
              </a:extLst>
            </p:cNvPr>
            <p:cNvCxnSpPr>
              <a:cxnSpLocks/>
            </p:cNvCxnSpPr>
            <p:nvPr/>
          </p:nvCxnSpPr>
          <p:spPr>
            <a:xfrm>
              <a:off x="1216637" y="3022076"/>
              <a:ext cx="2927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1E88884-0CDC-44EF-BADA-E9FD9232C6F9}"/>
                    </a:ext>
                  </a:extLst>
                </p:cNvPr>
                <p:cNvSpPr txBox="1"/>
                <p:nvPr/>
              </p:nvSpPr>
              <p:spPr>
                <a:xfrm>
                  <a:off x="2588297" y="3177319"/>
                  <a:ext cx="11367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Feedback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1E88884-0CDC-44EF-BADA-E9FD9232C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297" y="3177319"/>
                  <a:ext cx="113672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613" t="-1961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2515931-2CD3-4188-AB6F-DDCFD92A5A93}"/>
                </a:ext>
              </a:extLst>
            </p:cNvPr>
            <p:cNvCxnSpPr>
              <a:cxnSpLocks/>
            </p:cNvCxnSpPr>
            <p:nvPr/>
          </p:nvCxnSpPr>
          <p:spPr>
            <a:xfrm>
              <a:off x="2508282" y="2867019"/>
              <a:ext cx="0" cy="165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E60E9B0-10E6-4156-B207-CB1D757ED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5362" y="2322314"/>
              <a:ext cx="0" cy="707792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2F90295-8595-4A7E-98CE-001A84584C6C}"/>
                    </a:ext>
                  </a:extLst>
                </p:cNvPr>
                <p:cNvSpPr txBox="1"/>
                <p:nvPr/>
              </p:nvSpPr>
              <p:spPr>
                <a:xfrm>
                  <a:off x="638463" y="3164107"/>
                  <a:ext cx="13306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LD</a:t>
                  </a:r>
                  <a:r>
                    <a:rPr lang="ko-KR" altLang="en-US" sz="1400" dirty="0"/>
                    <a:t>의 </a:t>
                  </a:r>
                  <a:r>
                    <a:rPr lang="en-US" altLang="ko-KR" sz="1400" dirty="0"/>
                    <a:t>center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2F90295-8595-4A7E-98CE-001A84584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63" y="3164107"/>
                  <a:ext cx="133068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6" t="-1961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9A554245-0874-4566-9616-F12ACCCEF336}"/>
                </a:ext>
              </a:extLst>
            </p:cNvPr>
            <p:cNvCxnSpPr/>
            <p:nvPr/>
          </p:nvCxnSpPr>
          <p:spPr>
            <a:xfrm flipV="1">
              <a:off x="1887523" y="3030106"/>
              <a:ext cx="197839" cy="229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524EA0F-52A5-43FE-8CD6-E18DDC0177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3449" y="3065709"/>
              <a:ext cx="140542" cy="1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8E02EFB-C23D-4805-A976-372F80D2FBE5}"/>
              </a:ext>
            </a:extLst>
          </p:cNvPr>
          <p:cNvGrpSpPr/>
          <p:nvPr/>
        </p:nvGrpSpPr>
        <p:grpSpPr>
          <a:xfrm>
            <a:off x="5689944" y="2404088"/>
            <a:ext cx="3495886" cy="1141041"/>
            <a:chOff x="5689944" y="2404088"/>
            <a:chExt cx="3495886" cy="1141041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1619540-B2E1-4E2A-8BCF-01B222DE0734}"/>
                </a:ext>
              </a:extLst>
            </p:cNvPr>
            <p:cNvSpPr/>
            <p:nvPr/>
          </p:nvSpPr>
          <p:spPr>
            <a:xfrm>
              <a:off x="6554182" y="2414781"/>
              <a:ext cx="1501629" cy="707793"/>
            </a:xfrm>
            <a:custGeom>
              <a:avLst/>
              <a:gdLst>
                <a:gd name="connsiteX0" fmla="*/ 0 w 1501629"/>
                <a:gd name="connsiteY0" fmla="*/ 657956 h 725825"/>
                <a:gd name="connsiteX1" fmla="*/ 411060 w 1501629"/>
                <a:gd name="connsiteY1" fmla="*/ 666345 h 725825"/>
                <a:gd name="connsiteX2" fmla="*/ 713064 w 1501629"/>
                <a:gd name="connsiteY2" fmla="*/ 20393 h 725825"/>
                <a:gd name="connsiteX3" fmla="*/ 922789 w 1501629"/>
                <a:gd name="connsiteY3" fmla="*/ 204951 h 725825"/>
                <a:gd name="connsiteX4" fmla="*/ 1098958 w 1501629"/>
                <a:gd name="connsiteY4" fmla="*/ 641178 h 725825"/>
                <a:gd name="connsiteX5" fmla="*/ 1501629 w 1501629"/>
                <a:gd name="connsiteY5" fmla="*/ 699901 h 725825"/>
                <a:gd name="connsiteX6" fmla="*/ 1501629 w 1501629"/>
                <a:gd name="connsiteY6" fmla="*/ 699901 h 725825"/>
                <a:gd name="connsiteX0" fmla="*/ 0 w 1501629"/>
                <a:gd name="connsiteY0" fmla="*/ 638485 h 688725"/>
                <a:gd name="connsiteX1" fmla="*/ 411060 w 1501629"/>
                <a:gd name="connsiteY1" fmla="*/ 646874 h 688725"/>
                <a:gd name="connsiteX2" fmla="*/ 587229 w 1501629"/>
                <a:gd name="connsiteY2" fmla="*/ 252592 h 688725"/>
                <a:gd name="connsiteX3" fmla="*/ 713064 w 1501629"/>
                <a:gd name="connsiteY3" fmla="*/ 922 h 688725"/>
                <a:gd name="connsiteX4" fmla="*/ 922789 w 1501629"/>
                <a:gd name="connsiteY4" fmla="*/ 185480 h 688725"/>
                <a:gd name="connsiteX5" fmla="*/ 1098958 w 1501629"/>
                <a:gd name="connsiteY5" fmla="*/ 621707 h 688725"/>
                <a:gd name="connsiteX6" fmla="*/ 1501629 w 1501629"/>
                <a:gd name="connsiteY6" fmla="*/ 680430 h 688725"/>
                <a:gd name="connsiteX7" fmla="*/ 1501629 w 1501629"/>
                <a:gd name="connsiteY7" fmla="*/ 680430 h 688725"/>
                <a:gd name="connsiteX0" fmla="*/ 0 w 1501629"/>
                <a:gd name="connsiteY0" fmla="*/ 697208 h 726158"/>
                <a:gd name="connsiteX1" fmla="*/ 411060 w 1501629"/>
                <a:gd name="connsiteY1" fmla="*/ 646874 h 726158"/>
                <a:gd name="connsiteX2" fmla="*/ 587229 w 1501629"/>
                <a:gd name="connsiteY2" fmla="*/ 252592 h 726158"/>
                <a:gd name="connsiteX3" fmla="*/ 713064 w 1501629"/>
                <a:gd name="connsiteY3" fmla="*/ 922 h 726158"/>
                <a:gd name="connsiteX4" fmla="*/ 922789 w 1501629"/>
                <a:gd name="connsiteY4" fmla="*/ 185480 h 726158"/>
                <a:gd name="connsiteX5" fmla="*/ 1098958 w 1501629"/>
                <a:gd name="connsiteY5" fmla="*/ 621707 h 726158"/>
                <a:gd name="connsiteX6" fmla="*/ 1501629 w 1501629"/>
                <a:gd name="connsiteY6" fmla="*/ 680430 h 726158"/>
                <a:gd name="connsiteX7" fmla="*/ 1501629 w 1501629"/>
                <a:gd name="connsiteY7" fmla="*/ 680430 h 726158"/>
                <a:gd name="connsiteX0" fmla="*/ 0 w 1501629"/>
                <a:gd name="connsiteY0" fmla="*/ 697208 h 707584"/>
                <a:gd name="connsiteX1" fmla="*/ 411060 w 1501629"/>
                <a:gd name="connsiteY1" fmla="*/ 646874 h 707584"/>
                <a:gd name="connsiteX2" fmla="*/ 587229 w 1501629"/>
                <a:gd name="connsiteY2" fmla="*/ 252592 h 707584"/>
                <a:gd name="connsiteX3" fmla="*/ 713064 w 1501629"/>
                <a:gd name="connsiteY3" fmla="*/ 922 h 707584"/>
                <a:gd name="connsiteX4" fmla="*/ 922789 w 1501629"/>
                <a:gd name="connsiteY4" fmla="*/ 185480 h 707584"/>
                <a:gd name="connsiteX5" fmla="*/ 1098958 w 1501629"/>
                <a:gd name="connsiteY5" fmla="*/ 621707 h 707584"/>
                <a:gd name="connsiteX6" fmla="*/ 1501629 w 1501629"/>
                <a:gd name="connsiteY6" fmla="*/ 680430 h 707584"/>
                <a:gd name="connsiteX7" fmla="*/ 1501629 w 1501629"/>
                <a:gd name="connsiteY7" fmla="*/ 680430 h 707584"/>
                <a:gd name="connsiteX0" fmla="*/ 0 w 1501629"/>
                <a:gd name="connsiteY0" fmla="*/ 696297 h 706673"/>
                <a:gd name="connsiteX1" fmla="*/ 411060 w 1501629"/>
                <a:gd name="connsiteY1" fmla="*/ 645963 h 706673"/>
                <a:gd name="connsiteX2" fmla="*/ 587229 w 1501629"/>
                <a:gd name="connsiteY2" fmla="*/ 251681 h 706673"/>
                <a:gd name="connsiteX3" fmla="*/ 713064 w 1501629"/>
                <a:gd name="connsiteY3" fmla="*/ 11 h 706673"/>
                <a:gd name="connsiteX4" fmla="*/ 838899 w 1501629"/>
                <a:gd name="connsiteY4" fmla="*/ 243292 h 706673"/>
                <a:gd name="connsiteX5" fmla="*/ 1098958 w 1501629"/>
                <a:gd name="connsiteY5" fmla="*/ 620796 h 706673"/>
                <a:gd name="connsiteX6" fmla="*/ 1501629 w 1501629"/>
                <a:gd name="connsiteY6" fmla="*/ 679519 h 706673"/>
                <a:gd name="connsiteX7" fmla="*/ 1501629 w 1501629"/>
                <a:gd name="connsiteY7" fmla="*/ 679519 h 706673"/>
                <a:gd name="connsiteX0" fmla="*/ 0 w 1501629"/>
                <a:gd name="connsiteY0" fmla="*/ 696297 h 706673"/>
                <a:gd name="connsiteX1" fmla="*/ 411060 w 1501629"/>
                <a:gd name="connsiteY1" fmla="*/ 645963 h 706673"/>
                <a:gd name="connsiteX2" fmla="*/ 587229 w 1501629"/>
                <a:gd name="connsiteY2" fmla="*/ 251681 h 706673"/>
                <a:gd name="connsiteX3" fmla="*/ 713064 w 1501629"/>
                <a:gd name="connsiteY3" fmla="*/ 11 h 706673"/>
                <a:gd name="connsiteX4" fmla="*/ 838899 w 1501629"/>
                <a:gd name="connsiteY4" fmla="*/ 243292 h 706673"/>
                <a:gd name="connsiteX5" fmla="*/ 1065402 w 1501629"/>
                <a:gd name="connsiteY5" fmla="*/ 637574 h 706673"/>
                <a:gd name="connsiteX6" fmla="*/ 1501629 w 1501629"/>
                <a:gd name="connsiteY6" fmla="*/ 679519 h 706673"/>
                <a:gd name="connsiteX7" fmla="*/ 1501629 w 1501629"/>
                <a:gd name="connsiteY7" fmla="*/ 679519 h 706673"/>
                <a:gd name="connsiteX0" fmla="*/ 0 w 1501629"/>
                <a:gd name="connsiteY0" fmla="*/ 696478 h 706854"/>
                <a:gd name="connsiteX1" fmla="*/ 411060 w 1501629"/>
                <a:gd name="connsiteY1" fmla="*/ 646144 h 706854"/>
                <a:gd name="connsiteX2" fmla="*/ 587229 w 1501629"/>
                <a:gd name="connsiteY2" fmla="*/ 251862 h 706854"/>
                <a:gd name="connsiteX3" fmla="*/ 713064 w 1501629"/>
                <a:gd name="connsiteY3" fmla="*/ 192 h 706854"/>
                <a:gd name="connsiteX4" fmla="*/ 889233 w 1501629"/>
                <a:gd name="connsiteY4" fmla="*/ 218306 h 706854"/>
                <a:gd name="connsiteX5" fmla="*/ 1065402 w 1501629"/>
                <a:gd name="connsiteY5" fmla="*/ 637755 h 706854"/>
                <a:gd name="connsiteX6" fmla="*/ 1501629 w 1501629"/>
                <a:gd name="connsiteY6" fmla="*/ 679700 h 706854"/>
                <a:gd name="connsiteX7" fmla="*/ 1501629 w 1501629"/>
                <a:gd name="connsiteY7" fmla="*/ 679700 h 706854"/>
                <a:gd name="connsiteX0" fmla="*/ 0 w 1501629"/>
                <a:gd name="connsiteY0" fmla="*/ 696299 h 707793"/>
                <a:gd name="connsiteX1" fmla="*/ 411060 w 1501629"/>
                <a:gd name="connsiteY1" fmla="*/ 645965 h 707793"/>
                <a:gd name="connsiteX2" fmla="*/ 536895 w 1501629"/>
                <a:gd name="connsiteY2" fmla="*/ 226516 h 707793"/>
                <a:gd name="connsiteX3" fmla="*/ 713064 w 1501629"/>
                <a:gd name="connsiteY3" fmla="*/ 13 h 707793"/>
                <a:gd name="connsiteX4" fmla="*/ 889233 w 1501629"/>
                <a:gd name="connsiteY4" fmla="*/ 218127 h 707793"/>
                <a:gd name="connsiteX5" fmla="*/ 1065402 w 1501629"/>
                <a:gd name="connsiteY5" fmla="*/ 637576 h 707793"/>
                <a:gd name="connsiteX6" fmla="*/ 1501629 w 1501629"/>
                <a:gd name="connsiteY6" fmla="*/ 679521 h 707793"/>
                <a:gd name="connsiteX7" fmla="*/ 1501629 w 1501629"/>
                <a:gd name="connsiteY7" fmla="*/ 679521 h 70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629" h="707793">
                  <a:moveTo>
                    <a:pt x="0" y="696299"/>
                  </a:moveTo>
                  <a:cubicBezTo>
                    <a:pt x="229998" y="711679"/>
                    <a:pt x="321578" y="724262"/>
                    <a:pt x="411060" y="645965"/>
                  </a:cubicBezTo>
                  <a:cubicBezTo>
                    <a:pt x="500543" y="567668"/>
                    <a:pt x="486561" y="334175"/>
                    <a:pt x="536895" y="226516"/>
                  </a:cubicBezTo>
                  <a:cubicBezTo>
                    <a:pt x="587229" y="118857"/>
                    <a:pt x="654341" y="1411"/>
                    <a:pt x="713064" y="13"/>
                  </a:cubicBezTo>
                  <a:cubicBezTo>
                    <a:pt x="771787" y="-1385"/>
                    <a:pt x="830510" y="111866"/>
                    <a:pt x="889233" y="218127"/>
                  </a:cubicBezTo>
                  <a:cubicBezTo>
                    <a:pt x="947956" y="324388"/>
                    <a:pt x="963336" y="560677"/>
                    <a:pt x="1065402" y="637576"/>
                  </a:cubicBezTo>
                  <a:cubicBezTo>
                    <a:pt x="1167468" y="714475"/>
                    <a:pt x="1428925" y="672530"/>
                    <a:pt x="1501629" y="679521"/>
                  </a:cubicBezTo>
                  <a:lnTo>
                    <a:pt x="1501629" y="679521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7C96C-F20A-4F0B-BA28-A07230F841A9}"/>
                    </a:ext>
                  </a:extLst>
                </p:cNvPr>
                <p:cNvSpPr txBox="1"/>
                <p:nvPr/>
              </p:nvSpPr>
              <p:spPr>
                <a:xfrm>
                  <a:off x="8813612" y="2951501"/>
                  <a:ext cx="372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7C96C-F20A-4F0B-BA28-A07230F84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612" y="2951501"/>
                  <a:ext cx="37221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7B6F81D-687E-4375-8872-30037B62F4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944" y="3114544"/>
              <a:ext cx="2927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7AA3CA0-564B-4712-8C82-CD298EA08C0B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56" y="2922664"/>
              <a:ext cx="0" cy="202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EF3093E-0F50-4C1E-872B-B0E72FD2F516}"/>
                    </a:ext>
                  </a:extLst>
                </p:cNvPr>
                <p:cNvSpPr txBox="1"/>
                <p:nvPr/>
              </p:nvSpPr>
              <p:spPr>
                <a:xfrm>
                  <a:off x="5832503" y="3233388"/>
                  <a:ext cx="11367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Feedback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EF3093E-0F50-4C1E-872B-B0E72FD2F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503" y="3233388"/>
                  <a:ext cx="113672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13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64A0914-20AF-45E9-83A2-D13289046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044" y="2404088"/>
              <a:ext cx="0" cy="707792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FBAC689-C69A-4003-A05B-881401E4088D}"/>
                    </a:ext>
                  </a:extLst>
                </p:cNvPr>
                <p:cNvSpPr txBox="1"/>
                <p:nvPr/>
              </p:nvSpPr>
              <p:spPr>
                <a:xfrm>
                  <a:off x="7406944" y="3237352"/>
                  <a:ext cx="13306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LD</a:t>
                  </a:r>
                  <a:r>
                    <a:rPr lang="ko-KR" altLang="en-US" sz="1400" dirty="0"/>
                    <a:t>의 </a:t>
                  </a:r>
                  <a:r>
                    <a:rPr lang="en-US" altLang="ko-KR" sz="1400" dirty="0"/>
                    <a:t>center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FBAC689-C69A-4003-A05B-881401E40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944" y="3237352"/>
                  <a:ext cx="133068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6" t="-1961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B81B9323-F4F2-4F42-8C72-D11798DC9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6880" y="3127490"/>
              <a:ext cx="197839" cy="229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B34D7E9D-8395-4AEB-B91D-EF3607B65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459" y="3134219"/>
              <a:ext cx="140542" cy="1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0B036096-008C-45F6-88D0-BD06F0F6CDAC}"/>
              </a:ext>
            </a:extLst>
          </p:cNvPr>
          <p:cNvSpPr txBox="1"/>
          <p:nvPr/>
        </p:nvSpPr>
        <p:spPr>
          <a:xfrm>
            <a:off x="359476" y="646581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States in band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42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87DF4-B998-48D3-BA9D-1B36686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– SLD (Super luminescence diode)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CD55E-49BB-4738-857D-CAD2A664C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4F7DD-209D-42A5-8F52-0FA2830B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1047750"/>
            <a:ext cx="6338629" cy="1980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A769D-0AD6-4A46-8DA3-80905AB50BFE}"/>
              </a:ext>
            </a:extLst>
          </p:cNvPr>
          <p:cNvSpPr txBox="1"/>
          <p:nvPr/>
        </p:nvSpPr>
        <p:spPr>
          <a:xfrm>
            <a:off x="1366273" y="291182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SLD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9A135-4E88-400E-BE59-56EB1567EE47}"/>
              </a:ext>
            </a:extLst>
          </p:cNvPr>
          <p:cNvSpPr txBox="1"/>
          <p:nvPr/>
        </p:nvSpPr>
        <p:spPr>
          <a:xfrm>
            <a:off x="4659079" y="291102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LD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BEEE7-A2FA-42D0-8FD2-D95DEB7996BF}"/>
              </a:ext>
            </a:extLst>
          </p:cNvPr>
          <p:cNvSpPr txBox="1"/>
          <p:nvPr/>
        </p:nvSpPr>
        <p:spPr>
          <a:xfrm>
            <a:off x="748939" y="3580807"/>
            <a:ext cx="8987244" cy="23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SLD</a:t>
            </a:r>
            <a:r>
              <a:rPr lang="ko-KR" altLang="en-US" sz="1400" dirty="0"/>
              <a:t>는 </a:t>
            </a:r>
            <a:r>
              <a:rPr lang="en-US" altLang="ko-KR" sz="1400" dirty="0"/>
              <a:t>LD</a:t>
            </a:r>
            <a:r>
              <a:rPr lang="ko-KR" altLang="en-US" sz="1400" dirty="0"/>
              <a:t>의 표면에 </a:t>
            </a:r>
            <a:r>
              <a:rPr lang="en-US" altLang="ko-KR" sz="1400" dirty="0"/>
              <a:t>AR coating</a:t>
            </a:r>
            <a:r>
              <a:rPr lang="ko-KR" altLang="en-US" sz="1400" dirty="0"/>
              <a:t>을 하여 반사율을 낮추는 방식으로 </a:t>
            </a:r>
            <a:r>
              <a:rPr lang="en-US" altLang="ko-KR" sz="1400" dirty="0"/>
              <a:t>cavity</a:t>
            </a:r>
            <a:r>
              <a:rPr lang="ko-KR" altLang="en-US" sz="1400" dirty="0"/>
              <a:t>효과를 완전히 없애지는 않지만 약하게 만드는 기술</a:t>
            </a:r>
            <a:endParaRPr lang="en-US" altLang="ko-KR" sz="1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하면 </a:t>
            </a:r>
            <a:r>
              <a:rPr lang="en-US" altLang="ko-KR" sz="1400" dirty="0"/>
              <a:t>mode matching</a:t>
            </a:r>
            <a:r>
              <a:rPr lang="ko-KR" altLang="en-US" sz="1400" dirty="0"/>
              <a:t>이 엄격하게 일어나지 않아 각</a:t>
            </a:r>
            <a:r>
              <a:rPr lang="en-US" altLang="ko-KR" sz="1400" dirty="0"/>
              <a:t> mode peak</a:t>
            </a:r>
            <a:r>
              <a:rPr lang="ko-KR" altLang="en-US" sz="1400" dirty="0"/>
              <a:t>이 </a:t>
            </a:r>
            <a:r>
              <a:rPr lang="en-US" altLang="ko-KR" sz="1400" dirty="0"/>
              <a:t>broad</a:t>
            </a:r>
            <a:r>
              <a:rPr lang="ko-KR" altLang="en-US" sz="1400" dirty="0"/>
              <a:t>해지며</a:t>
            </a:r>
            <a:r>
              <a:rPr lang="en-US" altLang="ko-KR" sz="1400" dirty="0"/>
              <a:t>, center peak </a:t>
            </a:r>
            <a:r>
              <a:rPr lang="ko-KR" altLang="en-US" sz="1400" dirty="0"/>
              <a:t>외의 </a:t>
            </a:r>
            <a:r>
              <a:rPr lang="en-US" altLang="ko-KR" sz="1400" dirty="0"/>
              <a:t>peak</a:t>
            </a:r>
            <a:r>
              <a:rPr lang="ko-KR" altLang="en-US" sz="1400" dirty="0"/>
              <a:t>들이 덜 </a:t>
            </a:r>
            <a:r>
              <a:rPr lang="ko-KR" altLang="en-US" sz="1400" dirty="0" err="1"/>
              <a:t>깍임</a:t>
            </a:r>
            <a:endParaRPr lang="en-US" altLang="ko-KR" sz="1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그래서 우측의 그림과 같은 특성이 나타나게 됨</a:t>
            </a:r>
            <a:br>
              <a:rPr lang="en-US" altLang="ko-KR" sz="1400" dirty="0"/>
            </a:br>
            <a:r>
              <a:rPr lang="en-US" altLang="ko-KR" sz="1400" dirty="0"/>
              <a:t>(a) LED   (b)Laser (Cavity </a:t>
            </a:r>
            <a:r>
              <a:rPr lang="ko-KR" altLang="en-US" sz="1400" dirty="0"/>
              <a:t>효과 강함</a:t>
            </a:r>
            <a:r>
              <a:rPr lang="en-US" altLang="ko-KR" sz="1400" dirty="0"/>
              <a:t>) (c) SLD (Cavity </a:t>
            </a:r>
            <a:r>
              <a:rPr lang="ko-KR" altLang="en-US" sz="1400" dirty="0"/>
              <a:t>효과 약함</a:t>
            </a:r>
            <a:r>
              <a:rPr lang="en-US" altLang="ko-KR" sz="1400" dirty="0"/>
              <a:t>) (d) </a:t>
            </a:r>
            <a:r>
              <a:rPr lang="ko-KR" altLang="en-US" sz="1400" dirty="0"/>
              <a:t>이상적 </a:t>
            </a:r>
            <a:r>
              <a:rPr lang="en-US" altLang="ko-KR" sz="1400" dirty="0"/>
              <a:t>SLD (</a:t>
            </a:r>
            <a:r>
              <a:rPr lang="ko-KR" altLang="en-US" sz="1400" dirty="0"/>
              <a:t>좁은 </a:t>
            </a:r>
            <a:r>
              <a:rPr lang="en-US" altLang="ko-KR" sz="1400" dirty="0"/>
              <a:t>bandwidth</a:t>
            </a:r>
            <a:r>
              <a:rPr lang="ko-KR" altLang="en-US" sz="1400" dirty="0"/>
              <a:t>의 </a:t>
            </a:r>
            <a:r>
              <a:rPr lang="en-US" altLang="ko-KR" sz="1400" dirty="0"/>
              <a:t>LED </a:t>
            </a:r>
            <a:r>
              <a:rPr lang="ko-KR" altLang="en-US" sz="1400" dirty="0"/>
              <a:t>지향</a:t>
            </a:r>
            <a:r>
              <a:rPr lang="en-US" altLang="ko-KR" sz="1400" dirty="0"/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Argo</a:t>
            </a:r>
            <a:r>
              <a:rPr lang="ko-KR" altLang="en-US" sz="1400" dirty="0"/>
              <a:t>의 </a:t>
            </a:r>
            <a:r>
              <a:rPr lang="en-US" altLang="ko-KR" sz="1400" dirty="0"/>
              <a:t>LD spectrum</a:t>
            </a:r>
            <a:r>
              <a:rPr lang="ko-KR" altLang="en-US" sz="1400" dirty="0"/>
              <a:t>은 </a:t>
            </a:r>
            <a:r>
              <a:rPr lang="en-US" altLang="ko-KR" sz="1400" dirty="0"/>
              <a:t>Laser</a:t>
            </a:r>
            <a:r>
              <a:rPr lang="ko-KR" altLang="en-US" sz="1400" dirty="0"/>
              <a:t>와 </a:t>
            </a:r>
            <a:r>
              <a:rPr lang="en-US" altLang="ko-KR" sz="1400" dirty="0"/>
              <a:t>AR-coated SLD</a:t>
            </a:r>
            <a:r>
              <a:rPr lang="ko-KR" altLang="en-US" sz="1400" dirty="0"/>
              <a:t>의 특성을 보인다 할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DA339-0B87-49D1-AEE3-463E69313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47" y="1281006"/>
            <a:ext cx="3585319" cy="1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스마트체2.0 SemiBold"/>
        <a:ea typeface="LG스마트체2.0 Semi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전사 보고서 양식_210324.potx" id="{11ADBED1-B01D-48C0-A7F6-9E33F315CFBF}" vid="{BD4CE1C6-4FC6-447E-BCE9-817AF4AE1E4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6E2EC-CB9B-49B5-ACCF-A4F0CC9346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1CD83E-AD7F-4467-96C2-BF509546E9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E8A705-5471-4DC0-AD5D-A00411D025FD}"/>
</file>

<file path=docProps/app.xml><?xml version="1.0" encoding="utf-8"?>
<Properties xmlns="http://schemas.openxmlformats.org/officeDocument/2006/extended-properties" xmlns:vt="http://schemas.openxmlformats.org/officeDocument/2006/docPropsVTypes">
  <Template>전사 보고서 양식_210324</Template>
  <TotalTime>5922</TotalTime>
  <Words>688</Words>
  <Application>Microsoft Office PowerPoint</Application>
  <PresentationFormat>A4 용지(210x297mm)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LG스마트체 Bold</vt:lpstr>
      <vt:lpstr>LG스마트체 Regular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Cambria Math</vt:lpstr>
      <vt:lpstr>Wingdings</vt:lpstr>
      <vt:lpstr>Office 테마</vt:lpstr>
      <vt:lpstr>논문 리뷰</vt:lpstr>
      <vt:lpstr>시스템</vt:lpstr>
      <vt:lpstr>결과 분석</vt:lpstr>
      <vt:lpstr>Argo와의 비교</vt:lpstr>
      <vt:lpstr>부록 - λ shift availability</vt:lpstr>
      <vt:lpstr>부록 – SLD (Super luminescence diode)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리뷰</dc:title>
  <dc:creator>Phil Jeon(전필준)</dc:creator>
  <cp:lastModifiedBy>Phil Jeon(전필준)</cp:lastModifiedBy>
  <cp:revision>7</cp:revision>
  <dcterms:created xsi:type="dcterms:W3CDTF">2022-01-25T08:23:48Z</dcterms:created>
  <dcterms:modified xsi:type="dcterms:W3CDTF">2022-02-14T11:15:14Z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caa0f1-a95f-4ce6-8634-fabdc9e6d571_Enabled">
    <vt:lpwstr>true</vt:lpwstr>
  </property>
  <property fmtid="{D5CDD505-2E9C-101B-9397-08002B2CF9AE}" pid="3" name="MSIP_Label_2ccaa0f1-a95f-4ce6-8634-fabdc9e6d571_SetDate">
    <vt:lpwstr>2021-08-23T23:31:52Z</vt:lpwstr>
  </property>
  <property fmtid="{D5CDD505-2E9C-101B-9397-08002B2CF9AE}" pid="4" name="MSIP_Label_2ccaa0f1-a95f-4ce6-8634-fabdc9e6d571_Method">
    <vt:lpwstr>Privileged</vt:lpwstr>
  </property>
  <property fmtid="{D5CDD505-2E9C-101B-9397-08002B2CF9AE}" pid="5" name="MSIP_Label_2ccaa0f1-a95f-4ce6-8634-fabdc9e6d571_Name">
    <vt:lpwstr>Restricted(Non)</vt:lpwstr>
  </property>
  <property fmtid="{D5CDD505-2E9C-101B-9397-08002B2CF9AE}" pid="6" name="MSIP_Label_2ccaa0f1-a95f-4ce6-8634-fabdc9e6d571_SiteId">
    <vt:lpwstr>e6c7989d-a5fe-4b7b-a335-3288406db2fd</vt:lpwstr>
  </property>
  <property fmtid="{D5CDD505-2E9C-101B-9397-08002B2CF9AE}" pid="7" name="MSIP_Label_2ccaa0f1-a95f-4ce6-8634-fabdc9e6d571_ActionId">
    <vt:lpwstr>ba8ee4f1-3db2-45f6-9e39-4254541f3725</vt:lpwstr>
  </property>
  <property fmtid="{D5CDD505-2E9C-101B-9397-08002B2CF9AE}" pid="8" name="MSIP_Label_2ccaa0f1-a95f-4ce6-8634-fabdc9e6d571_ContentBits">
    <vt:lpwstr>0</vt:lpwstr>
  </property>
  <property fmtid="{D5CDD505-2E9C-101B-9397-08002B2CF9AE}" pid="9" name="ContentTypeId">
    <vt:lpwstr>0x010100134D9AAD8D7D074F92FDDCC7ECC68EAE</vt:lpwstr>
  </property>
</Properties>
</file>