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4" r:id="rId5"/>
  </p:sldMasterIdLst>
  <p:notesMasterIdLst>
    <p:notesMasterId r:id="rId8"/>
  </p:notesMasterIdLst>
  <p:sldIdLst>
    <p:sldId id="12231" r:id="rId6"/>
    <p:sldId id="12221" r:id="rId7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80" userDrawn="1">
          <p15:clr>
            <a:srgbClr val="A4A3A4"/>
          </p15:clr>
        </p15:guide>
        <p15:guide id="2" pos="2644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6F614-8DD9-4C76-8BC5-1BF352181BCA}" v="341" dt="2022-03-16T10:01:17.324"/>
    <p1510:client id="{CA1E67F1-1E61-4244-B27C-CF8906618041}" v="34" dt="2022-03-17T04:04:5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6046" autoAdjust="0"/>
  </p:normalViewPr>
  <p:slideViewPr>
    <p:cSldViewPr snapToGrid="0">
      <p:cViewPr varScale="1">
        <p:scale>
          <a:sx n="92" d="100"/>
          <a:sy n="92" d="100"/>
        </p:scale>
        <p:origin x="858" y="72"/>
      </p:cViewPr>
      <p:guideLst>
        <p:guide pos="2780"/>
        <p:guide pos="2644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66C43-5E76-451F-8980-69156C038DD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8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3CCD-CF53-4F69-A144-7A88416DB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5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AE61C2-C5E9-48BA-BA47-D70CD0F271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6" y="151136"/>
            <a:ext cx="7284993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2F6F-08FC-4FC2-B4F9-F8B54BEB4474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84203" y="6448251"/>
            <a:ext cx="2311400" cy="365125"/>
          </a:xfrm>
        </p:spPr>
        <p:txBody>
          <a:bodyPr/>
          <a:lstStyle>
            <a:lvl1pPr algn="ctr">
              <a:defRPr sz="1100">
                <a:latin typeface="Arial Narrow" panose="020B0606020202030204" pitchFamily="34" charset="0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2</a:t>
            </a:r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521000" y="235686"/>
            <a:ext cx="864000" cy="288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26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69195B6-793E-4931-86D4-CF26F29F1FE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8BC6B09-FE01-4B41-AAEF-116D15CE790B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DECA-7951-4662-BC77-F5DC36CAEB50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33779F1-7942-4257-B69F-A23C69B74E50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BE5968A-F4E3-423C-9388-E6EE748CF10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8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제목 9">
            <a:extLst>
              <a:ext uri="{FF2B5EF4-FFF2-40B4-BE49-F238E27FC236}">
                <a16:creationId xmlns:a16="http://schemas.microsoft.com/office/drawing/2014/main" id="{347411F8-DA64-42EB-8CCB-BE55088B8B0C}"/>
              </a:ext>
            </a:extLst>
          </p:cNvPr>
          <p:cNvSpPr txBox="1">
            <a:spLocks/>
          </p:cNvSpPr>
          <p:nvPr/>
        </p:nvSpPr>
        <p:spPr>
          <a:xfrm>
            <a:off x="128462" y="65940"/>
            <a:ext cx="385298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차 정기 부서 보안의 날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안내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7EB7EF-457B-4054-B78F-39838CEBDE7E}"/>
              </a:ext>
            </a:extLst>
          </p:cNvPr>
          <p:cNvSpPr/>
          <p:nvPr/>
        </p:nvSpPr>
        <p:spPr>
          <a:xfrm>
            <a:off x="409575" y="1553228"/>
            <a:ext cx="972000" cy="29663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D4633-F747-4EDF-91C2-632D07ABDACF}"/>
              </a:ext>
            </a:extLst>
          </p:cNvPr>
          <p:cNvSpPr txBox="1"/>
          <p:nvPr/>
        </p:nvSpPr>
        <p:spPr>
          <a:xfrm>
            <a:off x="1535843" y="1560266"/>
            <a:ext cx="7433445" cy="235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각 부서 보안 담당자는 보안 전략팀에서 제공하는 자료를 정해진 운영 기간 내 팀원에게 전파하고 의견을 청취</a:t>
            </a:r>
            <a:endParaRPr lang="en-US" altLang="ko-KR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정기 부서보안의 날 운영 일정</a:t>
            </a:r>
            <a:endParaRPr lang="en-US" altLang="ko-KR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정기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부서보안의 날 주제</a:t>
            </a:r>
            <a:endParaRPr lang="en-US" altLang="ko-KR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운영 결과 제출</a:t>
            </a:r>
            <a:endParaRPr lang="en-US" altLang="ko-KR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27BB8-EB0B-465E-A701-EDB699BCA0FB}"/>
              </a:ext>
            </a:extLst>
          </p:cNvPr>
          <p:cNvSpPr/>
          <p:nvPr/>
        </p:nvSpPr>
        <p:spPr>
          <a:xfrm>
            <a:off x="1735608" y="2221447"/>
            <a:ext cx="6572250" cy="69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기간 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4/18~4/27 (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기간 중 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진행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소요 시간 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내</a:t>
            </a:r>
            <a:b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 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3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굿모닝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미팅 혹은 팀 내 정기 회의체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주간업무 등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활용하여 대면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화상회의로 진행</a:t>
            </a:r>
            <a:endParaRPr lang="ko-KR" altLang="en-US" sz="13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4DC7FA-30DA-4A83-BB8F-6BD07EB2EEAF}"/>
              </a:ext>
            </a:extLst>
          </p:cNvPr>
          <p:cNvSpPr/>
          <p:nvPr/>
        </p:nvSpPr>
        <p:spPr>
          <a:xfrm>
            <a:off x="409575" y="839390"/>
            <a:ext cx="972000" cy="5675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목적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1A1233-673C-4747-BBC0-E51C2AAFFAF8}"/>
              </a:ext>
            </a:extLst>
          </p:cNvPr>
          <p:cNvSpPr/>
          <p:nvPr/>
        </p:nvSpPr>
        <p:spPr>
          <a:xfrm>
            <a:off x="1535843" y="876941"/>
            <a:ext cx="79363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최근 보안 동향 및 주제별로 구성원이 반드시 알아야 하는 보안 정책 정보를 공유하고</a:t>
            </a:r>
            <a:r>
              <a:rPr lang="en-US" altLang="ko-KR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br>
              <a:rPr lang="en-US" altLang="ko-KR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부서별로 스스로 공유함으로써 보안 인식을 내재화 하고자 함</a:t>
            </a:r>
            <a:r>
              <a:rPr lang="en-US" altLang="ko-KR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AC91B5-92E4-441A-9F94-771A09C9B34D}"/>
              </a:ext>
            </a:extLst>
          </p:cNvPr>
          <p:cNvCxnSpPr/>
          <p:nvPr/>
        </p:nvCxnSpPr>
        <p:spPr>
          <a:xfrm>
            <a:off x="1381575" y="1480081"/>
            <a:ext cx="81724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711A0E-AEC6-493B-B2BD-E471E1047B9E}"/>
              </a:ext>
            </a:extLst>
          </p:cNvPr>
          <p:cNvSpPr/>
          <p:nvPr/>
        </p:nvSpPr>
        <p:spPr>
          <a:xfrm>
            <a:off x="1735608" y="3904172"/>
            <a:ext cx="6572250" cy="49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결과는 설문 시스템을 통해 취합 예정이므로 부서보안담당자 전원 응답 필요</a:t>
            </a:r>
            <a:b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설문 취합 기간 </a:t>
            </a: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4/27~29)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D29BF-55D0-4BCD-8B84-28031AB40D9A}"/>
              </a:ext>
            </a:extLst>
          </p:cNvPr>
          <p:cNvSpPr/>
          <p:nvPr/>
        </p:nvSpPr>
        <p:spPr>
          <a:xfrm>
            <a:off x="409575" y="4665856"/>
            <a:ext cx="972000" cy="15428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향후 계획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8549A-E739-4A18-8736-051B0DA1CAEE}"/>
              </a:ext>
            </a:extLst>
          </p:cNvPr>
          <p:cNvSpPr/>
          <p:nvPr/>
        </p:nvSpPr>
        <p:spPr>
          <a:xfrm>
            <a:off x="1735608" y="5377919"/>
            <a:ext cx="7748976" cy="698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포상 기준 </a:t>
            </a:r>
            <a:b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. </a:t>
            </a:r>
            <a:r>
              <a:rPr lang="ko-KR" altLang="en-US" sz="13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반기별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부서 보안의 날 실행 충실도 누적 평가 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상반기 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4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+ 6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실적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하반기 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9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</a:t>
            </a:r>
            <a:r>
              <a:rPr lang="ko-KR" altLang="en-US" sz="105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실적</a:t>
            </a:r>
            <a:endParaRPr lang="en-US" altLang="ko-KR" sz="105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. </a:t>
            </a:r>
            <a:r>
              <a:rPr lang="ko-KR" altLang="en-US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상위 </a:t>
            </a:r>
            <a:r>
              <a:rPr lang="en-US" altLang="ko-KR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3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부서 포상 </a:t>
            </a:r>
            <a:endParaRPr lang="ko-KR" altLang="en-US" sz="13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B06425-FA7C-4E4C-9809-391E21403DD9}"/>
              </a:ext>
            </a:extLst>
          </p:cNvPr>
          <p:cNvCxnSpPr/>
          <p:nvPr/>
        </p:nvCxnSpPr>
        <p:spPr>
          <a:xfrm>
            <a:off x="1381575" y="4592708"/>
            <a:ext cx="81724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B613F-B614-4F3C-AAEA-FB20F7E396B7}"/>
              </a:ext>
            </a:extLst>
          </p:cNvPr>
          <p:cNvSpPr/>
          <p:nvPr/>
        </p:nvSpPr>
        <p:spPr>
          <a:xfrm>
            <a:off x="1535843" y="4739228"/>
            <a:ext cx="7936383" cy="65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정기 부서보안의 날 일정 안내 </a:t>
            </a:r>
            <a:r>
              <a:rPr lang="en-US" altLang="ko-KR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6</a:t>
            </a:r>
            <a:r>
              <a:rPr lang="ko-KR" altLang="en-US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진행 예정</a:t>
            </a:r>
            <a:endParaRPr lang="en-US" altLang="ko-KR" sz="13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5725" lvl="0" indent="-857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우수 실천 부서 포상</a:t>
            </a:r>
            <a:endParaRPr lang="en-US" altLang="ko-KR" sz="13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A62BA1-A30E-4802-835C-028E9C727498}"/>
              </a:ext>
            </a:extLst>
          </p:cNvPr>
          <p:cNvSpPr/>
          <p:nvPr/>
        </p:nvSpPr>
        <p:spPr>
          <a:xfrm>
            <a:off x="1735608" y="3159496"/>
            <a:ext cx="6572250" cy="49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주의 사항 안내 </a:t>
            </a:r>
            <a:endParaRPr lang="en-US" altLang="ko-KR" sz="13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- 1</a:t>
            </a:r>
            <a:r>
              <a:rPr lang="ko-KR" altLang="en-US" sz="13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분기 정보보안 사고 사례 동향 및 주의사항</a:t>
            </a:r>
          </a:p>
        </p:txBody>
      </p:sp>
    </p:spTree>
    <p:extLst>
      <p:ext uri="{BB962C8B-B14F-4D97-AF65-F5344CB8AC3E}">
        <p14:creationId xmlns:p14="http://schemas.microsoft.com/office/powerpoint/2010/main" val="68356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9">
            <a:extLst>
              <a:ext uri="{FF2B5EF4-FFF2-40B4-BE49-F238E27FC236}">
                <a16:creationId xmlns:a16="http://schemas.microsoft.com/office/drawing/2014/main" id="{87432407-4E06-4C0E-87E7-7FF3B41FD6B5}"/>
              </a:ext>
            </a:extLst>
          </p:cNvPr>
          <p:cNvSpPr txBox="1">
            <a:spLocks/>
          </p:cNvSpPr>
          <p:nvPr/>
        </p:nvSpPr>
        <p:spPr>
          <a:xfrm>
            <a:off x="128462" y="65940"/>
            <a:ext cx="453878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설문 시스템을 통한 결과 취합 항목</a:t>
            </a: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안</a:t>
            </a: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E61AD74-B053-40F2-A9C9-3E1973FC9012}"/>
              </a:ext>
            </a:extLst>
          </p:cNvPr>
          <p:cNvGraphicFramePr>
            <a:graphicFrameLocks noGrp="1"/>
          </p:cNvGraphicFramePr>
          <p:nvPr/>
        </p:nvGraphicFramePr>
        <p:xfrm>
          <a:off x="573087" y="1090483"/>
          <a:ext cx="8751888" cy="2443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7">
                  <a:extLst>
                    <a:ext uri="{9D8B030D-6E8A-4147-A177-3AD203B41FA5}">
                      <a16:colId xmlns:a16="http://schemas.microsoft.com/office/drawing/2014/main" val="3035759475"/>
                    </a:ext>
                  </a:extLst>
                </a:gridCol>
                <a:gridCol w="8305611">
                  <a:extLst>
                    <a:ext uri="{9D8B030D-6E8A-4147-A177-3AD203B41FA5}">
                      <a16:colId xmlns:a16="http://schemas.microsoft.com/office/drawing/2014/main" val="1112586845"/>
                    </a:ext>
                  </a:extLst>
                </a:gridCol>
              </a:tblGrid>
              <a:tr h="3437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부서 보안의 날 시행일은 </a:t>
                      </a:r>
                      <a:r>
                        <a:rPr lang="ko-KR" altLang="en-US" sz="1300" b="1" dirty="0" err="1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언제입니까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답변 예시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① 4/20(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), </a:t>
                      </a:r>
                      <a:r>
                        <a:rPr lang="ko-KR" altLang="en-US" sz="1050" b="0" dirty="0" err="1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굿모닝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미팅 시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② 4/20(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), 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주간업무 전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3000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부서 보안의 날에 참여한 인원은 부서 총 인원 대비 몇 명입니까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답변 예시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8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/10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(80% 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50769"/>
                  </a:ext>
                </a:extLst>
              </a:tr>
              <a:tr h="1068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부서 보안의 날의 제공되는 정보는 부서원 모두에게 반드시 공유되어야 합니다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  <a:b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부서 내 </a:t>
                      </a:r>
                      <a:r>
                        <a:rPr lang="ko-KR" altLang="en-US" sz="1300" b="1" dirty="0" err="1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미참석</a:t>
                      </a: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인원이 있다면 향후 진행 계획은 무엇입니까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미참석자가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없는 경우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없음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미참석자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있는 경우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세부 답변 작성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b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50" b="0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  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답변 예시 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① 4/21(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), </a:t>
                      </a:r>
                      <a:r>
                        <a:rPr lang="ko-KR" altLang="en-US" sz="1050" b="0" dirty="0" err="1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굿모닝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미팅 시 </a:t>
                      </a:r>
                      <a:r>
                        <a:rPr lang="ko-KR" altLang="en-US" sz="1050" b="0" dirty="0" err="1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재공유</a:t>
                      </a:r>
                      <a:r>
                        <a:rPr lang="ko-KR" altLang="en-US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② 개별 메일 공유 및 내용 숙지 여부를 질문으로 별도 확인 등</a:t>
                      </a:r>
                      <a:r>
                        <a:rPr lang="en-US" altLang="ko-KR" sz="1050" b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endParaRPr lang="en-US" altLang="ko-KR" sz="13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31916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부서 보안의 날에 공유한 주제에 대한 구성원의 의견을 적어주세요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20595"/>
                  </a:ext>
                </a:extLst>
              </a:tr>
              <a:tr h="343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부서 보안의 날을 더욱 효과적으로 시행하기 위한 의견이 있습니까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507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6D1C54-C84B-438B-8FEE-510B9BC10DB9}"/>
              </a:ext>
            </a:extLst>
          </p:cNvPr>
          <p:cNvSpPr txBox="1"/>
          <p:nvPr/>
        </p:nvSpPr>
        <p:spPr>
          <a:xfrm>
            <a:off x="298449" y="745620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정기 부서보안의 날 결과 취합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서술형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A38D2-F141-45DF-9B89-CD13C91709AA}"/>
              </a:ext>
            </a:extLst>
          </p:cNvPr>
          <p:cNvSpPr txBox="1"/>
          <p:nvPr/>
        </p:nvSpPr>
        <p:spPr>
          <a:xfrm>
            <a:off x="298449" y="3632959"/>
            <a:ext cx="545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정보보안 인식도 조사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(5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척도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높다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– 3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보통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– 1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낮다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)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0E336E64-23E9-43CF-BA2E-36981A5D620D}"/>
              </a:ext>
            </a:extLst>
          </p:cNvPr>
          <p:cNvGraphicFramePr>
            <a:graphicFrameLocks noGrp="1"/>
          </p:cNvGraphicFramePr>
          <p:nvPr/>
        </p:nvGraphicFramePr>
        <p:xfrm>
          <a:off x="573087" y="3971111"/>
          <a:ext cx="8751888" cy="80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7">
                  <a:extLst>
                    <a:ext uri="{9D8B030D-6E8A-4147-A177-3AD203B41FA5}">
                      <a16:colId xmlns:a16="http://schemas.microsoft.com/office/drawing/2014/main" val="3035759475"/>
                    </a:ext>
                  </a:extLst>
                </a:gridCol>
                <a:gridCol w="8305611">
                  <a:extLst>
                    <a:ext uri="{9D8B030D-6E8A-4147-A177-3AD203B41FA5}">
                      <a16:colId xmlns:a16="http://schemas.microsoft.com/office/drawing/2014/main" val="1112586845"/>
                    </a:ext>
                  </a:extLst>
                </a:gridCol>
              </a:tblGrid>
              <a:tr h="4032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부서 구성원의 보안 인식 수준은 어떻습니까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3000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조직의 책임자의 부서 보안의 날과 같은 보안 활동에 대한 관심도는 어느정도 입니까</a:t>
                      </a:r>
                      <a:r>
                        <a:rPr lang="en-US" altLang="ko-KR" sz="1300" b="1" dirty="0"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  <a:endParaRPr lang="ko-KR" altLang="en-US" sz="1300" b="1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507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37C4C1-DC60-4DB1-B95B-91DD4BEDE8A0}"/>
              </a:ext>
            </a:extLst>
          </p:cNvPr>
          <p:cNvSpPr txBox="1"/>
          <p:nvPr/>
        </p:nvSpPr>
        <p:spPr>
          <a:xfrm>
            <a:off x="298449" y="4951204"/>
            <a:ext cx="278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정보보안 문의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제보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신고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서술형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0907D92E-B0CC-4275-8CCE-CD684090EDC0}"/>
              </a:ext>
            </a:extLst>
          </p:cNvPr>
          <p:cNvGraphicFramePr>
            <a:graphicFrameLocks noGrp="1"/>
          </p:cNvGraphicFramePr>
          <p:nvPr/>
        </p:nvGraphicFramePr>
        <p:xfrm>
          <a:off x="573087" y="5289356"/>
          <a:ext cx="8751888" cy="101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7">
                  <a:extLst>
                    <a:ext uri="{9D8B030D-6E8A-4147-A177-3AD203B41FA5}">
                      <a16:colId xmlns:a16="http://schemas.microsoft.com/office/drawing/2014/main" val="3035759475"/>
                    </a:ext>
                  </a:extLst>
                </a:gridCol>
                <a:gridCol w="8305611">
                  <a:extLst>
                    <a:ext uri="{9D8B030D-6E8A-4147-A177-3AD203B41FA5}">
                      <a16:colId xmlns:a16="http://schemas.microsoft.com/office/drawing/2014/main" val="1112586845"/>
                    </a:ext>
                  </a:extLst>
                </a:gridCol>
              </a:tblGrid>
              <a:tr h="6376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영업비밀 유출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침해 방지에 대한 보안 주의 사항 중에 이해가 되지 않거나 궁금한 점이 있습니까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</a:p>
                    <a:p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혹은 그 외 보안 정책이나 활동에 대하여 건의사항이 있습니까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3000"/>
                  </a:ext>
                </a:extLst>
              </a:tr>
              <a:tr h="378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정보보안 유출이나 침해에 대하여 제보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신고할 사항이 있습니까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5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586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291003-FEAA-4054-B238-D8BA8E1DE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6ACD3A-2AFD-4212-B328-F95CE9DBBCF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354595e-da69-4616-8cb4-ae180109a6e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A78D6D-34CB-43E1-9379-33B04963D52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8399</TotalTime>
  <Words>342</Words>
  <Application>Microsoft Office PowerPoint</Application>
  <PresentationFormat>A4 용지(210x297mm)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Wingdings</vt:lpstr>
      <vt:lpstr>디자인 사용자 지정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허진혁</dc:creator>
  <cp:lastModifiedBy>임선희</cp:lastModifiedBy>
  <cp:revision>116</cp:revision>
  <cp:lastPrinted>2022-03-04T05:00:22Z</cp:lastPrinted>
  <dcterms:created xsi:type="dcterms:W3CDTF">2022-02-25T01:27:38Z</dcterms:created>
  <dcterms:modified xsi:type="dcterms:W3CDTF">2022-04-18T06:38:04Z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0x010100D57BD2E32BF8774AA4E09D22251D61FD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2022-04-18T06:38:04Z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73a7ae52-cea7-4367-ab8c-84bc0fa86cd0</vt:lpwstr>
  </property>
  <property fmtid="{D5CDD505-2E9C-101B-9397-08002B2CF9AE}" pid="9" name="MSIP_Label_99b8a968-831d-4cfc-b1f9-4367a1331151_ContentBits">
    <vt:lpwstr>3</vt:lpwstr>
  </property>
</Properties>
</file>