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4" r:id="rId5"/>
  </p:sldMasterIdLst>
  <p:notesMasterIdLst>
    <p:notesMasterId r:id="rId8"/>
  </p:notesMasterIdLst>
  <p:sldIdLst>
    <p:sldId id="12233" r:id="rId6"/>
    <p:sldId id="12232" r:id="rId7"/>
  </p:sldIdLst>
  <p:sldSz cx="9906000" cy="6858000" type="A4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80" userDrawn="1">
          <p15:clr>
            <a:srgbClr val="A4A3A4"/>
          </p15:clr>
        </p15:guide>
        <p15:guide id="2" pos="2644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DDD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2730" autoAdjust="0"/>
  </p:normalViewPr>
  <p:slideViewPr>
    <p:cSldViewPr snapToGrid="0">
      <p:cViewPr varScale="1">
        <p:scale>
          <a:sx n="101" d="100"/>
          <a:sy n="101" d="100"/>
        </p:scale>
        <p:origin x="1782" y="114"/>
      </p:cViewPr>
      <p:guideLst>
        <p:guide pos="2780"/>
        <p:guide pos="2644"/>
        <p:guide orient="horz" pos="216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66C43-5E76-451F-8980-69156C038DD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34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8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8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33CCD-CF53-4F69-A144-7A88416DB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5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http://www.insightkorea.co.kr/news/articleView.html?idxno=94560</a:t>
            </a:r>
          </a:p>
          <a:p>
            <a:r>
              <a:rPr lang="en-US" altLang="ko-KR" dirty="0"/>
              <a:t>https://www.asiatoday.co.kr/view.php?key=20220323010013214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33CCD-CF53-4F69-A144-7A88416DBC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AE61C2-C5E9-48BA-BA47-D70CD0F271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4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6" y="151136"/>
            <a:ext cx="7284993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2F6F-08FC-4FC2-B4F9-F8B54BEB4474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84203" y="6448251"/>
            <a:ext cx="2311400" cy="365125"/>
          </a:xfrm>
        </p:spPr>
        <p:txBody>
          <a:bodyPr/>
          <a:lstStyle>
            <a:lvl1pPr algn="ctr">
              <a:defRPr sz="1100">
                <a:latin typeface="Arial Narrow" panose="020B0606020202030204" pitchFamily="34" charset="0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2</a:t>
            </a:r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521000" y="235686"/>
            <a:ext cx="864000" cy="2880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1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26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A69195B6-793E-4931-86D4-CF26F29F1FE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68BC6B09-FE01-4B41-AAEF-116D15CE790B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38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DECA-7951-4662-BC77-F5DC36CAEB50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C33779F1-7942-4257-B69F-A23C69B74E50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5BE5968A-F4E3-423C-9388-E6EE748CF10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80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586FFB-1451-4630-AF02-65B66028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제목 9">
            <a:extLst>
              <a:ext uri="{FF2B5EF4-FFF2-40B4-BE49-F238E27FC236}">
                <a16:creationId xmlns:a16="http://schemas.microsoft.com/office/drawing/2014/main" id="{7C1E1C54-9602-4564-81F2-9DD9DFF2D621}"/>
              </a:ext>
            </a:extLst>
          </p:cNvPr>
          <p:cNvSpPr txBox="1">
            <a:spLocks/>
          </p:cNvSpPr>
          <p:nvPr/>
        </p:nvSpPr>
        <p:spPr>
          <a:xfrm>
            <a:off x="128462" y="65940"/>
            <a:ext cx="3852987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차 정기 부서 보안의 날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4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4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자료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4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1)</a:t>
            </a:r>
            <a:endParaRPr kumimoji="0" lang="ko-KR" altLang="en-US" sz="14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4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7D99B6-29A7-4C53-9274-3F7D428507A7}"/>
              </a:ext>
            </a:extLst>
          </p:cNvPr>
          <p:cNvGrpSpPr/>
          <p:nvPr/>
        </p:nvGrpSpPr>
        <p:grpSpPr>
          <a:xfrm>
            <a:off x="1025543" y="1092012"/>
            <a:ext cx="1869112" cy="490066"/>
            <a:chOff x="5095876" y="923480"/>
            <a:chExt cx="1869112" cy="49006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BA751A9-7495-4D96-8ED4-ACA2E85E3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5876" y="923480"/>
              <a:ext cx="1869112" cy="49006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335563-FE70-4FAB-A776-726AFC599BFE}"/>
                </a:ext>
              </a:extLst>
            </p:cNvPr>
            <p:cNvSpPr txBox="1"/>
            <p:nvPr/>
          </p:nvSpPr>
          <p:spPr>
            <a:xfrm>
              <a:off x="5300104" y="983847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주요 주의사항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6587E-141E-4F4B-86FD-77E081E1D117}"/>
              </a:ext>
            </a:extLst>
          </p:cNvPr>
          <p:cNvSpPr txBox="1"/>
          <p:nvPr/>
        </p:nvSpPr>
        <p:spPr>
          <a:xfrm>
            <a:off x="891176" y="1906883"/>
            <a:ext cx="8254554" cy="116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최근 내부인의 발설로 인해 확인되지 않은 자사 관련 기사가 보도되는 사례가 지속적으로 발생하고 있습니다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기사의 내용은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내부인만 알 수 있는 일부 정보가 교묘하게 거짓 정보와 결합하여 과장되거나 비약되어 보도되는 형태입니다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9780AFA-2EFA-4990-9CBF-55C845DD6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044" y="2892472"/>
            <a:ext cx="1544780" cy="261297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F5C43F2-75AF-45FE-98D5-8B662FBEABBB}"/>
              </a:ext>
            </a:extLst>
          </p:cNvPr>
          <p:cNvSpPr/>
          <p:nvPr/>
        </p:nvSpPr>
        <p:spPr>
          <a:xfrm>
            <a:off x="760270" y="1582078"/>
            <a:ext cx="8498029" cy="3923372"/>
          </a:xfrm>
          <a:prstGeom prst="roundRect">
            <a:avLst>
              <a:gd name="adj" fmla="val 10536"/>
            </a:avLst>
          </a:prstGeom>
          <a:noFill/>
          <a:ln>
            <a:solidFill>
              <a:srgbClr val="93C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28DD77-0A85-462C-B70B-64767B75435C}"/>
              </a:ext>
            </a:extLst>
          </p:cNvPr>
          <p:cNvSpPr/>
          <p:nvPr/>
        </p:nvSpPr>
        <p:spPr>
          <a:xfrm>
            <a:off x="891176" y="3281792"/>
            <a:ext cx="6709774" cy="1898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이러한 기사는 </a:t>
            </a:r>
            <a:r>
              <a:rPr lang="en-US" altLang="ko-KR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600" b="1" dirty="0" err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이노텍을</a:t>
            </a:r>
            <a:r>
              <a:rPr lang="ko-KR" altLang="en-US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믿고 있는 고객과 이해관계자의 우려를 자아내고</a:t>
            </a:r>
            <a:r>
              <a:rPr lang="en-US" altLang="ko-KR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결국 자사의 신뢰도에 악영향을 미칠 수 있습니다</a:t>
            </a:r>
            <a:r>
              <a:rPr lang="en-US" altLang="ko-KR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  <a:p>
            <a:pPr lvl="0"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구성원 여러분들께서는 이러한 사례가 발생되지 않도록 업무와 무관한 외부인에게 일체 내부정보를 언급하지 않도록 각별히 주의해주시기를 </a:t>
            </a:r>
            <a:r>
              <a:rPr lang="ko-KR" altLang="en-US" sz="1600" b="1" dirty="0" err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당부드립니다</a:t>
            </a:r>
            <a:r>
              <a:rPr lang="en-US" altLang="ko-KR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ko-KR" altLang="en-US" sz="16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D711-D721-455E-8279-884F6BACC58C}"/>
              </a:ext>
            </a:extLst>
          </p:cNvPr>
          <p:cNvSpPr txBox="1"/>
          <p:nvPr/>
        </p:nvSpPr>
        <p:spPr>
          <a:xfrm>
            <a:off x="7202362" y="279007"/>
            <a:ext cx="147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진행 기간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4/18~27</a:t>
            </a:r>
          </a:p>
        </p:txBody>
      </p:sp>
    </p:spTree>
    <p:extLst>
      <p:ext uri="{BB962C8B-B14F-4D97-AF65-F5344CB8AC3E}">
        <p14:creationId xmlns:p14="http://schemas.microsoft.com/office/powerpoint/2010/main" val="53860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E060BB-69D3-4103-9720-4C77C1702AAE}"/>
              </a:ext>
            </a:extLst>
          </p:cNvPr>
          <p:cNvSpPr/>
          <p:nvPr/>
        </p:nvSpPr>
        <p:spPr>
          <a:xfrm>
            <a:off x="263901" y="3808290"/>
            <a:ext cx="4603374" cy="25524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8239B8A-793A-4792-900A-1FD7F3144793}"/>
              </a:ext>
            </a:extLst>
          </p:cNvPr>
          <p:cNvSpPr/>
          <p:nvPr/>
        </p:nvSpPr>
        <p:spPr>
          <a:xfrm>
            <a:off x="263901" y="3483337"/>
            <a:ext cx="4603374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9">
            <a:extLst>
              <a:ext uri="{FF2B5EF4-FFF2-40B4-BE49-F238E27FC236}">
                <a16:creationId xmlns:a16="http://schemas.microsoft.com/office/drawing/2014/main" id="{9DB3FCC3-ED0E-45C6-98E6-553FE40D3B54}"/>
              </a:ext>
            </a:extLst>
          </p:cNvPr>
          <p:cNvSpPr txBox="1">
            <a:spLocks/>
          </p:cNvSpPr>
          <p:nvPr/>
        </p:nvSpPr>
        <p:spPr>
          <a:xfrm>
            <a:off x="128462" y="65940"/>
            <a:ext cx="3852987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차 정기 부서 보안의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날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8064A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8064A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자료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8064A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2)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86204-2E60-40B8-ABAA-ED87C0B90D95}"/>
              </a:ext>
            </a:extLst>
          </p:cNvPr>
          <p:cNvSpPr txBox="1"/>
          <p:nvPr/>
        </p:nvSpPr>
        <p:spPr>
          <a:xfrm>
            <a:off x="7202362" y="279007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진행 기간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4/18~27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A85B581-C30F-4D7A-AEB3-6F1C707ACA88}"/>
              </a:ext>
            </a:extLst>
          </p:cNvPr>
          <p:cNvGrpSpPr/>
          <p:nvPr/>
        </p:nvGrpSpPr>
        <p:grpSpPr>
          <a:xfrm>
            <a:off x="295274" y="619033"/>
            <a:ext cx="2857501" cy="414564"/>
            <a:chOff x="295274" y="923479"/>
            <a:chExt cx="2857501" cy="41456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6F6F1AD-08E6-45C8-B699-4CCABB1CD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274" y="923479"/>
              <a:ext cx="2857501" cy="41456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FDD6E0-D98D-4642-85AE-DD3D5BA73BEC}"/>
                </a:ext>
              </a:extLst>
            </p:cNvPr>
            <p:cNvSpPr txBox="1"/>
            <p:nvPr/>
          </p:nvSpPr>
          <p:spPr>
            <a:xfrm>
              <a:off x="535237" y="962889"/>
              <a:ext cx="2377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</a:t>
              </a:r>
              <a:r>
                <a:rPr lang="ko-KR" altLang="en-US" sz="14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분기 정보보안 사고 사례 동향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D68CF3B-B290-4219-B5B1-E8A427A6DED5}"/>
              </a:ext>
            </a:extLst>
          </p:cNvPr>
          <p:cNvSpPr txBox="1"/>
          <p:nvPr/>
        </p:nvSpPr>
        <p:spPr>
          <a:xfrm>
            <a:off x="276225" y="3857986"/>
            <a:ext cx="47625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삼성전자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현직 반도체 직원이 기술유출 시도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(‘22.3/23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보도자료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기술은 삼성전자가 차세대 먹거리로 육성하기 위해 지난 수년간 수십 조</a:t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원을 투자한 기술 정보로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직원은 재택근무 시 모니터에 띄워 이를 카메라로</a:t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촬영한 것으로 알려짐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이에 현재 삼성전자는 정부와 합동으로 조사 중임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CD49D-D6C3-4BA9-B29B-2894E7C4FF20}"/>
              </a:ext>
            </a:extLst>
          </p:cNvPr>
          <p:cNvSpPr txBox="1"/>
          <p:nvPr/>
        </p:nvSpPr>
        <p:spPr>
          <a:xfrm>
            <a:off x="276224" y="4632939"/>
            <a:ext cx="47275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전자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임직원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명이 내부정보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유출 유죄 선고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(‘22. 1/20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보도자료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유출된 내부정보는 ‘비밀등급’ 문건이 다수 포함되어 있으며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전자의 중장기</a:t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전략보고 사항과 업무실행계획 자료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제조원가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생산의 노하우가 담긴 레이아웃</a:t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 등이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있었음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법원은 이와 관련된 인원 전원 유죄 선고함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7A6B037-3A81-4561-8940-D8542671A4B0}"/>
              </a:ext>
            </a:extLst>
          </p:cNvPr>
          <p:cNvGrpSpPr/>
          <p:nvPr/>
        </p:nvGrpSpPr>
        <p:grpSpPr>
          <a:xfrm>
            <a:off x="5095876" y="619033"/>
            <a:ext cx="1548000" cy="405873"/>
            <a:chOff x="5095876" y="923480"/>
            <a:chExt cx="1548000" cy="40587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278B43B-4C67-4A3B-BEDB-59F8B8D35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5876" y="923480"/>
              <a:ext cx="1548000" cy="40587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04C757-8C15-4B01-8EDF-1498ADD38037}"/>
                </a:ext>
              </a:extLst>
            </p:cNvPr>
            <p:cNvSpPr txBox="1"/>
            <p:nvPr/>
          </p:nvSpPr>
          <p:spPr>
            <a:xfrm>
              <a:off x="5273141" y="956706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법적 처벌 규정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3C26BC-127E-4493-B6E7-FE34B5CDD217}"/>
              </a:ext>
            </a:extLst>
          </p:cNvPr>
          <p:cNvSpPr/>
          <p:nvPr/>
        </p:nvSpPr>
        <p:spPr>
          <a:xfrm>
            <a:off x="6621825" y="732531"/>
            <a:ext cx="30764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10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부정경쟁방지 및 영업비밀보호에 관한 법률 제</a:t>
            </a:r>
            <a:r>
              <a:rPr lang="en-US" altLang="ko-KR" sz="10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18</a:t>
            </a:r>
            <a:r>
              <a:rPr lang="ko-KR" altLang="en-US" sz="10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조</a:t>
            </a:r>
            <a:r>
              <a:rPr lang="en-US" altLang="ko-KR" sz="10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벌칙</a:t>
            </a:r>
            <a:r>
              <a:rPr lang="en-US" altLang="ko-KR" sz="10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)]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9F6405C-88F1-42AA-BEEF-9407D08293E2}"/>
              </a:ext>
            </a:extLst>
          </p:cNvPr>
          <p:cNvGrpSpPr/>
          <p:nvPr/>
        </p:nvGrpSpPr>
        <p:grpSpPr>
          <a:xfrm>
            <a:off x="5086351" y="3037922"/>
            <a:ext cx="1548000" cy="405873"/>
            <a:chOff x="5095876" y="3248639"/>
            <a:chExt cx="1548000" cy="40587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9783E96-3D15-4285-8151-3C03F96F9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5876" y="3248639"/>
              <a:ext cx="1548000" cy="40587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172C0E-3692-4BB4-998E-F7FDCA04AA80}"/>
                </a:ext>
              </a:extLst>
            </p:cNvPr>
            <p:cNvSpPr txBox="1"/>
            <p:nvPr/>
          </p:nvSpPr>
          <p:spPr>
            <a:xfrm>
              <a:off x="5438508" y="3297687"/>
              <a:ext cx="862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주의 사항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346AC75-E25E-4B56-8D57-9ACB99B1E0FA}"/>
              </a:ext>
            </a:extLst>
          </p:cNvPr>
          <p:cNvSpPr txBox="1"/>
          <p:nvPr/>
        </p:nvSpPr>
        <p:spPr>
          <a:xfrm>
            <a:off x="276225" y="3517143"/>
            <a:ext cx="3771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내부자에 의한 내부정보 유출 사례가 다양하게 발생됨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A802F4-4C80-4EEA-8473-A3320FD50226}"/>
              </a:ext>
            </a:extLst>
          </p:cNvPr>
          <p:cNvSpPr txBox="1"/>
          <p:nvPr/>
        </p:nvSpPr>
        <p:spPr>
          <a:xfrm>
            <a:off x="276225" y="5407892"/>
            <a:ext cx="4616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자사 사례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영업비밀 발설을 유도하는 자문중개사 접근 신고 접수 </a:t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일부 자문중개사가 자사 임직원에게 메일 등을 통해 금전적 보상을 제공하고 </a:t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자문 혹은 기술 동향을 물어보며 응답을 유도하고 있다는 신고가 접수됨</a:t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자문중개사와 연결이 되면 유도 질문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묵시적 압박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회유 등을 통해 내부정보 </a:t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유출을 시도함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FD9123-C2D5-4E79-8A79-8EFC92C2043E}"/>
              </a:ext>
            </a:extLst>
          </p:cNvPr>
          <p:cNvSpPr/>
          <p:nvPr/>
        </p:nvSpPr>
        <p:spPr>
          <a:xfrm>
            <a:off x="263901" y="1291356"/>
            <a:ext cx="4603374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9E9F33-CBE1-46C6-87C4-43E4CB4AF4E8}"/>
              </a:ext>
            </a:extLst>
          </p:cNvPr>
          <p:cNvSpPr/>
          <p:nvPr/>
        </p:nvSpPr>
        <p:spPr>
          <a:xfrm>
            <a:off x="5085632" y="1013740"/>
            <a:ext cx="4572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AE186-D17F-4DC5-A1B9-355A2544717A}"/>
              </a:ext>
            </a:extLst>
          </p:cNvPr>
          <p:cNvSpPr txBox="1"/>
          <p:nvPr/>
        </p:nvSpPr>
        <p:spPr>
          <a:xfrm>
            <a:off x="247650" y="1370674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자사 악성메일 공격 사례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3C1F7-8BD1-4011-A2B8-F37B16240B39}"/>
              </a:ext>
            </a:extLst>
          </p:cNvPr>
          <p:cNvSpPr txBox="1"/>
          <p:nvPr/>
        </p:nvSpPr>
        <p:spPr>
          <a:xfrm>
            <a:off x="5165099" y="1046000"/>
            <a:ext cx="442610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Wingdings" panose="05000000000000000000" pitchFamily="2" charset="2"/>
              <a:buChar char="§"/>
            </a:pPr>
            <a:r>
              <a:rPr lang="ko-KR" altLang="en-US" sz="1100" b="1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최대 </a:t>
            </a:r>
            <a:r>
              <a:rPr lang="en-US" altLang="ko-KR" sz="1100" b="1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15</a:t>
            </a:r>
            <a:r>
              <a:rPr lang="ko-KR" altLang="en-US" sz="1100" b="1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이하의 징역 또는 </a:t>
            </a:r>
            <a:r>
              <a:rPr lang="en-US" altLang="ko-KR" sz="1100" b="1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15</a:t>
            </a:r>
            <a:r>
              <a:rPr lang="ko-KR" altLang="en-US" sz="1100" b="1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억원 이하의 벌금</a:t>
            </a:r>
            <a:endParaRPr lang="en-US" altLang="ko-KR" sz="10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b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부정한 이익을 얻거나 영업비밀 보유자에 손해를 입힐 목적으로 한 다음 각 목의 </a:t>
            </a:r>
            <a:b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어느 하나에 해당하는 행위 </a:t>
            </a:r>
          </a:p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가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영업비밀을 취득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사용하거나 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자에게 누설하는 행위</a:t>
            </a:r>
          </a:p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나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영업비밀을 지정된 장소 밖으로 무단으로 유출하는 행위</a:t>
            </a:r>
          </a:p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다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영업비밀 보유자로부터 영업비밀을 삭제하거나 반환할 것을 요구 받고도 </a:t>
            </a:r>
            <a:b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이를 계속 보유하는 행위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10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절취ㆍ기망ㆍ협박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 밖의 부정한 수단으로 영업비밀을 취득하는 행위 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호 또는 제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호에 해당하는 행위가 개입된 사실을 알면서도 그 영업비밀을 </a:t>
            </a:r>
            <a:b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취득하거나 사용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13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조제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항에 따라 허용된 범위에서의 사용은 제외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행위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8E9929-C10C-4E22-9EA2-AB3C53F395F9}"/>
              </a:ext>
            </a:extLst>
          </p:cNvPr>
          <p:cNvSpPr txBox="1"/>
          <p:nvPr/>
        </p:nvSpPr>
        <p:spPr>
          <a:xfrm>
            <a:off x="322318" y="1571011"/>
            <a:ext cx="4089581" cy="65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네이버 사칭 악성 메일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네이버를 사칭하여 계정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(ID/PW)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탈취 시도</a:t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관세법인 사칭 메일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관세법인을 사칭하여 악성코드 유포</a:t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③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기타 스팸메일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광신도 집단 혹은 비정상 단체의 회원 모집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CDEFA4-91B0-4189-8527-7FCE0E438562}"/>
              </a:ext>
            </a:extLst>
          </p:cNvPr>
          <p:cNvSpPr txBox="1"/>
          <p:nvPr/>
        </p:nvSpPr>
        <p:spPr>
          <a:xfrm>
            <a:off x="247650" y="2187549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계정 탈취를 통한 해킹 공격 외부 사례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6521E9-7094-4551-9693-C2081BF51277}"/>
              </a:ext>
            </a:extLst>
          </p:cNvPr>
          <p:cNvSpPr txBox="1"/>
          <p:nvPr/>
        </p:nvSpPr>
        <p:spPr>
          <a:xfrm>
            <a:off x="322318" y="2395096"/>
            <a:ext cx="4567276" cy="1041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① 언론사 보도 자료 기준</a:t>
            </a:r>
            <a:b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: ’22. 3/2, </a:t>
            </a: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엔비디아 사이버 공격으로 내부정보 유출 인정</a:t>
            </a:r>
            <a:b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‘22. 3/7, </a:t>
            </a: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삼성전자 기술정보 해킹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‘22.3/22, LG</a:t>
            </a: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전자 임직원 계정 유출</a:t>
            </a:r>
            <a:b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‘22.3/24, </a:t>
            </a: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마이크로소프트 해킹</a:t>
            </a:r>
            <a:b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② 공격 수법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공격대상 임직원 계정 탈취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내부 시스템 접근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내부정보 유출</a:t>
            </a:r>
            <a:endParaRPr lang="ko-KR" altLang="en-US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FD554A-DD40-43DD-AB84-7C85605EE4AA}"/>
              </a:ext>
            </a:extLst>
          </p:cNvPr>
          <p:cNvSpPr/>
          <p:nvPr/>
        </p:nvSpPr>
        <p:spPr>
          <a:xfrm>
            <a:off x="263901" y="1013740"/>
            <a:ext cx="4603374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89FBBF-AE23-493E-AEBA-6C68E63CE7DA}"/>
              </a:ext>
            </a:extLst>
          </p:cNvPr>
          <p:cNvSpPr txBox="1"/>
          <p:nvPr/>
        </p:nvSpPr>
        <p:spPr>
          <a:xfrm>
            <a:off x="276225" y="1028497"/>
            <a:ext cx="47625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생활 밀착형 악성메일과 사용자 계정탈취를 통한 해킹 공격이 특징임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AE9A3EE-9CB1-4057-992F-48376C90ED0A}"/>
              </a:ext>
            </a:extLst>
          </p:cNvPr>
          <p:cNvSpPr/>
          <p:nvPr/>
        </p:nvSpPr>
        <p:spPr>
          <a:xfrm>
            <a:off x="5085632" y="3424745"/>
            <a:ext cx="4572000" cy="29360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05C884-971F-4B8D-B32E-5F5025C17589}"/>
              </a:ext>
            </a:extLst>
          </p:cNvPr>
          <p:cNvSpPr txBox="1"/>
          <p:nvPr/>
        </p:nvSpPr>
        <p:spPr>
          <a:xfrm>
            <a:off x="5142782" y="3492089"/>
            <a:ext cx="303961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중요</a:t>
            </a:r>
            <a:r>
              <a:rPr lang="en-US" altLang="ko-KR" sz="12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계정 보호를 위한 보안 수칙 준수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2E805A-1D1C-45FF-9E1E-CFD8B8DFA04C}"/>
              </a:ext>
            </a:extLst>
          </p:cNvPr>
          <p:cNvSpPr txBox="1"/>
          <p:nvPr/>
        </p:nvSpPr>
        <p:spPr>
          <a:xfrm>
            <a:off x="5142782" y="4812359"/>
            <a:ext cx="418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자문중개사에서 접근해 올 경우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절대 응답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대응하지 않기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7926BD0-5DA0-4D65-8383-F7A220B623AD}"/>
              </a:ext>
            </a:extLst>
          </p:cNvPr>
          <p:cNvSpPr/>
          <p:nvPr/>
        </p:nvSpPr>
        <p:spPr>
          <a:xfrm>
            <a:off x="5277975" y="3694303"/>
            <a:ext cx="4421635" cy="110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ID/PW</a:t>
            </a:r>
            <a:r>
              <a:rPr lang="ko-KR" altLang="en-US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회사용과 개인용을 다르게 설정하기</a:t>
            </a:r>
            <a:br>
              <a:rPr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ID/PW </a:t>
            </a:r>
            <a:r>
              <a:rPr lang="ko-KR" altLang="en-US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노출</a:t>
            </a:r>
            <a:r>
              <a:rPr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공유 금지 </a:t>
            </a:r>
            <a:r>
              <a:rPr lang="en-US" altLang="ko-KR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모니터</a:t>
            </a:r>
            <a:r>
              <a:rPr lang="en-US" altLang="ko-KR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/PC</a:t>
            </a:r>
            <a:r>
              <a:rPr lang="ko-KR" altLang="en-US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주변 </a:t>
            </a:r>
            <a:r>
              <a:rPr lang="ko-KR" altLang="en-US" sz="1000" dirty="0" err="1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포스트잇</a:t>
            </a:r>
            <a:r>
              <a:rPr lang="ko-KR" altLang="en-US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부착</a:t>
            </a:r>
            <a:r>
              <a:rPr lang="en-US" altLang="ko-KR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타인에게 공유 금지 등</a:t>
            </a:r>
            <a:r>
              <a:rPr lang="en-US" altLang="ko-KR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PW</a:t>
            </a:r>
            <a:r>
              <a:rPr lang="ko-KR" altLang="en-US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보안 기준에 맞게 설정하기 </a:t>
            </a:r>
            <a:br>
              <a:rPr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영문 대</a:t>
            </a:r>
            <a:r>
              <a:rPr lang="en-US" altLang="ko-KR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소문자</a:t>
            </a:r>
            <a:r>
              <a:rPr lang="en-US" altLang="ko-KR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구별</a:t>
            </a:r>
            <a:r>
              <a:rPr lang="en-US" altLang="ko-KR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문자와 숫자 조합으로 </a:t>
            </a:r>
            <a:r>
              <a:rPr lang="en-US" altLang="ko-KR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ko-KR" altLang="en-US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자리 이상</a:t>
            </a:r>
            <a:r>
              <a:rPr lang="en-US" altLang="ko-KR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ko-KR" altLang="en-US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ID/PW </a:t>
            </a:r>
            <a:r>
              <a:rPr lang="ko-KR" altLang="en-US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입력을 유도하는 외부 수신 메일 주의하기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C972D9E-FE5F-4B81-A961-70BF4B53D457}"/>
              </a:ext>
            </a:extLst>
          </p:cNvPr>
          <p:cNvSpPr/>
          <p:nvPr/>
        </p:nvSpPr>
        <p:spPr>
          <a:xfrm>
            <a:off x="5142782" y="5880710"/>
            <a:ext cx="4555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 </a:t>
            </a:r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악성메일 수신하거나 영업비밀 유출</a:t>
            </a:r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침해 행위 확인 시</a:t>
            </a:r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즉시 신고하기 </a:t>
            </a:r>
            <a:b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(</a:t>
            </a:r>
            <a:r>
              <a:rPr lang="ko-KR" altLang="en-US" sz="1100" dirty="0" err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신고처</a:t>
            </a:r>
            <a:r>
              <a:rPr lang="ko-KR" altLang="en-US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보안전략팀</a:t>
            </a:r>
            <a:r>
              <a:rPr lang="en-US" altLang="ko-KR" sz="11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AA0BDED-E4F6-4784-8A93-651036F2FFD9}"/>
              </a:ext>
            </a:extLst>
          </p:cNvPr>
          <p:cNvSpPr/>
          <p:nvPr/>
        </p:nvSpPr>
        <p:spPr>
          <a:xfrm>
            <a:off x="5142782" y="5106921"/>
            <a:ext cx="4555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부지불식간 내부정보가 유출되지 않도록 사외에서 업무와 무관한 </a:t>
            </a:r>
            <a:b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이들에게</a:t>
            </a:r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업무와 관련된 이야기 하지 않기</a:t>
            </a:r>
            <a:endParaRPr lang="en-US" altLang="ko-KR" sz="12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81E365-CEF6-4793-8E3F-3395ACC9C356}"/>
              </a:ext>
            </a:extLst>
          </p:cNvPr>
          <p:cNvSpPr/>
          <p:nvPr/>
        </p:nvSpPr>
        <p:spPr>
          <a:xfrm>
            <a:off x="5142782" y="5586149"/>
            <a:ext cx="36773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원격 근무 시</a:t>
            </a:r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 기준 준수하기</a:t>
            </a:r>
            <a:endParaRPr lang="en-US" altLang="ko-KR" sz="12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0904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6ACD3A-2AFD-4212-B328-F95CE9DBBCFD}">
  <ds:schemaRefs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d354595e-da69-4616-8cb4-ae180109a6e7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D291003-FEAA-4054-B238-D8BA8E1DE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59E7C2-AC90-43C5-8177-3B1F7B9E623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8379</TotalTime>
  <Words>325</Words>
  <Application>Microsoft Office PowerPoint</Application>
  <PresentationFormat>A4 용지(210x297mm)</PresentationFormat>
  <Paragraphs>39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Arial Narrow</vt:lpstr>
      <vt:lpstr>Wingdings</vt:lpstr>
      <vt:lpstr>디자인 사용자 지정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허진혁</dc:creator>
  <cp:lastModifiedBy>임선희</cp:lastModifiedBy>
  <cp:revision>119</cp:revision>
  <cp:lastPrinted>2022-03-04T05:00:22Z</cp:lastPrinted>
  <dcterms:created xsi:type="dcterms:W3CDTF">2022-02-25T01:27:38Z</dcterms:created>
  <dcterms:modified xsi:type="dcterms:W3CDTF">2022-04-15T06:47:38Z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0x010100D57BD2E32BF8774AA4E09D22251D61FD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2022-04-15T06:47:38Z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73a7ae52-cea7-4367-ab8c-84bc0fa86cd0</vt:lpwstr>
  </property>
  <property fmtid="{D5CDD505-2E9C-101B-9397-08002B2CF9AE}" pid="9" name="MSIP_Label_99b8a968-831d-4cfc-b1f9-4367a1331151_ContentBits">
    <vt:lpwstr>3</vt:lpwstr>
  </property>
</Properties>
</file>