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74" r:id="rId5"/>
  </p:sldMasterIdLst>
  <p:notesMasterIdLst>
    <p:notesMasterId r:id="rId13"/>
  </p:notesMasterIdLst>
  <p:sldIdLst>
    <p:sldId id="12223" r:id="rId6"/>
    <p:sldId id="12230" r:id="rId7"/>
    <p:sldId id="12225" r:id="rId8"/>
    <p:sldId id="12226" r:id="rId9"/>
    <p:sldId id="12224" r:id="rId10"/>
    <p:sldId id="12227" r:id="rId11"/>
    <p:sldId id="12228" r:id="rId12"/>
  </p:sldIdLst>
  <p:sldSz cx="9906000" cy="6858000" type="A4"/>
  <p:notesSz cx="6805613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780" userDrawn="1">
          <p15:clr>
            <a:srgbClr val="A4A3A4"/>
          </p15:clr>
        </p15:guide>
        <p15:guide id="2" pos="2644" userDrawn="1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orient="horz" pos="6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CDDD"/>
    <a:srgbClr val="00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0" autoAdjust="0"/>
    <p:restoredTop sz="96046" autoAdjust="0"/>
  </p:normalViewPr>
  <p:slideViewPr>
    <p:cSldViewPr snapToGrid="0">
      <p:cViewPr varScale="1">
        <p:scale>
          <a:sx n="101" d="100"/>
          <a:sy n="101" d="100"/>
        </p:scale>
        <p:origin x="1782" y="114"/>
      </p:cViewPr>
      <p:guideLst>
        <p:guide pos="2780"/>
        <p:guide pos="2644"/>
        <p:guide orient="horz" pos="2160"/>
        <p:guide orient="horz" pos="6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66C43-5E76-451F-8980-69156C038DD9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3013"/>
            <a:ext cx="4843463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648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8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233CCD-CF53-4F69-A144-7A88416DB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052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AAE61C2-C5E9-48BA-BA47-D70CD0F271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69884"/>
            <a:ext cx="850208" cy="19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44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456" y="151136"/>
            <a:ext cx="7284993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22F6F-08FC-4FC2-B4F9-F8B54BEB4474}" type="datetime1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784203" y="6448251"/>
            <a:ext cx="2311400" cy="365125"/>
          </a:xfrm>
        </p:spPr>
        <p:txBody>
          <a:bodyPr/>
          <a:lstStyle>
            <a:lvl1pPr algn="ctr">
              <a:defRPr sz="1100">
                <a:latin typeface="Arial Narrow" panose="020B0606020202030204" pitchFamily="34" charset="0"/>
              </a:defRPr>
            </a:lvl1pPr>
          </a:lstStyle>
          <a:p>
            <a:fld id="{4999869A-D5EA-43E3-B052-2572A2B936C5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2</a:t>
            </a:r>
            <a:endParaRPr lang="ko-KR" altLang="en-US"/>
          </a:p>
        </p:txBody>
      </p:sp>
      <p:sp>
        <p:nvSpPr>
          <p:cNvPr id="7" name="Line 2"/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3"/>
          <p:cNvSpPr>
            <a:spLocks noChangeArrowheads="1"/>
          </p:cNvSpPr>
          <p:nvPr userDrawn="1"/>
        </p:nvSpPr>
        <p:spPr bwMode="auto">
          <a:xfrm>
            <a:off x="4521000" y="235686"/>
            <a:ext cx="864000" cy="288000"/>
          </a:xfrm>
          <a:prstGeom prst="rect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9pPr>
          </a:lstStyle>
          <a:p>
            <a:pPr algn="ctr"/>
            <a:r>
              <a:rPr lang="ko-KR" altLang="en-US" sz="105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대외비 </a:t>
            </a:r>
            <a:r>
              <a:rPr lang="en-US" altLang="ko-KR" sz="105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105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급</a:t>
            </a:r>
            <a:endParaRPr lang="en-US" altLang="ko-KR" sz="105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313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2F62EFF-23B3-42E1-B1B4-25BC3F2B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AD228208-909D-4BE5-9246-9D0BF101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</p:spPr>
        <p:txBody>
          <a:bodyPr/>
          <a:lstStyle/>
          <a:p>
            <a:fld id="{4266C119-0047-4F55-88E8-251699C379F7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F19813A8-AABB-4B27-8749-246A08AC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51394577-9A7F-429B-8BED-758BC783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</p:spPr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69884"/>
            <a:ext cx="850208" cy="196955"/>
          </a:xfrm>
          <a:prstGeom prst="rect">
            <a:avLst/>
          </a:prstGeom>
        </p:spPr>
      </p:pic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D6FCC2A6-6626-449C-AD82-6B0C6B384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0136" y="216714"/>
            <a:ext cx="2506104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533" y="522959"/>
            <a:ext cx="8951717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B95604D1-A37E-4D41-841B-23AEF8781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Line 3">
            <a:extLst>
              <a:ext uri="{FF2B5EF4-FFF2-40B4-BE49-F238E27FC236}">
                <a16:creationId xmlns:a16="http://schemas.microsoft.com/office/drawing/2014/main" id="{C9C7CF54-4E34-42CA-8C7F-BA81598CD4F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75756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7267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A69195B6-793E-4931-86D4-CF26F29F1FE4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3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68BC6B09-FE01-4B41-AAEF-116D15CE790B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1380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7DECA-7951-4662-BC77-F5DC36CAEB50}" type="datetime1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C33779F1-7942-4257-B69F-A23C69B74E50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8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5BE5968A-F4E3-423C-9388-E6EE748CF108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980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D753667-AAEE-4B06-971D-C80993A5F7CB}"/>
              </a:ext>
            </a:extLst>
          </p:cNvPr>
          <p:cNvSpPr txBox="1"/>
          <p:nvPr/>
        </p:nvSpPr>
        <p:spPr>
          <a:xfrm>
            <a:off x="123825" y="161925"/>
            <a:ext cx="30123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6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유첨</a:t>
            </a:r>
            <a:r>
              <a:rPr lang="en-US" altLang="ko-KR" sz="16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1) </a:t>
            </a:r>
            <a:r>
              <a:rPr lang="ko-KR" altLang="en-US" sz="16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악성메일 동향 및 주의사항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A7D826-3DB8-4B4D-831B-F8CC8280C028}"/>
              </a:ext>
            </a:extLst>
          </p:cNvPr>
          <p:cNvSpPr txBox="1"/>
          <p:nvPr/>
        </p:nvSpPr>
        <p:spPr>
          <a:xfrm>
            <a:off x="4005239" y="220191"/>
            <a:ext cx="47660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※ </a:t>
            </a:r>
            <a:r>
              <a:rPr lang="ko-KR" altLang="en-US" sz="1050" b="1" dirty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자세한 내용은 전사게시판 </a:t>
            </a:r>
            <a:r>
              <a:rPr lang="en-US" altLang="ko-KR" sz="1050" b="1" dirty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“[</a:t>
            </a:r>
            <a:r>
              <a:rPr lang="ko-KR" altLang="en-US" sz="1050" b="1" dirty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정보보안</a:t>
            </a:r>
            <a:r>
              <a:rPr lang="en-US" altLang="ko-KR" sz="1050" b="1" dirty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] </a:t>
            </a:r>
            <a:r>
              <a:rPr lang="ko-KR" altLang="en-US" sz="1050" b="1" dirty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최신 악성메일 사례 </a:t>
            </a:r>
            <a:r>
              <a:rPr lang="en-US" altLang="ko-KR" sz="1050" b="1" dirty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(1</a:t>
            </a:r>
            <a:r>
              <a:rPr lang="ko-KR" altLang="en-US" sz="1050" b="1" dirty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월</a:t>
            </a:r>
            <a:r>
              <a:rPr lang="en-US" altLang="ko-KR" sz="1050" b="1" dirty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~3</a:t>
            </a:r>
            <a:r>
              <a:rPr lang="ko-KR" altLang="en-US" sz="1050" b="1" dirty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월</a:t>
            </a:r>
            <a:r>
              <a:rPr lang="en-US" altLang="ko-KR" sz="1050" b="1" dirty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)“ </a:t>
            </a:r>
            <a:r>
              <a:rPr lang="ko-KR" altLang="en-US" sz="1050" b="1" dirty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게시물 참고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6040B47-96D6-41F3-A5E8-3131B8457F4F}"/>
              </a:ext>
            </a:extLst>
          </p:cNvPr>
          <p:cNvSpPr/>
          <p:nvPr/>
        </p:nvSpPr>
        <p:spPr>
          <a:xfrm>
            <a:off x="309177" y="674255"/>
            <a:ext cx="9069036" cy="49963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ko-KR" altLang="en-US" sz="14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분기는 각종 고지서 및 명세서</a:t>
            </a:r>
            <a:r>
              <a:rPr lang="en-US" altLang="ko-KR" sz="14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건강검진 결과서 등 생활 밀착형 악성메일과 사용자 계정탈취 공격이 증가한 것이 특징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0357C65-0713-4B36-ADD3-9F1D926BE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18" y="1338397"/>
            <a:ext cx="8609364" cy="463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386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E546B2E-2A95-48C3-A278-6D034052E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869A-D5EA-43E3-B052-2572A2B936C5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5A1B35B-08CA-41C0-B63D-C9D16A535B26}"/>
              </a:ext>
            </a:extLst>
          </p:cNvPr>
          <p:cNvSpPr/>
          <p:nvPr/>
        </p:nvSpPr>
        <p:spPr>
          <a:xfrm>
            <a:off x="309177" y="574181"/>
            <a:ext cx="9069036" cy="49963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특히 최근 글로벌 기업대상 해킹사고가 임직원의 계정탈취를 통해 이루어진 바</a:t>
            </a:r>
            <a:r>
              <a:rPr lang="en-US" altLang="ko-KR" sz="14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임직원 각자 자신의 계정보호를 위한 </a:t>
            </a:r>
            <a:endParaRPr lang="en-US" altLang="ko-KR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ko-KR" altLang="en-US" sz="14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아래의 </a:t>
            </a:r>
            <a:r>
              <a:rPr lang="en-US" altLang="ko-KR" sz="14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</a:t>
            </a:r>
            <a:r>
              <a:rPr lang="ko-KR" altLang="en-US" sz="14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가지 보안 실천 수칙을 </a:t>
            </a:r>
            <a:r>
              <a:rPr lang="ko-KR" altLang="en-US" sz="1400" b="1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지켜주시기</a:t>
            </a:r>
            <a:r>
              <a:rPr lang="ko-KR" altLang="en-US" sz="14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바랍니다</a:t>
            </a:r>
            <a:r>
              <a:rPr lang="en-US" altLang="ko-KR" sz="14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5DCDB25-E88F-4143-A682-1A06877A0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17" y="1108144"/>
            <a:ext cx="2827987" cy="2808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6DED458-76D5-44B5-BB4A-51F5C1F5B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134" y="1108144"/>
            <a:ext cx="2798061" cy="280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D6C461-637C-422E-8451-0E89D6425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0325" y="1108144"/>
            <a:ext cx="2823070" cy="280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F8CB741-C71B-47C5-8A9C-B8EF2D48E0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404" b="3436"/>
          <a:stretch/>
        </p:blipFill>
        <p:spPr>
          <a:xfrm>
            <a:off x="451114" y="3950470"/>
            <a:ext cx="2808000" cy="2808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29A3878-BAF6-442F-AE15-DBEC5D9705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8252" y="3950470"/>
            <a:ext cx="2817975" cy="2808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260EC10-9E6B-4B5A-A06D-F7818570C5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5366" y="3950470"/>
            <a:ext cx="2818029" cy="280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5B455B-E5C1-42B1-8AAC-48828336E540}"/>
              </a:ext>
            </a:extLst>
          </p:cNvPr>
          <p:cNvSpPr txBox="1"/>
          <p:nvPr/>
        </p:nvSpPr>
        <p:spPr>
          <a:xfrm>
            <a:off x="470592" y="1140493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FFFF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66C915-B1C2-4DBE-A598-743EF610DCD3}"/>
              </a:ext>
            </a:extLst>
          </p:cNvPr>
          <p:cNvSpPr txBox="1"/>
          <p:nvPr/>
        </p:nvSpPr>
        <p:spPr>
          <a:xfrm>
            <a:off x="3472956" y="1140493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FFFF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②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AAAEF2-CDB5-4838-87EC-0C5903CBC458}"/>
              </a:ext>
            </a:extLst>
          </p:cNvPr>
          <p:cNvSpPr txBox="1"/>
          <p:nvPr/>
        </p:nvSpPr>
        <p:spPr>
          <a:xfrm>
            <a:off x="6438900" y="1140493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FFFF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③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3DD8EE-EAC7-409E-8F25-C21784F34870}"/>
              </a:ext>
            </a:extLst>
          </p:cNvPr>
          <p:cNvSpPr txBox="1"/>
          <p:nvPr/>
        </p:nvSpPr>
        <p:spPr>
          <a:xfrm>
            <a:off x="480117" y="3983920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FFFF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④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A7BD4A-3A1E-4CC3-9EBF-5733E8CB4721}"/>
              </a:ext>
            </a:extLst>
          </p:cNvPr>
          <p:cNvSpPr txBox="1"/>
          <p:nvPr/>
        </p:nvSpPr>
        <p:spPr>
          <a:xfrm>
            <a:off x="3482481" y="3983920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FFFF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⑤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0728AF-3158-4E49-9C3C-49D117DD1AD9}"/>
              </a:ext>
            </a:extLst>
          </p:cNvPr>
          <p:cNvSpPr txBox="1"/>
          <p:nvPr/>
        </p:nvSpPr>
        <p:spPr>
          <a:xfrm>
            <a:off x="6448425" y="3983920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FFFF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⑥</a:t>
            </a:r>
          </a:p>
        </p:txBody>
      </p:sp>
    </p:spTree>
    <p:extLst>
      <p:ext uri="{BB962C8B-B14F-4D97-AF65-F5344CB8AC3E}">
        <p14:creationId xmlns:p14="http://schemas.microsoft.com/office/powerpoint/2010/main" val="2901964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6040B47-96D6-41F3-A5E8-3131B8457F4F}"/>
              </a:ext>
            </a:extLst>
          </p:cNvPr>
          <p:cNvSpPr/>
          <p:nvPr/>
        </p:nvSpPr>
        <p:spPr>
          <a:xfrm>
            <a:off x="309177" y="674255"/>
            <a:ext cx="9069036" cy="49963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자사도 우리회사 이메일 보안 시스템을 우회하여 </a:t>
            </a:r>
            <a:r>
              <a:rPr lang="en-US" altLang="ko-KR" sz="14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r>
              <a:rPr lang="ko-KR" altLang="en-US" sz="14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건의 악성메일 유입이 신고되어 조치함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36EE4F4-105D-4BDB-85BD-6D2DD949A1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176" t="2294" r="10170" b="51133"/>
          <a:stretch/>
        </p:blipFill>
        <p:spPr>
          <a:xfrm>
            <a:off x="3649154" y="1507788"/>
            <a:ext cx="5866373" cy="376344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3F1A3B-3CF8-419F-83F5-EA90678A0CED}"/>
              </a:ext>
            </a:extLst>
          </p:cNvPr>
          <p:cNvSpPr txBox="1"/>
          <p:nvPr/>
        </p:nvSpPr>
        <p:spPr>
          <a:xfrm>
            <a:off x="309177" y="1507788"/>
            <a:ext cx="3698448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사례 </a:t>
            </a:r>
            <a:r>
              <a:rPr lang="en-US" altLang="ko-KR" sz="1400" b="1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1) </a:t>
            </a:r>
            <a:r>
              <a:rPr lang="ko-KR" altLang="en-US" sz="1400" b="1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네이버 사칭 악성 메일</a:t>
            </a:r>
            <a:endParaRPr lang="en-US" altLang="ko-KR" sz="1400" b="1" dirty="0">
              <a:solidFill>
                <a:srgbClr val="C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sz="1200" b="1" dirty="0">
              <a:solidFill>
                <a:srgbClr val="C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요약 </a:t>
            </a: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네이버를 사칭하여 계정</a:t>
            </a: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(ID/PW)</a:t>
            </a: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탈취</a:t>
            </a:r>
            <a:b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수법</a:t>
            </a: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b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. </a:t>
            </a: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계정비밀번호 만료를 사유로 링크클릭 유도</a:t>
            </a:r>
            <a:b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. </a:t>
            </a: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연결된 페이지에서 </a:t>
            </a: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ID/PW</a:t>
            </a: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입력하면 계정 탈취</a:t>
            </a: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   </a:t>
            </a:r>
            <a:endParaRPr lang="ko-KR" altLang="en-US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3C1187-B6A1-4044-821D-415E8039A59D}"/>
              </a:ext>
            </a:extLst>
          </p:cNvPr>
          <p:cNvSpPr txBox="1"/>
          <p:nvPr/>
        </p:nvSpPr>
        <p:spPr>
          <a:xfrm>
            <a:off x="3564089" y="219254"/>
            <a:ext cx="50834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※ </a:t>
            </a:r>
            <a:r>
              <a:rPr lang="ko-KR" altLang="en-US" sz="1050" b="1" dirty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자세한 내용은 전사게시판 </a:t>
            </a:r>
            <a:r>
              <a:rPr lang="en-US" altLang="ko-KR" sz="1050" b="1" dirty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“[</a:t>
            </a:r>
            <a:r>
              <a:rPr lang="ko-KR" altLang="en-US" sz="1050" b="1" dirty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정보보안</a:t>
            </a:r>
            <a:r>
              <a:rPr lang="en-US" altLang="ko-KR" sz="1050" b="1" dirty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] [</a:t>
            </a:r>
            <a:r>
              <a:rPr lang="ko-KR" altLang="en-US" sz="1050" b="1" dirty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긴급</a:t>
            </a:r>
            <a:r>
              <a:rPr lang="en-US" altLang="ko-KR" sz="1050" b="1" dirty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] </a:t>
            </a:r>
            <a:r>
              <a:rPr lang="ko-KR" altLang="en-US" sz="1050" b="1" dirty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당사 유입 악성메일 주의 안내</a:t>
            </a:r>
            <a:r>
              <a:rPr lang="en-US" altLang="ko-KR" sz="1050" b="1" dirty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“ </a:t>
            </a:r>
            <a:r>
              <a:rPr lang="ko-KR" altLang="en-US" sz="1050" b="1" dirty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게시물 참고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667867-E031-4589-99C0-9BDF819F6F12}"/>
              </a:ext>
            </a:extLst>
          </p:cNvPr>
          <p:cNvSpPr txBox="1"/>
          <p:nvPr/>
        </p:nvSpPr>
        <p:spPr>
          <a:xfrm>
            <a:off x="390473" y="2841957"/>
            <a:ext cx="3121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※ </a:t>
            </a:r>
            <a:r>
              <a:rPr lang="ko-KR" altLang="en-US" sz="1200" b="1" dirty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해당 메일을 클릭하여 </a:t>
            </a:r>
            <a:r>
              <a:rPr lang="en-US" altLang="ko-KR" sz="1200" b="1" dirty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ID/PW</a:t>
            </a:r>
            <a:r>
              <a:rPr lang="ko-KR" altLang="en-US" sz="1200" b="1" dirty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입력한 경우 </a:t>
            </a:r>
            <a:br>
              <a:rPr lang="en-US" altLang="ko-KR" sz="1200" b="1" dirty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200" b="1" dirty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</a:t>
            </a:r>
            <a:r>
              <a:rPr lang="ko-KR" altLang="en-US" sz="1200" b="1" dirty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즉시 보안전략팀으로 신고해주시기 바랍니다</a:t>
            </a:r>
            <a:r>
              <a:rPr lang="en-US" altLang="ko-KR" sz="1200" b="1" dirty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endParaRPr lang="ko-KR" altLang="en-US" sz="1200" b="1" dirty="0">
              <a:solidFill>
                <a:srgbClr val="0066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ECBF22-20A8-48E6-8499-AA2A411521D5}"/>
              </a:ext>
            </a:extLst>
          </p:cNvPr>
          <p:cNvSpPr txBox="1"/>
          <p:nvPr/>
        </p:nvSpPr>
        <p:spPr>
          <a:xfrm>
            <a:off x="123825" y="152400"/>
            <a:ext cx="2866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6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유첨</a:t>
            </a:r>
            <a:r>
              <a:rPr lang="en-US" altLang="ko-KR" sz="16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2) </a:t>
            </a:r>
            <a:r>
              <a:rPr lang="ko-KR" altLang="en-US" sz="16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악성메일 자사 사례</a:t>
            </a:r>
            <a:r>
              <a:rPr lang="en-US" altLang="ko-KR" sz="16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(3</a:t>
            </a:r>
            <a:r>
              <a:rPr lang="ko-KR" altLang="en-US" sz="16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건</a:t>
            </a:r>
            <a:r>
              <a:rPr lang="en-US" altLang="ko-KR" sz="16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ko-KR" altLang="en-US" sz="16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8099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CA7D826-3DB8-4B4D-831B-F8CC8280C028}"/>
              </a:ext>
            </a:extLst>
          </p:cNvPr>
          <p:cNvSpPr txBox="1"/>
          <p:nvPr/>
        </p:nvSpPr>
        <p:spPr>
          <a:xfrm>
            <a:off x="390473" y="2206553"/>
            <a:ext cx="3106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※ </a:t>
            </a:r>
            <a:r>
              <a:rPr lang="ko-KR" altLang="en-US" sz="1200" b="1" dirty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해당 메일의 이미지를 클릭하여 실행한 경우 </a:t>
            </a:r>
            <a:br>
              <a:rPr lang="en-US" altLang="ko-KR" sz="1200" b="1" dirty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200" b="1" dirty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</a:t>
            </a:r>
            <a:r>
              <a:rPr lang="ko-KR" altLang="en-US" sz="1200" b="1" dirty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즉시 보안전략팀으로 신고해주시기 바랍니다</a:t>
            </a:r>
            <a:r>
              <a:rPr lang="en-US" altLang="ko-KR" sz="1200" b="1" dirty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endParaRPr lang="ko-KR" altLang="en-US" sz="1200" b="1" dirty="0">
              <a:solidFill>
                <a:srgbClr val="0066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E07FD38-23D9-4B0A-8178-25A6E0DD26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656" t="52126"/>
          <a:stretch/>
        </p:blipFill>
        <p:spPr>
          <a:xfrm>
            <a:off x="4080880" y="639355"/>
            <a:ext cx="5434647" cy="282286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7981E4E-F9AE-41A6-97C9-C51B42DACA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187" t="5177" r="1600" b="16927"/>
          <a:stretch/>
        </p:blipFill>
        <p:spPr>
          <a:xfrm>
            <a:off x="4173854" y="3462216"/>
            <a:ext cx="5131349" cy="317653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3F1A3B-3CF8-419F-83F5-EA90678A0CED}"/>
              </a:ext>
            </a:extLst>
          </p:cNvPr>
          <p:cNvSpPr txBox="1"/>
          <p:nvPr/>
        </p:nvSpPr>
        <p:spPr>
          <a:xfrm>
            <a:off x="309177" y="747392"/>
            <a:ext cx="3552576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사례 </a:t>
            </a:r>
            <a:r>
              <a:rPr lang="en-US" altLang="ko-KR" sz="1400" b="1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2) </a:t>
            </a:r>
            <a:r>
              <a:rPr lang="ko-KR" altLang="en-US" sz="1400" b="1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관세법인 사칭 메일</a:t>
            </a:r>
            <a:endParaRPr lang="en-US" altLang="ko-KR" sz="1400" b="1" dirty="0">
              <a:solidFill>
                <a:srgbClr val="C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sz="1200" b="1" dirty="0">
              <a:solidFill>
                <a:srgbClr val="C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요약 </a:t>
            </a: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관세법인을 사칭하여 악성코드 유포</a:t>
            </a:r>
            <a:b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수법</a:t>
            </a: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b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. </a:t>
            </a: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첨부된 사진 이미지를 클릭하면 이미지가 보이지 않고</a:t>
            </a:r>
            <a:b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</a:t>
            </a: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 다운로드를 유도함</a:t>
            </a:r>
            <a:b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. </a:t>
            </a: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파일을 다운로드하면 악성코트 감염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3C1187-B6A1-4044-821D-415E8039A59D}"/>
              </a:ext>
            </a:extLst>
          </p:cNvPr>
          <p:cNvSpPr txBox="1"/>
          <p:nvPr/>
        </p:nvSpPr>
        <p:spPr>
          <a:xfrm>
            <a:off x="3564089" y="219254"/>
            <a:ext cx="50834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※ </a:t>
            </a:r>
            <a:r>
              <a:rPr lang="ko-KR" altLang="en-US" sz="1050" b="1" dirty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자세한 내용은 전사게시판 </a:t>
            </a:r>
            <a:r>
              <a:rPr lang="en-US" altLang="ko-KR" sz="1050" b="1" dirty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“[</a:t>
            </a:r>
            <a:r>
              <a:rPr lang="ko-KR" altLang="en-US" sz="1050" b="1" dirty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정보보안</a:t>
            </a:r>
            <a:r>
              <a:rPr lang="en-US" altLang="ko-KR" sz="1050" b="1" dirty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] [</a:t>
            </a:r>
            <a:r>
              <a:rPr lang="ko-KR" altLang="en-US" sz="1050" b="1" dirty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긴급</a:t>
            </a:r>
            <a:r>
              <a:rPr lang="en-US" altLang="ko-KR" sz="1050" b="1" dirty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] </a:t>
            </a:r>
            <a:r>
              <a:rPr lang="ko-KR" altLang="en-US" sz="1050" b="1" dirty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당사 유입 악성메일 주의 안내</a:t>
            </a:r>
            <a:r>
              <a:rPr lang="en-US" altLang="ko-KR" sz="1050" b="1" dirty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“ </a:t>
            </a:r>
            <a:r>
              <a:rPr lang="ko-KR" altLang="en-US" sz="1050" b="1" dirty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게시물 참고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ECB33D-BA15-4B75-BBA9-033599D69B4B}"/>
              </a:ext>
            </a:extLst>
          </p:cNvPr>
          <p:cNvSpPr txBox="1"/>
          <p:nvPr/>
        </p:nvSpPr>
        <p:spPr>
          <a:xfrm>
            <a:off x="309177" y="3986951"/>
            <a:ext cx="364555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사례 </a:t>
            </a:r>
            <a:r>
              <a:rPr lang="en-US" altLang="ko-KR" sz="1400" b="1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3) </a:t>
            </a:r>
            <a:r>
              <a:rPr lang="ko-KR" altLang="en-US" sz="1400" b="1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기타 스팸메일</a:t>
            </a:r>
            <a:endParaRPr lang="en-US" altLang="ko-KR" sz="1400" b="1" dirty="0">
              <a:solidFill>
                <a:srgbClr val="C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sz="1200" b="1" dirty="0">
              <a:solidFill>
                <a:srgbClr val="C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요약 </a:t>
            </a: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광신도 집단 혹은 비정상 단체의 회원 모집</a:t>
            </a:r>
            <a:b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수법</a:t>
            </a: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b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. </a:t>
            </a: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악성메일이나 링크를 포함하고 있지 않아 메일만으로는</a:t>
            </a:r>
            <a:b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</a:t>
            </a: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위험성은 크지 않음 </a:t>
            </a:r>
            <a:b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. </a:t>
            </a: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단순 스팸메일로 판단되나 정상적인 내용이 아니므로</a:t>
            </a:r>
            <a:b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</a:t>
            </a: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발신자와 접촉하지 말고 삭제조치를 권장</a:t>
            </a:r>
          </a:p>
        </p:txBody>
      </p:sp>
    </p:spTree>
    <p:extLst>
      <p:ext uri="{BB962C8B-B14F-4D97-AF65-F5344CB8AC3E}">
        <p14:creationId xmlns:p14="http://schemas.microsoft.com/office/powerpoint/2010/main" val="2773560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34FD264-9E76-4EB2-A778-3177650323CA}"/>
              </a:ext>
            </a:extLst>
          </p:cNvPr>
          <p:cNvSpPr txBox="1"/>
          <p:nvPr/>
        </p:nvSpPr>
        <p:spPr>
          <a:xfrm>
            <a:off x="123825" y="171450"/>
            <a:ext cx="4493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6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유첨</a:t>
            </a:r>
            <a:r>
              <a:rPr lang="en-US" altLang="ko-KR" sz="16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3) </a:t>
            </a:r>
            <a:r>
              <a:rPr lang="ko-KR" altLang="en-US" sz="16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영업비밀 유출 및 침해 방지를 위한 행동 수칙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38C531-5670-49A8-9E10-55D4A4F68467}"/>
              </a:ext>
            </a:extLst>
          </p:cNvPr>
          <p:cNvSpPr txBox="1"/>
          <p:nvPr/>
        </p:nvSpPr>
        <p:spPr>
          <a:xfrm>
            <a:off x="257175" y="586306"/>
            <a:ext cx="3594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(1) </a:t>
            </a:r>
            <a:r>
              <a:rPr lang="ko-KR" altLang="en-US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자문중개사를 통한 내부정보 유출 주의 안내 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4FD0C7E-778E-4124-9178-A2E7C4714E1C}"/>
              </a:ext>
            </a:extLst>
          </p:cNvPr>
          <p:cNvGrpSpPr/>
          <p:nvPr/>
        </p:nvGrpSpPr>
        <p:grpSpPr>
          <a:xfrm>
            <a:off x="968572" y="894084"/>
            <a:ext cx="8042078" cy="5462268"/>
            <a:chOff x="968571" y="956728"/>
            <a:chExt cx="7968857" cy="5399623"/>
          </a:xfrm>
        </p:grpSpPr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BB72F976-9479-45AC-A6B8-DFC54018C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8571" y="956728"/>
              <a:ext cx="7968857" cy="5399623"/>
            </a:xfrm>
            <a:prstGeom prst="rect">
              <a:avLst/>
            </a:prstGeom>
          </p:spPr>
        </p:pic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7945D7B-8E26-40D5-ACCE-E5B1CF11A51C}"/>
                </a:ext>
              </a:extLst>
            </p:cNvPr>
            <p:cNvSpPr/>
            <p:nvPr/>
          </p:nvSpPr>
          <p:spPr>
            <a:xfrm>
              <a:off x="6238874" y="1171575"/>
              <a:ext cx="2428875" cy="2381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5061AB0-133A-4AF4-9090-95C653832536}"/>
                </a:ext>
              </a:extLst>
            </p:cNvPr>
            <p:cNvSpPr/>
            <p:nvPr/>
          </p:nvSpPr>
          <p:spPr>
            <a:xfrm>
              <a:off x="1238251" y="1171575"/>
              <a:ext cx="723899" cy="2381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698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05E254D-0649-44F7-BA27-72895EDFE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869A-D5EA-43E3-B052-2572A2B936C5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38C531-5670-49A8-9E10-55D4A4F68467}"/>
              </a:ext>
            </a:extLst>
          </p:cNvPr>
          <p:cNvSpPr txBox="1"/>
          <p:nvPr/>
        </p:nvSpPr>
        <p:spPr>
          <a:xfrm>
            <a:off x="257175" y="586306"/>
            <a:ext cx="2659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(2) </a:t>
            </a:r>
            <a:r>
              <a:rPr lang="ko-KR" altLang="en-US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부지불식간 내부정보 유출 주의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72ACC99-5933-4116-9C1D-ECFA20E3D8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67"/>
          <a:stretch/>
        </p:blipFill>
        <p:spPr>
          <a:xfrm>
            <a:off x="964958" y="887837"/>
            <a:ext cx="8083792" cy="547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11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175AD15-A9E6-40F4-892B-A8098EBE3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869A-D5EA-43E3-B052-2572A2B936C5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CDE43DD-E6D9-4D75-A700-DD8F771CF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849" y="894083"/>
            <a:ext cx="8168572" cy="55121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E08477-C5CA-4BF7-9684-1F8A1058C29D}"/>
              </a:ext>
            </a:extLst>
          </p:cNvPr>
          <p:cNvSpPr txBox="1"/>
          <p:nvPr/>
        </p:nvSpPr>
        <p:spPr>
          <a:xfrm>
            <a:off x="257175" y="586306"/>
            <a:ext cx="2502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(3) </a:t>
            </a:r>
            <a:r>
              <a:rPr lang="ko-KR" altLang="en-US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영업비밀 침해 행위 주의사항</a:t>
            </a:r>
          </a:p>
        </p:txBody>
      </p:sp>
    </p:spTree>
    <p:extLst>
      <p:ext uri="{BB962C8B-B14F-4D97-AF65-F5344CB8AC3E}">
        <p14:creationId xmlns:p14="http://schemas.microsoft.com/office/powerpoint/2010/main" val="3002072901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9CEB6D-A18A-4796-870C-6F30ADF7321E}"/>
</file>

<file path=customXml/itemProps2.xml><?xml version="1.0" encoding="utf-8"?>
<ds:datastoreItem xmlns:ds="http://schemas.openxmlformats.org/officeDocument/2006/customXml" ds:itemID="{D26ACD3A-2AFD-4212-B328-F95CE9DBBCFD}">
  <ds:schemaRefs>
    <ds:schemaRef ds:uri="http://www.w3.org/XML/1998/namespace"/>
    <ds:schemaRef ds:uri="http://schemas.microsoft.com/office/2006/documentManagement/types"/>
    <ds:schemaRef ds:uri="d354595e-da69-4616-8cb4-ae180109a6e7"/>
    <ds:schemaRef ds:uri="http://schemas.microsoft.com/office/2006/metadata/properties"/>
    <ds:schemaRef ds:uri="http://purl.org/dc/dcmitype/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D291003-FEAA-4054-B238-D8BA8E1DE3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8346</TotalTime>
  <Words>238</Words>
  <Application>Microsoft Office PowerPoint</Application>
  <PresentationFormat>A4 용지(210x297mm)</PresentationFormat>
  <Paragraphs>33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7" baseType="lpstr">
      <vt:lpstr>LG스마트체 Bold</vt:lpstr>
      <vt:lpstr>LG스마트체 Regular</vt:lpstr>
      <vt:lpstr>LG스마트체 SemiBold</vt:lpstr>
      <vt:lpstr>LG스마트체2.0 Bold</vt:lpstr>
      <vt:lpstr>굴림</vt:lpstr>
      <vt:lpstr>맑은 고딕</vt:lpstr>
      <vt:lpstr>Arial</vt:lpstr>
      <vt:lpstr>Arial Narrow</vt:lpstr>
      <vt:lpstr>디자인 사용자 지정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허진혁</dc:creator>
  <cp:lastModifiedBy>임선희</cp:lastModifiedBy>
  <cp:revision>115</cp:revision>
  <cp:lastPrinted>2022-03-04T05:00:22Z</cp:lastPrinted>
  <dcterms:created xsi:type="dcterms:W3CDTF">2022-02-25T01:27:38Z</dcterms:created>
  <dcterms:modified xsi:type="dcterms:W3CDTF">2022-04-15T05:16:47Z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0x010100D57BD2E32BF8774AA4E09D22251D61FD</vt:lpwstr>
  </property>
  <property fmtid="{D5CDD505-2E9C-101B-9397-08002B2CF9AE}" pid="3" name="MSIP_Label_99b8a968-831d-4cfc-b1f9-4367a1331151_Enabled">
    <vt:lpwstr>true</vt:lpwstr>
  </property>
  <property fmtid="{D5CDD505-2E9C-101B-9397-08002B2CF9AE}" pid="4" name="MSIP_Label_99b8a968-831d-4cfc-b1f9-4367a1331151_SetDate">
    <vt:lpwstr>2022-04-15T05:16:47Z</vt:lpwstr>
  </property>
  <property fmtid="{D5CDD505-2E9C-101B-9397-08002B2CF9AE}" pid="5" name="MSIP_Label_99b8a968-831d-4cfc-b1f9-4367a1331151_Method">
    <vt:lpwstr>Privileged</vt:lpwstr>
  </property>
  <property fmtid="{D5CDD505-2E9C-101B-9397-08002B2CF9AE}" pid="6" name="MSIP_Label_99b8a968-831d-4cfc-b1f9-4367a1331151_Name">
    <vt:lpwstr>Confidential</vt:lpwstr>
  </property>
  <property fmtid="{D5CDD505-2E9C-101B-9397-08002B2CF9AE}" pid="7" name="MSIP_Label_99b8a968-831d-4cfc-b1f9-4367a1331151_SiteId">
    <vt:lpwstr>e6c7989d-a5fe-4b7b-a335-3288406db2fd</vt:lpwstr>
  </property>
  <property fmtid="{D5CDD505-2E9C-101B-9397-08002B2CF9AE}" pid="8" name="MSIP_Label_99b8a968-831d-4cfc-b1f9-4367a1331151_ActionId">
    <vt:lpwstr>73a7ae52-cea7-4367-ab8c-84bc0fa86cd0</vt:lpwstr>
  </property>
  <property fmtid="{D5CDD505-2E9C-101B-9397-08002B2CF9AE}" pid="9" name="MSIP_Label_99b8a968-831d-4cfc-b1f9-4367a1331151_ContentBits">
    <vt:lpwstr>3</vt:lpwstr>
  </property>
</Properties>
</file>