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68" r:id="rId4"/>
    <p:sldId id="266" r:id="rId5"/>
    <p:sldId id="267" r:id="rId6"/>
    <p:sldId id="26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744E-6CDA-47F1-A5E9-89E3E72A9462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2DB62962-BE16-46DC-A853-87E9721D9C58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r>
              <a:rPr lang="en-US" altLang="ko-KR" dirty="0"/>
              <a:t>&lt;# / #&gt;</a:t>
            </a:r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160B-EBA8-466B-B86C-6918E5CA9F70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719D4202-7B76-47C8-8AED-6B10E16E1978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18ACCB9D-AAA9-415A-BB80-FD5BACC0F241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7.png"/><Relationship Id="rId9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2.4/modules/calib3d/doc/camera_calibration_and_3d_reconstruction.html" TargetMode="Externa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2649449" y="1657400"/>
            <a:ext cx="4599098" cy="6001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LSI</a:t>
            </a:r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Calibration</a:t>
            </a:r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Algorithm</a:t>
            </a:r>
          </a:p>
          <a:p>
            <a:pPr algn="ctr"/>
            <a:r>
              <a:rPr lang="en-US" altLang="ko-KR" sz="15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(Lens Calibration Code Review &amp; Study)</a:t>
            </a:r>
            <a:endParaRPr lang="ko-KR" altLang="en-US" sz="15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 Box 5">
            <a:extLst>
              <a:ext uri="{FF2B5EF4-FFF2-40B4-BE49-F238E27FC236}">
                <a16:creationId xmlns:a16="http://schemas.microsoft.com/office/drawing/2014/main" id="{97298CF0-C1B7-4CF6-BE7B-4C590FD9D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77" y="2496936"/>
            <a:ext cx="350984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marL="230188" indent="-23018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228600" indent="-228600" eaLnBrk="1" hangingPunct="1">
              <a:spcBef>
                <a:spcPts val="600"/>
              </a:spcBef>
              <a:buAutoNum type="arabicPeriod"/>
            </a:pPr>
            <a:r>
              <a:rPr kumimoji="0" lang="en-US" altLang="ko-KR" sz="1400" dirty="0">
                <a:solidFill>
                  <a:srgbClr val="000000"/>
                </a:solidFill>
                <a:latin typeface="Arial Narrow"/>
                <a:ea typeface="LG스마트체2.0 Regular"/>
                <a:cs typeface="Arial"/>
              </a:rPr>
              <a:t>Lens Calibration Process</a:t>
            </a:r>
          </a:p>
          <a:p>
            <a:pPr marL="228600" indent="-228600" eaLnBrk="1" hangingPunct="1">
              <a:spcBef>
                <a:spcPts val="600"/>
              </a:spcBef>
              <a:buFontTx/>
              <a:buAutoNum type="arabicPeriod"/>
            </a:pPr>
            <a:r>
              <a:rPr kumimoji="0" lang="ko-KR" altLang="en-US" sz="1400" dirty="0">
                <a:solidFill>
                  <a:srgbClr val="000000"/>
                </a:solidFill>
                <a:latin typeface="Arial Narrow"/>
                <a:ea typeface="LG스마트체2.0 Regular"/>
                <a:cs typeface="Arial"/>
              </a:rPr>
              <a:t>해당 기능이 </a:t>
            </a:r>
            <a:r>
              <a:rPr kumimoji="0" lang="en-US" altLang="ko-KR" sz="1400" dirty="0">
                <a:solidFill>
                  <a:srgbClr val="000000"/>
                </a:solidFill>
                <a:latin typeface="Arial Narrow"/>
                <a:ea typeface="LG스마트체2.0 Regular"/>
                <a:cs typeface="Arial"/>
              </a:rPr>
              <a:t>Code </a:t>
            </a:r>
            <a:r>
              <a:rPr kumimoji="0" lang="ko-KR" altLang="en-US" sz="1400" dirty="0">
                <a:solidFill>
                  <a:srgbClr val="000000"/>
                </a:solidFill>
                <a:latin typeface="Arial Narrow"/>
                <a:ea typeface="LG스마트체2.0 Regular"/>
                <a:cs typeface="Arial"/>
              </a:rPr>
              <a:t>에 구현된 형태</a:t>
            </a:r>
            <a:endParaRPr kumimoji="0" lang="en-US" altLang="ko-KR" sz="1400" dirty="0">
              <a:solidFill>
                <a:srgbClr val="000000"/>
              </a:solidFill>
              <a:latin typeface="Arial Narrow"/>
              <a:ea typeface="LG스마트체2.0 Regular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FC08-680E-49B7-B7D2-68EB69DF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B2FF1-04C8-4C77-B1A2-46DC23724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AC54B5-1C3B-4228-B2E9-BF2C6208A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70613"/>
              </p:ext>
            </p:extLst>
          </p:nvPr>
        </p:nvGraphicFramePr>
        <p:xfrm>
          <a:off x="916072" y="756351"/>
          <a:ext cx="7996154" cy="76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962">
                  <a:extLst>
                    <a:ext uri="{9D8B030D-6E8A-4147-A177-3AD203B41FA5}">
                      <a16:colId xmlns:a16="http://schemas.microsoft.com/office/drawing/2014/main" val="1089625509"/>
                    </a:ext>
                  </a:extLst>
                </a:gridCol>
                <a:gridCol w="1514352">
                  <a:extLst>
                    <a:ext uri="{9D8B030D-6E8A-4147-A177-3AD203B41FA5}">
                      <a16:colId xmlns:a16="http://schemas.microsoft.com/office/drawing/2014/main" val="947601532"/>
                    </a:ext>
                  </a:extLst>
                </a:gridCol>
                <a:gridCol w="2523920">
                  <a:extLst>
                    <a:ext uri="{9D8B030D-6E8A-4147-A177-3AD203B41FA5}">
                      <a16:colId xmlns:a16="http://schemas.microsoft.com/office/drawing/2014/main" val="4014015521"/>
                    </a:ext>
                  </a:extLst>
                </a:gridCol>
                <a:gridCol w="2523920">
                  <a:extLst>
                    <a:ext uri="{9D8B030D-6E8A-4147-A177-3AD203B41FA5}">
                      <a16:colId xmlns:a16="http://schemas.microsoft.com/office/drawing/2014/main" val="179867955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내재화 여부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입력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출력 파일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903633"/>
                  </a:ext>
                </a:extLst>
              </a:tr>
              <a:tr h="478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Lens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LED On</a:t>
                      </a:r>
                      <a:r>
                        <a:rPr lang="ko-KR" altLang="en-US" sz="1000"/>
                        <a:t>과 </a:t>
                      </a:r>
                      <a:r>
                        <a:rPr lang="en-US" altLang="ko-KR" sz="1000"/>
                        <a:t>LED Off</a:t>
                      </a:r>
                      <a:r>
                        <a:rPr lang="ko-KR" altLang="en-US" sz="1000"/>
                        <a:t> 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lens.bin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lang="en-US" altLang="ko-KR" sz="1000"/>
                        <a:t>(EEPROM</a:t>
                      </a:r>
                      <a:r>
                        <a:rPr lang="ko-KR" altLang="en-US" sz="1000"/>
                        <a:t> 저장 </a:t>
                      </a:r>
                      <a:r>
                        <a:rPr lang="en-US" altLang="ko-KR" sz="1000"/>
                        <a:t>Parameter)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gt.bin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 (Ground Truth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 이미지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5185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3A071D2-0472-43D2-AD2E-BD564BCB0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39896"/>
              </p:ext>
            </p:extLst>
          </p:nvPr>
        </p:nvGraphicFramePr>
        <p:xfrm>
          <a:off x="594562" y="5407596"/>
          <a:ext cx="8639174" cy="7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3113109713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1158186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550609678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3049354064"/>
                    </a:ext>
                  </a:extLst>
                </a:gridCol>
                <a:gridCol w="1870001">
                  <a:extLst>
                    <a:ext uri="{9D8B030D-6E8A-4147-A177-3AD203B41FA5}">
                      <a16:colId xmlns:a16="http://schemas.microsoft.com/office/drawing/2014/main" val="4480237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오차</a:t>
                      </a:r>
                      <a:r>
                        <a:rPr lang="en-US" altLang="ko-KR" sz="1000"/>
                        <a:t>(Error)</a:t>
                      </a:r>
                      <a:r>
                        <a:rPr lang="ko-KR" altLang="en-US" sz="1000"/>
                        <a:t> 원인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보정 방법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보정 주기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보정 대상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7076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Lens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Lens</a:t>
                      </a:r>
                      <a:r>
                        <a:rPr lang="ko-KR" altLang="en-US" sz="1000"/>
                        <a:t>의 왜곡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Shift, tilt</a:t>
                      </a:r>
                      <a:r>
                        <a:rPr lang="ko-KR" altLang="en-US" sz="1000"/>
                        <a:t>로 인한 </a:t>
                      </a:r>
                      <a:r>
                        <a:rPr lang="en-US" altLang="ko-KR" sz="1000"/>
                        <a:t>Geometric error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Intrinsic Cal. / Extrinsic Cal.</a:t>
                      </a:r>
                      <a:r>
                        <a:rPr lang="ko-KR" altLang="en-US" sz="1000"/>
                        <a:t> 반영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Module to Module Calibration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전체 이미지에 대한 왜곡 보정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510784"/>
                  </a:ext>
                </a:extLst>
              </a:tr>
            </a:tbl>
          </a:graphicData>
        </a:graphic>
      </p:graphicFrame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1661FD9F-ED5D-4483-ADA0-72A074A331A8}"/>
              </a:ext>
            </a:extLst>
          </p:cNvPr>
          <p:cNvSpPr/>
          <p:nvPr/>
        </p:nvSpPr>
        <p:spPr>
          <a:xfrm>
            <a:off x="2460197" y="1794900"/>
            <a:ext cx="1620000" cy="288000"/>
          </a:xfrm>
          <a:prstGeom prst="flowChartInputOutput">
            <a:avLst/>
          </a:prstGeom>
          <a:solidFill>
            <a:srgbClr val="FFE6C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LED</a:t>
            </a:r>
            <a:r>
              <a:rPr lang="ko-KR" altLang="en-US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 </a:t>
            </a:r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On</a:t>
            </a:r>
            <a:r>
              <a:rPr lang="ko-KR" altLang="en-US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 이미지</a:t>
            </a:r>
          </a:p>
        </p:txBody>
      </p: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B9715D6B-BC35-4DF2-B3E7-4AEA8CF76347}"/>
              </a:ext>
            </a:extLst>
          </p:cNvPr>
          <p:cNvSpPr/>
          <p:nvPr/>
        </p:nvSpPr>
        <p:spPr>
          <a:xfrm>
            <a:off x="4273122" y="1794900"/>
            <a:ext cx="1620000" cy="288000"/>
          </a:xfrm>
          <a:prstGeom prst="flowChartInputOutput">
            <a:avLst/>
          </a:prstGeom>
          <a:solidFill>
            <a:srgbClr val="FFE6C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LED</a:t>
            </a:r>
            <a:r>
              <a:rPr lang="ko-KR" altLang="en-US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 </a:t>
            </a:r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Off</a:t>
            </a:r>
            <a:r>
              <a:rPr lang="ko-KR" altLang="en-US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 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663D0D-1E04-442B-B9AE-19C1FD32CF76}"/>
              </a:ext>
            </a:extLst>
          </p:cNvPr>
          <p:cNvSpPr/>
          <p:nvPr/>
        </p:nvSpPr>
        <p:spPr>
          <a:xfrm>
            <a:off x="2550197" y="2411463"/>
            <a:ext cx="1440000" cy="288000"/>
          </a:xfrm>
          <a:prstGeom prst="rect">
            <a:avLst/>
          </a:prstGeom>
          <a:solidFill>
            <a:srgbClr val="FFFFB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Intensity</a:t>
            </a:r>
            <a:r>
              <a:rPr lang="ko-KR" altLang="en-US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 이미지 생성 </a:t>
            </a:r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(A)</a:t>
            </a:r>
            <a:endParaRPr lang="ko-KR" altLang="en-US" sz="1000">
              <a:solidFill>
                <a:schemeClr val="tx1"/>
              </a:solidFill>
              <a:ea typeface="LG스마트체2.0 Regular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B104AC-6143-4916-B182-E71B05007EF4}"/>
              </a:ext>
            </a:extLst>
          </p:cNvPr>
          <p:cNvSpPr/>
          <p:nvPr/>
        </p:nvSpPr>
        <p:spPr>
          <a:xfrm>
            <a:off x="4363122" y="2411463"/>
            <a:ext cx="1440000" cy="288000"/>
          </a:xfrm>
          <a:prstGeom prst="rect">
            <a:avLst/>
          </a:prstGeom>
          <a:solidFill>
            <a:srgbClr val="FFFFB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Intensity</a:t>
            </a:r>
            <a:r>
              <a:rPr lang="ko-KR" altLang="en-US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 이미지 생성 </a:t>
            </a:r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(B)</a:t>
            </a:r>
            <a:endParaRPr lang="ko-KR" altLang="en-US" sz="1000">
              <a:solidFill>
                <a:schemeClr val="tx1"/>
              </a:solidFill>
              <a:ea typeface="LG스마트체2.0 Regular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6C53FB-1246-442A-925E-2265D39A154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270197" y="2082900"/>
            <a:ext cx="0" cy="32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83FC81-38FC-4AE0-84A3-B9CCEF3DBC04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083122" y="2082900"/>
            <a:ext cx="0" cy="32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9D8B24-8585-47D9-A0CB-04C7B93EDF46}"/>
              </a:ext>
            </a:extLst>
          </p:cNvPr>
          <p:cNvSpPr/>
          <p:nvPr/>
        </p:nvSpPr>
        <p:spPr>
          <a:xfrm>
            <a:off x="2552912" y="3084309"/>
            <a:ext cx="1440000" cy="360000"/>
          </a:xfrm>
          <a:prstGeom prst="rect">
            <a:avLst/>
          </a:prstGeom>
          <a:solidFill>
            <a:srgbClr val="FFFFB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C = A – B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오차 이미지 생성</a:t>
            </a:r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)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5B480F2-05FE-4F04-923E-E30F0496D9F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3079131" y="2890528"/>
            <a:ext cx="384846" cy="271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E19B7B6-203A-4015-9F34-9971E666F70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3985594" y="1986781"/>
            <a:ext cx="384846" cy="1810210"/>
          </a:xfrm>
          <a:prstGeom prst="bentConnector3">
            <a:avLst>
              <a:gd name="adj1" fmla="val 3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F7EEC3D-6DA1-4F8A-BCAC-FA6239CA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53" y="1802020"/>
            <a:ext cx="1203175" cy="9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751073-8D7B-4674-ACDD-0E59BCD5B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052" y="2212926"/>
            <a:ext cx="1213200" cy="9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7031801-AEE0-4CD7-B21F-1F64B224D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157" y="2903774"/>
            <a:ext cx="1208875" cy="900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53B18C-E9A5-41D9-B685-0A31AC19763D}"/>
              </a:ext>
            </a:extLst>
          </p:cNvPr>
          <p:cNvSpPr/>
          <p:nvPr/>
        </p:nvSpPr>
        <p:spPr>
          <a:xfrm>
            <a:off x="2552912" y="3651817"/>
            <a:ext cx="1440000" cy="360000"/>
          </a:xfrm>
          <a:prstGeom prst="rect">
            <a:avLst/>
          </a:prstGeom>
          <a:solidFill>
            <a:srgbClr val="FFFFB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Threshold(C)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EA1B6DE-FD26-4E9F-B4B2-3D4A66D80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305" y="3379808"/>
            <a:ext cx="1202500" cy="90000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42E38E-8B09-42C5-944D-884287F89E2F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3272912" y="3444309"/>
            <a:ext cx="0" cy="207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CFDCF5D1-A844-4338-8FFE-432560836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157" y="4003432"/>
            <a:ext cx="1165468" cy="90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28710D-211D-43F9-9E04-E09E4AC90878}"/>
              </a:ext>
            </a:extLst>
          </p:cNvPr>
          <p:cNvSpPr/>
          <p:nvPr/>
        </p:nvSpPr>
        <p:spPr>
          <a:xfrm>
            <a:off x="2552912" y="4214311"/>
            <a:ext cx="1440000" cy="360000"/>
          </a:xfrm>
          <a:prstGeom prst="rect">
            <a:avLst/>
          </a:prstGeom>
          <a:solidFill>
            <a:srgbClr val="FFFFB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Pattern Matching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9DB8C20-84B4-4606-9A89-384A051887FD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3272912" y="4011817"/>
            <a:ext cx="0" cy="202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01EE51-38F2-4850-9788-7ADDEACE60EB}"/>
              </a:ext>
            </a:extLst>
          </p:cNvPr>
          <p:cNvSpPr/>
          <p:nvPr/>
        </p:nvSpPr>
        <p:spPr>
          <a:xfrm>
            <a:off x="2552912" y="4773433"/>
            <a:ext cx="1440000" cy="360000"/>
          </a:xfrm>
          <a:prstGeom prst="rect">
            <a:avLst/>
          </a:prstGeom>
          <a:solidFill>
            <a:srgbClr val="FFFFB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Intrinsic/Extrinsic Cal.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33E1E43-AB16-4DF8-B508-B107D1B200F9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3272912" y="4574311"/>
            <a:ext cx="0" cy="199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문서 25">
            <a:extLst>
              <a:ext uri="{FF2B5EF4-FFF2-40B4-BE49-F238E27FC236}">
                <a16:creationId xmlns:a16="http://schemas.microsoft.com/office/drawing/2014/main" id="{72635E78-3CFF-438C-9408-86DC0FB42E87}"/>
              </a:ext>
            </a:extLst>
          </p:cNvPr>
          <p:cNvSpPr/>
          <p:nvPr/>
        </p:nvSpPr>
        <p:spPr>
          <a:xfrm>
            <a:off x="7260181" y="4836009"/>
            <a:ext cx="1260000" cy="360000"/>
          </a:xfrm>
          <a:prstGeom prst="flowChartDocument">
            <a:avLst/>
          </a:prstGeom>
          <a:solidFill>
            <a:srgbClr val="BAE8B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+mj-lt"/>
                <a:ea typeface="LG스마트체2.0 Regular" panose="020B0600000101010101" pitchFamily="50" charset="-127"/>
              </a:rPr>
              <a:t>Lens Parameter</a:t>
            </a:r>
            <a:endParaRPr lang="ko-KR" altLang="en-US" sz="1000" b="1">
              <a:solidFill>
                <a:schemeClr val="tx1"/>
              </a:solidFill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7" name="순서도: 문서 26">
            <a:extLst>
              <a:ext uri="{FF2B5EF4-FFF2-40B4-BE49-F238E27FC236}">
                <a16:creationId xmlns:a16="http://schemas.microsoft.com/office/drawing/2014/main" id="{CB13F31B-48A0-47E2-89CF-88081BB1596A}"/>
              </a:ext>
            </a:extLst>
          </p:cNvPr>
          <p:cNvSpPr/>
          <p:nvPr/>
        </p:nvSpPr>
        <p:spPr>
          <a:xfrm>
            <a:off x="7260181" y="4230639"/>
            <a:ext cx="1260000" cy="360000"/>
          </a:xfrm>
          <a:prstGeom prst="flowChartDocument">
            <a:avLst/>
          </a:prstGeom>
          <a:solidFill>
            <a:srgbClr val="BAE8B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+mj-lt"/>
                <a:ea typeface="LG스마트체2.0 Regular" panose="020B0600000101010101" pitchFamily="50" charset="-127"/>
              </a:rPr>
              <a:t>Ground Truth </a:t>
            </a:r>
            <a:r>
              <a:rPr lang="ko-KR" altLang="en-US" sz="1000" b="1">
                <a:solidFill>
                  <a:schemeClr val="tx1"/>
                </a:solidFill>
                <a:latin typeface="+mj-lt"/>
                <a:ea typeface="LG스마트체2.0 Regular" panose="020B0600000101010101" pitchFamily="50" charset="-127"/>
              </a:rPr>
              <a:t>이미지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FFE0E81-0D38-4D61-8A34-A8BA0C787174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992912" y="4953433"/>
            <a:ext cx="3267269" cy="625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31559FB-9CCB-49BF-80D1-513BDC652747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3992912" y="3199901"/>
            <a:ext cx="3267269" cy="17535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6FEADC-18F2-4920-8A46-91BED6212C0E}"/>
              </a:ext>
            </a:extLst>
          </p:cNvPr>
          <p:cNvSpPr/>
          <p:nvPr/>
        </p:nvSpPr>
        <p:spPr>
          <a:xfrm>
            <a:off x="7260181" y="3019901"/>
            <a:ext cx="1260000" cy="360000"/>
          </a:xfrm>
          <a:prstGeom prst="rect">
            <a:avLst/>
          </a:prstGeom>
          <a:solidFill>
            <a:srgbClr val="FFFFB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Intrinsic/Extrinsic</a:t>
            </a:r>
            <a:r>
              <a:rPr lang="ko-KR" altLang="en-US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을 이용하여 </a:t>
            </a:r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Depth</a:t>
            </a:r>
            <a:r>
              <a:rPr lang="ko-KR" altLang="en-US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 보정</a:t>
            </a:r>
            <a:endParaRPr lang="en-US" altLang="ko-KR" sz="1000">
              <a:solidFill>
                <a:schemeClr val="tx1"/>
              </a:solidFill>
              <a:ea typeface="LG스마트체2.0 Regular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433EBF-AAB6-4306-B5C5-C9FD9D6FEE6B}"/>
              </a:ext>
            </a:extLst>
          </p:cNvPr>
          <p:cNvSpPr/>
          <p:nvPr/>
        </p:nvSpPr>
        <p:spPr>
          <a:xfrm>
            <a:off x="7260181" y="3625270"/>
            <a:ext cx="1260000" cy="360000"/>
          </a:xfrm>
          <a:prstGeom prst="rect">
            <a:avLst/>
          </a:prstGeom>
          <a:solidFill>
            <a:srgbClr val="FFFFB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Phase Normalize</a:t>
            </a:r>
            <a:r>
              <a:rPr lang="ko-KR" altLang="en-US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 이미지 생성</a:t>
            </a:r>
            <a:endParaRPr lang="en-US" altLang="ko-KR" sz="1000">
              <a:solidFill>
                <a:schemeClr val="tx1"/>
              </a:solidFill>
              <a:ea typeface="LG스마트체2.0 Regular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A330E5-E9A5-41C3-8E64-478F8D863EE4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890181" y="3379901"/>
            <a:ext cx="0" cy="245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7495EAF-7E7B-4179-BE9D-9260E94A21F8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7890181" y="3985270"/>
            <a:ext cx="0" cy="245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86A959-136E-40A1-8385-9FB9C641E807}"/>
              </a:ext>
            </a:extLst>
          </p:cNvPr>
          <p:cNvCxnSpPr>
            <a:cxnSpLocks/>
            <a:stCxn id="7" idx="5"/>
            <a:endCxn id="35" idx="0"/>
          </p:cNvCxnSpPr>
          <p:nvPr/>
        </p:nvCxnSpPr>
        <p:spPr>
          <a:xfrm>
            <a:off x="5731122" y="1938900"/>
            <a:ext cx="2159059" cy="4756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EAE4F7-9354-4FF9-864D-76E884E08B00}"/>
              </a:ext>
            </a:extLst>
          </p:cNvPr>
          <p:cNvSpPr/>
          <p:nvPr/>
        </p:nvSpPr>
        <p:spPr>
          <a:xfrm>
            <a:off x="7260181" y="2414532"/>
            <a:ext cx="1260000" cy="360000"/>
          </a:xfrm>
          <a:prstGeom prst="rect">
            <a:avLst/>
          </a:prstGeom>
          <a:solidFill>
            <a:srgbClr val="FFFFB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Depth</a:t>
            </a:r>
            <a:r>
              <a:rPr lang="ko-KR" altLang="en-US" sz="1000">
                <a:solidFill>
                  <a:schemeClr val="tx1"/>
                </a:solidFill>
                <a:ea typeface="LG스마트체2.0 Regular" panose="020B0600000101010101" pitchFamily="50" charset="-127"/>
              </a:rPr>
              <a:t> 이미지 생성</a:t>
            </a:r>
            <a:endParaRPr lang="en-US" altLang="ko-KR" sz="1000">
              <a:solidFill>
                <a:schemeClr val="tx1"/>
              </a:solidFill>
              <a:ea typeface="LG스마트체2.0 Regular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7E7A13A-8F39-4B00-B6C3-198AB264C762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7890181" y="2774532"/>
            <a:ext cx="0" cy="245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257A4512-CF03-4731-9A9F-6DD7CFA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99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26A7E-4BA3-4608-B95F-D8BB5195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0CA49-345A-4EF9-B953-7B8974111F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0A875F-9B07-4856-A79F-AA08D7FC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2" y="2495816"/>
            <a:ext cx="2109059" cy="17693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DE0737-E964-4A15-B2D8-FABB3704E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98" y="4357318"/>
            <a:ext cx="2109059" cy="17693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55585C-65AF-4B25-B946-F1A1EFAC7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082" y="4259785"/>
            <a:ext cx="3076727" cy="19643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DAA4D6-38D6-4C96-838F-9F2568DCB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404" y="2666324"/>
            <a:ext cx="1822734" cy="1365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1950F1D-60B9-4F7C-96F1-67D3837AA1F2}"/>
              </a:ext>
            </a:extLst>
          </p:cNvPr>
          <p:cNvSpPr/>
          <p:nvPr/>
        </p:nvSpPr>
        <p:spPr>
          <a:xfrm>
            <a:off x="684790" y="1664565"/>
            <a:ext cx="3030810" cy="3250666"/>
          </a:xfrm>
          <a:prstGeom prst="rect">
            <a:avLst/>
          </a:prstGeom>
          <a:solidFill>
            <a:srgbClr val="FFC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EA7C13-77AF-468D-90F5-DFAFA94CFF1A}"/>
              </a:ext>
            </a:extLst>
          </p:cNvPr>
          <p:cNvSpPr/>
          <p:nvPr/>
        </p:nvSpPr>
        <p:spPr>
          <a:xfrm>
            <a:off x="556745" y="1142746"/>
            <a:ext cx="1571146" cy="34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Capture LED on Image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0472AA-CC1C-467F-927A-A6CCFD366E3F}"/>
              </a:ext>
            </a:extLst>
          </p:cNvPr>
          <p:cNvSpPr/>
          <p:nvPr/>
        </p:nvSpPr>
        <p:spPr>
          <a:xfrm>
            <a:off x="2250968" y="1142746"/>
            <a:ext cx="1571146" cy="34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Capture LED off Image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6704FF-BC52-47C4-A4F4-1325BB183F54}"/>
              </a:ext>
            </a:extLst>
          </p:cNvPr>
          <p:cNvSpPr/>
          <p:nvPr/>
        </p:nvSpPr>
        <p:spPr>
          <a:xfrm>
            <a:off x="821464" y="1942771"/>
            <a:ext cx="2757514" cy="338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Diff LED on – LED off Image for remove noise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16D32D-739B-485D-ACAF-07243B06BA15}"/>
              </a:ext>
            </a:extLst>
          </p:cNvPr>
          <p:cNvSpPr/>
          <p:nvPr/>
        </p:nvSpPr>
        <p:spPr>
          <a:xfrm>
            <a:off x="821464" y="2491808"/>
            <a:ext cx="2757514" cy="338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Detect Center each LED 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3E1280-7F83-43D4-B987-BE15E2DD0D08}"/>
              </a:ext>
            </a:extLst>
          </p:cNvPr>
          <p:cNvSpPr/>
          <p:nvPr/>
        </p:nvSpPr>
        <p:spPr>
          <a:xfrm>
            <a:off x="821464" y="3023832"/>
            <a:ext cx="2757514" cy="338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LED Pattern Matching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32372B-8E48-42B7-BA79-1F6E6351E22E}"/>
              </a:ext>
            </a:extLst>
          </p:cNvPr>
          <p:cNvSpPr/>
          <p:nvPr/>
        </p:nvSpPr>
        <p:spPr>
          <a:xfrm>
            <a:off x="821464" y="3566597"/>
            <a:ext cx="2757514" cy="498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Calculate Parameter that minimize reprojection error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EB45CB8-CC93-4DED-A2BE-3A0E430F904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342318" y="1485495"/>
            <a:ext cx="0" cy="45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4D9BFC-FBB4-46AD-B191-603BED30C25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036541" y="1485495"/>
            <a:ext cx="1227" cy="45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CC08089-0705-4AFE-98D8-C395521763F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200221" y="2281318"/>
            <a:ext cx="0" cy="21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6D6757-1FCC-4087-B80A-CAED23BB363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200221" y="2830355"/>
            <a:ext cx="0" cy="19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AC6ADC5-264B-4EA8-92A3-85377240163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200221" y="3362379"/>
            <a:ext cx="0" cy="19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58C01D-EE4F-4408-B46F-29F23DADB55B}"/>
              </a:ext>
            </a:extLst>
          </p:cNvPr>
          <p:cNvSpPr/>
          <p:nvPr/>
        </p:nvSpPr>
        <p:spPr>
          <a:xfrm>
            <a:off x="821464" y="4243218"/>
            <a:ext cx="2757514" cy="498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Calculate Ground Truth Plane </a:t>
            </a:r>
            <a:br>
              <a:rPr lang="en-US" altLang="ko-KR" sz="1100">
                <a:solidFill>
                  <a:schemeClr val="tx1"/>
                </a:solidFill>
              </a:rPr>
            </a:br>
            <a:r>
              <a:rPr lang="en-US" altLang="ko-KR" sz="1100">
                <a:solidFill>
                  <a:schemeClr val="tx1"/>
                </a:solidFill>
              </a:rPr>
              <a:t>w/ Lens Parameter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EACC05-42A7-49DB-80EA-7D4D671BFCC4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2200221" y="4064688"/>
            <a:ext cx="0" cy="17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EEAD2FF9-5C1E-4F99-8A8E-C8CB2CF17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2336" y="1102590"/>
            <a:ext cx="1743660" cy="13360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E9FE8F-3408-4A4C-A156-6B84675FA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0404" y="1097676"/>
            <a:ext cx="1742159" cy="133146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4A1AE4-98B4-4FDB-B0DE-681825378CB5}"/>
              </a:ext>
            </a:extLst>
          </p:cNvPr>
          <p:cNvSpPr/>
          <p:nvPr/>
        </p:nvSpPr>
        <p:spPr>
          <a:xfrm>
            <a:off x="4757980" y="1045440"/>
            <a:ext cx="3984452" cy="1412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E81DE2-5D14-48B8-8880-27E401677683}"/>
              </a:ext>
            </a:extLst>
          </p:cNvPr>
          <p:cNvSpPr/>
          <p:nvPr/>
        </p:nvSpPr>
        <p:spPr>
          <a:xfrm>
            <a:off x="4757980" y="2509952"/>
            <a:ext cx="3984452" cy="1683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A9F5E7-B64B-4E41-8C62-2DC780C9FA91}"/>
              </a:ext>
            </a:extLst>
          </p:cNvPr>
          <p:cNvSpPr/>
          <p:nvPr/>
        </p:nvSpPr>
        <p:spPr>
          <a:xfrm>
            <a:off x="4757979" y="4312742"/>
            <a:ext cx="4986095" cy="192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00D3C92-18F6-4E87-8FF3-E4AB2B562628}"/>
              </a:ext>
            </a:extLst>
          </p:cNvPr>
          <p:cNvCxnSpPr>
            <a:cxnSpLocks/>
            <a:stCxn id="14" idx="1"/>
            <a:endCxn id="28" idx="1"/>
          </p:cNvCxnSpPr>
          <p:nvPr/>
        </p:nvCxnSpPr>
        <p:spPr>
          <a:xfrm rot="10800000" flipV="1">
            <a:off x="738564" y="3815643"/>
            <a:ext cx="82901" cy="1594390"/>
          </a:xfrm>
          <a:prstGeom prst="bentConnector3">
            <a:avLst>
              <a:gd name="adj1" fmla="val 3757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75D132-4F1F-4E36-A80C-2F8EF943F965}"/>
              </a:ext>
            </a:extLst>
          </p:cNvPr>
          <p:cNvSpPr/>
          <p:nvPr/>
        </p:nvSpPr>
        <p:spPr>
          <a:xfrm>
            <a:off x="738563" y="5238658"/>
            <a:ext cx="1361650" cy="34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Lens Parameter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C64453-F1E5-46D4-8D34-FF111F4758A4}"/>
              </a:ext>
            </a:extLst>
          </p:cNvPr>
          <p:cNvSpPr/>
          <p:nvPr/>
        </p:nvSpPr>
        <p:spPr>
          <a:xfrm>
            <a:off x="2353100" y="5238658"/>
            <a:ext cx="1361650" cy="34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Ground Truth Plane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71E98CF-9499-418A-B647-219A06461250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 rot="16200000" flipH="1">
            <a:off x="2368399" y="4573131"/>
            <a:ext cx="497349" cy="833704"/>
          </a:xfrm>
          <a:prstGeom prst="bentConnector3">
            <a:avLst>
              <a:gd name="adj1" fmla="val 651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A9A6C54-7301-43D7-8379-F5C685E00C9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3578978" y="3193106"/>
            <a:ext cx="1110420" cy="2048863"/>
          </a:xfrm>
          <a:prstGeom prst="bentConnector3">
            <a:avLst>
              <a:gd name="adj1" fmla="val 534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1BC3EF7-5B17-4789-8B43-FBC7B926678A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>
            <a:off x="3578978" y="2661082"/>
            <a:ext cx="1179002" cy="690449"/>
          </a:xfrm>
          <a:prstGeom prst="bentConnector3">
            <a:avLst>
              <a:gd name="adj1" fmla="val 661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9BD4E53-A95E-430F-85D8-90E81C745715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3578978" y="1751578"/>
            <a:ext cx="1179002" cy="3604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E5EA37-A78C-4189-A10F-657A18278D45}"/>
              </a:ext>
            </a:extLst>
          </p:cNvPr>
          <p:cNvSpPr/>
          <p:nvPr/>
        </p:nvSpPr>
        <p:spPr>
          <a:xfrm>
            <a:off x="284281" y="634784"/>
            <a:ext cx="28616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5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Lens Calibration </a:t>
            </a:r>
            <a:r>
              <a:rPr lang="ko-KR" altLang="en-US" sz="15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전체 </a:t>
            </a:r>
            <a:r>
              <a:rPr lang="en-US" altLang="ko-KR" sz="15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Process</a:t>
            </a:r>
            <a:endParaRPr lang="ko-KR" altLang="en-US" sz="15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3C323EB1-F5B7-48E7-8B52-87E08337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3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62820-66E3-49EC-98C5-038E1E58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B9EC2-0888-4BC5-8DF3-D26BD4699E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750522-AA03-4F18-9F7C-3CB6FB6A37F6}"/>
              </a:ext>
            </a:extLst>
          </p:cNvPr>
          <p:cNvSpPr/>
          <p:nvPr/>
        </p:nvSpPr>
        <p:spPr>
          <a:xfrm>
            <a:off x="118793" y="1882739"/>
            <a:ext cx="2894188" cy="3092522"/>
          </a:xfrm>
          <a:prstGeom prst="rect">
            <a:avLst/>
          </a:prstGeom>
          <a:solidFill>
            <a:srgbClr val="FFC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419D3C-FA36-4A68-AC95-46FB4D597734}"/>
              </a:ext>
            </a:extLst>
          </p:cNvPr>
          <p:cNvSpPr/>
          <p:nvPr/>
        </p:nvSpPr>
        <p:spPr>
          <a:xfrm>
            <a:off x="193823" y="2027535"/>
            <a:ext cx="2757514" cy="338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Diff LED on – LED off Image for remove noise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00B399-C8EF-4C4E-B1E4-58573566E8F3}"/>
              </a:ext>
            </a:extLst>
          </p:cNvPr>
          <p:cNvSpPr/>
          <p:nvPr/>
        </p:nvSpPr>
        <p:spPr>
          <a:xfrm>
            <a:off x="193823" y="2576572"/>
            <a:ext cx="2757514" cy="338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Detect Center each LED 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7D7397-3EC5-4476-9F29-1F7B28EEE1F1}"/>
              </a:ext>
            </a:extLst>
          </p:cNvPr>
          <p:cNvSpPr/>
          <p:nvPr/>
        </p:nvSpPr>
        <p:spPr>
          <a:xfrm>
            <a:off x="193823" y="3108596"/>
            <a:ext cx="2757514" cy="338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LED Pattern Matching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EC1FC1-B2D6-4EF6-806C-F395760654A3}"/>
              </a:ext>
            </a:extLst>
          </p:cNvPr>
          <p:cNvSpPr/>
          <p:nvPr/>
        </p:nvSpPr>
        <p:spPr>
          <a:xfrm>
            <a:off x="193823" y="3661640"/>
            <a:ext cx="2757514" cy="498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Calculate Parameter that minimize reprojection error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A7A92B-C936-4AF6-85A9-A273F4394B8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72580" y="2366082"/>
            <a:ext cx="0" cy="21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489F8A-CF03-42BC-882B-D8197492618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72580" y="2915119"/>
            <a:ext cx="0" cy="19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F6B16AF-B03E-4982-9B31-C6CEC2A5FD1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572580" y="3447143"/>
            <a:ext cx="0" cy="21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AD9669-9655-4D54-8036-CF8D21457B6B}"/>
              </a:ext>
            </a:extLst>
          </p:cNvPr>
          <p:cNvSpPr/>
          <p:nvPr/>
        </p:nvSpPr>
        <p:spPr>
          <a:xfrm>
            <a:off x="193823" y="4338261"/>
            <a:ext cx="2757514" cy="498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Calculate Ground Truth Plane </a:t>
            </a:r>
            <a:br>
              <a:rPr lang="en-US" altLang="ko-KR" sz="1100">
                <a:solidFill>
                  <a:schemeClr val="tx1"/>
                </a:solidFill>
              </a:rPr>
            </a:br>
            <a:r>
              <a:rPr lang="en-US" altLang="ko-KR" sz="1100">
                <a:solidFill>
                  <a:schemeClr val="tx1"/>
                </a:solidFill>
              </a:rPr>
              <a:t>w/ Lens Parameter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6161D1-BE5C-455B-B23A-8DDAEBAE67D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572580" y="4159731"/>
            <a:ext cx="0" cy="17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C4306BE-433C-414C-8502-151890FE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894" y="1826959"/>
            <a:ext cx="1892234" cy="14154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6889A9-3472-4C08-B4A7-A15698BE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787" y="1826348"/>
            <a:ext cx="1908070" cy="14154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E38DC1-5E51-4EEE-8B2C-6FC3D3A55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386" y="1826348"/>
            <a:ext cx="1908070" cy="14205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320BB0-A2CC-4F76-89CB-567E548B9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961" y="3166145"/>
            <a:ext cx="393163" cy="3748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0183A20-719B-4D4C-8879-1C8AF02CDF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3240" y="3159853"/>
            <a:ext cx="393163" cy="3748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CE8E094-4D15-490B-9DEA-BB70CCE65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3318" y="3159853"/>
            <a:ext cx="393163" cy="37489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B0074E-6F5E-487C-B7C5-9748924D5C0A}"/>
              </a:ext>
            </a:extLst>
          </p:cNvPr>
          <p:cNvSpPr/>
          <p:nvPr/>
        </p:nvSpPr>
        <p:spPr>
          <a:xfrm>
            <a:off x="3251755" y="3595019"/>
            <a:ext cx="6122970" cy="1747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①: LED on </a:t>
            </a:r>
            <a:r>
              <a: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이후 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Capture</a:t>
            </a:r>
            <a:r>
              <a: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IR(intensity) Data</a:t>
            </a:r>
            <a:b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②: LED off </a:t>
            </a:r>
            <a:r>
              <a: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이후 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Capture IR(intensity) Data</a:t>
            </a:r>
            <a:endParaRPr lang="ko-KR" altLang="ko-KR" sz="1400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③: ① -</a:t>
            </a:r>
            <a:r>
              <a:rPr lang="ko-KR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 Diff </a:t>
            </a:r>
            <a:r>
              <a:rPr lang="ko-KR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결과</a:t>
            </a:r>
            <a:endParaRPr lang="en-US" altLang="ko-KR" sz="14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Noise </a:t>
            </a:r>
            <a:r>
              <a: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 및 </a:t>
            </a:r>
            <a:r>
              <a:rPr lang="en-US" altLang="ko-KR" sz="1400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Vcsel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Image </a:t>
            </a:r>
            <a:r>
              <a: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</a:t>
            </a:r>
            <a:endParaRPr lang="en-US" altLang="ko-KR" sz="14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000000"/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④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③</a:t>
            </a:r>
            <a:r>
              <a: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영상에 대해 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Thresholding </a:t>
            </a:r>
            <a:r>
              <a: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’25’ </a:t>
            </a:r>
            <a:r>
              <a: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Flood Fill Algorithm(BFS)</a:t>
            </a:r>
            <a:r>
              <a: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이용해 검출된 각 </a:t>
            </a: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LED Center </a:t>
            </a:r>
            <a:r>
              <a: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결정</a:t>
            </a:r>
            <a:endParaRPr lang="en-US" altLang="ko-KR" sz="14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147ABAE-2B9C-45C8-BA93-C4F39843B6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4386" y="3447664"/>
            <a:ext cx="1908070" cy="14280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C85ABEA-8CD5-471D-9E21-FEC67174BB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1839" y="4787815"/>
            <a:ext cx="393163" cy="374891"/>
          </a:xfrm>
          <a:prstGeom prst="rect">
            <a:avLst/>
          </a:prstGeom>
        </p:spPr>
      </p:pic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86751541-DB5B-4170-936B-CD0D7D5E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3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BB227-6945-4BE0-BDEE-7DD96B2C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45278-C91D-43B8-A2B6-428BDBC18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E77FCE-8B1F-4DFA-8C3A-6020BCA78842}"/>
              </a:ext>
            </a:extLst>
          </p:cNvPr>
          <p:cNvSpPr/>
          <p:nvPr/>
        </p:nvSpPr>
        <p:spPr>
          <a:xfrm>
            <a:off x="3137225" y="3986297"/>
            <a:ext cx="6917165" cy="200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①: Pattern Center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에는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LED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없는 특징을 이용해 영상 내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Pattern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Center 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결정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(weighted sum)</a:t>
            </a:r>
            <a:b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②: Reference LED Pattern 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Capture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된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LED Pattern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간의 매칭 수행</a:t>
            </a:r>
            <a:b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Pattern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Center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를 기준으로 각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LED Center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간 거리를 이용하여 매칭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(dx, </a:t>
            </a:r>
            <a:r>
              <a:rPr lang="en-US" altLang="ko-KR" sz="1200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dy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③: OpenCV </a:t>
            </a:r>
            <a:r>
              <a:rPr lang="en-US" altLang="ko-KR" sz="1200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projectPoints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*(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좌측 수식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함수를 이용해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object point(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 물리적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LED Pattern 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정보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초기화된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Lens Parameter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Reprojection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④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최적화 함수를 이용해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Reprojection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Error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를 최소화하는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Lens Parameter +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Extrinsic Parameter 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결정</a:t>
            </a:r>
            <a:endParaRPr lang="en-US" altLang="ko-KR" sz="12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Reprojection Error = Projection 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결과와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image points(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측정된 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Pattern 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정보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차이</a:t>
            </a:r>
            <a:endParaRPr lang="en-US" altLang="ko-KR" sz="12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4FF5F3-56AF-4770-A45B-3596000B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46" y="1033241"/>
            <a:ext cx="4043254" cy="25814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16F129-924C-439A-8536-83112C9EF383}"/>
              </a:ext>
            </a:extLst>
          </p:cNvPr>
          <p:cNvSpPr/>
          <p:nvPr/>
        </p:nvSpPr>
        <p:spPr>
          <a:xfrm>
            <a:off x="205024" y="6126534"/>
            <a:ext cx="96183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OpenCV Camera Calibration: https://docs.opencv.org/2.4/modules/calib3d/doc/camera_calibration_and_3d_reconstruction.html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86DEC7-21D7-4523-8B38-FF323C5D9CFA}"/>
              </a:ext>
            </a:extLst>
          </p:cNvPr>
          <p:cNvSpPr/>
          <p:nvPr/>
        </p:nvSpPr>
        <p:spPr>
          <a:xfrm>
            <a:off x="118793" y="845052"/>
            <a:ext cx="2894188" cy="3092522"/>
          </a:xfrm>
          <a:prstGeom prst="rect">
            <a:avLst/>
          </a:prstGeom>
          <a:solidFill>
            <a:srgbClr val="FFC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565382-195B-45AB-8E42-8FDA0F8055A0}"/>
              </a:ext>
            </a:extLst>
          </p:cNvPr>
          <p:cNvSpPr/>
          <p:nvPr/>
        </p:nvSpPr>
        <p:spPr>
          <a:xfrm>
            <a:off x="193823" y="989848"/>
            <a:ext cx="2757514" cy="338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Diff LED on – LED off Image for remove noise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BBB56C-9C67-4A28-AD79-E1D11F9D7434}"/>
              </a:ext>
            </a:extLst>
          </p:cNvPr>
          <p:cNvSpPr/>
          <p:nvPr/>
        </p:nvSpPr>
        <p:spPr>
          <a:xfrm>
            <a:off x="193823" y="1538885"/>
            <a:ext cx="2757514" cy="338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Detect Center each LED 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84AF79-C428-4664-B013-5F6E01D1737F}"/>
              </a:ext>
            </a:extLst>
          </p:cNvPr>
          <p:cNvSpPr/>
          <p:nvPr/>
        </p:nvSpPr>
        <p:spPr>
          <a:xfrm>
            <a:off x="193823" y="2070909"/>
            <a:ext cx="2757514" cy="338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LED Pattern Matching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B910D2-DB5B-44D7-8ACF-5327304BC30B}"/>
              </a:ext>
            </a:extLst>
          </p:cNvPr>
          <p:cNvSpPr/>
          <p:nvPr/>
        </p:nvSpPr>
        <p:spPr>
          <a:xfrm>
            <a:off x="193823" y="2623953"/>
            <a:ext cx="2757514" cy="4980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Calculate Parameter that minimize reprojection error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9CBC49-0CAD-4E03-B83D-2707B4E746C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72580" y="1328395"/>
            <a:ext cx="0" cy="21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F960E6-CE1A-4D04-AC1E-62168170B41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572580" y="1877432"/>
            <a:ext cx="0" cy="19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3B9D943-D3C4-46DF-BC80-A70B181F404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572580" y="2409456"/>
            <a:ext cx="0" cy="21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B0FA46-DCF4-479A-93B6-422E5280D212}"/>
              </a:ext>
            </a:extLst>
          </p:cNvPr>
          <p:cNvSpPr/>
          <p:nvPr/>
        </p:nvSpPr>
        <p:spPr>
          <a:xfrm>
            <a:off x="193823" y="3300574"/>
            <a:ext cx="2757514" cy="498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Calculate Ground Truth Plane </a:t>
            </a:r>
            <a:br>
              <a:rPr lang="en-US" altLang="ko-KR" sz="1100">
                <a:solidFill>
                  <a:schemeClr val="tx1"/>
                </a:solidFill>
              </a:rPr>
            </a:br>
            <a:r>
              <a:rPr lang="en-US" altLang="ko-KR" sz="1100">
                <a:solidFill>
                  <a:schemeClr val="tx1"/>
                </a:solidFill>
              </a:rPr>
              <a:t>w/ Lens Parameter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03D35C5-4C64-460E-93F2-AD2D4581EA8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572580" y="3122044"/>
            <a:ext cx="0" cy="17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F64391F4-6653-4E51-8F83-CDDA283B5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02" y="4206857"/>
            <a:ext cx="2618956" cy="16555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8CBB929-56B1-478A-A1B9-4C2233AAB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658" y="1530789"/>
            <a:ext cx="2572988" cy="1901639"/>
          </a:xfrm>
          <a:prstGeom prst="rect">
            <a:avLst/>
          </a:prstGeom>
        </p:spPr>
      </p:pic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39488DCD-1331-4B35-8B85-B88D383D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3BE08-517C-4287-9D2F-FD6B3A6A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4ED98-BAE8-41D3-AA8B-4FEC7318E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657E557-1D98-4A22-BDAF-C96BE52B3CC6}"/>
                  </a:ext>
                </a:extLst>
              </p:cNvPr>
              <p:cNvSpPr/>
              <p:nvPr/>
            </p:nvSpPr>
            <p:spPr>
              <a:xfrm>
                <a:off x="3110413" y="3866223"/>
                <a:ext cx="6676794" cy="1169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①: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이전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Step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에서 구한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LENS Parameter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의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distortion coefficient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를 이용해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undistortion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좌표 계산  </a:t>
                </a:r>
                <a:endParaRPr lang="en-US" altLang="ko-KR" sz="12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②: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각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Undistortion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Point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와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Center (cx,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cy)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로 부터 거리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Extrinsic(Rotation) Parameter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를 이용하여 영상 내 위치 별 거리 관계 수치 </a:t>
                </a:r>
                <a14:m>
                  <m:oMath xmlns:m="http://schemas.openxmlformats.org/officeDocument/2006/math">
                    <m:r>
                      <a:rPr lang="en-US" altLang="ko-KR" sz="1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𝑘</m:t>
                    </m:r>
                  </m:oMath>
                </a14:m>
                <a:r>
                  <a:rPr lang="ko-KR" altLang="en-US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계산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③: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위 수식을 이용해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Ground Truth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계산 </a:t>
                </a:r>
                <a:br>
                  <a:rPr lang="en-US" altLang="ko-KR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 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( </m:t>
                    </m:r>
                    <m:r>
                      <a:rPr lang="en-US" altLang="ko-KR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𝐺</m:t>
                    </m:r>
                    <m:r>
                      <a:rPr lang="en-US" altLang="ko-KR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.</m:t>
                    </m:r>
                    <m:r>
                      <a:rPr lang="en-US" altLang="ko-KR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𝑇</m:t>
                    </m:r>
                    <m:r>
                      <a:rPr lang="en-US" altLang="ko-KR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. = </m:t>
                    </m:r>
                    <m:r>
                      <a:rPr lang="en-US" altLang="ko-KR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𝑇𝑎𝑟𝑔𝑒𝑡</m:t>
                    </m:r>
                    <m:r>
                      <a:rPr lang="en-US" altLang="ko-KR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 </m:t>
                    </m:r>
                    <m:r>
                      <a:rPr lang="en-US" altLang="ko-KR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𝐷𝑖𝑠𝑡𝑎𝑛𝑐𝑒</m:t>
                    </m:r>
                    <m:r>
                      <a:rPr lang="en-US" altLang="ko-KR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 / </m:t>
                    </m:r>
                    <m:r>
                      <a:rPr lang="en-US" altLang="ko-KR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𝑘</m:t>
                    </m:r>
                    <m:r>
                      <a:rPr lang="en-US" altLang="ko-KR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 ) </m:t>
                    </m:r>
                  </m:oMath>
                </a14:m>
                <a:endParaRPr lang="en-US" altLang="ko-KR" sz="12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657E557-1D98-4A22-BDAF-C96BE52B3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413" y="3866223"/>
                <a:ext cx="6676794" cy="1169423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62F9EA53-87A2-4FC7-8DC1-CEEED68A0F83}"/>
              </a:ext>
            </a:extLst>
          </p:cNvPr>
          <p:cNvSpPr/>
          <p:nvPr/>
        </p:nvSpPr>
        <p:spPr>
          <a:xfrm>
            <a:off x="118793" y="1882734"/>
            <a:ext cx="2894188" cy="3092522"/>
          </a:xfrm>
          <a:prstGeom prst="rect">
            <a:avLst/>
          </a:prstGeom>
          <a:solidFill>
            <a:srgbClr val="FFC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FF6CC7-46B8-43DB-9E94-0CCB64A34A5B}"/>
              </a:ext>
            </a:extLst>
          </p:cNvPr>
          <p:cNvSpPr/>
          <p:nvPr/>
        </p:nvSpPr>
        <p:spPr>
          <a:xfrm>
            <a:off x="193823" y="2027530"/>
            <a:ext cx="2757514" cy="338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Diff LED on – LED off Image for remove noise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862D12-4464-4CCA-A221-5441BF9A747A}"/>
              </a:ext>
            </a:extLst>
          </p:cNvPr>
          <p:cNvSpPr/>
          <p:nvPr/>
        </p:nvSpPr>
        <p:spPr>
          <a:xfrm>
            <a:off x="193823" y="2576567"/>
            <a:ext cx="2757514" cy="338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Detect Center each LED 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E2429A-9EF2-47B7-BC70-3644BCF6131C}"/>
              </a:ext>
            </a:extLst>
          </p:cNvPr>
          <p:cNvSpPr/>
          <p:nvPr/>
        </p:nvSpPr>
        <p:spPr>
          <a:xfrm>
            <a:off x="193823" y="3108591"/>
            <a:ext cx="2757514" cy="338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LED Pattern Matching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7BB8A2-FDD9-47DE-9AD4-52EE5E007417}"/>
              </a:ext>
            </a:extLst>
          </p:cNvPr>
          <p:cNvSpPr/>
          <p:nvPr/>
        </p:nvSpPr>
        <p:spPr>
          <a:xfrm>
            <a:off x="193823" y="3661635"/>
            <a:ext cx="2757514" cy="498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Calculate Parameter that minimize reprojection error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4FE569-13A5-4F98-8C54-F78A9F5B5C9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72580" y="2366077"/>
            <a:ext cx="0" cy="21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90D900-0CBB-4FA5-927A-CA8327EB263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572580" y="2915114"/>
            <a:ext cx="0" cy="19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2A68E0-B936-44DE-AEF7-5BEBCED16DA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72580" y="3447138"/>
            <a:ext cx="0" cy="21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025E6-C82A-4596-BDE5-AEF8F1B4A0FC}"/>
              </a:ext>
            </a:extLst>
          </p:cNvPr>
          <p:cNvSpPr/>
          <p:nvPr/>
        </p:nvSpPr>
        <p:spPr>
          <a:xfrm>
            <a:off x="193823" y="4338256"/>
            <a:ext cx="2757514" cy="4980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Calculate Ground Truth Plane </a:t>
            </a:r>
            <a:br>
              <a:rPr lang="en-US" altLang="ko-KR" sz="1100">
                <a:solidFill>
                  <a:schemeClr val="tx1"/>
                </a:solidFill>
              </a:rPr>
            </a:br>
            <a:r>
              <a:rPr lang="en-US" altLang="ko-KR" sz="1100">
                <a:solidFill>
                  <a:schemeClr val="tx1"/>
                </a:solidFill>
              </a:rPr>
              <a:t>w/ Lens Parameter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0F9A86-FC69-4DDF-AC95-FB71EB5AE9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572580" y="4159726"/>
            <a:ext cx="0" cy="17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C3F7898-C093-4392-93DD-6CF9DF0FA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759" y="1716092"/>
            <a:ext cx="2421868" cy="18948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0FE48B9-34C4-4281-9BFC-54B621252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614" y="1716092"/>
            <a:ext cx="2533150" cy="1897877"/>
          </a:xfrm>
          <a:prstGeom prst="rect">
            <a:avLst/>
          </a:prstGeom>
        </p:spPr>
      </p:pic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5BAF7D2E-BED9-4A4A-9EB3-CBFBB21E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5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84D6190-DBA3-4BE4-BE42-3C5A0DBC6D1C}"/>
</file>

<file path=customXml/itemProps2.xml><?xml version="1.0" encoding="utf-8"?>
<ds:datastoreItem xmlns:ds="http://schemas.openxmlformats.org/officeDocument/2006/customXml" ds:itemID="{F32225B8-C800-49B2-9899-D16066B14946}"/>
</file>

<file path=customXml/itemProps3.xml><?xml version="1.0" encoding="utf-8"?>
<ds:datastoreItem xmlns:ds="http://schemas.openxmlformats.org/officeDocument/2006/customXml" ds:itemID="{AA636BF9-3791-49A9-B685-8AB4B4FB89F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595</Words>
  <Application>Microsoft Office PowerPoint</Application>
  <PresentationFormat>A4 용지(210x297mm)</PresentationFormat>
  <Paragraphs>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21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Calibri</vt:lpstr>
      <vt:lpstr>Calibri Light</vt:lpstr>
      <vt:lpstr>Cambria Math</vt:lpstr>
      <vt:lpstr>Wingdings</vt:lpstr>
      <vt:lpstr>Office 테마</vt:lpstr>
      <vt:lpstr>PowerPoint 프레젠테이션</vt:lpstr>
      <vt:lpstr>Lens Calibration</vt:lpstr>
      <vt:lpstr>Lens Calibration</vt:lpstr>
      <vt:lpstr>Lens Calibration</vt:lpstr>
      <vt:lpstr>Lens Calibration</vt:lpstr>
      <vt:lpstr>Lens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Daniel Kim(김승윤)</cp:lastModifiedBy>
  <cp:revision>22</cp:revision>
  <dcterms:created xsi:type="dcterms:W3CDTF">2021-03-24T07:02:47Z</dcterms:created>
  <dcterms:modified xsi:type="dcterms:W3CDTF">2022-06-29T06:51:36Z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2022-06-29T06:51:36Z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9aa58724-ce94-4b65-8789-148069b417ca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</Properties>
</file>