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15"/>
  </p:notesMasterIdLst>
  <p:handoutMasterIdLst>
    <p:handoutMasterId r:id="rId16"/>
  </p:handoutMasterIdLst>
  <p:sldIdLst>
    <p:sldId id="359" r:id="rId3"/>
    <p:sldId id="338" r:id="rId4"/>
    <p:sldId id="341" r:id="rId5"/>
    <p:sldId id="342" r:id="rId6"/>
    <p:sldId id="369" r:id="rId7"/>
    <p:sldId id="373" r:id="rId8"/>
    <p:sldId id="374" r:id="rId9"/>
    <p:sldId id="375" r:id="rId10"/>
    <p:sldId id="367" r:id="rId11"/>
    <p:sldId id="370" r:id="rId12"/>
    <p:sldId id="368" r:id="rId13"/>
    <p:sldId id="372" r:id="rId14"/>
  </p:sldIdLst>
  <p:sldSz cx="6858000" cy="9144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200" u="sng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u="sng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u="sng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u="sng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u="sng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u="sng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u="sng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u="sng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u="sng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7">
          <p15:clr>
            <a:srgbClr val="A4A3A4"/>
          </p15:clr>
        </p15:guide>
        <p15:guide id="2" pos="7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00FF"/>
    <a:srgbClr val="FF3300"/>
    <a:srgbClr val="0000FF"/>
    <a:srgbClr val="DDDDDD"/>
    <a:srgbClr val="FF0000"/>
    <a:srgbClr val="CCFF99"/>
    <a:srgbClr val="EAEAEA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82" autoAdjust="0"/>
    <p:restoredTop sz="97696" autoAdjust="0"/>
  </p:normalViewPr>
  <p:slideViewPr>
    <p:cSldViewPr>
      <p:cViewPr varScale="1">
        <p:scale>
          <a:sx n="79" d="100"/>
          <a:sy n="79" d="100"/>
        </p:scale>
        <p:origin x="3690" y="114"/>
      </p:cViewPr>
      <p:guideLst>
        <p:guide orient="horz" pos="657"/>
        <p:guide pos="75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46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8" tIns="46384" rIns="92768" bIns="46384" numCol="1" anchor="t" anchorCtr="0" compatLnSpc="1">
            <a:prstTxWarp prst="textNoShape">
              <a:avLst/>
            </a:prstTxWarp>
          </a:bodyPr>
          <a:lstStyle>
            <a:lvl1pPr defTabSz="928688" eaLnBrk="1" latinLnBrk="1" hangingPunct="1">
              <a:defRPr u="none">
                <a:latin typeface="Times New Roman" pitchFamily="18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8" tIns="46384" rIns="92768" bIns="46384" numCol="1" anchor="t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u="none">
                <a:latin typeface="Times New Roman" pitchFamily="18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8" tIns="46384" rIns="92768" bIns="46384" numCol="1" anchor="b" anchorCtr="0" compatLnSpc="1">
            <a:prstTxWarp prst="textNoShape">
              <a:avLst/>
            </a:prstTxWarp>
          </a:bodyPr>
          <a:lstStyle>
            <a:lvl1pPr defTabSz="928688" eaLnBrk="1" latinLnBrk="1" hangingPunct="1">
              <a:defRPr u="none">
                <a:latin typeface="Times New Roman" pitchFamily="18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8" tIns="46384" rIns="92768" bIns="46384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u="none">
                <a:latin typeface="Times New Roman" pitchFamily="18" charset="0"/>
                <a:ea typeface="돋움" pitchFamily="50" charset="-127"/>
              </a:defRPr>
            </a:lvl1pPr>
          </a:lstStyle>
          <a:p>
            <a:pPr>
              <a:defRPr/>
            </a:pPr>
            <a:fld id="{EE116BA2-93B5-429C-BE4C-3A3D2D7A83E7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71030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8" tIns="46384" rIns="92768" bIns="46384" numCol="1" anchor="t" anchorCtr="0" compatLnSpc="1">
            <a:prstTxWarp prst="textNoShape">
              <a:avLst/>
            </a:prstTxWarp>
          </a:bodyPr>
          <a:lstStyle>
            <a:lvl1pPr defTabSz="928688" eaLnBrk="1" latinLnBrk="1" hangingPunct="1">
              <a:defRPr u="none">
                <a:latin typeface="Times New Roman" pitchFamily="18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8" tIns="46384" rIns="92768" bIns="46384" numCol="1" anchor="t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u="none">
                <a:latin typeface="Times New Roman" pitchFamily="18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05013" y="744538"/>
            <a:ext cx="279082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8" tIns="46384" rIns="92768" bIns="46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ko-KR" noProof="0" dirty="0"/>
              <a:t>마스터 문자열 유형 편집</a:t>
            </a:r>
          </a:p>
          <a:p>
            <a:pPr lvl="1"/>
            <a:r>
              <a:rPr lang="ko-KR" altLang="ko-KR" noProof="0" dirty="0"/>
              <a:t>둘째 수준</a:t>
            </a:r>
          </a:p>
          <a:p>
            <a:pPr lvl="2"/>
            <a:r>
              <a:rPr lang="ko-KR" altLang="ko-KR" noProof="0" dirty="0"/>
              <a:t>셋째 수준</a:t>
            </a:r>
          </a:p>
          <a:p>
            <a:pPr lvl="3"/>
            <a:r>
              <a:rPr lang="ko-KR" altLang="ko-KR" noProof="0" dirty="0"/>
              <a:t>넷째 수준</a:t>
            </a:r>
          </a:p>
          <a:p>
            <a:pPr lvl="4"/>
            <a:r>
              <a:rPr lang="ko-KR" altLang="ko-KR" noProof="0" dirty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8" tIns="46384" rIns="92768" bIns="46384" numCol="1" anchor="b" anchorCtr="0" compatLnSpc="1">
            <a:prstTxWarp prst="textNoShape">
              <a:avLst/>
            </a:prstTxWarp>
          </a:bodyPr>
          <a:lstStyle>
            <a:lvl1pPr defTabSz="928688" eaLnBrk="1" latinLnBrk="1" hangingPunct="1">
              <a:defRPr u="none">
                <a:latin typeface="Times New Roman" pitchFamily="18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8" tIns="46384" rIns="92768" bIns="46384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u="none">
                <a:latin typeface="Times New Roman" pitchFamily="18" charset="0"/>
                <a:ea typeface="돋움" pitchFamily="50" charset="-127"/>
              </a:defRPr>
            </a:lvl1pPr>
          </a:lstStyle>
          <a:p>
            <a:pPr>
              <a:defRPr/>
            </a:pPr>
            <a:fld id="{FA86FC30-1341-4C6A-AAB6-298370C645AE}" type="slidenum">
              <a:rPr lang="ko-KR" altLang="ko-KR"/>
              <a:pPr>
                <a:defRPr/>
              </a:pPr>
              <a:t>‹#›</a:t>
            </a:fld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2153315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FC30-1341-4C6A-AAB6-298370C645AE}" type="slidenum">
              <a:rPr lang="ko-KR" altLang="ko-KR" smtClean="0"/>
              <a:pPr>
                <a:defRPr/>
              </a:pPr>
              <a:t>1</a:t>
            </a:fld>
            <a:endParaRPr lang="ko-KR" alt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969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16650" indent="-275634" defTabSz="927969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02538" indent="-220508" defTabSz="927969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543553" indent="-220508" defTabSz="927969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984568" indent="-220508" defTabSz="927969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425583" indent="-220508" defTabSz="927969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866598" indent="-220508" defTabSz="927969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307613" indent="-220508" defTabSz="927969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748629" indent="-220508" defTabSz="927969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26A9BE4-E3B5-4CDB-AC99-CD398CBEF8E3}" type="slidenum">
              <a:rPr lang="ko-KR" altLang="ko-KR" smtClean="0">
                <a:latin typeface="Times New Roman" pitchFamily="18" charset="0"/>
              </a:rPr>
              <a:pPr eaLnBrk="1" hangingPunct="1"/>
              <a:t>3</a:t>
            </a:fld>
            <a:endParaRPr lang="ko-KR" altLang="ko-K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204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1052512" y="557879"/>
            <a:ext cx="2376487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kumimoji="0" lang="en-US" altLang="ko-KR" sz="1200" b="1" i="0" u="none" kern="0" dirty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Y23</a:t>
            </a:r>
            <a:r>
              <a:rPr kumimoji="0" lang="en-US" altLang="ko-KR" sz="1200" b="1" i="0" u="none" kern="0" baseline="0" dirty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Sphinx</a:t>
            </a:r>
            <a:r>
              <a:rPr kumimoji="0" lang="ko-KR" altLang="en-US" sz="1200" b="1" i="0" u="none" kern="0" dirty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</a:t>
            </a:r>
            <a:r>
              <a:rPr kumimoji="0" lang="en-US" altLang="ko-KR" sz="1200" b="1" i="0" u="none" kern="0" dirty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Neck</a:t>
            </a:r>
            <a:r>
              <a:rPr kumimoji="0" lang="ko-KR" altLang="en-US" sz="1200" b="1" i="0" u="none" kern="0" dirty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</a:t>
            </a:r>
            <a:r>
              <a:rPr kumimoji="0" lang="en-US" altLang="ko-KR" sz="1200" b="1" i="0" u="none" kern="0" dirty="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Reinforcement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29E3A8B-CB44-4624-9F32-5EA9CA728C29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/>
              <a:t>/8</a:t>
            </a:r>
          </a:p>
        </p:txBody>
      </p:sp>
      <p:sp>
        <p:nvSpPr>
          <p:cNvPr id="6" name="Rectangle 65"/>
          <p:cNvSpPr>
            <a:spLocks noChangeArrowheads="1"/>
          </p:cNvSpPr>
          <p:nvPr userDrawn="1"/>
        </p:nvSpPr>
        <p:spPr bwMode="auto">
          <a:xfrm>
            <a:off x="333375" y="539750"/>
            <a:ext cx="586700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b="1" u="none" dirty="0" err="1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장비명</a:t>
            </a:r>
            <a:endParaRPr lang="ko-KR" altLang="en-US" b="1" u="none" dirty="0">
              <a:latin typeface="LG스마트체 Regular" pitchFamily="50" charset="-127"/>
              <a:ea typeface="LG스마트체 Regular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53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u="none">
                <a:latin typeface="Times New Roman" pitchFamily="18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u="none">
                <a:latin typeface="Times New Roman" pitchFamily="18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u="none">
                <a:latin typeface="Times New Roman" pitchFamily="18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820150"/>
            <a:ext cx="1428750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 u="none">
                <a:latin typeface="+mn-lt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37063" y="8820150"/>
            <a:ext cx="2171700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 u="none">
                <a:latin typeface="+mn-lt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47950" y="8820150"/>
            <a:ext cx="1428750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 u="none">
                <a:latin typeface="+mn-lt"/>
                <a:ea typeface="돋움" pitchFamily="50" charset="-127"/>
              </a:defRPr>
            </a:lvl1pPr>
          </a:lstStyle>
          <a:p>
            <a:pPr>
              <a:defRPr/>
            </a:pPr>
            <a:fld id="{A02FEE81-3D76-4D7D-915C-E3D2D189400F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/>
              <a:t>/</a:t>
            </a:r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260350" y="823913"/>
            <a:ext cx="936625" cy="785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endParaRPr kumimoji="0" lang="ko-KR" altLang="en-US" sz="2800" u="none">
              <a:latin typeface="Times New Roman" pitchFamily="18" charset="0"/>
              <a:ea typeface="돋움" pitchFamily="50" charset="-127"/>
            </a:endParaRPr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1196975" y="539750"/>
            <a:ext cx="54006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endParaRPr kumimoji="0" lang="ko-KR" altLang="en-US" u="none">
              <a:latin typeface="Times New Roman" pitchFamily="18" charset="0"/>
              <a:ea typeface="돋움" pitchFamily="50" charset="-127"/>
            </a:endParaRPr>
          </a:p>
        </p:txBody>
      </p:sp>
      <p:sp>
        <p:nvSpPr>
          <p:cNvPr id="2055" name="Rectangle 8"/>
          <p:cNvSpPr>
            <a:spLocks noChangeArrowheads="1"/>
          </p:cNvSpPr>
          <p:nvPr/>
        </p:nvSpPr>
        <p:spPr bwMode="auto">
          <a:xfrm>
            <a:off x="260350" y="539750"/>
            <a:ext cx="93662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endParaRPr kumimoji="0" lang="ko-KR" altLang="en-US" u="none">
              <a:latin typeface="Times New Roman" pitchFamily="18" charset="0"/>
              <a:ea typeface="돋움" pitchFamily="50" charset="-127"/>
            </a:endParaRPr>
          </a:p>
        </p:txBody>
      </p:sp>
      <p:sp>
        <p:nvSpPr>
          <p:cNvPr id="2056" name="Line 9"/>
          <p:cNvSpPr>
            <a:spLocks noChangeShapeType="1"/>
          </p:cNvSpPr>
          <p:nvPr/>
        </p:nvSpPr>
        <p:spPr bwMode="auto">
          <a:xfrm>
            <a:off x="260350" y="539750"/>
            <a:ext cx="63373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057" name="Line 10"/>
          <p:cNvSpPr>
            <a:spLocks noChangeShapeType="1"/>
          </p:cNvSpPr>
          <p:nvPr userDrawn="1"/>
        </p:nvSpPr>
        <p:spPr bwMode="auto">
          <a:xfrm>
            <a:off x="260350" y="823913"/>
            <a:ext cx="6337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058" name="Line 11"/>
          <p:cNvSpPr>
            <a:spLocks noChangeShapeType="1"/>
          </p:cNvSpPr>
          <p:nvPr/>
        </p:nvSpPr>
        <p:spPr bwMode="auto">
          <a:xfrm>
            <a:off x="260350" y="8747125"/>
            <a:ext cx="63373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059" name="Line 12"/>
          <p:cNvSpPr>
            <a:spLocks noChangeShapeType="1"/>
          </p:cNvSpPr>
          <p:nvPr/>
        </p:nvSpPr>
        <p:spPr bwMode="auto">
          <a:xfrm>
            <a:off x="260350" y="539750"/>
            <a:ext cx="0" cy="82089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060" name="Line 13"/>
          <p:cNvSpPr>
            <a:spLocks noChangeShapeType="1"/>
          </p:cNvSpPr>
          <p:nvPr/>
        </p:nvSpPr>
        <p:spPr bwMode="auto">
          <a:xfrm>
            <a:off x="1052513" y="539750"/>
            <a:ext cx="0" cy="820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061" name="Line 14"/>
          <p:cNvSpPr>
            <a:spLocks noChangeShapeType="1"/>
          </p:cNvSpPr>
          <p:nvPr/>
        </p:nvSpPr>
        <p:spPr bwMode="auto">
          <a:xfrm>
            <a:off x="6597650" y="539750"/>
            <a:ext cx="0" cy="82089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062" name="Line 15"/>
          <p:cNvSpPr>
            <a:spLocks noChangeShapeType="1"/>
          </p:cNvSpPr>
          <p:nvPr/>
        </p:nvSpPr>
        <p:spPr bwMode="auto">
          <a:xfrm>
            <a:off x="228600" y="468313"/>
            <a:ext cx="6400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63" name="Line 16"/>
          <p:cNvSpPr>
            <a:spLocks noChangeShapeType="1"/>
          </p:cNvSpPr>
          <p:nvPr/>
        </p:nvSpPr>
        <p:spPr bwMode="auto">
          <a:xfrm>
            <a:off x="228600" y="8820150"/>
            <a:ext cx="6400800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64" name="Line 17"/>
          <p:cNvSpPr>
            <a:spLocks noChangeShapeType="1"/>
          </p:cNvSpPr>
          <p:nvPr/>
        </p:nvSpPr>
        <p:spPr bwMode="auto">
          <a:xfrm>
            <a:off x="228600" y="420688"/>
            <a:ext cx="6400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76593"/>
              </p:ext>
            </p:extLst>
          </p:nvPr>
        </p:nvGraphicFramePr>
        <p:xfrm>
          <a:off x="980728" y="4372104"/>
          <a:ext cx="5115857" cy="2329854"/>
        </p:xfrm>
        <a:graphic>
          <a:graphicData uri="http://schemas.openxmlformats.org/drawingml/2006/table">
            <a:tbl>
              <a:tblPr/>
              <a:tblGrid>
                <a:gridCol w="436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6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Contents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Ver.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pitchFamily="34" charset="0"/>
                        </a:rPr>
                        <a:t>2022.07.28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61736" marR="61736" marT="30874" marB="308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pitchFamily="34" charset="0"/>
                        </a:rPr>
                        <a:t>신규 작성</a:t>
                      </a:r>
                    </a:p>
                  </a:txBody>
                  <a:tcPr marL="61736" marR="61736" marT="30874" marB="308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itchFamily="50" charset="-127"/>
                          <a:ea typeface="LG스마트체 Regular" pitchFamily="50" charset="-127"/>
                          <a:cs typeface="Arial" pitchFamily="34" charset="0"/>
                        </a:rPr>
                        <a:t>Rev.0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61736" marR="61736" marT="30874" marB="308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61736" marR="61736" marT="30874" marB="308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61736" marR="61736" marT="30874" marB="308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61736" marR="61736" marT="30874" marB="308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61736" marR="61736" marT="30874" marB="308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61736" marR="61736" marT="30874" marB="308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61736" marR="61736" marT="30874" marB="3087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itchFamily="50" charset="-127"/>
                        <a:ea typeface="LG스마트체 Regular" pitchFamily="50" charset="-127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30" name="직사각형 14"/>
          <p:cNvSpPr>
            <a:spLocks noChangeArrowheads="1"/>
          </p:cNvSpPr>
          <p:nvPr/>
        </p:nvSpPr>
        <p:spPr bwMode="auto">
          <a:xfrm>
            <a:off x="5316995" y="4108579"/>
            <a:ext cx="8483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[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관리기준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]</a:t>
            </a:r>
            <a:endParaRPr lang="ko-KR" altLang="en-US" u="none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905972" y="3284538"/>
            <a:ext cx="30476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>
              <a:spcBef>
                <a:spcPct val="30000"/>
              </a:spcBef>
            </a:pPr>
            <a:r>
              <a:rPr lang="ko-KR" altLang="en-US" u="none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본 사양서 外 항목은 공통사양서에 의거함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349500"/>
            <a:ext cx="6858000" cy="935038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u="none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18733" y="2452688"/>
            <a:ext cx="6362496" cy="7223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2400" u="none" kern="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Y23 Sphinx C3.0 &amp; OVB</a:t>
            </a:r>
            <a:endParaRPr lang="en-US" altLang="ko-KR" sz="2400" u="none" kern="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>
              <a:defRPr/>
            </a:pPr>
            <a:r>
              <a:rPr lang="en-US" altLang="ko-KR" sz="2400" u="none" kern="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Neck Reinforcement</a:t>
            </a:r>
            <a:endParaRPr lang="ko-KR" altLang="en-US" sz="2400" u="none" kern="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89941" y="899592"/>
            <a:ext cx="6279706" cy="115212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3600" u="none" kern="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rPr>
              <a:t>설비 제작 사양서</a:t>
            </a:r>
            <a:endParaRPr lang="en-US" altLang="ko-KR" sz="3600" u="none" kern="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+mj-cs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383225"/>
              </p:ext>
            </p:extLst>
          </p:nvPr>
        </p:nvGraphicFramePr>
        <p:xfrm>
          <a:off x="2408238" y="7572375"/>
          <a:ext cx="2154237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9" name="Photo Editor 사진" r:id="rId4" imgW="7201905" imgH="2085714" progId="">
                  <p:embed/>
                </p:oleObj>
              </mc:Choice>
              <mc:Fallback>
                <p:oleObj name="Photo Editor 사진" r:id="rId4" imgW="7201905" imgH="208571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7572375"/>
                        <a:ext cx="2154237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9844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260350" y="1052516"/>
            <a:ext cx="792163" cy="554038"/>
            <a:chOff x="164" y="1264"/>
            <a:chExt cx="499" cy="349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164" y="1264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ko-KR" altLang="en-US" u="none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charset="0"/>
                </a:rPr>
                <a:t>□  </a:t>
              </a:r>
              <a:r>
                <a:rPr lang="ko-KR" altLang="en-US" u="none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charset="0"/>
                </a:rPr>
                <a:t>    </a:t>
              </a: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54" y="1264"/>
              <a:ext cx="40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ko-KR" altLang="en-US" b="1" u="none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charset="0"/>
                </a:rPr>
                <a:t>제 반</a:t>
              </a:r>
              <a:endParaRPr lang="en-US" altLang="ko-KR" b="1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endParaRPr>
            </a:p>
            <a:p>
              <a:pPr algn="r">
                <a:spcBef>
                  <a:spcPct val="50000"/>
                </a:spcBef>
              </a:pPr>
              <a:r>
                <a:rPr lang="ko-KR" altLang="en-US" b="1" u="none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charset="0"/>
                </a:rPr>
                <a:t> 사 양    </a:t>
              </a:r>
            </a:p>
          </p:txBody>
        </p:sp>
      </p:grp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069975" y="2354461"/>
            <a:ext cx="5400675" cy="219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180975" indent="-180975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Hook up 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조건 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0"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kumimoji="0"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</a:t>
            </a:r>
            <a:r>
              <a:rPr kumimoji="0"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전기 사양</a:t>
            </a:r>
            <a:endParaRPr kumimoji="0" lang="en-US" altLang="ko-KR" u="none" dirty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     -. </a:t>
            </a:r>
            <a:r>
              <a:rPr kumimoji="0" lang="ko-KR" altLang="en-US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전원 사양 </a:t>
            </a: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: AC220 1</a:t>
            </a:r>
            <a:r>
              <a:rPr kumimoji="0" lang="ko-KR" altLang="en-US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상 </a:t>
            </a:r>
            <a:endParaRPr kumimoji="0" lang="en-US" altLang="ko-KR" u="none" dirty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     -. KW : 12KW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     -. </a:t>
            </a:r>
            <a:r>
              <a:rPr kumimoji="0" lang="ko-KR" altLang="en-US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차단기 용량 </a:t>
            </a: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: 50A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     -. </a:t>
            </a:r>
            <a:r>
              <a:rPr kumimoji="0" lang="ko-KR" altLang="en-US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대당 개소 </a:t>
            </a: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: 1EA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   2) UT </a:t>
            </a:r>
            <a:r>
              <a:rPr kumimoji="0" lang="ko-KR" altLang="en-US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사양 </a:t>
            </a: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(1</a:t>
            </a:r>
            <a:r>
              <a:rPr kumimoji="0" lang="ko-KR" altLang="en-US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대 기준</a:t>
            </a: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)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3442"/>
              </p:ext>
            </p:extLst>
          </p:nvPr>
        </p:nvGraphicFramePr>
        <p:xfrm>
          <a:off x="1247775" y="4644008"/>
          <a:ext cx="5153025" cy="2946500"/>
        </p:xfrm>
        <a:graphic>
          <a:graphicData uri="http://schemas.openxmlformats.org/drawingml/2006/table">
            <a:tbl>
              <a:tblPr/>
              <a:tblGrid>
                <a:gridCol w="115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8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5829">
                <a:tc row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 목</a:t>
                      </a: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Hook up </a:t>
                      </a: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사양</a:t>
                      </a: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 고</a:t>
                      </a: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kgf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/cm²</a:t>
                      </a: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ℓ/min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(㎥/min)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직경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A,mm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 소</a:t>
                      </a: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CDA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5~7</a:t>
                      </a: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33CC33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￠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PV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N2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일반배기</a:t>
                      </a: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 배기</a:t>
                      </a: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8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유기배기</a:t>
                      </a: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￠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8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PCW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8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2" marR="54002" marT="45739" marB="45739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11262" y="7794096"/>
            <a:ext cx="4840287" cy="73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180975" indent="-180975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▷ 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PCW &amp; DI 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Drain 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직경 별도 표기 할 것</a:t>
            </a:r>
            <a:endParaRPr lang="en-US" altLang="ko-KR" u="none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kumimoji="0"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▷ 상기 항목 외 필요한 </a:t>
            </a:r>
            <a:r>
              <a:rPr kumimoji="0"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UT </a:t>
            </a:r>
            <a:r>
              <a:rPr kumimoji="0"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있을 경우 추가해서 기입할 것</a:t>
            </a:r>
            <a:endParaRPr kumimoji="0" lang="en-US" altLang="ko-KR" u="none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kumimoji="0"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▷ </a:t>
            </a:r>
            <a:r>
              <a:rPr kumimoji="0"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LGIT </a:t>
            </a:r>
            <a:r>
              <a:rPr kumimoji="0"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양식의 </a:t>
            </a:r>
            <a:r>
              <a:rPr kumimoji="0"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UT Matrix </a:t>
            </a:r>
            <a:r>
              <a:rPr kumimoji="0"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별도 송부할 것</a:t>
            </a:r>
            <a:endParaRPr kumimoji="0" lang="en-US" altLang="ko-KR" u="none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Text Box 1536"/>
          <p:cNvSpPr txBox="1">
            <a:spLocks noChangeArrowheads="1"/>
          </p:cNvSpPr>
          <p:nvPr/>
        </p:nvSpPr>
        <p:spPr bwMode="auto">
          <a:xfrm>
            <a:off x="1114691" y="931356"/>
            <a:ext cx="5399087" cy="1125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설치 환경 및 공간 </a:t>
            </a:r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just">
              <a:spcBef>
                <a:spcPct val="50000"/>
              </a:spcBef>
              <a:defRPr/>
            </a:pP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  -. </a:t>
            </a:r>
            <a:r>
              <a:rPr kumimoji="0" lang="ko-KR" altLang="en-US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장비 </a:t>
            </a: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Size : 2800(L) x 1380(W) x 2100(H) </a:t>
            </a:r>
            <a:r>
              <a:rPr kumimoji="0" lang="ko-KR" altLang="en-US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이하로 구성할 것</a:t>
            </a: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. </a:t>
            </a:r>
          </a:p>
          <a:p>
            <a:pPr algn="just">
              <a:spcBef>
                <a:spcPct val="50000"/>
              </a:spcBef>
              <a:defRPr/>
            </a:pP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  -. Foot </a:t>
            </a:r>
            <a:r>
              <a:rPr kumimoji="0" lang="ko-KR" altLang="en-US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수량</a:t>
            </a: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: 6 </a:t>
            </a:r>
            <a:r>
              <a:rPr kumimoji="0" lang="ko-KR" altLang="en-US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개</a:t>
            </a:r>
            <a:endParaRPr kumimoji="0" lang="en-US" altLang="ko-KR" u="none" dirty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  <a:p>
            <a:pPr algn="just">
              <a:spcBef>
                <a:spcPct val="50000"/>
              </a:spcBef>
              <a:defRPr/>
            </a:pP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  -. </a:t>
            </a:r>
            <a:r>
              <a:rPr kumimoji="0" lang="ko-KR" altLang="en-US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하중</a:t>
            </a: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(Kg/</a:t>
            </a:r>
            <a:r>
              <a:rPr kumimoji="0" lang="ko-KR" altLang="en-US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대</a:t>
            </a: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) : 2200 Kg </a:t>
            </a:r>
            <a:r>
              <a:rPr kumimoji="0" lang="ko-KR" altLang="en-US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이하  </a:t>
            </a:r>
            <a:endParaRPr kumimoji="0" lang="en-US" altLang="ko-KR" u="none" dirty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5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260350" y="1052516"/>
            <a:ext cx="792163" cy="554038"/>
            <a:chOff x="164" y="1264"/>
            <a:chExt cx="499" cy="349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164" y="1264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ko-KR" altLang="en-US" u="none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charset="0"/>
                </a:rPr>
                <a:t>□  </a:t>
              </a:r>
              <a:r>
                <a:rPr lang="ko-KR" altLang="en-US" u="none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charset="0"/>
                </a:rPr>
                <a:t>    </a:t>
              </a: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54" y="1264"/>
              <a:ext cx="40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ko-KR" altLang="en-US" b="1" u="none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charset="0"/>
                </a:rPr>
                <a:t>제 반</a:t>
              </a:r>
              <a:endParaRPr lang="en-US" altLang="ko-KR" b="1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endParaRPr>
            </a:p>
            <a:p>
              <a:pPr algn="r">
                <a:spcBef>
                  <a:spcPct val="50000"/>
                </a:spcBef>
              </a:pPr>
              <a:r>
                <a:rPr lang="ko-KR" altLang="en-US" b="1" u="none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charset="0"/>
                </a:rPr>
                <a:t> 사 항    </a:t>
              </a:r>
            </a:p>
          </p:txBody>
        </p:sp>
      </p:grp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044947" y="1051074"/>
            <a:ext cx="5400675" cy="976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설치 환경 및 공간</a:t>
            </a:r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lnSpc>
                <a:spcPct val="120000"/>
              </a:lnSpc>
              <a:defRPr/>
            </a:pPr>
            <a:r>
              <a:rPr lang="en-US" altLang="ko-KR" b="1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설치 장소 내하중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500kg/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㎡</a:t>
            </a:r>
          </a:p>
          <a:p>
            <a:pPr marL="180975" indent="-180975">
              <a:lnSpc>
                <a:spcPct val="120000"/>
              </a:lnSpc>
              <a:defRPr/>
            </a:pPr>
            <a:r>
              <a:rPr lang="ko-KR" altLang="en-US" b="1" u="none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en-US" altLang="ko-KR" b="1" u="none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2) </a:t>
            </a:r>
            <a:r>
              <a:rPr lang="ko-KR" altLang="en-US" b="1" u="none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실내 환경 </a:t>
            </a:r>
            <a:r>
              <a:rPr lang="en-US" altLang="ko-KR" b="1" u="none" dirty="0">
                <a:solidFill>
                  <a:srgbClr val="0000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Clean Room(Class 1K)</a:t>
            </a:r>
            <a:endParaRPr lang="ko-KR" altLang="en-US" b="1" u="none" dirty="0">
              <a:solidFill>
                <a:srgbClr val="0000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80975" indent="-180975">
              <a:lnSpc>
                <a:spcPct val="120000"/>
              </a:lnSpc>
              <a:defRPr/>
            </a:pP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3) 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설치 공간 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LGIT 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지정 장소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추후 협의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u="none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062409" y="1989286"/>
            <a:ext cx="540067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180975" indent="-180975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공장 </a:t>
            </a:r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UT 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조건 </a:t>
            </a:r>
          </a:p>
          <a:p>
            <a:pPr>
              <a:lnSpc>
                <a:spcPct val="120000"/>
              </a:lnSpc>
            </a:pPr>
            <a:r>
              <a:rPr kumimoji="0"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kumimoji="0"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</a:t>
            </a:r>
            <a:r>
              <a:rPr kumimoji="0"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냉각수</a:t>
            </a:r>
            <a:r>
              <a:rPr kumimoji="0"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3kgf, 20℃ (</a:t>
            </a:r>
            <a:r>
              <a:rPr kumimoji="0"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 여부 확인</a:t>
            </a:r>
            <a:r>
              <a:rPr kumimoji="0"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kumimoji="0"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2) </a:t>
            </a:r>
            <a:r>
              <a:rPr kumimoji="0"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구동용 </a:t>
            </a:r>
            <a:r>
              <a:rPr kumimoji="0"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Air: 4~6 </a:t>
            </a:r>
            <a:r>
              <a:rPr kumimoji="0" lang="en-US" altLang="ko-KR" u="none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kgf</a:t>
            </a:r>
            <a:r>
              <a:rPr kumimoji="0"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/㎠</a:t>
            </a:r>
          </a:p>
          <a:p>
            <a:pPr>
              <a:lnSpc>
                <a:spcPct val="120000"/>
              </a:lnSpc>
            </a:pPr>
            <a:r>
              <a:rPr kumimoji="0"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3) </a:t>
            </a:r>
            <a:r>
              <a:rPr kumimoji="0"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전원</a:t>
            </a:r>
            <a:r>
              <a:rPr kumimoji="0"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3</a:t>
            </a:r>
            <a:r>
              <a:rPr kumimoji="0"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</a:t>
            </a:r>
            <a:r>
              <a:rPr kumimoji="0"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220V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087809" y="3075136"/>
            <a:ext cx="5527675" cy="452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36000" bIns="44450">
            <a:spAutoFit/>
          </a:bodyPr>
          <a:lstStyle>
            <a:lvl1pPr marL="180975" indent="-180975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책임범위</a:t>
            </a:r>
          </a:p>
          <a:p>
            <a:pPr>
              <a:lnSpc>
                <a:spcPct val="120000"/>
              </a:lnSpc>
            </a:pP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업체는 장치의 설계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제작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설치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안정화까지를 책임 범위로 한다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2) 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설치 위치는 사전 협의 된 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LGIT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지정 장소로 정한다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3) 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주기적으로 진행 현황을 보고 할 것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(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 문서 보고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Master Plan, 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제작 및 조립 사진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4) 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기타 사항은 당사 공통 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Manual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준하며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 외 사항은 추가로 협의를 </a:t>
            </a:r>
          </a:p>
          <a:p>
            <a:pPr>
              <a:lnSpc>
                <a:spcPct val="120000"/>
              </a:lnSpc>
            </a:pP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통해 결정한다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u="none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 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제출서류</a:t>
            </a:r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1) 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견적 제안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참여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시 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견적서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제안서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개념도 및 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Size 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포함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), </a:t>
            </a:r>
          </a:p>
          <a:p>
            <a:pPr>
              <a:lnSpc>
                <a:spcPct val="120000"/>
              </a:lnSpc>
            </a:pP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설비 개조 사양서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Master Plan(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개조 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Part 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제작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입고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설치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  2) 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완료 후 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: </a:t>
            </a:r>
            <a:r>
              <a:rPr lang="ko-KR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도면제공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 Ass</a:t>
            </a:r>
            <a:r>
              <a:rPr lang="ko-KR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 </a:t>
            </a:r>
            <a:r>
              <a:rPr lang="ko-KR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도면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pdf </a:t>
            </a:r>
            <a:r>
              <a:rPr lang="ko-KR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u="none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- Manual (OP, 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보전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-  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각 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부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무진용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u="none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장치 최종사양서 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(Process Chart, 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최종 사양서 등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- Trouble shooting guide</a:t>
            </a:r>
          </a:p>
          <a:p>
            <a:pPr>
              <a:lnSpc>
                <a:spcPct val="120000"/>
              </a:lnSpc>
            </a:pP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- Spare Part List</a:t>
            </a:r>
          </a:p>
          <a:p>
            <a:pPr>
              <a:lnSpc>
                <a:spcPct val="120000"/>
              </a:lnSpc>
            </a:pP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- 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배선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배관도 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Cad file</a:t>
            </a:r>
          </a:p>
          <a:p>
            <a:pPr>
              <a:lnSpc>
                <a:spcPct val="120000"/>
              </a:lnSpc>
            </a:pPr>
            <a:endParaRPr lang="en-US" altLang="ko-KR" u="none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u="none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</a:t>
            </a:r>
          </a:p>
          <a:p>
            <a:pPr>
              <a:lnSpc>
                <a:spcPct val="120000"/>
              </a:lnSpc>
            </a:pPr>
            <a:endParaRPr lang="en-US" altLang="ko-KR" u="none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11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260350" y="1052514"/>
            <a:ext cx="792163" cy="276225"/>
            <a:chOff x="164" y="1264"/>
            <a:chExt cx="499" cy="174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164" y="1264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ko-KR" altLang="en-US" u="none">
                  <a:latin typeface="Arial" charset="0"/>
                  <a:ea typeface="돋움" pitchFamily="50" charset="-127"/>
                  <a:cs typeface="Arial" charset="0"/>
                </a:rPr>
                <a:t>□  </a:t>
              </a:r>
              <a:r>
                <a:rPr lang="ko-KR" altLang="en-US" u="none">
                  <a:latin typeface="Arial" charset="0"/>
                  <a:ea typeface="돋움" pitchFamily="50" charset="-127"/>
                  <a:cs typeface="Arial" charset="0"/>
                </a:rPr>
                <a:t>    </a:t>
              </a:r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254" y="1264"/>
              <a:ext cx="40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ko-KR" b="1" u="none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charset="0"/>
                </a:rPr>
                <a:t>U I</a:t>
              </a:r>
              <a:endParaRPr lang="ko-KR" altLang="en-US" b="1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endParaRPr>
            </a:p>
          </p:txBody>
        </p:sp>
      </p:grpSp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1027113" y="1053281"/>
            <a:ext cx="5599112" cy="245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500"/>
              </a:spcBef>
            </a:pPr>
            <a:r>
              <a:rPr kumimoji="0" lang="en-US" altLang="ko-KR" b="1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MT mode </a:t>
            </a:r>
          </a:p>
          <a:p>
            <a:pPr eaLnBrk="1" latinLnBrk="1" hangingPunct="1">
              <a:spcBef>
                <a:spcPts val="500"/>
              </a:spcBef>
            </a:pP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-.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 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LM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에서 적용중인 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MT mode 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적용 필요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.</a:t>
            </a:r>
          </a:p>
          <a:p>
            <a:pPr>
              <a:spcBef>
                <a:spcPts val="500"/>
              </a:spcBef>
            </a:pP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설비 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MT Mode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전환 시</a:t>
            </a:r>
          </a:p>
          <a:p>
            <a:pPr>
              <a:spcBef>
                <a:spcPts val="500"/>
              </a:spcBef>
            </a:pP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   각 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MT Barcode(MT 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개별 부여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) Read -&gt; UI 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창 </a:t>
            </a:r>
            <a:r>
              <a:rPr lang="ko-KR" altLang="en-US" u="none" dirty="0" err="1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컬럼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 </a:t>
            </a:r>
            <a:r>
              <a:rPr lang="ko-KR" altLang="en-US" u="none" dirty="0" err="1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란에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 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Text 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자동 입력 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-&gt; MT Mode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로 전환 될 것</a:t>
            </a:r>
          </a:p>
          <a:p>
            <a:pPr>
              <a:spcBef>
                <a:spcPts val="500"/>
              </a:spcBef>
            </a:pP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   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(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공정 당 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MT 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다수가 될 수 있으므로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, Max. 10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명까지 가능토록 해야 함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)</a:t>
            </a:r>
          </a:p>
          <a:p>
            <a:pPr>
              <a:spcBef>
                <a:spcPts val="500"/>
              </a:spcBef>
            </a:pPr>
            <a:endParaRPr lang="en-US" altLang="ko-KR" u="none" dirty="0">
              <a:latin typeface="LG스마트체 Regular" pitchFamily="50" charset="-127"/>
              <a:ea typeface="LG스마트체 Regular" pitchFamily="50" charset="-127"/>
              <a:cs typeface="Arial" charset="0"/>
            </a:endParaRPr>
          </a:p>
          <a:p>
            <a:pPr>
              <a:spcBef>
                <a:spcPts val="500"/>
              </a:spcBef>
            </a:pPr>
            <a:r>
              <a:rPr lang="ko-KR" altLang="en-US" b="1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정지 </a:t>
            </a:r>
            <a:r>
              <a:rPr lang="en-US" altLang="ko-KR" b="1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Loss </a:t>
            </a:r>
            <a:r>
              <a:rPr lang="ko-KR" altLang="en-US" b="1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입력 방안 </a:t>
            </a:r>
            <a:r>
              <a:rPr lang="en-US" altLang="ko-KR" b="1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UI </a:t>
            </a:r>
            <a:r>
              <a:rPr lang="ko-KR" altLang="en-US" b="1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추가 </a:t>
            </a:r>
            <a:endParaRPr lang="en-US" altLang="ko-KR" b="1" dirty="0">
              <a:latin typeface="LG스마트체 Regular" pitchFamily="50" charset="-127"/>
              <a:ea typeface="LG스마트체 Regular" pitchFamily="50" charset="-127"/>
              <a:cs typeface="Arial" charset="0"/>
            </a:endParaRPr>
          </a:p>
          <a:p>
            <a:pPr>
              <a:spcBef>
                <a:spcPts val="500"/>
              </a:spcBef>
            </a:pP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-. LM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에서 적용중인 정지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Loss UI 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적용 필요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.</a:t>
            </a:r>
          </a:p>
          <a:p>
            <a:pPr eaLnBrk="1" latinLnBrk="1" hangingPunct="1">
              <a:spcBef>
                <a:spcPts val="500"/>
              </a:spcBef>
            </a:pPr>
            <a:endParaRPr lang="en-US" altLang="ko-KR" u="none" dirty="0">
              <a:latin typeface="LG스마트체 Regular" pitchFamily="50" charset="-127"/>
              <a:ea typeface="LG스마트체 Regular" pitchFamily="50" charset="-127"/>
              <a:cs typeface="Arial" charset="0"/>
            </a:endParaRPr>
          </a:p>
        </p:txBody>
      </p:sp>
      <p:pic>
        <p:nvPicPr>
          <p:cNvPr id="15" name="Picture 2" descr="e4b3c68dc40c4713b00306969d770c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3285008"/>
            <a:ext cx="539273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054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Group 389"/>
          <p:cNvGrpSpPr>
            <a:grpSpLocks/>
          </p:cNvGrpSpPr>
          <p:nvPr/>
        </p:nvGrpSpPr>
        <p:grpSpPr bwMode="auto">
          <a:xfrm>
            <a:off x="260350" y="899592"/>
            <a:ext cx="792163" cy="274638"/>
            <a:chOff x="164" y="1264"/>
            <a:chExt cx="499" cy="173"/>
          </a:xfrm>
        </p:grpSpPr>
        <p:sp>
          <p:nvSpPr>
            <p:cNvPr id="5134" name="Text Box 390"/>
            <p:cNvSpPr txBox="1">
              <a:spLocks noChangeArrowheads="1"/>
            </p:cNvSpPr>
            <p:nvPr/>
          </p:nvSpPr>
          <p:spPr bwMode="auto">
            <a:xfrm>
              <a:off x="164" y="1264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ko-KR" altLang="en-US" u="none" dirty="0">
                  <a:latin typeface="LG스마트체 Regular" pitchFamily="50" charset="-127"/>
                  <a:ea typeface="LG스마트체 Regular" pitchFamily="50" charset="-127"/>
                  <a:cs typeface="Arial" charset="0"/>
                </a:rPr>
                <a:t>□  </a:t>
              </a:r>
              <a:r>
                <a:rPr lang="ko-KR" altLang="en-US" u="none" dirty="0">
                  <a:latin typeface="LG스마트체 Regular" pitchFamily="50" charset="-127"/>
                  <a:ea typeface="LG스마트체 Regular" pitchFamily="50" charset="-127"/>
                  <a:cs typeface="Arial" charset="0"/>
                </a:rPr>
                <a:t>    </a:t>
              </a:r>
            </a:p>
          </p:txBody>
        </p:sp>
        <p:sp>
          <p:nvSpPr>
            <p:cNvPr id="5135" name="Text Box 391"/>
            <p:cNvSpPr txBox="1">
              <a:spLocks noChangeArrowheads="1"/>
            </p:cNvSpPr>
            <p:nvPr/>
          </p:nvSpPr>
          <p:spPr bwMode="auto">
            <a:xfrm>
              <a:off x="254" y="1264"/>
              <a:ext cx="40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ko-KR" altLang="en-US" b="1" u="none" dirty="0">
                  <a:latin typeface="LG스마트체 Regular" pitchFamily="50" charset="-127"/>
                  <a:ea typeface="LG스마트체 Regular" pitchFamily="50" charset="-127"/>
                  <a:cs typeface="Arial" charset="0"/>
                </a:rPr>
                <a:t>개 요     </a:t>
              </a:r>
            </a:p>
          </p:txBody>
        </p:sp>
      </p:grpSp>
      <p:sp>
        <p:nvSpPr>
          <p:cNvPr id="4103" name="Text Box 1536"/>
          <p:cNvSpPr txBox="1">
            <a:spLocks noChangeArrowheads="1"/>
          </p:cNvSpPr>
          <p:nvPr/>
        </p:nvSpPr>
        <p:spPr bwMode="auto">
          <a:xfrm>
            <a:off x="1189259" y="899762"/>
            <a:ext cx="4940876" cy="442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0" lang="ko-KR" altLang="en-US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본 설비 제작 사양은 </a:t>
            </a: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Module </a:t>
            </a:r>
            <a:r>
              <a:rPr kumimoji="0" lang="ko-KR" altLang="en-US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의 </a:t>
            </a: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Flex 1</a:t>
            </a:r>
            <a:r>
              <a:rPr kumimoji="0" lang="ko-KR" altLang="en-US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면을 </a:t>
            </a: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Dispensing &amp; Inspection </a:t>
            </a:r>
            <a:r>
              <a:rPr kumimoji="0" lang="ko-KR" altLang="en-US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하는 설비에 대한 사양이다</a:t>
            </a: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.</a:t>
            </a:r>
          </a:p>
        </p:txBody>
      </p:sp>
      <p:grpSp>
        <p:nvGrpSpPr>
          <p:cNvPr id="55" name="Group 389"/>
          <p:cNvGrpSpPr>
            <a:grpSpLocks/>
          </p:cNvGrpSpPr>
          <p:nvPr/>
        </p:nvGrpSpPr>
        <p:grpSpPr bwMode="auto">
          <a:xfrm>
            <a:off x="188913" y="3879838"/>
            <a:ext cx="863601" cy="554039"/>
            <a:chOff x="119" y="1264"/>
            <a:chExt cx="544" cy="349"/>
          </a:xfrm>
        </p:grpSpPr>
        <p:sp>
          <p:nvSpPr>
            <p:cNvPr id="58" name="Text Box 390"/>
            <p:cNvSpPr txBox="1">
              <a:spLocks noChangeArrowheads="1"/>
            </p:cNvSpPr>
            <p:nvPr/>
          </p:nvSpPr>
          <p:spPr bwMode="auto">
            <a:xfrm>
              <a:off x="164" y="1264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ko-KR" altLang="en-US" u="none" dirty="0">
                  <a:latin typeface="LG스마트체 Regular" pitchFamily="50" charset="-127"/>
                  <a:ea typeface="LG스마트체 Regular" pitchFamily="50" charset="-127"/>
                  <a:cs typeface="Arial" charset="0"/>
                </a:rPr>
                <a:t>□  </a:t>
              </a:r>
              <a:r>
                <a:rPr lang="ko-KR" altLang="en-US" u="none" dirty="0">
                  <a:latin typeface="LG스마트체 Regular" pitchFamily="50" charset="-127"/>
                  <a:ea typeface="LG스마트체 Regular" pitchFamily="50" charset="-127"/>
                  <a:cs typeface="Arial" charset="0"/>
                </a:rPr>
                <a:t>    </a:t>
              </a:r>
            </a:p>
          </p:txBody>
        </p:sp>
        <p:sp>
          <p:nvSpPr>
            <p:cNvPr id="59" name="Text Box 391"/>
            <p:cNvSpPr txBox="1">
              <a:spLocks noChangeArrowheads="1"/>
            </p:cNvSpPr>
            <p:nvPr/>
          </p:nvSpPr>
          <p:spPr bwMode="auto">
            <a:xfrm>
              <a:off x="119" y="1264"/>
              <a:ext cx="54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ko-KR" altLang="en-US" b="1" u="none" dirty="0">
                  <a:latin typeface="LG스마트체 Regular" pitchFamily="50" charset="-127"/>
                  <a:ea typeface="LG스마트체 Regular" pitchFamily="50" charset="-127"/>
                  <a:cs typeface="Arial" charset="0"/>
                </a:rPr>
                <a:t>설비</a:t>
              </a:r>
              <a:endParaRPr lang="en-US" altLang="ko-KR" b="1" u="none" dirty="0">
                <a:latin typeface="LG스마트체 Regular" pitchFamily="50" charset="-127"/>
                <a:ea typeface="LG스마트체 Regular" pitchFamily="50" charset="-127"/>
                <a:cs typeface="Arial" charset="0"/>
              </a:endParaRPr>
            </a:p>
            <a:p>
              <a:pPr algn="r">
                <a:spcBef>
                  <a:spcPct val="50000"/>
                </a:spcBef>
              </a:pPr>
              <a:r>
                <a:rPr lang="en-US" altLang="ko-KR" b="1" u="none" dirty="0">
                  <a:latin typeface="LG스마트체 Regular" pitchFamily="50" charset="-127"/>
                  <a:ea typeface="LG스마트체 Regular" pitchFamily="50" charset="-127"/>
                  <a:cs typeface="Arial" charset="0"/>
                </a:rPr>
                <a:t>Concept</a:t>
              </a:r>
              <a:r>
                <a:rPr lang="ko-KR" altLang="en-US" b="1" u="none" dirty="0">
                  <a:latin typeface="LG스마트체 Regular" pitchFamily="50" charset="-127"/>
                  <a:ea typeface="LG스마트체 Regular" pitchFamily="50" charset="-127"/>
                  <a:cs typeface="Arial" charset="0"/>
                </a:rPr>
                <a:t>     </a:t>
              </a:r>
            </a:p>
          </p:txBody>
        </p:sp>
      </p:grpSp>
      <p:sp>
        <p:nvSpPr>
          <p:cNvPr id="60" name="직사각형 4"/>
          <p:cNvSpPr>
            <a:spLocks noChangeArrowheads="1"/>
          </p:cNvSpPr>
          <p:nvPr/>
        </p:nvSpPr>
        <p:spPr bwMode="auto">
          <a:xfrm>
            <a:off x="1268760" y="7588785"/>
            <a:ext cx="4968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</a:rPr>
              <a:t>■ 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Dispensing Head : 2ea, Inspection/UV Head : 1ea 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</a:rPr>
              <a:t>로 구성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</a:rPr>
              <a:t>■ 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Loader, Unloader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</a:rPr>
              <a:t>는 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Magazine/Carrier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</a:rPr>
              <a:t>로 투입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</a:rPr>
              <a:t>및 배출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</a:rPr>
              <a:t>■ 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LD/ULD 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</a:rPr>
              <a:t>투입 및 배출은 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LGV 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</a:rPr>
              <a:t>사양 적용할 것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. (LGV 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</a:rPr>
              <a:t>사양서 별도 송부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)</a:t>
            </a:r>
          </a:p>
          <a:p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</a:rPr>
              <a:t>■ 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Auto clamp 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</a:rPr>
              <a:t>적용</a:t>
            </a:r>
            <a:endParaRPr lang="en-US" altLang="ko-KR" u="none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71" name="Text Box 1536"/>
          <p:cNvSpPr txBox="1">
            <a:spLocks noChangeArrowheads="1"/>
          </p:cNvSpPr>
          <p:nvPr/>
        </p:nvSpPr>
        <p:spPr bwMode="auto">
          <a:xfrm>
            <a:off x="1125538" y="3889317"/>
            <a:ext cx="5399087" cy="108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28600" indent="-228600" algn="just">
              <a:spcBef>
                <a:spcPct val="50000"/>
              </a:spcBef>
              <a:buAutoNum type="arabicPeriod"/>
              <a:defRPr/>
            </a:pPr>
            <a:r>
              <a:rPr kumimoji="0" lang="ko-KR" altLang="en-US" b="1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설비 배치 </a:t>
            </a:r>
            <a:r>
              <a:rPr kumimoji="0" lang="en-US" altLang="ko-KR" b="1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Lay-out</a:t>
            </a:r>
          </a:p>
          <a:p>
            <a:pPr algn="just">
              <a:spcBef>
                <a:spcPct val="50000"/>
              </a:spcBef>
              <a:defRPr/>
            </a:pP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  -. </a:t>
            </a:r>
            <a:r>
              <a:rPr kumimoji="0" lang="ko-KR" altLang="en-US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장비 </a:t>
            </a: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Size : 2800(L) x 1380(W) x 2100(H) </a:t>
            </a:r>
            <a:r>
              <a:rPr kumimoji="0" lang="ko-KR" altLang="en-US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이하로 구성할 것</a:t>
            </a: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. </a:t>
            </a:r>
          </a:p>
          <a:p>
            <a:pPr algn="just">
              <a:spcBef>
                <a:spcPct val="50000"/>
              </a:spcBef>
              <a:defRPr/>
            </a:pP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  -. Pass Line : 950mm </a:t>
            </a:r>
            <a:r>
              <a:rPr kumimoji="0" lang="ko-KR" altLang="en-US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으로 구성할 것 </a:t>
            </a:r>
            <a:endParaRPr kumimoji="0" lang="en-US" altLang="ko-KR" u="none" dirty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  <a:p>
            <a:pPr algn="just">
              <a:spcBef>
                <a:spcPct val="50000"/>
              </a:spcBef>
              <a:defRPr/>
            </a:pP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   -. Work Line : 580mm </a:t>
            </a:r>
            <a:r>
              <a:rPr kumimoji="0" lang="ko-KR" altLang="en-US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으로 구성할 것  </a:t>
            </a:r>
            <a:endParaRPr kumimoji="0" lang="en-US" altLang="ko-KR" u="none" dirty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412776" y="5259713"/>
            <a:ext cx="4981122" cy="2239164"/>
            <a:chOff x="310100" y="1516010"/>
            <a:chExt cx="8114112" cy="3944705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1619" y="1867019"/>
              <a:ext cx="2692800" cy="3550945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3236" y="1862827"/>
              <a:ext cx="2922909" cy="3555137"/>
            </a:xfrm>
            <a:prstGeom prst="rect">
              <a:avLst/>
            </a:prstGeom>
          </p:spPr>
        </p:pic>
        <p:cxnSp>
          <p:nvCxnSpPr>
            <p:cNvPr id="37" name="직선 연결선 36"/>
            <p:cNvCxnSpPr/>
            <p:nvPr/>
          </p:nvCxnSpPr>
          <p:spPr>
            <a:xfrm flipH="1">
              <a:off x="366428" y="3640395"/>
              <a:ext cx="1298896" cy="222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366428" y="4976303"/>
              <a:ext cx="1298896" cy="2229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657212" y="3829467"/>
              <a:ext cx="0" cy="129236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10100" y="3071536"/>
              <a:ext cx="1234884" cy="591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0" u="none" dirty="0">
                  <a:latin typeface="LG스마트체 Regular" pitchFamily="50" charset="-127"/>
                  <a:ea typeface="LG스마트체 Regular" pitchFamily="50" charset="-127"/>
                </a:rPr>
                <a:t>950mm</a:t>
              </a:r>
            </a:p>
            <a:p>
              <a:pPr algn="ctr"/>
              <a:r>
                <a:rPr lang="en-US" altLang="ko-KR" sz="900" b="0" u="none" dirty="0">
                  <a:latin typeface="LG스마트체 Regular" pitchFamily="50" charset="-127"/>
                  <a:ea typeface="LG스마트체 Regular" pitchFamily="50" charset="-127"/>
                </a:rPr>
                <a:t>(carrier</a:t>
              </a:r>
              <a:r>
                <a:rPr lang="ko-KR" altLang="en-US" sz="900" b="0" u="none" dirty="0">
                  <a:latin typeface="LG스마트체 Regular" pitchFamily="50" charset="-127"/>
                  <a:ea typeface="LG스마트체 Regular" pitchFamily="50" charset="-127"/>
                </a:rPr>
                <a:t> 하단</a:t>
              </a:r>
              <a:r>
                <a:rPr lang="en-US" altLang="ko-KR" sz="900" b="0" u="none" dirty="0">
                  <a:latin typeface="LG스마트체 Regular" pitchFamily="50" charset="-127"/>
                  <a:ea typeface="LG스마트체 Regular" pitchFamily="50" charset="-127"/>
                </a:rPr>
                <a:t>)</a:t>
              </a:r>
              <a:endParaRPr lang="ko-KR" altLang="en-US" sz="900" b="0" u="none" dirty="0">
                <a:latin typeface="LG스마트체 Regular" pitchFamily="50" charset="-127"/>
                <a:ea typeface="LG스마트체 Regular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04389" y="1557105"/>
              <a:ext cx="1707282" cy="369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0" dirty="0">
                  <a:latin typeface="LG스마트체 Regular" pitchFamily="50" charset="-127"/>
                  <a:ea typeface="LG스마트체 Regular" pitchFamily="50" charset="-127"/>
                </a:rPr>
                <a:t>Pass</a:t>
              </a:r>
              <a:r>
                <a:rPr lang="ko-KR" altLang="en-US" sz="900" b="0" dirty="0">
                  <a:latin typeface="LG스마트체 Regular" pitchFamily="50" charset="-127"/>
                  <a:ea typeface="LG스마트체 Regular" pitchFamily="50" charset="-127"/>
                </a:rPr>
                <a:t> </a:t>
              </a:r>
              <a:r>
                <a:rPr lang="en-US" altLang="ko-KR" sz="900" b="0" dirty="0">
                  <a:latin typeface="LG스마트체 Regular" pitchFamily="50" charset="-127"/>
                  <a:ea typeface="LG스마트체 Regular" pitchFamily="50" charset="-127"/>
                </a:rPr>
                <a:t>Line(</a:t>
              </a:r>
              <a:r>
                <a:rPr lang="ko-KR" altLang="en-US" sz="900" b="0" dirty="0">
                  <a:latin typeface="LG스마트체 Regular" pitchFamily="50" charset="-127"/>
                  <a:ea typeface="LG스마트체 Regular" pitchFamily="50" charset="-127"/>
                </a:rPr>
                <a:t>높이기준</a:t>
              </a:r>
              <a:r>
                <a:rPr lang="en-US" altLang="ko-KR" sz="900" b="0" dirty="0">
                  <a:latin typeface="LG스마트체 Regular" pitchFamily="50" charset="-127"/>
                  <a:ea typeface="LG스마트체 Regular" pitchFamily="50" charset="-127"/>
                </a:rPr>
                <a:t>)</a:t>
              </a:r>
              <a:endParaRPr lang="ko-KR" altLang="en-US" sz="900" b="0" dirty="0">
                <a:latin typeface="LG스마트체 Regular" pitchFamily="50" charset="-127"/>
                <a:ea typeface="LG스마트체 Regular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74654" y="1516010"/>
              <a:ext cx="2001640" cy="369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0" dirty="0">
                  <a:latin typeface="LG스마트체 Regular" pitchFamily="50" charset="-127"/>
                  <a:ea typeface="LG스마트체 Regular" pitchFamily="50" charset="-127"/>
                </a:rPr>
                <a:t>Working</a:t>
              </a:r>
              <a:r>
                <a:rPr lang="ko-KR" altLang="en-US" sz="900" b="0" dirty="0">
                  <a:latin typeface="LG스마트체 Regular" pitchFamily="50" charset="-127"/>
                  <a:ea typeface="LG스마트체 Regular" pitchFamily="50" charset="-127"/>
                </a:rPr>
                <a:t> </a:t>
              </a:r>
              <a:r>
                <a:rPr lang="en-US" altLang="ko-KR" sz="900" b="0" dirty="0">
                  <a:latin typeface="LG스마트체 Regular" pitchFamily="50" charset="-127"/>
                  <a:ea typeface="LG스마트체 Regular" pitchFamily="50" charset="-127"/>
                </a:rPr>
                <a:t>Line(</a:t>
              </a:r>
              <a:r>
                <a:rPr lang="ko-KR" altLang="en-US" sz="900" b="0" dirty="0">
                  <a:latin typeface="LG스마트체 Regular" pitchFamily="50" charset="-127"/>
                  <a:ea typeface="LG스마트체 Regular" pitchFamily="50" charset="-127"/>
                </a:rPr>
                <a:t>전면기준</a:t>
              </a:r>
              <a:r>
                <a:rPr lang="en-US" altLang="ko-KR" sz="900" b="0" dirty="0">
                  <a:latin typeface="LG스마트체 Regular" pitchFamily="50" charset="-127"/>
                  <a:ea typeface="LG스마트체 Regular" pitchFamily="50" charset="-127"/>
                </a:rPr>
                <a:t>)</a:t>
              </a:r>
              <a:endParaRPr lang="ko-KR" altLang="en-US" sz="900" b="0" dirty="0">
                <a:latin typeface="LG스마트체 Regular" pitchFamily="50" charset="-127"/>
                <a:ea typeface="LG스마트체 Regular" pitchFamily="50" charset="-127"/>
              </a:endParaRPr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0335" y="1867019"/>
              <a:ext cx="1472381" cy="1287890"/>
            </a:xfrm>
            <a:prstGeom prst="rect">
              <a:avLst/>
            </a:prstGeom>
          </p:spPr>
        </p:pic>
        <p:cxnSp>
          <p:nvCxnSpPr>
            <p:cNvPr id="49" name="직선 연결선 48"/>
            <p:cNvCxnSpPr/>
            <p:nvPr/>
          </p:nvCxnSpPr>
          <p:spPr>
            <a:xfrm>
              <a:off x="5435141" y="3560194"/>
              <a:ext cx="9572" cy="4124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926524" y="3560194"/>
              <a:ext cx="9572" cy="4124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5420581" y="3890561"/>
              <a:ext cx="5155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253489" y="3921109"/>
              <a:ext cx="926281" cy="369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u="none" dirty="0">
                  <a:latin typeface="LG스마트체 Regular" pitchFamily="50" charset="-127"/>
                  <a:ea typeface="LG스마트체 Regular" pitchFamily="50" charset="-127"/>
                </a:rPr>
                <a:t>580 mm</a:t>
              </a:r>
              <a:endParaRPr lang="ko-KR" altLang="en-US" sz="900" u="none" dirty="0">
                <a:latin typeface="LG스마트체 Regular" pitchFamily="50" charset="-127"/>
                <a:ea typeface="LG스마트체 Regular" pitchFamily="50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5298494" y="3421042"/>
              <a:ext cx="288032" cy="29163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0" dirty="0">
                <a:latin typeface="LG스마트체 Regular" pitchFamily="50" charset="-127"/>
                <a:ea typeface="LG스마트체 Regular" pitchFamily="50" charset="-127"/>
              </a:endParaRPr>
            </a:p>
          </p:txBody>
        </p:sp>
        <p:cxnSp>
          <p:nvCxnSpPr>
            <p:cNvPr id="64" name="직선 화살표 연결선 63"/>
            <p:cNvCxnSpPr>
              <a:stCxn id="57" idx="6"/>
              <a:endCxn id="47" idx="1"/>
            </p:cNvCxnSpPr>
            <p:nvPr/>
          </p:nvCxnSpPr>
          <p:spPr>
            <a:xfrm flipV="1">
              <a:off x="5586526" y="2510964"/>
              <a:ext cx="1253809" cy="10558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H="1">
              <a:off x="7136834" y="2379672"/>
              <a:ext cx="412114" cy="8374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 flipV="1">
              <a:off x="7225776" y="3085869"/>
              <a:ext cx="100811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113364" y="3160244"/>
              <a:ext cx="1310848" cy="591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0" u="none" dirty="0" err="1">
                  <a:latin typeface="LG스마트체 Regular" pitchFamily="50" charset="-127"/>
                  <a:ea typeface="LG스마트체 Regular" pitchFamily="50" charset="-127"/>
                </a:rPr>
                <a:t>앞단기준</a:t>
              </a:r>
              <a:r>
                <a:rPr lang="ko-KR" altLang="en-US" sz="900" b="0" u="none" dirty="0">
                  <a:latin typeface="LG스마트체 Regular" pitchFamily="50" charset="-127"/>
                  <a:ea typeface="LG스마트체 Regular" pitchFamily="50" charset="-127"/>
                </a:rPr>
                <a:t> 위치</a:t>
              </a:r>
              <a:endParaRPr lang="en-US" altLang="ko-KR" sz="900" b="0" u="none" dirty="0">
                <a:latin typeface="LG스마트체 Regular" pitchFamily="50" charset="-127"/>
                <a:ea typeface="LG스마트체 Regular" pitchFamily="50" charset="-127"/>
              </a:endParaRPr>
            </a:p>
            <a:p>
              <a:r>
                <a:rPr lang="en-US" altLang="ko-KR" sz="900" b="0" u="none" dirty="0">
                  <a:latin typeface="LG스마트체 Regular" pitchFamily="50" charset="-127"/>
                  <a:ea typeface="LG스마트체 Regular" pitchFamily="50" charset="-127"/>
                </a:rPr>
                <a:t>(Carrier </a:t>
              </a:r>
              <a:r>
                <a:rPr lang="ko-KR" altLang="en-US" sz="900" b="0" u="none" dirty="0">
                  <a:latin typeface="LG스마트체 Regular" pitchFamily="50" charset="-127"/>
                  <a:ea typeface="LG스마트체 Regular" pitchFamily="50" charset="-127"/>
                </a:rPr>
                <a:t>측면</a:t>
              </a:r>
              <a:r>
                <a:rPr lang="en-US" altLang="ko-KR" sz="900" b="0" u="none" dirty="0">
                  <a:latin typeface="LG스마트체 Regular" pitchFamily="50" charset="-127"/>
                  <a:ea typeface="LG스마트체 Regular" pitchFamily="50" charset="-127"/>
                </a:rPr>
                <a:t>)</a:t>
              </a:r>
              <a:r>
                <a:rPr lang="ko-KR" altLang="en-US" sz="900" b="0" u="none" dirty="0">
                  <a:latin typeface="LG스마트체 Regular" pitchFamily="50" charset="-127"/>
                  <a:ea typeface="LG스마트체 Regular" pitchFamily="50" charset="-127"/>
                </a:rPr>
                <a:t> </a:t>
              </a:r>
            </a:p>
          </p:txBody>
        </p:sp>
        <p:sp>
          <p:nvSpPr>
            <p:cNvPr id="75" name="AutoShape 32"/>
            <p:cNvSpPr>
              <a:spLocks noChangeArrowheads="1"/>
            </p:cNvSpPr>
            <p:nvPr/>
          </p:nvSpPr>
          <p:spPr bwMode="auto">
            <a:xfrm rot="20995752">
              <a:off x="1798431" y="3307310"/>
              <a:ext cx="798911" cy="137972"/>
            </a:xfrm>
            <a:custGeom>
              <a:avLst/>
              <a:gdLst>
                <a:gd name="G0" fmla="+- 17422 0 0"/>
                <a:gd name="G1" fmla="+- 6219 0 0"/>
                <a:gd name="G2" fmla="+- 21600 0 6219"/>
                <a:gd name="G3" fmla="+- 10800 0 6219"/>
                <a:gd name="G4" fmla="+- 21600 0 17422"/>
                <a:gd name="G5" fmla="*/ G4 G3 10800"/>
                <a:gd name="G6" fmla="+- 21600 0 G5"/>
                <a:gd name="T0" fmla="*/ 17422 w 21600"/>
                <a:gd name="T1" fmla="*/ 0 h 21600"/>
                <a:gd name="T2" fmla="*/ 0 w 21600"/>
                <a:gd name="T3" fmla="*/ 10800 h 21600"/>
                <a:gd name="T4" fmla="*/ 17422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7422" y="0"/>
                  </a:moveTo>
                  <a:lnTo>
                    <a:pt x="17422" y="6219"/>
                  </a:lnTo>
                  <a:lnTo>
                    <a:pt x="3375" y="6219"/>
                  </a:lnTo>
                  <a:lnTo>
                    <a:pt x="3375" y="15381"/>
                  </a:lnTo>
                  <a:lnTo>
                    <a:pt x="17422" y="15381"/>
                  </a:lnTo>
                  <a:lnTo>
                    <a:pt x="17422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6219"/>
                  </a:moveTo>
                  <a:lnTo>
                    <a:pt x="1350" y="15381"/>
                  </a:lnTo>
                  <a:lnTo>
                    <a:pt x="2700" y="15381"/>
                  </a:lnTo>
                  <a:lnTo>
                    <a:pt x="2700" y="6219"/>
                  </a:lnTo>
                  <a:close/>
                </a:path>
                <a:path w="21600" h="21600">
                  <a:moveTo>
                    <a:pt x="0" y="6219"/>
                  </a:moveTo>
                  <a:lnTo>
                    <a:pt x="0" y="15381"/>
                  </a:lnTo>
                  <a:lnTo>
                    <a:pt x="675" y="15381"/>
                  </a:lnTo>
                  <a:lnTo>
                    <a:pt x="675" y="6219"/>
                  </a:lnTo>
                  <a:close/>
                </a:path>
              </a:pathLst>
            </a:custGeom>
            <a:solidFill>
              <a:srgbClr val="C3BDD9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900" b="0">
                <a:latin typeface="LG스마트체 Regular" pitchFamily="50" charset="-127"/>
                <a:ea typeface="LG스마트체 Regular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01566" y="3064605"/>
              <a:ext cx="976132" cy="369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0" dirty="0">
                  <a:latin typeface="LG스마트체 Regular" pitchFamily="50" charset="-127"/>
                  <a:ea typeface="LG스마트체 Regular" pitchFamily="50" charset="-127"/>
                </a:rPr>
                <a:t>Pass</a:t>
              </a:r>
              <a:r>
                <a:rPr lang="ko-KR" altLang="en-US" sz="900" b="0" dirty="0">
                  <a:latin typeface="LG스마트체 Regular" pitchFamily="50" charset="-127"/>
                  <a:ea typeface="LG스마트체 Regular" pitchFamily="50" charset="-127"/>
                </a:rPr>
                <a:t> </a:t>
              </a:r>
              <a:r>
                <a:rPr lang="en-US" altLang="ko-KR" sz="900" b="0" dirty="0">
                  <a:latin typeface="LG스마트체 Regular" pitchFamily="50" charset="-127"/>
                  <a:ea typeface="LG스마트체 Regular" pitchFamily="50" charset="-127"/>
                </a:rPr>
                <a:t>Line</a:t>
              </a:r>
              <a:endParaRPr lang="ko-KR" altLang="en-US" sz="900" b="0" dirty="0">
                <a:latin typeface="LG스마트체 Regular" pitchFamily="50" charset="-127"/>
                <a:ea typeface="LG스마트체 Regular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72920" y="5091030"/>
              <a:ext cx="750616" cy="369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0" u="none" dirty="0">
                  <a:latin typeface="LG스마트체 Regular" pitchFamily="50" charset="-127"/>
                  <a:ea typeface="LG스마트체 Regular" pitchFamily="50" charset="-127"/>
                </a:rPr>
                <a:t>FL</a:t>
              </a:r>
              <a:r>
                <a:rPr lang="ko-KR" altLang="en-US" sz="900" b="0" u="none" dirty="0">
                  <a:latin typeface="LG스마트체 Regular" pitchFamily="50" charset="-127"/>
                  <a:ea typeface="LG스마트체 Regular" pitchFamily="50" charset="-127"/>
                </a:rPr>
                <a:t>기준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42DF382-BC79-4C07-A415-528A4463CF6A}"/>
              </a:ext>
            </a:extLst>
          </p:cNvPr>
          <p:cNvSpPr txBox="1"/>
          <p:nvPr/>
        </p:nvSpPr>
        <p:spPr>
          <a:xfrm>
            <a:off x="4434693" y="3279538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none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Epoxy dispensing</a:t>
            </a:r>
            <a:endParaRPr lang="ko-KR" altLang="en-US" b="1" u="none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A49CD9A-F3F5-4502-8577-8018B9BFD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124" y="1624259"/>
            <a:ext cx="2904328" cy="157734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85D10467-8B68-49F5-9CD9-0910C2E2BB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8800" y="1474088"/>
            <a:ext cx="1252348" cy="1903568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908106CF-34E5-48FA-9754-EDBEAA45315D}"/>
              </a:ext>
            </a:extLst>
          </p:cNvPr>
          <p:cNvSpPr/>
          <p:nvPr/>
        </p:nvSpPr>
        <p:spPr bwMode="auto">
          <a:xfrm>
            <a:off x="1965600" y="3024400"/>
            <a:ext cx="715781" cy="2765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A1B1E80-0DB8-4B64-B023-16BBB9825357}"/>
              </a:ext>
            </a:extLst>
          </p:cNvPr>
          <p:cNvSpPr/>
          <p:nvPr/>
        </p:nvSpPr>
        <p:spPr bwMode="auto">
          <a:xfrm>
            <a:off x="2958386" y="2927258"/>
            <a:ext cx="2246430" cy="2765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02AAEEF-3D79-4199-85DD-C6C88714C22E}"/>
              </a:ext>
            </a:extLst>
          </p:cNvPr>
          <p:cNvCxnSpPr>
            <a:cxnSpLocks/>
            <a:endCxn id="46" idx="3"/>
          </p:cNvCxnSpPr>
          <p:nvPr/>
        </p:nvCxnSpPr>
        <p:spPr bwMode="auto">
          <a:xfrm flipH="1" flipV="1">
            <a:off x="2681381" y="3162695"/>
            <a:ext cx="1766061" cy="2794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C9A4FBB-3CFC-45E5-8755-D31456C08B12}"/>
              </a:ext>
            </a:extLst>
          </p:cNvPr>
          <p:cNvCxnSpPr>
            <a:cxnSpLocks/>
            <a:endCxn id="48" idx="2"/>
          </p:cNvCxnSpPr>
          <p:nvPr/>
        </p:nvCxnSpPr>
        <p:spPr bwMode="auto">
          <a:xfrm flipH="1" flipV="1">
            <a:off x="4081601" y="3203848"/>
            <a:ext cx="365841" cy="2360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42581" y="4263401"/>
            <a:ext cx="45525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eaLnBrk="0" latinLnBrk="0" hangingPunct="0">
              <a:spcBef>
                <a:spcPct val="50000"/>
              </a:spcBef>
              <a:buSzPct val="75000"/>
              <a:buFont typeface="Wingdings" pitchFamily="2" charset="2"/>
              <a:buChar char="q"/>
            </a:pPr>
            <a:r>
              <a:rPr lang="en-US" altLang="ko-KR" b="1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b="1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주 요</a:t>
            </a:r>
            <a:endParaRPr lang="en-US" altLang="ko-KR" b="1" u="none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 algn="r" eaLnBrk="0" latinLnBrk="0" hangingPunct="0">
              <a:spcBef>
                <a:spcPct val="50000"/>
              </a:spcBef>
              <a:buSzPct val="75000"/>
            </a:pPr>
            <a:r>
              <a:rPr lang="en-US" altLang="ko-KR" b="1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Spec</a:t>
            </a:r>
          </a:p>
          <a:p>
            <a:pPr algn="r" eaLnBrk="0" latinLnBrk="0" hangingPunct="0">
              <a:spcBef>
                <a:spcPct val="50000"/>
              </a:spcBef>
              <a:buSzPct val="75000"/>
            </a:pPr>
            <a:r>
              <a:rPr lang="en-US" altLang="ko-KR" b="1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(FAT)</a:t>
            </a:r>
            <a:endParaRPr lang="ko-KR" altLang="en-US" b="1" u="none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164703"/>
              </p:ext>
            </p:extLst>
          </p:nvPr>
        </p:nvGraphicFramePr>
        <p:xfrm>
          <a:off x="1121296" y="4816145"/>
          <a:ext cx="5423968" cy="2354171"/>
        </p:xfrm>
        <a:graphic>
          <a:graphicData uri="http://schemas.openxmlformats.org/drawingml/2006/table">
            <a:tbl>
              <a:tblPr/>
              <a:tblGrid>
                <a:gridCol w="711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세부 항목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사양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비고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4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생산성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UPH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≥ </a:t>
                      </a:r>
                      <a:r>
                        <a:rPr lang="en-US" altLang="ko-KR" sz="1000" b="0" u="none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1750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00" b="0" u="none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- Split </a:t>
                      </a:r>
                      <a:r>
                        <a:rPr lang="ko-KR" altLang="en-US" sz="1000" b="0" u="none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진행 시</a:t>
                      </a:r>
                      <a:endParaRPr lang="en-US" altLang="ko-KR" sz="1000" b="0" u="none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2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설비종합효율</a:t>
                      </a:r>
                      <a:endParaRPr lang="en-US" sz="1000" b="0" u="none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≥</a:t>
                      </a:r>
                      <a:r>
                        <a:rPr lang="en-US" altLang="ko-KR" sz="1000" b="0" u="none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 85%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1000" b="0" u="none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3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Accuracy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Weight</a:t>
                      </a:r>
                      <a:endParaRPr lang="ko-KR" altLang="en-US" sz="1000" b="0" u="none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≤ </a:t>
                      </a:r>
                      <a:r>
                        <a:rPr lang="en-US" altLang="ko-KR" sz="1000" b="0" u="none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10%</a:t>
                      </a:r>
                    </a:p>
                  </a:txBody>
                  <a:tcPr marL="36003" marR="36003" marT="45712" marB="457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u="none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1449" marR="91449" marT="45712" marB="457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989955"/>
                  </a:ext>
                </a:extLst>
              </a:tr>
              <a:tr h="197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X/Y/Z</a:t>
                      </a:r>
                      <a:endParaRPr lang="ko-KR" altLang="en-US" sz="1000" b="0" u="none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± 20um</a:t>
                      </a:r>
                    </a:p>
                  </a:txBody>
                  <a:tcPr marL="36003" marR="36003" marT="45712" marB="457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u="none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1449" marR="91449" marT="45712" marB="45712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619833"/>
                  </a:ext>
                </a:extLst>
              </a:tr>
              <a:tr h="503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품질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Epoxy Height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Epoxy Width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Epoxy length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고객 </a:t>
                      </a:r>
                      <a:r>
                        <a:rPr lang="en-US" altLang="ko-KR" sz="1000" b="0" u="none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ERS Spec </a:t>
                      </a:r>
                      <a:r>
                        <a:rPr lang="ko-KR" altLang="en-US" sz="1000" b="0" u="none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만족할 것</a:t>
                      </a:r>
                      <a:endParaRPr lang="en-US" sz="1000" b="0" u="none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- ERS Spec </a:t>
                      </a:r>
                      <a:r>
                        <a:rPr lang="ko-KR" altLang="en-US" sz="1000" b="0" u="none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별도 송부</a:t>
                      </a:r>
                      <a:endParaRPr lang="en-US" altLang="ko-KR" sz="1000" b="0" u="none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998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비전 검사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200" baseline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검출력</a:t>
                      </a:r>
                      <a:endParaRPr lang="en-US" sz="1000" b="0" u="none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u="none" kern="1200" baseline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과검</a:t>
                      </a:r>
                      <a:r>
                        <a:rPr lang="ko-KR" altLang="en-US" sz="1000" b="0" u="none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0" u="none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u="none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≤ </a:t>
                      </a:r>
                      <a:r>
                        <a:rPr lang="en-US" altLang="ko-KR" sz="1000" b="0" u="none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u="none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311010"/>
                  </a:ext>
                </a:extLst>
              </a:tr>
              <a:tr h="2699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u="none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kern="1200" baseline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미검</a:t>
                      </a:r>
                      <a:r>
                        <a:rPr lang="ko-KR" altLang="en-US" sz="1000" b="0" u="none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0" u="none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u="none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≤ </a:t>
                      </a:r>
                      <a:r>
                        <a:rPr lang="en-US" altLang="ko-KR" sz="1000" b="0" u="none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0.01%</a:t>
                      </a:r>
                      <a:endParaRPr lang="en-US" sz="1000" b="0" u="none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u="none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504739"/>
                  </a:ext>
                </a:extLst>
              </a:tr>
            </a:tbl>
          </a:graphicData>
        </a:graphic>
      </p:graphicFrame>
      <p:sp>
        <p:nvSpPr>
          <p:cNvPr id="16" name="직사각형 54"/>
          <p:cNvSpPr>
            <a:spLocks noChangeArrowheads="1"/>
          </p:cNvSpPr>
          <p:nvPr/>
        </p:nvSpPr>
        <p:spPr bwMode="auto">
          <a:xfrm>
            <a:off x="1125538" y="4211960"/>
            <a:ext cx="52736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ko-KR" b="1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FAT </a:t>
            </a:r>
            <a:r>
              <a:rPr kumimoji="0" lang="ko-KR" altLang="en-US" b="1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기준</a:t>
            </a:r>
            <a:endParaRPr kumimoji="0" lang="en-US" altLang="ko-KR" b="1" u="none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spcBef>
                <a:spcPct val="50000"/>
              </a:spcBef>
            </a:pPr>
            <a:r>
              <a:rPr kumimoji="0"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kumimoji="0"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장비 성능 및 품질 평가 기준 </a:t>
            </a:r>
            <a:r>
              <a:rPr kumimoji="0"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kumimoji="0"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하기 사양 外 항목은 공통 사양서 의거함</a:t>
            </a:r>
            <a:endParaRPr lang="en-US" altLang="ko-KR" u="none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7" name="Group 386">
            <a:extLst>
              <a:ext uri="{FF2B5EF4-FFF2-40B4-BE49-F238E27FC236}">
                <a16:creationId xmlns:a16="http://schemas.microsoft.com/office/drawing/2014/main" id="{08E06352-B317-4CEB-A761-9FA8BA56928B}"/>
              </a:ext>
            </a:extLst>
          </p:cNvPr>
          <p:cNvGrpSpPr>
            <a:grpSpLocks/>
          </p:cNvGrpSpPr>
          <p:nvPr/>
        </p:nvGrpSpPr>
        <p:grpSpPr bwMode="auto">
          <a:xfrm>
            <a:off x="260350" y="887078"/>
            <a:ext cx="792163" cy="554037"/>
            <a:chOff x="164" y="1264"/>
            <a:chExt cx="499" cy="349"/>
          </a:xfrm>
        </p:grpSpPr>
        <p:sp>
          <p:nvSpPr>
            <p:cNvPr id="8" name="Text Box 384">
              <a:extLst>
                <a:ext uri="{FF2B5EF4-FFF2-40B4-BE49-F238E27FC236}">
                  <a16:creationId xmlns:a16="http://schemas.microsoft.com/office/drawing/2014/main" id="{FF675747-1C45-4B68-9585-4B9EE6C18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" y="1264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ko-KR" altLang="en-US" u="none">
                  <a:latin typeface="LG스마트체 Regular" pitchFamily="50" charset="-127"/>
                  <a:ea typeface="LG스마트체 Regular" pitchFamily="50" charset="-127"/>
                  <a:cs typeface="Arial" charset="0"/>
                </a:rPr>
                <a:t>□  </a:t>
              </a:r>
              <a:r>
                <a:rPr lang="ko-KR" altLang="en-US" u="none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charset="0"/>
                </a:rPr>
                <a:t>    </a:t>
              </a:r>
            </a:p>
          </p:txBody>
        </p:sp>
        <p:sp>
          <p:nvSpPr>
            <p:cNvPr id="9" name="Text Box 385">
              <a:extLst>
                <a:ext uri="{FF2B5EF4-FFF2-40B4-BE49-F238E27FC236}">
                  <a16:creationId xmlns:a16="http://schemas.microsoft.com/office/drawing/2014/main" id="{4414EBF1-F58B-4902-9B1F-A39E54FFD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" y="1264"/>
              <a:ext cx="49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 u="sng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1200" u="sng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1200" u="sng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1200" u="sng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1200" u="sng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>
                <a:spcBef>
                  <a:spcPct val="50000"/>
                </a:spcBef>
                <a:defRPr/>
              </a:pPr>
              <a:r>
                <a:rPr lang="ko-KR" altLang="en-US" b="1" u="none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charset="0"/>
                </a:rPr>
                <a:t>제품 </a:t>
              </a:r>
              <a:endParaRPr lang="en-US" altLang="ko-KR" b="1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endParaRPr>
            </a:p>
            <a:p>
              <a:pPr algn="r">
                <a:spcBef>
                  <a:spcPct val="50000"/>
                </a:spcBef>
                <a:defRPr/>
              </a:pPr>
              <a:r>
                <a:rPr lang="ko-KR" altLang="en-US" b="1" u="none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charset="0"/>
                </a:rPr>
                <a:t>정보</a:t>
              </a:r>
            </a:p>
          </p:txBody>
        </p:sp>
      </p:grpSp>
      <p:sp>
        <p:nvSpPr>
          <p:cNvPr id="10" name="Rectangle 1076">
            <a:extLst>
              <a:ext uri="{FF2B5EF4-FFF2-40B4-BE49-F238E27FC236}">
                <a16:creationId xmlns:a16="http://schemas.microsoft.com/office/drawing/2014/main" id="{7E440148-9E0D-449E-A67A-55B271D4B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326" y="899483"/>
            <a:ext cx="5781674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marL="457200" indent="-4572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2. </a:t>
            </a:r>
            <a:r>
              <a:rPr lang="ko-KR" altLang="en-US" b="1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투입</a:t>
            </a:r>
            <a:r>
              <a:rPr lang="en-US" altLang="ko-KR" b="1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/</a:t>
            </a:r>
            <a:r>
              <a:rPr lang="ko-KR" altLang="en-US" b="1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배출 </a:t>
            </a:r>
            <a:r>
              <a:rPr lang="en-US" altLang="ko-KR" b="1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: D-Carrier/Magazine (</a:t>
            </a:r>
            <a:r>
              <a:rPr lang="ko-KR" altLang="en-US" b="1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자세한 내용 도면 참조</a:t>
            </a:r>
            <a:r>
              <a:rPr lang="en-US" altLang="ko-KR" b="1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)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  -. Size : 222mm(L) x 178mm(W) (Pocket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수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: 30ea)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   -. Magazine Size : 245mm(L) x 187mm(W) x 176mm(H) (15</a:t>
            </a:r>
            <a:r>
              <a:rPr lang="ko-KR" altLang="en-US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단</a:t>
            </a:r>
            <a:r>
              <a:rPr lang="en-US" altLang="ko-KR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)</a:t>
            </a: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69890459-0B3C-4D6D-8F8D-DC0120E4A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37685" y="1873475"/>
            <a:ext cx="2943616" cy="182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495B9FD-DF96-4042-9C1D-133726FA3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629" y="1878881"/>
            <a:ext cx="2241961" cy="181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8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3"/>
          <p:cNvGrpSpPr>
            <a:grpSpLocks/>
          </p:cNvGrpSpPr>
          <p:nvPr/>
        </p:nvGrpSpPr>
        <p:grpSpPr bwMode="auto">
          <a:xfrm>
            <a:off x="260350" y="908499"/>
            <a:ext cx="792163" cy="554038"/>
            <a:chOff x="164" y="1264"/>
            <a:chExt cx="499" cy="349"/>
          </a:xfrm>
        </p:grpSpPr>
        <p:sp>
          <p:nvSpPr>
            <p:cNvPr id="9257" name="Text Box 4"/>
            <p:cNvSpPr txBox="1">
              <a:spLocks noChangeArrowheads="1"/>
            </p:cNvSpPr>
            <p:nvPr/>
          </p:nvSpPr>
          <p:spPr bwMode="auto">
            <a:xfrm>
              <a:off x="164" y="1264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ko-KR" altLang="en-US" u="none">
                  <a:latin typeface="LG스마트체 Regular" pitchFamily="50" charset="-127"/>
                  <a:ea typeface="LG스마트체 Regular" pitchFamily="50" charset="-127"/>
                  <a:cs typeface="Arial" charset="0"/>
                </a:rPr>
                <a:t>□  </a:t>
              </a:r>
              <a:r>
                <a:rPr lang="ko-KR" altLang="en-US" u="none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charset="0"/>
                </a:rPr>
                <a:t>    </a:t>
              </a:r>
            </a:p>
          </p:txBody>
        </p:sp>
        <p:sp>
          <p:nvSpPr>
            <p:cNvPr id="9258" name="Text Box 5"/>
            <p:cNvSpPr txBox="1">
              <a:spLocks noChangeArrowheads="1"/>
            </p:cNvSpPr>
            <p:nvPr/>
          </p:nvSpPr>
          <p:spPr bwMode="auto">
            <a:xfrm>
              <a:off x="254" y="1264"/>
              <a:ext cx="40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ko-KR" altLang="en-US" b="1" u="none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charset="0"/>
                </a:rPr>
                <a:t>공 정</a:t>
              </a:r>
              <a:endParaRPr lang="en-US" altLang="ko-KR" b="1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endParaRPr>
            </a:p>
            <a:p>
              <a:pPr algn="r">
                <a:spcBef>
                  <a:spcPct val="50000"/>
                </a:spcBef>
              </a:pPr>
              <a:r>
                <a:rPr lang="en-US" altLang="ko-KR" b="1" u="none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charset="0"/>
                </a:rPr>
                <a:t>Flow</a:t>
              </a:r>
              <a:endParaRPr lang="ko-KR" altLang="en-US" b="1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endParaRPr>
            </a:p>
          </p:txBody>
        </p:sp>
      </p:grp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333375" y="539750"/>
            <a:ext cx="596318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u="none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장비명</a:t>
            </a:r>
          </a:p>
        </p:txBody>
      </p:sp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1071563" y="839102"/>
            <a:ext cx="53990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b="1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4. </a:t>
            </a:r>
            <a:r>
              <a:rPr kumimoji="0" lang="ko-KR" altLang="en-US" b="1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동작</a:t>
            </a:r>
            <a:r>
              <a:rPr kumimoji="0" lang="en-US" altLang="ko-KR" b="1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 Process</a:t>
            </a:r>
          </a:p>
        </p:txBody>
      </p:sp>
      <p:sp>
        <p:nvSpPr>
          <p:cNvPr id="9222" name="순서도: 처리 87"/>
          <p:cNvSpPr>
            <a:spLocks noChangeArrowheads="1"/>
          </p:cNvSpPr>
          <p:nvPr/>
        </p:nvSpPr>
        <p:spPr bwMode="auto">
          <a:xfrm>
            <a:off x="1340768" y="1857211"/>
            <a:ext cx="1584176" cy="360362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Magazine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</a:rPr>
              <a:t> 투입 및 착공</a:t>
            </a:r>
          </a:p>
        </p:txBody>
      </p:sp>
      <p:sp>
        <p:nvSpPr>
          <p:cNvPr id="79" name="Rectangle 12"/>
          <p:cNvSpPr>
            <a:spLocks noChangeArrowheads="1"/>
          </p:cNvSpPr>
          <p:nvPr/>
        </p:nvSpPr>
        <p:spPr bwMode="auto">
          <a:xfrm>
            <a:off x="3519934" y="1835696"/>
            <a:ext cx="306640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000" u="none" dirty="0">
                <a:latin typeface="LG스마트체 Regular" pitchFamily="50" charset="-127"/>
                <a:ea typeface="LG스마트체 Regular" pitchFamily="50" charset="-127"/>
              </a:rPr>
              <a:t>Magazine </a:t>
            </a:r>
            <a:r>
              <a:rPr lang="ko-KR" altLang="en-US" sz="1000" u="none" dirty="0">
                <a:latin typeface="LG스마트체 Regular" pitchFamily="50" charset="-127"/>
                <a:ea typeface="LG스마트체 Regular" pitchFamily="50" charset="-127"/>
              </a:rPr>
              <a:t>단위 투입</a:t>
            </a:r>
            <a:r>
              <a:rPr lang="en-US" altLang="ko-KR" sz="1000" u="none" dirty="0"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1000" u="none" dirty="0">
                <a:latin typeface="LG스마트체 Regular" pitchFamily="50" charset="-127"/>
                <a:ea typeface="LG스마트체 Regular" pitchFamily="50" charset="-127"/>
              </a:rPr>
              <a:t>적재 </a:t>
            </a:r>
            <a:r>
              <a:rPr lang="en-US" altLang="ko-KR" sz="1000" u="none" dirty="0">
                <a:latin typeface="LG스마트체 Regular" pitchFamily="50" charset="-127"/>
                <a:ea typeface="LG스마트체 Regular" pitchFamily="50" charset="-127"/>
              </a:rPr>
              <a:t>2ea</a:t>
            </a:r>
            <a:r>
              <a:rPr lang="ko-KR" altLang="en-US" sz="1000" u="none" dirty="0">
                <a:latin typeface="LG스마트체 Regular" pitchFamily="50" charset="-127"/>
                <a:ea typeface="LG스마트체 Regular" pitchFamily="50" charset="-127"/>
              </a:rPr>
              <a:t>이상</a:t>
            </a:r>
            <a:r>
              <a:rPr lang="en-US" altLang="ko-KR" sz="1000" u="none" dirty="0">
                <a:latin typeface="LG스마트체 Regular" pitchFamily="50" charset="-127"/>
                <a:ea typeface="LG스마트체 Regular" pitchFamily="50" charset="-127"/>
              </a:rPr>
              <a:t>)</a:t>
            </a:r>
          </a:p>
          <a:p>
            <a:pPr marL="171450" indent="-17145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000" u="none" dirty="0">
                <a:latin typeface="LG스마트체 Regular" pitchFamily="50" charset="-127"/>
                <a:ea typeface="LG스마트체 Regular" pitchFamily="50" charset="-127"/>
              </a:rPr>
              <a:t>Magazine Loading</a:t>
            </a:r>
            <a:r>
              <a:rPr lang="ko-KR" altLang="en-US" sz="1000" u="none" dirty="0">
                <a:latin typeface="LG스마트체 Regular" pitchFamily="50" charset="-127"/>
                <a:ea typeface="LG스마트체 Regular" pitchFamily="50" charset="-127"/>
              </a:rPr>
              <a:t>시 걸림 없을 것</a:t>
            </a:r>
            <a:endParaRPr lang="en-US" altLang="ko-KR" sz="1000" u="none" dirty="0"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000" u="none" dirty="0">
                <a:latin typeface="LG스마트체 Regular" pitchFamily="50" charset="-127"/>
                <a:ea typeface="LG스마트체 Regular" pitchFamily="50" charset="-127"/>
              </a:rPr>
              <a:t>Magazine 2D </a:t>
            </a:r>
            <a:r>
              <a:rPr lang="ko-KR" altLang="en-US" sz="1000" u="none" dirty="0">
                <a:latin typeface="LG스마트체 Regular" pitchFamily="50" charset="-127"/>
                <a:ea typeface="LG스마트체 Regular" pitchFamily="50" charset="-127"/>
              </a:rPr>
              <a:t>바코드 </a:t>
            </a:r>
            <a:r>
              <a:rPr lang="en-US" altLang="ko-KR" sz="1000" u="none" dirty="0">
                <a:latin typeface="LG스마트체 Regular" pitchFamily="50" charset="-127"/>
                <a:ea typeface="LG스마트체 Regular" pitchFamily="50" charset="-127"/>
              </a:rPr>
              <a:t>Reading(</a:t>
            </a:r>
            <a:r>
              <a:rPr lang="ko-KR" altLang="en-US" sz="1000" u="none" dirty="0">
                <a:latin typeface="LG스마트체 Regular" pitchFamily="50" charset="-127"/>
                <a:ea typeface="LG스마트체 Regular" pitchFamily="50" charset="-127"/>
              </a:rPr>
              <a:t>기능</a:t>
            </a:r>
            <a:r>
              <a:rPr lang="en-US" altLang="ko-KR" sz="1000" u="none" dirty="0">
                <a:latin typeface="LG스마트체 Regular" pitchFamily="50" charset="-127"/>
                <a:ea typeface="LG스마트체 Regular" pitchFamily="50" charset="-127"/>
              </a:rPr>
              <a:t>On/Off option</a:t>
            </a:r>
            <a:r>
              <a:rPr lang="ko-KR" altLang="en-US" sz="1000" u="none" dirty="0">
                <a:latin typeface="LG스마트체 Regular" pitchFamily="50" charset="-127"/>
                <a:ea typeface="LG스마트체 Regular" pitchFamily="50" charset="-127"/>
              </a:rPr>
              <a:t>화</a:t>
            </a:r>
            <a:r>
              <a:rPr lang="en-US" altLang="ko-KR" sz="1000" u="none" dirty="0">
                <a:latin typeface="LG스마트체 Regular" pitchFamily="50" charset="-127"/>
                <a:ea typeface="LG스마트체 Regular" pitchFamily="50" charset="-127"/>
              </a:rPr>
              <a:t>)</a:t>
            </a:r>
          </a:p>
        </p:txBody>
      </p:sp>
      <p:sp>
        <p:nvSpPr>
          <p:cNvPr id="35" name="순서도: 처리 87"/>
          <p:cNvSpPr>
            <a:spLocks noChangeArrowheads="1"/>
          </p:cNvSpPr>
          <p:nvPr/>
        </p:nvSpPr>
        <p:spPr bwMode="auto">
          <a:xfrm>
            <a:off x="1340768" y="2476708"/>
            <a:ext cx="1584176" cy="360362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Carrier 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</a:rPr>
              <a:t>이송</a:t>
            </a:r>
            <a:endParaRPr lang="en-US" altLang="ko-KR" u="none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36" name="순서도: 처리 87"/>
          <p:cNvSpPr>
            <a:spLocks noChangeArrowheads="1"/>
          </p:cNvSpPr>
          <p:nvPr/>
        </p:nvSpPr>
        <p:spPr bwMode="auto">
          <a:xfrm>
            <a:off x="1340768" y="3681472"/>
            <a:ext cx="1584176" cy="360362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Dispensing (HD1)</a:t>
            </a:r>
            <a:endParaRPr lang="ko-KR" altLang="en-US" u="none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46" name="순서도: 처리 87"/>
          <p:cNvSpPr>
            <a:spLocks noChangeArrowheads="1"/>
          </p:cNvSpPr>
          <p:nvPr/>
        </p:nvSpPr>
        <p:spPr bwMode="auto">
          <a:xfrm>
            <a:off x="1340768" y="5492816"/>
            <a:ext cx="1584176" cy="360362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UV Cure &amp; Inspection</a:t>
            </a:r>
          </a:p>
          <a:p>
            <a:pPr algn="ctr" eaLnBrk="1" hangingPunct="1"/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(HD3)</a:t>
            </a:r>
            <a:endParaRPr lang="ko-KR" altLang="en-US" u="none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cxnSp>
        <p:nvCxnSpPr>
          <p:cNvPr id="3" name="직선 화살표 연결선 2"/>
          <p:cNvCxnSpPr>
            <a:stCxn id="64" idx="2"/>
            <a:endCxn id="36" idx="0"/>
          </p:cNvCxnSpPr>
          <p:nvPr/>
        </p:nvCxnSpPr>
        <p:spPr bwMode="auto">
          <a:xfrm>
            <a:off x="2132856" y="3433676"/>
            <a:ext cx="0" cy="247796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직선 화살표 연결선 58"/>
          <p:cNvCxnSpPr>
            <a:cxnSpLocks/>
            <a:endCxn id="70" idx="0"/>
          </p:cNvCxnSpPr>
          <p:nvPr/>
        </p:nvCxnSpPr>
        <p:spPr bwMode="auto">
          <a:xfrm>
            <a:off x="2132856" y="5868144"/>
            <a:ext cx="0" cy="215702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Rectangle 12"/>
          <p:cNvSpPr>
            <a:spLocks noChangeArrowheads="1"/>
          </p:cNvSpPr>
          <p:nvPr/>
        </p:nvSpPr>
        <p:spPr bwMode="auto">
          <a:xfrm>
            <a:off x="4604500" y="1416539"/>
            <a:ext cx="1128756" cy="20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ko-KR" altLang="en-US" dirty="0">
                <a:latin typeface="LG스마트체 Regular" pitchFamily="50" charset="-127"/>
                <a:ea typeface="LG스마트체 Regular" pitchFamily="50" charset="-127"/>
              </a:rPr>
              <a:t>기능 설명</a:t>
            </a:r>
            <a:endParaRPr lang="en-US" altLang="ko-KR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3492550" y="2499014"/>
            <a:ext cx="2805754" cy="15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000" u="none" dirty="0">
                <a:latin typeface="LG스마트체 Regular" pitchFamily="50" charset="-127"/>
                <a:ea typeface="LG스마트체 Regular" pitchFamily="50" charset="-127"/>
              </a:rPr>
              <a:t>BCR</a:t>
            </a:r>
            <a:r>
              <a:rPr lang="ko-KR" altLang="en-US" sz="1000" u="none" dirty="0">
                <a:latin typeface="LG스마트체 Regular" pitchFamily="50" charset="-127"/>
                <a:ea typeface="LG스마트체 Regular" pitchFamily="50" charset="-127"/>
              </a:rPr>
              <a:t>로 </a:t>
            </a:r>
            <a:r>
              <a:rPr lang="en-US" altLang="ko-KR" sz="1000" u="none" dirty="0">
                <a:latin typeface="LG스마트체 Regular" pitchFamily="50" charset="-127"/>
                <a:ea typeface="LG스마트체 Regular" pitchFamily="50" charset="-127"/>
              </a:rPr>
              <a:t>Carrier</a:t>
            </a:r>
            <a:r>
              <a:rPr lang="ko-KR" altLang="en-US" sz="1000" u="none" dirty="0">
                <a:latin typeface="LG스마트체 Regular" pitchFamily="50" charset="-127"/>
                <a:ea typeface="LG스마트체 Regular" pitchFamily="50" charset="-127"/>
              </a:rPr>
              <a:t> 바코드 리딩</a:t>
            </a:r>
            <a:endParaRPr lang="en-US" altLang="ko-KR" sz="1000" u="none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4" name="순서도: 처리 87"/>
          <p:cNvSpPr>
            <a:spLocks noChangeArrowheads="1"/>
          </p:cNvSpPr>
          <p:nvPr/>
        </p:nvSpPr>
        <p:spPr bwMode="auto">
          <a:xfrm>
            <a:off x="1340768" y="3073314"/>
            <a:ext cx="1584176" cy="360362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Align &amp; probe(HD1)</a:t>
            </a:r>
            <a:endParaRPr lang="ko-KR" altLang="en-US" u="none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cxnSp>
        <p:nvCxnSpPr>
          <p:cNvPr id="65" name="직선 화살표 연결선 64"/>
          <p:cNvCxnSpPr>
            <a:stCxn id="36" idx="2"/>
          </p:cNvCxnSpPr>
          <p:nvPr/>
        </p:nvCxnSpPr>
        <p:spPr bwMode="auto">
          <a:xfrm>
            <a:off x="2132856" y="4041834"/>
            <a:ext cx="0" cy="225549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순서도: 처리 87"/>
          <p:cNvSpPr>
            <a:spLocks noChangeArrowheads="1"/>
          </p:cNvSpPr>
          <p:nvPr/>
        </p:nvSpPr>
        <p:spPr bwMode="auto">
          <a:xfrm>
            <a:off x="1340768" y="6083846"/>
            <a:ext cx="1584176" cy="360362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Carrier 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</a:rPr>
              <a:t>이송</a:t>
            </a:r>
            <a:endParaRPr lang="en-US" altLang="ko-KR" u="none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74" name="순서도: 처리 87"/>
          <p:cNvSpPr>
            <a:spLocks noChangeArrowheads="1"/>
          </p:cNvSpPr>
          <p:nvPr/>
        </p:nvSpPr>
        <p:spPr bwMode="auto">
          <a:xfrm>
            <a:off x="1340768" y="6659910"/>
            <a:ext cx="1584176" cy="360362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Magazine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</a:rPr>
              <a:t> 배출 및 완공</a:t>
            </a:r>
          </a:p>
        </p:txBody>
      </p:sp>
      <p:cxnSp>
        <p:nvCxnSpPr>
          <p:cNvPr id="76" name="직선 화살표 연결선 75"/>
          <p:cNvCxnSpPr>
            <a:stCxn id="70" idx="2"/>
            <a:endCxn id="74" idx="0"/>
          </p:cNvCxnSpPr>
          <p:nvPr/>
        </p:nvCxnSpPr>
        <p:spPr bwMode="auto">
          <a:xfrm>
            <a:off x="2132856" y="6444208"/>
            <a:ext cx="0" cy="215702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직선 화살표 연결선 80"/>
          <p:cNvCxnSpPr>
            <a:stCxn id="35" idx="2"/>
            <a:endCxn id="64" idx="0"/>
          </p:cNvCxnSpPr>
          <p:nvPr/>
        </p:nvCxnSpPr>
        <p:spPr bwMode="auto">
          <a:xfrm>
            <a:off x="2132856" y="2837070"/>
            <a:ext cx="0" cy="236244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직선 화살표 연결선 81"/>
          <p:cNvCxnSpPr>
            <a:stCxn id="9222" idx="2"/>
            <a:endCxn id="35" idx="0"/>
          </p:cNvCxnSpPr>
          <p:nvPr/>
        </p:nvCxnSpPr>
        <p:spPr bwMode="auto">
          <a:xfrm>
            <a:off x="2132856" y="2217573"/>
            <a:ext cx="0" cy="259135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Rectangle 12"/>
          <p:cNvSpPr>
            <a:spLocks noChangeArrowheads="1"/>
          </p:cNvSpPr>
          <p:nvPr/>
        </p:nvSpPr>
        <p:spPr bwMode="auto">
          <a:xfrm>
            <a:off x="1796188" y="1416539"/>
            <a:ext cx="1128756" cy="1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ko-KR" altLang="en-US" dirty="0">
                <a:latin typeface="LG스마트체 Regular" pitchFamily="50" charset="-127"/>
                <a:ea typeface="LG스마트체 Regular" pitchFamily="50" charset="-127"/>
              </a:rPr>
              <a:t>공정 </a:t>
            </a:r>
            <a:r>
              <a:rPr lang="en-US" altLang="ko-KR" dirty="0">
                <a:latin typeface="LG스마트체 Regular" pitchFamily="50" charset="-127"/>
                <a:ea typeface="LG스마트체 Regular" pitchFamily="50" charset="-127"/>
              </a:rPr>
              <a:t>Flow</a:t>
            </a:r>
          </a:p>
        </p:txBody>
      </p:sp>
      <p:sp>
        <p:nvSpPr>
          <p:cNvPr id="80" name="순서도: 처리 87">
            <a:extLst>
              <a:ext uri="{FF2B5EF4-FFF2-40B4-BE49-F238E27FC236}">
                <a16:creationId xmlns:a16="http://schemas.microsoft.com/office/drawing/2014/main" id="{3AEBEB19-0D27-497A-8632-7091B3395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768" y="4902627"/>
            <a:ext cx="1584176" cy="360362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Dispensing (HD2)</a:t>
            </a:r>
            <a:endParaRPr lang="ko-KR" altLang="en-US" u="none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D8A0E02-01EB-430A-BC99-BBD6DA696EC6}"/>
              </a:ext>
            </a:extLst>
          </p:cNvPr>
          <p:cNvCxnSpPr>
            <a:stCxn id="88" idx="2"/>
            <a:endCxn id="80" idx="0"/>
          </p:cNvCxnSpPr>
          <p:nvPr/>
        </p:nvCxnSpPr>
        <p:spPr bwMode="auto">
          <a:xfrm>
            <a:off x="2132856" y="4654831"/>
            <a:ext cx="0" cy="247796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순서도: 처리 87">
            <a:extLst>
              <a:ext uri="{FF2B5EF4-FFF2-40B4-BE49-F238E27FC236}">
                <a16:creationId xmlns:a16="http://schemas.microsoft.com/office/drawing/2014/main" id="{AD9CF89C-D424-4DB5-A4AD-F755429C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768" y="4294469"/>
            <a:ext cx="1584176" cy="360362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Align &amp; probe (HD2)</a:t>
            </a:r>
            <a:endParaRPr lang="ko-KR" altLang="en-US" u="none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4ACB23A-618D-44EE-81CA-EE084D539463}"/>
              </a:ext>
            </a:extLst>
          </p:cNvPr>
          <p:cNvCxnSpPr>
            <a:stCxn id="80" idx="2"/>
          </p:cNvCxnSpPr>
          <p:nvPr/>
        </p:nvCxnSpPr>
        <p:spPr bwMode="auto">
          <a:xfrm>
            <a:off x="2132856" y="5262989"/>
            <a:ext cx="0" cy="225549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Rectangle 12">
            <a:extLst>
              <a:ext uri="{FF2B5EF4-FFF2-40B4-BE49-F238E27FC236}">
                <a16:creationId xmlns:a16="http://schemas.microsoft.com/office/drawing/2014/main" id="{D1E4F9DB-B0A0-4A1D-A648-03CCB0742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50" y="5509353"/>
            <a:ext cx="2805754" cy="49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000" u="none" dirty="0" err="1">
                <a:latin typeface="LG스마트체 Regular" pitchFamily="50" charset="-127"/>
                <a:ea typeface="LG스마트체 Regular" pitchFamily="50" charset="-127"/>
              </a:rPr>
              <a:t>오도포</a:t>
            </a:r>
            <a:r>
              <a:rPr lang="en-US" altLang="ko-KR" sz="1000" u="none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000" u="none" dirty="0" err="1">
                <a:latin typeface="LG스마트체 Regular" pitchFamily="50" charset="-127"/>
                <a:ea typeface="LG스마트체 Regular" pitchFamily="50" charset="-127"/>
              </a:rPr>
              <a:t>과도포</a:t>
            </a:r>
            <a:r>
              <a:rPr lang="en-US" altLang="ko-KR" sz="1000" u="none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000" u="none" dirty="0" err="1">
                <a:latin typeface="LG스마트체 Regular" pitchFamily="50" charset="-127"/>
                <a:ea typeface="LG스마트체 Regular" pitchFamily="50" charset="-127"/>
              </a:rPr>
              <a:t>미도포</a:t>
            </a:r>
            <a:r>
              <a:rPr lang="ko-KR" altLang="en-US" sz="1000" u="none" dirty="0">
                <a:latin typeface="LG스마트체 Regular" pitchFamily="50" charset="-127"/>
                <a:ea typeface="LG스마트체 Regular" pitchFamily="50" charset="-127"/>
              </a:rPr>
              <a:t> 검사</a:t>
            </a:r>
            <a:endParaRPr lang="en-US" altLang="ko-KR" sz="1000" u="none" dirty="0"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000" u="none" dirty="0">
                <a:latin typeface="LG스마트체 Regular" pitchFamily="50" charset="-127"/>
                <a:ea typeface="LG스마트체 Regular" pitchFamily="50" charset="-127"/>
              </a:rPr>
              <a:t>검사 이미지 저장될 것</a:t>
            </a:r>
            <a:endParaRPr lang="en-US" altLang="ko-KR" sz="1000" u="none" dirty="0"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000" u="none" dirty="0">
                <a:latin typeface="LG스마트체 Regular" pitchFamily="50" charset="-127"/>
                <a:ea typeface="LG스마트체 Regular" pitchFamily="50" charset="-127"/>
              </a:rPr>
              <a:t>UV Power check </a:t>
            </a:r>
            <a:r>
              <a:rPr lang="ko-KR" altLang="en-US" sz="1000" u="none" dirty="0">
                <a:latin typeface="LG스마트체 Regular" pitchFamily="50" charset="-127"/>
                <a:ea typeface="LG스마트체 Regular" pitchFamily="50" charset="-127"/>
              </a:rPr>
              <a:t>가능할 것</a:t>
            </a:r>
            <a:endParaRPr lang="en-US" altLang="ko-KR" sz="1000" u="none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DFF2F88-04AA-4659-91BA-86D3CA8A000C}"/>
              </a:ext>
            </a:extLst>
          </p:cNvPr>
          <p:cNvSpPr/>
          <p:nvPr/>
        </p:nvSpPr>
        <p:spPr>
          <a:xfrm>
            <a:off x="1113858" y="7669745"/>
            <a:ext cx="5313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solidFill>
                  <a:srgbClr val="0000FF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* MES/LAS/RMS </a:t>
            </a:r>
            <a:r>
              <a:rPr lang="ko-KR" altLang="en-US" sz="1100" b="1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적용 할 것 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6E8B80C-A99A-4EA6-9317-FAF32BD279BE}"/>
              </a:ext>
            </a:extLst>
          </p:cNvPr>
          <p:cNvSpPr/>
          <p:nvPr/>
        </p:nvSpPr>
        <p:spPr>
          <a:xfrm>
            <a:off x="1113858" y="8008066"/>
            <a:ext cx="5313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solidFill>
                  <a:srgbClr val="0000FF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* LGV </a:t>
            </a:r>
            <a:r>
              <a:rPr lang="ko-KR" altLang="en-US" sz="1100" b="1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적용 가능토록 설계 반영 할 것 </a:t>
            </a:r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774F8BDA-4823-465F-A7D4-B804FE198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50" y="3111073"/>
            <a:ext cx="2805754" cy="32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000" u="none" dirty="0">
                <a:latin typeface="LG스마트체 Regular" pitchFamily="50" charset="-127"/>
                <a:ea typeface="LG스마트체 Regular" pitchFamily="50" charset="-127"/>
              </a:rPr>
              <a:t>제품 </a:t>
            </a:r>
            <a:r>
              <a:rPr lang="en-US" altLang="ko-KR" sz="1000" u="none" dirty="0">
                <a:latin typeface="LG스마트체 Regular" pitchFamily="50" charset="-127"/>
                <a:ea typeface="LG스마트체 Regular" pitchFamily="50" charset="-127"/>
              </a:rPr>
              <a:t>Align </a:t>
            </a:r>
            <a:r>
              <a:rPr lang="ko-KR" altLang="en-US" sz="1000" u="none" dirty="0">
                <a:latin typeface="LG스마트체 Regular" pitchFamily="50" charset="-127"/>
                <a:ea typeface="LG스마트체 Regular" pitchFamily="50" charset="-127"/>
              </a:rPr>
              <a:t>및 </a:t>
            </a:r>
            <a:r>
              <a:rPr lang="en-US" altLang="ko-KR" sz="1000" u="none" dirty="0">
                <a:latin typeface="LG스마트체 Regular" pitchFamily="50" charset="-127"/>
                <a:ea typeface="LG스마트체 Regular" pitchFamily="50" charset="-127"/>
              </a:rPr>
              <a:t>Probe (X,Y,Z Align)</a:t>
            </a:r>
          </a:p>
          <a:p>
            <a:pPr marL="171450" indent="-17145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000" u="none" dirty="0">
                <a:latin typeface="LG스마트체 Regular" pitchFamily="50" charset="-127"/>
                <a:ea typeface="LG스마트체 Regular" pitchFamily="50" charset="-127"/>
              </a:rPr>
              <a:t>Align </a:t>
            </a:r>
            <a:r>
              <a:rPr lang="ko-KR" altLang="en-US" sz="1000" u="none" dirty="0">
                <a:latin typeface="LG스마트체 Regular" pitchFamily="50" charset="-127"/>
                <a:ea typeface="LG스마트체 Regular" pitchFamily="50" charset="-127"/>
              </a:rPr>
              <a:t>이미지 저장될 것</a:t>
            </a:r>
            <a:endParaRPr lang="en-US" altLang="ko-KR" sz="1000" u="none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B01B7FBD-0750-4B56-8381-FFE04A111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50" y="3677621"/>
            <a:ext cx="2805754" cy="32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000" u="none" dirty="0">
                <a:latin typeface="LG스마트체 Regular" pitchFamily="50" charset="-127"/>
                <a:ea typeface="LG스마트체 Regular" pitchFamily="50" charset="-127"/>
              </a:rPr>
              <a:t>Epoxy </a:t>
            </a:r>
            <a:r>
              <a:rPr lang="ko-KR" altLang="en-US" sz="1000" u="none" dirty="0">
                <a:latin typeface="LG스마트체 Regular" pitchFamily="50" charset="-127"/>
                <a:ea typeface="LG스마트체 Regular" pitchFamily="50" charset="-127"/>
              </a:rPr>
              <a:t>도포</a:t>
            </a:r>
            <a:r>
              <a:rPr lang="en-US" altLang="ko-KR" sz="1000" u="none" dirty="0">
                <a:latin typeface="LG스마트체 Regular" pitchFamily="50" charset="-127"/>
                <a:ea typeface="LG스마트체 Regular" pitchFamily="50" charset="-127"/>
              </a:rPr>
              <a:t> </a:t>
            </a:r>
          </a:p>
          <a:p>
            <a:pPr marL="171450" indent="-17145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000" u="none" dirty="0" err="1">
                <a:latin typeface="LG스마트체 Regular" pitchFamily="50" charset="-127"/>
                <a:ea typeface="LG스마트체 Regular" pitchFamily="50" charset="-127"/>
              </a:rPr>
              <a:t>오도포</a:t>
            </a:r>
            <a:r>
              <a:rPr lang="en-US" altLang="ko-KR" sz="1000" u="none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000" u="none" dirty="0" err="1">
                <a:latin typeface="LG스마트체 Regular" pitchFamily="50" charset="-127"/>
                <a:ea typeface="LG스마트체 Regular" pitchFamily="50" charset="-127"/>
              </a:rPr>
              <a:t>과도포</a:t>
            </a:r>
            <a:r>
              <a:rPr lang="en-US" altLang="ko-KR" sz="1000" u="none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000" u="none" dirty="0" err="1">
                <a:latin typeface="LG스마트체 Regular" pitchFamily="50" charset="-127"/>
                <a:ea typeface="LG스마트체 Regular" pitchFamily="50" charset="-127"/>
              </a:rPr>
              <a:t>미도포</a:t>
            </a:r>
            <a:r>
              <a:rPr lang="ko-KR" altLang="en-US" sz="1000" u="none" dirty="0">
                <a:latin typeface="LG스마트체 Regular" pitchFamily="50" charset="-127"/>
                <a:ea typeface="LG스마트체 Regular" pitchFamily="50" charset="-127"/>
              </a:rPr>
              <a:t> 없을 것</a:t>
            </a:r>
            <a:endParaRPr lang="en-US" altLang="ko-KR" sz="1000" u="none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39" name="Rectangle 12">
            <a:extLst>
              <a:ext uri="{FF2B5EF4-FFF2-40B4-BE49-F238E27FC236}">
                <a16:creationId xmlns:a16="http://schemas.microsoft.com/office/drawing/2014/main" id="{90C56D3E-B5A7-4BB3-87B9-115B8068B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50" y="4300989"/>
            <a:ext cx="2805754" cy="32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000" u="none" dirty="0">
                <a:latin typeface="LG스마트체 Regular" pitchFamily="50" charset="-127"/>
                <a:ea typeface="LG스마트체 Regular" pitchFamily="50" charset="-127"/>
              </a:rPr>
              <a:t>제품 </a:t>
            </a:r>
            <a:r>
              <a:rPr lang="en-US" altLang="ko-KR" sz="1000" u="none" dirty="0">
                <a:latin typeface="LG스마트체 Regular" pitchFamily="50" charset="-127"/>
                <a:ea typeface="LG스마트체 Regular" pitchFamily="50" charset="-127"/>
              </a:rPr>
              <a:t>Align </a:t>
            </a:r>
            <a:r>
              <a:rPr lang="ko-KR" altLang="en-US" sz="1000" u="none" dirty="0">
                <a:latin typeface="LG스마트체 Regular" pitchFamily="50" charset="-127"/>
                <a:ea typeface="LG스마트체 Regular" pitchFamily="50" charset="-127"/>
              </a:rPr>
              <a:t>및 </a:t>
            </a:r>
            <a:r>
              <a:rPr lang="en-US" altLang="ko-KR" sz="1000" u="none" dirty="0">
                <a:latin typeface="LG스마트체 Regular" pitchFamily="50" charset="-127"/>
                <a:ea typeface="LG스마트체 Regular" pitchFamily="50" charset="-127"/>
              </a:rPr>
              <a:t>Probe (X,Y,Z Align)</a:t>
            </a:r>
          </a:p>
          <a:p>
            <a:pPr marL="171450" indent="-17145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000" u="none" dirty="0">
                <a:latin typeface="LG스마트체 Regular" pitchFamily="50" charset="-127"/>
                <a:ea typeface="LG스마트체 Regular" pitchFamily="50" charset="-127"/>
              </a:rPr>
              <a:t>Align </a:t>
            </a:r>
            <a:r>
              <a:rPr lang="ko-KR" altLang="en-US" sz="1000" u="none" dirty="0">
                <a:latin typeface="LG스마트체 Regular" pitchFamily="50" charset="-127"/>
                <a:ea typeface="LG스마트체 Regular" pitchFamily="50" charset="-127"/>
              </a:rPr>
              <a:t>이미지 저장될 것</a:t>
            </a:r>
            <a:endParaRPr lang="en-US" altLang="ko-KR" sz="1000" u="none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40" name="Rectangle 12">
            <a:extLst>
              <a:ext uri="{FF2B5EF4-FFF2-40B4-BE49-F238E27FC236}">
                <a16:creationId xmlns:a16="http://schemas.microsoft.com/office/drawing/2014/main" id="{994BAE21-95AE-42F8-BE04-3BD88D23C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50" y="4901710"/>
            <a:ext cx="2805754" cy="32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000" u="none" dirty="0">
                <a:latin typeface="LG스마트체 Regular" pitchFamily="50" charset="-127"/>
                <a:ea typeface="LG스마트체 Regular" pitchFamily="50" charset="-127"/>
              </a:rPr>
              <a:t>Epoxy </a:t>
            </a:r>
            <a:r>
              <a:rPr lang="ko-KR" altLang="en-US" sz="1000" u="none" dirty="0">
                <a:latin typeface="LG스마트체 Regular" pitchFamily="50" charset="-127"/>
                <a:ea typeface="LG스마트체 Regular" pitchFamily="50" charset="-127"/>
              </a:rPr>
              <a:t>도포</a:t>
            </a:r>
            <a:r>
              <a:rPr lang="en-US" altLang="ko-KR" sz="1000" u="none" dirty="0">
                <a:latin typeface="LG스마트체 Regular" pitchFamily="50" charset="-127"/>
                <a:ea typeface="LG스마트체 Regular" pitchFamily="50" charset="-127"/>
              </a:rPr>
              <a:t> </a:t>
            </a:r>
          </a:p>
          <a:p>
            <a:pPr marL="171450" indent="-17145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000" u="none" dirty="0" err="1">
                <a:latin typeface="LG스마트체 Regular" pitchFamily="50" charset="-127"/>
                <a:ea typeface="LG스마트체 Regular" pitchFamily="50" charset="-127"/>
              </a:rPr>
              <a:t>오도포</a:t>
            </a:r>
            <a:r>
              <a:rPr lang="en-US" altLang="ko-KR" sz="1000" u="none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000" u="none" dirty="0" err="1">
                <a:latin typeface="LG스마트체 Regular" pitchFamily="50" charset="-127"/>
                <a:ea typeface="LG스마트체 Regular" pitchFamily="50" charset="-127"/>
              </a:rPr>
              <a:t>과도포</a:t>
            </a:r>
            <a:r>
              <a:rPr lang="en-US" altLang="ko-KR" sz="1000" u="none" dirty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lang="ko-KR" altLang="en-US" sz="1000" u="none" dirty="0" err="1">
                <a:latin typeface="LG스마트체 Regular" pitchFamily="50" charset="-127"/>
                <a:ea typeface="LG스마트체 Regular" pitchFamily="50" charset="-127"/>
              </a:rPr>
              <a:t>미도포</a:t>
            </a:r>
            <a:r>
              <a:rPr lang="ko-KR" altLang="en-US" sz="1000" u="none" dirty="0">
                <a:latin typeface="LG스마트체 Regular" pitchFamily="50" charset="-127"/>
                <a:ea typeface="LG스마트체 Regular" pitchFamily="50" charset="-127"/>
              </a:rPr>
              <a:t> 없을 것</a:t>
            </a:r>
            <a:endParaRPr lang="en-US" altLang="ko-KR" sz="1000" u="none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42" name="Rectangle 12">
            <a:extLst>
              <a:ext uri="{FF2B5EF4-FFF2-40B4-BE49-F238E27FC236}">
                <a16:creationId xmlns:a16="http://schemas.microsoft.com/office/drawing/2014/main" id="{A95CA00F-C4C3-4F87-BE41-DBC94D89F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50" y="6662591"/>
            <a:ext cx="2805754" cy="15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000" u="none" dirty="0">
                <a:latin typeface="LG스마트체 Regular" pitchFamily="50" charset="-127"/>
                <a:ea typeface="LG스마트체 Regular" pitchFamily="50" charset="-127"/>
              </a:rPr>
              <a:t>BCR</a:t>
            </a:r>
            <a:r>
              <a:rPr lang="ko-KR" altLang="en-US" sz="1000" u="none" dirty="0">
                <a:latin typeface="LG스마트체 Regular" pitchFamily="50" charset="-127"/>
                <a:ea typeface="LG스마트체 Regular" pitchFamily="50" charset="-127"/>
              </a:rPr>
              <a:t>로 </a:t>
            </a:r>
            <a:r>
              <a:rPr lang="en-US" altLang="ko-KR" sz="1000" u="none" dirty="0">
                <a:latin typeface="LG스마트체 Regular" pitchFamily="50" charset="-127"/>
                <a:ea typeface="LG스마트체 Regular" pitchFamily="50" charset="-127"/>
              </a:rPr>
              <a:t>Carrier</a:t>
            </a:r>
            <a:r>
              <a:rPr lang="ko-KR" altLang="en-US" sz="1000" u="none" dirty="0">
                <a:latin typeface="LG스마트체 Regular" pitchFamily="50" charset="-127"/>
                <a:ea typeface="LG스마트체 Regular" pitchFamily="50" charset="-127"/>
              </a:rPr>
              <a:t> 바코드 리딩</a:t>
            </a:r>
            <a:endParaRPr lang="en-US" altLang="ko-KR" sz="1000" u="none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21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260350" y="1052516"/>
            <a:ext cx="720726" cy="461963"/>
            <a:chOff x="164" y="1264"/>
            <a:chExt cx="454" cy="291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164" y="1264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ko-KR" altLang="en-US" u="none">
                  <a:latin typeface="Arial" charset="0"/>
                  <a:ea typeface="돋움" pitchFamily="50" charset="-127"/>
                  <a:cs typeface="Arial" charset="0"/>
                </a:rPr>
                <a:t>□  </a:t>
              </a:r>
              <a:r>
                <a:rPr lang="ko-KR" altLang="en-US" u="none">
                  <a:latin typeface="Arial" charset="0"/>
                  <a:ea typeface="돋움" pitchFamily="50" charset="-127"/>
                  <a:cs typeface="Arial" charset="0"/>
                </a:rPr>
                <a:t>    </a:t>
              </a:r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209" y="1264"/>
              <a:ext cx="40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ko-KR" b="1" u="none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charset="0"/>
                </a:rPr>
                <a:t>Lay-out</a:t>
              </a:r>
              <a:endParaRPr lang="ko-KR" altLang="en-US" b="1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endParaRPr>
            </a:p>
          </p:txBody>
        </p:sp>
      </p:grpSp>
      <p:sp>
        <p:nvSpPr>
          <p:cNvPr id="17" name="Text Box 1536"/>
          <p:cNvSpPr txBox="1">
            <a:spLocks noChangeArrowheads="1"/>
          </p:cNvSpPr>
          <p:nvPr/>
        </p:nvSpPr>
        <p:spPr bwMode="auto">
          <a:xfrm>
            <a:off x="1223287" y="4860032"/>
            <a:ext cx="5434964" cy="534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-. </a:t>
            </a:r>
            <a:r>
              <a:rPr kumimoji="0" lang="ko-KR" altLang="en-US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상기 이미지는 참고 자료</a:t>
            </a:r>
            <a:endParaRPr kumimoji="0" lang="en-US" altLang="ko-KR" u="none" dirty="0"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  <a:p>
            <a:pPr algn="just">
              <a:spcBef>
                <a:spcPct val="50000"/>
              </a:spcBef>
              <a:defRPr/>
            </a:pP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-. </a:t>
            </a:r>
            <a:r>
              <a:rPr kumimoji="0" lang="ko-KR" altLang="en-US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자세한 내용 별도 도면 파일 참조</a:t>
            </a:r>
            <a:r>
              <a:rPr kumimoji="0" lang="en-US" altLang="ko-KR" u="none" dirty="0"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052736" y="1054100"/>
            <a:ext cx="5399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b="1" u="none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5. Lay-out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ECAB7C-7498-42E0-8FE3-B1B050905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79" y="1331640"/>
            <a:ext cx="5367510" cy="28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5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17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3" y="2339752"/>
            <a:ext cx="2160587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66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204788" y="1042988"/>
            <a:ext cx="824875" cy="576262"/>
            <a:chOff x="164" y="1264"/>
            <a:chExt cx="283" cy="363"/>
          </a:xfrm>
        </p:grpSpPr>
        <p:sp>
          <p:nvSpPr>
            <p:cNvPr id="4108" name="Text Box 4"/>
            <p:cNvSpPr txBox="1">
              <a:spLocks noChangeArrowheads="1"/>
            </p:cNvSpPr>
            <p:nvPr/>
          </p:nvSpPr>
          <p:spPr bwMode="auto">
            <a:xfrm>
              <a:off x="164" y="1264"/>
              <a:ext cx="22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ko-KR" altLang="en-US" sz="1400" u="none" dirty="0">
                  <a:solidFill>
                    <a:srgbClr val="000000"/>
                  </a:solidFill>
                  <a:latin typeface="LG스마트체 Regular" pitchFamily="50" charset="-127"/>
                  <a:ea typeface="LG스마트체 Regular" pitchFamily="50" charset="-127"/>
                </a:rPr>
                <a:t>□ </a:t>
              </a:r>
              <a:r>
                <a:rPr kumimoji="0" lang="ko-KR" altLang="en-US" sz="1100" u="none" dirty="0">
                  <a:solidFill>
                    <a:srgbClr val="000000"/>
                  </a:solidFill>
                  <a:latin typeface="LG스마트체 Regular" pitchFamily="50" charset="-127"/>
                  <a:ea typeface="LG스마트체 Regular" pitchFamily="50" charset="-127"/>
                </a:rPr>
                <a:t> </a:t>
              </a:r>
              <a:r>
                <a:rPr lang="ko-KR" altLang="en-US" sz="1100" u="none" dirty="0">
                  <a:solidFill>
                    <a:srgbClr val="000000"/>
                  </a:solidFill>
                  <a:latin typeface="LG스마트체 Regular" pitchFamily="50" charset="-127"/>
                  <a:ea typeface="LG스마트체 Regular" pitchFamily="50" charset="-127"/>
                </a:rPr>
                <a:t>    </a:t>
              </a:r>
            </a:p>
          </p:txBody>
        </p:sp>
        <p:sp>
          <p:nvSpPr>
            <p:cNvPr id="4109" name="Text Box 5"/>
            <p:cNvSpPr txBox="1">
              <a:spLocks noChangeArrowheads="1"/>
            </p:cNvSpPr>
            <p:nvPr/>
          </p:nvSpPr>
          <p:spPr bwMode="auto">
            <a:xfrm>
              <a:off x="243" y="1278"/>
              <a:ext cx="20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u="none" dirty="0">
                  <a:solidFill>
                    <a:srgbClr val="000000"/>
                  </a:solidFill>
                  <a:latin typeface="LG스마트체 Regular" pitchFamily="50" charset="-127"/>
                  <a:ea typeface="LG스마트체 Regular" pitchFamily="50" charset="-127"/>
                </a:rPr>
                <a:t>장 비 </a:t>
              </a:r>
              <a:endParaRPr lang="en-US" altLang="ko-KR" u="none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endParaRPr>
            </a:p>
            <a:p>
              <a:pPr>
                <a:spcBef>
                  <a:spcPct val="50000"/>
                </a:spcBef>
              </a:pPr>
              <a:r>
                <a:rPr lang="ko-KR" altLang="en-US" u="none" dirty="0">
                  <a:solidFill>
                    <a:srgbClr val="000000"/>
                  </a:solidFill>
                  <a:latin typeface="LG스마트체 Regular" pitchFamily="50" charset="-127"/>
                  <a:ea typeface="LG스마트체 Regular" pitchFamily="50" charset="-127"/>
                </a:rPr>
                <a:t>사 양</a:t>
              </a:r>
            </a:p>
          </p:txBody>
        </p:sp>
      </p:grp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1054249" y="1043608"/>
            <a:ext cx="5399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b="1" u="none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6-1. </a:t>
            </a:r>
            <a:r>
              <a:rPr kumimoji="0" lang="ko-KR" altLang="en-US" b="1" u="none" dirty="0" err="1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기구부</a:t>
            </a:r>
            <a:r>
              <a:rPr kumimoji="0" lang="ko-KR" altLang="en-US" b="1" u="none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 세부 사양</a:t>
            </a:r>
            <a:endParaRPr kumimoji="0" lang="en-US" altLang="ko-KR" b="1" u="none" dirty="0">
              <a:solidFill>
                <a:srgbClr val="00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4107" name="Picture 17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619" y="2339752"/>
            <a:ext cx="215900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66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4">
            <a:extLst>
              <a:ext uri="{FF2B5EF4-FFF2-40B4-BE49-F238E27FC236}">
                <a16:creationId xmlns:a16="http://schemas.microsoft.com/office/drawing/2014/main" id="{B54127A6-E3AA-4331-9AA9-BAABAEA58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115" y="2095229"/>
            <a:ext cx="171092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900" u="none" dirty="0">
                <a:latin typeface="LG스마트체 Regular" pitchFamily="50" charset="-127"/>
                <a:ea typeface="LG스마트체 Regular" pitchFamily="50" charset="-127"/>
              </a:rPr>
              <a:t>* </a:t>
            </a:r>
            <a:r>
              <a:rPr lang="ko-KR" altLang="en-US" sz="900" u="none" dirty="0">
                <a:latin typeface="LG스마트체 Regular" pitchFamily="50" charset="-127"/>
                <a:ea typeface="LG스마트체 Regular" pitchFamily="50" charset="-127"/>
              </a:rPr>
              <a:t>하기 이미지는 참고용 이미지임</a:t>
            </a:r>
            <a:r>
              <a:rPr lang="en-US" altLang="ko-KR" sz="900" u="none" dirty="0"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lang="ko-KR" altLang="en-US" sz="900" u="none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9CA8CB-BD78-4565-93BB-E4E98D0D6E33}"/>
              </a:ext>
            </a:extLst>
          </p:cNvPr>
          <p:cNvSpPr/>
          <p:nvPr/>
        </p:nvSpPr>
        <p:spPr>
          <a:xfrm>
            <a:off x="1152128" y="1386830"/>
            <a:ext cx="4293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62000"/>
            <a:r>
              <a:rPr lang="en-US" altLang="ko-KR" b="1" u="none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※ Lay-out (</a:t>
            </a:r>
            <a:r>
              <a:rPr lang="ko-KR" altLang="en-US" b="1" u="none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기본구성</a:t>
            </a:r>
            <a:r>
              <a:rPr lang="en-US" altLang="ko-KR" b="1" u="none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)</a:t>
            </a:r>
          </a:p>
          <a:p>
            <a:pPr defTabSz="762000"/>
            <a:r>
              <a:rPr lang="en-US" altLang="ko-KR" b="1" u="none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 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: Dispensing Unit(2head) + </a:t>
            </a:r>
            <a:r>
              <a:rPr lang="en-US" altLang="ko-KR" u="none" dirty="0" err="1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Inspection+UV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 Unit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0EE4ADA6-1770-4497-9588-873CBC91E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32" y="4643662"/>
            <a:ext cx="1709738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66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2">
            <a:extLst>
              <a:ext uri="{FF2B5EF4-FFF2-40B4-BE49-F238E27FC236}">
                <a16:creationId xmlns:a16="http://schemas.microsoft.com/office/drawing/2014/main" id="{AF5A0A3B-F972-49D2-901E-CF214231B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395" y="5958112"/>
            <a:ext cx="1133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u="none">
                <a:latin typeface="LG스마트체 Regular" pitchFamily="50" charset="-127"/>
                <a:ea typeface="LG스마트체 Regular" pitchFamily="50" charset="-127"/>
              </a:rPr>
              <a:t>전자 저울 설치</a:t>
            </a:r>
            <a:endParaRPr lang="ko-KR" altLang="en-US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id="{AA0AE680-4C83-4FB9-8B3D-EA42CCF61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370" y="5958259"/>
            <a:ext cx="13811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u="none">
                <a:latin typeface="LG스마트체 Regular" pitchFamily="50" charset="-127"/>
                <a:ea typeface="LG스마트체 Regular" pitchFamily="50" charset="-127"/>
              </a:rPr>
              <a:t>UV </a:t>
            </a:r>
            <a:r>
              <a:rPr lang="ko-KR" altLang="en-US" u="none">
                <a:latin typeface="LG스마트체 Regular" pitchFamily="50" charset="-127"/>
                <a:ea typeface="LG스마트체 Regular" pitchFamily="50" charset="-127"/>
              </a:rPr>
              <a:t>광량 측정 가능</a:t>
            </a:r>
          </a:p>
        </p:txBody>
      </p:sp>
      <p:pic>
        <p:nvPicPr>
          <p:cNvPr id="19" name="Picture 11">
            <a:extLst>
              <a:ext uri="{FF2B5EF4-FFF2-40B4-BE49-F238E27FC236}">
                <a16:creationId xmlns:a16="http://schemas.microsoft.com/office/drawing/2014/main" id="{ABE9E797-BE8F-4416-84FA-340068731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87"/>
          <a:stretch/>
        </p:blipFill>
        <p:spPr bwMode="auto">
          <a:xfrm>
            <a:off x="2903814" y="4572000"/>
            <a:ext cx="2227436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66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79641878-0BF0-4976-85A2-16BE79CB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495" y="4722540"/>
            <a:ext cx="885825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66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">
            <a:extLst>
              <a:ext uri="{FF2B5EF4-FFF2-40B4-BE49-F238E27FC236}">
                <a16:creationId xmlns:a16="http://schemas.microsoft.com/office/drawing/2014/main" id="{F89B9D1B-118D-493E-8C79-42586FDC6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446" y="5956524"/>
            <a:ext cx="15922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</a:rPr>
              <a:t>카메라 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Top/Side 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</a:rPr>
              <a:t>적용</a:t>
            </a:r>
          </a:p>
        </p:txBody>
      </p:sp>
      <p:sp>
        <p:nvSpPr>
          <p:cNvPr id="22" name="직사각형 4">
            <a:extLst>
              <a:ext uri="{FF2B5EF4-FFF2-40B4-BE49-F238E27FC236}">
                <a16:creationId xmlns:a16="http://schemas.microsoft.com/office/drawing/2014/main" id="{BC07F1B0-F62D-4402-A34C-1CC0B3A83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768" y="6449432"/>
            <a:ext cx="480538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Air Pulse type (</a:t>
            </a:r>
            <a:r>
              <a:rPr lang="en-US" altLang="ko-KR" u="none" dirty="0" err="1">
                <a:latin typeface="LG스마트체 Regular" pitchFamily="50" charset="-127"/>
                <a:ea typeface="LG스마트체 Regular" pitchFamily="50" charset="-127"/>
              </a:rPr>
              <a:t>Musashi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 ML-808)</a:t>
            </a:r>
          </a:p>
          <a:p>
            <a:pPr marL="171450" indent="-171450">
              <a:buFontTx/>
              <a:buChar char="-"/>
            </a:pP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Nozzle view CAM 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</a:rPr>
              <a:t>적용</a:t>
            </a:r>
            <a:endParaRPr lang="en-US" altLang="ko-KR" u="none" dirty="0"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Align, Inspection 5M Camera 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</a:rPr>
              <a:t>설치</a:t>
            </a:r>
            <a:endParaRPr lang="en-US" altLang="ko-KR" u="none" dirty="0"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</a:rPr>
              <a:t>정밀 전자 저울 설치</a:t>
            </a:r>
            <a:endParaRPr lang="en-US" altLang="ko-KR" u="none" dirty="0"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UV 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</a:rPr>
              <a:t>광량 측정 가능</a:t>
            </a:r>
            <a:endParaRPr lang="en-US" altLang="ko-KR" u="none" dirty="0"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Reject tray 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</a:rPr>
              <a:t>설치</a:t>
            </a:r>
            <a:endParaRPr lang="en-US" altLang="ko-KR" u="none" dirty="0"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Auto clamp 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</a:rPr>
              <a:t>적용</a:t>
            </a:r>
            <a:endParaRPr lang="en-US" altLang="ko-KR" u="none" dirty="0"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Nozzle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vision calibration 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</a:rPr>
              <a:t>적용</a:t>
            </a:r>
            <a:endParaRPr lang="en-US" altLang="ko-KR" u="none" dirty="0"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Head tilt 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</a:rPr>
              <a:t>적용 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</a:rPr>
              <a:t>각도 조절 가능</a:t>
            </a: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u="none" dirty="0">
                <a:latin typeface="LG스마트체 Regular" pitchFamily="50" charset="-127"/>
                <a:ea typeface="LG스마트체 Regular" pitchFamily="50" charset="-127"/>
              </a:rPr>
              <a:t>Smart camera </a:t>
            </a:r>
            <a:r>
              <a:rPr lang="ko-KR" altLang="en-US" u="none" dirty="0">
                <a:latin typeface="LG스마트체 Regular" pitchFamily="50" charset="-127"/>
                <a:ea typeface="LG스마트체 Regular" pitchFamily="50" charset="-127"/>
              </a:rPr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273478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204788" y="1042988"/>
            <a:ext cx="824875" cy="576262"/>
            <a:chOff x="164" y="1264"/>
            <a:chExt cx="283" cy="363"/>
          </a:xfrm>
        </p:grpSpPr>
        <p:sp>
          <p:nvSpPr>
            <p:cNvPr id="4108" name="Text Box 4"/>
            <p:cNvSpPr txBox="1">
              <a:spLocks noChangeArrowheads="1"/>
            </p:cNvSpPr>
            <p:nvPr/>
          </p:nvSpPr>
          <p:spPr bwMode="auto">
            <a:xfrm>
              <a:off x="164" y="1264"/>
              <a:ext cx="22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ko-KR" altLang="en-US" sz="1400" u="none" dirty="0">
                  <a:solidFill>
                    <a:srgbClr val="000000"/>
                  </a:solidFill>
                  <a:latin typeface="LG스마트체 Regular" pitchFamily="50" charset="-127"/>
                  <a:ea typeface="LG스마트체 Regular" pitchFamily="50" charset="-127"/>
                </a:rPr>
                <a:t>□ </a:t>
              </a:r>
              <a:r>
                <a:rPr kumimoji="0" lang="ko-KR" altLang="en-US" sz="1100" u="none" dirty="0">
                  <a:solidFill>
                    <a:srgbClr val="000000"/>
                  </a:solidFill>
                  <a:latin typeface="LG스마트체 Regular" pitchFamily="50" charset="-127"/>
                  <a:ea typeface="LG스마트체 Regular" pitchFamily="50" charset="-127"/>
                </a:rPr>
                <a:t> </a:t>
              </a:r>
              <a:r>
                <a:rPr lang="ko-KR" altLang="en-US" sz="1100" u="none" dirty="0">
                  <a:solidFill>
                    <a:srgbClr val="000000"/>
                  </a:solidFill>
                  <a:latin typeface="LG스마트체 Regular" pitchFamily="50" charset="-127"/>
                  <a:ea typeface="LG스마트체 Regular" pitchFamily="50" charset="-127"/>
                </a:rPr>
                <a:t>    </a:t>
              </a:r>
            </a:p>
          </p:txBody>
        </p:sp>
        <p:sp>
          <p:nvSpPr>
            <p:cNvPr id="4109" name="Text Box 5"/>
            <p:cNvSpPr txBox="1">
              <a:spLocks noChangeArrowheads="1"/>
            </p:cNvSpPr>
            <p:nvPr/>
          </p:nvSpPr>
          <p:spPr bwMode="auto">
            <a:xfrm>
              <a:off x="243" y="1278"/>
              <a:ext cx="20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u="none" dirty="0">
                  <a:solidFill>
                    <a:srgbClr val="000000"/>
                  </a:solidFill>
                  <a:latin typeface="LG스마트체 Regular" pitchFamily="50" charset="-127"/>
                  <a:ea typeface="LG스마트체 Regular" pitchFamily="50" charset="-127"/>
                </a:rPr>
                <a:t>장 비 </a:t>
              </a:r>
              <a:endParaRPr lang="en-US" altLang="ko-KR" u="none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endParaRPr>
            </a:p>
            <a:p>
              <a:pPr>
                <a:spcBef>
                  <a:spcPct val="50000"/>
                </a:spcBef>
              </a:pPr>
              <a:r>
                <a:rPr lang="ko-KR" altLang="en-US" u="none" dirty="0">
                  <a:solidFill>
                    <a:srgbClr val="000000"/>
                  </a:solidFill>
                  <a:latin typeface="LG스마트체 Regular" pitchFamily="50" charset="-127"/>
                  <a:ea typeface="LG스마트체 Regular" pitchFamily="50" charset="-127"/>
                </a:rPr>
                <a:t>사 양</a:t>
              </a:r>
            </a:p>
          </p:txBody>
        </p:sp>
      </p:grp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1054249" y="1054100"/>
            <a:ext cx="5399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b="1" u="none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6-2. </a:t>
            </a:r>
            <a:r>
              <a:rPr kumimoji="0" lang="ko-KR" altLang="en-US" b="1" u="none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스마트 카메라 세부 사양</a:t>
            </a:r>
            <a:endParaRPr kumimoji="0" lang="en-US" altLang="ko-KR" b="1" u="none" dirty="0">
              <a:solidFill>
                <a:srgbClr val="00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438654-085B-4C28-9C28-BABD11049F91}"/>
              </a:ext>
            </a:extLst>
          </p:cNvPr>
          <p:cNvSpPr/>
          <p:nvPr/>
        </p:nvSpPr>
        <p:spPr>
          <a:xfrm>
            <a:off x="1236328" y="1307256"/>
            <a:ext cx="42930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62000"/>
            <a:r>
              <a:rPr lang="en-US" altLang="ko-KR" sz="1050" b="1" u="none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※ </a:t>
            </a:r>
            <a:r>
              <a:rPr lang="ko-KR" altLang="en-US" sz="1050" b="1" u="none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상세 내용은 별도 스마트 카메라 사양서 참고할 것 </a:t>
            </a:r>
            <a:r>
              <a:rPr lang="en-US" altLang="ko-KR" sz="1050" b="1" u="none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(Cognex)</a:t>
            </a:r>
            <a:endParaRPr lang="en-US" altLang="ko-KR" sz="1050" u="none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  <a:cs typeface="Arial" charset="0"/>
            </a:endParaRPr>
          </a:p>
        </p:txBody>
      </p:sp>
      <p:sp>
        <p:nvSpPr>
          <p:cNvPr id="25" name="Text Box 7">
            <a:extLst>
              <a:ext uri="{FF2B5EF4-FFF2-40B4-BE49-F238E27FC236}">
                <a16:creationId xmlns:a16="http://schemas.microsoft.com/office/drawing/2014/main" id="{945AAF3A-993E-4F5E-98B5-BF52CC7AC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249" y="1800264"/>
            <a:ext cx="5399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b="1" u="none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1) </a:t>
            </a:r>
            <a:r>
              <a:rPr kumimoji="0" lang="ko-KR" altLang="en-US" b="1" u="none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카메라 </a:t>
            </a:r>
            <a:r>
              <a:rPr kumimoji="0" lang="en-US" altLang="ko-KR" b="1" u="none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(Top/Side)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5FE6EC-BD28-4620-A903-E92EDD004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20" y="2151264"/>
            <a:ext cx="3388880" cy="25135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3D2B00-64FA-42BC-A8EE-9E1BA8952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704" y="4927952"/>
            <a:ext cx="3329737" cy="24485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D6FA9A-903F-48D3-A48B-0F2681C40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984" y="2116282"/>
            <a:ext cx="1762125" cy="1952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D98C41-1964-41EE-AC4E-220156902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795" y="5270663"/>
            <a:ext cx="1835158" cy="193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3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204788" y="1042988"/>
            <a:ext cx="824875" cy="576262"/>
            <a:chOff x="164" y="1264"/>
            <a:chExt cx="283" cy="363"/>
          </a:xfrm>
        </p:grpSpPr>
        <p:sp>
          <p:nvSpPr>
            <p:cNvPr id="4108" name="Text Box 4"/>
            <p:cNvSpPr txBox="1">
              <a:spLocks noChangeArrowheads="1"/>
            </p:cNvSpPr>
            <p:nvPr/>
          </p:nvSpPr>
          <p:spPr bwMode="auto">
            <a:xfrm>
              <a:off x="164" y="1264"/>
              <a:ext cx="22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ko-KR" altLang="en-US" sz="1400" u="none" dirty="0">
                  <a:solidFill>
                    <a:srgbClr val="000000"/>
                  </a:solidFill>
                  <a:latin typeface="LG스마트체 Regular" pitchFamily="50" charset="-127"/>
                  <a:ea typeface="LG스마트체 Regular" pitchFamily="50" charset="-127"/>
                </a:rPr>
                <a:t>□ </a:t>
              </a:r>
              <a:r>
                <a:rPr kumimoji="0" lang="ko-KR" altLang="en-US" sz="1100" u="none" dirty="0">
                  <a:solidFill>
                    <a:srgbClr val="000000"/>
                  </a:solidFill>
                  <a:latin typeface="LG스마트체 Regular" pitchFamily="50" charset="-127"/>
                  <a:ea typeface="LG스마트체 Regular" pitchFamily="50" charset="-127"/>
                </a:rPr>
                <a:t> </a:t>
              </a:r>
              <a:r>
                <a:rPr lang="ko-KR" altLang="en-US" sz="1100" u="none" dirty="0">
                  <a:solidFill>
                    <a:srgbClr val="000000"/>
                  </a:solidFill>
                  <a:latin typeface="LG스마트체 Regular" pitchFamily="50" charset="-127"/>
                  <a:ea typeface="LG스마트체 Regular" pitchFamily="50" charset="-127"/>
                </a:rPr>
                <a:t>    </a:t>
              </a:r>
            </a:p>
          </p:txBody>
        </p:sp>
        <p:sp>
          <p:nvSpPr>
            <p:cNvPr id="4109" name="Text Box 5"/>
            <p:cNvSpPr txBox="1">
              <a:spLocks noChangeArrowheads="1"/>
            </p:cNvSpPr>
            <p:nvPr/>
          </p:nvSpPr>
          <p:spPr bwMode="auto">
            <a:xfrm>
              <a:off x="243" y="1278"/>
              <a:ext cx="20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u="none" dirty="0">
                  <a:solidFill>
                    <a:srgbClr val="000000"/>
                  </a:solidFill>
                  <a:latin typeface="LG스마트체 Regular" pitchFamily="50" charset="-127"/>
                  <a:ea typeface="LG스마트체 Regular" pitchFamily="50" charset="-127"/>
                </a:rPr>
                <a:t>장 비 </a:t>
              </a:r>
              <a:endParaRPr lang="en-US" altLang="ko-KR" u="none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endParaRPr>
            </a:p>
            <a:p>
              <a:pPr>
                <a:spcBef>
                  <a:spcPct val="50000"/>
                </a:spcBef>
              </a:pPr>
              <a:r>
                <a:rPr lang="ko-KR" altLang="en-US" u="none" dirty="0">
                  <a:solidFill>
                    <a:srgbClr val="000000"/>
                  </a:solidFill>
                  <a:latin typeface="LG스마트체 Regular" pitchFamily="50" charset="-127"/>
                  <a:ea typeface="LG스마트체 Regular" pitchFamily="50" charset="-127"/>
                </a:rPr>
                <a:t>사 양</a:t>
              </a: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438654-085B-4C28-9C28-BABD11049F91}"/>
              </a:ext>
            </a:extLst>
          </p:cNvPr>
          <p:cNvSpPr/>
          <p:nvPr/>
        </p:nvSpPr>
        <p:spPr>
          <a:xfrm>
            <a:off x="3117728" y="7838782"/>
            <a:ext cx="3548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762000"/>
            <a:r>
              <a:rPr lang="en-US" altLang="ko-KR" sz="1050" b="1" u="none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※ </a:t>
            </a:r>
            <a:r>
              <a:rPr lang="ko-KR" altLang="en-US" sz="1050" b="1" u="none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상세 내용은 별도 스마트 카메라 사양서 참고할 것 </a:t>
            </a:r>
            <a:r>
              <a:rPr lang="en-US" altLang="ko-KR" sz="1050" b="1" u="none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(Cognex)</a:t>
            </a:r>
            <a:endParaRPr lang="en-US" altLang="ko-KR" sz="1050" u="none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  <a:cs typeface="Arial" charset="0"/>
            </a:endParaRPr>
          </a:p>
        </p:txBody>
      </p:sp>
      <p:sp>
        <p:nvSpPr>
          <p:cNvPr id="25" name="Text Box 7">
            <a:extLst>
              <a:ext uri="{FF2B5EF4-FFF2-40B4-BE49-F238E27FC236}">
                <a16:creationId xmlns:a16="http://schemas.microsoft.com/office/drawing/2014/main" id="{945AAF3A-993E-4F5E-98B5-BF52CC7AC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249" y="1077424"/>
            <a:ext cx="5399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b="1" u="none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2</a:t>
            </a:r>
            <a:r>
              <a:rPr kumimoji="0" lang="en-US" altLang="ko-KR" b="1" u="none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) </a:t>
            </a:r>
            <a:r>
              <a:rPr kumimoji="0" lang="ko-KR" altLang="en-US" b="1" u="none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조명</a:t>
            </a:r>
            <a:r>
              <a:rPr kumimoji="0" lang="en-US" altLang="ko-KR" b="1" u="none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 (Top/Side)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707BB9-1D19-4FA5-B2FE-834B6B008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018" y="1374688"/>
            <a:ext cx="2093654" cy="7629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FEFC75-CB34-49F4-9654-FAAF0ACC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927" y="1359673"/>
            <a:ext cx="2363954" cy="824485"/>
          </a:xfrm>
          <a:prstGeom prst="rect">
            <a:avLst/>
          </a:prstGeom>
        </p:spPr>
      </p:pic>
      <p:sp>
        <p:nvSpPr>
          <p:cNvPr id="12" name="Text Box 7">
            <a:extLst>
              <a:ext uri="{FF2B5EF4-FFF2-40B4-BE49-F238E27FC236}">
                <a16:creationId xmlns:a16="http://schemas.microsoft.com/office/drawing/2014/main" id="{D4097D6B-AF28-481F-8FE4-A72838743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249" y="2246542"/>
            <a:ext cx="5399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b="1" u="none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3) Lens (Top/Side)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40AF7B-732B-49F1-ACD8-5B4F8DF37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732" y="2538296"/>
            <a:ext cx="1916225" cy="10763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DCD741-FDDA-4A54-AA33-FA23DAB2E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629" y="2551214"/>
            <a:ext cx="1910312" cy="10468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7409F3-69A8-4ADB-9E37-D240E084A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5518" y="3794142"/>
            <a:ext cx="2194196" cy="762941"/>
          </a:xfrm>
          <a:prstGeom prst="rect">
            <a:avLst/>
          </a:prstGeom>
        </p:spPr>
      </p:pic>
      <p:sp>
        <p:nvSpPr>
          <p:cNvPr id="16" name="Text Box 7">
            <a:extLst>
              <a:ext uri="{FF2B5EF4-FFF2-40B4-BE49-F238E27FC236}">
                <a16:creationId xmlns:a16="http://schemas.microsoft.com/office/drawing/2014/main" id="{63345CBD-60A0-48B6-9180-689097333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249" y="3552905"/>
            <a:ext cx="5399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b="1" u="none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4) Strobe</a:t>
            </a:r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73D33F62-C8E3-48D2-AEDF-3E8A3CB3A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249" y="4804352"/>
            <a:ext cx="5399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b="1" u="none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5) </a:t>
            </a:r>
            <a:r>
              <a:rPr kumimoji="0" lang="ko-KR" altLang="en-US" b="1" u="none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설치 조건 </a:t>
            </a:r>
            <a:r>
              <a:rPr kumimoji="0" lang="en-US" altLang="ko-KR" b="1" u="none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(Top/Side)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4B851F-C711-4262-9A66-F074CBDACC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2776" y="5185901"/>
            <a:ext cx="2129140" cy="11946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B4E52E-A9B9-45B0-AE5F-71A38B822A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2776" y="6446337"/>
            <a:ext cx="2087740" cy="11887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CB4DBD-37D0-43A8-8090-BC28AA072D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6672" y="5135111"/>
            <a:ext cx="2371086" cy="203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9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260350" y="980508"/>
            <a:ext cx="792163" cy="554038"/>
            <a:chOff x="164" y="1264"/>
            <a:chExt cx="499" cy="349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164" y="1264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ko-KR" altLang="en-US" u="none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charset="0"/>
                </a:rPr>
                <a:t>□  </a:t>
              </a:r>
              <a:r>
                <a:rPr lang="ko-KR" altLang="en-US" u="none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charset="0"/>
                </a:rPr>
                <a:t>    </a:t>
              </a: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54" y="1264"/>
              <a:ext cx="40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u="sng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ko-KR" altLang="en-US" b="1" u="none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charset="0"/>
                </a:rPr>
                <a:t>일 반</a:t>
              </a:r>
              <a:endParaRPr lang="en-US" altLang="ko-KR" b="1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endParaRPr>
            </a:p>
            <a:p>
              <a:pPr algn="r">
                <a:spcBef>
                  <a:spcPct val="50000"/>
                </a:spcBef>
              </a:pPr>
              <a:r>
                <a:rPr lang="ko-KR" altLang="en-US" b="1" u="none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charset="0"/>
                </a:rPr>
                <a:t> 사 양    </a:t>
              </a: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522355"/>
              </p:ext>
            </p:extLst>
          </p:nvPr>
        </p:nvGraphicFramePr>
        <p:xfrm>
          <a:off x="1196752" y="1247419"/>
          <a:ext cx="525684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내용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(Spec)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모니터링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장비효율 표시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(ex. C/T,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시간가동률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설비종합효율 등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결과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품질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표시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(ex.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진행수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OK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수량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/%,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불량 항목별 수량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/%)</a:t>
                      </a: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일 누적 작업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Data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표시 필수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171450" indent="-171450" algn="l" latinLnBrk="1">
                        <a:buFont typeface="Arial" charset="0"/>
                        <a:buChar char="•"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상기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Data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장비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PC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내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Log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화 저장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관리 필수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7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알람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-. EAS (Early Alarm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System) :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연속불량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Alarm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설정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-.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주요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Parts Maintenance,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시간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Alarm (ex.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보드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/Cable/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조명 등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-. MT Call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요청 메시지 팝업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-. Test Time Lock :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비정상적으로 검사시간 길어지는 경우 대비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                           Time Lock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설정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(Pass/Fail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연동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-. Tower lamp :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적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녹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황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/Buzzer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MES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스마트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팩토리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(SECS/GEM, MES)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가능토록 구성하며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LGIT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제공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규격에 준하여 대응 할 것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상세 사양은 별도 논의필요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-.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설비내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이물의 영향을 최소화 할 수 있도록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FFU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기류 구성할 것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상세 사양은 별도 논의필요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UPS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5~10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분 전원을 유지할 수 있도록 할 것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ESD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1) </a:t>
                      </a:r>
                      <a:r>
                        <a:rPr lang="ko-KR" altLang="en-US" sz="10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표면 정전기 </a:t>
                      </a:r>
                      <a:r>
                        <a:rPr lang="en-US" altLang="ko-KR" sz="10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100V </a:t>
                      </a:r>
                      <a:r>
                        <a:rPr lang="ko-KR" altLang="en-US" sz="10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이하</a:t>
                      </a:r>
                      <a:r>
                        <a:rPr lang="en-US" altLang="ko-KR" sz="10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</a:p>
                    <a:p>
                      <a:r>
                        <a:rPr lang="en-US" altLang="ko-KR" sz="10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 (100V </a:t>
                      </a:r>
                      <a:r>
                        <a:rPr lang="ko-KR" altLang="en-US" sz="10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↑</a:t>
                      </a:r>
                      <a:r>
                        <a:rPr lang="en-US" altLang="ko-KR" sz="10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: </a:t>
                      </a:r>
                      <a:r>
                        <a:rPr lang="ko-KR" altLang="en-US" sz="10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무진용 </a:t>
                      </a:r>
                      <a:r>
                        <a:rPr lang="ko-KR" altLang="en-US" sz="1000" u="none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이오나이져</a:t>
                      </a:r>
                      <a:r>
                        <a:rPr lang="ko-KR" altLang="en-US" sz="10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설치 </a:t>
                      </a:r>
                      <a:r>
                        <a:rPr lang="en-US" altLang="ko-KR" sz="10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Decay time 2sec </a:t>
                      </a:r>
                      <a:r>
                        <a:rPr lang="ko-KR" altLang="en-US" sz="10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↓</a:t>
                      </a:r>
                      <a:r>
                        <a:rPr lang="en-US" altLang="ko-KR" sz="10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10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2) ESD </a:t>
                      </a:r>
                      <a:r>
                        <a:rPr lang="ko-KR" altLang="en-US" sz="10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공통접지선의 설치</a:t>
                      </a:r>
                      <a:r>
                        <a:rPr lang="en-US" altLang="ko-KR" sz="10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(25Ω </a:t>
                      </a:r>
                      <a:r>
                        <a:rPr lang="ko-KR" altLang="en-US" sz="10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↓</a:t>
                      </a:r>
                      <a:r>
                        <a:rPr lang="en-US" altLang="ko-KR" sz="10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), </a:t>
                      </a:r>
                      <a:r>
                        <a:rPr lang="ko-KR" altLang="en-US" sz="10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표면저항 </a:t>
                      </a:r>
                      <a:r>
                        <a:rPr lang="en-US" altLang="ko-KR" sz="10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10^5~10^9Ω </a:t>
                      </a:r>
                      <a:r>
                        <a:rPr lang="ko-KR" altLang="en-US" sz="10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↓</a:t>
                      </a:r>
                      <a:endParaRPr lang="en-US" altLang="ko-KR" sz="1000" u="none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574C40-3196-42B9-B5F6-D4B9B0ED0BFA}"/>
              </a:ext>
            </a:extLst>
          </p:cNvPr>
          <p:cNvSpPr/>
          <p:nvPr/>
        </p:nvSpPr>
        <p:spPr>
          <a:xfrm>
            <a:off x="1152128" y="971600"/>
            <a:ext cx="42930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62000"/>
            <a:r>
              <a:rPr lang="en-US" altLang="ko-KR" b="1" u="none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※ </a:t>
            </a:r>
            <a:r>
              <a:rPr lang="ko-KR" altLang="en-US" b="1" u="none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공통 사양</a:t>
            </a:r>
            <a:endParaRPr lang="en-US" altLang="ko-KR" u="none" dirty="0">
              <a:latin typeface="LG스마트체 Regular" pitchFamily="50" charset="-127"/>
              <a:ea typeface="LG스마트체 Regular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11900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667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2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667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2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새 프레젠테이션">
  <a:themeElements>
    <a:clrScheme name="새 프레젠테이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새 프레젠테이션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새 프레젠테이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새 프레젠테이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E70CED-8656-4C6E-AA03-977D29BE3161}"/>
</file>

<file path=customXml/itemProps2.xml><?xml version="1.0" encoding="utf-8"?>
<ds:datastoreItem xmlns:ds="http://schemas.openxmlformats.org/officeDocument/2006/customXml" ds:itemID="{390F66F2-6BA7-4553-AEE9-97DEAE50584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46667</TotalTime>
  <Words>1437</Words>
  <Application>Microsoft Office PowerPoint</Application>
  <PresentationFormat>화면 슬라이드 쇼(4:3)</PresentationFormat>
  <Paragraphs>285</Paragraphs>
  <Slides>12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LG스마트체 Regular</vt:lpstr>
      <vt:lpstr>굴림</vt:lpstr>
      <vt:lpstr>돋움</vt:lpstr>
      <vt:lpstr>맑은 고딕</vt:lpstr>
      <vt:lpstr>Arial</vt:lpstr>
      <vt:lpstr>Times New Roman</vt:lpstr>
      <vt:lpstr>Wingdings</vt:lpstr>
      <vt:lpstr>디자인 사용자 지정</vt:lpstr>
      <vt:lpstr>새 프레젠테이션</vt:lpstr>
      <vt:lpstr>Photo Editor 사진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(주)LG마이크론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LGM</dc:creator>
  <cp:lastModifiedBy>곽현찬</cp:lastModifiedBy>
  <cp:revision>1626</cp:revision>
  <cp:lastPrinted>2017-03-22T00:18:56Z</cp:lastPrinted>
  <dcterms:created xsi:type="dcterms:W3CDTF">1998-05-14T00:53:01Z</dcterms:created>
  <dcterms:modified xsi:type="dcterms:W3CDTF">2022-07-28T00:45:59Z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caa0f1-a95f-4ce6-8634-fabdc9e6d571_Enabled">
    <vt:lpwstr>true</vt:lpwstr>
  </property>
  <property fmtid="{D5CDD505-2E9C-101B-9397-08002B2CF9AE}" pid="3" name="MSIP_Label_2ccaa0f1-a95f-4ce6-8634-fabdc9e6d571_SetDate">
    <vt:lpwstr>2021-06-23T04:12:33Z</vt:lpwstr>
  </property>
  <property fmtid="{D5CDD505-2E9C-101B-9397-08002B2CF9AE}" pid="4" name="MSIP_Label_2ccaa0f1-a95f-4ce6-8634-fabdc9e6d571_Method">
    <vt:lpwstr>Privileged</vt:lpwstr>
  </property>
  <property fmtid="{D5CDD505-2E9C-101B-9397-08002B2CF9AE}" pid="5" name="MSIP_Label_2ccaa0f1-a95f-4ce6-8634-fabdc9e6d571_Name">
    <vt:lpwstr>Restricted(Non)</vt:lpwstr>
  </property>
  <property fmtid="{D5CDD505-2E9C-101B-9397-08002B2CF9AE}" pid="6" name="MSIP_Label_2ccaa0f1-a95f-4ce6-8634-fabdc9e6d571_SiteId">
    <vt:lpwstr>e6c7989d-a5fe-4b7b-a335-3288406db2fd</vt:lpwstr>
  </property>
  <property fmtid="{D5CDD505-2E9C-101B-9397-08002B2CF9AE}" pid="7" name="MSIP_Label_2ccaa0f1-a95f-4ce6-8634-fabdc9e6d571_ActionId">
    <vt:lpwstr>d1e6441c-d023-4271-a427-7086f4b17cda</vt:lpwstr>
  </property>
  <property fmtid="{D5CDD505-2E9C-101B-9397-08002B2CF9AE}" pid="8" name="MSIP_Label_2ccaa0f1-a95f-4ce6-8634-fabdc9e6d571_ContentBits">
    <vt:lpwstr>0</vt:lpwstr>
  </property>
</Properties>
</file>