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7"/>
  </p:notesMasterIdLst>
  <p:sldIdLst>
    <p:sldId id="12952" r:id="rId5"/>
    <p:sldId id="12953" r:id="rId6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C7E62-9376-4864-AB50-696265DE9AB0}" v="57" dt="2022-08-12T06:10:04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1674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40" y="-77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Kim(김성기)" userId="178cabe6-85bf-4125-9fd2-9d562f031735" providerId="ADAL" clId="{DA9C7E62-9376-4864-AB50-696265DE9AB0}"/>
    <pc:docChg chg="custSel modSld">
      <pc:chgData name="Kyle Kim(김성기)" userId="178cabe6-85bf-4125-9fd2-9d562f031735" providerId="ADAL" clId="{DA9C7E62-9376-4864-AB50-696265DE9AB0}" dt="2022-08-12T06:10:04.611" v="383"/>
      <pc:docMkLst>
        <pc:docMk/>
      </pc:docMkLst>
      <pc:sldChg chg="delSp modSp">
        <pc:chgData name="Kyle Kim(김성기)" userId="178cabe6-85bf-4125-9fd2-9d562f031735" providerId="ADAL" clId="{DA9C7E62-9376-4864-AB50-696265DE9AB0}" dt="2022-08-12T06:10:04.611" v="383"/>
        <pc:sldMkLst>
          <pc:docMk/>
          <pc:sldMk cId="2764941114" sldId="12952"/>
        </pc:sldMkLst>
        <pc:spChg chg="mod">
          <ac:chgData name="Kyle Kim(김성기)" userId="178cabe6-85bf-4125-9fd2-9d562f031735" providerId="ADAL" clId="{DA9C7E62-9376-4864-AB50-696265DE9AB0}" dt="2022-08-12T06:09:13.882" v="353"/>
          <ac:spMkLst>
            <pc:docMk/>
            <pc:sldMk cId="2764941114" sldId="12952"/>
            <ac:spMk id="8" creationId="{196C5C9A-F547-4D1E-9D1B-AD84D6080063}"/>
          </ac:spMkLst>
        </pc:spChg>
        <pc:spChg chg="mod">
          <ac:chgData name="Kyle Kim(김성기)" userId="178cabe6-85bf-4125-9fd2-9d562f031735" providerId="ADAL" clId="{DA9C7E62-9376-4864-AB50-696265DE9AB0}" dt="2022-08-11T10:12:25.462" v="350" actId="1036"/>
          <ac:spMkLst>
            <pc:docMk/>
            <pc:sldMk cId="2764941114" sldId="12952"/>
            <ac:spMk id="10" creationId="{7571981F-14A2-4C44-9EBF-9B4799EA990A}"/>
          </ac:spMkLst>
        </pc:spChg>
        <pc:spChg chg="mod">
          <ac:chgData name="Kyle Kim(김성기)" userId="178cabe6-85bf-4125-9fd2-9d562f031735" providerId="ADAL" clId="{DA9C7E62-9376-4864-AB50-696265DE9AB0}" dt="2022-08-11T10:12:25.462" v="350" actId="1036"/>
          <ac:spMkLst>
            <pc:docMk/>
            <pc:sldMk cId="2764941114" sldId="12952"/>
            <ac:spMk id="12" creationId="{8BA27226-AEC8-4A33-9ED4-5DABC69955D1}"/>
          </ac:spMkLst>
        </pc:spChg>
        <pc:spChg chg="mod">
          <ac:chgData name="Kyle Kim(김성기)" userId="178cabe6-85bf-4125-9fd2-9d562f031735" providerId="ADAL" clId="{DA9C7E62-9376-4864-AB50-696265DE9AB0}" dt="2022-08-12T06:09:13.882" v="353"/>
          <ac:spMkLst>
            <pc:docMk/>
            <pc:sldMk cId="2764941114" sldId="12952"/>
            <ac:spMk id="13" creationId="{B7A8A86B-B0E1-46D9-B174-834212BD0237}"/>
          </ac:spMkLst>
        </pc:spChg>
        <pc:spChg chg="del">
          <ac:chgData name="Kyle Kim(김성기)" userId="178cabe6-85bf-4125-9fd2-9d562f031735" providerId="ADAL" clId="{DA9C7E62-9376-4864-AB50-696265DE9AB0}" dt="2022-08-11T10:12:27.987" v="351" actId="478"/>
          <ac:spMkLst>
            <pc:docMk/>
            <pc:sldMk cId="2764941114" sldId="12952"/>
            <ac:spMk id="16" creationId="{8939D0AD-DDB8-4753-AC30-B26AFEA84987}"/>
          </ac:spMkLst>
        </pc:spChg>
        <pc:spChg chg="mod">
          <ac:chgData name="Kyle Kim(김성기)" userId="178cabe6-85bf-4125-9fd2-9d562f031735" providerId="ADAL" clId="{DA9C7E62-9376-4864-AB50-696265DE9AB0}" dt="2022-08-12T06:10:04.611" v="383"/>
          <ac:spMkLst>
            <pc:docMk/>
            <pc:sldMk cId="2764941114" sldId="12952"/>
            <ac:spMk id="23" creationId="{61593DC1-40BE-4485-8920-2242FFB308E1}"/>
          </ac:spMkLst>
        </pc:spChg>
        <pc:graphicFrameChg chg="mod">
          <ac:chgData name="Kyle Kim(김성기)" userId="178cabe6-85bf-4125-9fd2-9d562f031735" providerId="ADAL" clId="{DA9C7E62-9376-4864-AB50-696265DE9AB0}" dt="2022-08-11T10:12:25.462" v="350" actId="1036"/>
          <ac:graphicFrameMkLst>
            <pc:docMk/>
            <pc:sldMk cId="2764941114" sldId="12952"/>
            <ac:graphicFrameMk id="18" creationId="{D91A7FDF-29D6-4950-82F6-949F49B1FF1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4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글머리 기호 양식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 dirty="0"/>
              <a:t>네모 네모 양식</a:t>
            </a:r>
          </a:p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 dirty="0"/>
              <a:t>네모 네모 양식</a:t>
            </a:r>
            <a:r>
              <a:rPr lang="en-US" altLang="ko-KR" dirty="0"/>
              <a:t>2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 dirty="0"/>
              <a:t>네모 네모 양식</a:t>
            </a:r>
            <a:r>
              <a:rPr lang="en-US" altLang="ko-KR" dirty="0"/>
              <a:t>3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 dirty="0"/>
              <a:t>동글 동글 양식</a:t>
            </a:r>
          </a:p>
          <a:p>
            <a:pPr lvl="0"/>
            <a:endParaRPr lang="ko-KR" altLang="en-US" dirty="0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 dirty="0"/>
              <a:t>동글 동글 양식</a:t>
            </a:r>
            <a:r>
              <a:rPr lang="en-US" altLang="ko-KR" dirty="0"/>
              <a:t>2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 dirty="0"/>
              <a:t>손가락 양식</a:t>
            </a:r>
          </a:p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dirty="0" err="1">
                <a:solidFill>
                  <a:schemeClr val="tx1"/>
                </a:solidFill>
              </a:rPr>
              <a:t>잘라내기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붙여넣기를</a:t>
            </a:r>
            <a:r>
              <a:rPr lang="ko-KR" altLang="en-US" sz="1200" dirty="0">
                <a:solidFill>
                  <a:schemeClr val="tx1"/>
                </a:solidFill>
              </a:rPr>
              <a:t> 한번 시도 하신 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tx1"/>
                </a:solidFill>
              </a:rPr>
              <a:t>붙여진</a:t>
            </a:r>
            <a:r>
              <a:rPr lang="ko-KR" altLang="en-US" sz="1200" dirty="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메뉴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보기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슬라이드 마스터 </a:t>
            </a:r>
            <a:r>
              <a:rPr lang="en-US" altLang="ko-KR" sz="1200" dirty="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단축키 </a:t>
            </a:r>
            <a:r>
              <a:rPr lang="en-US" altLang="ko-KR" sz="1200" dirty="0" err="1">
                <a:solidFill>
                  <a:schemeClr val="tx1"/>
                </a:solidFill>
              </a:rPr>
              <a:t>Alt,W,M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차례대로 따로 누름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 dirty="0"/>
              <a:t>보고자 </a:t>
            </a:r>
            <a:r>
              <a:rPr lang="en-US" altLang="ko-KR" sz="1200" dirty="0"/>
              <a:t>: </a:t>
            </a:r>
            <a:r>
              <a:rPr lang="ko-KR" altLang="en-US" sz="1200" dirty="0"/>
              <a:t>생산기술담당 투</a:t>
            </a:r>
            <a:r>
              <a:rPr lang="en-US" altLang="ko-KR" sz="1200" dirty="0"/>
              <a:t>XXXX</a:t>
            </a:r>
            <a:r>
              <a:rPr lang="ko-KR" altLang="en-US" sz="1200" dirty="0"/>
              <a:t>팀</a:t>
            </a:r>
            <a:endParaRPr lang="en-US" altLang="ko-KR" sz="1200" dirty="0"/>
          </a:p>
          <a:p>
            <a:r>
              <a:rPr lang="en-US" altLang="ko-KR" sz="1200" dirty="0"/>
              <a:t>                </a:t>
            </a:r>
            <a:r>
              <a:rPr lang="ko-KR" altLang="en-US" sz="1200" dirty="0"/>
              <a:t>김</a:t>
            </a:r>
            <a:r>
              <a:rPr lang="en-US" altLang="ko-KR" sz="1200" dirty="0"/>
              <a:t>XX </a:t>
            </a:r>
            <a:r>
              <a:rPr lang="ko-KR" altLang="en-US" sz="1200" dirty="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 dirty="0"/>
              <a:t>0.</a:t>
            </a:r>
            <a:r>
              <a:rPr lang="en-US" altLang="ko-KR" sz="1400" b="1" baseline="0" dirty="0"/>
              <a:t> </a:t>
            </a:r>
            <a:r>
              <a:rPr lang="ko-KR" altLang="en-US" sz="1400" b="1" baseline="0" dirty="0"/>
              <a:t>보고에 앞서</a:t>
            </a:r>
            <a:endParaRPr lang="en-US" altLang="ko-KR" sz="1400" b="1" baseline="0" dirty="0"/>
          </a:p>
          <a:p>
            <a:r>
              <a:rPr lang="en-US" altLang="ko-KR" sz="1400" b="1" baseline="0" dirty="0"/>
              <a:t>1. </a:t>
            </a:r>
            <a:r>
              <a:rPr lang="ko-KR" altLang="en-US" sz="1400" b="1" baseline="0" dirty="0"/>
              <a:t>현황</a:t>
            </a:r>
            <a:endParaRPr lang="en-US" altLang="ko-KR" sz="1400" b="1" baseline="0" dirty="0"/>
          </a:p>
          <a:p>
            <a:r>
              <a:rPr lang="en-US" altLang="ko-KR" sz="1400" b="1" dirty="0"/>
              <a:t>2. </a:t>
            </a:r>
            <a:r>
              <a:rPr lang="ko-KR" altLang="en-US" sz="1400" b="1" dirty="0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dirty="0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메뉴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보기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슬라이드 마스터 </a:t>
            </a:r>
            <a:r>
              <a:rPr lang="en-US" altLang="ko-KR" sz="1200" dirty="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단축키 </a:t>
            </a:r>
            <a:r>
              <a:rPr lang="en-US" altLang="ko-KR" sz="1200" dirty="0" err="1">
                <a:solidFill>
                  <a:schemeClr val="tx1"/>
                </a:solidFill>
              </a:rPr>
              <a:t>Alt,W,M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차례대로 따로 누름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X</a:t>
            </a:r>
            <a:r>
              <a:rPr lang="ko-KR" altLang="en-US" dirty="0"/>
              <a:t>월 </a:t>
            </a:r>
            <a:r>
              <a:rPr lang="en-US" altLang="ko-KR" dirty="0"/>
              <a:t>X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), 1X:X0 ~ 1X:X0  </a:t>
            </a:r>
            <a:r>
              <a:rPr lang="ko-KR" altLang="en-US" dirty="0"/>
              <a:t>날짜와 시간</a:t>
            </a:r>
            <a:endParaRPr lang="en-US" altLang="ko-KR" dirty="0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dirty="0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 dirty="0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 dirty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 dirty="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 dirty="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서울 </a:t>
            </a:r>
            <a:r>
              <a:rPr lang="en-US" altLang="ko-KR" dirty="0"/>
              <a:t>/ </a:t>
            </a:r>
            <a:r>
              <a:rPr lang="ko-KR" altLang="en-US" dirty="0"/>
              <a:t>평택 </a:t>
            </a:r>
            <a:r>
              <a:rPr lang="en-US" altLang="ko-KR" dirty="0"/>
              <a:t>/</a:t>
            </a:r>
            <a:r>
              <a:rPr lang="ko-KR" altLang="en-US" dirty="0"/>
              <a:t>구미</a:t>
            </a:r>
            <a:r>
              <a:rPr lang="en-US" altLang="ko-KR" dirty="0"/>
              <a:t>2 TP ※ Meeting Room XX</a:t>
            </a:r>
            <a:r>
              <a:rPr lang="ko-KR" altLang="en-US" dirty="0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본사</a:t>
            </a:r>
            <a:r>
              <a:rPr lang="en-US" altLang="ko-KR" dirty="0"/>
              <a:t>] CEO, CFO, </a:t>
            </a:r>
            <a:r>
              <a:rPr lang="ko-KR" altLang="en-US" dirty="0"/>
              <a:t>경영기획담당</a:t>
            </a:r>
            <a:r>
              <a:rPr lang="en-US" altLang="ko-KR" dirty="0"/>
              <a:t>, </a:t>
            </a:r>
            <a:r>
              <a:rPr lang="ko-KR" altLang="en-US" dirty="0"/>
              <a:t>재경담당</a:t>
            </a:r>
            <a:r>
              <a:rPr lang="en-US" altLang="ko-KR" dirty="0"/>
              <a:t>, </a:t>
            </a:r>
            <a:r>
              <a:rPr lang="ko-KR" altLang="en-US" dirty="0"/>
              <a:t>경영관리팀장</a:t>
            </a:r>
            <a:r>
              <a:rPr lang="en-US" altLang="ko-KR" dirty="0"/>
              <a:t>, </a:t>
            </a:r>
            <a:r>
              <a:rPr lang="ko-KR" altLang="en-US" dirty="0"/>
              <a:t>투자기획팀장</a:t>
            </a:r>
            <a:endParaRPr lang="en-US" altLang="ko-KR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사업부</a:t>
            </a:r>
            <a:r>
              <a:rPr lang="en-US" altLang="ko-KR" dirty="0"/>
              <a:t>] </a:t>
            </a:r>
            <a:r>
              <a:rPr lang="ko-KR" altLang="en-US" dirty="0"/>
              <a:t>기판소재사업부장</a:t>
            </a:r>
            <a:r>
              <a:rPr lang="en-US" altLang="ko-KR" dirty="0"/>
              <a:t>, PS</a:t>
            </a:r>
            <a:r>
              <a:rPr lang="ko-KR" altLang="en-US" dirty="0"/>
              <a:t>사업담당</a:t>
            </a:r>
            <a:r>
              <a:rPr lang="en-US" altLang="ko-KR" dirty="0"/>
              <a:t>, PS</a:t>
            </a:r>
            <a:r>
              <a:rPr lang="ko-KR" altLang="en-US" dirty="0"/>
              <a:t>개발팀장</a:t>
            </a:r>
            <a:r>
              <a:rPr lang="en-US" altLang="ko-KR" dirty="0"/>
              <a:t>, PS</a:t>
            </a:r>
            <a:r>
              <a:rPr lang="ko-KR" altLang="en-US" dirty="0"/>
              <a:t>생산기술팀장</a:t>
            </a:r>
            <a:r>
              <a:rPr lang="en-US" altLang="ko-KR" dirty="0"/>
              <a:t>, PS</a:t>
            </a:r>
            <a:r>
              <a:rPr lang="ko-KR" altLang="en-US" dirty="0"/>
              <a:t>생산팀장</a:t>
            </a:r>
            <a:r>
              <a:rPr lang="en-US" altLang="ko-KR" dirty="0"/>
              <a:t>, PS </a:t>
            </a:r>
            <a:r>
              <a:rPr lang="ko-KR" altLang="en-US" dirty="0"/>
              <a:t>마케팅 </a:t>
            </a:r>
            <a:r>
              <a:rPr lang="en-US" altLang="ko-KR" dirty="0"/>
              <a:t>2</a:t>
            </a:r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/>
              <a:t>기획관리팀장</a:t>
            </a:r>
            <a:endParaRPr lang="en-US" altLang="ko-KR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7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C87D784-2A12-4668-9B28-840F70A63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7376B7C-A571-4DA0-8DD1-BB3052860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 dirty="0"/>
              <a:t>보고 목적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 dirty="0"/>
              <a:t>내용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dirty="0" err="1"/>
              <a:t>OOOOOO</a:t>
            </a:r>
            <a:r>
              <a:rPr lang="en-US" altLang="ko-KR" dirty="0"/>
              <a:t> </a:t>
            </a:r>
            <a:r>
              <a:rPr lang="ko-KR" altLang="en-US" dirty="0"/>
              <a:t>보고 하고자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 dirty="0"/>
              <a:t>Main </a:t>
            </a:r>
            <a:r>
              <a:rPr lang="ko-KR" altLang="en-US" dirty="0"/>
              <a:t>내용</a:t>
            </a:r>
            <a:r>
              <a:rPr lang="en-US" altLang="ko-KR" dirty="0"/>
              <a:t>1</a:t>
            </a:r>
            <a:r>
              <a:rPr lang="ko-KR" altLang="en-US" dirty="0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상세 내용 간략히 </a:t>
            </a:r>
            <a:r>
              <a:rPr lang="en-US" altLang="ko-KR" dirty="0"/>
              <a:t>2</a:t>
            </a:r>
            <a:r>
              <a:rPr lang="ko-KR" altLang="en-US" dirty="0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 dirty="0"/>
              <a:t>Main </a:t>
            </a:r>
            <a:r>
              <a:rPr lang="ko-KR" altLang="en-US" dirty="0"/>
              <a:t>내용</a:t>
            </a:r>
            <a:r>
              <a:rPr lang="en-US" altLang="ko-KR" dirty="0"/>
              <a:t>2</a:t>
            </a:r>
            <a:r>
              <a:rPr lang="ko-KR" altLang="en-US" dirty="0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상세 내용 간략히 </a:t>
            </a:r>
            <a:r>
              <a:rPr lang="en-US" altLang="ko-KR" dirty="0"/>
              <a:t>2</a:t>
            </a:r>
            <a:r>
              <a:rPr lang="ko-KR" altLang="en-US" dirty="0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이를 바탕으로 </a:t>
            </a:r>
            <a:r>
              <a:rPr lang="en-US" altLang="ko-KR" dirty="0"/>
              <a:t>(</a:t>
            </a:r>
            <a:r>
              <a:rPr lang="ko-KR" altLang="en-US" dirty="0"/>
              <a:t>보고서 제목</a:t>
            </a:r>
            <a:r>
              <a:rPr lang="en-US" altLang="ko-KR" dirty="0"/>
              <a:t>_</a:t>
            </a:r>
            <a:r>
              <a:rPr lang="ko-KR" altLang="en-US" dirty="0"/>
              <a:t>밑줄</a:t>
            </a:r>
            <a:r>
              <a:rPr lang="en-US" altLang="ko-KR" dirty="0"/>
              <a:t>,</a:t>
            </a:r>
            <a:r>
              <a:rPr lang="ko-KR" altLang="en-US" dirty="0"/>
              <a:t>기울임</a:t>
            </a:r>
            <a:r>
              <a:rPr lang="en-US" altLang="ko-KR" dirty="0"/>
              <a:t>,</a:t>
            </a:r>
            <a:r>
              <a:rPr lang="ko-KR" altLang="en-US" dirty="0"/>
              <a:t>진하게</a:t>
            </a:r>
            <a:r>
              <a:rPr lang="en-US" altLang="ko-KR" dirty="0"/>
              <a:t>)</a:t>
            </a:r>
            <a:r>
              <a:rPr lang="ko-KR" altLang="en-US" dirty="0"/>
              <a:t>을 보고 드리겠습니다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항목에 대한 자세한 설명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항목에 대한 자세한 설명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1 </a:t>
            </a:r>
            <a:r>
              <a:rPr lang="ko-KR" altLang="en-US" dirty="0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항목에 대한 자세한 설명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항목에 대한 자세한 설명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2 </a:t>
            </a:r>
            <a:r>
              <a:rPr lang="ko-KR" altLang="en-US" dirty="0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 </a:t>
            </a:r>
            <a:r>
              <a:rPr lang="ko-KR" altLang="en-US" dirty="0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2 </a:t>
            </a:r>
            <a:r>
              <a:rPr lang="ko-KR" altLang="en-US" dirty="0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3 </a:t>
            </a:r>
            <a:r>
              <a:rPr lang="ko-KR" altLang="en-US" dirty="0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25B89F5-4F20-4BED-9090-CA82E692DF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09E894-8A1D-423E-AD36-5F0CA960F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 dirty="0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 </a:t>
            </a:r>
            <a:r>
              <a:rPr lang="ko-KR" altLang="en-US" dirty="0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 dirty="0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 </a:t>
            </a:r>
            <a:r>
              <a:rPr lang="ko-KR" altLang="en-US" dirty="0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 dirty="0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 </a:t>
            </a:r>
            <a:r>
              <a:rPr lang="ko-KR" altLang="en-US" dirty="0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 dirty="0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 </a:t>
            </a:r>
            <a:r>
              <a:rPr lang="ko-KR" altLang="en-US" dirty="0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503AEEB-484F-49D2-B48F-8D3383213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/>
              <a:t>현황 내용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현황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/>
              <a:t>현황 내용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현황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/>
              <a:t>현황 내용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현황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 dirty="0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 dirty="0"/>
              <a:t>현황</a:t>
            </a:r>
            <a:endParaRPr lang="en-US" altLang="ko-KR" dirty="0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 dirty="0"/>
              <a:t>상세</a:t>
            </a:r>
            <a:endParaRPr lang="en-US" altLang="ko-KR" dirty="0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 dirty="0"/>
              <a:t>여기에 관련 그래프</a:t>
            </a:r>
            <a:r>
              <a:rPr lang="en-US" altLang="ko-KR" dirty="0"/>
              <a:t>/</a:t>
            </a:r>
            <a:r>
              <a:rPr lang="ko-KR" altLang="en-US" dirty="0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39D8410-A3E1-4A4E-9C23-428F34AD5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DCF6CF-080F-4F2E-8A03-EA55A327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바닥글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dirty="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dirty="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  <p:sldLayoutId id="2147483678" r:id="rId13"/>
    <p:sldLayoutId id="2147483681" r:id="rId1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>
            <a:extLst>
              <a:ext uri="{FF2B5EF4-FFF2-40B4-BE49-F238E27FC236}">
                <a16:creationId xmlns:a16="http://schemas.microsoft.com/office/drawing/2014/main" id="{B7A8A86B-B0E1-46D9-B174-834212BD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단독업체 사유서 </a:t>
            </a:r>
            <a:r>
              <a:rPr lang="en-US" altLang="ko-KR" dirty="0"/>
              <a:t>(NI, PXI </a:t>
            </a:r>
            <a:r>
              <a:rPr lang="ko-KR" altLang="en-US" dirty="0"/>
              <a:t>모듈형 계측기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61593DC1-40BE-4485-8920-2242FFB3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453336"/>
            <a:ext cx="2311400" cy="365125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-</a:t>
            </a:r>
            <a:r>
              <a:rPr lang="ko-KR" altLang="en-US" dirty="0"/>
              <a:t>단독업체 사유서 </a:t>
            </a:r>
            <a:r>
              <a:rPr lang="en-US" altLang="ko-KR" dirty="0"/>
              <a:t>1 / 2</a:t>
            </a:r>
            <a:endParaRPr lang="ko-KR" altLang="en-US" dirty="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196C5C9A-F547-4D1E-9D1B-AD84D608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92150"/>
            <a:ext cx="9596437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선정 업체명 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투자 </a:t>
            </a:r>
            <a:r>
              <a:rPr lang="ko-KR" altLang="en-US" sz="1300" b="1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장비명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NI / PXI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모듈형 계측기</a:t>
            </a: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투자 내용 및 일정</a:t>
            </a: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1.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광학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TM LiDAR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실험을 위한 모듈형 계측기 신규 투자</a:t>
            </a:r>
            <a:endParaRPr lang="en-US" altLang="ko-KR" sz="13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2.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일정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22. 9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월 심의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22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12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월 입고</a:t>
            </a:r>
            <a:endParaRPr lang="en-US" altLang="ko-KR" sz="13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단독업체 선정 사유</a:t>
            </a: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사양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P2P streaming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을 이용한 빠른 실시간 신호 처리 가능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b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     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납기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모든 모듈을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12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월 내로 납기 가능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.​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8BA27226-AEC8-4A33-9ED4-5DABC6995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2594761"/>
            <a:ext cx="20217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기술적 측면 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장비 사양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8" name="표 15">
            <a:extLst>
              <a:ext uri="{FF2B5EF4-FFF2-40B4-BE49-F238E27FC236}">
                <a16:creationId xmlns:a16="http://schemas.microsoft.com/office/drawing/2014/main" id="{D91A7FDF-29D6-4950-82F6-949F49B1F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14446"/>
              </p:ext>
            </p:extLst>
          </p:nvPr>
        </p:nvGraphicFramePr>
        <p:xfrm>
          <a:off x="280422" y="2943361"/>
          <a:ext cx="9345155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99944731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092657371"/>
                    </a:ext>
                  </a:extLst>
                </a:gridCol>
                <a:gridCol w="4161155">
                  <a:extLst>
                    <a:ext uri="{9D8B030D-6E8A-4147-A177-3AD203B41FA5}">
                      <a16:colId xmlns:a16="http://schemas.microsoft.com/office/drawing/2014/main" val="3058908786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313245059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88420792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751656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6928767"/>
                    </a:ext>
                  </a:extLst>
                </a:gridCol>
              </a:tblGrid>
              <a:tr h="123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항목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NI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Keysight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Spectrum Instrument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07360"/>
                  </a:ext>
                </a:extLst>
              </a:tr>
              <a:tr h="123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PXI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system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P2P streaming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호스트와 통신 없이 </a:t>
                      </a:r>
                      <a:r>
                        <a:rPr lang="ko-KR" altLang="en-US" sz="1000" dirty="0" err="1"/>
                        <a:t>슬레이브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모듈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사이에서의 빠른 데이터 통신 가능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87164"/>
                  </a:ext>
                </a:extLst>
              </a:tr>
              <a:tr h="1233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FPGA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실시간 데이터 처리가 가능하도록 하는 </a:t>
                      </a:r>
                      <a:r>
                        <a:rPr lang="en-US" altLang="ko-KR" sz="1000" dirty="0"/>
                        <a:t>FPGA </a:t>
                      </a:r>
                      <a:r>
                        <a:rPr lang="ko-KR" altLang="en-US" sz="1000" dirty="0"/>
                        <a:t>장착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적어도 한 개의 모듈에 장착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62286"/>
                  </a:ext>
                </a:extLst>
              </a:tr>
              <a:tr h="123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Digitizer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Sampling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rate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Digitizer </a:t>
                      </a:r>
                      <a:r>
                        <a:rPr lang="ko-KR" altLang="en-US" sz="1000" dirty="0"/>
                        <a:t>모듈이 측정할 시의 샘플링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&gt; 1GS/s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38984"/>
                  </a:ext>
                </a:extLst>
              </a:tr>
              <a:tr h="1233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Input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range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Digitizer </a:t>
                      </a:r>
                      <a:r>
                        <a:rPr lang="ko-KR" altLang="en-US" sz="1000" dirty="0"/>
                        <a:t>모듈이 측정할 수 있는 최대의 전압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&gt; +/-10V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251398"/>
                  </a:ext>
                </a:extLst>
              </a:tr>
              <a:tr h="123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AWG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Sampling rate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AWG</a:t>
                      </a:r>
                      <a:r>
                        <a:rPr lang="ko-KR" altLang="en-US" sz="1000" dirty="0"/>
                        <a:t> 모듈이 신호를 생성할 시의 샘플링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&gt; 500MS/s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814927"/>
                  </a:ext>
                </a:extLst>
              </a:tr>
              <a:tr h="1233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 range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AWG</a:t>
                      </a:r>
                      <a:r>
                        <a:rPr lang="ko-KR" altLang="en-US" sz="1000" dirty="0"/>
                        <a:t> 모듈이 생성할 수 있는 신호의 최대 전압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&gt; +/-10V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72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합계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</a:rPr>
                        <a:t>O</a:t>
                      </a:r>
                      <a:endParaRPr lang="ko-KR" altLang="en-US" sz="10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23449"/>
                  </a:ext>
                </a:extLst>
              </a:tr>
            </a:tbl>
          </a:graphicData>
        </a:graphic>
      </p:graphicFrame>
      <p:sp>
        <p:nvSpPr>
          <p:cNvPr id="16" name="Text Box 12">
            <a:extLst>
              <a:ext uri="{FF2B5EF4-FFF2-40B4-BE49-F238E27FC236}">
                <a16:creationId xmlns:a16="http://schemas.microsoft.com/office/drawing/2014/main" id="{6D9F731F-AA0D-4182-AFEB-DADB738D0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5125853"/>
            <a:ext cx="572355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시간적 측면 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납기 일정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 - NI: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전 제품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12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월 이내로 납기 가능</a:t>
            </a:r>
            <a:b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 - Keysight: PXI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섀시의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납기가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12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주 정도로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12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월 이내에 </a:t>
            </a:r>
            <a:r>
              <a:rPr lang="ko-KR" altLang="en-US" sz="1300" b="1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납기 힘듦</a:t>
            </a:r>
            <a:b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 - Spectrum Instrument: 8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주 정도로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12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월 이내에 납기 가능</a:t>
            </a:r>
            <a:endParaRPr lang="en-US" altLang="ko-KR" sz="13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>
            <a:extLst>
              <a:ext uri="{FF2B5EF4-FFF2-40B4-BE49-F238E27FC236}">
                <a16:creationId xmlns:a16="http://schemas.microsoft.com/office/drawing/2014/main" id="{B7A8A86B-B0E1-46D9-B174-834212BD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업체 사양 비교 검토 자료</a:t>
            </a:r>
          </a:p>
        </p:txBody>
      </p: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61593DC1-40BE-4485-8920-2242FFB3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453336"/>
            <a:ext cx="2311400" cy="365125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-</a:t>
            </a:r>
            <a:r>
              <a:rPr lang="ko-KR" altLang="en-US" dirty="0"/>
              <a:t>단독업체 사유서 </a:t>
            </a:r>
            <a:r>
              <a:rPr lang="en-US" altLang="ko-KR" dirty="0"/>
              <a:t>2 / 2</a:t>
            </a:r>
            <a:endParaRPr lang="ko-KR" altLang="en-US" dirty="0"/>
          </a:p>
        </p:txBody>
      </p:sp>
      <p:pic>
        <p:nvPicPr>
          <p:cNvPr id="9" name="Picture 2" descr="Product Image">
            <a:extLst>
              <a:ext uri="{FF2B5EF4-FFF2-40B4-BE49-F238E27FC236}">
                <a16:creationId xmlns:a16="http://schemas.microsoft.com/office/drawing/2014/main" id="{DDB2E1ED-BC55-47D1-A41A-9C4C4A3A1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7" t="15102" r="9118" b="12001"/>
          <a:stretch/>
        </p:blipFill>
        <p:spPr bwMode="auto">
          <a:xfrm>
            <a:off x="918032" y="1591571"/>
            <a:ext cx="982981" cy="64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Product Image">
            <a:extLst>
              <a:ext uri="{FF2B5EF4-FFF2-40B4-BE49-F238E27FC236}">
                <a16:creationId xmlns:a16="http://schemas.microsoft.com/office/drawing/2014/main" id="{521277B4-C810-4D22-A9F7-4FDA227E3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09" y="2412967"/>
            <a:ext cx="947957" cy="79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Product Image">
            <a:extLst>
              <a:ext uri="{FF2B5EF4-FFF2-40B4-BE49-F238E27FC236}">
                <a16:creationId xmlns:a16="http://schemas.microsoft.com/office/drawing/2014/main" id="{D9A0A35D-4DFA-40B3-A9C1-37F4BCB3B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5" b="7968"/>
          <a:stretch/>
        </p:blipFill>
        <p:spPr bwMode="auto">
          <a:xfrm>
            <a:off x="884281" y="3318694"/>
            <a:ext cx="970958" cy="79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 descr="Product Image">
            <a:extLst>
              <a:ext uri="{FF2B5EF4-FFF2-40B4-BE49-F238E27FC236}">
                <a16:creationId xmlns:a16="http://schemas.microsoft.com/office/drawing/2014/main" id="{4BECFAFB-EB0C-442B-8E81-BB2854C29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2" t="12828" r="5073" b="6954"/>
          <a:stretch/>
        </p:blipFill>
        <p:spPr bwMode="auto">
          <a:xfrm>
            <a:off x="930577" y="4295921"/>
            <a:ext cx="947958" cy="82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Product Image">
            <a:extLst>
              <a:ext uri="{FF2B5EF4-FFF2-40B4-BE49-F238E27FC236}">
                <a16:creationId xmlns:a16="http://schemas.microsoft.com/office/drawing/2014/main" id="{AED39D01-C0A8-47C0-98F5-C38AB9932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1" t="9589" b="6364"/>
          <a:stretch/>
        </p:blipFill>
        <p:spPr bwMode="auto">
          <a:xfrm>
            <a:off x="906009" y="5236000"/>
            <a:ext cx="947959" cy="81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71BCA656-822E-42A1-903C-07AC9D149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93378"/>
              </p:ext>
            </p:extLst>
          </p:nvPr>
        </p:nvGraphicFramePr>
        <p:xfrm>
          <a:off x="110113" y="981296"/>
          <a:ext cx="9612000" cy="511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3658127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092946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759481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3302866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7179992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130474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232609087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16640026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Company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NI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Keysight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Spectrum Instrument (SI)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15707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PXI chassis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Slot: 10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</a:t>
                      </a:r>
                      <a:endParaRPr lang="en-US" altLang="ko-KR" sz="9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대역폭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24GB/s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P2P: </a:t>
                      </a:r>
                      <a:r>
                        <a:rPr lang="ko-KR" altLang="en-US" sz="900" b="1" kern="1200" baseline="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가능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- 8,750,000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Slot: 10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</a:t>
                      </a:r>
                      <a:endParaRPr lang="en-US" altLang="ko-KR" sz="9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대역폭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24GB/s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P2P: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불가능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- 10,034,000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성능차이 거의 없음</a:t>
                      </a:r>
                      <a:b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키사이트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P2P streaming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불가능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8828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Controller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CPU:XeonE3-1515Mv5 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OS: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윈도우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대역폭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16GB/s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- 9,910,000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CPU: i7-4700EQ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OS: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윈도우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대역폭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16GB/s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- 13,747,000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성능차이 거의 없음</a:t>
                      </a:r>
                      <a:b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키사이트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CPU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성능 부족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9582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5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Oscilloscope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샘플링 속도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2.5GS/s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대역폭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500MHz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입력 범위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-25~25V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입력 채널 수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P2P: </a:t>
                      </a:r>
                      <a:r>
                        <a:rPr lang="ko-KR" altLang="en-US" sz="900" b="1" kern="1200" baseline="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가능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- 17,950,000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샘플링 속도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5GS/s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대역폭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500MHz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입력 범위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135V</a:t>
                      </a:r>
                      <a:r>
                        <a:rPr lang="en-US" altLang="ko-KR" sz="900" kern="1200" baseline="-250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rms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입력 채널 수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P2P: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불가능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- 16,663,000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샘플링 속도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2.5GS/s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대역폭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1.5GHz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입력 범위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-2.5~2.5V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입력 채널 수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P2P: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불가능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- 12,195,000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SI: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입력 전압 범위 좁음</a:t>
                      </a:r>
                      <a:b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키사이트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P2P streaming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불가능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199807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Function generator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샘플링 속도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800MS/s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대역폭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20MHz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출력 범위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-12~12V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출력 채널 수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P2P: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불가능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- 7,130,000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샘플링 속도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500MS/s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대역폭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200MHz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출력 범위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-1.5~1.5V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출력 채널 수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4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P2P: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불가능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- 24,833,000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샘플링 속도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625MS/s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대역폭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200MHz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출력 범위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-2.5~2.5V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출력 채널 수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1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P2P: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불가능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- 8,760,000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SI: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출력 전압 범위 좁음</a:t>
                      </a:r>
                      <a:b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키사이트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출력 전압 범위 좁음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2795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DAQ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AI/O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채널 수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각 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8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Digital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채널 수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48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샘플링속도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500kS/s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FPGA: </a:t>
                      </a:r>
                      <a:r>
                        <a:rPr lang="en-US" altLang="ko-KR" sz="9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Kintex-7 160T</a:t>
                      </a:r>
                      <a:endParaRPr lang="en-US" altLang="ko-KR" sz="9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P2P: </a:t>
                      </a:r>
                      <a:r>
                        <a:rPr lang="ko-KR" altLang="en-US" sz="900" b="1" kern="1200" baseline="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가능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- 7,500,000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채널 수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32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샘플링속도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250kS/s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FPGA: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없음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P2P: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불가능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- 9,599,000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AI/O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채널 수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없음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Digital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채널 수</a:t>
                      </a: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32</a:t>
                      </a:r>
                      <a:b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PCI </a:t>
                      </a:r>
                      <a:r>
                        <a:rPr lang="ko-KR" altLang="en-US" sz="9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SI: PXI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기반 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DAQ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없음</a:t>
                      </a:r>
                      <a:b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키사이트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FPGA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내장 안됨</a:t>
                      </a:r>
                      <a:b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                 P2P streaming 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불가능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12535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AD90343B-88B3-41AA-9B53-538FCF73C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5349" y="2461383"/>
            <a:ext cx="725502" cy="737204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9166C50-18EF-4C59-8EEE-9F557B6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482" y="3363153"/>
            <a:ext cx="878501" cy="7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2481">
            <a:extLst>
              <a:ext uri="{FF2B5EF4-FFF2-40B4-BE49-F238E27FC236}">
                <a16:creationId xmlns:a16="http://schemas.microsoft.com/office/drawing/2014/main" id="{9540E471-D913-455B-B472-7B8F3CC4A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15" y="4349800"/>
            <a:ext cx="878501" cy="75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2480">
            <a:extLst>
              <a:ext uri="{FF2B5EF4-FFF2-40B4-BE49-F238E27FC236}">
                <a16:creationId xmlns:a16="http://schemas.microsoft.com/office/drawing/2014/main" id="{C8E660CE-9D46-4C6D-A80C-FF083111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563" y="5291715"/>
            <a:ext cx="924582" cy="66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F1E6F2D-812E-4D11-B4A1-7476FF62CE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5301" y="1649930"/>
            <a:ext cx="982981" cy="4788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A54ADBB-C2DA-473D-858E-5DCA73F748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0853" y="3328505"/>
            <a:ext cx="763353" cy="85763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AACAE8E-5C46-42F4-8707-FF1B452361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61229" y="4263068"/>
            <a:ext cx="589566" cy="8412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E8441D6-3E64-478B-A44F-B3B6BA393D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80524" y="5212164"/>
            <a:ext cx="763353" cy="8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594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, Arial">
      <a:majorFont>
        <a:latin typeface="Arial Narrow"/>
        <a:ea typeface="LG스마트체2.0 SemiBold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449BDA-F650-4974-871C-D55F8F6B6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CF68A1-86E3-43AB-8375-6E6840663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97B2F0-F5EA-4082-B6F3-FF05744333D7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52706</TotalTime>
  <Words>742</Words>
  <Application>Microsoft Office PowerPoint</Application>
  <PresentationFormat>A4 용지(210x297mm)</PresentationFormat>
  <Paragraphs>98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Wingdings</vt:lpstr>
      <vt:lpstr>blank</vt:lpstr>
      <vt:lpstr>첨부. 단독업체 사유서 (NI, PXI 모듈형 계측기)</vt:lpstr>
      <vt:lpstr>첨부. 업체 사양 비교 검토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/>
  <cp:lastModifiedBy>Ingyu Jang(장인규)</cp:lastModifiedBy>
  <cp:revision>342</cp:revision>
  <cp:lastPrinted>2021-09-29T23:55:43Z</cp:lastPrinted>
  <dcterms:created xsi:type="dcterms:W3CDTF">2021-04-13T23:52:51Z</dcterms:created>
  <dcterms:modified xsi:type="dcterms:W3CDTF">2022-09-27T04:57:07Z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2022-09-27T04:57:07Z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baf47cd6-76fd-4b27-b133-13a2f5e86276</vt:lpwstr>
  </property>
  <property fmtid="{D5CDD505-2E9C-101B-9397-08002B2CF9AE}" pid="10" name="MSIP_Label_99b8a968-831d-4cfc-b1f9-4367a1331151_ContentBits">
    <vt:lpwstr>3</vt:lpwstr>
  </property>
</Properties>
</file>