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  <p:sldMasterId id="2147483655" r:id="rId4"/>
  </p:sldMasterIdLst>
  <p:notesMasterIdLst>
    <p:notesMasterId r:id="rId23"/>
  </p:notesMasterIdLst>
  <p:sldIdLst>
    <p:sldId id="468" r:id="rId5"/>
    <p:sldId id="262" r:id="rId6"/>
    <p:sldId id="296" r:id="rId7"/>
    <p:sldId id="276" r:id="rId8"/>
    <p:sldId id="301" r:id="rId9"/>
    <p:sldId id="264" r:id="rId10"/>
    <p:sldId id="283" r:id="rId11"/>
    <p:sldId id="270" r:id="rId12"/>
    <p:sldId id="269" r:id="rId13"/>
    <p:sldId id="464" r:id="rId14"/>
    <p:sldId id="469" r:id="rId15"/>
    <p:sldId id="263" r:id="rId16"/>
    <p:sldId id="471" r:id="rId17"/>
    <p:sldId id="466" r:id="rId18"/>
    <p:sldId id="467" r:id="rId19"/>
    <p:sldId id="470" r:id="rId20"/>
    <p:sldId id="472" r:id="rId21"/>
    <p:sldId id="473" r:id="rId22"/>
  </p:sldIdLst>
  <p:sldSz cx="9906000" cy="6858000" type="A4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33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DCFDC-685D-45C4-8073-1DE1D02D0097}" v="2" dt="2022-12-20T06:49:0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>
      <p:cViewPr varScale="1">
        <p:scale>
          <a:sx n="74" d="100"/>
          <a:sy n="74" d="100"/>
        </p:scale>
        <p:origin x="1746" y="60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F83DCFDC-685D-45C4-8073-1DE1D02D0097}"/>
    <pc:docChg chg="modSld">
      <pc:chgData name="이동건" userId="4ad090f6-dadd-4301-b5d0-883b88f508af" providerId="ADAL" clId="{F83DCFDC-685D-45C4-8073-1DE1D02D0097}" dt="2022-12-20T06:49:09.961" v="2"/>
      <pc:docMkLst>
        <pc:docMk/>
      </pc:docMkLst>
      <pc:sldChg chg="modSp">
        <pc:chgData name="이동건" userId="4ad090f6-dadd-4301-b5d0-883b88f508af" providerId="ADAL" clId="{F83DCFDC-685D-45C4-8073-1DE1D02D0097}" dt="2022-12-14T06:42:06.640" v="0" actId="1076"/>
        <pc:sldMkLst>
          <pc:docMk/>
          <pc:sldMk cId="72372142" sldId="470"/>
        </pc:sldMkLst>
        <pc:spChg chg="mod">
          <ac:chgData name="이동건" userId="4ad090f6-dadd-4301-b5d0-883b88f508af" providerId="ADAL" clId="{F83DCFDC-685D-45C4-8073-1DE1D02D0097}" dt="2022-12-14T06:42:06.640" v="0" actId="1076"/>
          <ac:spMkLst>
            <pc:docMk/>
            <pc:sldMk cId="72372142" sldId="470"/>
            <ac:spMk id="10" creationId="{6465F843-3CC8-4987-818D-7943BAAC02F8}"/>
          </ac:spMkLst>
        </pc:spChg>
      </pc:sldChg>
      <pc:sldChg chg="modSp">
        <pc:chgData name="이동건" userId="4ad090f6-dadd-4301-b5d0-883b88f508af" providerId="ADAL" clId="{F83DCFDC-685D-45C4-8073-1DE1D02D0097}" dt="2022-12-20T06:49:09.961" v="2"/>
        <pc:sldMkLst>
          <pc:docMk/>
          <pc:sldMk cId="3697397303" sldId="472"/>
        </pc:sldMkLst>
        <pc:graphicFrameChg chg="mod">
          <ac:chgData name="이동건" userId="4ad090f6-dadd-4301-b5d0-883b88f508af" providerId="ADAL" clId="{F83DCFDC-685D-45C4-8073-1DE1D02D0097}" dt="2022-12-20T06:49:09.961" v="2"/>
          <ac:graphicFrameMkLst>
            <pc:docMk/>
            <pc:sldMk cId="3697397303" sldId="472"/>
            <ac:graphicFrameMk id="15" creationId="{850562D5-D8EC-4229-A870-14087AB7E6A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94050" y="533400"/>
            <a:ext cx="3846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7" tIns="47338" rIns="94677" bIns="473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3" y="3374429"/>
            <a:ext cx="8187690" cy="3196829"/>
          </a:xfrm>
          <a:prstGeom prst="rect">
            <a:avLst/>
          </a:prstGeom>
        </p:spPr>
        <p:txBody>
          <a:bodyPr vert="horz" lIns="94677" tIns="47338" rIns="94677" bIns="473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5000" cy="355204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015-659C-4D11-812E-42F42B3E1B52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F50F-DE9C-4F6B-AF03-40342051A6E6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CD98AC-1D9B-48D7-B611-2E980274C94F}" type="datetime1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t>22-12-20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6" y="151136"/>
            <a:ext cx="7284993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44A-2174-4967-8C9B-F2EC17BBEC67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9EEA-19B0-4AA9-9072-AC0A7E00FC16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B00CA48-319A-4E6D-BCDF-E02E4BDFDDF6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4813DED-C20F-468A-91A4-5ECF2A572B4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Line 7"/>
          <p:cNvSpPr>
            <a:spLocks noChangeShapeType="1"/>
          </p:cNvSpPr>
          <p:nvPr userDrawn="1"/>
        </p:nvSpPr>
        <p:spPr bwMode="auto">
          <a:xfrm>
            <a:off x="15876" y="6484938"/>
            <a:ext cx="98679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6989" y="577850"/>
            <a:ext cx="98679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944" y="6539724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EF982251-A5E1-45F3-AB07-085544EE2903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>
                <a:solidFill>
                  <a:srgbClr val="808080"/>
                </a:solidFill>
                <a:latin typeface="LG스마트체 SemiBold" panose="020B0600000101010101" pitchFamily="50" charset="-127"/>
                <a:ea typeface="가는둥근제목체" pitchFamily="18" charset="-127"/>
                <a:cs typeface="Times New Roman" pitchFamily="18" charset="0"/>
              </a:rPr>
              <a:t>LG Innotek Confidential : This document is protected by security policies and laws.</a:t>
            </a:r>
            <a:endParaRPr lang="ko-KR" altLang="en-US" sz="900" b="1" dirty="0">
              <a:solidFill>
                <a:srgbClr val="808080"/>
              </a:solidFill>
              <a:latin typeface="LG스마트체 SemiBold" panose="020B0600000101010101" pitchFamily="50" charset="-127"/>
              <a:ea typeface="가는둥근제목체" pitchFamily="18" charset="-127"/>
              <a:cs typeface="Times New Roman" pitchFamily="18" charset="0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0A7CDA7-F486-4ADE-A6F7-0C2B9059456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>
                <a:solidFill>
                  <a:srgbClr val="C0004B"/>
                </a:solidFill>
                <a:latin typeface="LG스마트체2.0 Bold" panose="020B0600000101010101" pitchFamily="50" charset="-127"/>
                <a:ea typeface="가는둥근제목체" pitchFamily="18" charset="-127"/>
                <a:cs typeface="Times New Roman" pitchFamily="18" charset="0"/>
              </a:rPr>
              <a:t>[Confidential]</a:t>
            </a:r>
            <a:endParaRPr lang="ko-KR" altLang="en-US" sz="1100" b="1" dirty="0">
              <a:solidFill>
                <a:srgbClr val="C0004B"/>
              </a:solidFill>
              <a:latin typeface="LG스마트체2.0 Bold" panose="020B0600000101010101" pitchFamily="50" charset="-127"/>
              <a:ea typeface="가는둥근제목체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accent2"/>
          </a:solidFill>
          <a:latin typeface="Times New Roman" pitchFamily="18" charset="0"/>
          <a:ea typeface="가는둥근제목체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가는둥근제목체" pitchFamily="18" charset="-127"/>
          <a:cs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/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/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설비 투자 프로세스 설명회</a:t>
            </a: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4477407" y="74882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39789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4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48282"/>
              </p:ext>
            </p:extLst>
          </p:nvPr>
        </p:nvGraphicFramePr>
        <p:xfrm>
          <a:off x="6841832" y="2630032"/>
          <a:ext cx="3007712" cy="181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 투자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공유회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2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00672" y="2564904"/>
            <a:ext cx="6408712" cy="12241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투자비 심의</a:t>
            </a:r>
          </a:p>
        </p:txBody>
      </p:sp>
    </p:spTree>
    <p:extLst>
      <p:ext uri="{BB962C8B-B14F-4D97-AF65-F5344CB8AC3E}">
        <p14:creationId xmlns:p14="http://schemas.microsoft.com/office/powerpoint/2010/main" val="88742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D866-B129-47A8-8C23-66F27108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ko-KR" altLang="en-US" dirty="0"/>
              <a:t>광학솔루션연구소 투자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AE425-1524-47E2-BD5B-AEB1A14B5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CA09B1-98C0-4ACE-A6EE-1C8A8BCDD236}"/>
              </a:ext>
            </a:extLst>
          </p:cNvPr>
          <p:cNvSpPr/>
          <p:nvPr/>
        </p:nvSpPr>
        <p:spPr>
          <a:xfrm>
            <a:off x="200472" y="670484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■ 투자 심의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Process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20E442-3758-483A-B26D-864D9F65427E}"/>
              </a:ext>
            </a:extLst>
          </p:cNvPr>
          <p:cNvSpPr/>
          <p:nvPr/>
        </p:nvSpPr>
        <p:spPr>
          <a:xfrm>
            <a:off x="4520952" y="692696"/>
            <a:ext cx="1914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■ 투자심의 사전 검토 목적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3D3E-E2DB-4458-8D33-4D9C0632CC90}"/>
              </a:ext>
            </a:extLst>
          </p:cNvPr>
          <p:cNvSpPr txBox="1"/>
          <p:nvPr/>
        </p:nvSpPr>
        <p:spPr>
          <a:xfrm>
            <a:off x="4889172" y="980728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투자심의서 미비점 보완</a:t>
            </a: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 효율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유연성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/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확장성 극대화</a:t>
            </a: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 별 설비 중복 투자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973D3B-06C1-4EF2-85AF-B087A9822552}"/>
              </a:ext>
            </a:extLst>
          </p:cNvPr>
          <p:cNvSpPr/>
          <p:nvPr/>
        </p:nvSpPr>
        <p:spPr>
          <a:xfrm>
            <a:off x="4577407" y="1844824"/>
            <a:ext cx="2438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■투자심의 사전 검토 사항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68F7E-91F6-440D-A5DC-B194B1A65A5F}"/>
              </a:ext>
            </a:extLst>
          </p:cNvPr>
          <p:cNvSpPr txBox="1"/>
          <p:nvPr/>
        </p:nvSpPr>
        <p:spPr>
          <a:xfrm>
            <a:off x="7617296" y="1881956"/>
            <a:ext cx="2089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* </a:t>
            </a:r>
            <a:r>
              <a:rPr lang="ko-KR" altLang="en-US" sz="9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투자심의 전 사전 검토 기간 </a:t>
            </a:r>
            <a:r>
              <a:rPr lang="en-US" altLang="ko-KR" sz="9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2</a:t>
            </a:r>
            <a:r>
              <a:rPr lang="ko-KR" altLang="en-US" sz="9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주 필요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57FEC9E-5BAD-444A-BB45-E4F05E29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8" y="1124744"/>
            <a:ext cx="457362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F25CA7-B02B-4C85-A4BB-892711095A5C}"/>
              </a:ext>
            </a:extLst>
          </p:cNvPr>
          <p:cNvSpPr/>
          <p:nvPr/>
        </p:nvSpPr>
        <p:spPr>
          <a:xfrm>
            <a:off x="252215" y="2636912"/>
            <a:ext cx="90341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투자금액</a:t>
            </a:r>
            <a:endParaRPr lang="en-US" altLang="ko-KR" sz="800" u="sng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algn="ctr"/>
            <a:r>
              <a:rPr lang="en-US" altLang="ko-KR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1000</a:t>
            </a:r>
            <a:r>
              <a:rPr lang="ko-KR" altLang="en-US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만원 미만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1E1CF0-0000-422B-844C-974B5F30D52C}"/>
              </a:ext>
            </a:extLst>
          </p:cNvPr>
          <p:cNvSpPr/>
          <p:nvPr/>
        </p:nvSpPr>
        <p:spPr>
          <a:xfrm>
            <a:off x="1230809" y="2636912"/>
            <a:ext cx="13068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투자금액</a:t>
            </a:r>
            <a:endParaRPr lang="en-US" altLang="ko-KR" sz="800" u="sng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algn="ctr"/>
            <a:r>
              <a:rPr lang="en-US" altLang="ko-KR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1000</a:t>
            </a:r>
            <a:r>
              <a:rPr lang="ko-KR" altLang="en-US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만원</a:t>
            </a:r>
            <a:r>
              <a:rPr lang="en-US" altLang="ko-KR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~1</a:t>
            </a:r>
            <a:r>
              <a:rPr lang="ko-KR" altLang="en-US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억원 미만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3B9B24-CFDF-4F34-A127-67EC56E50453}"/>
              </a:ext>
            </a:extLst>
          </p:cNvPr>
          <p:cNvSpPr/>
          <p:nvPr/>
        </p:nvSpPr>
        <p:spPr>
          <a:xfrm>
            <a:off x="2538623" y="2636912"/>
            <a:ext cx="90341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투자금액</a:t>
            </a:r>
            <a:endParaRPr lang="en-US" altLang="ko-KR" sz="800" u="sng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  <a:p>
            <a:pPr algn="ctr"/>
            <a:r>
              <a:rPr lang="en-US" altLang="ko-KR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1</a:t>
            </a:r>
            <a:r>
              <a:rPr lang="ko-KR" altLang="en-US" sz="800" u="sng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억원 이상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BC634BA-619C-43C3-858A-9A7339619389}"/>
              </a:ext>
            </a:extLst>
          </p:cNvPr>
          <p:cNvSpPr/>
          <p:nvPr/>
        </p:nvSpPr>
        <p:spPr>
          <a:xfrm>
            <a:off x="3713624" y="5063643"/>
            <a:ext cx="1008112" cy="3600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CEO</a:t>
            </a:r>
            <a:r>
              <a:rPr lang="ko-KR" altLang="en-US" sz="8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보고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4133DC3-9B45-44CD-968E-245A0BA6CBAA}"/>
              </a:ext>
            </a:extLst>
          </p:cNvPr>
          <p:cNvCxnSpPr/>
          <p:nvPr/>
        </p:nvCxnSpPr>
        <p:spPr>
          <a:xfrm>
            <a:off x="4217680" y="4857730"/>
            <a:ext cx="0" cy="162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3BDA43-A5D5-4611-AEB0-338F84DEFA2A}"/>
              </a:ext>
            </a:extLst>
          </p:cNvPr>
          <p:cNvCxnSpPr/>
          <p:nvPr/>
        </p:nvCxnSpPr>
        <p:spPr>
          <a:xfrm>
            <a:off x="2450162" y="1711953"/>
            <a:ext cx="1985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7">
            <a:extLst>
              <a:ext uri="{FF2B5EF4-FFF2-40B4-BE49-F238E27FC236}">
                <a16:creationId xmlns:a16="http://schemas.microsoft.com/office/drawing/2014/main" id="{5977EB00-CA12-4D4A-9C9F-B6D9FFE7B3CB}"/>
              </a:ext>
            </a:extLst>
          </p:cNvPr>
          <p:cNvSpPr/>
          <p:nvPr/>
        </p:nvSpPr>
        <p:spPr>
          <a:xfrm>
            <a:off x="2767984" y="1556792"/>
            <a:ext cx="1449696" cy="293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784647-B4D9-45A6-BDE3-CD97D338F207}"/>
              </a:ext>
            </a:extLst>
          </p:cNvPr>
          <p:cNvSpPr txBox="1"/>
          <p:nvPr/>
        </p:nvSpPr>
        <p:spPr>
          <a:xfrm>
            <a:off x="2767984" y="1595900"/>
            <a:ext cx="1460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설비구매팀 통하여 견적접수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04C9465-06B5-4AE1-8C56-099B3701A025}"/>
              </a:ext>
            </a:extLst>
          </p:cNvPr>
          <p:cNvCxnSpPr>
            <a:cxnSpLocks/>
          </p:cNvCxnSpPr>
          <p:nvPr/>
        </p:nvCxnSpPr>
        <p:spPr>
          <a:xfrm>
            <a:off x="1373993" y="3902625"/>
            <a:ext cx="986719" cy="246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CAE7FE-6731-4710-BC84-87D1E7FC6683}"/>
              </a:ext>
            </a:extLst>
          </p:cNvPr>
          <p:cNvCxnSpPr>
            <a:cxnSpLocks/>
          </p:cNvCxnSpPr>
          <p:nvPr/>
        </p:nvCxnSpPr>
        <p:spPr>
          <a:xfrm flipV="1">
            <a:off x="1352600" y="3933056"/>
            <a:ext cx="1008112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D13FBA-9C92-496F-8513-854D765FD598}"/>
              </a:ext>
            </a:extLst>
          </p:cNvPr>
          <p:cNvCxnSpPr>
            <a:cxnSpLocks/>
          </p:cNvCxnSpPr>
          <p:nvPr/>
        </p:nvCxnSpPr>
        <p:spPr>
          <a:xfrm>
            <a:off x="2526121" y="3902625"/>
            <a:ext cx="986719" cy="246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E7F5C0C-7515-4201-97D2-0D1ABFA97B82}"/>
              </a:ext>
            </a:extLst>
          </p:cNvPr>
          <p:cNvCxnSpPr>
            <a:cxnSpLocks/>
          </p:cNvCxnSpPr>
          <p:nvPr/>
        </p:nvCxnSpPr>
        <p:spPr>
          <a:xfrm flipV="1">
            <a:off x="2504728" y="3933056"/>
            <a:ext cx="1008112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5DF2CC-7640-4736-8D56-DDCD58EC19C1}"/>
              </a:ext>
            </a:extLst>
          </p:cNvPr>
          <p:cNvSpPr/>
          <p:nvPr/>
        </p:nvSpPr>
        <p:spPr>
          <a:xfrm>
            <a:off x="1230809" y="3830616"/>
            <a:ext cx="1218521" cy="39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75CE1-6826-4772-940C-68BAC160F212}"/>
              </a:ext>
            </a:extLst>
          </p:cNvPr>
          <p:cNvSpPr/>
          <p:nvPr/>
        </p:nvSpPr>
        <p:spPr>
          <a:xfrm>
            <a:off x="2360712" y="3830617"/>
            <a:ext cx="1218521" cy="39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CB9C16EB-FD0C-4355-A4A9-F00945A69351}"/>
              </a:ext>
            </a:extLst>
          </p:cNvPr>
          <p:cNvSpPr/>
          <p:nvPr/>
        </p:nvSpPr>
        <p:spPr>
          <a:xfrm>
            <a:off x="2517485" y="3897052"/>
            <a:ext cx="1008112" cy="3600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연구소장</a:t>
            </a:r>
            <a:endParaRPr lang="en-US" altLang="ko-KR" sz="800" b="1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투자심의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3EE7C99-E4B8-4497-AB51-EABAB185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57005"/>
              </p:ext>
            </p:extLst>
          </p:nvPr>
        </p:nvGraphicFramePr>
        <p:xfrm>
          <a:off x="4813767" y="2204864"/>
          <a:ext cx="4867485" cy="3283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Process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D-Day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日</a:t>
                      </a:r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투자</a:t>
                      </a:r>
                      <a:endParaRPr lang="en-US" altLang="ko-KR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견적서 접수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-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설비구매팀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초기견적접수 요청</a:t>
                      </a:r>
                      <a:endParaRPr lang="en-US" altLang="ko-KR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(GIPS,Buyer</a:t>
                      </a:r>
                      <a:r>
                        <a:rPr lang="en-US" altLang="ko-KR" sz="1100" baseline="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 Role</a:t>
                      </a:r>
                      <a:r>
                        <a:rPr lang="ko-KR" altLang="en-US" sz="1100" baseline="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권한 필요</a:t>
                      </a:r>
                      <a:r>
                        <a:rPr lang="en-US" altLang="ko-KR" sz="1100" baseline="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투자</a:t>
                      </a:r>
                      <a:r>
                        <a:rPr lang="ko-KR" altLang="en-US" sz="1100" baseline="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 </a:t>
                      </a:r>
                      <a:endParaRPr lang="en-US" altLang="ko-KR" sz="1100" baseline="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심의서 작성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-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개발팀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투자심의서</a:t>
                      </a:r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사양서</a:t>
                      </a:r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견적서</a:t>
                      </a:r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입고위치</a:t>
                      </a:r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업체검토자료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심의일정</a:t>
                      </a:r>
                      <a:endParaRPr lang="en-US" altLang="ko-KR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조율</a:t>
                      </a:r>
                      <a:endParaRPr lang="en-US" altLang="ko-KR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개발기획팀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-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투자 </a:t>
                      </a:r>
                      <a:endParaRPr lang="en-US" altLang="ko-KR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심의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D-Day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개발팀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LG스마트체2.0 Bold" panose="020B0600000101010101" pitchFamily="50" charset="-127"/>
                          <a:ea typeface="LG스마트체2.0 Bold" panose="020B0600000101010101" pitchFamily="50" charset="-127"/>
                        </a:rPr>
                        <a:t>-</a:t>
                      </a:r>
                      <a:endParaRPr lang="ko-KR" altLang="en-US" sz="1100" dirty="0">
                        <a:latin typeface="LG스마트체2.0 Bold" panose="020B0600000101010101" pitchFamily="50" charset="-127"/>
                        <a:ea typeface="LG스마트체2.0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1DEC9BC-FDF5-4169-A6DD-54899E72EE91}"/>
              </a:ext>
            </a:extLst>
          </p:cNvPr>
          <p:cNvSpPr txBox="1"/>
          <p:nvPr/>
        </p:nvSpPr>
        <p:spPr>
          <a:xfrm>
            <a:off x="5900645" y="6135107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*</a:t>
            </a:r>
            <a:r>
              <a:rPr lang="ko-KR" altLang="en-US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투자</a:t>
            </a:r>
            <a:r>
              <a:rPr lang="en-US" altLang="ko-KR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심의 일정은 매월 </a:t>
            </a:r>
            <a:r>
              <a:rPr lang="en-US" altLang="ko-KR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2</a:t>
            </a:r>
            <a:r>
              <a:rPr lang="ko-KR" altLang="en-US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주 </a:t>
            </a:r>
            <a:r>
              <a:rPr lang="en-US" altLang="ko-KR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, 4</a:t>
            </a:r>
            <a:r>
              <a:rPr lang="ko-KR" altLang="en-US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주 화요일 반영 </a:t>
            </a:r>
            <a:r>
              <a:rPr lang="en-US" altLang="ko-KR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</a:t>
            </a:r>
            <a:r>
              <a:rPr lang="ko-KR" altLang="en-US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매월 초 공유 예정</a:t>
            </a:r>
            <a:r>
              <a:rPr lang="en-US" altLang="ko-KR" sz="1000" b="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)</a:t>
            </a:r>
            <a:endParaRPr lang="ko-KR" altLang="en-US" sz="1000" b="0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광학솔루션연구소 투자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472" y="782838"/>
            <a:ext cx="4320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■ 광학솔루션연구소 투자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8504" y="1424936"/>
            <a:ext cx="62646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arenBoth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연구소장 심의 전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개발기획팀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정은혜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S)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양식 확인 </a:t>
            </a:r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(2)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연구소장 심의 후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심의서 및 회의록을 사업부 기획에 공유 및 확인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(3)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 발의와 동시에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사업부장 심의 실시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776536" y="2317128"/>
            <a:ext cx="8352928" cy="1679033"/>
            <a:chOff x="776536" y="1661171"/>
            <a:chExt cx="8352928" cy="1376176"/>
          </a:xfrm>
        </p:grpSpPr>
        <p:grpSp>
          <p:nvGrpSpPr>
            <p:cNvPr id="36" name="그룹 35"/>
            <p:cNvGrpSpPr/>
            <p:nvPr/>
          </p:nvGrpSpPr>
          <p:grpSpPr>
            <a:xfrm>
              <a:off x="776536" y="1661171"/>
              <a:ext cx="8352928" cy="1186313"/>
              <a:chOff x="848544" y="1700354"/>
              <a:chExt cx="8352928" cy="1186313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848544" y="1700354"/>
                <a:ext cx="1296144" cy="4190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개발팀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/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실장 확인</a:t>
                </a: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612740" y="1700354"/>
                <a:ext cx="1296144" cy="4190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연구소장 심의</a:t>
                </a: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4376936" y="1700354"/>
                <a:ext cx="1296144" cy="4190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투자발의</a:t>
                </a:r>
                <a:endParaRPr lang="en-US" altLang="ko-KR" sz="1400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(2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주 소요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141132" y="1700354"/>
                <a:ext cx="1296144" cy="4190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CFO </a:t>
                </a:r>
                <a:r>
                  <a:rPr lang="ko-KR" altLang="en-US" sz="1400" dirty="0">
                    <a:solidFill>
                      <a:schemeClr val="bg1">
                        <a:lumMod val="65000"/>
                      </a:schemeClr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심의</a:t>
                </a:r>
                <a:endPara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(10</a:t>
                </a:r>
                <a:r>
                  <a:rPr lang="ko-KR" altLang="en-US" sz="1400" dirty="0">
                    <a:solidFill>
                      <a:schemeClr val="bg1">
                        <a:lumMod val="65000"/>
                      </a:schemeClr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억 이상</a:t>
                </a:r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)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905328" y="1700354"/>
                <a:ext cx="1296144" cy="4190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CEO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보고</a:t>
                </a:r>
                <a:endParaRPr lang="en-US" altLang="ko-KR" sz="1400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현장 경영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</p:txBody>
          </p:sp>
          <p:cxnSp>
            <p:nvCxnSpPr>
              <p:cNvPr id="21" name="직선 화살표 연결선 20"/>
              <p:cNvCxnSpPr>
                <a:stCxn id="6" idx="3"/>
                <a:endCxn id="7" idx="1"/>
              </p:cNvCxnSpPr>
              <p:nvPr/>
            </p:nvCxnSpPr>
            <p:spPr>
              <a:xfrm>
                <a:off x="2144688" y="1909883"/>
                <a:ext cx="4680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7" idx="3"/>
                <a:endCxn id="8" idx="1"/>
              </p:cNvCxnSpPr>
              <p:nvPr/>
            </p:nvCxnSpPr>
            <p:spPr>
              <a:xfrm>
                <a:off x="3908884" y="1909883"/>
                <a:ext cx="4680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9" idx="3"/>
                <a:endCxn id="13" idx="1"/>
              </p:cNvCxnSpPr>
              <p:nvPr/>
            </p:nvCxnSpPr>
            <p:spPr>
              <a:xfrm>
                <a:off x="7437276" y="1909883"/>
                <a:ext cx="4680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모서리가 둥근 직사각형 39"/>
              <p:cNvSpPr/>
              <p:nvPr/>
            </p:nvSpPr>
            <p:spPr>
              <a:xfrm>
                <a:off x="5097016" y="2467608"/>
                <a:ext cx="1296144" cy="4190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사업부장 심의</a:t>
                </a:r>
              </a:p>
            </p:txBody>
          </p:sp>
        </p:grpSp>
        <p:cxnSp>
          <p:nvCxnSpPr>
            <p:cNvPr id="38" name="꺾인 연결선 37"/>
            <p:cNvCxnSpPr>
              <a:stCxn id="7" idx="3"/>
              <a:endCxn id="40" idx="1"/>
            </p:cNvCxnSpPr>
            <p:nvPr/>
          </p:nvCxnSpPr>
          <p:spPr>
            <a:xfrm>
              <a:off x="3836876" y="1870700"/>
              <a:ext cx="1188132" cy="767254"/>
            </a:xfrm>
            <a:prstGeom prst="bentConnector3">
              <a:avLst>
                <a:gd name="adj1" fmla="val 184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08984" y="2860764"/>
              <a:ext cx="1944216" cy="17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심의 내용으로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CEO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현장경영 시 보고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49" name="꺾인 연결선 48"/>
            <p:cNvCxnSpPr>
              <a:stCxn id="40" idx="3"/>
              <a:endCxn id="13" idx="1"/>
            </p:cNvCxnSpPr>
            <p:nvPr/>
          </p:nvCxnSpPr>
          <p:spPr>
            <a:xfrm flipV="1">
              <a:off x="6321152" y="1870700"/>
              <a:ext cx="1512168" cy="767254"/>
            </a:xfrm>
            <a:prstGeom prst="bentConnector3">
              <a:avLst>
                <a:gd name="adj1" fmla="val 819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8" idx="3"/>
              <a:endCxn id="9" idx="1"/>
            </p:cNvCxnSpPr>
            <p:nvPr/>
          </p:nvCxnSpPr>
          <p:spPr>
            <a:xfrm>
              <a:off x="5601072" y="1870700"/>
              <a:ext cx="468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365036" y="1134168"/>
            <a:ext cx="4320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Process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61447" y="4077072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투자발의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EP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품의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(1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억 이상 건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-. 20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부터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억 이상 투자 발의는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IMS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진행함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8504" y="5630747"/>
            <a:ext cx="726869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(2)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필수 수신처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투자기획팀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사업부 투자관련 담당자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사업부 기획관리팀 담당자</a:t>
            </a:r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본사 경영관리팀장 및 담당자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김호명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S)</a:t>
            </a:r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(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품의 전 사업부 기획 사전 공유 및 확인 必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5415" y="4926079"/>
            <a:ext cx="1747237" cy="539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발의품의 담당자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00349" y="4926080"/>
            <a:ext cx="1747237" cy="539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사업부 기획팀장 합의</a:t>
            </a:r>
          </a:p>
        </p:txBody>
      </p:sp>
      <p:cxnSp>
        <p:nvCxnSpPr>
          <p:cNvPr id="64" name="직선 화살표 연결선 63"/>
          <p:cNvCxnSpPr>
            <a:stCxn id="62" idx="3"/>
            <a:endCxn id="63" idx="1"/>
          </p:cNvCxnSpPr>
          <p:nvPr/>
        </p:nvCxnSpPr>
        <p:spPr>
          <a:xfrm>
            <a:off x="2592652" y="5195826"/>
            <a:ext cx="4076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5155283" y="4926080"/>
            <a:ext cx="1747237" cy="539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경영기획팀장 합의 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382227" y="5733256"/>
            <a:ext cx="1747237" cy="539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실장 승인</a:t>
            </a:r>
          </a:p>
        </p:txBody>
      </p:sp>
      <p:cxnSp>
        <p:nvCxnSpPr>
          <p:cNvPr id="69" name="직선 화살표 연결선 68"/>
          <p:cNvCxnSpPr>
            <a:stCxn id="63" idx="3"/>
            <a:endCxn id="65" idx="1"/>
          </p:cNvCxnSpPr>
          <p:nvPr/>
        </p:nvCxnSpPr>
        <p:spPr>
          <a:xfrm>
            <a:off x="4747586" y="5195827"/>
            <a:ext cx="407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3"/>
          </p:cNvCxnSpPr>
          <p:nvPr/>
        </p:nvCxnSpPr>
        <p:spPr>
          <a:xfrm>
            <a:off x="6902520" y="5195827"/>
            <a:ext cx="46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8504" y="4505199"/>
            <a:ext cx="626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(1)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품의 결재선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93469" y="4895442"/>
            <a:ext cx="240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√ </a:t>
            </a:r>
            <a:r>
              <a:rPr lang="en-US" altLang="ko-KR" sz="900" b="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EP</a:t>
            </a:r>
            <a:r>
              <a:rPr lang="ko-KR" altLang="en-US" sz="900" b="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품의 결제선 추가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360654" y="4926080"/>
            <a:ext cx="1768810" cy="53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투자기획팀장 합의 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262265" y="5465572"/>
            <a:ext cx="0" cy="28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5B6564-18C2-4B02-B808-05E572DF579E}"/>
              </a:ext>
            </a:extLst>
          </p:cNvPr>
          <p:cNvSpPr txBox="1"/>
          <p:nvPr/>
        </p:nvSpPr>
        <p:spPr>
          <a:xfrm>
            <a:off x="7150168" y="689815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ERP </a:t>
            </a:r>
            <a:r>
              <a:rPr lang="ko-KR" altLang="en-US" dirty="0" err="1"/>
              <a:t>쓸때</a:t>
            </a:r>
            <a:r>
              <a:rPr lang="en-US" altLang="ko-KR" dirty="0"/>
              <a:t>, </a:t>
            </a:r>
            <a:r>
              <a:rPr lang="ko-KR" altLang="en-US" dirty="0"/>
              <a:t>김규진</a:t>
            </a:r>
            <a:endParaRPr lang="en-US" altLang="ko-KR" dirty="0"/>
          </a:p>
          <a:p>
            <a:r>
              <a:rPr lang="ko-KR" altLang="en-US" dirty="0"/>
              <a:t>투자 예산 반영 코드</a:t>
            </a:r>
            <a:r>
              <a:rPr lang="en-US" altLang="ko-KR" dirty="0"/>
              <a:t>(</a:t>
            </a:r>
            <a:r>
              <a:rPr lang="ko-KR" altLang="en-US" dirty="0"/>
              <a:t>김규진</a:t>
            </a:r>
            <a:r>
              <a:rPr lang="en-US" altLang="ko-KR" dirty="0"/>
              <a:t>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66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6457" y="154880"/>
            <a:ext cx="5184575" cy="418721"/>
          </a:xfrm>
        </p:spPr>
        <p:txBody>
          <a:bodyPr/>
          <a:lstStyle/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IMS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투자발의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EP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품의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(1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억 이상 건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C2187B8B-D129-4AF0-BDCA-1758FE1EC47E}"/>
              </a:ext>
            </a:extLst>
          </p:cNvPr>
          <p:cNvSpPr txBox="1"/>
          <p:nvPr/>
        </p:nvSpPr>
        <p:spPr>
          <a:xfrm>
            <a:off x="207561" y="4856392"/>
            <a:ext cx="4696769" cy="14927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업무설명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IMS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정보 요약 및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Home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&gt;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수행자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ALL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① 접속정보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ToDo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)/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접속일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접속자현황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정보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② 메뉴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메인메뉴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서브메뉴 이동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③ 투자정보요약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투자현황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심의계획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/LT/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투자평가현황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투자비분석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④ 게시판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공지사항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표준규정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자료실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수행방법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Home (IMS logo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이미지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클릭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endParaRPr lang="ko-KR" altLang="en-US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모서리가 둥근 직사각형 83">
            <a:extLst>
              <a:ext uri="{FF2B5EF4-FFF2-40B4-BE49-F238E27FC236}">
                <a16:creationId xmlns:a16="http://schemas.microsoft.com/office/drawing/2014/main" id="{85D881E3-C924-4361-95F6-1C5CF5ECCB26}"/>
              </a:ext>
            </a:extLst>
          </p:cNvPr>
          <p:cNvSpPr/>
          <p:nvPr/>
        </p:nvSpPr>
        <p:spPr>
          <a:xfrm>
            <a:off x="1359690" y="876499"/>
            <a:ext cx="382485" cy="14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TextBox 84">
            <a:extLst>
              <a:ext uri="{FF2B5EF4-FFF2-40B4-BE49-F238E27FC236}">
                <a16:creationId xmlns:a16="http://schemas.microsoft.com/office/drawing/2014/main" id="{842CB910-E4A2-4829-A3F2-7BDCCB6C8CDE}"/>
              </a:ext>
            </a:extLst>
          </p:cNvPr>
          <p:cNvSpPr txBox="1"/>
          <p:nvPr/>
        </p:nvSpPr>
        <p:spPr>
          <a:xfrm>
            <a:off x="5068088" y="4856392"/>
            <a:ext cx="45365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투자정보요약 상세버튼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(+)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이동경로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&gt;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- 20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투자현황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My Page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Status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당월 심의계획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리포트 ▶ 심의현황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평균 투자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L/T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사업부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리포트 ▶ 사업부현황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투자평가현황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투자 평가 ▶ 보고자료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AD36C5-7CC3-41D9-BE66-C0D381BB8E33}"/>
              </a:ext>
            </a:extLst>
          </p:cNvPr>
          <p:cNvCxnSpPr/>
          <p:nvPr/>
        </p:nvCxnSpPr>
        <p:spPr>
          <a:xfrm>
            <a:off x="4904331" y="4865357"/>
            <a:ext cx="0" cy="1483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72A401-E417-4C2E-884F-E7AB21B0EC47}"/>
              </a:ext>
            </a:extLst>
          </p:cNvPr>
          <p:cNvCxnSpPr/>
          <p:nvPr/>
        </p:nvCxnSpPr>
        <p:spPr>
          <a:xfrm flipH="1">
            <a:off x="225780" y="4829209"/>
            <a:ext cx="9378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>
            <a:extLst>
              <a:ext uri="{FF2B5EF4-FFF2-40B4-BE49-F238E27FC236}">
                <a16:creationId xmlns:a16="http://schemas.microsoft.com/office/drawing/2014/main" id="{48D1F6FB-46D5-4602-B894-148A664F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1" y="836712"/>
            <a:ext cx="808016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6">
            <a:extLst>
              <a:ext uri="{FF2B5EF4-FFF2-40B4-BE49-F238E27FC236}">
                <a16:creationId xmlns:a16="http://schemas.microsoft.com/office/drawing/2014/main" id="{87177948-5EF4-4E99-9076-6D3D8347195D}"/>
              </a:ext>
            </a:extLst>
          </p:cNvPr>
          <p:cNvSpPr/>
          <p:nvPr/>
        </p:nvSpPr>
        <p:spPr>
          <a:xfrm>
            <a:off x="6400250" y="818420"/>
            <a:ext cx="2160241" cy="1623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682D76-2C0B-4467-B157-26926006F4CE}"/>
              </a:ext>
            </a:extLst>
          </p:cNvPr>
          <p:cNvSpPr/>
          <p:nvPr/>
        </p:nvSpPr>
        <p:spPr bwMode="auto">
          <a:xfrm>
            <a:off x="6310250" y="624491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anose="020B0604020202020204" pitchFamily="34" charset="0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29" name="모서리가 둥근 직사각형 27">
            <a:extLst>
              <a:ext uri="{FF2B5EF4-FFF2-40B4-BE49-F238E27FC236}">
                <a16:creationId xmlns:a16="http://schemas.microsoft.com/office/drawing/2014/main" id="{5E8F7B58-FCA8-48D6-9156-75B7F10B199C}"/>
              </a:ext>
            </a:extLst>
          </p:cNvPr>
          <p:cNvSpPr/>
          <p:nvPr/>
        </p:nvSpPr>
        <p:spPr>
          <a:xfrm>
            <a:off x="1393179" y="877980"/>
            <a:ext cx="4214983" cy="212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499A5D-F282-49F8-B092-ECD415A93AB5}"/>
              </a:ext>
            </a:extLst>
          </p:cNvPr>
          <p:cNvSpPr/>
          <p:nvPr/>
        </p:nvSpPr>
        <p:spPr bwMode="auto">
          <a:xfrm>
            <a:off x="1303179" y="624491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anose="020B0604020202020204" pitchFamily="34" charset="0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31" name="모서리가 둥근 직사각형 29">
            <a:extLst>
              <a:ext uri="{FF2B5EF4-FFF2-40B4-BE49-F238E27FC236}">
                <a16:creationId xmlns:a16="http://schemas.microsoft.com/office/drawing/2014/main" id="{2123F593-B42C-4D7B-88E1-6FAE64D6A8FB}"/>
              </a:ext>
            </a:extLst>
          </p:cNvPr>
          <p:cNvSpPr/>
          <p:nvPr/>
        </p:nvSpPr>
        <p:spPr>
          <a:xfrm>
            <a:off x="567602" y="1236539"/>
            <a:ext cx="7920880" cy="2736304"/>
          </a:xfrm>
          <a:prstGeom prst="roundRect">
            <a:avLst>
              <a:gd name="adj" fmla="val 606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AF0DD69-9845-4C09-8EC3-1417E9E7C140}"/>
              </a:ext>
            </a:extLst>
          </p:cNvPr>
          <p:cNvSpPr/>
          <p:nvPr/>
        </p:nvSpPr>
        <p:spPr bwMode="auto">
          <a:xfrm>
            <a:off x="423586" y="1236539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anose="020B0604020202020204" pitchFamily="34" charset="0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6BFA60-3A05-42C3-ACF4-4C125B1A4474}"/>
              </a:ext>
            </a:extLst>
          </p:cNvPr>
          <p:cNvSpPr/>
          <p:nvPr/>
        </p:nvSpPr>
        <p:spPr bwMode="auto">
          <a:xfrm>
            <a:off x="423586" y="3967883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anose="020B0604020202020204" pitchFamily="34" charset="0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4A7648B3-24BE-494E-A9D3-0B48E8CA86B5}"/>
              </a:ext>
            </a:extLst>
          </p:cNvPr>
          <p:cNvSpPr/>
          <p:nvPr/>
        </p:nvSpPr>
        <p:spPr>
          <a:xfrm>
            <a:off x="567602" y="3972843"/>
            <a:ext cx="7920880" cy="6928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403C8-E2C7-4E17-8571-6C5B0B7DADAB}"/>
              </a:ext>
            </a:extLst>
          </p:cNvPr>
          <p:cNvSpPr txBox="1"/>
          <p:nvPr/>
        </p:nvSpPr>
        <p:spPr>
          <a:xfrm>
            <a:off x="5429936" y="1380556"/>
            <a:ext cx="898306" cy="29238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상세버튼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F4F8D-A508-460A-BFB8-2483C66AB282}"/>
              </a:ext>
            </a:extLst>
          </p:cNvPr>
          <p:cNvSpPr txBox="1"/>
          <p:nvPr/>
        </p:nvSpPr>
        <p:spPr>
          <a:xfrm>
            <a:off x="597855" y="1699658"/>
            <a:ext cx="1265891" cy="472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315366-9D78-4BA7-92F6-1F827FE83BF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230801" y="2172643"/>
            <a:ext cx="3153225" cy="22024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">
            <a:extLst>
              <a:ext uri="{FF2B5EF4-FFF2-40B4-BE49-F238E27FC236}">
                <a16:creationId xmlns:a16="http://schemas.microsoft.com/office/drawing/2014/main" id="{87CAC65C-9D9C-44BE-9A2C-2D2F1FDE230A}"/>
              </a:ext>
            </a:extLst>
          </p:cNvPr>
          <p:cNvSpPr txBox="1"/>
          <p:nvPr/>
        </p:nvSpPr>
        <p:spPr>
          <a:xfrm>
            <a:off x="4384026" y="3713229"/>
            <a:ext cx="5314413" cy="10926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&lt;20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투자현황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Logic&gt;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검토율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=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완료건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(=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타당성승인수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)/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(=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승인수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심의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완료율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=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심의 완료건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(=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심의승인수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/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심의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대상건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(5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억이상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발의 승인수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평가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완료율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=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사후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완료보고 완료건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평가대상건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기준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직전분기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             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접속일이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월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일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일경우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평가완료율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기준은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19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4Q</a:t>
            </a:r>
          </a:p>
        </p:txBody>
      </p:sp>
    </p:spTree>
    <p:extLst>
      <p:ext uri="{BB962C8B-B14F-4D97-AF65-F5344CB8AC3E}">
        <p14:creationId xmlns:p14="http://schemas.microsoft.com/office/powerpoint/2010/main" val="107671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00672" y="2564904"/>
            <a:ext cx="6408712" cy="12241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대금 지불</a:t>
            </a:r>
          </a:p>
        </p:txBody>
      </p:sp>
    </p:spTree>
    <p:extLst>
      <p:ext uri="{BB962C8B-B14F-4D97-AF65-F5344CB8AC3E}">
        <p14:creationId xmlns:p14="http://schemas.microsoft.com/office/powerpoint/2010/main" val="427567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2550" y="65750"/>
            <a:ext cx="3073277" cy="5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완료 보고 </a:t>
            </a:r>
            <a:r>
              <a:rPr lang="en-US" altLang="ko-KR" sz="22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Process </a:t>
            </a:r>
            <a:r>
              <a:rPr lang="ko-KR" altLang="en-US" sz="22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개선 </a:t>
            </a: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7788065" y="165498"/>
            <a:ext cx="981359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개선방향 </a:t>
            </a:r>
            <a:endParaRPr lang="en-US" altLang="ko-KR" sz="16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61" name="AutoShape 94"/>
          <p:cNvSpPr>
            <a:spLocks noChangeArrowheads="1"/>
          </p:cNvSpPr>
          <p:nvPr/>
        </p:nvSpPr>
        <p:spPr bwMode="auto">
          <a:xfrm>
            <a:off x="336716" y="1649405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발주품의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대금지급조건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cxnSp>
        <p:nvCxnSpPr>
          <p:cNvPr id="62" name="직선 화살표 연결선 61"/>
          <p:cNvCxnSpPr>
            <a:stCxn id="61" idx="2"/>
            <a:endCxn id="63" idx="0"/>
          </p:cNvCxnSpPr>
          <p:nvPr/>
        </p:nvCxnSpPr>
        <p:spPr bwMode="auto">
          <a:xfrm>
            <a:off x="712709" y="1968507"/>
            <a:ext cx="0" cy="153884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AutoShape 94"/>
          <p:cNvSpPr>
            <a:spLocks noChangeArrowheads="1"/>
          </p:cNvSpPr>
          <p:nvPr/>
        </p:nvSpPr>
        <p:spPr bwMode="auto">
          <a:xfrm>
            <a:off x="336716" y="2122391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PO(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계약금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64" name="AutoShape 94"/>
          <p:cNvSpPr>
            <a:spLocks noChangeArrowheads="1"/>
          </p:cNvSpPr>
          <p:nvPr/>
        </p:nvSpPr>
        <p:spPr bwMode="auto">
          <a:xfrm>
            <a:off x="336716" y="2597715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입고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중도금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 bwMode="auto">
          <a:xfrm>
            <a:off x="712709" y="2441493"/>
            <a:ext cx="0" cy="156222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직선 화살표 연결선 65"/>
          <p:cNvCxnSpPr>
            <a:stCxn id="99" idx="2"/>
            <a:endCxn id="77" idx="0"/>
          </p:cNvCxnSpPr>
          <p:nvPr/>
        </p:nvCxnSpPr>
        <p:spPr bwMode="auto">
          <a:xfrm flipH="1">
            <a:off x="712706" y="3513462"/>
            <a:ext cx="3" cy="235606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직선 화살표 연결선 66"/>
          <p:cNvCxnSpPr>
            <a:stCxn id="68" idx="2"/>
            <a:endCxn id="74" idx="0"/>
          </p:cNvCxnSpPr>
          <p:nvPr/>
        </p:nvCxnSpPr>
        <p:spPr bwMode="auto">
          <a:xfrm flipH="1">
            <a:off x="712707" y="4711975"/>
            <a:ext cx="1" cy="312796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다이아몬드 67"/>
          <p:cNvSpPr/>
          <p:nvPr/>
        </p:nvSpPr>
        <p:spPr>
          <a:xfrm>
            <a:off x="336714" y="4313701"/>
            <a:ext cx="751988" cy="398274"/>
          </a:xfrm>
          <a:prstGeom prst="diamond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셋업완료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6288" y="4701088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4855" y="4480974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stCxn id="68" idx="3"/>
            <a:endCxn id="73" idx="1"/>
          </p:cNvCxnSpPr>
          <p:nvPr/>
        </p:nvCxnSpPr>
        <p:spPr bwMode="auto">
          <a:xfrm>
            <a:off x="1088702" y="4512838"/>
            <a:ext cx="470597" cy="0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AutoShape 94"/>
          <p:cNvSpPr>
            <a:spLocks noChangeArrowheads="1"/>
          </p:cNvSpPr>
          <p:nvPr/>
        </p:nvSpPr>
        <p:spPr bwMode="auto">
          <a:xfrm>
            <a:off x="336716" y="5504914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 </a:t>
            </a:r>
            <a:r>
              <a:rPr lang="ko-KR" altLang="en-US" sz="1000" b="0" kern="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다이아몬드 72"/>
          <p:cNvSpPr/>
          <p:nvPr/>
        </p:nvSpPr>
        <p:spPr>
          <a:xfrm>
            <a:off x="1559299" y="4313701"/>
            <a:ext cx="751988" cy="398274"/>
          </a:xfrm>
          <a:prstGeom prst="diamond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자사귀책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AutoShape 94"/>
          <p:cNvSpPr>
            <a:spLocks noChangeArrowheads="1"/>
          </p:cNvSpPr>
          <p:nvPr/>
        </p:nvSpPr>
        <p:spPr bwMode="auto">
          <a:xfrm>
            <a:off x="336714" y="5024771"/>
            <a:ext cx="751986" cy="300123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9947" y="4329402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6" name="꺾인 연결선 75"/>
          <p:cNvCxnSpPr>
            <a:stCxn id="73" idx="3"/>
            <a:endCxn id="72" idx="3"/>
          </p:cNvCxnSpPr>
          <p:nvPr/>
        </p:nvCxnSpPr>
        <p:spPr>
          <a:xfrm flipH="1">
            <a:off x="1088702" y="4512838"/>
            <a:ext cx="1222585" cy="1151627"/>
          </a:xfrm>
          <a:prstGeom prst="bentConnector3">
            <a:avLst>
              <a:gd name="adj1" fmla="val -18698"/>
            </a:avLst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다이아몬드 76"/>
          <p:cNvSpPr/>
          <p:nvPr/>
        </p:nvSpPr>
        <p:spPr>
          <a:xfrm>
            <a:off x="336712" y="3749068"/>
            <a:ext cx="751988" cy="398274"/>
          </a:xfrm>
          <a:prstGeom prst="diamond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8" name="직선 화살표 연결선 77"/>
          <p:cNvCxnSpPr>
            <a:stCxn id="77" idx="3"/>
            <a:endCxn id="87" idx="1"/>
          </p:cNvCxnSpPr>
          <p:nvPr/>
        </p:nvCxnSpPr>
        <p:spPr bwMode="auto">
          <a:xfrm flipV="1">
            <a:off x="1088700" y="3939558"/>
            <a:ext cx="1596048" cy="8647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1092628" y="3732761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6315" y="4097651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1" name="직선 화살표 연결선 80"/>
          <p:cNvCxnSpPr>
            <a:stCxn id="64" idx="2"/>
            <a:endCxn id="99" idx="0"/>
          </p:cNvCxnSpPr>
          <p:nvPr/>
        </p:nvCxnSpPr>
        <p:spPr bwMode="auto">
          <a:xfrm>
            <a:off x="712709" y="2916817"/>
            <a:ext cx="0" cy="277543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직선 화살표 연결선 81"/>
          <p:cNvCxnSpPr>
            <a:stCxn id="77" idx="2"/>
            <a:endCxn id="68" idx="0"/>
          </p:cNvCxnSpPr>
          <p:nvPr/>
        </p:nvCxnSpPr>
        <p:spPr bwMode="auto">
          <a:xfrm>
            <a:off x="712706" y="4147342"/>
            <a:ext cx="2" cy="166359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1721708" y="4694723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AutoShape 94"/>
          <p:cNvSpPr>
            <a:spLocks noChangeArrowheads="1"/>
          </p:cNvSpPr>
          <p:nvPr/>
        </p:nvSpPr>
        <p:spPr bwMode="auto">
          <a:xfrm>
            <a:off x="336716" y="5985284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현황 점검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월간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40361" y="6004812"/>
            <a:ext cx="167329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전결 </a:t>
            </a: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사업부장</a:t>
            </a: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수신 </a:t>
            </a: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800" b="0" dirty="0" err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설비구매팀</a:t>
            </a:r>
            <a:endParaRPr lang="en-US" altLang="ko-KR" sz="8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endParaRPr lang="en-US" altLang="ko-KR" sz="8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 지연 항목 사유 및 계획</a:t>
            </a:r>
            <a:endParaRPr lang="en-US" altLang="ko-KR" sz="8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6" name="직선 화살표 연결선 85"/>
          <p:cNvCxnSpPr>
            <a:stCxn id="87" idx="3"/>
          </p:cNvCxnSpPr>
          <p:nvPr/>
        </p:nvCxnSpPr>
        <p:spPr bwMode="auto">
          <a:xfrm>
            <a:off x="3436736" y="3939558"/>
            <a:ext cx="904196" cy="0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다이아몬드 86"/>
          <p:cNvSpPr/>
          <p:nvPr/>
        </p:nvSpPr>
        <p:spPr>
          <a:xfrm>
            <a:off x="2684748" y="3740421"/>
            <a:ext cx="751988" cy="398274"/>
          </a:xfrm>
          <a:prstGeom prst="diamond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자사귀책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직선 화살표 연결선 87"/>
          <p:cNvCxnSpPr>
            <a:stCxn id="87" idx="2"/>
            <a:endCxn id="94" idx="0"/>
          </p:cNvCxnSpPr>
          <p:nvPr/>
        </p:nvCxnSpPr>
        <p:spPr bwMode="auto">
          <a:xfrm flipH="1">
            <a:off x="3060741" y="4138695"/>
            <a:ext cx="1" cy="301859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직선 화살표 연결선 88"/>
          <p:cNvCxnSpPr>
            <a:stCxn id="94" idx="2"/>
            <a:endCxn id="91" idx="0"/>
          </p:cNvCxnSpPr>
          <p:nvPr/>
        </p:nvCxnSpPr>
        <p:spPr bwMode="auto">
          <a:xfrm>
            <a:off x="3060741" y="4759656"/>
            <a:ext cx="4098" cy="246136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2813655" y="4136500"/>
            <a:ext cx="267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AutoShape 94"/>
          <p:cNvSpPr>
            <a:spLocks noChangeArrowheads="1"/>
          </p:cNvSpPr>
          <p:nvPr/>
        </p:nvSpPr>
        <p:spPr bwMode="auto">
          <a:xfrm>
            <a:off x="2688846" y="5005792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계약변경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AutoShape 94"/>
          <p:cNvSpPr>
            <a:spLocks noChangeArrowheads="1"/>
          </p:cNvSpPr>
          <p:nvPr/>
        </p:nvSpPr>
        <p:spPr bwMode="auto">
          <a:xfrm>
            <a:off x="2688846" y="5522166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잔금 지급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cxnSp>
        <p:nvCxnSpPr>
          <p:cNvPr id="93" name="직선 화살표 연결선 92"/>
          <p:cNvCxnSpPr>
            <a:stCxn id="91" idx="2"/>
            <a:endCxn id="92" idx="0"/>
          </p:cNvCxnSpPr>
          <p:nvPr/>
        </p:nvCxnSpPr>
        <p:spPr bwMode="auto">
          <a:xfrm>
            <a:off x="3064839" y="5324894"/>
            <a:ext cx="0" cy="197272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AutoShape 94"/>
          <p:cNvSpPr>
            <a:spLocks noChangeArrowheads="1"/>
          </p:cNvSpPr>
          <p:nvPr/>
        </p:nvSpPr>
        <p:spPr bwMode="auto">
          <a:xfrm>
            <a:off x="2684748" y="4440554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보고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91845" y="3961144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AutoShape 94"/>
          <p:cNvSpPr>
            <a:spLocks noChangeArrowheads="1"/>
          </p:cNvSpPr>
          <p:nvPr/>
        </p:nvSpPr>
        <p:spPr bwMode="auto">
          <a:xfrm>
            <a:off x="4326834" y="3780007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 </a:t>
            </a:r>
            <a:r>
              <a:rPr lang="ko-KR" altLang="en-US" sz="1000" b="0" kern="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76736" y="3353911"/>
            <a:ext cx="2664296" cy="2559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0732" y="335884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 지연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AutoShape 94"/>
          <p:cNvSpPr>
            <a:spLocks noChangeArrowheads="1"/>
          </p:cNvSpPr>
          <p:nvPr/>
        </p:nvSpPr>
        <p:spPr bwMode="auto">
          <a:xfrm>
            <a:off x="336716" y="3194360"/>
            <a:ext cx="751986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Warning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203" y="3119030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0600" y="1628800"/>
            <a:ext cx="4408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완료 보고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Warning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완료보고일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전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완료보고일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전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 계획일 후 수시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매월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집행품의 담당자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집행품의 팀장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0600" y="2543996"/>
            <a:ext cx="440804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 귀책으로 </a:t>
            </a:r>
            <a:r>
              <a:rPr lang="en-US" altLang="ko-KR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Set-up </a:t>
            </a:r>
            <a:r>
              <a:rPr lang="ko-KR" altLang="en-US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미완료 시</a:t>
            </a:r>
            <a:endParaRPr lang="en-US" altLang="ko-KR" sz="11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서류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FAT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 완료 계획서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FAT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 계획 합의서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*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FAT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 계획 합의서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필첨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내용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 검증 계획에 따른 검증 실시 후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귀책으로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지연 될 경우 지연일수에 대한 </a:t>
            </a:r>
            <a:r>
              <a:rPr lang="ko-KR" altLang="en-US" sz="1100" b="1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r>
              <a:rPr lang="ko-KR" altLang="en-US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금액 환수 진행에 합의 함</a:t>
            </a:r>
            <a:r>
              <a:rPr lang="en-US" altLang="ko-KR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C4003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*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진행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귀책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지연 시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귀책 사유 및 지연 일수에 대한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금액 협의 후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주관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환수 요청 품의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집행품의 원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재량권자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후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패널티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환수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한다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91845" y="4410344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0600" y="4473116"/>
            <a:ext cx="4516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지연 보고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1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</a:t>
            </a:r>
            <a:r>
              <a:rPr lang="ko-KR" altLang="en-US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완료 지연의 자사 귀책일 경우 지연보고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계약 변경 관리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내용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 현황 점검 보고 와 같이 진행 가능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1)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정보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/2)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 사유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3)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계획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4)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 방지 대책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*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서류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양사 지연 합의서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결재선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사업부장 전결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발주 부서 합의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203" y="5913445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00600" y="5697252"/>
            <a:ext cx="45160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4)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완료 보고 현황 점검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매월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월간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사업부자체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사업부장 전결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분기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현황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(CEO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보고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cxnSp>
        <p:nvCxnSpPr>
          <p:cNvPr id="107" name="직선 화살표 연결선 106"/>
          <p:cNvCxnSpPr>
            <a:stCxn id="73" idx="2"/>
            <a:endCxn id="108" idx="0"/>
          </p:cNvCxnSpPr>
          <p:nvPr/>
        </p:nvCxnSpPr>
        <p:spPr bwMode="auto">
          <a:xfrm>
            <a:off x="1935293" y="4711975"/>
            <a:ext cx="13422" cy="312796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AutoShape 94"/>
          <p:cNvSpPr>
            <a:spLocks noChangeArrowheads="1"/>
          </p:cNvSpPr>
          <p:nvPr/>
        </p:nvSpPr>
        <p:spPr bwMode="auto">
          <a:xfrm>
            <a:off x="1572722" y="5024771"/>
            <a:ext cx="751986" cy="300123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조건부 완료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60849" y="4933858"/>
            <a:ext cx="33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60849" y="1249015"/>
            <a:ext cx="220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 보고 </a:t>
            </a:r>
            <a:r>
              <a:rPr lang="en-US" altLang="ko-KR" sz="14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</a:t>
            </a:r>
            <a:endParaRPr lang="ko-KR" altLang="en-US" sz="1400" b="1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05128" y="1249015"/>
            <a:ext cx="220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개선 내용</a:t>
            </a:r>
            <a:endParaRPr lang="ko-KR" altLang="en-US" sz="1400" b="1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AutoShape 94"/>
          <p:cNvSpPr>
            <a:spLocks noChangeArrowheads="1"/>
          </p:cNvSpPr>
          <p:nvPr/>
        </p:nvSpPr>
        <p:spPr bwMode="auto">
          <a:xfrm>
            <a:off x="164468" y="656691"/>
            <a:ext cx="9042956" cy="50665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’19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경영진단 지적 사항 </a:t>
            </a: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자산 귀책의 완료 지연은 대금지급지연 이자 미지급에 대한 공정 거래 </a:t>
            </a: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있음</a:t>
            </a: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CEO 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지시 사항 </a:t>
            </a: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 귀책 사유의 지연 건은 </a:t>
            </a:r>
            <a:r>
              <a:rPr lang="ko-KR" altLang="en-US" sz="1600" kern="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</a:t>
            </a:r>
            <a:r>
              <a:rPr lang="ko-KR" altLang="en-US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완료 유무 상관 없이 대금 지급 할 것</a:t>
            </a:r>
            <a:r>
              <a:rPr lang="en-US" altLang="ko-KR" sz="16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476483" y="1854838"/>
            <a:ext cx="322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대상 </a:t>
            </a:r>
            <a:r>
              <a:rPr lang="en-US" altLang="ko-KR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국내 설비 제작사</a:t>
            </a:r>
            <a:endParaRPr lang="en-US" altLang="ko-KR" sz="10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</a:t>
            </a:r>
            <a:r>
              <a:rPr lang="en-US" altLang="ko-KR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도입 설비 업체 및 건축</a:t>
            </a:r>
            <a:r>
              <a:rPr lang="en-US" altLang="ko-KR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/UT  </a:t>
            </a:r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 </a:t>
            </a:r>
            <a:r>
              <a:rPr lang="en-US" altLang="ko-KR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 </a:t>
            </a:r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제외</a:t>
            </a:r>
            <a:r>
              <a:rPr lang="en-US" altLang="ko-KR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40832" y="4755147"/>
            <a:ext cx="83664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전결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사업부장</a:t>
            </a:r>
            <a:endParaRPr lang="en-US" altLang="ko-KR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51817" y="2332042"/>
            <a:ext cx="4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1817" y="4220450"/>
            <a:ext cx="4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50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C3550-555D-4567-81CE-BDF7A4B1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Case </a:t>
            </a:r>
            <a:r>
              <a:rPr lang="ko-KR" altLang="en-US" dirty="0"/>
              <a:t>별 입고 보고 </a:t>
            </a:r>
            <a:r>
              <a:rPr lang="en-US" altLang="ko-KR" dirty="0"/>
              <a:t>/ </a:t>
            </a:r>
            <a:r>
              <a:rPr lang="ko-KR" altLang="en-US" dirty="0"/>
              <a:t>입고 검수 품의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C8DC2-058C-4B10-AFC6-8B5558A3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00441-64AA-46F2-848E-8FC0B953EB24}"/>
              </a:ext>
            </a:extLst>
          </p:cNvPr>
          <p:cNvSpPr txBox="1"/>
          <p:nvPr/>
        </p:nvSpPr>
        <p:spPr>
          <a:xfrm>
            <a:off x="479539" y="2895615"/>
            <a:ext cx="29523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투자 목적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설비명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Maker /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일정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1)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계약입고일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2)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실제입고일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3)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지체일수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4)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 사유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귀책 구분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입고 검수 결과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-.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입고검수 체크리스트 첨부 필수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금액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-. Total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발주 금액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00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 중도금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중도금 있을 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00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(%)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5CD855-BB47-4C4E-87A5-92F48FEA3447}"/>
              </a:ext>
            </a:extLst>
          </p:cNvPr>
          <p:cNvGrpSpPr/>
          <p:nvPr/>
        </p:nvGrpSpPr>
        <p:grpSpPr>
          <a:xfrm>
            <a:off x="3368824" y="4545124"/>
            <a:ext cx="3168352" cy="1656184"/>
            <a:chOff x="5529064" y="1797567"/>
            <a:chExt cx="4032447" cy="199147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D8012E-22A2-4A43-AF5B-A75A21D5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072" y="2204864"/>
              <a:ext cx="3960439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1E654B-B2DC-46D9-B277-8AF04FEDFF7B}"/>
                </a:ext>
              </a:extLst>
            </p:cNvPr>
            <p:cNvSpPr txBox="1"/>
            <p:nvPr/>
          </p:nvSpPr>
          <p:spPr>
            <a:xfrm>
              <a:off x="5529064" y="1797567"/>
              <a:ext cx="2376264" cy="45955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※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검수 체크 리스트 예시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0401C5-D7D8-4362-BDC5-FD517727DAE5}"/>
              </a:ext>
            </a:extLst>
          </p:cNvPr>
          <p:cNvSpPr txBox="1"/>
          <p:nvPr/>
        </p:nvSpPr>
        <p:spPr>
          <a:xfrm>
            <a:off x="182621" y="2636912"/>
            <a:ext cx="4329366" cy="25429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 본문 내용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 제목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“ OOO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 입고 보고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“ 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502B48A-1F15-48F6-8E12-A99F850D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3" y="970288"/>
            <a:ext cx="46478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작성경로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(G-ERP)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Equipment Home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Verification 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              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Incoming Inspection List 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              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Create Incoming Inspection Report  </a:t>
            </a:r>
            <a:endParaRPr kumimoji="1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※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재량권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투자집행 금액기준 차 하위자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재량권자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     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5F843-3CC8-4987-818D-7943BAAC02F8}"/>
              </a:ext>
            </a:extLst>
          </p:cNvPr>
          <p:cNvSpPr txBox="1"/>
          <p:nvPr/>
        </p:nvSpPr>
        <p:spPr>
          <a:xfrm>
            <a:off x="4043648" y="6135711"/>
            <a:ext cx="5976664" cy="296741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※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입고 검수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Fail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인해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선적 지연 및 그에 따른 최종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FAT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완료 일자 지체 는 업체 귀책임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6E5B2A-595A-4FB6-9E37-CCB1C25660B8}"/>
              </a:ext>
            </a:extLst>
          </p:cNvPr>
          <p:cNvCxnSpPr/>
          <p:nvPr/>
        </p:nvCxnSpPr>
        <p:spPr bwMode="auto">
          <a:xfrm>
            <a:off x="4808984" y="764704"/>
            <a:ext cx="0" cy="388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73">
            <a:extLst>
              <a:ext uri="{FF2B5EF4-FFF2-40B4-BE49-F238E27FC236}">
                <a16:creationId xmlns:a16="http://schemas.microsoft.com/office/drawing/2014/main" id="{D4B2BE93-3AD1-4A0E-B209-E76329D9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603660"/>
            <a:ext cx="468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설비 입고 보고 본문 예시</a:t>
            </a:r>
          </a:p>
        </p:txBody>
      </p:sp>
      <p:sp>
        <p:nvSpPr>
          <p:cNvPr id="13" name="TextBox 73">
            <a:extLst>
              <a:ext uri="{FF2B5EF4-FFF2-40B4-BE49-F238E27FC236}">
                <a16:creationId xmlns:a16="http://schemas.microsoft.com/office/drawing/2014/main" id="{87E9CE77-FFD2-4D50-AD7D-F8DDC878F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992" y="603659"/>
            <a:ext cx="502500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도입 설비 입고 검수 품의 예시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 단순 기성품의 경우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                                         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선적 요청 품의로 대체 가능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15D482C-E260-4102-96F8-DC61E564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27" y="970288"/>
            <a:ext cx="443184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작성경로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(EP) : EP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전자 결재 품의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※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재량권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투자집행 금액기준 차 하위자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재량권자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      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87E75-3E27-4B20-BED5-AD00EB5E3256}"/>
              </a:ext>
            </a:extLst>
          </p:cNvPr>
          <p:cNvSpPr txBox="1"/>
          <p:nvPr/>
        </p:nvSpPr>
        <p:spPr>
          <a:xfrm>
            <a:off x="5083463" y="2615426"/>
            <a:ext cx="4329366" cy="25429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 본문 내용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 제목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“ OOO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 입고 검수 보고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“ 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AFFB8-E769-4281-B09D-40E1C7378CE8}"/>
              </a:ext>
            </a:extLst>
          </p:cNvPr>
          <p:cNvSpPr txBox="1"/>
          <p:nvPr/>
        </p:nvSpPr>
        <p:spPr>
          <a:xfrm>
            <a:off x="5313040" y="2874129"/>
            <a:ext cx="2952328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투자 목적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설비명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Maker /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일정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1)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발주 시 선적 일자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2)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실제 선적 일자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3)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 일수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4)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 사유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귀책 구분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입고 검수 결과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-.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입고검수 체크리스트 첨부 필수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0AD6A56-876C-465C-A084-A0C79A00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60" y="1823338"/>
            <a:ext cx="49628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품의 완료 필요 시점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선적 전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입고 검수 방법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현장 방문 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선적 진행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현업 부서의 품의 완료 후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설비구매팀에서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선적 지시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7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8FAD-AA44-499A-B944-9C56939E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완료보고 가이드 </a:t>
            </a:r>
            <a:r>
              <a:rPr lang="en-US" altLang="ko-KR" dirty="0"/>
              <a:t>(</a:t>
            </a:r>
            <a:r>
              <a:rPr lang="ko-KR" altLang="en-US" dirty="0"/>
              <a:t>품의 본문 </a:t>
            </a:r>
            <a:r>
              <a:rPr lang="en-US" altLang="ko-KR" dirty="0"/>
              <a:t>/ </a:t>
            </a:r>
            <a:r>
              <a:rPr lang="ko-KR" altLang="en-US" dirty="0"/>
              <a:t>재량권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FD891-D3CF-495A-8060-5A3CE0A6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4554D-B5C5-4017-89FC-05A842FC2160}"/>
              </a:ext>
            </a:extLst>
          </p:cNvPr>
          <p:cNvSpPr txBox="1"/>
          <p:nvPr/>
        </p:nvSpPr>
        <p:spPr>
          <a:xfrm>
            <a:off x="344487" y="1989995"/>
            <a:ext cx="4344987" cy="409342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투자 목적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설비명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Maker /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대수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일정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계약완료일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실제완료일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지체일수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 사유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귀책 구분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FAT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결과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주요 항목 검증 내용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구비 서류 확보 여부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없을 시 사유 기재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도면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(O , X )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매뉴얼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(O , X )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 교정 성적서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(O , X )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첨부 문서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List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첨부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완료보고서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갑지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첨부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도면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첨부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매뉴얼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첨부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 교정 성적서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첨부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FAT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검증 결과 데이터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※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용량 초과로 첨부 불가 시 품의 본문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항에 사유 기재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DB440-E23C-4BD3-9DC9-B6A52DF1FFDD}"/>
              </a:ext>
            </a:extLst>
          </p:cNvPr>
          <p:cNvSpPr txBox="1"/>
          <p:nvPr/>
        </p:nvSpPr>
        <p:spPr>
          <a:xfrm>
            <a:off x="2554646" y="4293096"/>
            <a:ext cx="213695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※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중요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!!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매뉴얼 입수 여부에 대해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상에 크로스 기입 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56D0A-F118-45BE-8829-CA09E930F270}"/>
              </a:ext>
            </a:extLst>
          </p:cNvPr>
          <p:cNvSpPr txBox="1"/>
          <p:nvPr/>
        </p:nvSpPr>
        <p:spPr>
          <a:xfrm>
            <a:off x="191586" y="1400964"/>
            <a:ext cx="3753302" cy="21602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 본문 제목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“ OOO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설비 완료 보고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“ 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26D235-A06D-4FDF-9909-1E86005AE7A6}"/>
              </a:ext>
            </a:extLst>
          </p:cNvPr>
          <p:cNvGraphicFramePr>
            <a:graphicFrameLocks noGrp="1"/>
          </p:cNvGraphicFramePr>
          <p:nvPr/>
        </p:nvGraphicFramePr>
        <p:xfrm>
          <a:off x="5226350" y="4699218"/>
          <a:ext cx="4539635" cy="113157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합의권자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재량권자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발주품의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단위 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억 이상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ctr" rtl="0" fontAlgn="ctr">
                        <a:buAutoNum type="arabicParenR"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설비구매팀장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algn="ctr" rtl="0" fontAlgn="ctr">
                        <a:buAutoNum type="arabicParenR"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생산기술담당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 집행 금액 기준 원 </a:t>
                      </a:r>
                      <a:r>
                        <a:rPr lang="ko-KR" altLang="en-US" sz="1100" b="1" i="0" u="none" strike="noStrike" dirty="0" err="1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재량권자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(CEO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제외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집행 품의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원 재량권자가 아님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억 미만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1) 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설비구매팀장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단위 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ctr" rtl="0" fontAlgn="ctr">
                        <a:buAutoNum type="arabicParenR"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설비구매팀장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algn="ctr" rtl="0" fontAlgn="ctr">
                        <a:buAutoNum type="arabicParenR"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생산기술담당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집행품의 원 </a:t>
                      </a:r>
                      <a:r>
                        <a:rPr lang="ko-KR" altLang="en-US" sz="1100" b="1" i="0" u="none" strike="noStrike" dirty="0" err="1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재량권자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(CEO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포함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FCDF64-5081-40F2-B8E9-83ECEE239F04}"/>
              </a:ext>
            </a:extLst>
          </p:cNvPr>
          <p:cNvSpPr txBox="1"/>
          <p:nvPr/>
        </p:nvSpPr>
        <p:spPr>
          <a:xfrm>
            <a:off x="5002682" y="4365104"/>
            <a:ext cx="5206902" cy="21602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*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완료 보고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합의권자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재량권자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상기 전사업무재량권 규정에 의거함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DCB9EC-DC21-4289-85DC-C005B445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571500"/>
            <a:ext cx="9648825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경로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Equipment Home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Verification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Local Completion Report List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Create Local Completion Report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도입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경로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Equipment Home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Verification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Import Completion Report List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Create Import Completion Report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5EC28-4EAB-4BF9-9084-A8ED62017029}"/>
              </a:ext>
            </a:extLst>
          </p:cNvPr>
          <p:cNvSpPr txBox="1"/>
          <p:nvPr/>
        </p:nvSpPr>
        <p:spPr>
          <a:xfrm>
            <a:off x="5231497" y="5949280"/>
            <a:ext cx="3465919" cy="21602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※ Project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단위 완료 건에 대해서는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EP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품의로 진행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F6A1-12CE-416A-82F6-DB504B261D2A}"/>
              </a:ext>
            </a:extLst>
          </p:cNvPr>
          <p:cNvSpPr txBox="1"/>
          <p:nvPr/>
        </p:nvSpPr>
        <p:spPr>
          <a:xfrm>
            <a:off x="191586" y="1700808"/>
            <a:ext cx="4041334" cy="21602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품의 본문 필수 항목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01E24-18B9-47A8-B420-665F2219163F}"/>
              </a:ext>
            </a:extLst>
          </p:cNvPr>
          <p:cNvSpPr txBox="1"/>
          <p:nvPr/>
        </p:nvSpPr>
        <p:spPr>
          <a:xfrm>
            <a:off x="4691596" y="1400964"/>
            <a:ext cx="5662004" cy="21602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재랑권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(16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6/13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개정 기준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 AAB-0800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업무재량권 규정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전사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Rev.16)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E37E52E-CC81-43F3-B68C-BB92F8D68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"/>
          <a:stretch/>
        </p:blipFill>
        <p:spPr bwMode="auto">
          <a:xfrm>
            <a:off x="4942702" y="2095519"/>
            <a:ext cx="6404951" cy="20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62965D12-FC54-442D-BE97-017A6375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10" y="1644040"/>
            <a:ext cx="6320874" cy="47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850562D5-D8EC-4229-A870-14087AB7E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4755"/>
              </p:ext>
            </p:extLst>
          </p:nvPr>
        </p:nvGraphicFramePr>
        <p:xfrm>
          <a:off x="7391400" y="946150"/>
          <a:ext cx="35163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5" imgW="1980000" imgH="349200" progId="Package">
                  <p:embed/>
                </p:oleObj>
              </mc:Choice>
              <mc:Fallback>
                <p:oleObj name="포장기 셸 개체" showAsIcon="1" r:id="rId5" imgW="1980000" imgH="349200" progId="Package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850562D5-D8EC-4229-A870-14087AB7E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946150"/>
                        <a:ext cx="3516313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실행 단추: 앞으로 또는 다음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A8C140-DFDA-494A-952D-97BA6EBBDA23}"/>
              </a:ext>
            </a:extLst>
          </p:cNvPr>
          <p:cNvSpPr/>
          <p:nvPr/>
        </p:nvSpPr>
        <p:spPr bwMode="auto">
          <a:xfrm>
            <a:off x="2720752" y="4851742"/>
            <a:ext cx="470322" cy="288032"/>
          </a:xfrm>
          <a:prstGeom prst="actionButtonForwardNex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  <p:sp>
        <p:nvSpPr>
          <p:cNvPr id="17" name="오른쪽 화살표 6">
            <a:extLst>
              <a:ext uri="{FF2B5EF4-FFF2-40B4-BE49-F238E27FC236}">
                <a16:creationId xmlns:a16="http://schemas.microsoft.com/office/drawing/2014/main" id="{F76210DA-458D-4782-8EB8-6CEBC941A3AF}"/>
              </a:ext>
            </a:extLst>
          </p:cNvPr>
          <p:cNvSpPr/>
          <p:nvPr/>
        </p:nvSpPr>
        <p:spPr bwMode="auto">
          <a:xfrm>
            <a:off x="2144688" y="4365104"/>
            <a:ext cx="292475" cy="3825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3A769-1642-472F-8B7C-11AFAC091A9B}"/>
              </a:ext>
            </a:extLst>
          </p:cNvPr>
          <p:cNvSpPr txBox="1"/>
          <p:nvPr/>
        </p:nvSpPr>
        <p:spPr>
          <a:xfrm>
            <a:off x="3224808" y="4887746"/>
            <a:ext cx="1220694" cy="21602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8page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466B-3630-4021-A06E-4AAC23D4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설비 완료보고서 </a:t>
            </a:r>
            <a:r>
              <a:rPr lang="ko-KR" altLang="en-US" dirty="0" err="1"/>
              <a:t>갑지</a:t>
            </a:r>
            <a:r>
              <a:rPr lang="ko-KR" altLang="en-US" dirty="0"/>
              <a:t> 양식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54ED5-2372-4B47-93C7-22A99375B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69">
            <a:extLst>
              <a:ext uri="{FF2B5EF4-FFF2-40B4-BE49-F238E27FC236}">
                <a16:creationId xmlns:a16="http://schemas.microsoft.com/office/drawing/2014/main" id="{E418962C-A504-41A9-891F-3F2F8DD7857A}"/>
              </a:ext>
            </a:extLst>
          </p:cNvPr>
          <p:cNvGraphicFramePr>
            <a:graphicFrameLocks noGrp="1"/>
          </p:cNvGraphicFramePr>
          <p:nvPr/>
        </p:nvGraphicFramePr>
        <p:xfrm>
          <a:off x="116582" y="594561"/>
          <a:ext cx="9701207" cy="5833856"/>
        </p:xfrm>
        <a:graphic>
          <a:graphicData uri="http://schemas.openxmlformats.org/drawingml/2006/table">
            <a:tbl>
              <a:tblPr/>
              <a:tblGrid>
                <a:gridCol w="88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설비명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모델명이 아닌 </a:t>
                      </a:r>
                      <a:r>
                        <a:rPr lang="ko-KR" altLang="en-US" sz="1000" b="0" kern="120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설비명을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적는다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업체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 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Full Name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작성한다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ko-KR" sz="1000" b="0" kern="120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 혹은 입고 장소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입고일자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실제 장소를 적는다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.(.    .     . 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 완료 일자를 기입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 시점에서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업체와 계약된 완료 일자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일자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-11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-11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 </a:t>
                      </a:r>
                      <a:r>
                        <a:rPr kumimoji="0" lang="ko-KR" altLang="en-US" sz="1000" b="0" i="0" u="none" strike="noStrike" kern="1200" cap="none" spc="-11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보고</a:t>
                      </a:r>
                      <a:r>
                        <a:rPr kumimoji="0" lang="en-US" altLang="ko-KR" sz="1000" b="0" i="0" u="none" strike="noStrike" kern="1200" cap="none" spc="-11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-11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月 동일  必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※ FAT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조건 충족 時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(Set 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Up, 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사양서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제품 신뢰성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표준 계약서 합의 등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지체일수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당사귀책     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공급자 귀책 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1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 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FAT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검사 항목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사양서 항목 포함 必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Specification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의견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제작설비의 경우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사양서 기준에서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설비사양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품질사양  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/MTBF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등을 항목으로 설정한다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초기 사양서 기준으로 하되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 변경 필요하면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사유 작성 후 변경된 기준으로 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4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☆데이터의 측정 시스템에 대해서</a:t>
                      </a:r>
                      <a:endParaRPr lang="en-US" altLang="ko-KR" sz="1000" b="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객관적으로 신뢰 할 수 있어야 함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(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측정기가 </a:t>
                      </a:r>
                      <a:r>
                        <a:rPr lang="ko-KR" altLang="en-US" sz="1000" b="0" kern="12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검교정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되어있는지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데이터의 측정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수집 방법이 </a:t>
                      </a:r>
                      <a:endParaRPr lang="en-US" altLang="ko-KR" sz="1000" b="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논리적인지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제작설비의 경우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항목별 결과 값에 대해 정량적으로 표현한다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OK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계측기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센서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/SW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류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사양서 기준에서 측정하고자 했던 기능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재현성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 설정한다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계측기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센서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/SW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류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기능이 정상적으로 작동되는지 여부를 도표 또는  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 값 표시 필요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정량적 표현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OK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&lt;PC /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 기성품 류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사양서 기준에서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 별 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스펙에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대해 항목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&lt;PC /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 기성품 류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각 파트 별 확인된 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스펙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정상 동작 결과에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대해 기입한다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OK</a:t>
                      </a: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특기사항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당사 귀책 사유 또는 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공급차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귀책에  대한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포상 처리 방법 협의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up </a:t>
                      </a:r>
                      <a:r>
                        <a:rPr kumimoji="1" lang="ko-KR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사진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지체 사유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1 )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용어 정의 </a:t>
                      </a:r>
                      <a:endParaRPr lang="en-US" altLang="ko-KR" sz="1000" b="0" kern="120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: 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계약완료일자를 초과하여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된 경우 이를 지체라고 하며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[FAT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완료일자 </a:t>
                      </a:r>
                      <a:r>
                        <a:rPr lang="en-US" altLang="ko-KR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계약완료일자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지체일수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라고 정의한다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2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귀책 발생 시 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설비구매팀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사전 문의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할 것</a:t>
                      </a:r>
                      <a:r>
                        <a:rPr lang="en-US" altLang="ko-KR" sz="1000" b="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당사 귀책 발생 시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본문상 지연 사유 및 지연 일수 필수 기재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(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보고 시점 지연은 당사 귀책에 해당 함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 귀책 지연 시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업체와 합의된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지체보상합의서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유첨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 전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지체 내용 발주 담당자에게 사전 공유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2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3)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귀책 판단 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: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지체 사유에 대한 귀책 판단은 집행부서에서 판단하며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지체상금에 대해 업체 합의한다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설비구매팀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합의된 지체상금에 대한 대금 처리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※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공급자 귀책이 아닌 경우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사례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사례 외에도 당사 귀책으로 인한 모든 경우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: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집행부서의 선적 일정 연기 요청으로 인한 완료 일자 지체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발주 後 집행부서의 사양 변경 또는 추가 등에 의한 완료 일자 지체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 제작을 위한 샘플 제공 지연으로 인한 완료 일자 지체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 제작 중 </a:t>
                      </a:r>
                      <a:r>
                        <a:rPr lang="ko-KR" altLang="en-US" sz="1000" b="0" kern="1200" baseline="0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당사측의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샘플 대응 요청으로 인한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 일자 지체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신뢰성 테스트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양산 검증 등에 의한 일자 지체 </a:t>
                      </a:r>
                      <a:r>
                        <a:rPr lang="en-US" altLang="ko-KR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FAT Pass </a:t>
                      </a:r>
                      <a:r>
                        <a:rPr lang="ko-KR" altLang="en-US" sz="1000" b="0" kern="1200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되었지만 담당자의 완료 보고 지연으로 인한 계약완료 일자 대비 지체 등</a:t>
                      </a:r>
                      <a:endParaRPr lang="en-US" altLang="ko-KR" sz="1000" b="0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="0" u="sng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="0" u="sng" kern="120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10">
            <a:extLst>
              <a:ext uri="{FF2B5EF4-FFF2-40B4-BE49-F238E27FC236}">
                <a16:creationId xmlns:a16="http://schemas.microsoft.com/office/drawing/2014/main" id="{CA37F400-547A-4F33-8D23-0D4CC7EA9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4" y="6383704"/>
            <a:ext cx="9823450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1158E-1CF1-4551-9D1C-54B422BCA1A7}"/>
              </a:ext>
            </a:extLst>
          </p:cNvPr>
          <p:cNvSpPr txBox="1"/>
          <p:nvPr/>
        </p:nvSpPr>
        <p:spPr>
          <a:xfrm>
            <a:off x="7867037" y="4581128"/>
            <a:ext cx="1910499" cy="6120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※ 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지체보상 </a:t>
            </a:r>
            <a:r>
              <a:rPr kumimoji="1" lang="ko-KR" altLang="en-US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패널티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: 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잔금 상계 처리를 통한</a:t>
            </a: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현금 보상</a:t>
            </a: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( 0.3% / 1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 </a:t>
            </a: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대물보상 불가</a:t>
            </a: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 경영진단 지침</a:t>
            </a:r>
            <a:r>
              <a:rPr kumimoji="1" lang="en-US" altLang="ko-KR" sz="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제목 53">
            <a:extLst>
              <a:ext uri="{FF2B5EF4-FFF2-40B4-BE49-F238E27FC236}">
                <a16:creationId xmlns:a16="http://schemas.microsoft.com/office/drawing/2014/main" id="{D5643CF4-F4E0-4D1F-97D9-C5169DF9CD2D}"/>
              </a:ext>
            </a:extLst>
          </p:cNvPr>
          <p:cNvSpPr txBox="1">
            <a:spLocks/>
          </p:cNvSpPr>
          <p:nvPr/>
        </p:nvSpPr>
        <p:spPr bwMode="auto">
          <a:xfrm>
            <a:off x="5313040" y="-16339"/>
            <a:ext cx="4392488" cy="6001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★ 기본 가이드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    :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FAT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완료 月 과 완료 보고 품의 완료 月은 동일 하도록 함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     (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회계 지침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돋움" pitchFamily="50" charset="-127"/>
                <a:cs typeface="Arial" pitchFamily="34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44650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46" y="116632"/>
            <a:ext cx="49573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0. </a:t>
            </a:r>
            <a:r>
              <a:rPr lang="ko-KR" altLang="en-US" sz="2000" dirty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설명회에 앞서</a:t>
            </a:r>
            <a:endParaRPr lang="en-US" altLang="ko-KR" sz="2000" dirty="0">
              <a:solidFill>
                <a:prstClr val="black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0" name="Text Box 295"/>
          <p:cNvSpPr txBox="1">
            <a:spLocks noChangeArrowheads="1"/>
          </p:cNvSpPr>
          <p:nvPr/>
        </p:nvSpPr>
        <p:spPr bwMode="auto">
          <a:xfrm>
            <a:off x="488504" y="980728"/>
            <a:ext cx="8532948" cy="137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marL="85725" indent="-8572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 설명회의 목적 </a:t>
            </a:r>
            <a:r>
              <a:rPr lang="en-US" altLang="ko-KR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: </a:t>
            </a: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b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19</a:t>
            </a: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년 </a:t>
            </a: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7~9</a:t>
            </a: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월 진행된 설비구매 프로세스의 경영진단 점검을 통해 투자 전반의 불합리 </a:t>
            </a: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/ </a:t>
            </a: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보완 사항을</a:t>
            </a:r>
          </a:p>
          <a:p>
            <a:pPr>
              <a:lnSpc>
                <a:spcPct val="130000"/>
              </a:lnSpc>
            </a:pP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확인할 수 있었으며 </a:t>
            </a: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이를 바탕으로 투자 전반에 걸쳐 재점검을 진행 하여 개선안을 도출 하였습니다</a:t>
            </a: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이에 투자 프로세스 개선으로 </a:t>
            </a:r>
            <a:r>
              <a:rPr lang="en-US" altLang="ko-KR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`20</a:t>
            </a:r>
            <a:r>
              <a:rPr lang="ko-KR" altLang="en-US" sz="16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년부터는 전사 투자 부분 체질 강화를  하고자 합니다</a:t>
            </a:r>
            <a:endParaRPr lang="en-US" altLang="ko-KR" sz="16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532" y="29586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개선 항목으로는 </a:t>
            </a:r>
            <a:r>
              <a:rPr lang="ko-KR" altLang="en-US" sz="1600" u="sng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업체관리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u="sng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투자비 검토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u="sng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대금지불</a:t>
            </a:r>
            <a:r>
              <a:rPr lang="ko-KR" altLang="en-US" sz="16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</a:t>
            </a:r>
            <a:r>
              <a:rPr lang="ko-KR" altLang="en-US" sz="1600" u="sng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법인관리</a:t>
            </a:r>
            <a:r>
              <a:rPr lang="en-US" altLang="ko-KR" sz="1600" u="sng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유휴설비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관점에서 </a:t>
            </a:r>
            <a:r>
              <a:rPr lang="en-US" altLang="ko-KR" sz="16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선정 하였습니다</a:t>
            </a:r>
            <a:r>
              <a:rPr lang="en-US" altLang="ko-KR" sz="16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6" name="Text Box 295"/>
          <p:cNvSpPr txBox="1">
            <a:spLocks noChangeArrowheads="1"/>
          </p:cNvSpPr>
          <p:nvPr/>
        </p:nvSpPr>
        <p:spPr bwMode="auto">
          <a:xfrm>
            <a:off x="525396" y="2456892"/>
            <a:ext cx="1323318" cy="41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marL="85725" indent="-8572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내용 </a:t>
            </a: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: </a:t>
            </a:r>
          </a:p>
        </p:txBody>
      </p:sp>
      <p:sp>
        <p:nvSpPr>
          <p:cNvPr id="17" name="오각형 16"/>
          <p:cNvSpPr/>
          <p:nvPr/>
        </p:nvSpPr>
        <p:spPr>
          <a:xfrm>
            <a:off x="7808813" y="4732369"/>
            <a:ext cx="1608683" cy="38881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법인관리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유휴</a:t>
            </a:r>
          </a:p>
        </p:txBody>
      </p:sp>
      <p:cxnSp>
        <p:nvCxnSpPr>
          <p:cNvPr id="18" name="꺾인 연결선 17"/>
          <p:cNvCxnSpPr>
            <a:stCxn id="24" idx="3"/>
            <a:endCxn id="22" idx="0"/>
          </p:cNvCxnSpPr>
          <p:nvPr/>
        </p:nvCxnSpPr>
        <p:spPr>
          <a:xfrm>
            <a:off x="2000673" y="3774651"/>
            <a:ext cx="754637" cy="95771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각형 18"/>
          <p:cNvSpPr/>
          <p:nvPr/>
        </p:nvSpPr>
        <p:spPr>
          <a:xfrm>
            <a:off x="6368653" y="4732369"/>
            <a:ext cx="1608683" cy="38881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대금지불</a:t>
            </a:r>
          </a:p>
        </p:txBody>
      </p:sp>
      <p:sp>
        <p:nvSpPr>
          <p:cNvPr id="20" name="오각형 19"/>
          <p:cNvSpPr/>
          <p:nvPr/>
        </p:nvSpPr>
        <p:spPr>
          <a:xfrm>
            <a:off x="4928493" y="4732369"/>
            <a:ext cx="1608683" cy="38881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발주</a:t>
            </a:r>
          </a:p>
        </p:txBody>
      </p:sp>
      <p:sp>
        <p:nvSpPr>
          <p:cNvPr id="21" name="오각형 20"/>
          <p:cNvSpPr/>
          <p:nvPr/>
        </p:nvSpPr>
        <p:spPr>
          <a:xfrm>
            <a:off x="3488333" y="4732369"/>
            <a:ext cx="1608683" cy="38881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심의</a:t>
            </a:r>
          </a:p>
        </p:txBody>
      </p:sp>
      <p:sp>
        <p:nvSpPr>
          <p:cNvPr id="22" name="오각형 21"/>
          <p:cNvSpPr/>
          <p:nvPr/>
        </p:nvSpPr>
        <p:spPr>
          <a:xfrm>
            <a:off x="2048173" y="4732369"/>
            <a:ext cx="1608683" cy="38881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투자비검토</a:t>
            </a:r>
          </a:p>
        </p:txBody>
      </p:sp>
      <p:sp>
        <p:nvSpPr>
          <p:cNvPr id="23" name="오각형 22"/>
          <p:cNvSpPr/>
          <p:nvPr/>
        </p:nvSpPr>
        <p:spPr>
          <a:xfrm>
            <a:off x="596516" y="4732369"/>
            <a:ext cx="1608683" cy="38881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발의</a:t>
            </a:r>
          </a:p>
        </p:txBody>
      </p:sp>
      <p:sp>
        <p:nvSpPr>
          <p:cNvPr id="24" name="오각형 23"/>
          <p:cNvSpPr/>
          <p:nvPr/>
        </p:nvSpPr>
        <p:spPr>
          <a:xfrm>
            <a:off x="596517" y="3580241"/>
            <a:ext cx="1404156" cy="388819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 관리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8534" y="3400221"/>
            <a:ext cx="4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5199" y="4552349"/>
            <a:ext cx="4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1182" y="4552349"/>
            <a:ext cx="4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3320" y="4569189"/>
            <a:ext cx="4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52700" y="5566558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rgbClr val="0000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ERRC </a:t>
            </a:r>
            <a:r>
              <a:rPr lang="ko-KR" altLang="en-US" sz="1200" b="1" kern="0" dirty="0">
                <a:solidFill>
                  <a:srgbClr val="0000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52700" y="586864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원가 분석 시스템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528" y="40277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Pool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528" y="4355522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 평가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6966" y="5238782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rgbClr val="0000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kern="0" dirty="0">
                <a:solidFill>
                  <a:srgbClr val="0000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 검토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92229" y="5238782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대금 지급 기준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92229" y="5566558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rgbClr val="0000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kern="0" dirty="0">
                <a:solidFill>
                  <a:srgbClr val="0000CC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완료보고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75846" y="523878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해외법인 관리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75846" y="5566558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유휴설비 매각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0358" y="5237826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buFont typeface="Wingdings" panose="05000000000000000000" pitchFamily="2" charset="2"/>
              <a:buChar char="§"/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 목표 관리</a:t>
            </a:r>
          </a:p>
        </p:txBody>
      </p:sp>
    </p:spTree>
    <p:extLst>
      <p:ext uri="{BB962C8B-B14F-4D97-AF65-F5344CB8AC3E}">
        <p14:creationId xmlns:p14="http://schemas.microsoft.com/office/powerpoint/2010/main" val="229507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00672" y="2564904"/>
            <a:ext cx="6408712" cy="12241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투자비 검토</a:t>
            </a:r>
          </a:p>
        </p:txBody>
      </p:sp>
    </p:spTree>
    <p:extLst>
      <p:ext uri="{BB962C8B-B14F-4D97-AF65-F5344CB8AC3E}">
        <p14:creationId xmlns:p14="http://schemas.microsoft.com/office/powerpoint/2010/main" val="26548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7788065" y="165498"/>
            <a:ext cx="981359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개선방향 </a:t>
            </a:r>
            <a:endParaRPr lang="en-US" altLang="ko-KR" sz="16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82550" y="65750"/>
            <a:ext cx="3151825" cy="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견적업무 설비구매 일원화</a:t>
            </a:r>
          </a:p>
        </p:txBody>
      </p:sp>
      <p:sp>
        <p:nvSpPr>
          <p:cNvPr id="79" name="AutoShape 94"/>
          <p:cNvSpPr>
            <a:spLocks noChangeArrowheads="1"/>
          </p:cNvSpPr>
          <p:nvPr/>
        </p:nvSpPr>
        <p:spPr bwMode="auto">
          <a:xfrm>
            <a:off x="128464" y="684527"/>
            <a:ext cx="9042956" cy="31910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거래 투명성 확보 및 투자비 절감을 위해 초기 견적검토 업무를 </a:t>
            </a:r>
            <a:r>
              <a:rPr lang="ko-KR" altLang="en-US" sz="1600" kern="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설비구매팀으로</a:t>
            </a:r>
            <a:r>
              <a:rPr lang="ko-KR" altLang="en-US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이관 하고자 함</a:t>
            </a:r>
            <a:r>
              <a:rPr lang="en-US" altLang="ko-KR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119124" y="1691283"/>
            <a:ext cx="864096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</a:t>
            </a:r>
            <a:endParaRPr lang="ko-KR" altLang="en-US" sz="1000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AutoShape 94"/>
          <p:cNvSpPr>
            <a:spLocks noChangeArrowheads="1"/>
          </p:cNvSpPr>
          <p:nvPr/>
        </p:nvSpPr>
        <p:spPr bwMode="auto">
          <a:xfrm>
            <a:off x="3119124" y="2087327"/>
            <a:ext cx="833808" cy="31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초기사양결정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AutoShape 94"/>
          <p:cNvSpPr>
            <a:spLocks noChangeArrowheads="1"/>
          </p:cNvSpPr>
          <p:nvPr/>
        </p:nvSpPr>
        <p:spPr bwMode="auto">
          <a:xfrm>
            <a:off x="3129135" y="3023431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업체선정</a:t>
            </a:r>
          </a:p>
        </p:txBody>
      </p:sp>
      <p:sp>
        <p:nvSpPr>
          <p:cNvPr id="83" name="AutoShape 94"/>
          <p:cNvSpPr>
            <a:spLocks noChangeArrowheads="1"/>
          </p:cNvSpPr>
          <p:nvPr/>
        </p:nvSpPr>
        <p:spPr bwMode="auto">
          <a:xfrm>
            <a:off x="3129135" y="2555379"/>
            <a:ext cx="833808" cy="31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견적의뢰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AutoShape 94"/>
          <p:cNvSpPr>
            <a:spLocks noChangeArrowheads="1"/>
          </p:cNvSpPr>
          <p:nvPr/>
        </p:nvSpPr>
        <p:spPr bwMode="auto">
          <a:xfrm>
            <a:off x="3129135" y="3472376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견적접수</a:t>
            </a:r>
          </a:p>
        </p:txBody>
      </p:sp>
      <p:cxnSp>
        <p:nvCxnSpPr>
          <p:cNvPr id="85" name="직선 화살표 연결선 84"/>
          <p:cNvCxnSpPr>
            <a:stCxn id="81" idx="2"/>
            <a:endCxn id="83" idx="0"/>
          </p:cNvCxnSpPr>
          <p:nvPr/>
        </p:nvCxnSpPr>
        <p:spPr>
          <a:xfrm>
            <a:off x="3536029" y="2406429"/>
            <a:ext cx="10011" cy="1489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546039" y="2874481"/>
            <a:ext cx="0" cy="1489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3546039" y="3318743"/>
            <a:ext cx="0" cy="15363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118251" y="1691283"/>
            <a:ext cx="930859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주관 </a:t>
            </a:r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</a:t>
            </a:r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7387" y="2087327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90" name="AutoShape 94"/>
          <p:cNvSpPr>
            <a:spLocks noChangeArrowheads="1"/>
          </p:cNvSpPr>
          <p:nvPr/>
        </p:nvSpPr>
        <p:spPr bwMode="auto">
          <a:xfrm>
            <a:off x="3129135" y="3923531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사양결정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(ERRC)</a:t>
            </a:r>
            <a:endParaRPr lang="ko-KR" altLang="en-US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3546039" y="3923531"/>
            <a:ext cx="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94"/>
          <p:cNvSpPr>
            <a:spLocks noChangeArrowheads="1"/>
          </p:cNvSpPr>
          <p:nvPr/>
        </p:nvSpPr>
        <p:spPr bwMode="auto">
          <a:xfrm>
            <a:off x="3129135" y="4384305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견적접수</a:t>
            </a:r>
          </a:p>
        </p:txBody>
      </p:sp>
      <p:sp>
        <p:nvSpPr>
          <p:cNvPr id="93" name="AutoShape 94"/>
          <p:cNvSpPr>
            <a:spLocks noChangeArrowheads="1"/>
          </p:cNvSpPr>
          <p:nvPr/>
        </p:nvSpPr>
        <p:spPr bwMode="auto">
          <a:xfrm>
            <a:off x="3129135" y="4852357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197387" y="2555379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535354" y="2555379"/>
            <a:ext cx="45365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(E-Mail)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97387" y="3023431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601878" y="3023431"/>
            <a:ext cx="32060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수기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197387" y="3472376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563404" y="3472376"/>
            <a:ext cx="397546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(Email)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197387" y="3923531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601878" y="3923531"/>
            <a:ext cx="32060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수기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97387" y="4384305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545837" y="4384305"/>
            <a:ext cx="45365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(E-Mail)</a:t>
            </a:r>
            <a:endParaRPr lang="ko-KR" altLang="en-US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4" name="직선 화살표 연결선 103"/>
          <p:cNvCxnSpPr>
            <a:stCxn id="92" idx="2"/>
            <a:endCxn id="93" idx="0"/>
          </p:cNvCxnSpPr>
          <p:nvPr/>
        </p:nvCxnSpPr>
        <p:spPr>
          <a:xfrm>
            <a:off x="3546039" y="4679615"/>
            <a:ext cx="0" cy="17274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3546039" y="4218841"/>
            <a:ext cx="0" cy="1654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3546039" y="3767688"/>
            <a:ext cx="0" cy="15584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 bwMode="auto">
          <a:xfrm>
            <a:off x="5410635" y="1593062"/>
            <a:ext cx="4347881" cy="36982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82800" rIns="54000" bIns="82800" numCol="1" rtlCol="0" anchor="ctr" anchorCtr="0" compatLnSpc="1">
            <a:prstTxWarp prst="textNoShape">
              <a:avLst/>
            </a:prstTxWarp>
          </a:bodyPr>
          <a:lstStyle/>
          <a:p>
            <a:pPr marL="100013" indent="-100013">
              <a:spcBef>
                <a:spcPct val="50000"/>
              </a:spcBef>
              <a:buFont typeface="Wingdings" pitchFamily="2" charset="2"/>
              <a:buChar char="u"/>
            </a:pPr>
            <a:endParaRPr lang="ko-KR" altLang="en-US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오른쪽 화살표 107"/>
          <p:cNvSpPr/>
          <p:nvPr/>
        </p:nvSpPr>
        <p:spPr bwMode="auto">
          <a:xfrm>
            <a:off x="2972780" y="1592796"/>
            <a:ext cx="2369455" cy="3698274"/>
          </a:xfrm>
          <a:prstGeom prst="rightArrow">
            <a:avLst>
              <a:gd name="adj1" fmla="val 100000"/>
              <a:gd name="adj2" fmla="val 4477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82800" rIns="54000" bIns="82800" numCol="1" rtlCol="0" anchor="ctr" anchorCtr="0" compatLnSpc="1">
            <a:prstTxWarp prst="textNoShape">
              <a:avLst/>
            </a:prstTxWarp>
          </a:bodyPr>
          <a:lstStyle/>
          <a:p>
            <a:pPr marL="100013" indent="-100013">
              <a:spcBef>
                <a:spcPct val="50000"/>
              </a:spcBef>
              <a:buFont typeface="Wingdings" pitchFamily="2" charset="2"/>
              <a:buChar char="u"/>
            </a:pPr>
            <a:endParaRPr lang="ko-KR" altLang="en-US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65065" y="116074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개선 방향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44888" y="11607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As Is</a:t>
            </a:r>
            <a:endParaRPr lang="ko-KR" altLang="en-US" sz="1400" u="sng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60724" y="116074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 Be</a:t>
            </a:r>
            <a:endParaRPr lang="ko-KR" altLang="en-US" sz="1400" u="sng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72523" y="1691549"/>
            <a:ext cx="2154149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변동 내용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436516" y="1691549"/>
            <a:ext cx="998581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주관 </a:t>
            </a:r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</a:t>
            </a:r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531402" y="2087593"/>
            <a:ext cx="25701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성능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 확정</a:t>
            </a:r>
            <a:endParaRPr lang="en-US" altLang="ko-KR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31402" y="2555645"/>
            <a:ext cx="25153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견적검토의뢰 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확정사양서→내부 승인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562597" y="2087593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537103" y="3023698"/>
            <a:ext cx="25153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견적검토 대상업체 선정 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전략업체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544531" y="3923798"/>
            <a:ext cx="2434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사양 확정 → 재 견적 의뢰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62597" y="2555645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6950353" y="2547950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505690" y="3023697"/>
            <a:ext cx="455254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6996323" y="3023697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505690" y="3472642"/>
            <a:ext cx="455254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562597" y="3923797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505690" y="4384571"/>
            <a:ext cx="455254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275174" y="2875615"/>
            <a:ext cx="4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277134" y="3311729"/>
            <a:ext cx="4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75558" y="4207763"/>
            <a:ext cx="4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544531" y="3472642"/>
            <a:ext cx="23186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복수 견적 접수 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544531" y="4384570"/>
            <a:ext cx="221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확정 견적 접수 </a:t>
            </a:r>
            <a:endParaRPr lang="en-US" altLang="ko-KR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복수업체 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원가분석 분석 제시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493060" y="1691283"/>
            <a:ext cx="864096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</a:t>
            </a:r>
            <a:endParaRPr lang="ko-KR" altLang="en-US" sz="1000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AutoShape 94"/>
          <p:cNvSpPr>
            <a:spLocks noChangeArrowheads="1"/>
          </p:cNvSpPr>
          <p:nvPr/>
        </p:nvSpPr>
        <p:spPr bwMode="auto">
          <a:xfrm>
            <a:off x="5493060" y="2087327"/>
            <a:ext cx="833808" cy="31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초기사양결정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AutoShape 94"/>
          <p:cNvSpPr>
            <a:spLocks noChangeArrowheads="1"/>
          </p:cNvSpPr>
          <p:nvPr/>
        </p:nvSpPr>
        <p:spPr bwMode="auto">
          <a:xfrm>
            <a:off x="5503071" y="3023431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업체선정</a:t>
            </a:r>
          </a:p>
        </p:txBody>
      </p:sp>
      <p:sp>
        <p:nvSpPr>
          <p:cNvPr id="134" name="AutoShape 94"/>
          <p:cNvSpPr>
            <a:spLocks noChangeArrowheads="1"/>
          </p:cNvSpPr>
          <p:nvPr/>
        </p:nvSpPr>
        <p:spPr bwMode="auto">
          <a:xfrm>
            <a:off x="5503071" y="2555379"/>
            <a:ext cx="833808" cy="31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견적의뢰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AutoShape 94"/>
          <p:cNvSpPr>
            <a:spLocks noChangeArrowheads="1"/>
          </p:cNvSpPr>
          <p:nvPr/>
        </p:nvSpPr>
        <p:spPr bwMode="auto">
          <a:xfrm>
            <a:off x="5503071" y="3472376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견적접수</a:t>
            </a:r>
          </a:p>
        </p:txBody>
      </p:sp>
      <p:cxnSp>
        <p:nvCxnSpPr>
          <p:cNvPr id="136" name="직선 화살표 연결선 135"/>
          <p:cNvCxnSpPr>
            <a:stCxn id="132" idx="2"/>
            <a:endCxn id="134" idx="0"/>
          </p:cNvCxnSpPr>
          <p:nvPr/>
        </p:nvCxnSpPr>
        <p:spPr>
          <a:xfrm>
            <a:off x="5909965" y="2406429"/>
            <a:ext cx="10011" cy="1489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5919975" y="2874481"/>
            <a:ext cx="0" cy="1489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5919975" y="3318743"/>
            <a:ext cx="0" cy="15363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94"/>
          <p:cNvSpPr>
            <a:spLocks noChangeArrowheads="1"/>
          </p:cNvSpPr>
          <p:nvPr/>
        </p:nvSpPr>
        <p:spPr bwMode="auto">
          <a:xfrm>
            <a:off x="5503071" y="3923531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사양결정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(ERRC)</a:t>
            </a:r>
            <a:endParaRPr lang="ko-KR" altLang="en-US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5919975" y="3923531"/>
            <a:ext cx="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utoShape 94"/>
          <p:cNvSpPr>
            <a:spLocks noChangeArrowheads="1"/>
          </p:cNvSpPr>
          <p:nvPr/>
        </p:nvSpPr>
        <p:spPr bwMode="auto">
          <a:xfrm>
            <a:off x="5503071" y="4384305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견적접수</a:t>
            </a:r>
          </a:p>
        </p:txBody>
      </p:sp>
      <p:sp>
        <p:nvSpPr>
          <p:cNvPr id="142" name="AutoShape 94"/>
          <p:cNvSpPr>
            <a:spLocks noChangeArrowheads="1"/>
          </p:cNvSpPr>
          <p:nvPr/>
        </p:nvSpPr>
        <p:spPr bwMode="auto">
          <a:xfrm>
            <a:off x="5503071" y="4852357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</a:t>
            </a:r>
          </a:p>
        </p:txBody>
      </p:sp>
      <p:cxnSp>
        <p:nvCxnSpPr>
          <p:cNvPr id="143" name="직선 화살표 연결선 142"/>
          <p:cNvCxnSpPr>
            <a:stCxn id="141" idx="2"/>
            <a:endCxn id="142" idx="0"/>
          </p:cNvCxnSpPr>
          <p:nvPr/>
        </p:nvCxnSpPr>
        <p:spPr>
          <a:xfrm>
            <a:off x="5919975" y="4679615"/>
            <a:ext cx="0" cy="17274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5919975" y="4218841"/>
            <a:ext cx="0" cy="1654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5919975" y="3767688"/>
            <a:ext cx="0" cy="15584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6996323" y="3470811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960319" y="3938863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996323" y="4374629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2752" y="1592796"/>
            <a:ext cx="270000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생산기술 업무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R&amp;R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명확화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2752" y="1894181"/>
            <a:ext cx="2934784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 및 견적 검토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투명성 확보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생산기술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/ERRC 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검토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4468" y="2745357"/>
            <a:ext cx="2808312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투명성 제고를 위한 설비구매 통제 기능 강화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: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안정성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양산기여 가능한 핵심업체 검토 대상 선정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92460" y="3546128"/>
            <a:ext cx="27003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시스템화 통해 견적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업체검토 투명성 확보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2460" y="3847513"/>
            <a:ext cx="2880320" cy="5078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견적검토 절차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견적의뢰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사양서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→대상선정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의뢰→견적접수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 과 견적 일치화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변동 이력 관리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52550" y="2349313"/>
            <a:ext cx="2820230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효율화 관점에서 책임과 권한을 명확히 하겠음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설비구매를 통하지 않은 견적 접수 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 불가 </a:t>
            </a:r>
            <a:endParaRPr lang="en-US" altLang="ko-KR" sz="1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1284" y="4566610"/>
            <a:ext cx="2861496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보유시스템 개선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(G-IPS)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 대응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– 11/17</a:t>
            </a: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발주 연계 시스템 검토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12/30</a:t>
            </a:r>
            <a:endParaRPr lang="ko-KR" altLang="en-US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52550" y="5193196"/>
            <a:ext cx="181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FAQ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653300" y="2801866"/>
            <a:ext cx="1997204" cy="14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설비구매 담당자 합의 기능 추가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653300" y="4182010"/>
            <a:ext cx="1872208" cy="2258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사양서 및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차 견적서에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ERRC </a:t>
            </a:r>
            <a:r>
              <a:rPr lang="ko-KR" altLang="en-US" sz="900" dirty="0">
                <a:solidFill>
                  <a:schemeClr val="tx1"/>
                </a:solidFill>
              </a:rPr>
              <a:t>내역 표기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E2CB62B-A22A-4204-AF99-AA5D095F857C}"/>
              </a:ext>
            </a:extLst>
          </p:cNvPr>
          <p:cNvSpPr/>
          <p:nvPr/>
        </p:nvSpPr>
        <p:spPr>
          <a:xfrm>
            <a:off x="272480" y="5528318"/>
            <a:ext cx="8928992" cy="7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 Q) </a:t>
            </a:r>
            <a:r>
              <a:rPr lang="ko-KR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업체와 사업부가 초기에 직접적인 커뮤니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케</a:t>
            </a:r>
            <a:r>
              <a:rPr lang="ko-KR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이션이 불가능하면 사양서 완성도가 떨어질 수 있는데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, </a:t>
            </a:r>
            <a:endParaRPr lang="ko-KR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굴림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     </a:t>
            </a:r>
            <a:r>
              <a:rPr lang="ko-KR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초기사양은 어느 정도 수준까지 확정이 되어야 하나요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?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 A) 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최소필요성능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Spec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위주로 작성이 필요 하며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, ERRC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를 통해 사양 완성도 및 구체화 되면 됩니다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굴림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59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6457" y="154880"/>
            <a:ext cx="2664295" cy="418721"/>
          </a:xfrm>
        </p:spPr>
        <p:txBody>
          <a:bodyPr/>
          <a:lstStyle/>
          <a:p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235" y="692696"/>
            <a:ext cx="667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en-US" altLang="ko-KR" sz="1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Gbox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→ GIPS →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견적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업체선정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→ PR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→ PR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→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구매요청 작성을 클릭한다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7AED67-D476-4069-AA0C-E9F08B5D4BB5}"/>
              </a:ext>
            </a:extLst>
          </p:cNvPr>
          <p:cNvGrpSpPr/>
          <p:nvPr/>
        </p:nvGrpSpPr>
        <p:grpSpPr>
          <a:xfrm>
            <a:off x="560512" y="980728"/>
            <a:ext cx="8856984" cy="1011647"/>
            <a:chOff x="159579" y="980728"/>
            <a:chExt cx="9669382" cy="110444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874"/>
            <a:stretch/>
          </p:blipFill>
          <p:spPr bwMode="auto">
            <a:xfrm>
              <a:off x="159579" y="980728"/>
              <a:ext cx="9669382" cy="110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567756" y="1268759"/>
              <a:ext cx="1465364" cy="252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41432" y="1700807"/>
              <a:ext cx="987529" cy="252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2703B9-B934-4BAF-8651-0DFE697A98F9}"/>
              </a:ext>
            </a:extLst>
          </p:cNvPr>
          <p:cNvSpPr txBox="1"/>
          <p:nvPr/>
        </p:nvSpPr>
        <p:spPr>
          <a:xfrm>
            <a:off x="130235" y="1988840"/>
            <a:ext cx="71929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내용 작성 후 결재요청을 클릭 한다 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1)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구매요청명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[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사업부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PJT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</a:t>
            </a:r>
            <a:r>
              <a:rPr lang="ko-KR" altLang="en-US" sz="1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설비명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견적 요청 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2)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구매요청 유형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설비구매</a:t>
            </a:r>
            <a:endParaRPr lang="en-US" altLang="ko-KR" sz="1400" b="1" dirty="0">
              <a:solidFill>
                <a:srgbClr val="0000CC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3)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구매담당자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설비구매팀 발주 담당자 지정 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결재 진행 시 합의자로 자동 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Setting)</a:t>
            </a: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4)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구매 요청사항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투자목적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설비명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수량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기타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특이사항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작성 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5) 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첨부파일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필수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*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사양서   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견적접수요청서는 유첨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(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필수 파일 </a:t>
            </a:r>
            <a:r>
              <a:rPr lang="ko-KR" altLang="en-US" sz="1400" b="1" dirty="0" err="1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누락시</a:t>
            </a:r>
            <a:r>
              <a:rPr lang="ko-KR" altLang="en-US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반려 항목 임</a:t>
            </a:r>
            <a:r>
              <a:rPr lang="en-US" altLang="ko-KR" sz="1400" b="1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6) Item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정보 입력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품명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수량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단가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사업계획 반영 예산 입력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사업계획 </a:t>
            </a:r>
            <a:r>
              <a:rPr lang="ko-KR" altLang="en-US" sz="1400" dirty="0" err="1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미반영</a:t>
            </a:r>
            <a:r>
              <a:rPr lang="ko-KR" altLang="en-US" sz="1400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 </a:t>
            </a:r>
            <a:r>
              <a:rPr lang="en-US" altLang="ko-KR" sz="1400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원 입력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DB7747-6DCA-4E5E-8F63-A80A2D619089}"/>
              </a:ext>
            </a:extLst>
          </p:cNvPr>
          <p:cNvGrpSpPr/>
          <p:nvPr/>
        </p:nvGrpSpPr>
        <p:grpSpPr>
          <a:xfrm>
            <a:off x="424508" y="3573016"/>
            <a:ext cx="8992988" cy="2808312"/>
            <a:chOff x="424508" y="2132856"/>
            <a:chExt cx="9073008" cy="2959458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597560BC-FB08-4D85-B7EE-87F9EE489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33"/>
            <a:stretch/>
          </p:blipFill>
          <p:spPr bwMode="auto">
            <a:xfrm>
              <a:off x="424508" y="2132856"/>
              <a:ext cx="9073008" cy="295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8FF667-ECD8-45BC-B4EF-41404E632C25}"/>
                </a:ext>
              </a:extLst>
            </p:cNvPr>
            <p:cNvSpPr txBox="1"/>
            <p:nvPr/>
          </p:nvSpPr>
          <p:spPr>
            <a:xfrm>
              <a:off x="1424608" y="2873524"/>
              <a:ext cx="390084" cy="38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FA3C3B-1E31-437D-9C3E-BCD8BDEBC7AC}"/>
                </a:ext>
              </a:extLst>
            </p:cNvPr>
            <p:cNvSpPr txBox="1"/>
            <p:nvPr/>
          </p:nvSpPr>
          <p:spPr>
            <a:xfrm>
              <a:off x="5677247" y="4421599"/>
              <a:ext cx="390084" cy="38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9DF56-007A-4ED3-8062-3A2729171E54}"/>
                </a:ext>
              </a:extLst>
            </p:cNvPr>
            <p:cNvSpPr txBox="1"/>
            <p:nvPr/>
          </p:nvSpPr>
          <p:spPr>
            <a:xfrm>
              <a:off x="1360119" y="4445099"/>
              <a:ext cx="390084" cy="38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④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BC79D8-950A-4A58-9315-49F97CE11AFE}"/>
                </a:ext>
              </a:extLst>
            </p:cNvPr>
            <p:cNvSpPr txBox="1"/>
            <p:nvPr/>
          </p:nvSpPr>
          <p:spPr>
            <a:xfrm>
              <a:off x="5673080" y="3275930"/>
              <a:ext cx="390084" cy="38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③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641F84-1BB9-48EA-AEF6-FD8CD34D89E0}"/>
                </a:ext>
              </a:extLst>
            </p:cNvPr>
            <p:cNvSpPr txBox="1"/>
            <p:nvPr/>
          </p:nvSpPr>
          <p:spPr>
            <a:xfrm>
              <a:off x="1406798" y="3172326"/>
              <a:ext cx="390084" cy="38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81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9"/>
          <p:cNvGraphicFramePr>
            <a:graphicFrameLocks noGrp="1"/>
          </p:cNvGraphicFramePr>
          <p:nvPr/>
        </p:nvGraphicFramePr>
        <p:xfrm>
          <a:off x="224595" y="880273"/>
          <a:ext cx="9336917" cy="5388136"/>
        </p:xfrm>
        <a:graphic>
          <a:graphicData uri="http://schemas.openxmlformats.org/drawingml/2006/table">
            <a:tbl>
              <a:tblPr/>
              <a:tblGrid>
                <a:gridCol w="22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담당자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사양협의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소속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성명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요청 유형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초기 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(O), ERRC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사양변경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 목적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 용도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계획 일정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견적접수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투자심의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집행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발주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입고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FAT()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반영여부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(Y,N)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 예산 금액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반영일 경우만 작성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FAT_Spec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제목 3"/>
          <p:cNvSpPr txBox="1">
            <a:spLocks/>
          </p:cNvSpPr>
          <p:nvPr/>
        </p:nvSpPr>
        <p:spPr>
          <a:xfrm>
            <a:off x="56457" y="154880"/>
            <a:ext cx="2664295" cy="41872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요청서</a:t>
            </a:r>
          </a:p>
        </p:txBody>
      </p:sp>
    </p:spTree>
    <p:extLst>
      <p:ext uri="{BB962C8B-B14F-4D97-AF65-F5344CB8AC3E}">
        <p14:creationId xmlns:p14="http://schemas.microsoft.com/office/powerpoint/2010/main" val="17592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550" y="65750"/>
            <a:ext cx="2380780" cy="5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ERRC Process </a:t>
            </a:r>
            <a:r>
              <a:rPr lang="ko-KR" altLang="en-US" sz="22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강화</a:t>
            </a:r>
            <a:endParaRPr lang="en-US" altLang="ko-KR" sz="22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" name="AutoShape 94"/>
          <p:cNvSpPr>
            <a:spLocks noChangeArrowheads="1"/>
          </p:cNvSpPr>
          <p:nvPr/>
        </p:nvSpPr>
        <p:spPr bwMode="auto">
          <a:xfrm>
            <a:off x="128464" y="684527"/>
            <a:ext cx="9042956" cy="31910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ERRC </a:t>
            </a:r>
            <a:r>
              <a:rPr lang="ko-KR" altLang="en-US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실행력을 제고하고  부서간 </a:t>
            </a:r>
            <a:r>
              <a:rPr lang="en-US" altLang="ko-KR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R&amp;R</a:t>
            </a:r>
            <a:r>
              <a:rPr lang="ko-KR" altLang="en-US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명확히하여</a:t>
            </a:r>
            <a:r>
              <a:rPr lang="ko-KR" altLang="en-US" sz="1600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투자비 절감 활동을 강화하고자 함</a:t>
            </a:r>
            <a:endParaRPr lang="en-US" altLang="ko-KR" sz="1600" kern="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3332820" y="2140435"/>
            <a:ext cx="2492252" cy="2988332"/>
          </a:xfrm>
          <a:prstGeom prst="homePlate">
            <a:avLst>
              <a:gd name="adj" fmla="val 67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6816" y="2168950"/>
            <a:ext cx="2510624" cy="2326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심도 있는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미흡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최종 사양 결정 지연</a:t>
            </a:r>
            <a:endParaRPr lang="en-US" altLang="ko-KR" sz="11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목표가 설정 단계에서 </a:t>
            </a:r>
            <a:r>
              <a:rPr lang="en-US" altLang="ko-KR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1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</a:t>
            </a:r>
          </a:p>
          <a:p>
            <a:pPr>
              <a:lnSpc>
                <a:spcPct val="120000"/>
              </a:lnSpc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 부품 및 인건비 위주로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 설계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공법 개선 등의 활동 미흡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 절대 납기 확보 미흡 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역량 부족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 단위의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 미흡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역량에 의한 효과 차이</a:t>
            </a:r>
            <a:endParaRPr lang="en-US" altLang="ko-KR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: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사례 위주 반영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1850" y="1614993"/>
          <a:ext cx="3080068" cy="405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</a:t>
                      </a: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주요내용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일정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주관부서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000" b="0" dirty="0" err="1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변경안</a:t>
                      </a:r>
                      <a:r>
                        <a:rPr lang="en-US" altLang="ko-KR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투자발의</a:t>
                      </a:r>
                    </a:p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초기사양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투자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List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및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초기사양서 작성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indent="0"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필요 납기 점검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투자심의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D-8wk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사업부 생기</a:t>
                      </a: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사양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및 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내재화 결정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내재화 검토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품질 사양 구체화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D-6wk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업체검토</a:t>
                      </a:r>
                    </a:p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견적입수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사양서 배포 </a:t>
                      </a: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차 견적 입수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D-4wk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9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최종사양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</a:p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ERRC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사양합리화</a:t>
                      </a: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BOM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부품단위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과사양 검토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최종 사양서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&amp;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BOM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확정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D-3wk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투자분석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목표가설정 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BOM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원가분석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목표가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D-1wk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사업부생기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설비구매</a:t>
                      </a:r>
                      <a:r>
                        <a:rPr lang="en-US" altLang="ko-KR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6.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투자심의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투자 타당성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납기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사양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투자기획</a:t>
                      </a:r>
                      <a:r>
                        <a:rPr lang="en-US" altLang="ko-KR" sz="1000" b="0" dirty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164"/>
          <p:cNvSpPr>
            <a:spLocks noChangeArrowheads="1"/>
          </p:cNvSpPr>
          <p:nvPr/>
        </p:nvSpPr>
        <p:spPr bwMode="auto">
          <a:xfrm>
            <a:off x="848544" y="1124744"/>
            <a:ext cx="2340384" cy="27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957263" eaLnBrk="0" hangingPunct="0">
              <a:spcBef>
                <a:spcPct val="20000"/>
              </a:spcBef>
              <a:defRPr kumimoji="1" sz="1400" b="1">
                <a:solidFill>
                  <a:schemeClr val="accent2"/>
                </a:solidFill>
                <a:latin typeface="Times New Roman" pitchFamily="18" charset="0"/>
                <a:ea typeface="가는둥근제목체"/>
                <a:cs typeface="Times New Roman" pitchFamily="18" charset="0"/>
              </a:defRPr>
            </a:lvl1pPr>
            <a:lvl2pPr marL="742950" indent="-285750" defTabSz="957263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2pPr>
            <a:lvl3pPr marL="1143000" indent="-228600" defTabSz="957263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3pPr>
            <a:lvl4pPr marL="1600200" indent="-228600" defTabSz="957263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4pPr>
            <a:lvl5pPr marL="2057400" indent="-228600" defTabSz="957263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ts val="100"/>
              </a:spcBef>
              <a:defRPr/>
            </a:pPr>
            <a:r>
              <a:rPr kumimoji="0" lang="ko-KR" altLang="en-US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투자 프로세스</a:t>
            </a:r>
            <a:r>
              <a:rPr kumimoji="0" lang="en-US" altLang="ko-KR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문제점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3135" y="4617222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☞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필요성 인식 및 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역량부족으로 효과 미흡함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>
            <a:off x="5911120" y="1582670"/>
            <a:ext cx="896170" cy="31910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사양결정</a:t>
            </a:r>
            <a:endParaRPr lang="en-US" altLang="ko-KR" sz="100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10" idx="2"/>
            <a:endCxn id="12" idx="0"/>
          </p:cNvCxnSpPr>
          <p:nvPr/>
        </p:nvCxnSpPr>
        <p:spPr bwMode="auto">
          <a:xfrm>
            <a:off x="6359205" y="1901772"/>
            <a:ext cx="0" cy="261896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AutoShape 94"/>
          <p:cNvSpPr>
            <a:spLocks noChangeArrowheads="1"/>
          </p:cNvSpPr>
          <p:nvPr/>
        </p:nvSpPr>
        <p:spPr bwMode="auto">
          <a:xfrm>
            <a:off x="5911120" y="2163668"/>
            <a:ext cx="896170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견적의뢰</a:t>
            </a:r>
            <a:endParaRPr lang="en-US" altLang="ko-KR" sz="10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800" b="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사업부→설비구매</a:t>
            </a:r>
            <a:r>
              <a:rPr lang="en-US" altLang="ko-KR" sz="800" b="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3" name="AutoShape 94"/>
          <p:cNvSpPr>
            <a:spLocks noChangeArrowheads="1"/>
          </p:cNvSpPr>
          <p:nvPr/>
        </p:nvSpPr>
        <p:spPr bwMode="auto">
          <a:xfrm>
            <a:off x="5911120" y="2821866"/>
            <a:ext cx="896170" cy="31910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 검토</a:t>
            </a:r>
            <a:endParaRPr lang="en-US" altLang="ko-KR" sz="100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견적접수</a:t>
            </a:r>
            <a:endParaRPr lang="en-US" altLang="ko-KR" sz="100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화살표 연결선 13"/>
          <p:cNvCxnSpPr>
            <a:stCxn id="12" idx="2"/>
            <a:endCxn id="13" idx="0"/>
          </p:cNvCxnSpPr>
          <p:nvPr/>
        </p:nvCxnSpPr>
        <p:spPr bwMode="auto">
          <a:xfrm>
            <a:off x="6359205" y="2482770"/>
            <a:ext cx="0" cy="339096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3" idx="2"/>
            <a:endCxn id="18" idx="0"/>
          </p:cNvCxnSpPr>
          <p:nvPr/>
        </p:nvCxnSpPr>
        <p:spPr bwMode="auto">
          <a:xfrm flipH="1">
            <a:off x="6359204" y="3140968"/>
            <a:ext cx="1" cy="216024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8" idx="2"/>
            <a:endCxn id="20" idx="0"/>
          </p:cNvCxnSpPr>
          <p:nvPr/>
        </p:nvCxnSpPr>
        <p:spPr bwMode="auto">
          <a:xfrm>
            <a:off x="6359204" y="3755266"/>
            <a:ext cx="0" cy="391584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94"/>
          <p:cNvSpPr>
            <a:spLocks noChangeArrowheads="1"/>
          </p:cNvSpPr>
          <p:nvPr/>
        </p:nvSpPr>
        <p:spPr bwMode="auto">
          <a:xfrm>
            <a:off x="5911120" y="5013176"/>
            <a:ext cx="896170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원가 분석</a:t>
            </a:r>
            <a:endParaRPr lang="en-US" altLang="ko-KR" sz="100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5838536" y="3356992"/>
            <a:ext cx="1041336" cy="398274"/>
          </a:xfrm>
          <a:prstGeom prst="diamond">
            <a:avLst/>
          </a:prstGeom>
          <a:solidFill>
            <a:srgbClr val="FFFFFF"/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7018" y="3755266"/>
            <a:ext cx="3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9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5838536" y="4146850"/>
            <a:ext cx="1041336" cy="398274"/>
          </a:xfrm>
          <a:prstGeom prst="diamond">
            <a:avLst/>
          </a:prstGeom>
          <a:solidFill>
            <a:srgbClr val="FFFFFF"/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  <a:r>
              <a:rPr lang="en-US" altLang="ko-KR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보고</a:t>
            </a:r>
            <a:endParaRPr lang="en-US" altLang="ko-KR" sz="100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1" name="직선 화살표 연결선 20"/>
          <p:cNvCxnSpPr>
            <a:stCxn id="20" idx="2"/>
            <a:endCxn id="17" idx="0"/>
          </p:cNvCxnSpPr>
          <p:nvPr/>
        </p:nvCxnSpPr>
        <p:spPr bwMode="auto">
          <a:xfrm>
            <a:off x="6359204" y="4545124"/>
            <a:ext cx="1" cy="468052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297018" y="4566320"/>
            <a:ext cx="3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9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1074" y="4365104"/>
            <a:ext cx="3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ko-KR" altLang="en-US" sz="9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AutoShape 94"/>
          <p:cNvSpPr>
            <a:spLocks noChangeArrowheads="1"/>
          </p:cNvSpPr>
          <p:nvPr/>
        </p:nvSpPr>
        <p:spPr bwMode="auto">
          <a:xfrm>
            <a:off x="5904904" y="5702186"/>
            <a:ext cx="896170" cy="31910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</a:t>
            </a:r>
            <a:endParaRPr lang="en-US" altLang="ko-KR" sz="10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5" name="꺾인 연결선 24"/>
          <p:cNvCxnSpPr>
            <a:stCxn id="20" idx="3"/>
            <a:endCxn id="18" idx="3"/>
          </p:cNvCxnSpPr>
          <p:nvPr/>
        </p:nvCxnSpPr>
        <p:spPr>
          <a:xfrm flipV="1">
            <a:off x="6879872" y="3556129"/>
            <a:ext cx="12700" cy="789858"/>
          </a:xfrm>
          <a:prstGeom prst="bentConnector3">
            <a:avLst>
              <a:gd name="adj1" fmla="val 1800000"/>
            </a:avLst>
          </a:prstGeom>
          <a:ln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4" idx="0"/>
          </p:cNvCxnSpPr>
          <p:nvPr/>
        </p:nvCxnSpPr>
        <p:spPr bwMode="auto">
          <a:xfrm flipH="1">
            <a:off x="6352989" y="5332278"/>
            <a:ext cx="6216" cy="369908"/>
          </a:xfrm>
          <a:prstGeom prst="straightConnector1">
            <a:avLst/>
          </a:prstGeom>
          <a:solidFill>
            <a:srgbClr val="F8F8F8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타원 26"/>
          <p:cNvSpPr/>
          <p:nvPr/>
        </p:nvSpPr>
        <p:spPr>
          <a:xfrm>
            <a:off x="6821748" y="5069438"/>
            <a:ext cx="377400" cy="2421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강화</a:t>
            </a:r>
          </a:p>
        </p:txBody>
      </p:sp>
      <p:sp>
        <p:nvSpPr>
          <p:cNvPr id="28" name="타원 27"/>
          <p:cNvSpPr/>
          <p:nvPr/>
        </p:nvSpPr>
        <p:spPr>
          <a:xfrm>
            <a:off x="6815916" y="2204604"/>
            <a:ext cx="377400" cy="242162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신규</a:t>
            </a:r>
          </a:p>
        </p:txBody>
      </p:sp>
      <p:sp>
        <p:nvSpPr>
          <p:cNvPr id="29" name="타원 28"/>
          <p:cNvSpPr/>
          <p:nvPr/>
        </p:nvSpPr>
        <p:spPr>
          <a:xfrm>
            <a:off x="6807206" y="4077072"/>
            <a:ext cx="377400" cy="242162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신규</a:t>
            </a:r>
          </a:p>
        </p:txBody>
      </p:sp>
      <p:sp>
        <p:nvSpPr>
          <p:cNvPr id="30" name="타원 29"/>
          <p:cNvSpPr/>
          <p:nvPr/>
        </p:nvSpPr>
        <p:spPr>
          <a:xfrm>
            <a:off x="6815832" y="2862802"/>
            <a:ext cx="377400" cy="2421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강화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17096" y="3219690"/>
            <a:ext cx="41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17096" y="3995055"/>
            <a:ext cx="41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815832" y="3267784"/>
            <a:ext cx="377400" cy="2421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강화</a:t>
            </a:r>
          </a:p>
        </p:txBody>
      </p:sp>
      <p:sp>
        <p:nvSpPr>
          <p:cNvPr id="34" name="타원 33"/>
          <p:cNvSpPr/>
          <p:nvPr/>
        </p:nvSpPr>
        <p:spPr>
          <a:xfrm>
            <a:off x="6821748" y="5746065"/>
            <a:ext cx="377400" cy="2421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강화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268248" y="1816760"/>
            <a:ext cx="245283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절차 강화 및 점검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규정화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60294" y="2140796"/>
            <a:ext cx="2553246" cy="846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실행절차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ERRC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검토 → 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생기담당 합의</a:t>
            </a:r>
            <a:endParaRPr lang="en-US" altLang="ko-KR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집행품의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ERRC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 점검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의사결정</a:t>
            </a:r>
            <a:endParaRPr lang="en-US" altLang="ko-KR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→ 결과물 기준 설비구매 발주 단가 검토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94662" y="4077072"/>
            <a:ext cx="242641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전문부서 검증 기능 추가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8812" y="4405447"/>
            <a:ext cx="2504728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 전문 부서의 검증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절차 추가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(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생기담당 장비개발실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효율화 본질에 입각한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정착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0"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사양절감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공법개선 집중 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0"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(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단가검토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설비구매 검증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목적 별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방향 명확화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0" eaLnBrk="0" latinLnBrk="0" hangingPunct="0"/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개발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주기능 중심의 개발 사양 명확화</a:t>
            </a:r>
          </a:p>
          <a:p>
            <a:pPr lvl="0" eaLnBrk="0" latinLnBrk="0" hangingPunct="0"/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기능 통합을 통한 설비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Slim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</a:t>
            </a:r>
          </a:p>
          <a:p>
            <a:pPr lvl="0" eaLnBrk="0" latinLnBrk="0" hangingPunct="0"/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Repeat  :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합리화 및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BOM </a:t>
            </a:r>
            <a:r>
              <a:rPr lang="ko-KR" altLang="en-US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 </a:t>
            </a:r>
            <a:r>
              <a: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86708" y="3068960"/>
            <a:ext cx="2434372" cy="159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담당임원 </a:t>
            </a:r>
            <a:r>
              <a:rPr lang="en-US" altLang="ko-KR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KPI </a:t>
            </a:r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반영 → 실행력 강화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8812" y="3320988"/>
            <a:ext cx="2412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ERRC </a:t>
            </a:r>
            <a:r>
              <a:rPr lang="ko-KR" altLang="en-US" sz="10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미진행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부실시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투자심의 불가</a:t>
            </a:r>
            <a:endParaRPr lang="en-US" altLang="ko-KR" sz="1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 업무 규정</a:t>
            </a:r>
            <a:endParaRPr lang="en-US" altLang="ko-KR" sz="1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 업무 규정</a:t>
            </a:r>
          </a:p>
        </p:txBody>
      </p:sp>
      <p:sp>
        <p:nvSpPr>
          <p:cNvPr id="43" name="Rectangle 164"/>
          <p:cNvSpPr>
            <a:spLocks noChangeArrowheads="1"/>
          </p:cNvSpPr>
          <p:nvPr/>
        </p:nvSpPr>
        <p:spPr bwMode="auto">
          <a:xfrm>
            <a:off x="6854114" y="1124744"/>
            <a:ext cx="2341988" cy="27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957263" eaLnBrk="0" hangingPunct="0">
              <a:spcBef>
                <a:spcPct val="20000"/>
              </a:spcBef>
              <a:defRPr kumimoji="1" sz="1400" b="1">
                <a:solidFill>
                  <a:schemeClr val="accent2"/>
                </a:solidFill>
                <a:latin typeface="Times New Roman" pitchFamily="18" charset="0"/>
                <a:ea typeface="가는둥근제목체"/>
                <a:cs typeface="Times New Roman" pitchFamily="18" charset="0"/>
              </a:defRPr>
            </a:lvl1pPr>
            <a:lvl2pPr marL="742950" indent="-285750" defTabSz="957263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2pPr>
            <a:lvl3pPr marL="1143000" indent="-228600" defTabSz="957263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3pPr>
            <a:lvl4pPr marL="1600200" indent="-228600" defTabSz="957263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4pPr>
            <a:lvl5pPr marL="2057400" indent="-228600" defTabSz="957263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/>
                <a:cs typeface="굴림" pitchFamily="50" charset="-127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ts val="100"/>
              </a:spcBef>
              <a:defRPr/>
            </a:pPr>
            <a:r>
              <a:rPr kumimoji="0" lang="ko-KR" altLang="en-US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프로세스 개선안</a:t>
            </a:r>
            <a:r>
              <a:rPr kumimoji="0" lang="en-US" altLang="ko-KR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(CEO</a:t>
            </a:r>
            <a:r>
              <a:rPr kumimoji="0" lang="ko-KR" altLang="en-US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보고完</a:t>
            </a:r>
            <a:r>
              <a:rPr kumimoji="0" lang="en-US" altLang="ko-KR" sz="1600" u="sng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600" u="sng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3330" y="2714727"/>
            <a:ext cx="808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생기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68724" y="3254787"/>
            <a:ext cx="78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생기</a:t>
            </a:r>
            <a:endParaRPr lang="en-US" altLang="ko-KR" sz="10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8561" y="3928990"/>
            <a:ext cx="7889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생기</a:t>
            </a:r>
            <a:endParaRPr lang="en-US" altLang="ko-KR" sz="10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장비개발 </a:t>
            </a:r>
            <a:endParaRPr lang="en-US" altLang="ko-KR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합의 추가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7788065" y="165498"/>
            <a:ext cx="981359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q"/>
              <a:defRPr kumimoji="1" sz="1300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개선방향 </a:t>
            </a:r>
            <a:endParaRPr lang="en-US" altLang="ko-KR" sz="16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81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153988" y="188640"/>
            <a:ext cx="328684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ERRC</a:t>
            </a:r>
            <a:r>
              <a:rPr lang="ko-KR" altLang="en-US" sz="1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견적 접수 요청서 </a:t>
            </a:r>
          </a:p>
        </p:txBody>
      </p:sp>
      <p:graphicFrame>
        <p:nvGraphicFramePr>
          <p:cNvPr id="4" name="Group 69"/>
          <p:cNvGraphicFramePr>
            <a:graphicFrameLocks noGrp="1"/>
          </p:cNvGraphicFramePr>
          <p:nvPr/>
        </p:nvGraphicFramePr>
        <p:xfrm>
          <a:off x="224595" y="880273"/>
          <a:ext cx="9336917" cy="5388136"/>
        </p:xfrm>
        <a:graphic>
          <a:graphicData uri="http://schemas.openxmlformats.org/drawingml/2006/table">
            <a:tbl>
              <a:tblPr/>
              <a:tblGrid>
                <a:gridCol w="22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담당자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사양협의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소속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성명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요청 유형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초기 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ERRC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(O),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사양변경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 목적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 용도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계획 일정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견적접수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투자심의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집행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발주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입고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FAT()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반영여부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(Y,N)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 예산 금액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반영일 경우만 작성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FAT_Spec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15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153988" y="188640"/>
            <a:ext cx="249475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ERRC</a:t>
            </a:r>
            <a:r>
              <a:rPr lang="ko-KR" altLang="en-US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검토서</a:t>
            </a:r>
            <a:r>
              <a:rPr lang="en-US" altLang="ko-KR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ko-KR" altLang="en-US" sz="18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9263" y="908720"/>
          <a:ext cx="9040241" cy="5262118"/>
        </p:xfrm>
        <a:graphic>
          <a:graphicData uri="http://schemas.openxmlformats.org/drawingml/2006/table">
            <a:tbl>
              <a:tblPr/>
              <a:tblGrid>
                <a:gridCol w="97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검토자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1) LG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이노텍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  XXX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합의자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2) 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협력사기입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 : 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82"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변경내역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예상 효과 금액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필수 사항 아님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7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Stage Unit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 감소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EA → 1EA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Feeding Unit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 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Cover Frame Unit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Size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감소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( 100*100 → 100*50)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제어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Control Board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추가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EA → 2EA)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▲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광원 사이즈 변경에 따른 광원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기구물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광원 추가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(3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▲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소켓보드 안착블럭 사급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블록 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인건비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설계 및 대응 인원 공수 저감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20MD → 10MD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출장비 인원공수 합리화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100MD → 50MD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경비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•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출장비 인원공수 합리화에 따른 경비 감소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숙박비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(10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일 →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1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`10년 전략CM">
  <a:themeElements>
    <a:clrScheme name="`10년 전략C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`10년 전략CM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b="1" dirty="0" smtClean="0">
            <a:latin typeface="Times New Roman" pitchFamily="18" charset="0"/>
            <a:ea typeface="가는둥근제목체" pitchFamily="18" charset="-127"/>
            <a:cs typeface="Times New Roman" pitchFamily="18" charset="0"/>
          </a:defRPr>
        </a:defPPr>
      </a:lstStyle>
    </a:txDef>
  </a:objectDefaults>
  <a:extraClrSchemeLst>
    <a:extraClrScheme>
      <a:clrScheme name="`10년 전략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`10년 전략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`10년 전략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932FEA-5E66-49B4-88B4-A4E3F72E39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F4E62-1240-43D9-866D-D8F21FD40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10521</TotalTime>
  <Words>3335</Words>
  <Application>Microsoft Office PowerPoint</Application>
  <PresentationFormat>A4 용지(210x297mm)</PresentationFormat>
  <Paragraphs>678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Times New Roman</vt:lpstr>
      <vt:lpstr>Wingdings</vt:lpstr>
      <vt:lpstr>Office 테마</vt:lpstr>
      <vt:lpstr>`10년 전략CM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초기 견적접수 요청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광학솔루션연구소 투자 Process</vt:lpstr>
      <vt:lpstr>※ 광학솔루션연구소 투자 Process</vt:lpstr>
      <vt:lpstr>IMS 투자발의 EP 품의 (1억 이상 건)</vt:lpstr>
      <vt:lpstr>PowerPoint 프레젠테이션</vt:lpstr>
      <vt:lpstr>PowerPoint 프레젠테이션</vt:lpstr>
      <vt:lpstr>첨부. Case 별 입고 보고 / 입고 검수 품의 예시</vt:lpstr>
      <vt:lpstr>첨부. 완료보고 가이드 (품의 본문 / 재량권)</vt:lpstr>
      <vt:lpstr>첨부. 설비 완료보고서 갑지 양식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79</cp:revision>
  <cp:lastPrinted>2020-06-28T12:55:06Z</cp:lastPrinted>
  <dcterms:created xsi:type="dcterms:W3CDTF">2019-09-09T06:27:34Z</dcterms:created>
  <dcterms:modified xsi:type="dcterms:W3CDTF">2022-12-20T23:37:11Z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2021-06-03T02:20:26Z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695b9ef8-22c7-4c8c-aa57-9cf9c16efc7e</vt:lpwstr>
  </property>
  <property fmtid="{D5CDD505-2E9C-101B-9397-08002B2CF9AE}" pid="8" name="MSIP_Label_99b8a968-831d-4cfc-b1f9-4367a1331151_ContentBits">
    <vt:lpwstr>3</vt:lpwstr>
  </property>
</Properties>
</file>