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v" ContentType="video/x-ms-wm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25"/>
  </p:notesMasterIdLst>
  <p:sldIdLst>
    <p:sldId id="260" r:id="rId5"/>
    <p:sldId id="12499" r:id="rId6"/>
    <p:sldId id="329" r:id="rId7"/>
    <p:sldId id="12495" r:id="rId8"/>
    <p:sldId id="12388" r:id="rId9"/>
    <p:sldId id="327" r:id="rId10"/>
    <p:sldId id="318" r:id="rId11"/>
    <p:sldId id="12500" r:id="rId12"/>
    <p:sldId id="322" r:id="rId13"/>
    <p:sldId id="320" r:id="rId14"/>
    <p:sldId id="269" r:id="rId15"/>
    <p:sldId id="12497" r:id="rId16"/>
    <p:sldId id="312" r:id="rId17"/>
    <p:sldId id="321" r:id="rId18"/>
    <p:sldId id="331" r:id="rId19"/>
    <p:sldId id="12498" r:id="rId20"/>
    <p:sldId id="317" r:id="rId21"/>
    <p:sldId id="325" r:id="rId22"/>
    <p:sldId id="326" r:id="rId23"/>
    <p:sldId id="333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age" id="{12921797-9112-4CB5-B689-F48CDF76005D}">
          <p14:sldIdLst>
            <p14:sldId id="260"/>
            <p14:sldId id="12499"/>
            <p14:sldId id="329"/>
            <p14:sldId id="12495"/>
            <p14:sldId id="12388"/>
            <p14:sldId id="327"/>
            <p14:sldId id="318"/>
          </p14:sldIdLst>
        </p14:section>
        <p14:section name="유첨" id="{FD2A0DD6-7C1E-4644-814A-54DDAD5BC8FC}">
          <p14:sldIdLst>
            <p14:sldId id="12500"/>
            <p14:sldId id="322"/>
            <p14:sldId id="320"/>
            <p14:sldId id="269"/>
            <p14:sldId id="12497"/>
            <p14:sldId id="312"/>
            <p14:sldId id="321"/>
            <p14:sldId id="331"/>
            <p14:sldId id="12498"/>
            <p14:sldId id="317"/>
            <p14:sldId id="325"/>
          </p14:sldIdLst>
        </p14:section>
        <p14:section name="연구소장님 심의 보충 자료" id="{4BC1CA41-3824-45C0-9AB0-0211226D7E2E}">
          <p14:sldIdLst>
            <p14:sldId id="326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세만" initials="오" lastIdx="1" clrIdx="0">
    <p:extLst>
      <p:ext uri="{19B8F6BF-5375-455C-9EA6-DF929625EA0E}">
        <p15:presenceInfo xmlns:p15="http://schemas.microsoft.com/office/powerpoint/2012/main" userId="S::smoh@lginnotek.com::cb12e1bb-c05f-4af7-b249-3508c776a4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FF"/>
    <a:srgbClr val="B7DEE8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B72B1-1672-4DEE-8F3E-4182741A7BBF}" v="1" dt="2022-09-06T09:05:35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12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Lee(이현용)" userId="72abd002-4bf5-47f5-9381-80174e786d8e" providerId="ADAL" clId="{0E8B72B1-1672-4DEE-8F3E-4182741A7BBF}"/>
    <pc:docChg chg="modSld">
      <pc:chgData name="Ian Lee(이현용)" userId="72abd002-4bf5-47f5-9381-80174e786d8e" providerId="ADAL" clId="{0E8B72B1-1672-4DEE-8F3E-4182741A7BBF}" dt="2022-09-06T09:05:35.888" v="0"/>
      <pc:docMkLst>
        <pc:docMk/>
      </pc:docMkLst>
      <pc:sldChg chg="modSp">
        <pc:chgData name="Ian Lee(이현용)" userId="72abd002-4bf5-47f5-9381-80174e786d8e" providerId="ADAL" clId="{0E8B72B1-1672-4DEE-8F3E-4182741A7BBF}" dt="2022-09-06T09:05:35.888" v="0"/>
        <pc:sldMkLst>
          <pc:docMk/>
          <pc:sldMk cId="194911790" sldId="12498"/>
        </pc:sldMkLst>
        <pc:graphicFrameChg chg="mod">
          <ac:chgData name="Ian Lee(이현용)" userId="72abd002-4bf5-47f5-9381-80174e786d8e" providerId="ADAL" clId="{0E8B72B1-1672-4DEE-8F3E-4182741A7BBF}" dt="2022-09-06T09:05:35.888" v="0"/>
          <ac:graphicFrameMkLst>
            <pc:docMk/>
            <pc:sldMk cId="194911790" sldId="12498"/>
            <ac:graphicFrameMk id="23" creationId="{77F1E048-8628-4540-B66E-1BA3D749B60A}"/>
          </ac:graphicFrameMkLst>
        </pc:graphicFrameChg>
      </pc:sldChg>
    </pc:docChg>
  </pc:docChgLst>
  <pc:docChgLst>
    <pc:chgData name="이중훈" userId="04023a56-58a4-4de8-817d-16c84807d58f" providerId="ADAL" clId="{A7D0C8F4-EE82-4973-AC84-6956C2AEBA81}"/>
    <pc:docChg chg="modSld">
      <pc:chgData name="이중훈" userId="04023a56-58a4-4de8-817d-16c84807d58f" providerId="ADAL" clId="{A7D0C8F4-EE82-4973-AC84-6956C2AEBA81}" dt="2022-08-24T04:41:32.549" v="1" actId="14734"/>
      <pc:docMkLst>
        <pc:docMk/>
      </pc:docMkLst>
      <pc:sldChg chg="modSp">
        <pc:chgData name="이중훈" userId="04023a56-58a4-4de8-817d-16c84807d58f" providerId="ADAL" clId="{A7D0C8F4-EE82-4973-AC84-6956C2AEBA81}" dt="2022-08-24T04:41:32.549" v="1" actId="14734"/>
        <pc:sldMkLst>
          <pc:docMk/>
          <pc:sldMk cId="467186229" sldId="12495"/>
        </pc:sldMkLst>
        <pc:graphicFrameChg chg="modGraphic">
          <ac:chgData name="이중훈" userId="04023a56-58a4-4de8-817d-16c84807d58f" providerId="ADAL" clId="{A7D0C8F4-EE82-4973-AC84-6956C2AEBA81}" dt="2022-08-24T04:41:32.549" v="1" actId="14734"/>
          <ac:graphicFrameMkLst>
            <pc:docMk/>
            <pc:sldMk cId="467186229" sldId="12495"/>
            <ac:graphicFrameMk id="14" creationId="{EC74B066-227A-4A58-AB2B-5E2801A6975B}"/>
          </ac:graphicFrameMkLst>
        </pc:graphicFrameChg>
      </pc:sldChg>
    </pc:docChg>
  </pc:docChgLst>
  <pc:docChgLst>
    <pc:chgData name="Ian Lee(이현용)" userId="da6c1376-3d72-4284-be0b-fc999b3c02a0" providerId="ADAL" clId="{62634895-F199-48A5-BFF0-B4A0812D8B5C}"/>
    <pc:docChg chg="modSld">
      <pc:chgData name="Ian Lee(이현용)" userId="da6c1376-3d72-4284-be0b-fc999b3c02a0" providerId="ADAL" clId="{62634895-F199-48A5-BFF0-B4A0812D8B5C}" dt="2022-08-22T07:22:38.434" v="5" actId="20577"/>
      <pc:docMkLst>
        <pc:docMk/>
      </pc:docMkLst>
      <pc:sldChg chg="modSp">
        <pc:chgData name="Ian Lee(이현용)" userId="da6c1376-3d72-4284-be0b-fc999b3c02a0" providerId="ADAL" clId="{62634895-F199-48A5-BFF0-B4A0812D8B5C}" dt="2022-08-22T07:22:38.434" v="5" actId="20577"/>
        <pc:sldMkLst>
          <pc:docMk/>
          <pc:sldMk cId="4055522931" sldId="260"/>
        </pc:sldMkLst>
        <pc:spChg chg="mod">
          <ac:chgData name="Ian Lee(이현용)" userId="da6c1376-3d72-4284-be0b-fc999b3c02a0" providerId="ADAL" clId="{62634895-F199-48A5-BFF0-B4A0812D8B5C}" dt="2022-08-22T07:22:38.434" v="5" actId="20577"/>
          <ac:spMkLst>
            <pc:docMk/>
            <pc:sldMk cId="4055522931" sldId="260"/>
            <ac:spMk id="3" creationId="{45B213E3-66B6-4DCD-A8F0-1AB85404F898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23B7-3DC6-4E2A-8F2B-8A4A06878B2A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6CA5-7AC4-4AF3-8BF6-1E5EE2057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78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1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그룹 29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1" name="직선 연결선 30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그림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5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글머리 기호 양식 </a:t>
            </a:r>
            <a:r>
              <a:rPr lang="en-US" altLang="ko-KR"/>
              <a:t>Page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34448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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</a:p>
          <a:p>
            <a:pPr lvl="0"/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358484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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5" hasCustomPrompt="1"/>
          </p:nvPr>
        </p:nvSpPr>
        <p:spPr>
          <a:xfrm>
            <a:off x="6753200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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3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34448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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</a:p>
          <a:p>
            <a:pPr lvl="0"/>
            <a:endParaRPr lang="ko-KR" altLang="en-US"/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7" hasCustomPrompt="1"/>
          </p:nvPr>
        </p:nvSpPr>
        <p:spPr>
          <a:xfrm>
            <a:off x="358484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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6" name="텍스트 개체 틀 6"/>
          <p:cNvSpPr>
            <a:spLocks noGrp="1"/>
          </p:cNvSpPr>
          <p:nvPr>
            <p:ph type="body" sz="quarter" idx="18" hasCustomPrompt="1"/>
          </p:nvPr>
        </p:nvSpPr>
        <p:spPr>
          <a:xfrm>
            <a:off x="6753200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"/>
              <a:defRPr sz="1200" baseline="0"/>
            </a:lvl1pPr>
          </a:lstStyle>
          <a:p>
            <a:pPr lvl="0"/>
            <a:r>
              <a:rPr lang="ko-KR" altLang="en-US"/>
              <a:t>손가락 양식</a:t>
            </a:r>
          </a:p>
          <a:p>
            <a:pPr lvl="0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200472" y="5589240"/>
            <a:ext cx="5688632" cy="855866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그냥 복사하셔서 쓰면 다른 슬라이드에서는 적용이 되지 않습니다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사용하고자 하는 머리 기호를 본 페이지에서 </a:t>
            </a:r>
            <a:r>
              <a:rPr lang="ko-KR" altLang="en-US" sz="1200" err="1">
                <a:solidFill>
                  <a:schemeClr val="tx1"/>
                </a:solidFill>
              </a:rPr>
              <a:t>잘라내기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ko-KR" altLang="en-US" sz="1200" err="1">
                <a:solidFill>
                  <a:schemeClr val="tx1"/>
                </a:solidFill>
              </a:rPr>
              <a:t>붙여넣기를</a:t>
            </a:r>
            <a:r>
              <a:rPr lang="ko-KR" altLang="en-US" sz="1200">
                <a:solidFill>
                  <a:schemeClr val="tx1"/>
                </a:solidFill>
              </a:rPr>
              <a:t> 한번 시도 하신 후</a:t>
            </a:r>
            <a:endParaRPr lang="en-US" altLang="ko-KR" sz="12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err="1">
                <a:solidFill>
                  <a:schemeClr val="tx1"/>
                </a:solidFill>
              </a:rPr>
              <a:t>붙여진</a:t>
            </a:r>
            <a:r>
              <a:rPr lang="ko-KR" altLang="en-US" sz="1200">
                <a:solidFill>
                  <a:schemeClr val="tx1"/>
                </a:solidFill>
              </a:rPr>
              <a:t> 내용을 다른 슬라이드에 복사하시면 됩니다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</p:spTree>
    <p:extLst>
      <p:ext uri="{BB962C8B-B14F-4D97-AF65-F5344CB8AC3E}">
        <p14:creationId xmlns:p14="http://schemas.microsoft.com/office/powerpoint/2010/main" val="245152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직사각형 28"/>
          <p:cNvSpPr/>
          <p:nvPr userDrawn="1"/>
        </p:nvSpPr>
        <p:spPr>
          <a:xfrm>
            <a:off x="-46378" y="5600165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텍스트 개체 틀 2"/>
          <p:cNvSpPr txBox="1">
            <a:spLocks/>
          </p:cNvSpPr>
          <p:nvPr userDrawn="1"/>
        </p:nvSpPr>
        <p:spPr>
          <a:xfrm>
            <a:off x="4450298" y="4795530"/>
            <a:ext cx="10054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dirty="0" smtClean="0">
                <a:solidFill>
                  <a:srgbClr val="4D4D4D"/>
                </a:solidFill>
                <a:latin typeface="+mj-ea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2019. 09. 10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텍스트 개체 틀 2"/>
          <p:cNvSpPr txBox="1">
            <a:spLocks/>
          </p:cNvSpPr>
          <p:nvPr userDrawn="1"/>
        </p:nvSpPr>
        <p:spPr>
          <a:xfrm>
            <a:off x="4051544" y="5097380"/>
            <a:ext cx="1802912" cy="27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36000" rIns="72000" bIns="36000">
            <a:noAutofit/>
          </a:bodyPr>
          <a:lstStyle>
            <a:lvl1pPr marL="0" indent="0" algn="ctr" defTabSz="914400" rtl="0" eaLnBrk="1" latin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 lang="ko-KR" altLang="en-US" sz="1200" b="0" kern="1200" dirty="0" smtClean="0">
                <a:solidFill>
                  <a:srgbClr val="4D4D4D"/>
                </a:solidFill>
                <a:latin typeface="+mj-lt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생산기술담당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투자기획팀</a:t>
            </a:r>
          </a:p>
        </p:txBody>
      </p:sp>
      <p:sp>
        <p:nvSpPr>
          <p:cNvPr id="32" name="텍스트 개체 틀 9"/>
          <p:cNvSpPr txBox="1">
            <a:spLocks/>
          </p:cNvSpPr>
          <p:nvPr userDrawn="1"/>
        </p:nvSpPr>
        <p:spPr>
          <a:xfrm>
            <a:off x="3509673" y="2812648"/>
            <a:ext cx="2886655" cy="30725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>
            <a:solidFill>
              <a:sysClr val="windowText" lastClr="000000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600" b="0" kern="120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목  차</a:t>
            </a:r>
          </a:p>
        </p:txBody>
      </p:sp>
      <p:sp>
        <p:nvSpPr>
          <p:cNvPr id="33" name="텍스트 개체 틀 9"/>
          <p:cNvSpPr txBox="1">
            <a:spLocks/>
          </p:cNvSpPr>
          <p:nvPr userDrawn="1"/>
        </p:nvSpPr>
        <p:spPr>
          <a:xfrm>
            <a:off x="3509673" y="3119903"/>
            <a:ext cx="2886655" cy="15522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  <p:txBody>
          <a:bodyPr anchor="t"/>
          <a:lstStyle>
            <a:lvl1pPr marL="265113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4" name="텍스트 개체 틀 9"/>
          <p:cNvSpPr txBox="1">
            <a:spLocks/>
          </p:cNvSpPr>
          <p:nvPr userDrawn="1"/>
        </p:nvSpPr>
        <p:spPr>
          <a:xfrm>
            <a:off x="4088904" y="4293096"/>
            <a:ext cx="1728192" cy="3600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유첨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상세 사항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(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예시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)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534832" y="3181618"/>
            <a:ext cx="2050241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sz="1200"/>
              <a:t>보고자 </a:t>
            </a:r>
            <a:r>
              <a:rPr lang="en-US" altLang="ko-KR" sz="1200"/>
              <a:t>: </a:t>
            </a:r>
            <a:r>
              <a:rPr lang="ko-KR" altLang="en-US" sz="1200"/>
              <a:t>생산기술담당 투</a:t>
            </a:r>
            <a:r>
              <a:rPr lang="en-US" altLang="ko-KR" sz="1200"/>
              <a:t>XXXX</a:t>
            </a:r>
            <a:r>
              <a:rPr lang="ko-KR" altLang="en-US" sz="1200"/>
              <a:t>팀</a:t>
            </a:r>
            <a:endParaRPr lang="en-US" altLang="ko-KR" sz="1200"/>
          </a:p>
          <a:p>
            <a:r>
              <a:rPr lang="en-US" altLang="ko-KR" sz="1200"/>
              <a:t>                </a:t>
            </a:r>
            <a:r>
              <a:rPr lang="ko-KR" altLang="en-US" sz="1200"/>
              <a:t>김</a:t>
            </a:r>
            <a:r>
              <a:rPr lang="en-US" altLang="ko-KR" sz="1200"/>
              <a:t>XX </a:t>
            </a:r>
            <a:r>
              <a:rPr lang="ko-KR" altLang="en-US" sz="1200"/>
              <a:t>팀장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3840643" y="3306989"/>
            <a:ext cx="2192477" cy="9861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400" b="1"/>
              <a:t>0.</a:t>
            </a:r>
            <a:r>
              <a:rPr lang="en-US" altLang="ko-KR" sz="1400" b="1" baseline="0"/>
              <a:t> </a:t>
            </a:r>
            <a:r>
              <a:rPr lang="ko-KR" altLang="en-US" sz="1400" b="1" baseline="0"/>
              <a:t>보고에 앞서</a:t>
            </a:r>
            <a:endParaRPr lang="en-US" altLang="ko-KR" sz="1400" b="1" baseline="0"/>
          </a:p>
          <a:p>
            <a:r>
              <a:rPr lang="en-US" altLang="ko-KR" sz="1400" b="1" baseline="0"/>
              <a:t>1. </a:t>
            </a:r>
            <a:r>
              <a:rPr lang="ko-KR" altLang="en-US" sz="1400" b="1" baseline="0"/>
              <a:t>현황</a:t>
            </a:r>
            <a:endParaRPr lang="en-US" altLang="ko-KR" sz="1400" b="1" baseline="0"/>
          </a:p>
          <a:p>
            <a:r>
              <a:rPr lang="en-US" altLang="ko-KR" sz="1400" b="1"/>
              <a:t>2. </a:t>
            </a:r>
            <a:r>
              <a:rPr lang="ko-KR" altLang="en-US" sz="1400" b="1"/>
              <a:t>결론</a:t>
            </a: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8" name="직선 연결선 37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5" name="그림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2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0775131"/>
              </p:ext>
            </p:extLst>
          </p:nvPr>
        </p:nvGraphicFramePr>
        <p:xfrm>
          <a:off x="1424522" y="3115850"/>
          <a:ext cx="7056957" cy="1908071"/>
        </p:xfrm>
        <a:graphic>
          <a:graphicData uri="http://schemas.openxmlformats.org/drawingml/2006/table">
            <a:tbl>
              <a:tblPr/>
              <a:tblGrid>
                <a:gridCol w="93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시간 계획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안건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보고자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1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XX:X0 ~ XX:X0</a:t>
                      </a:r>
                    </a:p>
                  </a:txBody>
                  <a:tcPr marL="3600" marR="3600" marT="3601" marB="360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(XX’)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고객사向 사업부</a:t>
                      </a:r>
                      <a:r>
                        <a:rPr lang="en-US" altLang="ko-KR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해당모델  </a:t>
                      </a:r>
                      <a:r>
                        <a:rPr lang="ko-KR" altLang="en-US" sz="1100" b="1" err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공정명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투자</a:t>
                      </a:r>
                      <a:endParaRPr lang="en-US" altLang="ko-KR" sz="1100" b="1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53979" marR="53979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투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XXXXX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팀장 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백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 책임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899187" y="5085184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Line 219"/>
          <p:cNvSpPr>
            <a:spLocks noChangeShapeType="1"/>
          </p:cNvSpPr>
          <p:nvPr userDrawn="1"/>
        </p:nvSpPr>
        <p:spPr bwMode="auto">
          <a:xfrm>
            <a:off x="3305175" y="1373189"/>
            <a:ext cx="329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7798" y="1916832"/>
            <a:ext cx="5737490" cy="276999"/>
          </a:xfrm>
        </p:spPr>
        <p:txBody>
          <a:bodyPr>
            <a:spAutoFit/>
          </a:bodyPr>
          <a:lstStyle>
            <a:lvl1pPr>
              <a:defRPr sz="1200" baseline="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2019</a:t>
            </a:r>
            <a:r>
              <a:rPr lang="ko-KR" altLang="en-US"/>
              <a:t>년 </a:t>
            </a:r>
            <a:r>
              <a:rPr lang="en-US" altLang="ko-KR"/>
              <a:t>X</a:t>
            </a:r>
            <a:r>
              <a:rPr lang="ko-KR" altLang="en-US"/>
              <a:t>월 </a:t>
            </a:r>
            <a:r>
              <a:rPr lang="en-US" altLang="ko-KR"/>
              <a:t>X</a:t>
            </a:r>
            <a:r>
              <a:rPr lang="ko-KR" altLang="en-US"/>
              <a:t>일</a:t>
            </a:r>
            <a:r>
              <a:rPr lang="en-US" altLang="ko-KR"/>
              <a:t>(</a:t>
            </a:r>
            <a:r>
              <a:rPr lang="ko-KR" altLang="en-US"/>
              <a:t>목</a:t>
            </a:r>
            <a:r>
              <a:rPr lang="en-US" altLang="ko-KR"/>
              <a:t>), 1X:X0 ~ 1X:X0  </a:t>
            </a:r>
            <a:r>
              <a:rPr lang="ko-KR" altLang="en-US"/>
              <a:t>날짜와 시간</a:t>
            </a:r>
            <a:endParaRPr lang="en-US" altLang="ko-KR"/>
          </a:p>
        </p:txBody>
      </p:sp>
      <p:sp>
        <p:nvSpPr>
          <p:cNvPr id="10" name="Text Box 220"/>
          <p:cNvSpPr txBox="1">
            <a:spLocks noChangeArrowheads="1"/>
          </p:cNvSpPr>
          <p:nvPr userDrawn="1"/>
        </p:nvSpPr>
        <p:spPr bwMode="auto">
          <a:xfrm>
            <a:off x="920751" y="1958463"/>
            <a:ext cx="928139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 </a:t>
            </a:r>
            <a:r>
              <a:rPr kumimoji="1" lang="ko-KR" altLang="en-US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일        시 </a:t>
            </a: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:</a:t>
            </a:r>
          </a:p>
        </p:txBody>
      </p:sp>
      <p:sp>
        <p:nvSpPr>
          <p:cNvPr id="11" name="Text Box 220"/>
          <p:cNvSpPr txBox="1">
            <a:spLocks noChangeArrowheads="1"/>
          </p:cNvSpPr>
          <p:nvPr userDrawn="1"/>
        </p:nvSpPr>
        <p:spPr bwMode="auto">
          <a:xfrm>
            <a:off x="920750" y="2220400"/>
            <a:ext cx="97462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>
                <a:latin typeface="+mj-ea"/>
                <a:ea typeface="+mj-ea"/>
                <a:sym typeface="Wingdings" pitchFamily="2" charset="2"/>
              </a:rPr>
              <a:t>장        소 </a:t>
            </a:r>
            <a:r>
              <a:rPr lang="en-US" altLang="ko-KR">
                <a:latin typeface="+mj-ea"/>
                <a:ea typeface="+mj-ea"/>
                <a:sym typeface="Wingdings" pitchFamily="2" charset="2"/>
              </a:rPr>
              <a:t>: </a:t>
            </a:r>
          </a:p>
        </p:txBody>
      </p:sp>
      <p:sp>
        <p:nvSpPr>
          <p:cNvPr id="12" name="Text Box 221"/>
          <p:cNvSpPr txBox="1">
            <a:spLocks noChangeArrowheads="1"/>
          </p:cNvSpPr>
          <p:nvPr userDrawn="1"/>
        </p:nvSpPr>
        <p:spPr bwMode="auto">
          <a:xfrm>
            <a:off x="920752" y="2475987"/>
            <a:ext cx="92108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pc="30" baseline="0">
                <a:latin typeface="+mj-ea"/>
                <a:ea typeface="+mj-ea"/>
                <a:sym typeface="Wingdings" pitchFamily="2" charset="2"/>
              </a:rPr>
              <a:t>참  석  자</a:t>
            </a:r>
            <a:r>
              <a:rPr lang="ko-KR" altLang="en-US" spc="30"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pc="30">
                <a:latin typeface="+mj-ea"/>
                <a:ea typeface="+mj-ea"/>
                <a:sym typeface="Wingdings" pitchFamily="2" charset="2"/>
              </a:rPr>
              <a:t>: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807798" y="2181714"/>
            <a:ext cx="5737490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서울 </a:t>
            </a:r>
            <a:r>
              <a:rPr lang="en-US" altLang="ko-KR"/>
              <a:t>/ </a:t>
            </a:r>
            <a:r>
              <a:rPr lang="ko-KR" altLang="en-US"/>
              <a:t>평택 </a:t>
            </a:r>
            <a:r>
              <a:rPr lang="en-US" altLang="ko-KR"/>
              <a:t>/</a:t>
            </a:r>
            <a:r>
              <a:rPr lang="ko-KR" altLang="en-US"/>
              <a:t>구미</a:t>
            </a:r>
            <a:r>
              <a:rPr lang="en-US" altLang="ko-KR"/>
              <a:t>2 TP ※ Meeting Room XX</a:t>
            </a:r>
            <a:r>
              <a:rPr lang="ko-KR" altLang="en-US"/>
              <a:t>번  장소와 화상 채널</a:t>
            </a: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1807798" y="2438986"/>
            <a:ext cx="7825722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본사</a:t>
            </a:r>
            <a:r>
              <a:rPr lang="en-US" altLang="ko-KR"/>
              <a:t>] CEO, CFO, </a:t>
            </a:r>
            <a:r>
              <a:rPr lang="ko-KR" altLang="en-US"/>
              <a:t>경영기획담당</a:t>
            </a:r>
            <a:r>
              <a:rPr lang="en-US" altLang="ko-KR"/>
              <a:t>, </a:t>
            </a:r>
            <a:r>
              <a:rPr lang="ko-KR" altLang="en-US"/>
              <a:t>재경담당</a:t>
            </a:r>
            <a:r>
              <a:rPr lang="en-US" altLang="ko-KR"/>
              <a:t>, </a:t>
            </a:r>
            <a:r>
              <a:rPr lang="ko-KR" altLang="en-US"/>
              <a:t>경영관리팀장</a:t>
            </a:r>
            <a:r>
              <a:rPr lang="en-US" altLang="ko-KR"/>
              <a:t>, </a:t>
            </a:r>
            <a:r>
              <a:rPr lang="ko-KR" altLang="en-US"/>
              <a:t>투자기획팀장</a:t>
            </a:r>
            <a:endParaRPr lang="en-US" altLang="ko-KR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1807798" y="2662620"/>
            <a:ext cx="7825722" cy="288032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사업부</a:t>
            </a:r>
            <a:r>
              <a:rPr lang="en-US" altLang="ko-KR"/>
              <a:t>] </a:t>
            </a:r>
            <a:r>
              <a:rPr lang="ko-KR" altLang="en-US"/>
              <a:t>기판소재사업부장</a:t>
            </a:r>
            <a:r>
              <a:rPr lang="en-US" altLang="ko-KR"/>
              <a:t>, PS</a:t>
            </a:r>
            <a:r>
              <a:rPr lang="ko-KR" altLang="en-US"/>
              <a:t>사업담당</a:t>
            </a:r>
            <a:r>
              <a:rPr lang="en-US" altLang="ko-KR"/>
              <a:t>, PS</a:t>
            </a:r>
            <a:r>
              <a:rPr lang="ko-KR" altLang="en-US"/>
              <a:t>개발팀장</a:t>
            </a:r>
            <a:r>
              <a:rPr lang="en-US" altLang="ko-KR"/>
              <a:t>, PS</a:t>
            </a:r>
            <a:r>
              <a:rPr lang="ko-KR" altLang="en-US"/>
              <a:t>생산기술팀장</a:t>
            </a:r>
            <a:r>
              <a:rPr lang="en-US" altLang="ko-KR"/>
              <a:t>, PS</a:t>
            </a:r>
            <a:r>
              <a:rPr lang="ko-KR" altLang="en-US"/>
              <a:t>생산팀장</a:t>
            </a:r>
            <a:r>
              <a:rPr lang="en-US" altLang="ko-KR"/>
              <a:t>, PS </a:t>
            </a:r>
            <a:r>
              <a:rPr lang="ko-KR" altLang="en-US"/>
              <a:t>마케팅 </a:t>
            </a:r>
            <a:r>
              <a:rPr lang="en-US" altLang="ko-KR"/>
              <a:t>2</a:t>
            </a:r>
            <a:r>
              <a:rPr lang="ko-KR" altLang="en-US"/>
              <a:t>팀장</a:t>
            </a:r>
            <a:r>
              <a:rPr lang="en-US" altLang="ko-KR"/>
              <a:t>, </a:t>
            </a:r>
            <a:r>
              <a:rPr lang="ko-KR" altLang="en-US"/>
              <a:t>기획관리팀장</a:t>
            </a:r>
            <a:endParaRPr lang="en-US" altLang="ko-KR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95300" y="883012"/>
            <a:ext cx="8915400" cy="533219"/>
          </a:xfrm>
        </p:spPr>
        <p:txBody>
          <a:bodyPr>
            <a:noAutofit/>
          </a:bodyPr>
          <a:lstStyle>
            <a:lvl1pPr algn="ctr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4559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2">
            <a:extLst>
              <a:ext uri="{FF2B5EF4-FFF2-40B4-BE49-F238E27FC236}">
                <a16:creationId xmlns:a16="http://schemas.microsoft.com/office/drawing/2014/main" id="{595D6377-0BB2-4C3C-A285-608C721BEF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AE9D0729-B17A-417C-B16C-5041A13EA1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AAC343-6463-4FB0-A256-DA1EB79611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8DED1C5B-90D3-4007-BB1A-EAB08D821F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7010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백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E65081B2-90C0-4274-A297-1EAB87797B5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B12535F6-8045-4394-919B-668A8E6EFE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109647-2BFA-444B-9F1E-3A757B34A9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8B4E86A-7E04-4E08-9C2F-7F5EE07854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821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고에 앞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3779" y="855991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보고 목적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3779" y="2318305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내용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727678" y="1231477"/>
            <a:ext cx="8689818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 err="1"/>
              <a:t>OOOOOO</a:t>
            </a:r>
            <a:r>
              <a:rPr lang="en-US" altLang="ko-KR"/>
              <a:t> </a:t>
            </a:r>
            <a:r>
              <a:rPr lang="ko-KR" altLang="en-US"/>
              <a:t>보고 하고자 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999376" y="2719049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1</a:t>
            </a:r>
            <a:r>
              <a:rPr lang="ko-KR" altLang="en-US"/>
              <a:t>은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7" hasCustomPrompt="1"/>
          </p:nvPr>
        </p:nvSpPr>
        <p:spPr>
          <a:xfrm>
            <a:off x="1180302" y="3106243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8" hasCustomPrompt="1"/>
          </p:nvPr>
        </p:nvSpPr>
        <p:spPr>
          <a:xfrm>
            <a:off x="999376" y="4121926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2</a:t>
            </a:r>
            <a:r>
              <a:rPr lang="ko-KR" altLang="en-US"/>
              <a:t>은</a:t>
            </a:r>
          </a:p>
        </p:txBody>
      </p:sp>
      <p:sp>
        <p:nvSpPr>
          <p:cNvPr id="24" name="텍스트 개체 틀 21"/>
          <p:cNvSpPr>
            <a:spLocks noGrp="1"/>
          </p:cNvSpPr>
          <p:nvPr>
            <p:ph type="body" sz="quarter" idx="19" hasCustomPrompt="1"/>
          </p:nvPr>
        </p:nvSpPr>
        <p:spPr>
          <a:xfrm>
            <a:off x="1180302" y="4509120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5" name="텍스트 개체 틀 17"/>
          <p:cNvSpPr>
            <a:spLocks noGrp="1"/>
          </p:cNvSpPr>
          <p:nvPr>
            <p:ph type="body" sz="quarter" idx="20" hasCustomPrompt="1"/>
          </p:nvPr>
        </p:nvSpPr>
        <p:spPr>
          <a:xfrm>
            <a:off x="991285" y="5638098"/>
            <a:ext cx="8426211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이를 바탕으로 </a:t>
            </a:r>
            <a:r>
              <a:rPr lang="en-US" altLang="ko-KR"/>
              <a:t>(</a:t>
            </a:r>
            <a:r>
              <a:rPr lang="ko-KR" altLang="en-US"/>
              <a:t>보고서 제목</a:t>
            </a:r>
            <a:r>
              <a:rPr lang="en-US" altLang="ko-KR"/>
              <a:t>_</a:t>
            </a:r>
            <a:r>
              <a:rPr lang="ko-KR" altLang="en-US"/>
              <a:t>밑줄</a:t>
            </a:r>
            <a:r>
              <a:rPr lang="en-US" altLang="ko-KR"/>
              <a:t>,</a:t>
            </a:r>
            <a:r>
              <a:rPr lang="ko-KR" altLang="en-US"/>
              <a:t>기울임</a:t>
            </a:r>
            <a:r>
              <a:rPr lang="en-US" altLang="ko-KR"/>
              <a:t>,</a:t>
            </a:r>
            <a:r>
              <a:rPr lang="ko-KR" altLang="en-US"/>
              <a:t>진하게</a:t>
            </a:r>
            <a:r>
              <a:rPr lang="en-US" altLang="ko-KR"/>
              <a:t>)</a:t>
            </a:r>
            <a:r>
              <a:rPr lang="ko-KR" altLang="en-US"/>
              <a:t>을 보고 드리겠습니다</a:t>
            </a:r>
            <a:r>
              <a:rPr lang="en-US" altLang="ko-KR"/>
              <a:t>.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 hasCustomPrompt="1"/>
          </p:nvPr>
        </p:nvSpPr>
        <p:spPr>
          <a:xfrm>
            <a:off x="712554" y="2780326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7" name="텍스트 개체 틀 6"/>
          <p:cNvSpPr>
            <a:spLocks noGrp="1"/>
          </p:cNvSpPr>
          <p:nvPr>
            <p:ph type="body" sz="quarter" idx="22" hasCustomPrompt="1"/>
          </p:nvPr>
        </p:nvSpPr>
        <p:spPr>
          <a:xfrm>
            <a:off x="712554" y="4183203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4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 2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0" name="텍스트 개체 틀 39"/>
          <p:cNvSpPr>
            <a:spLocks noGrp="1"/>
          </p:cNvSpPr>
          <p:nvPr>
            <p:ph type="body" sz="quarter" idx="21" hasCustomPrompt="1"/>
          </p:nvPr>
        </p:nvSpPr>
        <p:spPr>
          <a:xfrm>
            <a:off x="246772" y="2720495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1" name="텍스트 개체 틀 39"/>
          <p:cNvSpPr>
            <a:spLocks noGrp="1"/>
          </p:cNvSpPr>
          <p:nvPr>
            <p:ph type="body" sz="quarter" idx="22" hasCustomPrompt="1"/>
          </p:nvPr>
        </p:nvSpPr>
        <p:spPr>
          <a:xfrm>
            <a:off x="246772" y="2996952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7" hasCustomPrompt="1"/>
          </p:nvPr>
        </p:nvSpPr>
        <p:spPr>
          <a:xfrm>
            <a:off x="200472" y="2348880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9" name="텍스트 개체 틀 47"/>
          <p:cNvSpPr>
            <a:spLocks noGrp="1"/>
          </p:cNvSpPr>
          <p:nvPr>
            <p:ph type="body" sz="quarter" idx="28" hasCustomPrompt="1"/>
          </p:nvPr>
        </p:nvSpPr>
        <p:spPr>
          <a:xfrm>
            <a:off x="1042123" y="2348880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 </a:t>
            </a:r>
            <a:r>
              <a:rPr lang="ko-KR" altLang="en-US"/>
              <a:t>내용 및 설명</a:t>
            </a:r>
          </a:p>
        </p:txBody>
      </p:sp>
      <p:sp>
        <p:nvSpPr>
          <p:cNvPr id="50" name="텍스트 개체 틀 39"/>
          <p:cNvSpPr>
            <a:spLocks noGrp="1"/>
          </p:cNvSpPr>
          <p:nvPr>
            <p:ph type="body" sz="quarter" idx="29" hasCustomPrompt="1"/>
          </p:nvPr>
        </p:nvSpPr>
        <p:spPr>
          <a:xfrm>
            <a:off x="246772" y="4633779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1" name="텍스트 개체 틀 39"/>
          <p:cNvSpPr>
            <a:spLocks noGrp="1"/>
          </p:cNvSpPr>
          <p:nvPr>
            <p:ph type="body" sz="quarter" idx="30" hasCustomPrompt="1"/>
          </p:nvPr>
        </p:nvSpPr>
        <p:spPr>
          <a:xfrm>
            <a:off x="246772" y="4910236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7"/>
          <p:cNvSpPr>
            <a:spLocks noGrp="1"/>
          </p:cNvSpPr>
          <p:nvPr>
            <p:ph type="body" sz="quarter" idx="31" hasCustomPrompt="1"/>
          </p:nvPr>
        </p:nvSpPr>
        <p:spPr>
          <a:xfrm>
            <a:off x="200472" y="4262164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7"/>
          <p:cNvSpPr>
            <a:spLocks noGrp="1"/>
          </p:cNvSpPr>
          <p:nvPr>
            <p:ph type="body" sz="quarter" idx="32" hasCustomPrompt="1"/>
          </p:nvPr>
        </p:nvSpPr>
        <p:spPr>
          <a:xfrm>
            <a:off x="1042123" y="4262164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 </a:t>
            </a:r>
            <a:r>
              <a:rPr lang="ko-KR" altLang="en-US"/>
              <a:t>내용 및 설명</a:t>
            </a:r>
          </a:p>
        </p:txBody>
      </p:sp>
      <p:sp>
        <p:nvSpPr>
          <p:cNvPr id="55" name="텍스트 개체 틀 54"/>
          <p:cNvSpPr>
            <a:spLocks noGrp="1"/>
          </p:cNvSpPr>
          <p:nvPr>
            <p:ph type="body" sz="quarter" idx="33" hasCustomPrompt="1"/>
          </p:nvPr>
        </p:nvSpPr>
        <p:spPr>
          <a:xfrm>
            <a:off x="5025008" y="2369762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58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60" name="텍스트 개체 틀 59"/>
          <p:cNvSpPr>
            <a:spLocks noGrp="1"/>
          </p:cNvSpPr>
          <p:nvPr>
            <p:ph type="body" sz="quarter" idx="36" hasCustomPrompt="1"/>
          </p:nvPr>
        </p:nvSpPr>
        <p:spPr>
          <a:xfrm>
            <a:off x="5649930" y="2348880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61" name="텍스트 개체 틀 54"/>
          <p:cNvSpPr>
            <a:spLocks noGrp="1"/>
          </p:cNvSpPr>
          <p:nvPr>
            <p:ph type="body" sz="quarter" idx="37" hasCustomPrompt="1"/>
          </p:nvPr>
        </p:nvSpPr>
        <p:spPr>
          <a:xfrm>
            <a:off x="5025008" y="3438305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2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649930" y="3417423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2 </a:t>
            </a:r>
            <a:r>
              <a:rPr lang="ko-KR" altLang="en-US"/>
              <a:t>대표적 내용</a:t>
            </a:r>
          </a:p>
        </p:txBody>
      </p:sp>
      <p:sp>
        <p:nvSpPr>
          <p:cNvPr id="63" name="텍스트 개체 틀 54"/>
          <p:cNvSpPr>
            <a:spLocks noGrp="1"/>
          </p:cNvSpPr>
          <p:nvPr>
            <p:ph type="body" sz="quarter" idx="39" hasCustomPrompt="1"/>
          </p:nvPr>
        </p:nvSpPr>
        <p:spPr>
          <a:xfrm>
            <a:off x="5025008" y="4509120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4" name="텍스트 개체 틀 59"/>
          <p:cNvSpPr>
            <a:spLocks noGrp="1"/>
          </p:cNvSpPr>
          <p:nvPr>
            <p:ph type="body" sz="quarter" idx="40" hasCustomPrompt="1"/>
          </p:nvPr>
        </p:nvSpPr>
        <p:spPr>
          <a:xfrm>
            <a:off x="5649930" y="4488238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3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4" name="Line 2">
            <a:extLst>
              <a:ext uri="{FF2B5EF4-FFF2-40B4-BE49-F238E27FC236}">
                <a16:creationId xmlns:a16="http://schemas.microsoft.com/office/drawing/2014/main" id="{7FB38AAF-9C5F-4592-944F-B7EAB551F9F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Line 3">
            <a:extLst>
              <a:ext uri="{FF2B5EF4-FFF2-40B4-BE49-F238E27FC236}">
                <a16:creationId xmlns:a16="http://schemas.microsoft.com/office/drawing/2014/main" id="{7E455837-10E0-4126-97D9-E4400E0D05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8FA259D-FF65-4118-8AD0-80D714B51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5061B46E-298C-4281-BC50-7CE8E40497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849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14" name="Line 2">
            <a:extLst>
              <a:ext uri="{FF2B5EF4-FFF2-40B4-BE49-F238E27FC236}">
                <a16:creationId xmlns:a16="http://schemas.microsoft.com/office/drawing/2014/main" id="{D583D68A-4C5C-4F6D-8E72-E9C6CDD1A4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6B6DF421-B23F-4786-BDB8-FD86CD47336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DC55494-22EF-45AC-8894-C166FAC722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691CEF23-4D51-46C9-9255-F983D64381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549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6" hasCustomPrompt="1"/>
          </p:nvPr>
        </p:nvSpPr>
        <p:spPr>
          <a:xfrm>
            <a:off x="5529287" y="2138256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7" hasCustomPrompt="1"/>
          </p:nvPr>
        </p:nvSpPr>
        <p:spPr>
          <a:xfrm>
            <a:off x="5845070" y="2132856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19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805376" y="2458606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39" hasCustomPrompt="1"/>
          </p:nvPr>
        </p:nvSpPr>
        <p:spPr>
          <a:xfrm>
            <a:off x="5529287" y="3146368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1" name="텍스트 개체 틀 5"/>
          <p:cNvSpPr>
            <a:spLocks noGrp="1"/>
          </p:cNvSpPr>
          <p:nvPr>
            <p:ph type="body" sz="quarter" idx="40" hasCustomPrompt="1"/>
          </p:nvPr>
        </p:nvSpPr>
        <p:spPr>
          <a:xfrm>
            <a:off x="5845070" y="3140968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2" name="텍스트 개체 틀 59"/>
          <p:cNvSpPr>
            <a:spLocks noGrp="1"/>
          </p:cNvSpPr>
          <p:nvPr>
            <p:ph type="body" sz="quarter" idx="41" hasCustomPrompt="1"/>
          </p:nvPr>
        </p:nvSpPr>
        <p:spPr>
          <a:xfrm>
            <a:off x="5805376" y="3466718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42" hasCustomPrompt="1"/>
          </p:nvPr>
        </p:nvSpPr>
        <p:spPr>
          <a:xfrm>
            <a:off x="5529287" y="4154480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4" name="텍스트 개체 틀 5"/>
          <p:cNvSpPr>
            <a:spLocks noGrp="1"/>
          </p:cNvSpPr>
          <p:nvPr>
            <p:ph type="body" sz="quarter" idx="43" hasCustomPrompt="1"/>
          </p:nvPr>
        </p:nvSpPr>
        <p:spPr>
          <a:xfrm>
            <a:off x="5845070" y="4149080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5" name="텍스트 개체 틀 59"/>
          <p:cNvSpPr>
            <a:spLocks noGrp="1"/>
          </p:cNvSpPr>
          <p:nvPr>
            <p:ph type="body" sz="quarter" idx="44" hasCustomPrompt="1"/>
          </p:nvPr>
        </p:nvSpPr>
        <p:spPr>
          <a:xfrm>
            <a:off x="5805376" y="4474830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6" name="텍스트 개체 틀 3"/>
          <p:cNvSpPr>
            <a:spLocks noGrp="1"/>
          </p:cNvSpPr>
          <p:nvPr>
            <p:ph type="body" sz="quarter" idx="45" hasCustomPrompt="1"/>
          </p:nvPr>
        </p:nvSpPr>
        <p:spPr>
          <a:xfrm>
            <a:off x="5529287" y="5162592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7" name="텍스트 개체 틀 5"/>
          <p:cNvSpPr>
            <a:spLocks noGrp="1"/>
          </p:cNvSpPr>
          <p:nvPr>
            <p:ph type="body" sz="quarter" idx="46" hasCustomPrompt="1"/>
          </p:nvPr>
        </p:nvSpPr>
        <p:spPr>
          <a:xfrm>
            <a:off x="5845070" y="5157192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8" name="텍스트 개체 틀 59"/>
          <p:cNvSpPr>
            <a:spLocks noGrp="1"/>
          </p:cNvSpPr>
          <p:nvPr>
            <p:ph type="body" sz="quarter" idx="47" hasCustomPrompt="1"/>
          </p:nvPr>
        </p:nvSpPr>
        <p:spPr>
          <a:xfrm>
            <a:off x="5805376" y="5482942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9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30" name="Line 2">
            <a:extLst>
              <a:ext uri="{FF2B5EF4-FFF2-40B4-BE49-F238E27FC236}">
                <a16:creationId xmlns:a16="http://schemas.microsoft.com/office/drawing/2014/main" id="{1ACA788B-8CA1-4565-BFFF-D7CD5BBACDB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Line 3">
            <a:extLst>
              <a:ext uri="{FF2B5EF4-FFF2-40B4-BE49-F238E27FC236}">
                <a16:creationId xmlns:a16="http://schemas.microsoft.com/office/drawing/2014/main" id="{C6624F1E-7F71-47A2-984A-079EE6E21B9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8811F4F-3AB5-4878-AF97-A495A8E413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4AA4BE74-0436-4732-A557-E0D9596DCF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2565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항목별  현황 / 상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7" name="텍스트 개체 틀 46"/>
          <p:cNvSpPr>
            <a:spLocks noGrp="1"/>
          </p:cNvSpPr>
          <p:nvPr>
            <p:ph type="body" sz="quarter" idx="13" hasCustomPrompt="1"/>
          </p:nvPr>
        </p:nvSpPr>
        <p:spPr>
          <a:xfrm>
            <a:off x="416496" y="1694083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8" name="텍스트 개체 틀 46"/>
          <p:cNvSpPr>
            <a:spLocks noGrp="1"/>
          </p:cNvSpPr>
          <p:nvPr>
            <p:ph type="body" sz="quarter" idx="14" hasCustomPrompt="1"/>
          </p:nvPr>
        </p:nvSpPr>
        <p:spPr>
          <a:xfrm>
            <a:off x="1154038" y="1694083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9" name="텍스트 개체 틀 46"/>
          <p:cNvSpPr>
            <a:spLocks noGrp="1"/>
          </p:cNvSpPr>
          <p:nvPr>
            <p:ph type="body" sz="quarter" idx="15" hasCustomPrompt="1"/>
          </p:nvPr>
        </p:nvSpPr>
        <p:spPr>
          <a:xfrm>
            <a:off x="3985705" y="1694083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0" name="텍스트 개체 틀 46"/>
          <p:cNvSpPr>
            <a:spLocks noGrp="1"/>
          </p:cNvSpPr>
          <p:nvPr>
            <p:ph type="body" sz="quarter" idx="16" hasCustomPrompt="1"/>
          </p:nvPr>
        </p:nvSpPr>
        <p:spPr>
          <a:xfrm>
            <a:off x="416496" y="278092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1" name="텍스트 개체 틀 46"/>
          <p:cNvSpPr>
            <a:spLocks noGrp="1"/>
          </p:cNvSpPr>
          <p:nvPr>
            <p:ph type="body" sz="quarter" idx="17" hasCustomPrompt="1"/>
          </p:nvPr>
        </p:nvSpPr>
        <p:spPr>
          <a:xfrm>
            <a:off x="1154038" y="278092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6"/>
          <p:cNvSpPr>
            <a:spLocks noGrp="1"/>
          </p:cNvSpPr>
          <p:nvPr>
            <p:ph type="body" sz="quarter" idx="18" hasCustomPrompt="1"/>
          </p:nvPr>
        </p:nvSpPr>
        <p:spPr>
          <a:xfrm>
            <a:off x="3985705" y="278092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6"/>
          <p:cNvSpPr>
            <a:spLocks noGrp="1"/>
          </p:cNvSpPr>
          <p:nvPr>
            <p:ph type="body" sz="quarter" idx="19" hasCustomPrompt="1"/>
          </p:nvPr>
        </p:nvSpPr>
        <p:spPr>
          <a:xfrm>
            <a:off x="416496" y="386104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4" name="텍스트 개체 틀 46"/>
          <p:cNvSpPr>
            <a:spLocks noGrp="1"/>
          </p:cNvSpPr>
          <p:nvPr>
            <p:ph type="body" sz="quarter" idx="20" hasCustomPrompt="1"/>
          </p:nvPr>
        </p:nvSpPr>
        <p:spPr>
          <a:xfrm>
            <a:off x="1154038" y="386104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5" name="텍스트 개체 틀 46"/>
          <p:cNvSpPr>
            <a:spLocks noGrp="1"/>
          </p:cNvSpPr>
          <p:nvPr>
            <p:ph type="body" sz="quarter" idx="21" hasCustomPrompt="1"/>
          </p:nvPr>
        </p:nvSpPr>
        <p:spPr>
          <a:xfrm>
            <a:off x="3985705" y="386104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22" hasCustomPrompt="1"/>
          </p:nvPr>
        </p:nvSpPr>
        <p:spPr>
          <a:xfrm>
            <a:off x="416496" y="1268760"/>
            <a:ext cx="6444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</a:p>
        </p:txBody>
      </p:sp>
      <p:sp>
        <p:nvSpPr>
          <p:cNvPr id="58" name="텍스트 개체 틀 46"/>
          <p:cNvSpPr>
            <a:spLocks noGrp="1"/>
          </p:cNvSpPr>
          <p:nvPr>
            <p:ph type="body" sz="quarter" idx="23" hasCustomPrompt="1"/>
          </p:nvPr>
        </p:nvSpPr>
        <p:spPr>
          <a:xfrm>
            <a:off x="1154038" y="1268760"/>
            <a:ext cx="27180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현황</a:t>
            </a:r>
            <a:endParaRPr lang="en-US" altLang="ko-KR"/>
          </a:p>
        </p:txBody>
      </p:sp>
      <p:sp>
        <p:nvSpPr>
          <p:cNvPr id="59" name="텍스트 개체 틀 46"/>
          <p:cNvSpPr>
            <a:spLocks noGrp="1"/>
          </p:cNvSpPr>
          <p:nvPr>
            <p:ph type="body" sz="quarter" idx="24" hasCustomPrompt="1"/>
          </p:nvPr>
        </p:nvSpPr>
        <p:spPr>
          <a:xfrm>
            <a:off x="3985705" y="1268760"/>
            <a:ext cx="55512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상세</a:t>
            </a:r>
            <a:endParaRPr lang="en-US" altLang="ko-KR"/>
          </a:p>
        </p:txBody>
      </p:sp>
      <p:sp>
        <p:nvSpPr>
          <p:cNvPr id="61" name="텍스트 개체 틀 60"/>
          <p:cNvSpPr>
            <a:spLocks noGrp="1"/>
          </p:cNvSpPr>
          <p:nvPr>
            <p:ph type="body" sz="quarter" idx="25" hasCustomPrompt="1"/>
          </p:nvPr>
        </p:nvSpPr>
        <p:spPr>
          <a:xfrm>
            <a:off x="6704052" y="2030886"/>
            <a:ext cx="2664296" cy="276999"/>
          </a:xfrm>
        </p:spPr>
        <p:txBody>
          <a:bodyPr>
            <a:sp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여기에 관련 그래프</a:t>
            </a:r>
            <a:r>
              <a:rPr lang="en-US" altLang="ko-KR"/>
              <a:t>/</a:t>
            </a:r>
            <a:r>
              <a:rPr lang="ko-KR" altLang="en-US"/>
              <a:t>그림 등을 넣으세요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1" name="Line 2">
            <a:extLst>
              <a:ext uri="{FF2B5EF4-FFF2-40B4-BE49-F238E27FC236}">
                <a16:creationId xmlns:a16="http://schemas.microsoft.com/office/drawing/2014/main" id="{4DBDED0C-B284-4CD5-AF72-18CCD3CFDA6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Line 3">
            <a:extLst>
              <a:ext uri="{FF2B5EF4-FFF2-40B4-BE49-F238E27FC236}">
                <a16:creationId xmlns:a16="http://schemas.microsoft.com/office/drawing/2014/main" id="{657F6922-7ED0-4EB5-812F-65003E28751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946A404-B6A0-47BA-8BB7-2D02E7B76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4958526E-6286-4DBE-8C2D-6F363DEC39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5009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r&amp;Sp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F56B44-62F6-4621-88FD-49237BE69FC7}"/>
              </a:ext>
            </a:extLst>
          </p:cNvPr>
          <p:cNvGrpSpPr/>
          <p:nvPr userDrawn="1"/>
        </p:nvGrpSpPr>
        <p:grpSpPr>
          <a:xfrm>
            <a:off x="-19349" y="0"/>
            <a:ext cx="9925349" cy="6857999"/>
            <a:chOff x="-19349" y="0"/>
            <a:chExt cx="9925349" cy="685799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491DA9D-53C0-4FA6-8CDE-45CB83D942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"/>
            <a:stretch/>
          </p:blipFill>
          <p:spPr>
            <a:xfrm>
              <a:off x="-19349" y="0"/>
              <a:ext cx="9925349" cy="6857999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A50C61D4-E68A-4C43-9B62-6041BA0A9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61" y="521316"/>
              <a:ext cx="8229479" cy="5815369"/>
            </a:xfrm>
            <a:prstGeom prst="rect">
              <a:avLst/>
            </a:prstGeom>
          </p:spPr>
        </p:pic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08A9753E-9539-4348-AAA7-99CA72694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34" t="53472" r="2568"/>
            <a:stretch/>
          </p:blipFill>
          <p:spPr>
            <a:xfrm>
              <a:off x="8359111" y="5000624"/>
              <a:ext cx="1546889" cy="1857375"/>
            </a:xfrm>
            <a:custGeom>
              <a:avLst/>
              <a:gdLst>
                <a:gd name="connsiteX0" fmla="*/ 457200 w 1546889"/>
                <a:gd name="connsiteY0" fmla="*/ 0 h 1857375"/>
                <a:gd name="connsiteX1" fmla="*/ 1546889 w 1546889"/>
                <a:gd name="connsiteY1" fmla="*/ 0 h 1857375"/>
                <a:gd name="connsiteX2" fmla="*/ 1546889 w 1546889"/>
                <a:gd name="connsiteY2" fmla="*/ 1857375 h 1857375"/>
                <a:gd name="connsiteX3" fmla="*/ 0 w 1546889"/>
                <a:gd name="connsiteY3" fmla="*/ 1857375 h 1857375"/>
                <a:gd name="connsiteX4" fmla="*/ 0 w 1546889"/>
                <a:gd name="connsiteY4" fmla="*/ 1623628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6889" h="1857375">
                  <a:moveTo>
                    <a:pt x="457200" y="0"/>
                  </a:moveTo>
                  <a:lnTo>
                    <a:pt x="1546889" y="0"/>
                  </a:lnTo>
                  <a:lnTo>
                    <a:pt x="1546889" y="1857375"/>
                  </a:lnTo>
                  <a:lnTo>
                    <a:pt x="0" y="1857375"/>
                  </a:lnTo>
                  <a:lnTo>
                    <a:pt x="0" y="1623628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9059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629" y="741844"/>
            <a:ext cx="9652742" cy="122495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57861" y="6698017"/>
            <a:ext cx="891145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F3F1-DA30-4606-8422-177CEF07A56A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61148" y="6670223"/>
            <a:ext cx="240955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noAutofit/>
          </a:bodyPr>
          <a:lstStyle>
            <a:lvl1pPr>
              <a:defRPr kumimoji="1" lang="en-US" altLang="ko-KR" sz="1000" b="0" smtClean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51984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71B394A8-7078-4CDC-AAFF-8E5E0DA1EDF4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786BDA18-A93E-4749-99DC-2E89F83DD698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68" r:id="rId5"/>
    <p:sldLayoutId id="2147483666" r:id="rId6"/>
    <p:sldLayoutId id="2147483667" r:id="rId7"/>
    <p:sldLayoutId id="2147483672" r:id="rId8"/>
    <p:sldLayoutId id="2147483660" r:id="rId9"/>
    <p:sldLayoutId id="2147483673" r:id="rId10"/>
    <p:sldLayoutId id="2147483670" r:id="rId11"/>
    <p:sldLayoutId id="2147483663" r:id="rId1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j-lt"/>
          <a:ea typeface="+mj-ea"/>
          <a:cs typeface="+mn-cs"/>
        </a:defRPr>
      </a:lvl1pPr>
      <a:lvl2pPr marL="92075" indent="0" algn="l" defTabSz="914400" rtl="0" eaLnBrk="1" latinLnBrk="1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j-lt"/>
          <a:ea typeface="+mj-ea"/>
          <a:cs typeface="+mn-cs"/>
        </a:defRPr>
      </a:lvl2pPr>
      <a:lvl3pPr marL="182563" indent="0" algn="l" defTabSz="914400" rtl="0" eaLnBrk="1" latinLnBrk="1" hangingPunct="1">
        <a:spcBef>
          <a:spcPct val="20000"/>
        </a:spcBef>
        <a:buFontTx/>
        <a:buNone/>
        <a:defRPr sz="1200" b="1" kern="1200">
          <a:solidFill>
            <a:schemeClr val="tx1"/>
          </a:solidFill>
          <a:latin typeface="+mj-lt"/>
          <a:ea typeface="+mj-ea"/>
          <a:cs typeface="+mn-cs"/>
        </a:defRPr>
      </a:lvl3pPr>
      <a:lvl4pPr marL="263525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4pPr>
      <a:lvl5pPr marL="354013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slide" Target="slide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30D2_B9E1E2E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slide" Target="slide2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6.xml"/><Relationship Id="rId7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10" Type="http://schemas.openxmlformats.org/officeDocument/2006/relationships/slide" Target="slide5.xml"/><Relationship Id="rId4" Type="http://schemas.openxmlformats.org/officeDocument/2006/relationships/slide" Target="slide11.xml"/><Relationship Id="rId9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9AE5C-6E87-4BE1-9808-6C1262420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/>
          <a:lstStyle/>
          <a:p>
            <a:pPr lvl="0" algn="l" fontAlgn="base" latinLnBrk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[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안산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]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광학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3D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신제품 개발을 위한 투과율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반사율 측정기 투자</a:t>
            </a:r>
            <a:endParaRPr lang="en-US" altLang="ko-KR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43468B-221A-4AB6-BCB6-A5DF0CF27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25820"/>
              </p:ext>
            </p:extLst>
          </p:nvPr>
        </p:nvGraphicFramePr>
        <p:xfrm>
          <a:off x="6841832" y="404664"/>
          <a:ext cx="3007712" cy="3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8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의사결정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토론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F1ACBE0-C995-4344-BB91-50C6B2863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17411"/>
              </p:ext>
            </p:extLst>
          </p:nvPr>
        </p:nvGraphicFramePr>
        <p:xfrm>
          <a:off x="7048500" y="2630032"/>
          <a:ext cx="2801043" cy="1799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보고자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투자기획팀 임종욱 선임</a:t>
                      </a:r>
                      <a:endParaRPr lang="en-US" altLang="ko-KR" sz="1100" b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1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목   적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“[</a:t>
                      </a:r>
                      <a:r>
                        <a:rPr lang="ko-KR" altLang="en-US" sz="110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안산</a:t>
                      </a:r>
                      <a:r>
                        <a:rPr lang="en-US" altLang="ko-KR" sz="110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] </a:t>
                      </a:r>
                      <a:r>
                        <a:rPr lang="ko-KR" altLang="en-US" sz="110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광학 </a:t>
                      </a:r>
                      <a:r>
                        <a:rPr lang="en-US" altLang="ko-KR" sz="110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3D </a:t>
                      </a:r>
                      <a:r>
                        <a:rPr lang="ko-KR" altLang="en-US" sz="110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신제품 개발을 위한 투과율 </a:t>
                      </a:r>
                      <a:r>
                        <a:rPr lang="en-US" altLang="ko-KR" sz="110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110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반사율 측정기 투자</a:t>
                      </a:r>
                      <a:r>
                        <a:rPr lang="en-US" altLang="ko-KR" sz="110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” </a:t>
                      </a:r>
                    </a:p>
                    <a:p>
                      <a:r>
                        <a:rPr lang="ko-KR" altLang="en-US" sz="1100"/>
                        <a:t>의 타당성 심의</a:t>
                      </a:r>
                    </a:p>
                  </a:txBody>
                  <a:tcPr marL="54000" marR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참석자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생산기술담당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투자기획팀장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설비구매팀장 외</a:t>
                      </a:r>
                      <a:endParaRPr lang="en-US" altLang="ko-KR" sz="11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 Box 4">
            <a:extLst>
              <a:ext uri="{FF2B5EF4-FFF2-40B4-BE49-F238E27FC236}">
                <a16:creationId xmlns:a16="http://schemas.microsoft.com/office/drawing/2014/main" id="{2E71CF79-8A32-400C-B1FE-A159E656B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477" y="2990229"/>
            <a:ext cx="2801044" cy="143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eaLnBrk="1" hangingPunct="1">
              <a:defRPr sz="1700">
                <a:latin typeface="Arial Narrow" pitchFamily="34" charset="0"/>
                <a:ea typeface="LG스마트체 Regular" pitchFamily="50" charset="-127"/>
                <a:cs typeface="Times New Roman" pitchFamily="18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ym typeface="Wingdings" pitchFamily="2" charset="2"/>
              </a:rPr>
              <a:t>1. </a:t>
            </a:r>
            <a:r>
              <a:rPr lang="ko-KR" altLang="en-US" sz="1600" b="1">
                <a:sym typeface="Wingdings" pitchFamily="2" charset="2"/>
              </a:rPr>
              <a:t>투자 심의서</a:t>
            </a:r>
            <a:endParaRPr lang="en-US" altLang="ko-KR" sz="1600" b="1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/>
              <a:t>2. </a:t>
            </a:r>
            <a:r>
              <a:rPr lang="ko-KR" altLang="en-US" sz="1600" b="1"/>
              <a:t>중점 검토</a:t>
            </a:r>
            <a:endParaRPr lang="en-US" altLang="ko-KR" sz="1400" b="1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/>
              <a:t>3. </a:t>
            </a:r>
            <a:r>
              <a:rPr lang="ko-KR" altLang="en-US" sz="1600" b="1"/>
              <a:t>개발 로드맵</a:t>
            </a:r>
            <a:endParaRPr lang="en-US" altLang="ko-KR" sz="1600" b="1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/>
              <a:t>4. </a:t>
            </a:r>
            <a:r>
              <a:rPr lang="ko-KR" altLang="en-US" sz="1600" b="1"/>
              <a:t>투자 타당성</a:t>
            </a:r>
            <a:endParaRPr lang="en-US" altLang="ko-KR" sz="1600" b="1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C5FCB40-41A6-42E9-BFAF-300A56100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40821"/>
              </p:ext>
            </p:extLst>
          </p:nvPr>
        </p:nvGraphicFramePr>
        <p:xfrm>
          <a:off x="7070077" y="4653136"/>
          <a:ext cx="2750892" cy="1524000"/>
        </p:xfrm>
        <a:graphic>
          <a:graphicData uri="http://schemas.openxmlformats.org/drawingml/2006/table">
            <a:tbl>
              <a:tblPr firstRow="1" bandRow="1"/>
              <a:tblGrid>
                <a:gridCol w="115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432">
                  <a:extLst>
                    <a:ext uri="{9D8B030D-6E8A-4147-A177-3AD203B41FA5}">
                      <a16:colId xmlns:a16="http://schemas.microsoft.com/office/drawing/2014/main" val="773631874"/>
                    </a:ext>
                  </a:extLst>
                </a:gridCol>
                <a:gridCol w="774354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  <a:gridCol w="1137935">
                  <a:extLst>
                    <a:ext uri="{9D8B030D-6E8A-4147-A177-3AD203B41FA5}">
                      <a16:colId xmlns:a16="http://schemas.microsoft.com/office/drawing/2014/main" val="2828757667"/>
                    </a:ext>
                  </a:extLst>
                </a:gridCol>
              </a:tblGrid>
              <a:tr h="8603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 책임자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이현용 선임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39">
                <a:tc rowSpan="9">
                  <a:txBody>
                    <a:bodyPr/>
                    <a:lstStyle/>
                    <a:p>
                      <a:pPr algn="ctr" latinLnBrk="1"/>
                      <a:endParaRPr lang="ko-KR" altLang="en-US" sz="1000" b="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생기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7287"/>
                  </a:ext>
                </a:extLst>
              </a:tr>
              <a:tr h="86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PM</a:t>
                      </a:r>
                      <a:endParaRPr lang="ko-KR" altLang="en-US" sz="1000" b="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813179"/>
                  </a:ext>
                </a:extLst>
              </a:tr>
              <a:tr h="86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마케팅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027102"/>
                  </a:ext>
                </a:extLst>
              </a:tr>
              <a:tr h="86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기획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71754"/>
                  </a:ext>
                </a:extLst>
              </a:tr>
              <a:tr h="86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이현용 선임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616504"/>
                  </a:ext>
                </a:extLst>
              </a:tr>
              <a:tr h="86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법무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710516"/>
                  </a:ext>
                </a:extLst>
              </a:tr>
              <a:tr h="86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구매</a:t>
                      </a:r>
                      <a:r>
                        <a:rPr lang="en-US" altLang="ko-KR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부품</a:t>
                      </a:r>
                      <a:r>
                        <a:rPr lang="en-US" altLang="ko-KR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b="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41561"/>
                  </a:ext>
                </a:extLst>
              </a:tr>
              <a:tr h="86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설비구매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김영훈 선임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설비구매팀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47201"/>
                  </a:ext>
                </a:extLst>
              </a:tr>
              <a:tr h="86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투자기획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임종욱 선임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투자기획팀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5828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5B213E3-66B6-4DCD-A8F0-1AB85404F898}"/>
              </a:ext>
            </a:extLst>
          </p:cNvPr>
          <p:cNvSpPr txBox="1"/>
          <p:nvPr/>
        </p:nvSpPr>
        <p:spPr>
          <a:xfrm>
            <a:off x="4635605" y="5206062"/>
            <a:ext cx="63478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/>
              <a:t>2022.08.23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5552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7570C4D-7A93-4686-8BA1-91458142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첨부</a:t>
            </a:r>
            <a:r>
              <a:rPr lang="en-US" altLang="ko-KR"/>
              <a:t>. </a:t>
            </a:r>
            <a:r>
              <a:rPr lang="ko-KR" altLang="en-US"/>
              <a:t>경제성 </a:t>
            </a:r>
            <a:r>
              <a:rPr lang="en-US" altLang="ko-KR"/>
              <a:t>– </a:t>
            </a:r>
            <a:r>
              <a:rPr lang="ko-KR" altLang="en-US"/>
              <a:t>투자비 회수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DBF2F0-40CD-4DA5-8917-FA4BC54D2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80" y="3824341"/>
            <a:ext cx="3363936" cy="2495516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4E3EA3EE-17ED-4F72-86BD-F089F4BE1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1"/>
          <a:stretch/>
        </p:blipFill>
        <p:spPr>
          <a:xfrm>
            <a:off x="4873651" y="3878059"/>
            <a:ext cx="2808312" cy="1620490"/>
          </a:xfrm>
          <a:prstGeom prst="rect">
            <a:avLst/>
          </a:prstGeom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862ED010-CDB0-4250-9B76-FB8509ABA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/>
          <a:lstStyle/>
          <a:p>
            <a:pPr lvl="0"/>
            <a:r>
              <a:rPr lang="ko-KR" altLang="en-US"/>
              <a:t>투과율</a:t>
            </a:r>
            <a:r>
              <a:rPr lang="en-US" altLang="ko-KR"/>
              <a:t>/</a:t>
            </a:r>
            <a:r>
              <a:rPr lang="ko-KR" altLang="en-US"/>
              <a:t>반사율 측정 장비 투자비 회수 기간 </a:t>
            </a:r>
            <a:r>
              <a:rPr lang="en-US" altLang="ko-KR"/>
              <a:t>:  0.7</a:t>
            </a:r>
            <a:r>
              <a:rPr lang="ko-KR" altLang="en-US"/>
              <a:t>년</a:t>
            </a:r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26F0F0-4C41-46C8-82D6-433999B1B785}"/>
              </a:ext>
            </a:extLst>
          </p:cNvPr>
          <p:cNvSpPr/>
          <p:nvPr/>
        </p:nvSpPr>
        <p:spPr>
          <a:xfrm>
            <a:off x="890396" y="3622393"/>
            <a:ext cx="33639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*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외주 비용 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업체 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00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래디언트솔루션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 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광학 계측기 및 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SW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업체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0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457358-6271-4302-A189-4F418022EC47}"/>
              </a:ext>
            </a:extLst>
          </p:cNvPr>
          <p:cNvSpPr/>
          <p:nvPr/>
        </p:nvSpPr>
        <p:spPr>
          <a:xfrm>
            <a:off x="462653" y="2524834"/>
            <a:ext cx="4490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*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샘플 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매당 </a:t>
            </a:r>
            <a:r>
              <a:rPr lang="ko-KR" altLang="en-US" sz="100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측정비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투과율 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180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만원 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반사율 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180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만원</a:t>
            </a:r>
            <a:endParaRPr lang="en-US" altLang="ko-KR" sz="10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*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외주 업체 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00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래디언트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솔루션</a:t>
            </a:r>
            <a:endParaRPr lang="en-US" altLang="ko-KR" sz="10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* PJT.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당 평균 측정 예상 횟수는 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DR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및 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FA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고려하여 산정되었음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. (MS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向 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SABA PJT.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기준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*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측정 대상 항목은 필터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렌즈이며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투과율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반사율 중 한 항목만 측정한다고 가정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2076A-A99B-4D7D-A6F3-6E8C3CA49645}"/>
              </a:ext>
            </a:extLst>
          </p:cNvPr>
          <p:cNvSpPr txBox="1"/>
          <p:nvPr/>
        </p:nvSpPr>
        <p:spPr>
          <a:xfrm>
            <a:off x="4816146" y="3645024"/>
            <a:ext cx="13112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/>
              <a:t>* </a:t>
            </a:r>
            <a:r>
              <a:rPr lang="ko-KR" altLang="en-US" sz="1000"/>
              <a:t>샘플 </a:t>
            </a:r>
            <a:r>
              <a:rPr lang="en-US" altLang="ko-KR" sz="1000"/>
              <a:t>1</a:t>
            </a:r>
            <a:r>
              <a:rPr lang="ko-KR" altLang="en-US" sz="1000"/>
              <a:t>매 기준 측정 가격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E5ED6-83EB-47CF-8CC0-ECB6582CDEAD}"/>
              </a:ext>
            </a:extLst>
          </p:cNvPr>
          <p:cNvSpPr txBox="1"/>
          <p:nvPr/>
        </p:nvSpPr>
        <p:spPr>
          <a:xfrm>
            <a:off x="4848351" y="5618625"/>
            <a:ext cx="4154984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/>
              <a:t>-. LM/3D</a:t>
            </a:r>
            <a:r>
              <a:rPr lang="ko-KR" altLang="en-US" sz="1000"/>
              <a:t>의 경우 광학 부품 특성 검사 시</a:t>
            </a:r>
            <a:r>
              <a:rPr lang="en-US" altLang="ko-KR" sz="1000"/>
              <a:t>, </a:t>
            </a:r>
            <a:r>
              <a:rPr lang="ko-KR" altLang="en-US" sz="1000"/>
              <a:t>각도 및 편광 상태에 따른 특성 확인 필요</a:t>
            </a:r>
            <a:endParaRPr lang="en-US" altLang="ko-KR" sz="1000"/>
          </a:p>
          <a:p>
            <a:r>
              <a:rPr lang="en-US" altLang="ko-KR" sz="1000">
                <a:solidFill>
                  <a:srgbClr val="C00000"/>
                </a:solidFill>
              </a:rPr>
              <a:t>   (</a:t>
            </a:r>
            <a:r>
              <a:rPr lang="ko-KR" altLang="en-US" sz="1000">
                <a:solidFill>
                  <a:srgbClr val="C00000"/>
                </a:solidFill>
              </a:rPr>
              <a:t>현재 자사 내 해당 기능 보유한 계측기 부재</a:t>
            </a:r>
            <a:r>
              <a:rPr lang="en-US" altLang="ko-KR" sz="100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000"/>
              <a:t>-. </a:t>
            </a:r>
          </a:p>
          <a:p>
            <a:r>
              <a:rPr lang="ko-KR" altLang="en-US" sz="1000"/>
              <a:t>입고검사 및 불량 </a:t>
            </a:r>
            <a:r>
              <a:rPr lang="en-US" altLang="ko-KR" sz="1000"/>
              <a:t>FA</a:t>
            </a:r>
            <a:r>
              <a:rPr lang="ko-KR" altLang="en-US" sz="1000"/>
              <a:t>시 다수의 샘플 의뢰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 </a:t>
            </a:r>
            <a:r>
              <a:rPr lang="ko-KR" altLang="en-US" sz="1000"/>
              <a:t>상기 가격표는 샘플 </a:t>
            </a:r>
            <a:r>
              <a:rPr lang="en-US" altLang="ko-KR" sz="1000"/>
              <a:t>1</a:t>
            </a:r>
            <a:r>
              <a:rPr lang="ko-KR" altLang="en-US" sz="1000"/>
              <a:t>매 기준으로 수량 증가 시 측정 비용이 증가함</a:t>
            </a:r>
          </a:p>
        </p:txBody>
      </p:sp>
      <p:sp>
        <p:nvSpPr>
          <p:cNvPr id="15" name="Text Box 118">
            <a:extLst>
              <a:ext uri="{FF2B5EF4-FFF2-40B4-BE49-F238E27FC236}">
                <a16:creationId xmlns:a16="http://schemas.microsoft.com/office/drawing/2014/main" id="{69A2B004-65F9-4CAD-BAC4-65E591DE2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385" y="2277046"/>
            <a:ext cx="2702663" cy="17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유관 부서 검토 의견 </a:t>
            </a:r>
            <a:r>
              <a:rPr lang="en-US" altLang="ko-KR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(Lens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개발팀</a:t>
            </a:r>
            <a:r>
              <a:rPr lang="en-US" altLang="ko-KR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한병윤 선임</a:t>
            </a:r>
            <a:r>
              <a:rPr lang="en-US" altLang="ko-KR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1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" name="Text Box 118">
            <a:extLst>
              <a:ext uri="{FF2B5EF4-FFF2-40B4-BE49-F238E27FC236}">
                <a16:creationId xmlns:a16="http://schemas.microsoft.com/office/drawing/2014/main" id="{BFFF378C-1834-49C4-BCB0-3A7602ABC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203" y="2529811"/>
            <a:ext cx="4143144" cy="83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None/>
            </a:pP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*  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현재 투과율 검사 시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000" b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기보유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설비로 수직 입사에 대해서만 측정 중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>
              <a:buNone/>
            </a:pP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*  </a:t>
            </a:r>
            <a:r>
              <a:rPr lang="ko-KR" altLang="en-US" sz="1000" b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각도별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측정에 대해서는 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vendor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제공 자료에 의존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및 측정 요청 대응</a:t>
            </a:r>
            <a:r>
              <a:rPr lang="en-US" altLang="ko-KR" sz="1000" baseline="30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2)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 불가하였음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 </a:t>
            </a:r>
          </a:p>
          <a:p>
            <a:pPr>
              <a:buNone/>
            </a:pP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(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해당 기능 자사 보유 설비 無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>
              <a:buNone/>
            </a:pP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*  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기존 설비 사용 시 측정 정밀도 부족으로 인하여 정밀 측정기 필요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>
              <a:buNone/>
            </a:pP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투자 완료 시 외주 의뢰 중단하고 투자된 설비 이용 예정</a:t>
            </a:r>
            <a:endParaRPr lang="en-US" altLang="ko-KR" sz="10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2D88D-AA77-4C39-8C7C-195AB2ED8B27}"/>
              </a:ext>
            </a:extLst>
          </p:cNvPr>
          <p:cNvSpPr txBox="1"/>
          <p:nvPr/>
        </p:nvSpPr>
        <p:spPr>
          <a:xfrm>
            <a:off x="4576138" y="831402"/>
            <a:ext cx="279563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>
                <a:solidFill>
                  <a:srgbClr val="006600"/>
                </a:solidFill>
              </a:rPr>
              <a:t>투자비 회수 기간  </a:t>
            </a:r>
            <a:r>
              <a:rPr lang="en-US" altLang="ko-KR" sz="1000">
                <a:solidFill>
                  <a:srgbClr val="006600"/>
                </a:solidFill>
              </a:rPr>
              <a:t>:  </a:t>
            </a:r>
            <a:r>
              <a:rPr lang="ko-KR" altLang="en-US" sz="1000">
                <a:solidFill>
                  <a:srgbClr val="006600"/>
                </a:solidFill>
              </a:rPr>
              <a:t>투자비 </a:t>
            </a:r>
            <a:r>
              <a:rPr lang="en-US" altLang="ko-KR" sz="1000">
                <a:solidFill>
                  <a:srgbClr val="006600"/>
                </a:solidFill>
              </a:rPr>
              <a:t>2.28</a:t>
            </a:r>
            <a:r>
              <a:rPr lang="ko-KR" altLang="en-US" sz="1000">
                <a:solidFill>
                  <a:srgbClr val="006600"/>
                </a:solidFill>
              </a:rPr>
              <a:t>억 </a:t>
            </a:r>
            <a:r>
              <a:rPr lang="en-US" altLang="ko-KR" sz="1000">
                <a:solidFill>
                  <a:srgbClr val="006600"/>
                </a:solidFill>
              </a:rPr>
              <a:t>/ </a:t>
            </a:r>
            <a:r>
              <a:rPr lang="ko-KR" altLang="en-US" sz="1000">
                <a:solidFill>
                  <a:srgbClr val="006600"/>
                </a:solidFill>
              </a:rPr>
              <a:t>연간 </a:t>
            </a:r>
            <a:r>
              <a:rPr lang="ko-KR" altLang="en-US" sz="1000" err="1">
                <a:solidFill>
                  <a:srgbClr val="006600"/>
                </a:solidFill>
              </a:rPr>
              <a:t>측정비</a:t>
            </a:r>
            <a:r>
              <a:rPr lang="ko-KR" altLang="en-US" sz="1000">
                <a:solidFill>
                  <a:srgbClr val="006600"/>
                </a:solidFill>
              </a:rPr>
              <a:t> </a:t>
            </a:r>
            <a:r>
              <a:rPr lang="en-US" altLang="ko-KR" sz="1000">
                <a:solidFill>
                  <a:srgbClr val="006600"/>
                </a:solidFill>
              </a:rPr>
              <a:t>3.24</a:t>
            </a:r>
            <a:r>
              <a:rPr lang="ko-KR" altLang="en-US" sz="1000">
                <a:solidFill>
                  <a:srgbClr val="006600"/>
                </a:solidFill>
              </a:rPr>
              <a:t>억</a:t>
            </a:r>
          </a:p>
        </p:txBody>
      </p:sp>
      <p:sp>
        <p:nvSpPr>
          <p:cNvPr id="18" name="Text Box 118">
            <a:extLst>
              <a:ext uri="{FF2B5EF4-FFF2-40B4-BE49-F238E27FC236}">
                <a16:creationId xmlns:a16="http://schemas.microsoft.com/office/drawing/2014/main" id="{A90B36D1-3AFE-41A5-8AE9-816A55109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54" y="2274981"/>
            <a:ext cx="1240724" cy="17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회수 기간 산정 기준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D88285-1BC3-4476-83FE-9D69FC4DEC23}"/>
              </a:ext>
            </a:extLst>
          </p:cNvPr>
          <p:cNvSpPr txBox="1"/>
          <p:nvPr/>
        </p:nvSpPr>
        <p:spPr>
          <a:xfrm>
            <a:off x="5961848" y="4779576"/>
            <a:ext cx="31739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b="1">
                <a:solidFill>
                  <a:schemeClr val="bg1"/>
                </a:solidFill>
              </a:rPr>
              <a:t>투과율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64FBA0-6D2D-4E41-AAB9-2C14575E5EC1}"/>
              </a:ext>
            </a:extLst>
          </p:cNvPr>
          <p:cNvSpPr txBox="1"/>
          <p:nvPr/>
        </p:nvSpPr>
        <p:spPr>
          <a:xfrm>
            <a:off x="5961848" y="5090701"/>
            <a:ext cx="31739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b="1">
                <a:solidFill>
                  <a:schemeClr val="bg1"/>
                </a:solidFill>
              </a:rPr>
              <a:t>반사율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99F2C-E5D6-4FA7-90D9-DB8B11BD1B43}"/>
              </a:ext>
            </a:extLst>
          </p:cNvPr>
          <p:cNvSpPr txBox="1"/>
          <p:nvPr/>
        </p:nvSpPr>
        <p:spPr>
          <a:xfrm>
            <a:off x="5748335" y="4340870"/>
            <a:ext cx="554639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b="1">
                <a:solidFill>
                  <a:schemeClr val="bg1"/>
                </a:solidFill>
              </a:rPr>
              <a:t>투과</a:t>
            </a:r>
            <a:r>
              <a:rPr lang="en-US" altLang="ko-KR" sz="900" b="1">
                <a:solidFill>
                  <a:schemeClr val="bg1"/>
                </a:solidFill>
              </a:rPr>
              <a:t>/</a:t>
            </a:r>
            <a:r>
              <a:rPr lang="ko-KR" altLang="en-US" sz="900" b="1">
                <a:solidFill>
                  <a:schemeClr val="bg1"/>
                </a:solidFill>
              </a:rPr>
              <a:t>반사율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4EDD874-112E-441D-973B-78AEF199D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41360"/>
              </p:ext>
            </p:extLst>
          </p:nvPr>
        </p:nvGraphicFramePr>
        <p:xfrm>
          <a:off x="427380" y="1217045"/>
          <a:ext cx="6325820" cy="895485"/>
        </p:xfrm>
        <a:graphic>
          <a:graphicData uri="http://schemas.openxmlformats.org/drawingml/2006/table">
            <a:tbl>
              <a:tblPr/>
              <a:tblGrid>
                <a:gridCol w="78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075">
                  <a:extLst>
                    <a:ext uri="{9D8B030D-6E8A-4147-A177-3AD203B41FA5}">
                      <a16:colId xmlns:a16="http://schemas.microsoft.com/office/drawing/2014/main" val="3003363850"/>
                    </a:ext>
                  </a:extLst>
                </a:gridCol>
                <a:gridCol w="917068">
                  <a:extLst>
                    <a:ext uri="{9D8B030D-6E8A-4147-A177-3AD203B41FA5}">
                      <a16:colId xmlns:a16="http://schemas.microsoft.com/office/drawing/2014/main" val="3778201933"/>
                    </a:ext>
                  </a:extLst>
                </a:gridCol>
                <a:gridCol w="672988">
                  <a:extLst>
                    <a:ext uri="{9D8B030D-6E8A-4147-A177-3AD203B41FA5}">
                      <a16:colId xmlns:a16="http://schemas.microsoft.com/office/drawing/2014/main" val="4213921191"/>
                    </a:ext>
                  </a:extLst>
                </a:gridCol>
              </a:tblGrid>
              <a:tr h="2705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투자비</a:t>
                      </a:r>
                      <a:endParaRPr lang="en-US" altLang="ko-KR" sz="105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105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  <a:endParaRPr lang="ko-KR" altLang="en-US" sz="105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외주 의뢰 비용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(B = </a:t>
                      </a:r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③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회수 기간</a:t>
                      </a:r>
                      <a:endParaRPr lang="en-US" altLang="ko-KR" sz="1050" b="1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(A/B)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기타</a:t>
                      </a:r>
                      <a:endParaRPr lang="en-US" altLang="ko-KR" sz="1050" b="1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① 비용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en-US" altLang="ko-KR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PJT. </a:t>
                      </a:r>
                      <a:r>
                        <a:rPr lang="ko-KR" alt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당 의뢰</a:t>
                      </a:r>
                      <a:r>
                        <a:rPr lang="en-US" altLang="ko-KR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건</a:t>
                      </a:r>
                      <a:r>
                        <a:rPr lang="en-US" altLang="ko-KR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③ 예상 </a:t>
                      </a:r>
                      <a:r>
                        <a:rPr lang="en-US" altLang="ko-KR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PJT (</a:t>
                      </a:r>
                      <a:r>
                        <a:rPr lang="ko-KR" alt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건</a:t>
                      </a:r>
                      <a:r>
                        <a:rPr lang="en-US" altLang="ko-KR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79474"/>
                  </a:ext>
                </a:extLst>
              </a:tr>
              <a:tr h="35439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2.275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억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0.018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SPL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20ea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1000" b="1" i="0" u="none" strike="noStrike" baseline="30000">
                          <a:solidFill>
                            <a:srgbClr val="006600"/>
                          </a:solidFill>
                          <a:effectLst/>
                          <a:latin typeface="+mn-ea"/>
                          <a:ea typeface="+mn-ea"/>
                        </a:rPr>
                        <a:t>1)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0.70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90229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F134E56-9FB2-4EBE-8971-DED2F0162088}"/>
              </a:ext>
            </a:extLst>
          </p:cNvPr>
          <p:cNvSpPr txBox="1"/>
          <p:nvPr/>
        </p:nvSpPr>
        <p:spPr>
          <a:xfrm>
            <a:off x="4443245" y="1260561"/>
            <a:ext cx="50975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</a:rPr>
              <a:t>B = 3.24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</a:rPr>
              <a:t>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690199-7952-45E1-9033-82B896650A0A}"/>
              </a:ext>
            </a:extLst>
          </p:cNvPr>
          <p:cNvSpPr txBox="1"/>
          <p:nvPr/>
        </p:nvSpPr>
        <p:spPr>
          <a:xfrm>
            <a:off x="4873651" y="6558513"/>
            <a:ext cx="195887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</a:rPr>
              <a:t>1) ’22.08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</a:rPr>
              <a:t> 기준 연구소 내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</a:rPr>
              <a:t>LM/3D PJT 9ea</a:t>
            </a:r>
            <a:endParaRPr lang="ko-KR" altLang="en-US" sz="100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C3729F-ECDF-4F3F-9339-A5253F7E9651}"/>
              </a:ext>
            </a:extLst>
          </p:cNvPr>
          <p:cNvSpPr txBox="1"/>
          <p:nvPr/>
        </p:nvSpPr>
        <p:spPr>
          <a:xfrm>
            <a:off x="4873651" y="6704112"/>
            <a:ext cx="395941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</a:rPr>
              <a:t>2) Google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</a:rPr>
              <a:t>向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</a:rPr>
              <a:t>P29 PJT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</a:rPr>
              <a:t>진행 시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</a:rPr>
              <a:t>, IR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</a:rPr>
              <a:t>저반사 코팅 각도별 투과율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</a:rPr>
              <a:t>/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</a:rPr>
              <a:t>반사율 측정 요청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</a:rPr>
              <a:t> </a:t>
            </a:r>
            <a:endParaRPr lang="ko-KR" altLang="en-US" sz="100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실행 단추: 홈으로 이동 2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8B55337-D94B-4410-960A-99807A932221}"/>
              </a:ext>
            </a:extLst>
          </p:cNvPr>
          <p:cNvSpPr/>
          <p:nvPr/>
        </p:nvSpPr>
        <p:spPr>
          <a:xfrm>
            <a:off x="8444436" y="48183"/>
            <a:ext cx="277669" cy="270826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8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7570C4D-7A93-4686-8BA1-91458142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첨부</a:t>
            </a:r>
            <a:r>
              <a:rPr lang="en-US" altLang="ko-KR"/>
              <a:t>. </a:t>
            </a:r>
            <a:r>
              <a:rPr lang="ko-KR" altLang="en-US"/>
              <a:t>고객가치 및 이슈점검</a:t>
            </a:r>
          </a:p>
        </p:txBody>
      </p:sp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B50C9A81-66C6-49CF-BAA6-86400C690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8228"/>
              </p:ext>
            </p:extLst>
          </p:nvPr>
        </p:nvGraphicFramePr>
        <p:xfrm>
          <a:off x="488738" y="757576"/>
          <a:ext cx="8928313" cy="5696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496">
                  <a:extLst>
                    <a:ext uri="{9D8B030D-6E8A-4147-A177-3AD203B41FA5}">
                      <a16:colId xmlns:a16="http://schemas.microsoft.com/office/drawing/2014/main" val="1407327343"/>
                    </a:ext>
                  </a:extLst>
                </a:gridCol>
                <a:gridCol w="866991">
                  <a:extLst>
                    <a:ext uri="{9D8B030D-6E8A-4147-A177-3AD203B41FA5}">
                      <a16:colId xmlns:a16="http://schemas.microsoft.com/office/drawing/2014/main" val="289538311"/>
                    </a:ext>
                  </a:extLst>
                </a:gridCol>
                <a:gridCol w="214399">
                  <a:extLst>
                    <a:ext uri="{9D8B030D-6E8A-4147-A177-3AD203B41FA5}">
                      <a16:colId xmlns:a16="http://schemas.microsoft.com/office/drawing/2014/main" val="4198509907"/>
                    </a:ext>
                  </a:extLst>
                </a:gridCol>
                <a:gridCol w="2183015">
                  <a:extLst>
                    <a:ext uri="{9D8B030D-6E8A-4147-A177-3AD203B41FA5}">
                      <a16:colId xmlns:a16="http://schemas.microsoft.com/office/drawing/2014/main" val="4224971521"/>
                    </a:ext>
                  </a:extLst>
                </a:gridCol>
                <a:gridCol w="725233">
                  <a:extLst>
                    <a:ext uri="{9D8B030D-6E8A-4147-A177-3AD203B41FA5}">
                      <a16:colId xmlns:a16="http://schemas.microsoft.com/office/drawing/2014/main" val="2092444746"/>
                    </a:ext>
                  </a:extLst>
                </a:gridCol>
                <a:gridCol w="4505179">
                  <a:extLst>
                    <a:ext uri="{9D8B030D-6E8A-4147-A177-3AD203B41FA5}">
                      <a16:colId xmlns:a16="http://schemas.microsoft.com/office/drawing/2014/main" val="3716228302"/>
                    </a:ext>
                  </a:extLst>
                </a:gridCol>
              </a:tblGrid>
              <a:tr h="236422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영역</a:t>
                      </a:r>
                      <a:endParaRPr lang="ko-KR" altLang="en-US" sz="10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점검 목적</a:t>
                      </a:r>
                      <a:endParaRPr lang="ko-KR" altLang="en-US" sz="10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기준 및 점검사항</a:t>
                      </a:r>
                      <a:endParaRPr lang="ko-KR" altLang="en-US" sz="10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점검결과</a:t>
                      </a:r>
                      <a:endParaRPr lang="ko-KR" altLang="en-US" sz="10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점검결과 상세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426054"/>
                  </a:ext>
                </a:extLst>
              </a:tr>
              <a:tr h="13074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</a:t>
                      </a:r>
                      <a:endParaRPr lang="en-US" altLang="ko-KR" sz="10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b"/>
                      <a:r>
                        <a:rPr lang="ko-KR" altLang="en-US" sz="10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가치</a:t>
                      </a:r>
                    </a:p>
                  </a:txBody>
                  <a:tcPr marL="0" marR="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고객가치</a:t>
                      </a:r>
                    </a:p>
                  </a:txBody>
                  <a:tcPr marL="3600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고객의 요구가 반영된 투자인가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</a:p>
                    <a:p>
                      <a:pPr lvl="0" algn="l" fontAlgn="ctr"/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(Needs 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만족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Pain point 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해소 등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97267"/>
                  </a:ext>
                </a:extLst>
              </a:tr>
              <a:tr h="113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파트너십</a:t>
                      </a:r>
                    </a:p>
                  </a:txBody>
                  <a:tcPr marL="3600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고객의 차기 및 장기 프로젝트에 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적용 가능한 투자인가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5959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경쟁우위</a:t>
                      </a:r>
                    </a:p>
                  </a:txBody>
                  <a:tcPr marL="3600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고객에게 어떤 경쟁우위를 제공하는가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lvl="0" algn="l" fontAlgn="ctr"/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원가개선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altLang="ko-KR" sz="10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ost)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시장선도기술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altLang="ko-KR" sz="10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echnology)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lvl="0" algn="l" fontAlgn="ctr"/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적용 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품질확보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altLang="ko-KR" sz="10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Q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uality)]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025873"/>
                  </a:ext>
                </a:extLst>
              </a:tr>
              <a:tr h="396986">
                <a:tc rowSpan="5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동반</a:t>
                      </a:r>
                      <a:endParaRPr lang="en-US" altLang="ko-KR" sz="10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b"/>
                      <a:r>
                        <a:rPr lang="ko-KR" altLang="en-US" sz="10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성장</a:t>
                      </a:r>
                    </a:p>
                  </a:txBody>
                  <a:tcPr marL="0" marR="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합리적 협의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거래 절차 준수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투자검토시 자사 거래기준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협력사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하도급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</a:p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계열사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준수하여 거래조건을 협의하였는가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276923"/>
                  </a:ext>
                </a:extLst>
              </a:tr>
              <a:tr h="1043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특수관계자 거래 시 당위성 검토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특수관계자 거래 기본 조건에 해당하는가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</a:p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9436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특수관계자 거래조건의 적정성은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점검되었는가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037096"/>
                  </a:ext>
                </a:extLst>
              </a:tr>
              <a:tr h="127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경영간섭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향후 거래를 전제로 부당하게 기술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경영정보를 요청하거나 투자를 요구하였는가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784449"/>
                  </a:ext>
                </a:extLst>
              </a:tr>
              <a:tr h="1104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부당이익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리베이트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불공정 가격 제공 등 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부당이익 편취 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Risk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는 점검되었는가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288463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안전</a:t>
                      </a:r>
                      <a:endParaRPr lang="en-US" altLang="ko-KR" sz="10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b"/>
                      <a:r>
                        <a:rPr lang="ko-KR" altLang="en-US" sz="10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환경</a:t>
                      </a:r>
                    </a:p>
                  </a:txBody>
                  <a:tcPr marL="0" marR="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환경오염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투자로 발생할 수 있는 환경오염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대기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물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</a:p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토양오염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예방책은 마련되었는가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476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안전관리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화재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폭발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화학물질 누출과 같은 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안전상의 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Risk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는 점검되었는가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568377"/>
                  </a:ext>
                </a:extLst>
              </a:tr>
              <a:tr h="13222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작업장 內 투자설비 및 시설운용시 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임직원 안전관리 위해요소는 점검되었는가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 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299602"/>
                  </a:ext>
                </a:extLst>
              </a:tr>
              <a:tr h="1154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UT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부하율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UT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용량 증가로 인한 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UT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설비 투자반영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하였는가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</a:p>
                    <a:p>
                      <a:pPr lvl="0" algn="l" fontAlgn="ctr"/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(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대기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순수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폐수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공조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,CDA,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스팀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전기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444369"/>
                  </a:ext>
                </a:extLst>
              </a:tr>
              <a:tr h="9870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인허가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법적 인허가 신고 대상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신고시점 서류를 안전환경부서와 확인 하였는가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569339"/>
                  </a:ext>
                </a:extLst>
              </a:tr>
            </a:tbl>
          </a:graphicData>
        </a:graphic>
      </p:graphicFrame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EC38CE28-0A30-4AA4-AE50-F2F9C3BF50B2}"/>
              </a:ext>
            </a:extLst>
          </p:cNvPr>
          <p:cNvGrpSpPr/>
          <p:nvPr/>
        </p:nvGrpSpPr>
        <p:grpSpPr>
          <a:xfrm>
            <a:off x="4320892" y="927561"/>
            <a:ext cx="428943" cy="369958"/>
            <a:chOff x="3947994" y="1440118"/>
            <a:chExt cx="428943" cy="369958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61A9D00B-9350-4D7F-8A10-EFCEF02C9B47}"/>
                </a:ext>
              </a:extLst>
            </p:cNvPr>
            <p:cNvSpPr/>
            <p:nvPr/>
          </p:nvSpPr>
          <p:spPr>
            <a:xfrm>
              <a:off x="3948116" y="1652065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6CE2416-E053-4F2D-A2AC-930AD44A25EC}"/>
                </a:ext>
              </a:extLst>
            </p:cNvPr>
            <p:cNvSpPr/>
            <p:nvPr/>
          </p:nvSpPr>
          <p:spPr>
            <a:xfrm>
              <a:off x="4219278" y="1652417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5DCBC65-4EF7-44A1-A3D1-C1667F0B153F}"/>
                </a:ext>
              </a:extLst>
            </p:cNvPr>
            <p:cNvSpPr txBox="1"/>
            <p:nvPr/>
          </p:nvSpPr>
          <p:spPr>
            <a:xfrm>
              <a:off x="3947994" y="1440118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F807E723-1C26-4A91-9128-E69CE27F6E3D}"/>
              </a:ext>
            </a:extLst>
          </p:cNvPr>
          <p:cNvGrpSpPr/>
          <p:nvPr/>
        </p:nvGrpSpPr>
        <p:grpSpPr>
          <a:xfrm>
            <a:off x="4320892" y="1291099"/>
            <a:ext cx="438193" cy="354847"/>
            <a:chOff x="3938744" y="1954552"/>
            <a:chExt cx="438193" cy="354847"/>
          </a:xfrm>
        </p:grpSpPr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F000F0A0-1175-465F-A96D-A1B4D4DDEC08}"/>
                </a:ext>
              </a:extLst>
            </p:cNvPr>
            <p:cNvSpPr/>
            <p:nvPr/>
          </p:nvSpPr>
          <p:spPr>
            <a:xfrm>
              <a:off x="3948116" y="2151740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F420D5C2-906E-43D9-AB87-6E1BF006D983}"/>
                </a:ext>
              </a:extLst>
            </p:cNvPr>
            <p:cNvSpPr/>
            <p:nvPr/>
          </p:nvSpPr>
          <p:spPr>
            <a:xfrm>
              <a:off x="4219278" y="2149243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D89B224-0E3C-483B-B6B0-4ECB371EEFD4}"/>
                </a:ext>
              </a:extLst>
            </p:cNvPr>
            <p:cNvSpPr txBox="1"/>
            <p:nvPr/>
          </p:nvSpPr>
          <p:spPr>
            <a:xfrm>
              <a:off x="3938744" y="1954552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568CB18C-0C4A-4484-9FCD-6BE6E69E15F3}"/>
              </a:ext>
            </a:extLst>
          </p:cNvPr>
          <p:cNvSpPr txBox="1"/>
          <p:nvPr/>
        </p:nvSpPr>
        <p:spPr>
          <a:xfrm>
            <a:off x="4916797" y="4770765"/>
            <a:ext cx="3634576" cy="197510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해당 설비는 유해물질을 사용하지 않음으로 환경오염 야기하지 않음</a:t>
            </a:r>
            <a:endParaRPr lang="en-US" altLang="ko-KR" sz="10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FB0B9E7-EC19-4779-8F8C-25227555ABB3}"/>
              </a:ext>
            </a:extLst>
          </p:cNvPr>
          <p:cNvGrpSpPr/>
          <p:nvPr/>
        </p:nvGrpSpPr>
        <p:grpSpPr>
          <a:xfrm>
            <a:off x="4320892" y="4642826"/>
            <a:ext cx="432928" cy="349971"/>
            <a:chOff x="3944009" y="4254333"/>
            <a:chExt cx="432928" cy="349971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A691E988-C13F-4250-9B3C-52F1A2C30A35}"/>
                </a:ext>
              </a:extLst>
            </p:cNvPr>
            <p:cNvSpPr/>
            <p:nvPr/>
          </p:nvSpPr>
          <p:spPr>
            <a:xfrm>
              <a:off x="3951849" y="4446293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76294768-0FDF-4BF8-B37F-393993C099A8}"/>
                </a:ext>
              </a:extLst>
            </p:cNvPr>
            <p:cNvSpPr/>
            <p:nvPr/>
          </p:nvSpPr>
          <p:spPr>
            <a:xfrm>
              <a:off x="4219278" y="4446645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271BE22-BD65-4737-9E71-D3F6A29AAAA5}"/>
                </a:ext>
              </a:extLst>
            </p:cNvPr>
            <p:cNvSpPr txBox="1"/>
            <p:nvPr/>
          </p:nvSpPr>
          <p:spPr>
            <a:xfrm>
              <a:off x="3944009" y="4254333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212EF91-2891-4FDB-B3BB-199374BBA303}"/>
              </a:ext>
            </a:extLst>
          </p:cNvPr>
          <p:cNvGrpSpPr/>
          <p:nvPr/>
        </p:nvGrpSpPr>
        <p:grpSpPr>
          <a:xfrm>
            <a:off x="4320892" y="4996761"/>
            <a:ext cx="432928" cy="325907"/>
            <a:chOff x="3944009" y="4820417"/>
            <a:chExt cx="432928" cy="325907"/>
          </a:xfrm>
        </p:grpSpPr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B6272AFA-4CFB-4D9B-AE38-A0BDED5FAB6F}"/>
                </a:ext>
              </a:extLst>
            </p:cNvPr>
            <p:cNvSpPr/>
            <p:nvPr/>
          </p:nvSpPr>
          <p:spPr>
            <a:xfrm>
              <a:off x="3951849" y="4988313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4D26E180-CB73-49E7-AAEF-844106F60442}"/>
                </a:ext>
              </a:extLst>
            </p:cNvPr>
            <p:cNvSpPr/>
            <p:nvPr/>
          </p:nvSpPr>
          <p:spPr>
            <a:xfrm>
              <a:off x="4219278" y="4988665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46EB911-1A71-4A59-8F88-D5757028EE86}"/>
                </a:ext>
              </a:extLst>
            </p:cNvPr>
            <p:cNvSpPr txBox="1"/>
            <p:nvPr/>
          </p:nvSpPr>
          <p:spPr>
            <a:xfrm>
              <a:off x="3944009" y="4820417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D1176A56-7E1B-48EA-8A2B-6C05C07486A0}"/>
              </a:ext>
            </a:extLst>
          </p:cNvPr>
          <p:cNvGrpSpPr/>
          <p:nvPr/>
        </p:nvGrpSpPr>
        <p:grpSpPr>
          <a:xfrm>
            <a:off x="4320892" y="5668823"/>
            <a:ext cx="432927" cy="352465"/>
            <a:chOff x="3944009" y="5884847"/>
            <a:chExt cx="432927" cy="352465"/>
          </a:xfrm>
        </p:grpSpPr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ED5ADE7-E6B5-434B-AA43-EE9B5E943689}"/>
                </a:ext>
              </a:extLst>
            </p:cNvPr>
            <p:cNvSpPr/>
            <p:nvPr/>
          </p:nvSpPr>
          <p:spPr>
            <a:xfrm>
              <a:off x="3944009" y="6079301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46D67309-FFD6-4290-B7E2-B0088D4D012C}"/>
                </a:ext>
              </a:extLst>
            </p:cNvPr>
            <p:cNvSpPr/>
            <p:nvPr/>
          </p:nvSpPr>
          <p:spPr>
            <a:xfrm>
              <a:off x="4219277" y="6079653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9265759-3F87-40F1-91A1-89BB8F26DE00}"/>
                </a:ext>
              </a:extLst>
            </p:cNvPr>
            <p:cNvSpPr txBox="1"/>
            <p:nvPr/>
          </p:nvSpPr>
          <p:spPr>
            <a:xfrm>
              <a:off x="3944009" y="5884847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03D4230-273F-453F-9829-369E0A9A05B6}"/>
              </a:ext>
            </a:extLst>
          </p:cNvPr>
          <p:cNvGrpSpPr/>
          <p:nvPr/>
        </p:nvGrpSpPr>
        <p:grpSpPr>
          <a:xfrm>
            <a:off x="4320892" y="3950696"/>
            <a:ext cx="539412" cy="308993"/>
            <a:chOff x="3952538" y="3721747"/>
            <a:chExt cx="539412" cy="308993"/>
          </a:xfrm>
        </p:grpSpPr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901C168-3051-4BB6-8BE9-2382BD69457F}"/>
                </a:ext>
              </a:extLst>
            </p:cNvPr>
            <p:cNvSpPr/>
            <p:nvPr/>
          </p:nvSpPr>
          <p:spPr>
            <a:xfrm>
              <a:off x="3952538" y="3870791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DEF7FA9-0E43-4C94-A7B5-C9059BB89E36}"/>
                </a:ext>
              </a:extLst>
            </p:cNvPr>
            <p:cNvSpPr/>
            <p:nvPr/>
          </p:nvSpPr>
          <p:spPr>
            <a:xfrm>
              <a:off x="4219278" y="3873081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BEFF27D-63F8-425E-B530-C651A069F887}"/>
                </a:ext>
              </a:extLst>
            </p:cNvPr>
            <p:cNvSpPr txBox="1"/>
            <p:nvPr/>
          </p:nvSpPr>
          <p:spPr>
            <a:xfrm>
              <a:off x="4202841" y="3721747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A85C0051-000A-4C23-A5BD-02BE3B1B5920}"/>
              </a:ext>
            </a:extLst>
          </p:cNvPr>
          <p:cNvGrpSpPr/>
          <p:nvPr/>
        </p:nvGrpSpPr>
        <p:grpSpPr>
          <a:xfrm>
            <a:off x="4320892" y="2196202"/>
            <a:ext cx="440486" cy="318962"/>
            <a:chOff x="3936451" y="3208264"/>
            <a:chExt cx="440486" cy="318962"/>
          </a:xfrm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6D4C4FC6-B4F0-4AAC-8DC5-2F5AC09D0CBA}"/>
                </a:ext>
              </a:extLst>
            </p:cNvPr>
            <p:cNvSpPr/>
            <p:nvPr/>
          </p:nvSpPr>
          <p:spPr>
            <a:xfrm>
              <a:off x="3952538" y="3369567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5DF4C1B2-E585-413A-849F-EF3C852A98EE}"/>
                </a:ext>
              </a:extLst>
            </p:cNvPr>
            <p:cNvSpPr/>
            <p:nvPr/>
          </p:nvSpPr>
          <p:spPr>
            <a:xfrm>
              <a:off x="4219278" y="3369567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A6F6C20-0900-48BD-A9C8-D78C75AC1185}"/>
                </a:ext>
              </a:extLst>
            </p:cNvPr>
            <p:cNvSpPr txBox="1"/>
            <p:nvPr/>
          </p:nvSpPr>
          <p:spPr>
            <a:xfrm>
              <a:off x="3936451" y="3208264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172FCEF-B1D1-4DF5-9B23-05538D50FD85}"/>
              </a:ext>
            </a:extLst>
          </p:cNvPr>
          <p:cNvGrpSpPr/>
          <p:nvPr/>
        </p:nvGrpSpPr>
        <p:grpSpPr>
          <a:xfrm>
            <a:off x="4320892" y="4291495"/>
            <a:ext cx="432928" cy="337688"/>
            <a:chOff x="3944009" y="4350595"/>
            <a:chExt cx="432928" cy="337688"/>
          </a:xfrm>
        </p:grpSpPr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2E5851F8-F2C4-40D0-8F8A-1DE9C1F27057}"/>
                </a:ext>
              </a:extLst>
            </p:cNvPr>
            <p:cNvSpPr/>
            <p:nvPr/>
          </p:nvSpPr>
          <p:spPr>
            <a:xfrm>
              <a:off x="3951849" y="4530272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0A5724A8-E92F-47C8-9A48-89534B3DC373}"/>
                </a:ext>
              </a:extLst>
            </p:cNvPr>
            <p:cNvSpPr/>
            <p:nvPr/>
          </p:nvSpPr>
          <p:spPr>
            <a:xfrm>
              <a:off x="4219278" y="4530624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E46C3719-A37B-4DE6-BEB0-854C678CFA15}"/>
                </a:ext>
              </a:extLst>
            </p:cNvPr>
            <p:cNvSpPr txBox="1"/>
            <p:nvPr/>
          </p:nvSpPr>
          <p:spPr>
            <a:xfrm>
              <a:off x="3944009" y="4350595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C33DD08C-5D63-40F2-98BD-E227A8FC866F}"/>
              </a:ext>
            </a:extLst>
          </p:cNvPr>
          <p:cNvSpPr txBox="1"/>
          <p:nvPr/>
        </p:nvSpPr>
        <p:spPr>
          <a:xfrm>
            <a:off x="2000672" y="3217394"/>
            <a:ext cx="1279765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※ </a:t>
            </a:r>
            <a:r>
              <a:rPr lang="ko-KR" altLang="en-US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해당사항 없을 경우 미 표기</a:t>
            </a:r>
            <a:endParaRPr lang="en-US" altLang="ko-KR" sz="8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899C477F-E522-4505-B482-0811A3055220}"/>
              </a:ext>
            </a:extLst>
          </p:cNvPr>
          <p:cNvGrpSpPr/>
          <p:nvPr/>
        </p:nvGrpSpPr>
        <p:grpSpPr>
          <a:xfrm>
            <a:off x="4336979" y="3608317"/>
            <a:ext cx="427530" cy="317179"/>
            <a:chOff x="4321865" y="3557512"/>
            <a:chExt cx="427530" cy="317179"/>
          </a:xfrm>
        </p:grpSpPr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4ED7578A-0DC6-4FD3-9CAF-9446EECB9DDD}"/>
                </a:ext>
              </a:extLst>
            </p:cNvPr>
            <p:cNvSpPr/>
            <p:nvPr/>
          </p:nvSpPr>
          <p:spPr>
            <a:xfrm>
              <a:off x="4324996" y="3717032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D18171B-7F92-4254-95EE-92E19DA6AD68}"/>
                </a:ext>
              </a:extLst>
            </p:cNvPr>
            <p:cNvSpPr/>
            <p:nvPr/>
          </p:nvSpPr>
          <p:spPr>
            <a:xfrm>
              <a:off x="4591736" y="3717032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1C42D7E-9CE9-46DA-9F45-6B3FD83F3519}"/>
                </a:ext>
              </a:extLst>
            </p:cNvPr>
            <p:cNvSpPr txBox="1"/>
            <p:nvPr/>
          </p:nvSpPr>
          <p:spPr>
            <a:xfrm>
              <a:off x="4321865" y="3557512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ED38CBE-4F18-4F5A-837D-2C8A6C04E7CF}"/>
              </a:ext>
            </a:extLst>
          </p:cNvPr>
          <p:cNvGrpSpPr/>
          <p:nvPr/>
        </p:nvGrpSpPr>
        <p:grpSpPr>
          <a:xfrm>
            <a:off x="4320892" y="5364013"/>
            <a:ext cx="432927" cy="352465"/>
            <a:chOff x="3944009" y="5884847"/>
            <a:chExt cx="432927" cy="352465"/>
          </a:xfrm>
        </p:grpSpPr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631FD7AF-1F14-4AE4-A7D1-7E4A2663A06C}"/>
                </a:ext>
              </a:extLst>
            </p:cNvPr>
            <p:cNvSpPr/>
            <p:nvPr/>
          </p:nvSpPr>
          <p:spPr>
            <a:xfrm>
              <a:off x="3944009" y="6079301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83C2B607-AFBA-48C1-B28D-8CFE9735A420}"/>
                </a:ext>
              </a:extLst>
            </p:cNvPr>
            <p:cNvSpPr/>
            <p:nvPr/>
          </p:nvSpPr>
          <p:spPr>
            <a:xfrm>
              <a:off x="4219277" y="6079653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0223C401-FAA6-46A0-8DF6-FFE9BA029634}"/>
                </a:ext>
              </a:extLst>
            </p:cNvPr>
            <p:cNvSpPr txBox="1"/>
            <p:nvPr/>
          </p:nvSpPr>
          <p:spPr>
            <a:xfrm>
              <a:off x="3944009" y="5884847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046EA4E6-5DC6-4E01-A85C-83ACA8ADBECC}"/>
              </a:ext>
            </a:extLst>
          </p:cNvPr>
          <p:cNvGrpSpPr/>
          <p:nvPr/>
        </p:nvGrpSpPr>
        <p:grpSpPr>
          <a:xfrm>
            <a:off x="4320892" y="6028863"/>
            <a:ext cx="432927" cy="352465"/>
            <a:chOff x="3944009" y="5884847"/>
            <a:chExt cx="432927" cy="352465"/>
          </a:xfrm>
        </p:grpSpPr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22DE00C0-9683-40D0-896C-D36E4FBFE64A}"/>
                </a:ext>
              </a:extLst>
            </p:cNvPr>
            <p:cNvSpPr/>
            <p:nvPr/>
          </p:nvSpPr>
          <p:spPr>
            <a:xfrm>
              <a:off x="3944009" y="6079301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C239562D-8B1D-4E59-BDAB-C3A2E61E48DD}"/>
                </a:ext>
              </a:extLst>
            </p:cNvPr>
            <p:cNvSpPr/>
            <p:nvPr/>
          </p:nvSpPr>
          <p:spPr>
            <a:xfrm>
              <a:off x="4219277" y="6079653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1F7B34C-4F9E-4CB4-B4EF-C91AF9A46AB7}"/>
                </a:ext>
              </a:extLst>
            </p:cNvPr>
            <p:cNvSpPr txBox="1"/>
            <p:nvPr/>
          </p:nvSpPr>
          <p:spPr>
            <a:xfrm>
              <a:off x="3944009" y="5884847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5C4D70D4-C0A9-4070-AFFE-4BA6D1D25237}"/>
              </a:ext>
            </a:extLst>
          </p:cNvPr>
          <p:cNvSpPr txBox="1"/>
          <p:nvPr/>
        </p:nvSpPr>
        <p:spPr>
          <a:xfrm>
            <a:off x="4916797" y="6106228"/>
            <a:ext cx="4494348" cy="351398"/>
          </a:xfrm>
          <a:prstGeom prst="rect">
            <a:avLst/>
          </a:prstGeom>
          <a:noFill/>
        </p:spPr>
        <p:txBody>
          <a:bodyPr wrap="squar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법적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PSM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제출 대상에 해당되며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신고를 위한 관련 서류는 설비 입고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60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일전까지 안전환경에 제출 실시예정</a:t>
            </a: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78FF8195-0EA6-494E-AB4B-858DD0281FED}"/>
              </a:ext>
            </a:extLst>
          </p:cNvPr>
          <p:cNvGrpSpPr/>
          <p:nvPr/>
        </p:nvGrpSpPr>
        <p:grpSpPr>
          <a:xfrm>
            <a:off x="4336979" y="2950159"/>
            <a:ext cx="424399" cy="303536"/>
            <a:chOff x="4321865" y="2876041"/>
            <a:chExt cx="424399" cy="303536"/>
          </a:xfrm>
        </p:grpSpPr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915B8636-F91C-41C6-8A8E-01C0A891CFF6}"/>
                </a:ext>
              </a:extLst>
            </p:cNvPr>
            <p:cNvSpPr/>
            <p:nvPr/>
          </p:nvSpPr>
          <p:spPr>
            <a:xfrm>
              <a:off x="4321865" y="3016924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975C062B-74AA-48DF-AFA4-5AFDF1FD0C6E}"/>
                </a:ext>
              </a:extLst>
            </p:cNvPr>
            <p:cNvSpPr/>
            <p:nvPr/>
          </p:nvSpPr>
          <p:spPr>
            <a:xfrm>
              <a:off x="4588605" y="3016924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C6AC95B-9FE2-40DE-A4B6-B267E41E9122}"/>
                </a:ext>
              </a:extLst>
            </p:cNvPr>
            <p:cNvSpPr txBox="1"/>
            <p:nvPr/>
          </p:nvSpPr>
          <p:spPr>
            <a:xfrm>
              <a:off x="4321865" y="2876041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94EEF1FB-3D9F-41FC-9125-F4C5505AF769}"/>
              </a:ext>
            </a:extLst>
          </p:cNvPr>
          <p:cNvGrpSpPr/>
          <p:nvPr/>
        </p:nvGrpSpPr>
        <p:grpSpPr>
          <a:xfrm>
            <a:off x="4270364" y="1742357"/>
            <a:ext cx="657048" cy="381124"/>
            <a:chOff x="4255250" y="1645024"/>
            <a:chExt cx="657048" cy="381124"/>
          </a:xfrm>
        </p:grpSpPr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8E949606-E072-4766-B824-544D1246A9E7}"/>
                </a:ext>
              </a:extLst>
            </p:cNvPr>
            <p:cNvSpPr/>
            <p:nvPr/>
          </p:nvSpPr>
          <p:spPr>
            <a:xfrm>
              <a:off x="4255250" y="1860814"/>
              <a:ext cx="157659" cy="15765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C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5D5B543B-AA56-4B2F-AF28-21B65582CF16}"/>
                </a:ext>
              </a:extLst>
            </p:cNvPr>
            <p:cNvSpPr/>
            <p:nvPr/>
          </p:nvSpPr>
          <p:spPr>
            <a:xfrm>
              <a:off x="4444868" y="1860814"/>
              <a:ext cx="157659" cy="15765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6F89E743-0DD3-4C14-8464-99909DB065BB}"/>
                </a:ext>
              </a:extLst>
            </p:cNvPr>
            <p:cNvSpPr/>
            <p:nvPr/>
          </p:nvSpPr>
          <p:spPr>
            <a:xfrm>
              <a:off x="4634486" y="1868489"/>
              <a:ext cx="157659" cy="15765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Q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CCA5281-52EF-4385-82FE-018B656613E6}"/>
                </a:ext>
              </a:extLst>
            </p:cNvPr>
            <p:cNvSpPr txBox="1"/>
            <p:nvPr/>
          </p:nvSpPr>
          <p:spPr>
            <a:xfrm>
              <a:off x="4623189" y="1645024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EF56F5A1-6862-4C59-BCAF-B1AE888926BE}"/>
                </a:ext>
              </a:extLst>
            </p:cNvPr>
            <p:cNvSpPr txBox="1"/>
            <p:nvPr/>
          </p:nvSpPr>
          <p:spPr>
            <a:xfrm>
              <a:off x="4256139" y="1645024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20E329C3-0F6E-4944-8050-288BAB37C693}"/>
              </a:ext>
            </a:extLst>
          </p:cNvPr>
          <p:cNvSpPr txBox="1"/>
          <p:nvPr/>
        </p:nvSpPr>
        <p:spPr>
          <a:xfrm>
            <a:off x="4916797" y="5124806"/>
            <a:ext cx="4262953" cy="197510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화학물질 </a:t>
            </a:r>
            <a:r>
              <a:rPr lang="ko-KR" altLang="en-US" sz="1000" err="1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미사용이며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해당 위험성 없음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실험실에 화재 대비하여 소화기 비치 중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D2F019A-FA43-470B-B2B2-6A958033FEAF}"/>
              </a:ext>
            </a:extLst>
          </p:cNvPr>
          <p:cNvSpPr txBox="1"/>
          <p:nvPr/>
        </p:nvSpPr>
        <p:spPr>
          <a:xfrm>
            <a:off x="4916797" y="5491524"/>
            <a:ext cx="4432871" cy="197510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안전관리 위해요소 없음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해당 실험실에 유해광원 노출을 대비하여 </a:t>
            </a:r>
            <a:r>
              <a:rPr lang="ko-KR" altLang="en-US" sz="1000" err="1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고글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비치완료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AAF738B6-1C37-4C81-A0F4-CECE7B6D6048}"/>
              </a:ext>
            </a:extLst>
          </p:cNvPr>
          <p:cNvSpPr txBox="1"/>
          <p:nvPr/>
        </p:nvSpPr>
        <p:spPr>
          <a:xfrm>
            <a:off x="4916797" y="4077625"/>
            <a:ext cx="2239963" cy="197510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향후 거래를 전재로 부당한 요청 없었음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CFE124B-5729-439B-874D-B6EE63C12DBC}"/>
              </a:ext>
            </a:extLst>
          </p:cNvPr>
          <p:cNvSpPr txBox="1"/>
          <p:nvPr/>
        </p:nvSpPr>
        <p:spPr>
          <a:xfrm>
            <a:off x="4916797" y="4424195"/>
            <a:ext cx="3212986" cy="197510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설비구매팀 및 자사 시스템 통한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PO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발행으로 해당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risk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없음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FE70EE0-B3B1-4F5A-AC13-5FAE6AD183DA}"/>
              </a:ext>
            </a:extLst>
          </p:cNvPr>
          <p:cNvSpPr txBox="1"/>
          <p:nvPr/>
        </p:nvSpPr>
        <p:spPr>
          <a:xfrm>
            <a:off x="4916797" y="2208292"/>
            <a:ext cx="3977618" cy="351398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기성품 구매 및 각 업체에게 구체적인 장비 사양을 제시하고 업체 선정 진행</a:t>
            </a:r>
            <a:endParaRPr lang="en-US" altLang="ko-KR" sz="10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설비구매팀 및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GIPS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시스템을 통하여 견적 및 구매 진행</a:t>
            </a:r>
            <a:endParaRPr lang="en-US" altLang="ko-KR" sz="10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B4C6CD4-2C38-4F99-9779-0393129A88A4}"/>
              </a:ext>
            </a:extLst>
          </p:cNvPr>
          <p:cNvSpPr txBox="1"/>
          <p:nvPr/>
        </p:nvSpPr>
        <p:spPr>
          <a:xfrm>
            <a:off x="4916797" y="996616"/>
            <a:ext cx="4971480" cy="351398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고객의 저반사 코팅</a:t>
            </a:r>
            <a:r>
              <a:rPr lang="en-US" altLang="ko-KR" sz="1000" b="1" baseline="30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1)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및 차트</a:t>
            </a:r>
            <a:r>
              <a:rPr lang="en-US" altLang="ko-KR" sz="1000" b="1" baseline="30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2)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의 각도별 측정 요청은 있었으나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직접적인 투자 요청은 없음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투자 시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상기와 같은 고객의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각도별 투과율 측정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needs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만족 및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AR/VR PJT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 역량 구비 가능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2DE126F-C752-4A59-B844-C6B46A7957E6}"/>
              </a:ext>
            </a:extLst>
          </p:cNvPr>
          <p:cNvSpPr txBox="1"/>
          <p:nvPr/>
        </p:nvSpPr>
        <p:spPr>
          <a:xfrm>
            <a:off x="4916797" y="1359101"/>
            <a:ext cx="4884918" cy="351398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LM/CM/3D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관련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PJT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광학부품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필터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렌즈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대한 정밀한 투과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반사율 측정 가능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(FA/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입고검사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향후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LiDAR PJT 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및 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AR/VR PJT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진행 시 적용 가능</a:t>
            </a:r>
            <a:endParaRPr lang="en-US" altLang="ko-KR" sz="10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BEF0495-8ED4-45DA-A4E0-6356C966AAC9}"/>
              </a:ext>
            </a:extLst>
          </p:cNvPr>
          <p:cNvSpPr txBox="1"/>
          <p:nvPr/>
        </p:nvSpPr>
        <p:spPr>
          <a:xfrm>
            <a:off x="4916797" y="1772399"/>
            <a:ext cx="4918581" cy="351398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광학 부품의 </a:t>
            </a:r>
            <a:r>
              <a:rPr lang="ko-KR" altLang="en-US" sz="1000" err="1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각도별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투과율 측정 구비로 입고검사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불량 분석 진행 가능함으로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F-Cost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개선 가능</a:t>
            </a:r>
            <a:endParaRPr lang="en-US" altLang="ko-KR" sz="10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차트 및 코팅의 편광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000" err="1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각도별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측정 기능 구비로 인하여 제품의 품질 사양 확보 가능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4204477-E370-46D5-A266-5D2C1D2205B2}"/>
              </a:ext>
            </a:extLst>
          </p:cNvPr>
          <p:cNvSpPr txBox="1"/>
          <p:nvPr/>
        </p:nvSpPr>
        <p:spPr>
          <a:xfrm>
            <a:off x="4916797" y="6553140"/>
            <a:ext cx="2700499" cy="320621"/>
          </a:xfrm>
          <a:prstGeom prst="rect">
            <a:avLst/>
          </a:prstGeom>
          <a:noFill/>
        </p:spPr>
        <p:txBody>
          <a:bodyPr wrap="square" lIns="36000" tIns="7200" rIns="36000" bIns="36000" rtlCol="0">
            <a:spAutoFit/>
          </a:bodyPr>
          <a:lstStyle/>
          <a:p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1) Google</a:t>
            </a:r>
            <a:r>
              <a:rPr lang="ko-KR" altLang="en-US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向 </a:t>
            </a:r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P29 PJT IR </a:t>
            </a:r>
            <a:r>
              <a:rPr lang="ko-KR" altLang="en-US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저반사 코팅</a:t>
            </a:r>
            <a:endParaRPr lang="en-US" altLang="ko-KR" sz="9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2) MS</a:t>
            </a:r>
            <a:r>
              <a:rPr lang="ko-KR" altLang="en-US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向 </a:t>
            </a:r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Saba PJT </a:t>
            </a:r>
            <a:r>
              <a:rPr lang="ko-KR" altLang="en-US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설비 반사 차트 특성 평가 요청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8CA6DB-8B03-46C8-9C6A-11008B5F5DEB}"/>
              </a:ext>
            </a:extLst>
          </p:cNvPr>
          <p:cNvSpPr txBox="1"/>
          <p:nvPr/>
        </p:nvSpPr>
        <p:spPr>
          <a:xfrm>
            <a:off x="4916797" y="2879468"/>
            <a:ext cx="986415" cy="197510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해당 사항 없음</a:t>
            </a:r>
            <a:endParaRPr lang="en-US" altLang="ko-KR" sz="10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7FD1EC0-4CC2-43A5-BF61-390087B57940}"/>
              </a:ext>
            </a:extLst>
          </p:cNvPr>
          <p:cNvSpPr txBox="1"/>
          <p:nvPr/>
        </p:nvSpPr>
        <p:spPr>
          <a:xfrm>
            <a:off x="4916797" y="5750408"/>
            <a:ext cx="4439283" cy="351398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안전환경팀 검토 결과 일반적인 수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kW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전력 소모하는 계측기로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UT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용량 영향 없음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-.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전기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연구소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UT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여유량 대비  계측기의 전력양은 미비하여 실질적 증가 영향 없음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AC22D5B-CBE5-4D88-A30E-5C8AF5CEB90B}"/>
              </a:ext>
            </a:extLst>
          </p:cNvPr>
          <p:cNvSpPr txBox="1"/>
          <p:nvPr/>
        </p:nvSpPr>
        <p:spPr>
          <a:xfrm>
            <a:off x="4916797" y="3743493"/>
            <a:ext cx="4267762" cy="197510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설비구매팀 및 자사 시스템 통한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PO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발행 및 기성품 구매의 건으로 해당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risk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없음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74" name="실행 단추: 홈으로 이동 7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00F786B-076C-489C-AE23-EA1E453F875F}"/>
              </a:ext>
            </a:extLst>
          </p:cNvPr>
          <p:cNvSpPr/>
          <p:nvPr/>
        </p:nvSpPr>
        <p:spPr>
          <a:xfrm>
            <a:off x="8444436" y="48183"/>
            <a:ext cx="277669" cy="270826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61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14B3636-47FC-4D67-B873-19C2FE73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첨부</a:t>
            </a:r>
            <a:r>
              <a:rPr lang="en-US" altLang="ko-KR"/>
              <a:t>.</a:t>
            </a:r>
            <a:r>
              <a:rPr lang="ko-KR" altLang="en-US"/>
              <a:t> 투자비 </a:t>
            </a:r>
            <a:r>
              <a:rPr lang="en-US" altLang="ko-KR"/>
              <a:t>ERRC</a:t>
            </a:r>
            <a:endParaRPr lang="ko-KR" altLang="en-US"/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1D2C554F-77B7-4BA1-AE63-47DB3A868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666349"/>
              </p:ext>
            </p:extLst>
          </p:nvPr>
        </p:nvGraphicFramePr>
        <p:xfrm>
          <a:off x="185614" y="2307491"/>
          <a:ext cx="4371242" cy="4073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4345">
                  <a:extLst>
                    <a:ext uri="{9D8B030D-6E8A-4147-A177-3AD203B41FA5}">
                      <a16:colId xmlns:a16="http://schemas.microsoft.com/office/drawing/2014/main" val="4095312702"/>
                    </a:ext>
                  </a:extLst>
                </a:gridCol>
                <a:gridCol w="61400">
                  <a:extLst>
                    <a:ext uri="{9D8B030D-6E8A-4147-A177-3AD203B41FA5}">
                      <a16:colId xmlns:a16="http://schemas.microsoft.com/office/drawing/2014/main" val="4119733051"/>
                    </a:ext>
                  </a:extLst>
                </a:gridCol>
                <a:gridCol w="2615497">
                  <a:extLst>
                    <a:ext uri="{9D8B030D-6E8A-4147-A177-3AD203B41FA5}">
                      <a16:colId xmlns:a16="http://schemas.microsoft.com/office/drawing/2014/main" val="14111900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90785358"/>
                    </a:ext>
                  </a:extLst>
                </a:gridCol>
              </a:tblGrid>
              <a:tr h="3960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Agilent  :  Cary-6000i &amp; UMA </a:t>
                      </a: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45906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err="1">
                          <a:effectLst/>
                          <a:latin typeface="+mn-ea"/>
                          <a:ea typeface="+mn-ea"/>
                        </a:rPr>
                        <a:t>본품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5729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Cary 6000i Bundle Set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123,312,500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37812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UMA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69,008,200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18265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endParaRPr lang="en-US" altLang="ko-KR" sz="1000" u="none" strike="noStrike" kern="12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Sub-total</a:t>
                      </a:r>
                      <a:endParaRPr lang="ko-KR" altLang="en-US"/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192,320,700</a:t>
                      </a:r>
                      <a:endParaRPr lang="ko-KR" altLang="en-US"/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775422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검출기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402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Diffuse </a:t>
                      </a:r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측정기</a:t>
                      </a:r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internal (110mm port </a:t>
                      </a:r>
                      <a:r>
                        <a:rPr lang="ko-KR" altLang="en-US" sz="1000" u="none" strike="noStrike" err="1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적분구</a:t>
                      </a:r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1,607,700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02963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PMT InGaAs Detector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25,505,000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72024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Sub-total</a:t>
                      </a:r>
                      <a:endParaRPr lang="ko-KR" altLang="en-US"/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27,112,700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801668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Accessory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7404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필터 세트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2,483,000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96268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투과형 홀더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2,026,000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3062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프린터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487,500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00177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Sub-total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4,996,500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155945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기타 비용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385274"/>
                  </a:ext>
                </a:extLst>
              </a:tr>
              <a:tr h="222250"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배송비 및 </a:t>
                      </a:r>
                      <a:r>
                        <a:rPr lang="ko-KR" altLang="en-US" sz="1000" u="none" strike="noStrike" err="1">
                          <a:effectLst/>
                          <a:latin typeface="+mn-ea"/>
                          <a:ea typeface="+mn-ea"/>
                        </a:rPr>
                        <a:t>설치료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3,560,000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005700"/>
                  </a:ext>
                </a:extLst>
              </a:tr>
              <a:tr h="344087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8945" marR="768945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227,989,900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870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8BCED8D-63ED-49CA-9EE8-736B85717490}"/>
              </a:ext>
            </a:extLst>
          </p:cNvPr>
          <p:cNvSpPr txBox="1"/>
          <p:nvPr/>
        </p:nvSpPr>
        <p:spPr>
          <a:xfrm>
            <a:off x="3692760" y="2122086"/>
            <a:ext cx="86409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50" i="1"/>
              <a:t>단위 </a:t>
            </a:r>
            <a:r>
              <a:rPr lang="en-US" altLang="ko-KR" sz="1050" i="1"/>
              <a:t>: KRW</a:t>
            </a:r>
            <a:endParaRPr lang="ko-KR" altLang="en-US" sz="1050" i="1" err="1"/>
          </a:p>
        </p:txBody>
      </p:sp>
      <p:graphicFrame>
        <p:nvGraphicFramePr>
          <p:cNvPr id="8" name="내용 개체 틀 8">
            <a:extLst>
              <a:ext uri="{FF2B5EF4-FFF2-40B4-BE49-F238E27FC236}">
                <a16:creationId xmlns:a16="http://schemas.microsoft.com/office/drawing/2014/main" id="{43F2B3A1-4481-41E7-BCB3-E0478B4A3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318326"/>
              </p:ext>
            </p:extLst>
          </p:nvPr>
        </p:nvGraphicFramePr>
        <p:xfrm>
          <a:off x="5349144" y="2307491"/>
          <a:ext cx="4371242" cy="4073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4345">
                  <a:extLst>
                    <a:ext uri="{9D8B030D-6E8A-4147-A177-3AD203B41FA5}">
                      <a16:colId xmlns:a16="http://schemas.microsoft.com/office/drawing/2014/main" val="4095312702"/>
                    </a:ext>
                  </a:extLst>
                </a:gridCol>
                <a:gridCol w="61400">
                  <a:extLst>
                    <a:ext uri="{9D8B030D-6E8A-4147-A177-3AD203B41FA5}">
                      <a16:colId xmlns:a16="http://schemas.microsoft.com/office/drawing/2014/main" val="4119733051"/>
                    </a:ext>
                  </a:extLst>
                </a:gridCol>
                <a:gridCol w="2615497">
                  <a:extLst>
                    <a:ext uri="{9D8B030D-6E8A-4147-A177-3AD203B41FA5}">
                      <a16:colId xmlns:a16="http://schemas.microsoft.com/office/drawing/2014/main" val="14111900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90785358"/>
                    </a:ext>
                  </a:extLst>
                </a:gridCol>
              </a:tblGrid>
              <a:tr h="3960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Agilent  :  Cary-6000i &amp; UMA </a:t>
                      </a: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45906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err="1">
                          <a:effectLst/>
                          <a:latin typeface="+mn-ea"/>
                          <a:ea typeface="+mn-ea"/>
                        </a:rPr>
                        <a:t>본품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5729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Cary 6000i Bundle Set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123,312,500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37812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UMA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69,008,200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18265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endParaRPr lang="en-US" altLang="ko-KR" sz="1000" u="none" strike="noStrike" kern="12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Sub-total</a:t>
                      </a:r>
                      <a:endParaRPr lang="ko-KR" altLang="en-US"/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192,320,700</a:t>
                      </a:r>
                      <a:endParaRPr lang="ko-KR" altLang="en-US"/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775422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검출기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402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Diffuse </a:t>
                      </a:r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측정기</a:t>
                      </a:r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internal (110mm port </a:t>
                      </a:r>
                      <a:r>
                        <a:rPr lang="ko-KR" altLang="en-US" sz="1000" u="none" strike="noStrike" err="1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적분구</a:t>
                      </a:r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1,607,700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02963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PMT InGaAs Detector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25,505,000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72024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Sub-total</a:t>
                      </a:r>
                      <a:endParaRPr lang="ko-KR" altLang="en-US"/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27,112,700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801668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Accessory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7404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필터 세트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2,483,000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96268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투과형 홀더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2,026,000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3062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프린터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00177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Sub-total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4,509,000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155945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기타 비용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385274"/>
                  </a:ext>
                </a:extLst>
              </a:tr>
              <a:tr h="222250"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배송비 및 </a:t>
                      </a:r>
                      <a:r>
                        <a:rPr lang="ko-KR" altLang="en-US" sz="1000" u="none" strike="noStrike" err="1">
                          <a:effectLst/>
                          <a:latin typeface="+mn-ea"/>
                          <a:ea typeface="+mn-ea"/>
                        </a:rPr>
                        <a:t>설치료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3,560,000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005700"/>
                  </a:ext>
                </a:extLst>
              </a:tr>
              <a:tr h="344087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8945" marR="768945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227,502,400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8703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BCB2E18-9899-4FBE-982D-AB7CC4439ED9}"/>
              </a:ext>
            </a:extLst>
          </p:cNvPr>
          <p:cNvSpPr txBox="1"/>
          <p:nvPr/>
        </p:nvSpPr>
        <p:spPr>
          <a:xfrm>
            <a:off x="8856290" y="2122086"/>
            <a:ext cx="86409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50" i="1"/>
              <a:t>단위 </a:t>
            </a:r>
            <a:r>
              <a:rPr lang="en-US" altLang="ko-KR" sz="1050" i="1"/>
              <a:t>: KRW</a:t>
            </a:r>
            <a:endParaRPr lang="ko-KR" altLang="en-US" sz="1050" i="1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F0EEA-6D95-4D68-AFD7-D80405DB2CCB}"/>
              </a:ext>
            </a:extLst>
          </p:cNvPr>
          <p:cNvSpPr txBox="1"/>
          <p:nvPr/>
        </p:nvSpPr>
        <p:spPr>
          <a:xfrm>
            <a:off x="1790866" y="1953532"/>
            <a:ext cx="14314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/>
              <a:t>1</a:t>
            </a:r>
            <a:r>
              <a:rPr lang="ko-KR" altLang="en-US" sz="1400"/>
              <a:t>차 견적서 </a:t>
            </a:r>
            <a:r>
              <a:rPr lang="en-US" altLang="ko-KR" sz="1400"/>
              <a:t>(</a:t>
            </a:r>
            <a:r>
              <a:rPr lang="ko-KR" altLang="en-US" sz="1400"/>
              <a:t>발의가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5055B-6E34-4579-9C3B-DCD1141C4953}"/>
              </a:ext>
            </a:extLst>
          </p:cNvPr>
          <p:cNvSpPr txBox="1"/>
          <p:nvPr/>
        </p:nvSpPr>
        <p:spPr>
          <a:xfrm>
            <a:off x="6969224" y="1963964"/>
            <a:ext cx="14314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/>
              <a:t>2</a:t>
            </a:r>
            <a:r>
              <a:rPr lang="ko-KR" altLang="en-US" sz="1400"/>
              <a:t>차 견적서 </a:t>
            </a:r>
            <a:r>
              <a:rPr lang="en-US" altLang="ko-KR" sz="1400"/>
              <a:t>(</a:t>
            </a:r>
            <a:r>
              <a:rPr lang="ko-KR" altLang="en-US" sz="1400"/>
              <a:t>심의가</a:t>
            </a:r>
            <a:r>
              <a:rPr lang="en-US" altLang="ko-KR" sz="1400"/>
              <a:t>)</a:t>
            </a:r>
            <a:endParaRPr lang="ko-KR" altLang="en-US" sz="140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08200A7-11E1-4371-8674-D93A6180047C}"/>
              </a:ext>
            </a:extLst>
          </p:cNvPr>
          <p:cNvCxnSpPr>
            <a:cxnSpLocks/>
          </p:cNvCxnSpPr>
          <p:nvPr/>
        </p:nvCxnSpPr>
        <p:spPr>
          <a:xfrm>
            <a:off x="4953000" y="1700808"/>
            <a:ext cx="0" cy="475252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A2BA1FB9-2B7D-44B5-A0C1-9346742E46B4}"/>
              </a:ext>
            </a:extLst>
          </p:cNvPr>
          <p:cNvSpPr txBox="1">
            <a:spLocks/>
          </p:cNvSpPr>
          <p:nvPr/>
        </p:nvSpPr>
        <p:spPr>
          <a:xfrm>
            <a:off x="126629" y="741844"/>
            <a:ext cx="9652742" cy="3385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1</a:t>
            </a:r>
            <a:r>
              <a:rPr lang="ko-KR" altLang="en-US"/>
              <a:t>차 </a:t>
            </a:r>
            <a:r>
              <a:rPr lang="ko-KR" altLang="en-US" err="1"/>
              <a:t>견적가</a:t>
            </a:r>
            <a:r>
              <a:rPr lang="ko-KR" altLang="en-US"/>
              <a:t> 분석을 통해 불필요한 옵션 품목을 삭제하여 </a:t>
            </a:r>
            <a:r>
              <a:rPr lang="en-US" altLang="ko-KR"/>
              <a:t>2</a:t>
            </a:r>
            <a:r>
              <a:rPr lang="ko-KR" altLang="en-US"/>
              <a:t>차 견적 확보 후 </a:t>
            </a:r>
            <a:r>
              <a:rPr lang="en-US" altLang="ko-KR"/>
              <a:t>2.275</a:t>
            </a:r>
            <a:r>
              <a:rPr lang="ko-KR" altLang="en-US"/>
              <a:t>억으로 검토함</a:t>
            </a:r>
            <a:r>
              <a:rPr lang="en-US" altLang="ko-KR"/>
              <a:t>. (</a:t>
            </a:r>
            <a:r>
              <a:rPr lang="ko-KR" altLang="en-US"/>
              <a:t>총 투자비 </a:t>
            </a:r>
            <a:r>
              <a:rPr lang="en-US" altLang="ko-KR"/>
              <a:t>2.3</a:t>
            </a:r>
            <a:r>
              <a:rPr lang="ko-KR" altLang="en-US"/>
              <a:t>억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86F6E8-7F30-47AF-A75D-EAD9A6E80CDF}"/>
              </a:ext>
            </a:extLst>
          </p:cNvPr>
          <p:cNvSpPr txBox="1"/>
          <p:nvPr/>
        </p:nvSpPr>
        <p:spPr>
          <a:xfrm>
            <a:off x="416496" y="1150292"/>
            <a:ext cx="534441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/>
              <a:t>- Accessory</a:t>
            </a:r>
            <a:r>
              <a:rPr lang="ko-KR" altLang="en-US" sz="1100"/>
              <a:t>의 프린터 항목은 사내 </a:t>
            </a:r>
            <a:r>
              <a:rPr lang="en-US" altLang="ko-KR" sz="1100"/>
              <a:t>infra</a:t>
            </a:r>
            <a:r>
              <a:rPr lang="ko-KR" altLang="en-US" sz="1100"/>
              <a:t>를 활용할 수 있으므로</a:t>
            </a:r>
            <a:r>
              <a:rPr lang="en-US" altLang="ko-KR" sz="1100"/>
              <a:t>, </a:t>
            </a:r>
            <a:r>
              <a:rPr lang="ko-KR" altLang="en-US" sz="1100"/>
              <a:t>품목 삭제하여 </a:t>
            </a:r>
            <a:r>
              <a:rPr lang="en-US" altLang="ko-KR" sz="1100"/>
              <a:t>0.005</a:t>
            </a:r>
            <a:r>
              <a:rPr lang="ko-KR" altLang="en-US" sz="1100"/>
              <a:t>억 비용 절감</a:t>
            </a:r>
          </a:p>
        </p:txBody>
      </p:sp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322F6055-2972-40B8-A0F4-09D884E721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400096"/>
              </p:ext>
            </p:extLst>
          </p:nvPr>
        </p:nvGraphicFramePr>
        <p:xfrm>
          <a:off x="8974137" y="1140800"/>
          <a:ext cx="93186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Acrobat Document" showAsIcon="1" r:id="rId3" imgW="932400" imgH="874800" progId="AcroExch.Document.11">
                  <p:embed/>
                </p:oleObj>
              </mc:Choice>
              <mc:Fallback>
                <p:oleObj name="Acrobat Document" showAsIcon="1" r:id="rId3" imgW="932400" imgH="874800" progId="AcroExch.Document.11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322F6055-2972-40B8-A0F4-09D884E721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74137" y="1140800"/>
                        <a:ext cx="931863" cy="87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실행 단추: 홈으로 이동 1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44852B3A-DC5B-425C-8887-AF80E0CFC710}"/>
              </a:ext>
            </a:extLst>
          </p:cNvPr>
          <p:cNvSpPr/>
          <p:nvPr/>
        </p:nvSpPr>
        <p:spPr>
          <a:xfrm>
            <a:off x="8444436" y="48183"/>
            <a:ext cx="277669" cy="270826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73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1D0493C-BB68-4A36-A0E9-16C86203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ko-KR" altLang="en-US"/>
              <a:t>성능 및 측정 자동화 기준으로 검토 진행한 결과 </a:t>
            </a:r>
            <a:r>
              <a:rPr lang="en-US" altLang="ko-KR"/>
              <a:t>Agilent</a:t>
            </a:r>
            <a:r>
              <a:rPr lang="ko-KR" altLang="en-US"/>
              <a:t>社의 제품이 사양 만족</a:t>
            </a:r>
            <a:r>
              <a:rPr lang="en-US" altLang="ko-KR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2D1B2B-EA91-4956-B0E0-C01711F8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첨부</a:t>
            </a:r>
            <a:r>
              <a:rPr lang="en-US" altLang="ko-KR"/>
              <a:t>. </a:t>
            </a:r>
            <a:r>
              <a:rPr lang="ko-KR" altLang="en-US"/>
              <a:t>후보 업체 선정 </a:t>
            </a:r>
            <a:r>
              <a:rPr lang="en-US" altLang="ko-KR"/>
              <a:t>/ </a:t>
            </a:r>
            <a:r>
              <a:rPr lang="ko-KR" altLang="en-US"/>
              <a:t>검토</a:t>
            </a:r>
            <a:endParaRPr lang="ko-KR" altLang="en-US">
              <a:solidFill>
                <a:srgbClr val="C00000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F673CB4-8A33-4B38-A0C9-175444F1A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98920"/>
              </p:ext>
            </p:extLst>
          </p:nvPr>
        </p:nvGraphicFramePr>
        <p:xfrm>
          <a:off x="56955" y="1196752"/>
          <a:ext cx="9801420" cy="3399600"/>
        </p:xfrm>
        <a:graphic>
          <a:graphicData uri="http://schemas.openxmlformats.org/drawingml/2006/table">
            <a:tbl>
              <a:tblPr/>
              <a:tblGrid>
                <a:gridCol w="738215">
                  <a:extLst>
                    <a:ext uri="{9D8B030D-6E8A-4147-A177-3AD203B41FA5}">
                      <a16:colId xmlns:a16="http://schemas.microsoft.com/office/drawing/2014/main" val="220064029"/>
                    </a:ext>
                  </a:extLst>
                </a:gridCol>
                <a:gridCol w="603870">
                  <a:extLst>
                    <a:ext uri="{9D8B030D-6E8A-4147-A177-3AD203B41FA5}">
                      <a16:colId xmlns:a16="http://schemas.microsoft.com/office/drawing/2014/main" val="1065402933"/>
                    </a:ext>
                  </a:extLst>
                </a:gridCol>
                <a:gridCol w="1205620">
                  <a:extLst>
                    <a:ext uri="{9D8B030D-6E8A-4147-A177-3AD203B41FA5}">
                      <a16:colId xmlns:a16="http://schemas.microsoft.com/office/drawing/2014/main" val="2230788395"/>
                    </a:ext>
                  </a:extLst>
                </a:gridCol>
                <a:gridCol w="1005233">
                  <a:extLst>
                    <a:ext uri="{9D8B030D-6E8A-4147-A177-3AD203B41FA5}">
                      <a16:colId xmlns:a16="http://schemas.microsoft.com/office/drawing/2014/main" val="1184560781"/>
                    </a:ext>
                  </a:extLst>
                </a:gridCol>
                <a:gridCol w="1375984">
                  <a:extLst>
                    <a:ext uri="{9D8B030D-6E8A-4147-A177-3AD203B41FA5}">
                      <a16:colId xmlns:a16="http://schemas.microsoft.com/office/drawing/2014/main" val="597725308"/>
                    </a:ext>
                  </a:extLst>
                </a:gridCol>
                <a:gridCol w="305072">
                  <a:extLst>
                    <a:ext uri="{9D8B030D-6E8A-4147-A177-3AD203B41FA5}">
                      <a16:colId xmlns:a16="http://schemas.microsoft.com/office/drawing/2014/main" val="3079087671"/>
                    </a:ext>
                  </a:extLst>
                </a:gridCol>
                <a:gridCol w="1590159">
                  <a:extLst>
                    <a:ext uri="{9D8B030D-6E8A-4147-A177-3AD203B41FA5}">
                      <a16:colId xmlns:a16="http://schemas.microsoft.com/office/drawing/2014/main" val="4097073476"/>
                    </a:ext>
                  </a:extLst>
                </a:gridCol>
                <a:gridCol w="305072">
                  <a:extLst>
                    <a:ext uri="{9D8B030D-6E8A-4147-A177-3AD203B41FA5}">
                      <a16:colId xmlns:a16="http://schemas.microsoft.com/office/drawing/2014/main" val="3613173977"/>
                    </a:ext>
                  </a:extLst>
                </a:gridCol>
                <a:gridCol w="2672195">
                  <a:extLst>
                    <a:ext uri="{9D8B030D-6E8A-4147-A177-3AD203B41FA5}">
                      <a16:colId xmlns:a16="http://schemas.microsoft.com/office/drawing/2014/main" val="1898898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장비명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구분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상세항목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필요 사양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검토 업체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모델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검토 의견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087776"/>
                  </a:ext>
                </a:extLst>
              </a:tr>
              <a:tr h="0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Spectro Photometer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검토 업체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모델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720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Agilent / Cary-6000i &amp; UMA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Hitachi / U-4150</a:t>
                      </a:r>
                      <a:endParaRPr lang="ko-KR" altLang="en-US" sz="10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 - Hitachi</a:t>
                      </a:r>
                      <a:r>
                        <a:rPr lang="ko-KR" altLang="en-US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는 요구 사양 중</a:t>
                      </a:r>
                      <a:r>
                        <a:rPr lang="en-US" altLang="ko-KR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1000" b="0" u="none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각도별</a:t>
                      </a:r>
                      <a:r>
                        <a:rPr lang="ko-KR" altLang="en-US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 측정 기능 및 </a:t>
                      </a:r>
                      <a:r>
                        <a:rPr lang="en-US" altLang="ko-KR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automatic control </a:t>
                      </a:r>
                      <a:r>
                        <a:rPr lang="ko-KR" altLang="en-US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항목의 사양 미달</a:t>
                      </a:r>
                      <a:r>
                        <a:rPr lang="en-US" altLang="ko-KR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000" b="0" u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charset="0"/>
                        <a:sym typeface="Wingdings" pitchFamily="2" charset="2"/>
                      </a:endParaRPr>
                    </a:p>
                    <a:p>
                      <a:pPr algn="l" latinLnBrk="1"/>
                      <a:r>
                        <a:rPr lang="en-US" altLang="ko-KR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 - Detector </a:t>
                      </a:r>
                      <a:r>
                        <a:rPr lang="ko-KR" altLang="en-US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성능</a:t>
                      </a:r>
                      <a:r>
                        <a:rPr lang="en-US" altLang="ko-KR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(Accuracy)</a:t>
                      </a:r>
                      <a:r>
                        <a:rPr lang="ko-KR" altLang="en-US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 측면에서 </a:t>
                      </a:r>
                      <a:r>
                        <a:rPr lang="en-US" altLang="ko-KR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Agilent </a:t>
                      </a:r>
                      <a:r>
                        <a:rPr lang="ko-KR" altLang="en-US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제품이 </a:t>
                      </a:r>
                      <a:r>
                        <a:rPr lang="en-US" altLang="ko-KR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Hitachi </a:t>
                      </a:r>
                      <a:r>
                        <a:rPr lang="ko-KR" altLang="en-US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제품보다 우수</a:t>
                      </a:r>
                      <a:r>
                        <a:rPr lang="en-US" altLang="ko-KR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000" b="0" u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charset="0"/>
                        <a:sym typeface="Wingdings" pitchFamily="2" charset="2"/>
                      </a:endParaRPr>
                    </a:p>
                    <a:p>
                      <a:pPr algn="l" latinLnBrk="1"/>
                      <a:r>
                        <a:rPr lang="en-US" altLang="ko-KR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 - Agilent</a:t>
                      </a:r>
                      <a:r>
                        <a:rPr lang="ko-KR" altLang="en-US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는 자사 </a:t>
                      </a:r>
                      <a:r>
                        <a:rPr lang="en-US" altLang="ko-KR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Ace</a:t>
                      </a:r>
                      <a:r>
                        <a:rPr lang="ko-KR" altLang="en-US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향 </a:t>
                      </a:r>
                      <a:r>
                        <a:rPr lang="en-US" altLang="ko-KR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PJT</a:t>
                      </a:r>
                      <a:r>
                        <a:rPr lang="ko-KR" altLang="en-US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에서 사용되고 있을 뿐 아니라</a:t>
                      </a:r>
                      <a:r>
                        <a:rPr lang="en-US" altLang="ko-KR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국내 다수 광학 업체 및 연구소에 납품 경험 보유</a:t>
                      </a:r>
                      <a:r>
                        <a:rPr lang="en-US" altLang="ko-KR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000" b="0" u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charset="0"/>
                        <a:sym typeface="Wingdings" pitchFamily="2" charset="2"/>
                      </a:endParaRPr>
                    </a:p>
                    <a:p>
                      <a:pPr algn="l" latinLnBrk="1"/>
                      <a:r>
                        <a:rPr lang="en-US" altLang="ko-KR" sz="1000" b="1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  </a:t>
                      </a:r>
                      <a:r>
                        <a:rPr lang="ko-KR" altLang="en-US" sz="1000" b="1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상기 사항 고려 시</a:t>
                      </a:r>
                      <a:r>
                        <a:rPr lang="en-US" altLang="ko-KR" sz="1000" b="1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, Agilent</a:t>
                      </a:r>
                      <a:r>
                        <a:rPr lang="ko-KR" altLang="en-US" sz="1000" b="1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사의 </a:t>
                      </a:r>
                      <a:r>
                        <a:rPr lang="en-US" altLang="ko-KR" sz="1000" b="1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Cary-6000i &amp; UMA </a:t>
                      </a:r>
                      <a:r>
                        <a:rPr lang="ko-KR" altLang="en-US" sz="1000" b="1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계측기가 적합하다고 판단됨</a:t>
                      </a:r>
                      <a:r>
                        <a:rPr lang="en-US" altLang="ko-KR" sz="1000" b="1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000" b="0" u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charset="0"/>
                        <a:sym typeface="Wingdings" pitchFamily="2" charset="2"/>
                      </a:endParaRPr>
                    </a:p>
                    <a:p>
                      <a:pPr algn="l" latinLnBrk="1"/>
                      <a:r>
                        <a:rPr lang="en-US" altLang="ko-KR" sz="1000" b="0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 </a:t>
                      </a:r>
                      <a:r>
                        <a:rPr lang="en-US" altLang="ko-KR" sz="900" b="0" u="none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*Hitachi </a:t>
                      </a:r>
                      <a:r>
                        <a:rPr lang="ko-KR" altLang="en-US" sz="900" b="0" u="none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제품은 </a:t>
                      </a:r>
                      <a:r>
                        <a:rPr lang="en-US" altLang="ko-KR" sz="900" b="0" u="none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Automatic Control </a:t>
                      </a:r>
                      <a:r>
                        <a:rPr lang="ko-KR" altLang="en-US" sz="900" b="0" u="none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사양을 만족하지 못하여 </a:t>
                      </a:r>
                      <a:r>
                        <a:rPr lang="en-US" altLang="ko-KR" sz="900" b="0" u="none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Agilent </a:t>
                      </a:r>
                      <a:r>
                        <a:rPr lang="ko-KR" altLang="en-US" sz="900" b="0" u="none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Arial" charset="0"/>
                          <a:sym typeface="Wingdings" pitchFamily="2" charset="2"/>
                        </a:rPr>
                        <a:t>단독 업체 투자 진행</a:t>
                      </a:r>
                      <a:endParaRPr lang="en-US" altLang="ko-KR" sz="900" b="0" u="none">
                        <a:solidFill>
                          <a:srgbClr val="00B050"/>
                        </a:solidFill>
                        <a:latin typeface="+mn-lt"/>
                        <a:ea typeface="+mn-ea"/>
                        <a:cs typeface="Arial" charset="0"/>
                        <a:sym typeface="Wingdings" pitchFamily="2" charset="2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314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ech.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각도별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측정기능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전 각도 측정 가능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0.02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º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간격으로 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10º~360º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까지 회전 가능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+mn-lt"/>
                          <a:ea typeface="LG스마트체2.0 Regular"/>
                          <a:cs typeface="+mn-cs"/>
                        </a:rPr>
                        <a:t>➎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LG스마트체2.0 Regular"/>
                        <a:cs typeface="+mn-cs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º, 12º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고정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+ </a:t>
                      </a: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º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간격으로 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20º ~ 60º</a:t>
                      </a:r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까지 회전 가능</a:t>
                      </a:r>
                      <a:endParaRPr lang="ko-KR" altLang="en-US" sz="1000" b="0" i="0" u="none" strike="noStrike" kern="12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➋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492216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편광 측정 기능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Polarizer </a:t>
                      </a:r>
                      <a:r>
                        <a:rPr lang="ko-KR" altLang="en-US" sz="1000" b="0" i="0" u="none" strike="noStrike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장착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+mn-lt"/>
                          <a:ea typeface="LG스마트체2.0 Regular"/>
                          <a:cs typeface="+mn-cs"/>
                        </a:rPr>
                        <a:t>➎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LG스마트체2.0 Regular"/>
                        <a:cs typeface="+mn-cs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Polarizer </a:t>
                      </a:r>
                      <a:r>
                        <a:rPr lang="ko-KR" altLang="en-US" sz="1000" b="0" i="0" u="none" strike="noStrike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장착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➎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5468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Detector Type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적분구</a:t>
                      </a:r>
                      <a:r>
                        <a:rPr lang="ko-KR" altLang="en-US" sz="1000" b="0" i="0" u="none" strike="noStrike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+ PMT(UV-Vis)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+ </a:t>
                      </a:r>
                      <a:r>
                        <a:rPr lang="en-US" altLang="ko-KR" sz="1000" b="0" i="0" u="none" strike="noStrike" baseline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InGaAs</a:t>
                      </a:r>
                      <a:r>
                        <a:rPr lang="en-US" altLang="ko-KR" sz="1000" b="0" i="0" u="none" strike="noStrike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PD(NIR)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+mn-lt"/>
                          <a:ea typeface="LG스마트체2.0 Regular"/>
                          <a:cs typeface="+mn-cs"/>
                        </a:rPr>
                        <a:t>➎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LG스마트체2.0 Regular"/>
                        <a:cs typeface="+mn-cs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적분구</a:t>
                      </a:r>
                      <a:r>
                        <a:rPr lang="ko-KR" altLang="en-US" sz="1000" b="0" i="0" u="none" strike="noStrike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+ PMT(UV-Vis)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+ </a:t>
                      </a:r>
                      <a:r>
                        <a:rPr lang="en-US" altLang="ko-KR" sz="1000" b="0" i="0" u="none" strike="noStrike" baseline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PbS</a:t>
                      </a:r>
                      <a:r>
                        <a:rPr lang="en-US" altLang="ko-KR" sz="1000" b="0" i="0" u="none" strike="noStrike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PD(NIR)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➌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448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Automatic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Control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유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자동화 및 매크로 가능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➎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LG스마트체2.0 Regular"/>
                        <a:cs typeface="+mn-cs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Manual stage </a:t>
                      </a:r>
                      <a:r>
                        <a:rPr lang="ko-KR" altLang="en-US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활용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➊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356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Q</a:t>
                      </a: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uality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적분구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코팅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90% (PTFE)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➎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LG스마트체2.0 Regular"/>
                        <a:cs typeface="+mn-cs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70% (BaSO</a:t>
                      </a:r>
                      <a:r>
                        <a:rPr lang="en-US" altLang="ko-KR" sz="1000" b="0" i="0" u="none" strike="noStrike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➍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310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Accuracy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0.01 Abs*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이하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± 0.00025 Abs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이하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+mn-lt"/>
                          <a:ea typeface="LG스마트체2.0 Regular"/>
                          <a:cs typeface="+mn-cs"/>
                        </a:rPr>
                        <a:t>➎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LG스마트체2.0 Regular"/>
                        <a:cs typeface="+mn-cs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0.004 Abs </a:t>
                      </a: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이하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➍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5982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Wavelength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1600nm </a:t>
                      </a: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이상</a:t>
                      </a:r>
                      <a:endParaRPr 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 ~ 1800 nm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➍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LG스마트체2.0 Regular"/>
                        <a:cs typeface="+mn-cs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 ~ 2000nm</a:t>
                      </a:r>
                      <a:endParaRPr lang="ko-KR" alt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➎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5755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Wavelength Accuracy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 nm </a:t>
                      </a: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이하</a:t>
                      </a:r>
                      <a:endParaRPr 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UV-Vis</a:t>
                      </a: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0.08nm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NIR : ± 0.40nm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➎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UV-Vis</a:t>
                      </a: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0.20nm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NIR : ± 1.00nm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➌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5137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</a:t>
                      </a: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ost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단가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약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2.3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억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➍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 </a:t>
                      </a: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</a:t>
                      </a: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➎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1718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</a:t>
                      </a: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elivery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납기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20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 month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➌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 month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➌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27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납품 이력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국내 광학 업체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연구소 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자사 포함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➎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국내 광학 업체</a:t>
                      </a: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자사 포함</a:t>
                      </a: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➌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1695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720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Scoring (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우선순위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51</a:t>
                      </a:r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점 </a:t>
                      </a:r>
                      <a:r>
                        <a:rPr lang="en-US" altLang="ko-KR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(1</a:t>
                      </a:r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순위</a:t>
                      </a:r>
                      <a:r>
                        <a:rPr lang="en-US" altLang="ko-KR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순위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17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BDAF1B0-DC51-45D4-B6FD-F5BDF03417FF}"/>
              </a:ext>
            </a:extLst>
          </p:cNvPr>
          <p:cNvSpPr/>
          <p:nvPr/>
        </p:nvSpPr>
        <p:spPr>
          <a:xfrm>
            <a:off x="6508565" y="25311"/>
            <a:ext cx="877163" cy="5539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➎ 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매우 우수</a:t>
            </a: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➍ 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우수</a:t>
            </a: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➌ 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보통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적합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4618D-4985-4861-B1D4-B6B33F2AF65F}"/>
              </a:ext>
            </a:extLst>
          </p:cNvPr>
          <p:cNvSpPr/>
          <p:nvPr/>
        </p:nvSpPr>
        <p:spPr>
          <a:xfrm>
            <a:off x="7257256" y="25311"/>
            <a:ext cx="83548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➋ 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미흡</a:t>
            </a: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➊ 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매우 미흡</a:t>
            </a: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C3FF66E3-E3FF-432A-BBF6-4846E6BF6B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0263" y="5030231"/>
              <a:ext cx="5003801" cy="1371750"/>
            </p:xfrm>
            <a:graphic>
              <a:graphicData uri="http://schemas.openxmlformats.org/drawingml/2006/table">
                <a:tbl>
                  <a:tblPr/>
                  <a:tblGrid>
                    <a:gridCol w="1139363">
                      <a:extLst>
                        <a:ext uri="{9D8B030D-6E8A-4147-A177-3AD203B41FA5}">
                          <a16:colId xmlns:a16="http://schemas.microsoft.com/office/drawing/2014/main" val="4199242484"/>
                        </a:ext>
                      </a:extLst>
                    </a:gridCol>
                    <a:gridCol w="1139363">
                      <a:extLst>
                        <a:ext uri="{9D8B030D-6E8A-4147-A177-3AD203B41FA5}">
                          <a16:colId xmlns:a16="http://schemas.microsoft.com/office/drawing/2014/main" val="1602432857"/>
                        </a:ext>
                      </a:extLst>
                    </a:gridCol>
                    <a:gridCol w="939681">
                      <a:extLst>
                        <a:ext uri="{9D8B030D-6E8A-4147-A177-3AD203B41FA5}">
                          <a16:colId xmlns:a16="http://schemas.microsoft.com/office/drawing/2014/main" val="911810288"/>
                        </a:ext>
                      </a:extLst>
                    </a:gridCol>
                    <a:gridCol w="892697">
                      <a:extLst>
                        <a:ext uri="{9D8B030D-6E8A-4147-A177-3AD203B41FA5}">
                          <a16:colId xmlns:a16="http://schemas.microsoft.com/office/drawing/2014/main" val="1844667609"/>
                        </a:ext>
                      </a:extLst>
                    </a:gridCol>
                    <a:gridCol w="892697">
                      <a:extLst>
                        <a:ext uri="{9D8B030D-6E8A-4147-A177-3AD203B41FA5}">
                          <a16:colId xmlns:a16="http://schemas.microsoft.com/office/drawing/2014/main" val="172253959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1" i="0" u="none" strike="noStrike">
                              <a:solidFill>
                                <a:srgbClr val="A90E0C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Temperature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3B1BB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1" i="0" u="none" strike="noStrike">
                              <a:solidFill>
                                <a:srgbClr val="A90E0C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Parameter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3B1B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1" i="0" u="none" strike="noStrike" err="1">
                              <a:solidFill>
                                <a:srgbClr val="A90E0C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InGaAs</a:t>
                          </a:r>
                          <a:endParaRPr lang="en-US" sz="1000" b="1" i="0" u="none" strike="noStrike">
                            <a:solidFill>
                              <a:srgbClr val="A90E0C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3B1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1" i="0" u="none" strike="noStrike">
                              <a:solidFill>
                                <a:srgbClr val="A90E0C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PbS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3B1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9971498"/>
                      </a:ext>
                    </a:extLst>
                  </a:tr>
                  <a:tr h="209550">
                    <a:tc rowSpan="5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0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300k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Wavelength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[um]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0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0.7 - 1.7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0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1.0 - 3.0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0218432"/>
                      </a:ext>
                    </a:extLst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Peak Wavelength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[um]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0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1.5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0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2.2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4022780"/>
                      </a:ext>
                    </a:extLst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Time Constant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[us]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0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0.1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0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200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081473"/>
                      </a:ext>
                    </a:extLst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Detectivity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[cm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900" b="1" i="1" u="none" strike="noStrike" smtClean="0">
                                      <a:solidFill>
                                        <a:srgbClr val="27277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900" b="1" i="1" u="none" strike="noStrike" smtClean="0">
                                      <a:solidFill>
                                        <a:srgbClr val="27277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𝑯𝒛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900" b="1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 / W]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0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 5x10</a:t>
                          </a:r>
                          <a:r>
                            <a:rPr lang="en-US" sz="900" b="0" i="0" u="none" strike="noStrike" baseline="30000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12</a:t>
                          </a:r>
                          <a:endParaRPr lang="en-US" sz="900" b="0" i="0" u="none" strike="noStrike">
                            <a:solidFill>
                              <a:srgbClr val="272774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0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1x10</a:t>
                          </a:r>
                          <a:r>
                            <a:rPr lang="en-US" sz="900" b="0" i="0" u="none" strike="noStrike" baseline="30000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11</a:t>
                          </a:r>
                          <a:endParaRPr lang="en-US" sz="900" b="0" i="0" u="none" strike="noStrike">
                            <a:solidFill>
                              <a:srgbClr val="272774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0177370"/>
                      </a:ext>
                    </a:extLst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 Mode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1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-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0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Photovoltaic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0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Photoconductive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6991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C3FF66E3-E3FF-432A-BBF6-4846E6BF6B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0263" y="5030231"/>
              <a:ext cx="5003801" cy="1371750"/>
            </p:xfrm>
            <a:graphic>
              <a:graphicData uri="http://schemas.openxmlformats.org/drawingml/2006/table">
                <a:tbl>
                  <a:tblPr/>
                  <a:tblGrid>
                    <a:gridCol w="1139363">
                      <a:extLst>
                        <a:ext uri="{9D8B030D-6E8A-4147-A177-3AD203B41FA5}">
                          <a16:colId xmlns:a16="http://schemas.microsoft.com/office/drawing/2014/main" val="4199242484"/>
                        </a:ext>
                      </a:extLst>
                    </a:gridCol>
                    <a:gridCol w="1139363">
                      <a:extLst>
                        <a:ext uri="{9D8B030D-6E8A-4147-A177-3AD203B41FA5}">
                          <a16:colId xmlns:a16="http://schemas.microsoft.com/office/drawing/2014/main" val="1602432857"/>
                        </a:ext>
                      </a:extLst>
                    </a:gridCol>
                    <a:gridCol w="939681">
                      <a:extLst>
                        <a:ext uri="{9D8B030D-6E8A-4147-A177-3AD203B41FA5}">
                          <a16:colId xmlns:a16="http://schemas.microsoft.com/office/drawing/2014/main" val="911810288"/>
                        </a:ext>
                      </a:extLst>
                    </a:gridCol>
                    <a:gridCol w="892697">
                      <a:extLst>
                        <a:ext uri="{9D8B030D-6E8A-4147-A177-3AD203B41FA5}">
                          <a16:colId xmlns:a16="http://schemas.microsoft.com/office/drawing/2014/main" val="1844667609"/>
                        </a:ext>
                      </a:extLst>
                    </a:gridCol>
                    <a:gridCol w="892697">
                      <a:extLst>
                        <a:ext uri="{9D8B030D-6E8A-4147-A177-3AD203B41FA5}">
                          <a16:colId xmlns:a16="http://schemas.microsoft.com/office/drawing/2014/main" val="172253959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1" i="0" u="none" strike="noStrike">
                              <a:solidFill>
                                <a:srgbClr val="A90E0C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Temperature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3B1BB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1" i="0" u="none" strike="noStrike">
                              <a:solidFill>
                                <a:srgbClr val="A90E0C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Parameter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3B1B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1" i="0" u="none" strike="noStrike" err="1">
                              <a:solidFill>
                                <a:srgbClr val="A90E0C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InGaAs</a:t>
                          </a:r>
                          <a:endParaRPr lang="en-US" sz="1000" b="1" i="0" u="none" strike="noStrike">
                            <a:solidFill>
                              <a:srgbClr val="A90E0C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3B1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1" i="0" u="none" strike="noStrike">
                              <a:solidFill>
                                <a:srgbClr val="A90E0C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PbS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3B1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9971498"/>
                      </a:ext>
                    </a:extLst>
                  </a:tr>
                  <a:tr h="209550">
                    <a:tc rowSpan="5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0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300k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Wavelength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[um]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0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0.7 - 1.7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0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1.0 - 3.0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0218432"/>
                      </a:ext>
                    </a:extLst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Peak Wavelength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[um]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0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1.5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0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2.2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4022780"/>
                      </a:ext>
                    </a:extLst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Time Constant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[us]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0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0.1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0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200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081473"/>
                      </a:ext>
                    </a:extLst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Detectivity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1935" t="-464706" r="-189677" b="-12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0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 5x10</a:t>
                          </a:r>
                          <a:r>
                            <a:rPr lang="en-US" sz="900" b="0" i="0" u="none" strike="noStrike" baseline="30000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12</a:t>
                          </a:r>
                          <a:endParaRPr lang="en-US" sz="900" b="0" i="0" u="none" strike="noStrike">
                            <a:solidFill>
                              <a:srgbClr val="272774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0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1x10</a:t>
                          </a:r>
                          <a:r>
                            <a:rPr lang="en-US" sz="900" b="0" i="0" u="none" strike="noStrike" baseline="30000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11</a:t>
                          </a:r>
                          <a:endParaRPr lang="en-US" sz="900" b="0" i="0" u="none" strike="noStrike">
                            <a:solidFill>
                              <a:srgbClr val="272774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0177370"/>
                      </a:ext>
                    </a:extLst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1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 Mode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1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-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0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Photovoltaic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900" b="0" i="0" u="none" strike="noStrike">
                              <a:solidFill>
                                <a:srgbClr val="272774"/>
                              </a:solidFill>
                              <a:effectLst/>
                              <a:latin typeface="Arial" panose="020B0604020202020204" pitchFamily="34" charset="0"/>
                              <a:ea typeface="맑은 고딕" panose="020B0503020000020004" pitchFamily="50" charset="-127"/>
                            </a:rPr>
                            <a:t>Photoconductive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75717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6991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886302C-ABFA-41DC-950C-DA25C6AD88BE}"/>
              </a:ext>
            </a:extLst>
          </p:cNvPr>
          <p:cNvSpPr txBox="1"/>
          <p:nvPr/>
        </p:nvSpPr>
        <p:spPr>
          <a:xfrm>
            <a:off x="4246193" y="4843119"/>
            <a:ext cx="98264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i="1">
                <a:solidFill>
                  <a:schemeClr val="bg1">
                    <a:lumMod val="50000"/>
                  </a:schemeClr>
                </a:solidFill>
              </a:rPr>
              <a:t>출처 </a:t>
            </a:r>
            <a:r>
              <a:rPr lang="en-US" altLang="ko-KR" sz="900" i="1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sz="900" i="1" err="1">
                <a:solidFill>
                  <a:schemeClr val="bg1">
                    <a:lumMod val="50000"/>
                  </a:schemeClr>
                </a:solidFill>
              </a:rPr>
              <a:t>APTechnologies</a:t>
            </a:r>
            <a:endParaRPr lang="ko-KR" altLang="en-US" sz="900" i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B43A8-F64D-4CFE-A57C-3ABEF2BA2204}"/>
              </a:ext>
            </a:extLst>
          </p:cNvPr>
          <p:cNvSpPr txBox="1"/>
          <p:nvPr/>
        </p:nvSpPr>
        <p:spPr>
          <a:xfrm>
            <a:off x="299670" y="4820035"/>
            <a:ext cx="110447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/>
              <a:t>- NIR Detector </a:t>
            </a:r>
            <a:r>
              <a:rPr lang="ko-KR" altLang="en-US" sz="1050"/>
              <a:t>비교표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0096E-33E5-4420-8FE2-F819D7E5A483}"/>
              </a:ext>
            </a:extLst>
          </p:cNvPr>
          <p:cNvSpPr txBox="1"/>
          <p:nvPr/>
        </p:nvSpPr>
        <p:spPr>
          <a:xfrm>
            <a:off x="5314728" y="6061784"/>
            <a:ext cx="43826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1000">
                <a:sym typeface="Wingdings" panose="05000000000000000000" pitchFamily="2" charset="2"/>
              </a:rPr>
              <a:t>Peak wavelength</a:t>
            </a:r>
            <a:r>
              <a:rPr lang="ko-KR" altLang="en-US" sz="1000">
                <a:sym typeface="Wingdings" panose="05000000000000000000" pitchFamily="2" charset="2"/>
              </a:rPr>
              <a:t>와 </a:t>
            </a:r>
            <a:r>
              <a:rPr lang="en-US" altLang="ko-KR" sz="1000">
                <a:sym typeface="Wingdings" panose="05000000000000000000" pitchFamily="2" charset="2"/>
              </a:rPr>
              <a:t>detectivity </a:t>
            </a:r>
            <a:r>
              <a:rPr lang="ko-KR" altLang="en-US" sz="1000">
                <a:sym typeface="Wingdings" panose="05000000000000000000" pitchFamily="2" charset="2"/>
              </a:rPr>
              <a:t>고려 시</a:t>
            </a:r>
            <a:r>
              <a:rPr lang="en-US" altLang="ko-KR" sz="1000">
                <a:sym typeface="Wingdings" panose="05000000000000000000" pitchFamily="2" charset="2"/>
              </a:rPr>
              <a:t>, </a:t>
            </a:r>
            <a:r>
              <a:rPr lang="ko-KR" altLang="en-US" sz="1000">
                <a:sym typeface="Wingdings" panose="05000000000000000000" pitchFamily="2" charset="2"/>
              </a:rPr>
              <a:t>해당 설비 사용 파장인 </a:t>
            </a:r>
            <a:r>
              <a:rPr lang="en-US" altLang="ko-KR" sz="1000">
                <a:sym typeface="Wingdings" panose="05000000000000000000" pitchFamily="2" charset="2"/>
              </a:rPr>
              <a:t>2000nm </a:t>
            </a:r>
            <a:r>
              <a:rPr lang="ko-KR" altLang="en-US" sz="1000">
                <a:sym typeface="Wingdings" panose="05000000000000000000" pitchFamily="2" charset="2"/>
              </a:rPr>
              <a:t>이하 파장에서</a:t>
            </a:r>
            <a:br>
              <a:rPr lang="en-US" altLang="ko-KR" sz="1000">
                <a:sym typeface="Wingdings" panose="05000000000000000000" pitchFamily="2" charset="2"/>
              </a:rPr>
            </a:br>
            <a:r>
              <a:rPr lang="en-US" altLang="ko-KR" sz="1000" err="1">
                <a:sym typeface="Wingdings" panose="05000000000000000000" pitchFamily="2" charset="2"/>
              </a:rPr>
              <a:t>PbS</a:t>
            </a:r>
            <a:r>
              <a:rPr lang="en-US" altLang="ko-KR" sz="1000">
                <a:sym typeface="Wingdings" panose="05000000000000000000" pitchFamily="2" charset="2"/>
              </a:rPr>
              <a:t> detector(Hitachi)</a:t>
            </a:r>
            <a:r>
              <a:rPr lang="ko-KR" altLang="en-US" sz="1000">
                <a:sym typeface="Wingdings" panose="05000000000000000000" pitchFamily="2" charset="2"/>
              </a:rPr>
              <a:t>보다 </a:t>
            </a:r>
            <a:r>
              <a:rPr lang="en-US" altLang="ko-KR" sz="1000" err="1">
                <a:sym typeface="Wingdings" panose="05000000000000000000" pitchFamily="2" charset="2"/>
              </a:rPr>
              <a:t>InGaAs</a:t>
            </a:r>
            <a:r>
              <a:rPr lang="en-US" altLang="ko-KR" sz="1000">
                <a:sym typeface="Wingdings" panose="05000000000000000000" pitchFamily="2" charset="2"/>
              </a:rPr>
              <a:t>(Agilent) detector</a:t>
            </a:r>
            <a:r>
              <a:rPr lang="ko-KR" altLang="en-US" sz="1000">
                <a:sym typeface="Wingdings" panose="05000000000000000000" pitchFamily="2" charset="2"/>
              </a:rPr>
              <a:t>가 적합함</a:t>
            </a:r>
            <a:r>
              <a:rPr lang="en-US" altLang="ko-KR" sz="1000">
                <a:sym typeface="Wingdings" panose="05000000000000000000" pitchFamily="2" charset="2"/>
              </a:rPr>
              <a:t>.</a:t>
            </a:r>
            <a:r>
              <a:rPr lang="ko-KR" altLang="en-US" sz="1000">
                <a:sym typeface="Wingdings" panose="05000000000000000000" pitchFamily="2" charset="2"/>
              </a:rPr>
              <a:t> </a:t>
            </a:r>
            <a:endParaRPr lang="ko-KR" altLang="en-US" sz="10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A2A59E6-ADA3-41FA-90FA-4121F527E821}"/>
              </a:ext>
            </a:extLst>
          </p:cNvPr>
          <p:cNvSpPr/>
          <p:nvPr/>
        </p:nvSpPr>
        <p:spPr>
          <a:xfrm>
            <a:off x="3677333" y="1359678"/>
            <a:ext cx="1561113" cy="3357556"/>
          </a:xfrm>
          <a:prstGeom prst="roundRect">
            <a:avLst>
              <a:gd name="adj" fmla="val 975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실행 단추: 홈으로 이동 1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D084BE7-A9CE-425E-B822-4E63D2E669FC}"/>
              </a:ext>
            </a:extLst>
          </p:cNvPr>
          <p:cNvSpPr/>
          <p:nvPr/>
        </p:nvSpPr>
        <p:spPr>
          <a:xfrm>
            <a:off x="8444436" y="48183"/>
            <a:ext cx="277669" cy="270826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1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11CE060-855B-43CE-BA08-153CC7C2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첨부</a:t>
            </a:r>
            <a:r>
              <a:rPr lang="en-US" altLang="ko-KR"/>
              <a:t>. </a:t>
            </a:r>
            <a:r>
              <a:rPr lang="ko-KR" altLang="en-US"/>
              <a:t>후보 업체 선정 </a:t>
            </a:r>
            <a:r>
              <a:rPr lang="en-US" altLang="ko-KR"/>
              <a:t>/ </a:t>
            </a:r>
            <a:r>
              <a:rPr lang="ko-KR" altLang="en-US"/>
              <a:t>검토 </a:t>
            </a:r>
            <a:r>
              <a:rPr lang="en-US" altLang="ko-KR"/>
              <a:t>( </a:t>
            </a:r>
            <a:r>
              <a:rPr lang="ko-KR" altLang="en-US"/>
              <a:t>상세 </a:t>
            </a:r>
            <a:r>
              <a:rPr lang="en-US" altLang="ko-KR"/>
              <a:t>) </a:t>
            </a:r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610DCD2-B76B-4EAA-BB41-98C453AA4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75541"/>
              </p:ext>
            </p:extLst>
          </p:nvPr>
        </p:nvGraphicFramePr>
        <p:xfrm>
          <a:off x="443834" y="980728"/>
          <a:ext cx="9018332" cy="5424382"/>
        </p:xfrm>
        <a:graphic>
          <a:graphicData uri="http://schemas.openxmlformats.org/drawingml/2006/table">
            <a:tbl>
              <a:tblPr/>
              <a:tblGrid>
                <a:gridCol w="174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138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Agilent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Hitachi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Model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Cary 6000i  + UMA (Rotation Stage)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U-4150 + Additional Parts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Source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UV : Deuterium lamp</a:t>
                      </a:r>
                    </a:p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Vis &amp; NIR : Tungsten-Halogen lamp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UV : Deuterium lamp</a:t>
                      </a:r>
                    </a:p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Vis &amp; NIR : Tungsten-Halogen lamp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683406"/>
                  </a:ext>
                </a:extLst>
              </a:tr>
              <a:tr h="2782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Monochromator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Double out-of-plane Littrow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monochromator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Littrow type Prism + Grating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114734"/>
                  </a:ext>
                </a:extLst>
              </a:tr>
              <a:tr h="3825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Grating 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1200 lines/mm, at 250nm</a:t>
                      </a:r>
                    </a:p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600 lines/mm, at 1000nm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양면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grating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(UV-VIS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용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, NIR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용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) 1ea</a:t>
                      </a:r>
                    </a:p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800nm 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부근에서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grating change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105595"/>
                  </a:ext>
                </a:extLst>
              </a:tr>
              <a:tr h="3825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Detectors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UV-VIS : R928 PMT ,  NIR: Cooled InGaAs</a:t>
                      </a:r>
                    </a:p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PTFE (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반사율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90%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이상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)  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코팅되어진 </a:t>
                      </a:r>
                      <a:r>
                        <a:rPr lang="ko-KR" altLang="en-US" sz="1050" b="0" i="0" u="none" strike="noStrike" err="1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적분구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with 110mm port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UV-VIS : PMT ,  NIR: Cooling type PbS</a:t>
                      </a:r>
                    </a:p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BaSO4 (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반사율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70%) 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코팅되어진 </a:t>
                      </a:r>
                      <a:r>
                        <a:rPr lang="ko-KR" altLang="en-US" sz="1050" b="0" i="0" u="none" strike="noStrike" err="1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적분구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with 60mm port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993529"/>
                  </a:ext>
                </a:extLst>
              </a:tr>
              <a:tr h="2782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Photometric Accuracy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± 0.00025 Abs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± 0.004 Abs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130915"/>
                  </a:ext>
                </a:extLst>
              </a:tr>
              <a:tr h="31831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Wavelength</a:t>
                      </a:r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range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175 ~ 1800 nm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Step Rotation : 240 ~ 2600nm</a:t>
                      </a:r>
                    </a:p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Continuous Rotation : 300 ~ 2000nm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40970"/>
                  </a:ext>
                </a:extLst>
              </a:tr>
              <a:tr h="3825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Wavelength Accuracy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UV-VIS :± 0.08nm</a:t>
                      </a:r>
                    </a:p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NIR  : ± 0.4nm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UV-VIS :± 0.2nm</a:t>
                      </a:r>
                    </a:p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NIR  : ± 1.0nm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574122"/>
                  </a:ext>
                </a:extLst>
              </a:tr>
              <a:tr h="278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Detector Angle Rotation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10 ~350 degree, Automatic, Continuous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5, 12, 20 ~ 60 degree, Manual, Continuous or Step (Optional)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185341"/>
                  </a:ext>
                </a:extLst>
              </a:tr>
              <a:tr h="278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Sample Angle Rotation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-180 ~ 180 degree, Automatic, Continuous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118104"/>
                  </a:ext>
                </a:extLst>
              </a:tr>
              <a:tr h="278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Polarization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Automatic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Manual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864668"/>
                  </a:ext>
                </a:extLst>
              </a:tr>
              <a:tr h="278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Automation with Macro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O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995208"/>
                  </a:ext>
                </a:extLst>
              </a:tr>
              <a:tr h="4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Sample Dimension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샘플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size: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3mm ~ 70mm 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까지 지원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별도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jig 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제작 要</a:t>
                      </a:r>
                      <a:endParaRPr lang="en-US" altLang="ko-KR" sz="105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(Beam Aperture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는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1mm ~ 5mm (Manual))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별도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jig 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제작 要</a:t>
                      </a:r>
                      <a:endParaRPr lang="en-US" altLang="ko-KR" sz="105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일반 샘플 지그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: 30mm ~ 100mm </a:t>
                      </a:r>
                    </a:p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소형 샘플 지그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: 5mm ~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20mm 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164641"/>
                  </a:ext>
                </a:extLst>
              </a:tr>
              <a:tr h="3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Dimension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본체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: 1020(W) x 710(D) x 380(H) , 91kg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UMA : 404(W)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880(D) x 412(H) , 14.2kg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900(W) x 760(D) x 1180(H) , 160kg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1803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Price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2.27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억</a:t>
                      </a:r>
                      <a:endParaRPr lang="en-US" altLang="ko-KR" sz="105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1.57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억</a:t>
                      </a:r>
                      <a:endParaRPr lang="en-US" altLang="ko-KR" sz="105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306911"/>
                  </a:ext>
                </a:extLst>
              </a:tr>
              <a:tr h="38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Note.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상대적으로 짧은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NIR 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측정 범위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상대적 높은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accuracy</a:t>
                      </a:r>
                    </a:p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Full automation 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동작 가능</a:t>
                      </a:r>
                      <a:endParaRPr lang="en-US" altLang="ko-KR" sz="105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다양한 샘플을 위한 측정 지그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상대적 낮은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accuracy</a:t>
                      </a:r>
                    </a:p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모든 셋팅은 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manual</a:t>
                      </a: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로 변경해 주어야함</a:t>
                      </a:r>
                      <a:endParaRPr lang="en-US" altLang="ko-KR" sz="105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620918"/>
                  </a:ext>
                </a:extLst>
              </a:tr>
            </a:tbl>
          </a:graphicData>
        </a:graphic>
      </p:graphicFrame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65642DA-623E-4173-9238-365BF59DF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29" y="658109"/>
            <a:ext cx="9652742" cy="276999"/>
          </a:xfrm>
        </p:spPr>
        <p:txBody>
          <a:bodyPr/>
          <a:lstStyle/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ko-KR" altLang="en-US" sz="1200"/>
              <a:t>성능 및 자동화 관점에서 </a:t>
            </a:r>
            <a:r>
              <a:rPr lang="en-US" altLang="ko-KR" sz="1200"/>
              <a:t>Agilent</a:t>
            </a:r>
            <a:r>
              <a:rPr lang="ko-KR" altLang="en-US" sz="1200"/>
              <a:t>사가 </a:t>
            </a:r>
            <a:r>
              <a:rPr lang="en-US" altLang="ko-KR" sz="1200"/>
              <a:t>Hitachi</a:t>
            </a:r>
            <a:r>
              <a:rPr lang="ko-KR" altLang="en-US" sz="1200"/>
              <a:t>사에 비해 강점</a:t>
            </a:r>
            <a:r>
              <a:rPr lang="en-US" altLang="ko-KR" sz="1200"/>
              <a:t>.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85E1037-E72B-437A-A5E6-9F2F6C1A66E2}"/>
              </a:ext>
            </a:extLst>
          </p:cNvPr>
          <p:cNvSpPr/>
          <p:nvPr/>
        </p:nvSpPr>
        <p:spPr>
          <a:xfrm>
            <a:off x="443834" y="2894512"/>
            <a:ext cx="9018332" cy="2103616"/>
          </a:xfrm>
          <a:prstGeom prst="roundRect">
            <a:avLst>
              <a:gd name="adj" fmla="val 6245"/>
            </a:avLst>
          </a:prstGeom>
          <a:solidFill>
            <a:srgbClr val="FF0000">
              <a:alpha val="1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1118D-B37D-4BD7-88F6-015CC40DA0FF}"/>
              </a:ext>
            </a:extLst>
          </p:cNvPr>
          <p:cNvSpPr txBox="1"/>
          <p:nvPr/>
        </p:nvSpPr>
        <p:spPr>
          <a:xfrm>
            <a:off x="8583270" y="2996952"/>
            <a:ext cx="88806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>
                <a:solidFill>
                  <a:srgbClr val="C00000"/>
                </a:solidFill>
              </a:rPr>
              <a:t>주요 성능 </a:t>
            </a:r>
            <a:r>
              <a:rPr lang="ko-KR" altLang="en-US" sz="1000" b="1" err="1">
                <a:solidFill>
                  <a:srgbClr val="C00000"/>
                </a:solidFill>
              </a:rPr>
              <a:t>비교점</a:t>
            </a:r>
            <a:endParaRPr lang="ko-KR" altLang="en-US" sz="1000" b="1">
              <a:solidFill>
                <a:srgbClr val="C00000"/>
              </a:solidFill>
            </a:endParaRPr>
          </a:p>
        </p:txBody>
      </p:sp>
      <p:sp>
        <p:nvSpPr>
          <p:cNvPr id="11" name="실행 단추: 홈으로 이동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4D7C096-94DC-4578-9EB6-2D21E376FAA8}"/>
              </a:ext>
            </a:extLst>
          </p:cNvPr>
          <p:cNvSpPr/>
          <p:nvPr/>
        </p:nvSpPr>
        <p:spPr>
          <a:xfrm>
            <a:off x="8444436" y="48183"/>
            <a:ext cx="277669" cy="270826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6E62942-9B9C-4779-BE53-D40B1EE5442D}"/>
              </a:ext>
            </a:extLst>
          </p:cNvPr>
          <p:cNvSpPr/>
          <p:nvPr/>
        </p:nvSpPr>
        <p:spPr>
          <a:xfrm>
            <a:off x="443834" y="2894512"/>
            <a:ext cx="5344407" cy="2591888"/>
          </a:xfrm>
          <a:prstGeom prst="roundRect">
            <a:avLst>
              <a:gd name="adj" fmla="val 6245"/>
            </a:avLst>
          </a:prstGeom>
          <a:solidFill>
            <a:srgbClr val="FF0000">
              <a:alpha val="1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22534C1A-70D4-4FB5-9A4D-DF85BACA7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90575"/>
              </p:ext>
            </p:extLst>
          </p:nvPr>
        </p:nvGraphicFramePr>
        <p:xfrm>
          <a:off x="7530036" y="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Acrobat Document" showAsIcon="1" r:id="rId4" imgW="914400" imgH="771525" progId="AcroExch.Document.DC">
                  <p:embed/>
                </p:oleObj>
              </mc:Choice>
              <mc:Fallback>
                <p:oleObj name="Acrobat Document" showAsIcon="1" r:id="rId4" imgW="914400" imgH="771525" progId="AcroExch.Document.DC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22534C1A-70D4-4FB5-9A4D-DF85BACA70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30036" y="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24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2A8EBF9-0602-4105-9143-B5841B88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첨부</a:t>
            </a:r>
            <a:r>
              <a:rPr lang="en-US" altLang="ko-KR"/>
              <a:t>. </a:t>
            </a:r>
            <a:r>
              <a:rPr lang="ko-KR" altLang="en-US"/>
              <a:t>단독업체 사유서 </a:t>
            </a:r>
            <a:r>
              <a:rPr lang="en-US" altLang="ko-KR"/>
              <a:t>(Agilent, Cary-6000i &amp; UMA)</a:t>
            </a:r>
            <a:endParaRPr lang="ko-KR" altLang="en-US"/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062B01E8-FAED-49B3-B939-AB9965279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692150"/>
            <a:ext cx="21240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ko-KR" sz="1300" b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300" b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단독 업체 사유 </a:t>
            </a:r>
            <a:r>
              <a:rPr lang="en-US" altLang="ko-KR" sz="1300" b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Summary</a:t>
            </a:r>
          </a:p>
        </p:txBody>
      </p:sp>
      <p:graphicFrame>
        <p:nvGraphicFramePr>
          <p:cNvPr id="8" name="Group 50">
            <a:extLst>
              <a:ext uri="{FF2B5EF4-FFF2-40B4-BE49-F238E27FC236}">
                <a16:creationId xmlns:a16="http://schemas.microsoft.com/office/drawing/2014/main" id="{4C07E993-41C4-41B0-BAFA-C3DC2FFE4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26612"/>
              </p:ext>
            </p:extLst>
          </p:nvPr>
        </p:nvGraphicFramePr>
        <p:xfrm>
          <a:off x="541338" y="3449039"/>
          <a:ext cx="8875713" cy="1947648"/>
        </p:xfrm>
        <a:graphic>
          <a:graphicData uri="http://schemas.openxmlformats.org/drawingml/2006/table">
            <a:tbl>
              <a:tblPr/>
              <a:tblGrid>
                <a:gridCol w="1459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항   목</a:t>
                      </a:r>
                    </a:p>
                  </a:txBody>
                  <a:tcPr marL="97486" marR="97486" marT="46784" marB="467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Agilent / Cary-6000i &amp; UMA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cs typeface="Arial" charset="0"/>
                      </a:endParaRPr>
                    </a:p>
                  </a:txBody>
                  <a:tcPr marL="97486" marR="97486" marT="46784" marB="467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Hitachi / UH-4150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cs typeface="Arial" charset="0"/>
                      </a:endParaRPr>
                    </a:p>
                  </a:txBody>
                  <a:tcPr marL="97486" marR="97486" marT="46784" marB="467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요구사양 및 평가 기준</a:t>
                      </a:r>
                    </a:p>
                  </a:txBody>
                  <a:tcPr marL="97486" marR="97486" marT="46784" marB="467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Detection Accuracy</a:t>
                      </a:r>
                    </a:p>
                  </a:txBody>
                  <a:tcPr marL="97486" marR="97486" marT="46784" marB="467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± 0.00025 Abs</a:t>
                      </a:r>
                      <a:endParaRPr lang="en-US" altLang="ko-KR" sz="1100" b="1" i="0" u="none" strike="noStrike" baseline="30000">
                        <a:solidFill>
                          <a:srgbClr val="00B050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7486" marR="97486" marT="46784" marB="467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± 0.004 Abs</a:t>
                      </a:r>
                    </a:p>
                  </a:txBody>
                  <a:tcPr marL="97486" marR="97486" marT="46784" marB="467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가능한 좋은 성능을 유지할 것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 (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고성능 선호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)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cs typeface="Arial" charset="0"/>
                      </a:endParaRPr>
                    </a:p>
                  </a:txBody>
                  <a:tcPr marL="97486" marR="97486" marT="46784" marB="467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Wavelength</a:t>
                      </a:r>
                    </a:p>
                  </a:txBody>
                  <a:tcPr marL="97486" marR="97486" marT="46784" marB="467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175 ~ 1800 nm</a:t>
                      </a:r>
                    </a:p>
                  </a:txBody>
                  <a:tcPr marL="97486" marR="97486" marT="46784" marB="467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300 ~ 2000nm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cs typeface="Arial" charset="0"/>
                      </a:endParaRPr>
                    </a:p>
                  </a:txBody>
                  <a:tcPr marL="97486" marR="97486" marT="46784" marB="467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300nm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~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1600nm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의 측정 가능 범위를 포함할 것</a:t>
                      </a:r>
                    </a:p>
                  </a:txBody>
                  <a:tcPr marL="97486" marR="97486" marT="46784" marB="467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608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Wavelength Accuracy</a:t>
                      </a:r>
                    </a:p>
                  </a:txBody>
                  <a:tcPr marL="97486" marR="97486" marT="46784" marB="467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0.4 nm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cs typeface="Arial" charset="0"/>
                      </a:endParaRPr>
                    </a:p>
                  </a:txBody>
                  <a:tcPr marL="97486" marR="97486" marT="46784" marB="467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1 nm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cs typeface="Arial" charset="0"/>
                      </a:endParaRPr>
                    </a:p>
                  </a:txBody>
                  <a:tcPr marL="97486" marR="97486" marT="46784" marB="467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1nm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이하의 성능을 유지할 것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고성능 선호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)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cs typeface="Arial" charset="0"/>
                      </a:endParaRPr>
                    </a:p>
                  </a:txBody>
                  <a:tcPr marL="97486" marR="97486" marT="46784" marB="467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460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Rotation Angle</a:t>
                      </a:r>
                    </a:p>
                  </a:txBody>
                  <a:tcPr marL="97486" marR="97486" marT="46784" marB="467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0</a:t>
                      </a:r>
                      <a:r>
                        <a:rPr lang="en-US" altLang="ko-KR" sz="1100" b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°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 ~ 360</a:t>
                      </a:r>
                      <a:r>
                        <a:rPr lang="en-US" altLang="ko-KR" sz="1100" b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°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cs typeface="Arial" charset="0"/>
                      </a:endParaRPr>
                    </a:p>
                  </a:txBody>
                  <a:tcPr marL="97486" marR="97486" marT="46784" marB="467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0</a:t>
                      </a:r>
                      <a:r>
                        <a:rPr lang="en-US" altLang="ko-KR" sz="110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°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, 5</a:t>
                      </a:r>
                      <a:r>
                        <a:rPr lang="en-US" altLang="ko-KR" sz="110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°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, 12</a:t>
                      </a:r>
                      <a:r>
                        <a:rPr lang="en-US" altLang="ko-KR" sz="110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°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, 20</a:t>
                      </a:r>
                      <a:r>
                        <a:rPr lang="en-US" altLang="ko-KR" sz="110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°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~ 60</a:t>
                      </a:r>
                      <a:r>
                        <a:rPr lang="en-US" altLang="ko-KR" sz="110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°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cs typeface="Arial" charset="0"/>
                      </a:endParaRPr>
                    </a:p>
                  </a:txBody>
                  <a:tcPr marL="97486" marR="97486" marT="46784" marB="467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모든 각도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에 대해 측정 가능할 것</a:t>
                      </a:r>
                    </a:p>
                  </a:txBody>
                  <a:tcPr marL="97486" marR="97486" marT="46784" marB="467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Automation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cs typeface="Arial" charset="0"/>
                      </a:endParaRPr>
                    </a:p>
                  </a:txBody>
                  <a:tcPr marL="97486" marR="97486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O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자동화 적용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매크로 가능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)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cs typeface="Arial" charset="0"/>
                      </a:endParaRPr>
                    </a:p>
                  </a:txBody>
                  <a:tcPr marL="97486" marR="97486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측정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setup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수동 조절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)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cs typeface="Arial" charset="0"/>
                      </a:endParaRPr>
                    </a:p>
                  </a:txBody>
                  <a:tcPr marL="97486" marR="97486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측정 및 설정 변경 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자동화 가능할 것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cs typeface="Arial" charset="0"/>
                      </a:endParaRPr>
                    </a:p>
                  </a:txBody>
                  <a:tcPr marL="97486" marR="97486" marT="46784" marB="467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27">
            <a:extLst>
              <a:ext uri="{FF2B5EF4-FFF2-40B4-BE49-F238E27FC236}">
                <a16:creationId xmlns:a16="http://schemas.microsoft.com/office/drawing/2014/main" id="{3D6BB63B-C7C4-48B6-8302-CEBD110FF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5424396"/>
            <a:ext cx="8951912" cy="74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2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UH-4150</a:t>
            </a:r>
            <a:r>
              <a:rPr lang="ko-KR" altLang="en-US" sz="12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은 </a:t>
            </a:r>
            <a:r>
              <a:rPr lang="en-US" altLang="ko-KR" sz="12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20° </a:t>
            </a:r>
            <a:r>
              <a:rPr lang="ko-KR" altLang="en-US" sz="12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이하의 각도에 대한 미세</a:t>
            </a:r>
            <a:r>
              <a:rPr lang="en-US" altLang="ko-KR" sz="12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측정 불가</a:t>
            </a:r>
            <a:r>
              <a:rPr lang="en-US" altLang="ko-KR" sz="12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. (Jig</a:t>
            </a:r>
            <a:r>
              <a:rPr lang="ko-KR" altLang="en-US" sz="12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교체하여 </a:t>
            </a:r>
            <a:r>
              <a:rPr lang="en-US" altLang="ko-KR" sz="12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0</a:t>
            </a:r>
            <a:r>
              <a:rPr lang="en-US" altLang="ko-KR" sz="12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°</a:t>
            </a:r>
            <a:r>
              <a:rPr lang="en-US" altLang="ko-KR" sz="12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, 5</a:t>
            </a:r>
            <a:r>
              <a:rPr lang="en-US" altLang="ko-KR" sz="12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°</a:t>
            </a:r>
            <a:r>
              <a:rPr lang="en-US" altLang="ko-KR" sz="12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, 12</a:t>
            </a:r>
            <a:r>
              <a:rPr lang="en-US" altLang="ko-KR" sz="12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°</a:t>
            </a:r>
            <a:r>
              <a:rPr lang="ko-KR" altLang="en-US" sz="12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세 각도</a:t>
            </a:r>
            <a:r>
              <a:rPr lang="ko-KR" altLang="en-US" sz="12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 개별 측정지원</a:t>
            </a:r>
            <a:r>
              <a:rPr lang="en-US" altLang="ko-KR" sz="12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.)</a:t>
            </a:r>
            <a:endParaRPr lang="en-US" altLang="ko-KR" sz="120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2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UH-4150</a:t>
            </a:r>
            <a:r>
              <a:rPr lang="ko-KR" altLang="en-US" sz="12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은 자동화가 지원 안됨</a:t>
            </a:r>
            <a:r>
              <a:rPr lang="en-US" altLang="ko-KR" sz="12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en-US" altLang="ko-KR" sz="1200" b="1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    ☞  Hitachi</a:t>
            </a:r>
            <a:r>
              <a:rPr lang="ko-KR" altLang="en-US" sz="1200" b="1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社 제품은 상기 두 항목에 대한 장비 요구 사항 미달로</a:t>
            </a:r>
            <a:r>
              <a:rPr lang="en-US" altLang="ko-KR" sz="1200" b="1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Agilent</a:t>
            </a:r>
            <a:r>
              <a:rPr lang="ko-KR" altLang="en-US" sz="1200" b="1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社</a:t>
            </a:r>
            <a:r>
              <a:rPr lang="en-US" altLang="ko-KR" sz="1200" b="1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b="1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제품으로 단독 업체 입찰 진행함</a:t>
            </a:r>
            <a:r>
              <a:rPr lang="en-US" altLang="ko-KR" sz="1200" b="1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10A2D286-0D7A-41F9-BD17-6DC71F565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981075"/>
            <a:ext cx="8880475" cy="187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ko-KR" altLang="en-US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다음 목적에 의해 투과율</a:t>
            </a:r>
            <a:r>
              <a:rPr lang="en-US" altLang="ko-KR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&amp;</a:t>
            </a:r>
            <a:r>
              <a:rPr lang="ko-KR" altLang="en-US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반사율 측정기 신규 투자가 필요함</a:t>
            </a:r>
            <a:r>
              <a:rPr lang="en-US" altLang="ko-KR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.</a:t>
            </a:r>
          </a:p>
          <a:p>
            <a:pPr marL="0" indent="0" eaLnBrk="1" hangingPunct="1">
              <a:lnSpc>
                <a:spcPct val="140000"/>
              </a:lnSpc>
              <a:defRPr/>
            </a:pPr>
            <a:r>
              <a:rPr lang="en-US" altLang="ko-KR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      1) </a:t>
            </a:r>
            <a:r>
              <a:rPr lang="ko-KR" altLang="en-US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차량용 </a:t>
            </a:r>
            <a:r>
              <a:rPr lang="en-US" altLang="ko-KR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LiDAR </a:t>
            </a:r>
            <a:r>
              <a:rPr lang="ko-KR" altLang="en-US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및 </a:t>
            </a:r>
            <a:r>
              <a:rPr lang="en-US" altLang="ko-KR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FMCW </a:t>
            </a:r>
            <a:r>
              <a:rPr lang="ko-KR" altLang="en-US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사용 파장인 </a:t>
            </a:r>
            <a:r>
              <a:rPr lang="en-US" altLang="ko-KR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1550nm</a:t>
            </a:r>
            <a:r>
              <a:rPr lang="ko-KR" altLang="en-US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 영역이 지원되며</a:t>
            </a:r>
            <a:r>
              <a:rPr lang="en-US" altLang="ko-KR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편광상태</a:t>
            </a:r>
            <a:r>
              <a:rPr lang="en-US" altLang="ko-KR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lang="ko-KR" altLang="en-US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및 입사각과 측정각을 제어할 수 있는 다기능 측정기</a:t>
            </a:r>
            <a:r>
              <a:rPr lang="en-US" altLang="ko-KR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.</a:t>
            </a:r>
          </a:p>
          <a:p>
            <a:pPr marL="0" indent="0" eaLnBrk="1" hangingPunct="1">
              <a:lnSpc>
                <a:spcPct val="140000"/>
              </a:lnSpc>
              <a:defRPr/>
            </a:pPr>
            <a:r>
              <a:rPr lang="en-US" altLang="ko-KR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      2) Reference </a:t>
            </a:r>
            <a:r>
              <a:rPr lang="ko-KR" altLang="en-US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계측기로써 성능이 우수하며 자동화 기능이 있는 제품</a:t>
            </a:r>
            <a:endParaRPr lang="en-US" altLang="ko-KR" sz="120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ko-KR" altLang="en-US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자사에 장비 납품 경험 있는 업체 두 곳 선정하여 검토 진행</a:t>
            </a:r>
            <a:endParaRPr lang="en-US" altLang="ko-KR" sz="120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  <a:p>
            <a:pPr marL="0" indent="0" eaLnBrk="1" hangingPunct="1">
              <a:lnSpc>
                <a:spcPct val="140000"/>
              </a:lnSpc>
              <a:defRPr/>
            </a:pPr>
            <a:r>
              <a:rPr lang="en-US" altLang="ko-KR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      1) Hitachi</a:t>
            </a:r>
            <a:r>
              <a:rPr lang="ko-KR" altLang="en-US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/</a:t>
            </a:r>
            <a:r>
              <a:rPr lang="ko-KR" altLang="en-US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U-4150 </a:t>
            </a:r>
          </a:p>
          <a:p>
            <a:pPr marL="0" indent="0" eaLnBrk="1" hangingPunct="1">
              <a:lnSpc>
                <a:spcPct val="140000"/>
              </a:lnSpc>
              <a:defRPr/>
            </a:pPr>
            <a:r>
              <a:rPr lang="en-US" altLang="ko-KR" sz="12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      2) Agilent / Cary-6000i &amp; UMA</a:t>
            </a:r>
          </a:p>
          <a:p>
            <a:pPr marL="0" indent="0" eaLnBrk="1" hangingPunct="1">
              <a:lnSpc>
                <a:spcPct val="140000"/>
              </a:lnSpc>
              <a:defRPr/>
            </a:pPr>
            <a:r>
              <a:rPr lang="en-US" altLang="ko-KR" sz="1200" b="1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☞  </a:t>
            </a:r>
            <a:r>
              <a:rPr lang="ko-KR" altLang="en-US" sz="1200" b="1" u="sng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검토 결과 </a:t>
            </a:r>
            <a:r>
              <a:rPr lang="en-US" altLang="ko-KR" sz="1200" b="1" u="sng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Agilent</a:t>
            </a:r>
            <a:r>
              <a:rPr lang="ko-KR" altLang="en-US" sz="1200" b="1" u="sng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社 제품에 대해 단독 업체 발주 진행하고자 함</a:t>
            </a:r>
            <a:r>
              <a:rPr lang="en-US" altLang="ko-KR" sz="1200" b="1" u="sng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. (</a:t>
            </a:r>
            <a:r>
              <a:rPr lang="ko-KR" altLang="en-US" sz="1200" b="1" u="sng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하기 장비사양 기준</a:t>
            </a:r>
            <a:r>
              <a:rPr lang="en-US" altLang="ko-KR" sz="1200" b="1" u="sng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)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D47F1E72-D8A9-45EB-9BFB-BDEDAC2E5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3106436"/>
            <a:ext cx="202170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ko-KR" sz="1300" b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300" b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기술적 측면 </a:t>
            </a:r>
            <a:r>
              <a:rPr lang="en-US" altLang="ko-KR" sz="1300" b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300" b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장비 사양</a:t>
            </a:r>
            <a:r>
              <a:rPr lang="en-US" altLang="ko-KR" sz="1300" b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5E15D4E-AE1F-4109-B16B-73D1C24C3E07}"/>
              </a:ext>
            </a:extLst>
          </p:cNvPr>
          <p:cNvSpPr/>
          <p:nvPr/>
        </p:nvSpPr>
        <p:spPr>
          <a:xfrm>
            <a:off x="4224531" y="4656626"/>
            <a:ext cx="1656184" cy="7691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실행 단추: 홈으로 이동 1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AC5183E-06AC-4FD0-8D78-BF9828C107A1}"/>
              </a:ext>
            </a:extLst>
          </p:cNvPr>
          <p:cNvSpPr/>
          <p:nvPr/>
        </p:nvSpPr>
        <p:spPr>
          <a:xfrm>
            <a:off x="8444436" y="48183"/>
            <a:ext cx="277669" cy="270826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586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14B3636-47FC-4D67-B873-19C2FE73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첨부</a:t>
            </a:r>
            <a:r>
              <a:rPr lang="en-US" altLang="ko-KR"/>
              <a:t>. </a:t>
            </a:r>
            <a:r>
              <a:rPr lang="ko-KR" altLang="en-US"/>
              <a:t>계측기 정보화율 검토</a:t>
            </a: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A9B546FA-DF16-4389-8D88-A00E7F61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/>
          <a:lstStyle/>
          <a:p>
            <a:r>
              <a:rPr lang="ko-KR" altLang="en-US"/>
              <a:t>계측기 정보화율 검토 결과 정보화율 </a:t>
            </a:r>
            <a:r>
              <a:rPr lang="en-US" altLang="ko-KR"/>
              <a:t>100%.</a:t>
            </a:r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A7FD134-718D-4918-9B59-99D1CB7D5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657852"/>
              </p:ext>
            </p:extLst>
          </p:nvPr>
        </p:nvGraphicFramePr>
        <p:xfrm>
          <a:off x="366898" y="1480892"/>
          <a:ext cx="9254395" cy="4310314"/>
        </p:xfrm>
        <a:graphic>
          <a:graphicData uri="http://schemas.openxmlformats.org/drawingml/2006/table">
            <a:tbl>
              <a:tblPr/>
              <a:tblGrid>
                <a:gridCol w="770518">
                  <a:extLst>
                    <a:ext uri="{9D8B030D-6E8A-4147-A177-3AD203B41FA5}">
                      <a16:colId xmlns:a16="http://schemas.microsoft.com/office/drawing/2014/main" val="149853454"/>
                    </a:ext>
                  </a:extLst>
                </a:gridCol>
                <a:gridCol w="467539">
                  <a:extLst>
                    <a:ext uri="{9D8B030D-6E8A-4147-A177-3AD203B41FA5}">
                      <a16:colId xmlns:a16="http://schemas.microsoft.com/office/drawing/2014/main" val="3459755693"/>
                    </a:ext>
                  </a:extLst>
                </a:gridCol>
                <a:gridCol w="1043789">
                  <a:extLst>
                    <a:ext uri="{9D8B030D-6E8A-4147-A177-3AD203B41FA5}">
                      <a16:colId xmlns:a16="http://schemas.microsoft.com/office/drawing/2014/main" val="3154150357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61786278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354293"/>
                    </a:ext>
                  </a:extLst>
                </a:gridCol>
                <a:gridCol w="4164237">
                  <a:extLst>
                    <a:ext uri="{9D8B030D-6E8A-4147-A177-3AD203B41FA5}">
                      <a16:colId xmlns:a16="http://schemas.microsoft.com/office/drawing/2014/main" val="85103139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</a:t>
                      </a:r>
                    </a:p>
                  </a:txBody>
                  <a:tcPr marL="266266" marR="266266" marT="133133" marB="1331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설비명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266266" marR="266266" marT="133133" marB="1331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88656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광학</a:t>
                      </a:r>
                    </a:p>
                  </a:txBody>
                  <a:tcPr marL="266266" marR="266266" marT="133133" marB="1331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계측기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투과율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반사율 측정 장비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이현용 선임</a:t>
                      </a:r>
                    </a:p>
                  </a:txBody>
                  <a:tcPr marL="266266" marR="266266" marT="133133" marB="1331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41141"/>
                  </a:ext>
                </a:extLst>
              </a:tr>
              <a:tr h="9413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점검 목적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 및 점검사항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판정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점검결과 상세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278765"/>
                  </a:ext>
                </a:extLst>
              </a:tr>
              <a:tr h="4491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Define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정의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계측 항목 정의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300nm ~ 1800nm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영역에서의 편광별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각도별 투과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반사율 값 수집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측정샘플 장착 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 recipe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통하여 자동 설정 변경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가능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형식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(CSV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351548"/>
                  </a:ext>
                </a:extLst>
              </a:tr>
              <a:tr h="29568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수집</a:t>
                      </a:r>
                    </a:p>
                  </a:txBody>
                  <a:tcPr marL="266266" marR="266266" marT="133133" marB="1331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 방식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무선 네트워크 존재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통신모듈 등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선으로 사내망에 연결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7730"/>
                  </a:ext>
                </a:extLst>
              </a:tr>
              <a:tr h="295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 포트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 포트 존재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(USB, GPIB, Ethernet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계측기와 제어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GPIB to USB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방식으로 통신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43003"/>
                  </a:ext>
                </a:extLst>
              </a:tr>
              <a:tr h="360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 프로토콜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전기용 계측기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VISA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차량통신용 계측기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CAN 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계측기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제조업체 자체 프로토콜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IEEE-GPIB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IEEE 488 Communication Bus)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383273"/>
                  </a:ext>
                </a:extLst>
              </a:tr>
              <a:tr h="360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상위 시스템과 연결을 통한 데이터 수집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선을 통하여 제어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사내망과 연결 가능하고 데이터 파일이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저장되므로 상위시스템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(LAS)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구축하여 데이터 수집 가능함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008293"/>
                  </a:ext>
                </a:extLst>
              </a:tr>
              <a:tr h="2956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정보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Local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저장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(GMES, GSPC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PC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NG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선을 통하여 사내망과 연결하여 공유폴더 지정하여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가능 및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GMES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가능함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139295"/>
                  </a:ext>
                </a:extLst>
              </a:tr>
              <a:tr h="36039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</a:p>
                  </a:txBody>
                  <a:tcPr marL="266266" marR="266266" marT="133133" marB="1331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상위 시스템에서 데이터 조회 가능할 것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선을 통하여 제어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사내망과 연결 가능하고 데이터 파일이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저장되므로 상위시스템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(LAS)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구축하여 데이터 조회 가능함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772253"/>
                  </a:ext>
                </a:extLst>
              </a:tr>
              <a:tr h="295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방식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Key-in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없이 시스템 자동 저장 될 것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구동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(Method)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통하여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key-in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없이 자동 저장 가능함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44317"/>
                  </a:ext>
                </a:extLst>
              </a:tr>
              <a:tr h="295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없음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966312"/>
                  </a:ext>
                </a:extLst>
              </a:tr>
              <a:tr h="295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없음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375" marR="5375" marT="5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87577"/>
                  </a:ext>
                </a:extLst>
              </a:tr>
            </a:tbl>
          </a:graphicData>
        </a:graphic>
      </p:graphicFrame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77F1E048-8628-4540-B66E-1BA3D749B6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924850"/>
              </p:ext>
            </p:extLst>
          </p:nvPr>
        </p:nvGraphicFramePr>
        <p:xfrm>
          <a:off x="8788400" y="652463"/>
          <a:ext cx="9461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Worksheet" showAsIcon="1" r:id="rId3" imgW="945360" imgH="1002960" progId="Excel.Sheet.12">
                  <p:embed/>
                </p:oleObj>
              </mc:Choice>
              <mc:Fallback>
                <p:oleObj name="Worksheet" showAsIcon="1" r:id="rId3" imgW="945360" imgH="1002960" progId="Excel.Sheet.12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77F1E048-8628-4540-B66E-1BA3D749B6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88400" y="652463"/>
                        <a:ext cx="94615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실행 단추: 홈으로 이동 8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C841C0CD-B847-427B-A4E8-C8220E196627}"/>
              </a:ext>
            </a:extLst>
          </p:cNvPr>
          <p:cNvSpPr/>
          <p:nvPr/>
        </p:nvSpPr>
        <p:spPr>
          <a:xfrm>
            <a:off x="8444436" y="48183"/>
            <a:ext cx="277669" cy="270826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11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066DD8D-32C5-4202-AFBE-B0896FB24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/>
          <a:lstStyle/>
          <a:p>
            <a:r>
              <a:rPr lang="ko-KR" altLang="en-US"/>
              <a:t>공간 활용률 및 장비 특성 관점에서 안산연구소 </a:t>
            </a:r>
            <a:r>
              <a:rPr lang="en-US" altLang="ko-KR"/>
              <a:t>2</a:t>
            </a:r>
            <a:r>
              <a:rPr lang="ko-KR" altLang="en-US"/>
              <a:t>층 동관 </a:t>
            </a:r>
            <a:r>
              <a:rPr lang="en-US" altLang="ko-KR"/>
              <a:t>3D</a:t>
            </a:r>
            <a:r>
              <a:rPr lang="ko-KR" altLang="en-US"/>
              <a:t>성능평가실</a:t>
            </a:r>
            <a:r>
              <a:rPr lang="en-US" altLang="ko-KR"/>
              <a:t>-1 </a:t>
            </a:r>
            <a:r>
              <a:rPr lang="ko-KR" altLang="en-US"/>
              <a:t>로 입고 예정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54B13D-37BD-4214-9AF2-9F435F76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첨부</a:t>
            </a:r>
            <a:r>
              <a:rPr lang="en-US" altLang="ko-KR"/>
              <a:t>. Layout </a:t>
            </a:r>
            <a:r>
              <a:rPr lang="ko-KR" altLang="en-US"/>
              <a:t>검토서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A00A09E-4E27-4B7F-8163-1D552CCBC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362631"/>
              </p:ext>
            </p:extLst>
          </p:nvPr>
        </p:nvGraphicFramePr>
        <p:xfrm>
          <a:off x="3032804" y="1155836"/>
          <a:ext cx="6744732" cy="5193594"/>
        </p:xfrm>
        <a:graphic>
          <a:graphicData uri="http://schemas.openxmlformats.org/drawingml/2006/table">
            <a:tbl>
              <a:tblPr/>
              <a:tblGrid>
                <a:gridCol w="192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896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검토 사항</a:t>
                      </a:r>
                    </a:p>
                  </a:txBody>
                  <a:tcPr marL="91441" marR="91441" marT="7200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latinLnBrk="1" hangingPunct="1">
                        <a:lnSpc>
                          <a:spcPts val="8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기존</a:t>
                      </a:r>
                    </a:p>
                  </a:txBody>
                  <a:tcPr marL="91441" marR="91441" marT="7200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ctr">
                        <a:lnSpc>
                          <a:spcPts val="8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100" b="1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추진 </a:t>
                      </a:r>
                      <a:r>
                        <a:rPr lang="en-US" altLang="ko-KR" sz="1100" b="1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Layout</a:t>
                      </a:r>
                    </a:p>
                  </a:txBody>
                  <a:tcPr marL="91441" marR="91441" marT="7200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81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Concept</a:t>
                      </a:r>
                      <a:endParaRPr lang="ko-KR" altLang="en-US" sz="1100" b="1"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</a:txBody>
                  <a:tcPr marL="36000" marR="36000" marT="45707" marB="4570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indent="0" algn="ctr">
                        <a:lnSpc>
                          <a:spcPts val="1400"/>
                        </a:lnSpc>
                        <a:buFontTx/>
                        <a:buNone/>
                      </a:pPr>
                      <a:r>
                        <a:rPr lang="en-US" altLang="ko-KR" sz="1100" b="0" kern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</a:p>
                  </a:txBody>
                  <a:tcPr marL="72002" marR="72002" marT="45707" marB="4570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</a:txBody>
                  <a:tcPr marL="72002" marR="72002" marT="45707" marB="45707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24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실험실</a:t>
                      </a:r>
                      <a:r>
                        <a:rPr lang="en-US" altLang="ko-KR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면적</a:t>
                      </a:r>
                      <a:r>
                        <a:rPr lang="en-US" altLang="ko-KR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㎡</a:t>
                      </a:r>
                      <a:r>
                        <a:rPr lang="en-US" altLang="ko-KR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ctr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72002" marR="72002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66.5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㎡</a:t>
                      </a:r>
                    </a:p>
                  </a:txBody>
                  <a:tcPr marL="72002" marR="72002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24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Footprint</a:t>
                      </a: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율</a:t>
                      </a:r>
                      <a:r>
                        <a:rPr lang="en-US" altLang="ko-KR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(%)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2" marR="72002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2" marR="72002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기존 대비</a:t>
                      </a:r>
                      <a:endParaRPr lang="en-US" altLang="ko-KR" sz="1000" b="0" baseline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개선</a:t>
                      </a:r>
                      <a:endParaRPr lang="en-US" altLang="ko-KR" sz="1000" b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100" b="0" kern="1200" baseline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2" marR="72002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100" b="0" kern="1200" baseline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2" marR="72002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47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물류 거리</a:t>
                      </a:r>
                      <a:r>
                        <a:rPr lang="en-US" altLang="ko-KR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(m)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100" b="0" u="none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2" marR="72002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100" b="0" u="none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2" marR="72002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405612"/>
                  </a:ext>
                </a:extLst>
              </a:tr>
              <a:tr h="3167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기존 대비</a:t>
                      </a:r>
                      <a:endParaRPr lang="en-US" altLang="ko-KR" sz="1000" b="0" baseline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개선</a:t>
                      </a:r>
                      <a:endParaRPr lang="en-US" altLang="ko-KR" sz="1000" b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kern="12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100" b="0" u="none" kern="1200" baseline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2" marR="72002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kern="12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100" b="0" u="none" kern="1200" baseline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2" marR="72002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94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장  점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렌즈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필터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VCSEL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등의 광학 특성을 평가하는 설비들이 한 실험실 내에 배치 되어있음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446892"/>
                  </a:ext>
                </a:extLst>
              </a:tr>
              <a:tr h="484406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단  점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l" defTabSz="914400" rtl="0" eaLnBrk="1" latinLnBrk="1" hangingPunct="1">
                        <a:lnSpc>
                          <a:spcPts val="1600"/>
                        </a:lnSpc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필요 시 설비 간 간격 재조정 필요성 있음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E8D5EB3-B225-4A73-9665-4F73280AF6E7}"/>
              </a:ext>
            </a:extLst>
          </p:cNvPr>
          <p:cNvGraphicFramePr>
            <a:graphicFrameLocks noGrp="1"/>
          </p:cNvGraphicFramePr>
          <p:nvPr/>
        </p:nvGraphicFramePr>
        <p:xfrm>
          <a:off x="142747" y="1155836"/>
          <a:ext cx="2838578" cy="5193592"/>
        </p:xfrm>
        <a:graphic>
          <a:graphicData uri="http://schemas.openxmlformats.org/drawingml/2006/table">
            <a:tbl>
              <a:tblPr/>
              <a:tblGrid>
                <a:gridCol w="2838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5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l" defTabSz="914400" rtl="0" eaLnBrk="1" latinLnBrk="1" hangingPunct="1">
                        <a:lnSpc>
                          <a:spcPts val="8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■ 안산연구소 </a:t>
                      </a: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2</a:t>
                      </a: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층 </a:t>
                      </a: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Layout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1441" marR="91441" marT="72000" marB="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8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indent="0">
                        <a:lnSpc>
                          <a:spcPts val="1400"/>
                        </a:lnSpc>
                        <a:buFontTx/>
                        <a:buNone/>
                      </a:pPr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72002" marR="72002" marT="45707" marB="45707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4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■ </a:t>
                      </a: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3D </a:t>
                      </a: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성능평가실</a:t>
                      </a: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-1 </a:t>
                      </a: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사용현황</a:t>
                      </a:r>
                    </a:p>
                  </a:txBody>
                  <a:tcPr marL="72002" marR="72002" marT="0" marB="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6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ctr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72002" marR="72002" marT="0" marB="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1" name="그림 80">
            <a:extLst>
              <a:ext uri="{FF2B5EF4-FFF2-40B4-BE49-F238E27FC236}">
                <a16:creationId xmlns:a16="http://schemas.microsoft.com/office/drawing/2014/main" id="{5AD7AE0B-9414-4B5C-A0D0-CE6B1827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10" y="1482786"/>
            <a:ext cx="2793957" cy="1848496"/>
          </a:xfrm>
          <a:prstGeom prst="rect">
            <a:avLst/>
          </a:prstGeom>
        </p:spPr>
      </p:pic>
      <p:sp>
        <p:nvSpPr>
          <p:cNvPr id="69" name="Rectangle 5236">
            <a:extLst>
              <a:ext uri="{FF2B5EF4-FFF2-40B4-BE49-F238E27FC236}">
                <a16:creationId xmlns:a16="http://schemas.microsoft.com/office/drawing/2014/main" id="{02446540-C638-4828-A5FB-0AF9AC095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01" y="2942002"/>
            <a:ext cx="307691" cy="16158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b="1">
                <a:solidFill>
                  <a:srgbClr val="000000"/>
                </a:solidFill>
                <a:ea typeface="LG스마트체 Regular" panose="020B0600000101010101" pitchFamily="50" charset="-127"/>
                <a:cs typeface="Times New Roman" pitchFamily="18" charset="0"/>
              </a:rPr>
              <a:t>E/V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C4AA4BA3-2E0A-457F-83F4-9C5E8E551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4" y="3752632"/>
            <a:ext cx="2478557" cy="2556688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225C2DD-1293-4E9F-840C-DA9CCD587923}"/>
              </a:ext>
            </a:extLst>
          </p:cNvPr>
          <p:cNvSpPr txBox="1"/>
          <p:nvPr/>
        </p:nvSpPr>
        <p:spPr>
          <a:xfrm>
            <a:off x="2605435" y="5567566"/>
            <a:ext cx="28854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/>
              <a:t>테이블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67BBEA-B757-4801-9353-3EAC343C1E57}"/>
              </a:ext>
            </a:extLst>
          </p:cNvPr>
          <p:cNvSpPr txBox="1"/>
          <p:nvPr/>
        </p:nvSpPr>
        <p:spPr>
          <a:xfrm>
            <a:off x="2605435" y="5731941"/>
            <a:ext cx="1923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/>
              <a:t>선반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975EDE-1F7C-40C2-867B-78D9AB9FF92A}"/>
              </a:ext>
            </a:extLst>
          </p:cNvPr>
          <p:cNvSpPr txBox="1"/>
          <p:nvPr/>
        </p:nvSpPr>
        <p:spPr>
          <a:xfrm>
            <a:off x="2605435" y="5904636"/>
            <a:ext cx="28854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/>
              <a:t>계측기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7CC9E53B-4D77-418D-B402-5F370C2ABD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28" t="-535" r="10805" b="535"/>
          <a:stretch/>
        </p:blipFill>
        <p:spPr>
          <a:xfrm>
            <a:off x="5289226" y="1470867"/>
            <a:ext cx="2016223" cy="222990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0FF8666C-2837-495D-9DC9-6EFD1A1949B8}"/>
              </a:ext>
            </a:extLst>
          </p:cNvPr>
          <p:cNvSpPr txBox="1"/>
          <p:nvPr/>
        </p:nvSpPr>
        <p:spPr>
          <a:xfrm>
            <a:off x="7545289" y="1582341"/>
            <a:ext cx="2119788" cy="1692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- </a:t>
            </a:r>
            <a:r>
              <a:rPr lang="ko-KR" altLang="en-US" sz="1100"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각 기능별 설비들을 모아 놓은 실험실 특성 상 </a:t>
            </a:r>
            <a:r>
              <a:rPr lang="en-US" altLang="ko-KR" sz="1100"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3D </a:t>
            </a:r>
            <a:r>
              <a:rPr lang="ko-KR" altLang="en-US" sz="1100"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성능평가실</a:t>
            </a:r>
            <a:r>
              <a:rPr lang="en-US" altLang="ko-KR" sz="1100"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-1</a:t>
            </a:r>
            <a:r>
              <a:rPr lang="ko-KR" altLang="en-US" sz="1100"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에 배치함이 가장 적합</a:t>
            </a:r>
            <a:r>
              <a:rPr lang="en-US" altLang="ko-KR" sz="1100"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.</a:t>
            </a:r>
          </a:p>
          <a:p>
            <a:endParaRPr lang="en-US" altLang="ko-KR" sz="1100"/>
          </a:p>
          <a:p>
            <a:r>
              <a:rPr lang="en-US" altLang="ko-KR" sz="1100"/>
              <a:t>- 3D</a:t>
            </a:r>
            <a:r>
              <a:rPr lang="ko-KR" altLang="en-US" sz="1100"/>
              <a:t> 성능평가실</a:t>
            </a:r>
            <a:r>
              <a:rPr lang="en-US" altLang="ko-KR" sz="1100"/>
              <a:t>-1 </a:t>
            </a:r>
          </a:p>
          <a:p>
            <a:r>
              <a:rPr lang="en-US" altLang="ko-KR" sz="1100"/>
              <a:t>   : </a:t>
            </a:r>
            <a:r>
              <a:rPr lang="ko-KR" altLang="en-US" sz="1100"/>
              <a:t>렌즈</a:t>
            </a:r>
            <a:r>
              <a:rPr lang="en-US" altLang="ko-KR" sz="1100"/>
              <a:t>, </a:t>
            </a:r>
            <a:r>
              <a:rPr lang="ko-KR" altLang="en-US" sz="1100"/>
              <a:t>필터</a:t>
            </a:r>
            <a:r>
              <a:rPr lang="en-US" altLang="ko-KR" sz="1100"/>
              <a:t>, </a:t>
            </a:r>
            <a:r>
              <a:rPr lang="ko-KR" altLang="en-US" sz="1100"/>
              <a:t>센서</a:t>
            </a:r>
            <a:endParaRPr lang="en-US" altLang="ko-KR" sz="1100"/>
          </a:p>
          <a:p>
            <a:r>
              <a:rPr lang="en-US" altLang="ko-KR" sz="1100"/>
              <a:t> - 3D </a:t>
            </a:r>
            <a:r>
              <a:rPr lang="ko-KR" altLang="en-US" sz="1100"/>
              <a:t>성능평가실</a:t>
            </a:r>
            <a:r>
              <a:rPr lang="en-US" altLang="ko-KR" sz="1100"/>
              <a:t>-2 </a:t>
            </a:r>
          </a:p>
          <a:p>
            <a:r>
              <a:rPr lang="en-US" altLang="ko-KR" sz="1100"/>
              <a:t>   : VCSEL</a:t>
            </a:r>
          </a:p>
          <a:p>
            <a:r>
              <a:rPr lang="en-US" altLang="ko-KR" sz="1100"/>
              <a:t> - 3D </a:t>
            </a:r>
            <a:r>
              <a:rPr lang="ko-KR" altLang="en-US" sz="1100"/>
              <a:t>성능평가실</a:t>
            </a:r>
            <a:r>
              <a:rPr lang="en-US" altLang="ko-KR" sz="1100"/>
              <a:t>-3 </a:t>
            </a:r>
          </a:p>
          <a:p>
            <a:r>
              <a:rPr lang="en-US" altLang="ko-KR" sz="1100"/>
              <a:t>   : Calibration (Optical Table Setup)</a:t>
            </a:r>
            <a:endParaRPr lang="ko-KR" altLang="en-US" sz="1100" err="1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22F30FA0-5175-4FED-A342-AA054FADC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176" y="3517086"/>
            <a:ext cx="171981" cy="158283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4A9E9F48-6371-4D8A-AB22-FA6B139C36D9}"/>
              </a:ext>
            </a:extLst>
          </p:cNvPr>
          <p:cNvSpPr txBox="1"/>
          <p:nvPr/>
        </p:nvSpPr>
        <p:spPr>
          <a:xfrm>
            <a:off x="6753200" y="3520895"/>
            <a:ext cx="8172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설비 위치</a:t>
            </a:r>
            <a:endParaRPr lang="ko-KR" altLang="en-US" sz="100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25CD65-2083-4C7B-8D64-91CBCFEBEE9B}"/>
              </a:ext>
            </a:extLst>
          </p:cNvPr>
          <p:cNvGrpSpPr/>
          <p:nvPr/>
        </p:nvGrpSpPr>
        <p:grpSpPr>
          <a:xfrm>
            <a:off x="5375524" y="2821137"/>
            <a:ext cx="396000" cy="629731"/>
            <a:chOff x="5375524" y="2821137"/>
            <a:chExt cx="396000" cy="6297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C972221-51C7-441E-84CE-455A68ED1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5524" y="2821137"/>
              <a:ext cx="396000" cy="384263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2A21361-ACB3-4350-924D-3E874966001B}"/>
                </a:ext>
              </a:extLst>
            </p:cNvPr>
            <p:cNvGrpSpPr/>
            <p:nvPr/>
          </p:nvGrpSpPr>
          <p:grpSpPr>
            <a:xfrm>
              <a:off x="5375524" y="3205400"/>
              <a:ext cx="396000" cy="245468"/>
              <a:chOff x="6897216" y="2752073"/>
              <a:chExt cx="290272" cy="351512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14970569-8450-488E-B0F4-D4BFE3430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7216" y="2754216"/>
                <a:ext cx="290272" cy="349369"/>
              </a:xfrm>
              <a:prstGeom prst="rect">
                <a:avLst/>
              </a:prstGeom>
            </p:spPr>
          </p:pic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37B7E610-D453-4CAA-AC99-6976FA3DEB86}"/>
                  </a:ext>
                </a:extLst>
              </p:cNvPr>
              <p:cNvSpPr/>
              <p:nvPr/>
            </p:nvSpPr>
            <p:spPr>
              <a:xfrm>
                <a:off x="6897899" y="2752073"/>
                <a:ext cx="289589" cy="349369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F27311-64C6-458E-AE2A-0C0DB6B5A631}"/>
              </a:ext>
            </a:extLst>
          </p:cNvPr>
          <p:cNvGrpSpPr/>
          <p:nvPr/>
        </p:nvGrpSpPr>
        <p:grpSpPr>
          <a:xfrm>
            <a:off x="252680" y="5290447"/>
            <a:ext cx="435600" cy="692703"/>
            <a:chOff x="5375524" y="2821137"/>
            <a:chExt cx="396000" cy="62973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A6076CE-3799-4896-9438-8DF00A1C7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5524" y="2821137"/>
              <a:ext cx="396000" cy="384263"/>
            </a:xfrm>
            <a:prstGeom prst="rect">
              <a:avLst/>
            </a:prstGeom>
          </p:spPr>
        </p:pic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E1F5239-7BC8-46F3-958B-852DE2638F17}"/>
                </a:ext>
              </a:extLst>
            </p:cNvPr>
            <p:cNvGrpSpPr/>
            <p:nvPr/>
          </p:nvGrpSpPr>
          <p:grpSpPr>
            <a:xfrm>
              <a:off x="5375524" y="3205402"/>
              <a:ext cx="396000" cy="245465"/>
              <a:chOff x="6897216" y="2752077"/>
              <a:chExt cx="290272" cy="351508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3F7617B2-0A47-41A7-AC1E-FC24C5F4CC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7216" y="2754216"/>
                <a:ext cx="290272" cy="349369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8B383E2-EC5B-4962-B274-361E2AAFCB6B}"/>
                  </a:ext>
                </a:extLst>
              </p:cNvPr>
              <p:cNvSpPr/>
              <p:nvPr/>
            </p:nvSpPr>
            <p:spPr>
              <a:xfrm>
                <a:off x="6897899" y="2752073"/>
                <a:ext cx="289589" cy="349369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629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B16E949-DE85-440E-B2B6-CA9EF66F7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/>
          <a:lstStyle/>
          <a:p>
            <a:r>
              <a:rPr lang="en-US" altLang="ko-KR"/>
              <a:t>Cary-6000i </a:t>
            </a:r>
            <a:r>
              <a:rPr lang="ko-KR" altLang="en-US"/>
              <a:t>제품에 </a:t>
            </a:r>
            <a:r>
              <a:rPr lang="ko-KR" altLang="en-US" err="1"/>
              <a:t>각도별</a:t>
            </a:r>
            <a:r>
              <a:rPr lang="ko-KR" altLang="en-US"/>
              <a:t> 측정 및 자동화 시스템인 </a:t>
            </a:r>
            <a:r>
              <a:rPr lang="en-US" altLang="ko-KR"/>
              <a:t>UMA</a:t>
            </a:r>
            <a:r>
              <a:rPr lang="en-US" altLang="ko-KR" baseline="30000">
                <a:solidFill>
                  <a:srgbClr val="006600"/>
                </a:solidFill>
              </a:rPr>
              <a:t>1)</a:t>
            </a:r>
            <a:r>
              <a:rPr lang="en-US" altLang="ko-KR"/>
              <a:t> </a:t>
            </a:r>
            <a:r>
              <a:rPr lang="ko-KR" altLang="en-US"/>
              <a:t>장착하여 </a:t>
            </a:r>
            <a:r>
              <a:rPr lang="ko-KR" altLang="en-US" err="1"/>
              <a:t>각도별</a:t>
            </a:r>
            <a:r>
              <a:rPr lang="ko-KR" altLang="en-US"/>
              <a:t> </a:t>
            </a:r>
            <a:r>
              <a:rPr lang="en-US" altLang="ko-KR"/>
              <a:t>diffusing </a:t>
            </a:r>
            <a:r>
              <a:rPr lang="ko-KR" altLang="en-US"/>
              <a:t>측정 능력 구현 및 자동화함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DF8D59-038B-4261-8211-3285F997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첨부</a:t>
            </a:r>
            <a:r>
              <a:rPr lang="en-US" altLang="ko-KR"/>
              <a:t>. </a:t>
            </a:r>
            <a:r>
              <a:rPr lang="ko-KR" altLang="en-US" err="1"/>
              <a:t>각도별</a:t>
            </a:r>
            <a:r>
              <a:rPr lang="ko-KR" altLang="en-US"/>
              <a:t> 측정 능력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6939B0-78F3-4A3E-BDFE-A4CCE07E14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Cary-6000i &amp; UMA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9951F-22D9-4E4B-A502-F3C699835655}"/>
              </a:ext>
            </a:extLst>
          </p:cNvPr>
          <p:cNvSpPr txBox="1"/>
          <p:nvPr/>
        </p:nvSpPr>
        <p:spPr>
          <a:xfrm>
            <a:off x="5588274" y="6595441"/>
            <a:ext cx="324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6600"/>
                </a:solidFill>
              </a:rPr>
              <a:t>1) UMA ( Universal Measurement Accessory) : </a:t>
            </a:r>
            <a:r>
              <a:rPr lang="ko-KR" altLang="en-US" sz="1000">
                <a:solidFill>
                  <a:srgbClr val="006600"/>
                </a:solidFill>
              </a:rPr>
              <a:t>다기능 측정 장치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167247-2FF5-429C-A030-DAFCAAF3E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90" t="-564" r="-901" b="564"/>
          <a:stretch/>
        </p:blipFill>
        <p:spPr>
          <a:xfrm>
            <a:off x="79426" y="3228603"/>
            <a:ext cx="2841567" cy="31242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02BD697-C4BC-4F41-9832-E3F40FCB9A10}"/>
              </a:ext>
            </a:extLst>
          </p:cNvPr>
          <p:cNvGrpSpPr/>
          <p:nvPr/>
        </p:nvGrpSpPr>
        <p:grpSpPr>
          <a:xfrm>
            <a:off x="6173779" y="1537807"/>
            <a:ext cx="3793111" cy="2990210"/>
            <a:chOff x="318453" y="1009314"/>
            <a:chExt cx="3793111" cy="299021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6C7ED60-FF9E-4DD2-9FD9-FBEAF6732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778" b="18148"/>
            <a:stretch/>
          </p:blipFill>
          <p:spPr>
            <a:xfrm>
              <a:off x="788987" y="1009314"/>
              <a:ext cx="3204309" cy="2990210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D1A1EA0-B10D-424E-9D18-30C0A9DE4444}"/>
                </a:ext>
              </a:extLst>
            </p:cNvPr>
            <p:cNvCxnSpPr/>
            <p:nvPr/>
          </p:nvCxnSpPr>
          <p:spPr>
            <a:xfrm flipV="1">
              <a:off x="1425575" y="3375025"/>
              <a:ext cx="482600" cy="1143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4C6A15-AC77-4368-AFEF-30440C2D2C11}"/>
                </a:ext>
              </a:extLst>
            </p:cNvPr>
            <p:cNvSpPr txBox="1"/>
            <p:nvPr/>
          </p:nvSpPr>
          <p:spPr>
            <a:xfrm>
              <a:off x="670719" y="3299539"/>
              <a:ext cx="920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rgbClr val="C00000"/>
                  </a:solidFill>
                </a:rPr>
                <a:t>시료투입부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6AB1B0-72AD-46C1-954E-4A1AEDB00287}"/>
                </a:ext>
              </a:extLst>
            </p:cNvPr>
            <p:cNvSpPr txBox="1"/>
            <p:nvPr/>
          </p:nvSpPr>
          <p:spPr>
            <a:xfrm>
              <a:off x="670719" y="3545760"/>
              <a:ext cx="920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solidFill>
                    <a:srgbClr val="C00000"/>
                  </a:solidFill>
                </a:rPr>
                <a:t>UMA </a:t>
              </a:r>
              <a:r>
                <a:rPr lang="ko-KR" altLang="en-US" sz="1000" err="1">
                  <a:solidFill>
                    <a:srgbClr val="C00000"/>
                  </a:solidFill>
                </a:rPr>
                <a:t>결합부</a:t>
              </a:r>
              <a:endParaRPr lang="ko-KR" altLang="en-US" sz="1000">
                <a:solidFill>
                  <a:srgbClr val="C00000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E8E4542E-D19C-41E3-AAC8-9A2F2456F062}"/>
                </a:ext>
              </a:extLst>
            </p:cNvPr>
            <p:cNvCxnSpPr>
              <a:cxnSpLocks/>
            </p:cNvCxnSpPr>
            <p:nvPr/>
          </p:nvCxnSpPr>
          <p:spPr>
            <a:xfrm>
              <a:off x="939601" y="1543050"/>
              <a:ext cx="451049" cy="2970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A533C0-74A6-44D4-90FE-C7FD5731957F}"/>
                </a:ext>
              </a:extLst>
            </p:cNvPr>
            <p:cNvSpPr txBox="1"/>
            <p:nvPr/>
          </p:nvSpPr>
          <p:spPr>
            <a:xfrm>
              <a:off x="318453" y="1339397"/>
              <a:ext cx="920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err="1">
                  <a:solidFill>
                    <a:srgbClr val="C00000"/>
                  </a:solidFill>
                </a:rPr>
                <a:t>광원부</a:t>
              </a:r>
              <a:endParaRPr lang="ko-KR" altLang="en-US" sz="1000">
                <a:solidFill>
                  <a:srgbClr val="C00000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7C36964-7F24-4EC5-831F-DE51575802A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673352" y="1139353"/>
              <a:ext cx="307446" cy="5398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F12B2A-DC60-4269-9434-6EA1E58BD9AA}"/>
                </a:ext>
              </a:extLst>
            </p:cNvPr>
            <p:cNvSpPr txBox="1"/>
            <p:nvPr/>
          </p:nvSpPr>
          <p:spPr>
            <a:xfrm>
              <a:off x="2980798" y="1016242"/>
              <a:ext cx="11307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solidFill>
                    <a:srgbClr val="C00000"/>
                  </a:solidFill>
                </a:rPr>
                <a:t>monochromator</a:t>
              </a:r>
              <a:endParaRPr lang="ko-KR" altLang="en-US" sz="1000">
                <a:solidFill>
                  <a:srgbClr val="C00000"/>
                </a:solidFill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DC7E21F5-F1C9-43FB-9979-7D989AD99885}"/>
              </a:ext>
            </a:extLst>
          </p:cNvPr>
          <p:cNvSpPr/>
          <p:nvPr/>
        </p:nvSpPr>
        <p:spPr>
          <a:xfrm>
            <a:off x="7763596" y="3307678"/>
            <a:ext cx="655874" cy="999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0FF3A42-7D6F-457A-B3C8-BADE2174BE85}"/>
              </a:ext>
            </a:extLst>
          </p:cNvPr>
          <p:cNvCxnSpPr>
            <a:cxnSpLocks/>
          </p:cNvCxnSpPr>
          <p:nvPr/>
        </p:nvCxnSpPr>
        <p:spPr>
          <a:xfrm flipH="1" flipV="1">
            <a:off x="6258519" y="3367713"/>
            <a:ext cx="1654047" cy="683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C6A0142-A0C7-41EE-9B82-B0BC7D229366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6333148" y="4306827"/>
            <a:ext cx="1758385" cy="1689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91CF93E-4FA6-4770-A351-35621BC49D6E}"/>
              </a:ext>
            </a:extLst>
          </p:cNvPr>
          <p:cNvGrpSpPr/>
          <p:nvPr/>
        </p:nvGrpSpPr>
        <p:grpSpPr>
          <a:xfrm>
            <a:off x="2548666" y="2757974"/>
            <a:ext cx="3784482" cy="3238323"/>
            <a:chOff x="-52546" y="2595222"/>
            <a:chExt cx="4266187" cy="3650510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1CDC2757-30EC-4F94-A4C2-85602823C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9462" y="3312252"/>
              <a:ext cx="3584179" cy="2933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5E4779C-CC28-4C55-9560-38A27F5461EA}"/>
                </a:ext>
              </a:extLst>
            </p:cNvPr>
            <p:cNvCxnSpPr>
              <a:cxnSpLocks/>
            </p:cNvCxnSpPr>
            <p:nvPr/>
          </p:nvCxnSpPr>
          <p:spPr>
            <a:xfrm>
              <a:off x="2549034" y="2868106"/>
              <a:ext cx="0" cy="3467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4F2243-3B5F-424D-A27F-9EB2FD1FFE8E}"/>
                </a:ext>
              </a:extLst>
            </p:cNvPr>
            <p:cNvSpPr txBox="1"/>
            <p:nvPr/>
          </p:nvSpPr>
          <p:spPr>
            <a:xfrm>
              <a:off x="2142356" y="2595222"/>
              <a:ext cx="1127369" cy="277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solidFill>
                    <a:srgbClr val="C00000"/>
                  </a:solidFill>
                </a:rPr>
                <a:t>UMA </a:t>
              </a:r>
              <a:r>
                <a:rPr lang="ko-KR" altLang="en-US" sz="1000" err="1">
                  <a:solidFill>
                    <a:srgbClr val="C00000"/>
                  </a:solidFill>
                </a:rPr>
                <a:t>결합부</a:t>
              </a:r>
              <a:endParaRPr lang="ko-KR" altLang="en-US" sz="1000">
                <a:solidFill>
                  <a:srgbClr val="C00000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210C54A-2605-4C68-A1D1-2F38513BEC53}"/>
                </a:ext>
              </a:extLst>
            </p:cNvPr>
            <p:cNvCxnSpPr>
              <a:cxnSpLocks/>
            </p:cNvCxnSpPr>
            <p:nvPr/>
          </p:nvCxnSpPr>
          <p:spPr>
            <a:xfrm>
              <a:off x="317059" y="4019881"/>
              <a:ext cx="991338" cy="6554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4831EA-92EF-4B83-BCB1-096DF276A5F9}"/>
                </a:ext>
              </a:extLst>
            </p:cNvPr>
            <p:cNvSpPr txBox="1"/>
            <p:nvPr/>
          </p:nvSpPr>
          <p:spPr>
            <a:xfrm>
              <a:off x="-52546" y="3702637"/>
              <a:ext cx="7460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solidFill>
                    <a:srgbClr val="C00000"/>
                  </a:solidFill>
                </a:rPr>
                <a:t>Detector</a:t>
              </a:r>
              <a:endParaRPr lang="ko-KR" altLang="en-US" sz="1000">
                <a:solidFill>
                  <a:srgbClr val="C00000"/>
                </a:solidFill>
              </a:endParaRPr>
            </a:p>
          </p:txBody>
        </p:sp>
        <p:sp>
          <p:nvSpPr>
            <p:cNvPr id="26" name="화살표: 오른쪽으로 구부러짐 25">
              <a:extLst>
                <a:ext uri="{FF2B5EF4-FFF2-40B4-BE49-F238E27FC236}">
                  <a16:creationId xmlns:a16="http://schemas.microsoft.com/office/drawing/2014/main" id="{D79182C7-C699-4E92-9B83-1DDD670AC972}"/>
                </a:ext>
              </a:extLst>
            </p:cNvPr>
            <p:cNvSpPr/>
            <p:nvPr/>
          </p:nvSpPr>
          <p:spPr>
            <a:xfrm rot="16200000">
              <a:off x="2060617" y="4310126"/>
              <a:ext cx="985002" cy="2231171"/>
            </a:xfrm>
            <a:prstGeom prst="curvedRightArrow">
              <a:avLst>
                <a:gd name="adj1" fmla="val 16211"/>
                <a:gd name="adj2" fmla="val 50000"/>
                <a:gd name="adj3" fmla="val 25000"/>
              </a:avLst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화살표: 오른쪽으로 구부러짐 26">
              <a:extLst>
                <a:ext uri="{FF2B5EF4-FFF2-40B4-BE49-F238E27FC236}">
                  <a16:creationId xmlns:a16="http://schemas.microsoft.com/office/drawing/2014/main" id="{97715535-FE83-4D47-A7CA-6B414490A984}"/>
                </a:ext>
              </a:extLst>
            </p:cNvPr>
            <p:cNvSpPr/>
            <p:nvPr/>
          </p:nvSpPr>
          <p:spPr>
            <a:xfrm rot="5400000">
              <a:off x="1891310" y="2742491"/>
              <a:ext cx="985002" cy="2231171"/>
            </a:xfrm>
            <a:prstGeom prst="curvedRightArrow">
              <a:avLst>
                <a:gd name="adj1" fmla="val 16211"/>
                <a:gd name="adj2" fmla="val 50000"/>
                <a:gd name="adj3" fmla="val 25000"/>
              </a:avLst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0CF2B6-21ED-4A35-BE5A-43B8356291F0}"/>
                  </a:ext>
                </a:extLst>
              </p:cNvPr>
              <p:cNvSpPr txBox="1"/>
              <p:nvPr/>
            </p:nvSpPr>
            <p:spPr>
              <a:xfrm>
                <a:off x="416496" y="1823495"/>
                <a:ext cx="49451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 Specification   </a:t>
                </a:r>
              </a:p>
              <a:p>
                <a:r>
                  <a:rPr lang="en-US" altLang="ko-KR" sz="100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- Measurement Range(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ko-KR" sz="100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  <m:r>
                          <a:rPr lang="en-US" altLang="ko-K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, </m:t>
                        </m:r>
                        <m:r>
                          <a:rPr lang="en-US" altLang="ko-K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sz="100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  : 0º ~ 359º </a:t>
                </a:r>
              </a:p>
              <a:p>
                <a:r>
                  <a:rPr lang="en-US" altLang="ko-KR" sz="100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- Increment :  0.02º</a:t>
                </a:r>
              </a:p>
              <a:p>
                <a:r>
                  <a:rPr lang="en-US" altLang="ko-KR" sz="100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- Automatic Measurement</a:t>
                </a:r>
              </a:p>
              <a:p>
                <a:r>
                  <a:rPr lang="en-US" altLang="ko-KR" sz="100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- Sample Size : 3mm ~ 70mm     </a:t>
                </a:r>
                <a:r>
                  <a:rPr lang="en-US" altLang="ko-KR" sz="100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ko-KR" altLang="en-US" sz="100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별도 지그 제작 시 </a:t>
                </a:r>
                <a:r>
                  <a:rPr lang="en-US" altLang="ko-KR" sz="100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3mm </a:t>
                </a:r>
                <a:r>
                  <a:rPr lang="ko-KR" altLang="en-US" sz="100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이하도 가능</a:t>
                </a:r>
                <a:endParaRPr lang="en-US" altLang="ko-KR" sz="10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- Beam Aperture : 1mm ~ 5mm   </a:t>
                </a:r>
                <a:r>
                  <a:rPr lang="en-US" altLang="ko-KR" sz="100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ko-KR" altLang="en-US" sz="100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별도 지그 제작 시 </a:t>
                </a:r>
                <a:r>
                  <a:rPr lang="en-US" altLang="ko-KR" sz="100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1mm </a:t>
                </a:r>
                <a:r>
                  <a:rPr lang="ko-KR" altLang="en-US" sz="100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이하도 가능</a:t>
                </a:r>
                <a:endParaRPr lang="ko-KR" altLang="en-US" sz="10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0CF2B6-21ED-4A35-BE5A-43B83562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6" y="1823495"/>
                <a:ext cx="4945114" cy="1015663"/>
              </a:xfrm>
              <a:prstGeom prst="rect">
                <a:avLst/>
              </a:prstGeom>
              <a:blipFill>
                <a:blip r:embed="rId5"/>
                <a:stretch>
                  <a:fillRect b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화살표: 오른쪽으로 구부러짐 30">
            <a:extLst>
              <a:ext uri="{FF2B5EF4-FFF2-40B4-BE49-F238E27FC236}">
                <a16:creationId xmlns:a16="http://schemas.microsoft.com/office/drawing/2014/main" id="{68AF6E48-03AE-4B7F-B984-6690FA21DC4A}"/>
              </a:ext>
            </a:extLst>
          </p:cNvPr>
          <p:cNvSpPr/>
          <p:nvPr/>
        </p:nvSpPr>
        <p:spPr>
          <a:xfrm rot="16200000">
            <a:off x="4644094" y="4686946"/>
            <a:ext cx="228526" cy="531983"/>
          </a:xfrm>
          <a:prstGeom prst="curvedRightArrow">
            <a:avLst>
              <a:gd name="adj1" fmla="val 25000"/>
              <a:gd name="adj2" fmla="val 74004"/>
              <a:gd name="adj3" fmla="val 25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화살표: 오른쪽으로 구부러짐 31">
            <a:extLst>
              <a:ext uri="{FF2B5EF4-FFF2-40B4-BE49-F238E27FC236}">
                <a16:creationId xmlns:a16="http://schemas.microsoft.com/office/drawing/2014/main" id="{01D257AF-D419-4FEB-B269-74C09BDB3FCB}"/>
              </a:ext>
            </a:extLst>
          </p:cNvPr>
          <p:cNvSpPr/>
          <p:nvPr/>
        </p:nvSpPr>
        <p:spPr>
          <a:xfrm rot="5400000">
            <a:off x="4594545" y="4281818"/>
            <a:ext cx="228526" cy="531983"/>
          </a:xfrm>
          <a:prstGeom prst="curvedRightArrow">
            <a:avLst>
              <a:gd name="adj1" fmla="val 25000"/>
              <a:gd name="adj2" fmla="val 74004"/>
              <a:gd name="adj3" fmla="val 25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C9BC04-ED5A-4353-978E-A5E321256B02}"/>
              </a:ext>
            </a:extLst>
          </p:cNvPr>
          <p:cNvSpPr txBox="1"/>
          <p:nvPr/>
        </p:nvSpPr>
        <p:spPr>
          <a:xfrm>
            <a:off x="245270" y="1283125"/>
            <a:ext cx="5571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altLang="ko-KR" sz="1100"/>
              <a:t>Sample</a:t>
            </a:r>
            <a:r>
              <a:rPr lang="ko-KR" altLang="en-US" sz="1100"/>
              <a:t>부와 </a:t>
            </a:r>
            <a:r>
              <a:rPr lang="en-US" altLang="ko-KR" sz="1100"/>
              <a:t>detector</a:t>
            </a:r>
            <a:r>
              <a:rPr lang="ko-KR" altLang="en-US" sz="1100"/>
              <a:t>부 모두 회전 가능함</a:t>
            </a:r>
            <a:r>
              <a:rPr lang="en-US" altLang="ko-KR" sz="1100"/>
              <a:t>. (</a:t>
            </a:r>
            <a:r>
              <a:rPr lang="ko-KR" altLang="en-US" sz="1100"/>
              <a:t>모터제어</a:t>
            </a:r>
            <a:r>
              <a:rPr lang="en-US" altLang="ko-KR" sz="1100"/>
              <a:t>)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altLang="ko-KR" sz="1100"/>
              <a:t>Polarizer </a:t>
            </a:r>
            <a:r>
              <a:rPr lang="ko-KR" altLang="en-US" sz="1100"/>
              <a:t>장착하여 편광 상태에 따라서도 측정 가능함</a:t>
            </a:r>
            <a:r>
              <a:rPr lang="en-US" altLang="ko-KR" sz="1100"/>
              <a:t>.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04015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0E9EA89C-6257-4A44-AE95-8BE12C60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02142"/>
              </p:ext>
            </p:extLst>
          </p:nvPr>
        </p:nvGraphicFramePr>
        <p:xfrm>
          <a:off x="30810" y="1556805"/>
          <a:ext cx="9796186" cy="485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690">
                  <a:extLst>
                    <a:ext uri="{9D8B030D-6E8A-4147-A177-3AD203B41FA5}">
                      <a16:colId xmlns:a16="http://schemas.microsoft.com/office/drawing/2014/main" val="3053279372"/>
                    </a:ext>
                  </a:extLst>
                </a:gridCol>
                <a:gridCol w="4413248">
                  <a:extLst>
                    <a:ext uri="{9D8B030D-6E8A-4147-A177-3AD203B41FA5}">
                      <a16:colId xmlns:a16="http://schemas.microsoft.com/office/drawing/2014/main" val="2753631141"/>
                    </a:ext>
                  </a:extLst>
                </a:gridCol>
                <a:gridCol w="4413248">
                  <a:extLst>
                    <a:ext uri="{9D8B030D-6E8A-4147-A177-3AD203B41FA5}">
                      <a16:colId xmlns:a16="http://schemas.microsoft.com/office/drawing/2014/main" val="380294442"/>
                    </a:ext>
                  </a:extLst>
                </a:gridCol>
              </a:tblGrid>
              <a:tr h="2426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>
                          <a:solidFill>
                            <a:schemeClr val="tx1"/>
                          </a:solidFill>
                        </a:rPr>
                        <a:t>각도별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b="1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측정 방식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69695"/>
                  </a:ext>
                </a:extLst>
              </a:tr>
              <a:tr h="242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Scattering </a:t>
                      </a: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측정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526000"/>
                  </a:ext>
                </a:extLst>
              </a:tr>
            </a:tbl>
          </a:graphicData>
        </a:graphic>
      </p:graphicFrame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B16E949-DE85-440E-B2B6-CA9EF66F7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1003352"/>
          </a:xfrm>
        </p:spPr>
        <p:txBody>
          <a:bodyPr/>
          <a:lstStyle/>
          <a:p>
            <a:r>
              <a:rPr lang="ko-KR" altLang="en-US"/>
              <a:t>모든 회전부는 </a:t>
            </a:r>
            <a:r>
              <a:rPr lang="en-US" altLang="ko-KR"/>
              <a:t>motorized </a:t>
            </a:r>
            <a:r>
              <a:rPr lang="ko-KR" altLang="en-US"/>
              <a:t>되어있으며</a:t>
            </a:r>
            <a:r>
              <a:rPr lang="en-US" altLang="ko-KR"/>
              <a:t>, sample</a:t>
            </a:r>
            <a:r>
              <a:rPr lang="ko-KR" altLang="en-US"/>
              <a:t>과 </a:t>
            </a:r>
            <a:r>
              <a:rPr lang="en-US" altLang="ko-KR"/>
              <a:t>detector</a:t>
            </a:r>
            <a:r>
              <a:rPr lang="ko-KR" altLang="en-US"/>
              <a:t>의 위치를 조절 가능함</a:t>
            </a:r>
            <a:r>
              <a:rPr lang="en-US" altLang="ko-KR"/>
              <a:t>.</a:t>
            </a:r>
          </a:p>
          <a:p>
            <a:r>
              <a:rPr lang="en-US" altLang="ko-KR" sz="1200" b="0">
                <a:latin typeface="+mn-ea"/>
                <a:ea typeface="+mn-ea"/>
              </a:rPr>
              <a:t>    </a:t>
            </a:r>
            <a:r>
              <a:rPr lang="en-US" altLang="ko-KR" sz="1200" b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b="0">
                <a:latin typeface="+mn-ea"/>
                <a:ea typeface="+mn-ea"/>
                <a:sym typeface="Wingdings" panose="05000000000000000000" pitchFamily="2" charset="2"/>
              </a:rPr>
              <a:t>매크로</a:t>
            </a:r>
            <a:r>
              <a:rPr lang="en-US" altLang="ko-KR" sz="1200" b="0">
                <a:latin typeface="+mn-ea"/>
                <a:ea typeface="+mn-ea"/>
                <a:sym typeface="Wingdings" panose="05000000000000000000" pitchFamily="2" charset="2"/>
              </a:rPr>
              <a:t>(method)</a:t>
            </a:r>
            <a:r>
              <a:rPr lang="ko-KR" altLang="en-US" sz="1200" b="0">
                <a:latin typeface="+mn-ea"/>
                <a:ea typeface="+mn-ea"/>
                <a:sym typeface="Wingdings" panose="05000000000000000000" pitchFamily="2" charset="2"/>
              </a:rPr>
              <a:t> 작성 가능으로 인하여 </a:t>
            </a:r>
            <a:r>
              <a:rPr lang="ko-KR" altLang="en-US" sz="1200" b="0">
                <a:latin typeface="+mn-ea"/>
                <a:ea typeface="+mn-ea"/>
              </a:rPr>
              <a:t>측정 효율화 </a:t>
            </a:r>
            <a:r>
              <a:rPr lang="en-US" altLang="ko-KR" sz="1200" b="0">
                <a:latin typeface="+mn-ea"/>
                <a:ea typeface="+mn-ea"/>
              </a:rPr>
              <a:t>/ </a:t>
            </a:r>
            <a:r>
              <a:rPr lang="ko-KR" altLang="en-US" sz="1200" b="0" err="1">
                <a:latin typeface="+mn-ea"/>
                <a:ea typeface="+mn-ea"/>
              </a:rPr>
              <a:t>반복재현성</a:t>
            </a:r>
            <a:r>
              <a:rPr lang="ko-KR" altLang="en-US" sz="1200" b="0">
                <a:latin typeface="+mn-ea"/>
                <a:ea typeface="+mn-ea"/>
              </a:rPr>
              <a:t> 향상</a:t>
            </a:r>
            <a:endParaRPr lang="en-US" altLang="ko-KR" sz="1200" b="0">
              <a:latin typeface="+mn-ea"/>
              <a:ea typeface="+mn-ea"/>
            </a:endParaRPr>
          </a:p>
          <a:p>
            <a:r>
              <a:rPr lang="en-US" altLang="ko-KR" sz="1200" b="0">
                <a:latin typeface="+mn-ea"/>
                <a:ea typeface="+mn-ea"/>
              </a:rPr>
              <a:t>    </a:t>
            </a:r>
            <a:r>
              <a:rPr lang="en-US" altLang="ko-KR" sz="1200" b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b="0" err="1">
                <a:latin typeface="+mn-ea"/>
                <a:ea typeface="+mn-ea"/>
                <a:sym typeface="Wingdings" panose="05000000000000000000" pitchFamily="2" charset="2"/>
              </a:rPr>
              <a:t>각도별</a:t>
            </a:r>
            <a:r>
              <a:rPr lang="ko-KR" altLang="en-US" sz="1200" b="0">
                <a:latin typeface="+mn-ea"/>
                <a:ea typeface="+mn-ea"/>
                <a:sym typeface="Wingdings" panose="05000000000000000000" pitchFamily="2" charset="2"/>
              </a:rPr>
              <a:t> 측정 능력으로 </a:t>
            </a:r>
            <a:r>
              <a:rPr lang="en-US" altLang="ko-KR" sz="1200" b="0">
                <a:latin typeface="+mn-ea"/>
                <a:ea typeface="+mn-ea"/>
                <a:sym typeface="Wingdings" panose="05000000000000000000" pitchFamily="2" charset="2"/>
              </a:rPr>
              <a:t>filter </a:t>
            </a:r>
            <a:r>
              <a:rPr lang="ko-KR" altLang="en-US" sz="1200" b="0">
                <a:latin typeface="+mn-ea"/>
                <a:ea typeface="+mn-ea"/>
                <a:sym typeface="Wingdings" panose="05000000000000000000" pitchFamily="2" charset="2"/>
              </a:rPr>
              <a:t>및 </a:t>
            </a:r>
            <a:r>
              <a:rPr lang="en-US" altLang="ko-KR" sz="1200" b="0">
                <a:latin typeface="+mn-ea"/>
                <a:ea typeface="+mn-ea"/>
                <a:sym typeface="Wingdings" panose="05000000000000000000" pitchFamily="2" charset="2"/>
              </a:rPr>
              <a:t>lens/coating</a:t>
            </a:r>
            <a:r>
              <a:rPr lang="ko-KR" altLang="en-US" sz="1200" b="0">
                <a:latin typeface="+mn-ea"/>
                <a:ea typeface="+mn-ea"/>
                <a:sym typeface="Wingdings" panose="05000000000000000000" pitchFamily="2" charset="2"/>
              </a:rPr>
              <a:t>의 정밀 측정 가능하며</a:t>
            </a:r>
            <a:r>
              <a:rPr lang="en-US" altLang="ko-KR" sz="1200" b="0">
                <a:latin typeface="+mn-ea"/>
                <a:ea typeface="+mn-ea"/>
                <a:sym typeface="Wingdings" panose="05000000000000000000" pitchFamily="2" charset="2"/>
              </a:rPr>
              <a:t>, scattering </a:t>
            </a:r>
            <a:r>
              <a:rPr lang="ko-KR" altLang="en-US" sz="1200" b="0">
                <a:latin typeface="+mn-ea"/>
                <a:ea typeface="+mn-ea"/>
                <a:sym typeface="Wingdings" panose="05000000000000000000" pitchFamily="2" charset="2"/>
              </a:rPr>
              <a:t>측정 능력으로 </a:t>
            </a:r>
            <a:r>
              <a:rPr lang="en-US" altLang="ko-KR" sz="1200" b="0">
                <a:latin typeface="+mn-ea"/>
                <a:ea typeface="+mn-ea"/>
                <a:sym typeface="Wingdings" panose="05000000000000000000" pitchFamily="2" charset="2"/>
              </a:rPr>
              <a:t>diffuser </a:t>
            </a:r>
            <a:r>
              <a:rPr lang="ko-KR" altLang="en-US" sz="1200" b="0">
                <a:latin typeface="+mn-ea"/>
                <a:ea typeface="+mn-ea"/>
                <a:sym typeface="Wingdings" panose="05000000000000000000" pitchFamily="2" charset="2"/>
              </a:rPr>
              <a:t>및 반사 차트 정밀 측정에 활용 가능함</a:t>
            </a:r>
            <a:r>
              <a:rPr lang="en-US" altLang="ko-KR" sz="1200" b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endParaRPr lang="en-US" altLang="ko-KR" sz="1200" b="0">
              <a:latin typeface="+mn-ea"/>
              <a:ea typeface="+mn-ea"/>
            </a:endParaRPr>
          </a:p>
          <a:p>
            <a:r>
              <a:rPr lang="en-US" altLang="ko-KR" sz="1200" b="0">
                <a:latin typeface="+mn-ea"/>
                <a:ea typeface="+mn-ea"/>
                <a:sym typeface="Wingdings" panose="05000000000000000000" pitchFamily="2" charset="2"/>
              </a:rPr>
              <a:t>       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DF8D59-038B-4261-8211-3285F997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첨부</a:t>
            </a:r>
            <a:r>
              <a:rPr lang="en-US" altLang="ko-KR"/>
              <a:t>. </a:t>
            </a:r>
            <a:r>
              <a:rPr lang="ko-KR" altLang="en-US" err="1"/>
              <a:t>각도별</a:t>
            </a:r>
            <a:r>
              <a:rPr lang="ko-KR" altLang="en-US"/>
              <a:t> 측정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6939B0-78F3-4A3E-BDFE-A4CCE07E14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Cary-6000i &amp; UMA</a:t>
            </a:r>
            <a:endParaRPr lang="ko-KR" altLang="en-US"/>
          </a:p>
        </p:txBody>
      </p:sp>
      <p:pic>
        <p:nvPicPr>
          <p:cNvPr id="35" name="UMA_Animation_03 360 deg sample rotation.wmv">
            <a:hlinkClick r:id="" action="ppaction://media"/>
            <a:extLst>
              <a:ext uri="{FF2B5EF4-FFF2-40B4-BE49-F238E27FC236}">
                <a16:creationId xmlns:a16="http://schemas.microsoft.com/office/drawing/2014/main" id="{FA7BE55E-42CD-4DA8-B7E2-BB64C79686B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661" y="1658714"/>
            <a:ext cx="4179042" cy="21848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5B69C-2E13-4166-A503-495D26D58C82}"/>
              </a:ext>
            </a:extLst>
          </p:cNvPr>
          <p:cNvSpPr/>
          <p:nvPr/>
        </p:nvSpPr>
        <p:spPr>
          <a:xfrm>
            <a:off x="7339018" y="732610"/>
            <a:ext cx="2495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* method</a:t>
            </a:r>
            <a:r>
              <a:rPr lang="ko-KR" altLang="en-US" sz="100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 이용으로 편광</a:t>
            </a:r>
            <a:r>
              <a:rPr lang="en-US" altLang="ko-KR" sz="100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00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입사파장</a:t>
            </a:r>
            <a:r>
              <a:rPr lang="en-US" altLang="ko-KR" sz="100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00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샘플</a:t>
            </a:r>
            <a:r>
              <a:rPr lang="en-US" altLang="ko-KR" sz="100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00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검출기 회전 가능</a:t>
            </a:r>
            <a:r>
              <a:rPr lang="en-US" altLang="ko-KR" sz="100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00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샘플 위치조절 가능</a:t>
            </a:r>
            <a:endParaRPr lang="ko-KR" altLang="en-US" sz="1000">
              <a:solidFill>
                <a:srgbClr val="006600"/>
              </a:solidFill>
            </a:endParaRPr>
          </a:p>
        </p:txBody>
      </p:sp>
      <p:pic>
        <p:nvPicPr>
          <p:cNvPr id="11" name="UMA_Animation_08 diffuse transmission.wmv">
            <a:hlinkClick r:id="" action="ppaction://media"/>
            <a:extLst>
              <a:ext uri="{FF2B5EF4-FFF2-40B4-BE49-F238E27FC236}">
                <a16:creationId xmlns:a16="http://schemas.microsoft.com/office/drawing/2014/main" id="{3819A455-A89E-403E-94BF-EA1C242C91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541963" y="4092420"/>
            <a:ext cx="4179042" cy="2184869"/>
          </a:xfrm>
          <a:prstGeom prst="rect">
            <a:avLst/>
          </a:prstGeom>
        </p:spPr>
      </p:pic>
      <p:pic>
        <p:nvPicPr>
          <p:cNvPr id="12" name="UMA_Animation_07 diffuse reflection.wmv">
            <a:hlinkClick r:id="" action="ppaction://media"/>
            <a:extLst>
              <a:ext uri="{FF2B5EF4-FFF2-40B4-BE49-F238E27FC236}">
                <a16:creationId xmlns:a16="http://schemas.microsoft.com/office/drawing/2014/main" id="{FE874038-9E7A-4A64-BFF3-D94C59859FF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661" y="4092420"/>
            <a:ext cx="4179042" cy="2184869"/>
          </a:xfrm>
          <a:prstGeom prst="rect">
            <a:avLst/>
          </a:prstGeom>
        </p:spPr>
      </p:pic>
      <p:pic>
        <p:nvPicPr>
          <p:cNvPr id="13" name="UMA_Animation_04 specular reflection.wmv">
            <a:hlinkClick r:id="" action="ppaction://media"/>
            <a:extLst>
              <a:ext uri="{FF2B5EF4-FFF2-40B4-BE49-F238E27FC236}">
                <a16:creationId xmlns:a16="http://schemas.microsoft.com/office/drawing/2014/main" id="{4D2B06E7-772C-4059-A4BE-44AC82DE54A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541964" y="1658714"/>
            <a:ext cx="4179042" cy="218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08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70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9458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16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20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374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966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video>
              <p:cMediaNode vol="80000">
                <p:cTn id="21" repeatCount="indefinite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27" repeatCount="indefinite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33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8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39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95293EE5-3AD0-4AB3-897E-FCD07E377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94722"/>
              </p:ext>
            </p:extLst>
          </p:nvPr>
        </p:nvGraphicFramePr>
        <p:xfrm>
          <a:off x="6547056" y="120350"/>
          <a:ext cx="2222368" cy="457200"/>
        </p:xfrm>
        <a:graphic>
          <a:graphicData uri="http://schemas.openxmlformats.org/drawingml/2006/table">
            <a:tbl>
              <a:tblPr firstRow="1" bandRow="1"/>
              <a:tblGrid>
                <a:gridCol w="62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775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  <a:gridCol w="953393">
                  <a:extLst>
                    <a:ext uri="{9D8B030D-6E8A-4147-A177-3AD203B41FA5}">
                      <a16:colId xmlns:a16="http://schemas.microsoft.com/office/drawing/2014/main" val="2828757667"/>
                    </a:ext>
                  </a:extLst>
                </a:gridCol>
              </a:tblGrid>
              <a:tr h="860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보고자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송영식 팀장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책임자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이현용 선임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7287"/>
                  </a:ext>
                </a:extLst>
              </a:tr>
              <a:tr h="86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참조담당자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박귀연 책임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765655"/>
                  </a:ext>
                </a:extLst>
              </a:tr>
            </a:tbl>
          </a:graphicData>
        </a:graphic>
      </p:graphicFrame>
      <p:sp>
        <p:nvSpPr>
          <p:cNvPr id="120" name="제목 2">
            <a:extLst>
              <a:ext uri="{FF2B5EF4-FFF2-40B4-BE49-F238E27FC236}">
                <a16:creationId xmlns:a16="http://schemas.microsoft.com/office/drawing/2014/main" id="{069B7DB3-5506-4ACC-9965-B0E39B3A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투자 심의서</a:t>
            </a:r>
          </a:p>
        </p:txBody>
      </p:sp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535E0FF9-EBF9-40A0-80BD-E7CB2BE45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91613"/>
              </p:ext>
            </p:extLst>
          </p:nvPr>
        </p:nvGraphicFramePr>
        <p:xfrm>
          <a:off x="5019492" y="1540222"/>
          <a:ext cx="4799142" cy="4937003"/>
        </p:xfrm>
        <a:graphic>
          <a:graphicData uri="http://schemas.openxmlformats.org/drawingml/2006/table">
            <a:tbl>
              <a:tblPr firstRow="1" bandRow="1"/>
              <a:tblGrid>
                <a:gridCol w="52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553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  <a:gridCol w="373627">
                  <a:extLst>
                    <a:ext uri="{9D8B030D-6E8A-4147-A177-3AD203B41FA5}">
                      <a16:colId xmlns:a16="http://schemas.microsoft.com/office/drawing/2014/main" val="1861915908"/>
                    </a:ext>
                  </a:extLst>
                </a:gridCol>
                <a:gridCol w="2271250">
                  <a:extLst>
                    <a:ext uri="{9D8B030D-6E8A-4147-A177-3AD203B41FA5}">
                      <a16:colId xmlns:a16="http://schemas.microsoft.com/office/drawing/2014/main" val="2085500417"/>
                    </a:ext>
                  </a:extLst>
                </a:gridCol>
                <a:gridCol w="678426">
                  <a:extLst>
                    <a:ext uri="{9D8B030D-6E8A-4147-A177-3AD203B41FA5}">
                      <a16:colId xmlns:a16="http://schemas.microsoft.com/office/drawing/2014/main" val="3722385062"/>
                    </a:ext>
                  </a:extLst>
                </a:gridCol>
                <a:gridCol w="397564">
                  <a:extLst>
                    <a:ext uri="{9D8B030D-6E8A-4147-A177-3AD203B41FA5}">
                      <a16:colId xmlns:a16="http://schemas.microsoft.com/office/drawing/2014/main" val="2781854319"/>
                    </a:ext>
                  </a:extLst>
                </a:gridCol>
              </a:tblGrid>
              <a:tr h="1926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pc="-1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고객가치</a:t>
                      </a:r>
                      <a:endParaRPr lang="en-US" altLang="ko-KR" sz="1100" b="1" spc="-100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pc="-1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및 </a:t>
                      </a:r>
                      <a:r>
                        <a:rPr lang="en-US" altLang="ko-KR" sz="1100" b="1" spc="-1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Issue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고객가치</a:t>
                      </a: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관련 주요 검토</a:t>
                      </a: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점검 사항 요약</a:t>
                      </a: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11404"/>
                  </a:ext>
                </a:extLst>
              </a:tr>
              <a:tr h="1926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동반성장</a:t>
                      </a: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협력사 거래 절차 및 경영 관섭에 관한 점검 사항 요약</a:t>
                      </a: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52864"/>
                  </a:ext>
                </a:extLst>
              </a:tr>
              <a:tr h="1926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안전환경</a:t>
                      </a: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환경오염</a:t>
                      </a: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안전관리에 관한 점검사항 요약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075208"/>
                  </a:ext>
                </a:extLst>
              </a:tr>
              <a:tr h="1926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법무</a:t>
                      </a: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계약</a:t>
                      </a: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자체 투자 건으로 특별한 리스크 없음</a:t>
                      </a: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6833"/>
                  </a:ext>
                </a:extLst>
              </a:tr>
              <a:tr h="5147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>
                          <a:latin typeface="+mn-lt"/>
                          <a:ea typeface="+mn-ea"/>
                        </a:rPr>
                        <a:t>투자</a:t>
                      </a:r>
                      <a:endParaRPr lang="en-US" altLang="ko-KR" sz="1200" b="1" spc="-100" baseline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100" baseline="0">
                          <a:latin typeface="+mn-lt"/>
                          <a:ea typeface="+mn-ea"/>
                        </a:rPr>
                        <a:t>Risk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반도체 수급 이슈로 인하여 제작 기간 장기화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risk. (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제작기간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16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주 →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20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주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b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-.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입고일정 지연 발생 시 외주 의뢰를 이용하여 투자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risk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해소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>
                          <a:latin typeface="+mn-lt"/>
                          <a:ea typeface="+mn-ea"/>
                        </a:rPr>
                        <a:t>투자비</a:t>
                      </a:r>
                      <a:endParaRPr lang="en-US" altLang="ko-KR" sz="1200" b="1" spc="-100" baseline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100" baseline="0">
                          <a:latin typeface="+mn-lt"/>
                          <a:ea typeface="+mn-ea"/>
                        </a:rPr>
                        <a:t>(ERRC)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18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680921"/>
                  </a:ext>
                </a:extLst>
              </a:tr>
              <a:tr h="21311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>
                          <a:latin typeface="+mn-lt"/>
                          <a:ea typeface="+mn-ea"/>
                        </a:rPr>
                        <a:t>주요</a:t>
                      </a:r>
                      <a:endParaRPr lang="en-US" altLang="ko-KR" sz="1200" b="1" spc="-100" baseline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>
                          <a:latin typeface="+mn-lt"/>
                          <a:ea typeface="+mn-ea"/>
                        </a:rPr>
                        <a:t>검토</a:t>
                      </a:r>
                      <a:endParaRPr lang="en-US" altLang="ko-KR" sz="1200" b="1" spc="-100" baseline="0"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자동화율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물류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/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검사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 /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공정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lt"/>
                          <a:ea typeface="+mn-ea"/>
                        </a:rPr>
                        <a:t>공용화율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+mn-lt"/>
                          <a:ea typeface="+mn-ea"/>
                        </a:rPr>
                        <a:t>100%</a:t>
                      </a:r>
                      <a:endParaRPr lang="ko-KR" altLang="en-US" sz="1000"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978539"/>
                  </a:ext>
                </a:extLst>
              </a:tr>
              <a:tr h="1926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정보화율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물동실현율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sz="1000">
                          <a:latin typeface="+mn-lt"/>
                          <a:ea typeface="+mn-ea"/>
                        </a:rPr>
                        <a:t>-</a:t>
                      </a:r>
                      <a:endParaRPr lang="ko-KR" altLang="en-US" sz="1000"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654270"/>
                  </a:ext>
                </a:extLst>
              </a:tr>
              <a:tr h="2304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-100" baseline="0"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사양 및 업체 점검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검토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플랫폼개발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Lens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개발팀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기존 투과율 계측기를 자사에 납품한 경험이 있는 업체로 후보업체 선정 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(Agilent / Hitachi)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- TRM/PRM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고려하여 제품 개발 시 측정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needs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발생하는 항목에 대해 </a:t>
                      </a:r>
                      <a:b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사양화 하여 업체 점검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→ 업체 점검 결과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Agilent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社 사양서 만족하여 단독 업체 선정</a:t>
                      </a:r>
                    </a:p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활용 계획 검토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- 3D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모듈 개발 부서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Needs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 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예상가동률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86%)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-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필터 및 렌즈의 </a:t>
                      </a:r>
                      <a:r>
                        <a:rPr kumimoji="0" lang="ko-KR" altLang="en-US" sz="11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각도별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투과율 측정 가능함</a:t>
                      </a:r>
                      <a:b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  입고검사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불량분석 시 활용</a:t>
                      </a:r>
                      <a:b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추후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AR/VR PJT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 시 사용되는 편광 부품 및 렌즈 코팅의 </a:t>
                      </a:r>
                      <a:r>
                        <a:rPr kumimoji="0" lang="ko-KR" altLang="en-US" sz="11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편광별</a:t>
                      </a:r>
                      <a:b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투과율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반사율 측정 가능</a:t>
                      </a: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54000" marB="54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495496"/>
                  </a:ext>
                </a:extLst>
              </a:tr>
            </a:tbl>
          </a:graphicData>
        </a:graphic>
      </p:graphicFrame>
      <p:sp>
        <p:nvSpPr>
          <p:cNvPr id="215" name="실행 단추: 끝으로 이동 2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B6F7F4C-AAB4-4D21-AD54-1964131648D4}"/>
              </a:ext>
            </a:extLst>
          </p:cNvPr>
          <p:cNvSpPr/>
          <p:nvPr/>
        </p:nvSpPr>
        <p:spPr>
          <a:xfrm>
            <a:off x="6546492" y="3993660"/>
            <a:ext cx="216024" cy="144016"/>
          </a:xfrm>
          <a:prstGeom prst="actionButtonEnd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1" name="실행 단추: 끝으로 이동 22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CDD6592-E4BC-4625-A1D0-60CE7DEF80DB}"/>
              </a:ext>
            </a:extLst>
          </p:cNvPr>
          <p:cNvSpPr/>
          <p:nvPr/>
        </p:nvSpPr>
        <p:spPr>
          <a:xfrm>
            <a:off x="5189662" y="2102034"/>
            <a:ext cx="216024" cy="144016"/>
          </a:xfrm>
          <a:prstGeom prst="actionButtonEnd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4D5785A2-5901-4376-A06C-69219C0EE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22699"/>
              </p:ext>
            </p:extLst>
          </p:nvPr>
        </p:nvGraphicFramePr>
        <p:xfrm>
          <a:off x="124164" y="727333"/>
          <a:ext cx="9653373" cy="734568"/>
        </p:xfrm>
        <a:graphic>
          <a:graphicData uri="http://schemas.openxmlformats.org/drawingml/2006/table">
            <a:tbl>
              <a:tblPr firstRow="1" bandRow="1"/>
              <a:tblGrid>
                <a:gridCol w="436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79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  <a:gridCol w="394910">
                  <a:extLst>
                    <a:ext uri="{9D8B030D-6E8A-4147-A177-3AD203B41FA5}">
                      <a16:colId xmlns:a16="http://schemas.microsoft.com/office/drawing/2014/main" val="2828757667"/>
                    </a:ext>
                  </a:extLst>
                </a:gridCol>
                <a:gridCol w="1579535">
                  <a:extLst>
                    <a:ext uri="{9D8B030D-6E8A-4147-A177-3AD203B41FA5}">
                      <a16:colId xmlns:a16="http://schemas.microsoft.com/office/drawing/2014/main" val="112958743"/>
                    </a:ext>
                  </a:extLst>
                </a:gridCol>
                <a:gridCol w="526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910">
                  <a:extLst>
                    <a:ext uri="{9D8B030D-6E8A-4147-A177-3AD203B41FA5}">
                      <a16:colId xmlns:a16="http://schemas.microsoft.com/office/drawing/2014/main" val="1543905538"/>
                    </a:ext>
                  </a:extLst>
                </a:gridCol>
                <a:gridCol w="8238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32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6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3572079437"/>
                    </a:ext>
                  </a:extLst>
                </a:gridCol>
                <a:gridCol w="6126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42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제품</a:t>
                      </a: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투자명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투자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유형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사업 계획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투자비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투자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회수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고객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국가</a:t>
                      </a: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지역</a:t>
                      </a: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투자</a:t>
                      </a: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KPI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MP 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일정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PJT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완료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OP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율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(Normal)</a:t>
                      </a:r>
                      <a:endParaRPr lang="ko-KR" altLang="en-US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회수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기간</a:t>
                      </a: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</a:t>
                      </a: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200" b="1" cap="none" baseline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각도별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측정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08553"/>
                  </a:ext>
                </a:extLst>
              </a:tr>
              <a:tr h="184404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Global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3D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안산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]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광학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3D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신제품 개발을 위한 투과율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반사율 측정기 투자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신규</a:t>
                      </a:r>
                      <a:endParaRPr lang="en-US" altLang="ko-KR" sz="1200" b="0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개발</a:t>
                      </a:r>
                      <a:endParaRPr lang="en-US" altLang="ko-KR" sz="1200" b="0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전용 </a:t>
                      </a:r>
                      <a:r>
                        <a:rPr lang="en-US" altLang="ko-KR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2.3</a:t>
                      </a: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억</a:t>
                      </a:r>
                      <a:r>
                        <a:rPr lang="en-US" altLang="ko-KR" sz="1200" b="0" cap="none" baseline="3000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1)</a:t>
                      </a: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2.28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억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자사</a:t>
                      </a:r>
                      <a:endParaRPr kumimoji="1" lang="en-US" altLang="ko-KR" sz="120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투자</a:t>
                      </a:r>
                      <a:endParaRPr kumimoji="1" lang="en-US" altLang="ko-KR" sz="120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Global</a:t>
                      </a: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안산</a:t>
                      </a:r>
                      <a:r>
                        <a:rPr lang="en-US" altLang="ko-KR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º</a:t>
                      </a:r>
                      <a:br>
                        <a:rPr lang="en-US" altLang="ko-KR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→ </a:t>
                      </a:r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º ~ 359º</a:t>
                      </a:r>
                      <a:endParaRPr lang="ko-KR" altLang="en-US" sz="1200" b="0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‘22.12.23</a:t>
                      </a:r>
                    </a:p>
                    <a:p>
                      <a:pPr algn="ctr" latinLnBrk="1"/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‘22.12.28</a:t>
                      </a:r>
                      <a:endParaRPr lang="ko-KR" altLang="en-US" sz="12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</a:t>
                      </a:r>
                      <a:endParaRPr lang="ko-KR" altLang="en-US" sz="1200" b="0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0.70</a:t>
                      </a: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</a:t>
                      </a:r>
                      <a:endParaRPr lang="en-US" altLang="ko-KR" sz="1200" b="0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4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</a:t>
                      </a:r>
                      <a:endParaRPr lang="ko-KR" altLang="en-US" sz="1200" b="0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67517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CAF11B96-F856-44CE-8DA4-70210D857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04508"/>
              </p:ext>
            </p:extLst>
          </p:nvPr>
        </p:nvGraphicFramePr>
        <p:xfrm>
          <a:off x="124165" y="1537394"/>
          <a:ext cx="4850718" cy="4913114"/>
        </p:xfrm>
        <a:graphic>
          <a:graphicData uri="http://schemas.openxmlformats.org/drawingml/2006/table">
            <a:tbl>
              <a:tblPr firstRow="1" bandRow="1"/>
              <a:tblGrid>
                <a:gridCol w="56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296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  <a:gridCol w="756674">
                  <a:extLst>
                    <a:ext uri="{9D8B030D-6E8A-4147-A177-3AD203B41FA5}">
                      <a16:colId xmlns:a16="http://schemas.microsoft.com/office/drawing/2014/main" val="3777189567"/>
                    </a:ext>
                  </a:extLst>
                </a:gridCol>
                <a:gridCol w="666901">
                  <a:extLst>
                    <a:ext uri="{9D8B030D-6E8A-4147-A177-3AD203B41FA5}">
                      <a16:colId xmlns:a16="http://schemas.microsoft.com/office/drawing/2014/main" val="466165766"/>
                    </a:ext>
                  </a:extLst>
                </a:gridCol>
                <a:gridCol w="2186668">
                  <a:extLst>
                    <a:ext uri="{9D8B030D-6E8A-4147-A177-3AD203B41FA5}">
                      <a16:colId xmlns:a16="http://schemas.microsoft.com/office/drawing/2014/main" val="3650431090"/>
                    </a:ext>
                  </a:extLst>
                </a:gridCol>
              </a:tblGrid>
              <a:tr h="191550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cap="none" baseline="0">
                          <a:latin typeface="+mn-lt"/>
                          <a:ea typeface="+mn-ea"/>
                        </a:rPr>
                        <a:t>투자</a:t>
                      </a:r>
                      <a:endParaRPr lang="en-US" altLang="ko-KR" sz="1200" b="1" cap="none" baseline="0">
                        <a:latin typeface="+mn-lt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b="1" cap="none" baseline="0">
                          <a:latin typeface="+mn-lt"/>
                          <a:ea typeface="+mn-ea"/>
                        </a:rPr>
                        <a:t>목적</a:t>
                      </a:r>
                      <a:endParaRPr lang="en-US" altLang="ko-KR" sz="1200" b="1" cap="none" baseline="0">
                        <a:latin typeface="+mn-lt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1" cap="none" baseline="0">
                          <a:latin typeface="+mn-lt"/>
                          <a:ea typeface="+mn-ea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b="1" cap="none" baseline="0">
                          <a:latin typeface="+mn-lt"/>
                          <a:ea typeface="+mn-ea"/>
                        </a:rPr>
                        <a:t>배경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[3D</a:t>
                      </a:r>
                      <a:r>
                        <a:rPr lang="ko-KR" altLang="en-US" sz="12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신제품 개발을 위한 투과율</a:t>
                      </a:r>
                      <a:r>
                        <a:rPr lang="en-US" altLang="ko-KR" sz="12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2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반사율 정밀 측정기 투자</a:t>
                      </a:r>
                      <a:r>
                        <a:rPr lang="en-US" altLang="ko-KR" sz="12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]</a:t>
                      </a:r>
                      <a:br>
                        <a:rPr lang="en-US" altLang="ko-KR" sz="1200" b="0" cap="none" baseline="0">
                          <a:latin typeface="+mn-lt"/>
                          <a:ea typeface="+mn-ea"/>
                        </a:rPr>
                      </a:br>
                      <a:r>
                        <a:rPr lang="ko-KR" altLang="en-US" sz="1200" b="0" cap="none" baseline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cap="none" baseline="0">
                          <a:latin typeface="+mn-lt"/>
                          <a:ea typeface="+mn-ea"/>
                        </a:rPr>
                        <a:t>장파장에서 투과율</a:t>
                      </a:r>
                      <a:r>
                        <a:rPr lang="en-US" altLang="ko-KR" sz="1000" b="0" cap="none" baseline="0"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cap="none" baseline="0">
                          <a:latin typeface="+mn-lt"/>
                          <a:ea typeface="+mn-ea"/>
                        </a:rPr>
                        <a:t>반사율 특성을 정밀하게 분석할 수 있는 장비 부재 </a:t>
                      </a:r>
                      <a:br>
                        <a:rPr lang="ko-KR" altLang="en-US" sz="1000" b="0" cap="none" baseline="0">
                          <a:latin typeface="+mn-lt"/>
                          <a:ea typeface="+mn-ea"/>
                        </a:rPr>
                      </a:br>
                      <a:r>
                        <a:rPr lang="ko-KR" altLang="en-US" sz="1000" b="0" cap="none" baseline="0"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1000" b="0" cap="none" baseline="0">
                          <a:latin typeface="+mn-lt"/>
                          <a:ea typeface="+mn-ea"/>
                        </a:rPr>
                        <a:t>- </a:t>
                      </a:r>
                      <a:r>
                        <a:rPr lang="ko-KR" altLang="en-US" sz="1000" b="0" cap="none" baseline="0">
                          <a:latin typeface="+mn-lt"/>
                          <a:ea typeface="+mn-ea"/>
                        </a:rPr>
                        <a:t>입사광이 다양한 특성</a:t>
                      </a:r>
                      <a:r>
                        <a:rPr lang="en-US" altLang="ko-KR" sz="1000" b="0" cap="none" baseline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cap="none" baseline="0">
                          <a:latin typeface="+mn-lt"/>
                          <a:ea typeface="+mn-ea"/>
                        </a:rPr>
                        <a:t>편광</a:t>
                      </a:r>
                      <a:r>
                        <a:rPr lang="en-US" altLang="ko-KR" sz="1000" b="0" cap="none" baseline="0">
                          <a:latin typeface="+mn-lt"/>
                          <a:ea typeface="+mn-ea"/>
                        </a:rPr>
                        <a:t>,</a:t>
                      </a:r>
                      <a:r>
                        <a:rPr lang="ko-KR" altLang="en-US" sz="1000" b="0" cap="none" baseline="0">
                          <a:latin typeface="+mn-lt"/>
                          <a:ea typeface="+mn-ea"/>
                        </a:rPr>
                        <a:t>입사각</a:t>
                      </a:r>
                      <a:r>
                        <a:rPr lang="en-US" altLang="ko-KR" sz="1000" b="0" cap="none" baseline="0">
                          <a:latin typeface="+mn-lt"/>
                          <a:ea typeface="+mn-ea"/>
                        </a:rPr>
                        <a:t>,</a:t>
                      </a:r>
                      <a:r>
                        <a:rPr lang="ko-KR" altLang="en-US" sz="1000" b="0" cap="none" baseline="0">
                          <a:latin typeface="+mn-lt"/>
                          <a:ea typeface="+mn-ea"/>
                        </a:rPr>
                        <a:t>장파장</a:t>
                      </a:r>
                      <a:r>
                        <a:rPr lang="en-US" altLang="ko-KR" sz="1000" b="0" cap="none" baseline="0"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1000" b="0" cap="none" baseline="0">
                          <a:latin typeface="+mn-lt"/>
                          <a:ea typeface="+mn-ea"/>
                        </a:rPr>
                        <a:t>을 가질 경우</a:t>
                      </a:r>
                      <a:r>
                        <a:rPr lang="en-US" altLang="ko-KR" sz="1000" b="0" cap="none" baseline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u="sng" cap="none" baseline="0">
                          <a:latin typeface="+mn-lt"/>
                          <a:ea typeface="+mn-ea"/>
                        </a:rPr>
                        <a:t>기존 계측기 대응불가</a:t>
                      </a:r>
                      <a:br>
                        <a:rPr lang="en-US" altLang="ko-KR" sz="1000" b="0" cap="none" baseline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cap="none" baseline="0">
                          <a:latin typeface="+mn-lt"/>
                          <a:ea typeface="+mn-ea"/>
                        </a:rPr>
                        <a:t>  - </a:t>
                      </a:r>
                      <a:r>
                        <a:rPr lang="ko-KR" altLang="en-US" sz="1000" b="0" cap="none" baseline="0">
                          <a:latin typeface="+mn-lt"/>
                          <a:ea typeface="+mn-ea"/>
                        </a:rPr>
                        <a:t>기보유설비의 수동작업 및 낮은 정확도로 인해 </a:t>
                      </a:r>
                      <a:r>
                        <a:rPr lang="ko-KR" altLang="en-US" sz="1000" b="0" u="sng" cap="none" baseline="0">
                          <a:latin typeface="+mn-lt"/>
                          <a:ea typeface="+mn-ea"/>
                        </a:rPr>
                        <a:t>정밀한 </a:t>
                      </a:r>
                      <a:r>
                        <a:rPr lang="en-US" altLang="ko-KR" sz="1000" b="0" u="sng" cap="none" baseline="0">
                          <a:latin typeface="+mn-lt"/>
                          <a:ea typeface="+mn-ea"/>
                        </a:rPr>
                        <a:t>reference </a:t>
                      </a:r>
                      <a:r>
                        <a:rPr lang="ko-KR" altLang="en-US" sz="1000" b="0" u="sng" cap="none" baseline="0">
                          <a:latin typeface="+mn-lt"/>
                          <a:ea typeface="+mn-ea"/>
                        </a:rPr>
                        <a:t>계측기 필요</a:t>
                      </a:r>
                      <a:r>
                        <a:rPr lang="en-US" altLang="ko-KR" sz="1000" b="0" u="sng" cap="none" baseline="0"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cap="none" baseline="0">
                          <a:latin typeface="+mn-lt"/>
                          <a:ea typeface="+mn-ea"/>
                        </a:rPr>
                        <a:t>■ </a:t>
                      </a:r>
                      <a:r>
                        <a:rPr lang="ko-KR" altLang="en-US" sz="12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신규 투자 시 </a:t>
                      </a:r>
                      <a:r>
                        <a:rPr lang="en-US" altLang="ko-KR" sz="12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3D </a:t>
                      </a:r>
                      <a:r>
                        <a:rPr lang="ko-KR" altLang="en-US" sz="12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신제품 개발 및 </a:t>
                      </a:r>
                      <a:r>
                        <a:rPr lang="en-US" altLang="ko-KR" sz="12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BM </a:t>
                      </a:r>
                      <a:r>
                        <a:rPr lang="ko-KR" altLang="en-US" sz="12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분석 역량 확보 가능</a:t>
                      </a:r>
                      <a:endParaRPr lang="en-US" altLang="ko-KR" sz="1200" b="0" cap="none" baseline="0">
                        <a:latin typeface="+mn-lt"/>
                        <a:ea typeface="+mn-ea"/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br>
                        <a:rPr lang="en-US" altLang="ko-KR" sz="1200" b="0" cap="none" baseline="0">
                          <a:latin typeface="+mn-lt"/>
                          <a:ea typeface="+mn-ea"/>
                        </a:rPr>
                      </a:br>
                      <a:endParaRPr lang="en-US" altLang="ko-KR" sz="1200" b="0" cap="none" baseline="0">
                        <a:latin typeface="+mn-lt"/>
                        <a:ea typeface="+mn-ea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51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latin typeface="+mn-lt"/>
                          <a:ea typeface="+mn-ea"/>
                        </a:rPr>
                        <a:t>투자</a:t>
                      </a:r>
                      <a:endParaRPr lang="en-US" altLang="ko-KR" sz="1200" b="1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latin typeface="+mn-lt"/>
                          <a:ea typeface="+mn-ea"/>
                        </a:rPr>
                        <a:t>효과</a:t>
                      </a:r>
                      <a:endParaRPr lang="en-US" altLang="ko-KR" sz="1200" b="1"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2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투과율 반사율 정밀 측정 </a:t>
                      </a:r>
                      <a:r>
                        <a:rPr lang="en-US" altLang="ko-KR" sz="12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Solution </a:t>
                      </a:r>
                      <a:r>
                        <a:rPr lang="ko-KR" altLang="en-US" sz="12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확보</a:t>
                      </a:r>
                      <a:r>
                        <a:rPr lang="en-US" altLang="ko-KR" sz="12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]</a:t>
                      </a:r>
                      <a:endParaRPr lang="en-US" altLang="ko-KR" sz="1200" b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b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100" b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기존의 </a:t>
                      </a:r>
                      <a:r>
                        <a:rPr lang="en-US" altLang="ko-KR" sz="1100" b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LM</a:t>
                      </a:r>
                      <a:r>
                        <a:rPr lang="ko-KR" altLang="en-US" sz="1100" b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외 </a:t>
                      </a:r>
                      <a:r>
                        <a:rPr lang="en-US" altLang="ko-KR" sz="1100" b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LiDAR, AR/VR</a:t>
                      </a:r>
                      <a:r>
                        <a:rPr lang="ko-KR" altLang="en-US" sz="1100" b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개발품에 대한 정밀한 투과 </a:t>
                      </a:r>
                      <a:r>
                        <a:rPr lang="en-US" altLang="ko-KR" sz="1100" b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1100" b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반사율 측정 가능</a:t>
                      </a:r>
                      <a:br>
                        <a:rPr lang="en-US" altLang="ko-KR" sz="1200" b="0">
                          <a:latin typeface="+mn-lt"/>
                          <a:ea typeface="+mn-ea"/>
                        </a:rPr>
                      </a:br>
                      <a:br>
                        <a:rPr lang="en-US" altLang="ko-KR" sz="1200" b="0">
                          <a:latin typeface="+mn-lt"/>
                          <a:ea typeface="+mn-ea"/>
                        </a:rPr>
                      </a:br>
                      <a:endParaRPr lang="en-US" altLang="ko-KR" sz="1200" b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1200" b="0">
                          <a:latin typeface="+mn-lt"/>
                          <a:ea typeface="+mn-ea"/>
                        </a:rPr>
                      </a:br>
                      <a:br>
                        <a:rPr lang="en-US" altLang="ko-KR" sz="1200" b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</a:br>
                      <a:br>
                        <a:rPr lang="en-US" altLang="ko-KR" sz="1200" b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</a:br>
                      <a:br>
                        <a:rPr lang="en-US" altLang="ko-KR" sz="1200" b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</a:br>
                      <a:endParaRPr lang="en-US" altLang="ko-KR" sz="1200" b="0">
                        <a:solidFill>
                          <a:prstClr val="black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8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latin typeface="+mn-lt"/>
                          <a:ea typeface="+mn-ea"/>
                        </a:rPr>
                        <a:t>일정</a:t>
                      </a:r>
                      <a:endParaRPr lang="en-US" altLang="ko-KR" sz="1200" b="1"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>
                        <a:latin typeface="+mn-lt"/>
                        <a:ea typeface="+mn-ea"/>
                      </a:endParaRPr>
                    </a:p>
                  </a:txBody>
                  <a:tcPr marL="72000" marR="72000" marT="216000" marB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01396"/>
                  </a:ext>
                </a:extLst>
              </a:tr>
              <a:tr h="152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표준 공기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계획 공기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Gap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검토 의견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477817"/>
                  </a:ext>
                </a:extLst>
              </a:tr>
              <a:tr h="152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공사 투자 대상 아님</a:t>
                      </a:r>
                      <a:endParaRPr lang="en-US" altLang="ko-KR" sz="9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99468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:a16="http://schemas.microsoft.com/office/drawing/2014/main" id="{542F6FA6-951C-4CB4-9E4A-7BB5EEA33F0C}"/>
              </a:ext>
            </a:extLst>
          </p:cNvPr>
          <p:cNvGrpSpPr/>
          <p:nvPr/>
        </p:nvGrpSpPr>
        <p:grpSpPr>
          <a:xfrm>
            <a:off x="603942" y="5615984"/>
            <a:ext cx="4247342" cy="497950"/>
            <a:chOff x="603942" y="5645662"/>
            <a:chExt cx="4247342" cy="497950"/>
          </a:xfrm>
        </p:grpSpPr>
        <p:sp>
          <p:nvSpPr>
            <p:cNvPr id="82" name="Line 2">
              <a:extLst>
                <a:ext uri="{FF2B5EF4-FFF2-40B4-BE49-F238E27FC236}">
                  <a16:creationId xmlns:a16="http://schemas.microsoft.com/office/drawing/2014/main" id="{617979B6-6135-4CCA-8168-D55156E9B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8917" y="5897709"/>
              <a:ext cx="4032367" cy="0"/>
            </a:xfrm>
            <a:prstGeom prst="line">
              <a:avLst/>
            </a:prstGeom>
            <a:noFill/>
            <a:ln w="31750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 w="12700">
                  <a:solidFill>
                    <a:srgbClr val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83" name="다이아몬드 82">
              <a:extLst>
                <a:ext uri="{FF2B5EF4-FFF2-40B4-BE49-F238E27FC236}">
                  <a16:creationId xmlns:a16="http://schemas.microsoft.com/office/drawing/2014/main" id="{65E24DAC-565B-48B2-9F38-AEDAF04CEA26}"/>
                </a:ext>
              </a:extLst>
            </p:cNvPr>
            <p:cNvSpPr/>
            <p:nvPr/>
          </p:nvSpPr>
          <p:spPr bwMode="auto">
            <a:xfrm>
              <a:off x="1850005" y="5825709"/>
              <a:ext cx="142775" cy="144000"/>
            </a:xfrm>
            <a:prstGeom prst="diamond">
              <a:avLst/>
            </a:prstGeom>
            <a:solidFill>
              <a:sysClr val="window" lastClr="FFFFFF"/>
            </a:solidFill>
            <a:ln w="25400" algn="ctr">
              <a:solidFill>
                <a:sysClr val="windowText" lastClr="000000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E160B38-52CB-4926-B105-90C0C446DAFD}"/>
                </a:ext>
              </a:extLst>
            </p:cNvPr>
            <p:cNvSpPr/>
            <p:nvPr/>
          </p:nvSpPr>
          <p:spPr bwMode="auto">
            <a:xfrm>
              <a:off x="3441266" y="5825709"/>
              <a:ext cx="142775" cy="144000"/>
            </a:xfrm>
            <a:prstGeom prst="rect">
              <a:avLst/>
            </a:prstGeom>
            <a:solidFill>
              <a:sysClr val="window" lastClr="FFFFFF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629A820-1FD9-4D87-9B0F-30341E1B56D9}"/>
                </a:ext>
              </a:extLst>
            </p:cNvPr>
            <p:cNvSpPr txBox="1"/>
            <p:nvPr/>
          </p:nvSpPr>
          <p:spPr>
            <a:xfrm>
              <a:off x="1016192" y="5645662"/>
              <a:ext cx="378309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-10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현장경영</a:t>
              </a:r>
              <a:endParaRPr kumimoji="0" lang="en-US" altLang="ko-KR" sz="900" b="0" i="0" u="none" strike="noStrike" kern="0" cap="none" spc="-10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08A74E0-0DC5-44F7-9A11-31DC537AF3C3}"/>
                </a:ext>
              </a:extLst>
            </p:cNvPr>
            <p:cNvSpPr txBox="1"/>
            <p:nvPr/>
          </p:nvSpPr>
          <p:spPr>
            <a:xfrm>
              <a:off x="1771511" y="5645662"/>
              <a:ext cx="299762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-10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최초</a:t>
              </a:r>
              <a:r>
                <a:rPr kumimoji="0" lang="en-US" altLang="ko-KR" sz="900" b="0" i="0" u="none" strike="noStrike" kern="0" cap="none" spc="-10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PO</a:t>
              </a:r>
              <a:endParaRPr kumimoji="0" lang="ko-KR" altLang="en-US" sz="900" b="0" i="0" u="none" strike="noStrike" kern="0" cap="none" spc="-10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9A2FCA-7BC4-4C3C-B948-08DC72B51DDF}"/>
                </a:ext>
              </a:extLst>
            </p:cNvPr>
            <p:cNvSpPr txBox="1"/>
            <p:nvPr/>
          </p:nvSpPr>
          <p:spPr>
            <a:xfrm>
              <a:off x="3366780" y="5645662"/>
              <a:ext cx="291747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-10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입고完</a:t>
              </a: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56B21EA-CF6B-4856-AA99-405F3B1A38FE}"/>
                </a:ext>
              </a:extLst>
            </p:cNvPr>
            <p:cNvSpPr/>
            <p:nvPr/>
          </p:nvSpPr>
          <p:spPr bwMode="auto">
            <a:xfrm>
              <a:off x="1133959" y="5825709"/>
              <a:ext cx="142775" cy="144000"/>
            </a:xfrm>
            <a:prstGeom prst="ellipse">
              <a:avLst/>
            </a:prstGeom>
            <a:solidFill>
              <a:sysClr val="window" lastClr="FFFFFF"/>
            </a:solidFill>
            <a:ln w="25400" algn="ctr">
              <a:solidFill>
                <a:sysClr val="windowText" lastClr="000000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65EBE3-2D18-48EF-A6B8-1C88BBF114EA}"/>
                </a:ext>
              </a:extLst>
            </p:cNvPr>
            <p:cNvSpPr txBox="1"/>
            <p:nvPr/>
          </p:nvSpPr>
          <p:spPr>
            <a:xfrm>
              <a:off x="959793" y="600511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-</a:t>
              </a: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F8338D-706B-4CCE-965A-A4231D3066E3}"/>
                </a:ext>
              </a:extLst>
            </p:cNvPr>
            <p:cNvSpPr txBox="1"/>
            <p:nvPr/>
          </p:nvSpPr>
          <p:spPr>
            <a:xfrm>
              <a:off x="1675839" y="600511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8/31</a:t>
              </a: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E273B2D-D8A8-47E9-9F04-6DC3FDEC4EC8}"/>
                </a:ext>
              </a:extLst>
            </p:cNvPr>
            <p:cNvSpPr txBox="1"/>
            <p:nvPr/>
          </p:nvSpPr>
          <p:spPr>
            <a:xfrm>
              <a:off x="3267100" y="600511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12/28</a:t>
              </a: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92" name="다이아몬드 91">
              <a:extLst>
                <a:ext uri="{FF2B5EF4-FFF2-40B4-BE49-F238E27FC236}">
                  <a16:creationId xmlns:a16="http://schemas.microsoft.com/office/drawing/2014/main" id="{B7B196D0-2335-4BD7-AD7E-290678DA085B}"/>
                </a:ext>
              </a:extLst>
            </p:cNvPr>
            <p:cNvSpPr/>
            <p:nvPr/>
          </p:nvSpPr>
          <p:spPr bwMode="auto">
            <a:xfrm>
              <a:off x="1500732" y="5825709"/>
              <a:ext cx="142775" cy="144000"/>
            </a:xfrm>
            <a:prstGeom prst="diamond">
              <a:avLst/>
            </a:prstGeom>
            <a:solidFill>
              <a:sysClr val="window" lastClr="FFFFFF"/>
            </a:solidFill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5556519-8824-4368-A631-A0DC48511687}"/>
                </a:ext>
              </a:extLst>
            </p:cNvPr>
            <p:cNvSpPr txBox="1"/>
            <p:nvPr/>
          </p:nvSpPr>
          <p:spPr>
            <a:xfrm>
              <a:off x="1465631" y="5645662"/>
              <a:ext cx="212976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집행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294C10-AE35-4B5A-AED8-4CC74D4ACC4D}"/>
                </a:ext>
              </a:extLst>
            </p:cNvPr>
            <p:cNvSpPr txBox="1"/>
            <p:nvPr/>
          </p:nvSpPr>
          <p:spPr>
            <a:xfrm>
              <a:off x="1326566" y="600511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8/29</a:t>
              </a: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33BE333-C627-44CC-B67A-7EFC4B5C71D5}"/>
                </a:ext>
              </a:extLst>
            </p:cNvPr>
            <p:cNvSpPr txBox="1"/>
            <p:nvPr/>
          </p:nvSpPr>
          <p:spPr>
            <a:xfrm>
              <a:off x="4216870" y="5645662"/>
              <a:ext cx="139864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MP</a:t>
              </a: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4EC00292-479D-43B1-8CB8-612AD2261A5D}"/>
                </a:ext>
              </a:extLst>
            </p:cNvPr>
            <p:cNvSpPr/>
            <p:nvPr/>
          </p:nvSpPr>
          <p:spPr bwMode="auto">
            <a:xfrm>
              <a:off x="4215414" y="5825709"/>
              <a:ext cx="142775" cy="144000"/>
            </a:xfrm>
            <a:prstGeom prst="ellipse">
              <a:avLst/>
            </a:prstGeom>
            <a:solidFill>
              <a:sysClr val="window" lastClr="FFFFFF"/>
            </a:solidFill>
            <a:ln w="25400" algn="ctr">
              <a:solidFill>
                <a:srgbClr val="006600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198FFA2-0B5C-4FC6-ABC8-33DC6A6C44CD}"/>
                </a:ext>
              </a:extLst>
            </p:cNvPr>
            <p:cNvSpPr txBox="1"/>
            <p:nvPr/>
          </p:nvSpPr>
          <p:spPr>
            <a:xfrm>
              <a:off x="4041249" y="600511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-</a:t>
              </a: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53BFB35-A40A-4388-BB7C-04D9089F4103}"/>
                </a:ext>
              </a:extLst>
            </p:cNvPr>
            <p:cNvSpPr txBox="1"/>
            <p:nvPr/>
          </p:nvSpPr>
          <p:spPr>
            <a:xfrm>
              <a:off x="742094" y="5645662"/>
              <a:ext cx="214802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심의</a:t>
              </a: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94F0F3F3-D5BB-48AA-A7D1-69E101A4EC21}"/>
                </a:ext>
              </a:extLst>
            </p:cNvPr>
            <p:cNvSpPr/>
            <p:nvPr/>
          </p:nvSpPr>
          <p:spPr bwMode="auto">
            <a:xfrm>
              <a:off x="778108" y="5825709"/>
              <a:ext cx="142775" cy="144000"/>
            </a:xfrm>
            <a:prstGeom prst="ellipse">
              <a:avLst/>
            </a:prstGeom>
            <a:solidFill>
              <a:sysClr val="window" lastClr="FFFFFF"/>
            </a:solidFill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92519B9-5BF0-42CC-93FB-B45AC86608E9}"/>
                </a:ext>
              </a:extLst>
            </p:cNvPr>
            <p:cNvSpPr txBox="1"/>
            <p:nvPr/>
          </p:nvSpPr>
          <p:spPr>
            <a:xfrm>
              <a:off x="603942" y="600511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8/24</a:t>
              </a: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01" name="다이아몬드 100">
              <a:extLst>
                <a:ext uri="{FF2B5EF4-FFF2-40B4-BE49-F238E27FC236}">
                  <a16:creationId xmlns:a16="http://schemas.microsoft.com/office/drawing/2014/main" id="{DE9536D7-EDDE-4905-B98D-4103E8ACA7E2}"/>
                </a:ext>
              </a:extLst>
            </p:cNvPr>
            <p:cNvSpPr/>
            <p:nvPr/>
          </p:nvSpPr>
          <p:spPr bwMode="auto">
            <a:xfrm>
              <a:off x="4558311" y="5825709"/>
              <a:ext cx="142775" cy="144000"/>
            </a:xfrm>
            <a:prstGeom prst="diamond">
              <a:avLst/>
            </a:prstGeom>
            <a:solidFill>
              <a:sysClr val="window" lastClr="FFFFFF"/>
            </a:solidFill>
            <a:ln w="25400" algn="ctr">
              <a:solidFill>
                <a:srgbClr val="006600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61B84DB-2448-4377-8F41-745F15768943}"/>
                </a:ext>
              </a:extLst>
            </p:cNvPr>
            <p:cNvSpPr txBox="1"/>
            <p:nvPr/>
          </p:nvSpPr>
          <p:spPr>
            <a:xfrm>
              <a:off x="4470197" y="5645662"/>
              <a:ext cx="318998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-10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PJT</a:t>
              </a:r>
              <a:r>
                <a:rPr kumimoji="1" lang="ko-KR" altLang="en-US" sz="900" b="0" i="0" u="none" strike="noStrike" kern="0" cap="none" spc="-10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완료</a:t>
              </a:r>
              <a:endParaRPr kumimoji="0" lang="ko-KR" altLang="en-US" sz="900" b="0" i="0" u="none" strike="noStrike" kern="0" cap="none" spc="-10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FBF79CE-F99C-4806-AAEB-E4876B171C74}"/>
                </a:ext>
              </a:extLst>
            </p:cNvPr>
            <p:cNvSpPr txBox="1"/>
            <p:nvPr/>
          </p:nvSpPr>
          <p:spPr>
            <a:xfrm>
              <a:off x="4472840" y="6005113"/>
              <a:ext cx="313717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12/30</a:t>
              </a: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A52F3D5-CC7D-4377-8D4D-FAF2327C2044}"/>
                </a:ext>
              </a:extLst>
            </p:cNvPr>
            <p:cNvSpPr/>
            <p:nvPr/>
          </p:nvSpPr>
          <p:spPr bwMode="auto">
            <a:xfrm>
              <a:off x="3066368" y="5825709"/>
              <a:ext cx="142775" cy="144000"/>
            </a:xfrm>
            <a:prstGeom prst="rect">
              <a:avLst/>
            </a:prstGeom>
            <a:solidFill>
              <a:sysClr val="window" lastClr="FFFFFF"/>
            </a:solidFill>
            <a:ln w="25400" algn="ctr">
              <a:solidFill>
                <a:sysClr val="windowText" lastClr="000000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 kern="0">
                <a:solidFill>
                  <a:prstClr val="black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159BB83-5AED-43EF-ADCB-79CEB85F2EAF}"/>
                </a:ext>
              </a:extLst>
            </p:cNvPr>
            <p:cNvSpPr txBox="1"/>
            <p:nvPr/>
          </p:nvSpPr>
          <p:spPr>
            <a:xfrm>
              <a:off x="2991882" y="5645662"/>
              <a:ext cx="291747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100">
                  <a:solidFill>
                    <a:prstClr val="black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공사完</a:t>
              </a:r>
              <a:endParaRPr kumimoji="0" lang="ko-KR" altLang="en-US" sz="900" b="0" i="0" u="none" strike="noStrike" kern="0" cap="none" spc="-10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532C4DD-99CF-42EE-A9D2-CD38F662DF45}"/>
                </a:ext>
              </a:extLst>
            </p:cNvPr>
            <p:cNvSpPr txBox="1"/>
            <p:nvPr/>
          </p:nvSpPr>
          <p:spPr>
            <a:xfrm>
              <a:off x="2892202" y="600511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>
                  <a:solidFill>
                    <a:prstClr val="black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-</a:t>
              </a: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08A55F7-45C2-49FF-9CDD-6705A777F965}"/>
                </a:ext>
              </a:extLst>
            </p:cNvPr>
            <p:cNvSpPr txBox="1"/>
            <p:nvPr/>
          </p:nvSpPr>
          <p:spPr>
            <a:xfrm>
              <a:off x="3763588" y="5645662"/>
              <a:ext cx="285335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-10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Setup</a:t>
              </a:r>
              <a:r>
                <a:rPr kumimoji="0" lang="ko-KR" altLang="en-US" sz="900" b="0" i="0" u="none" strike="noStrike" kern="0" cap="none" spc="-10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完</a:t>
              </a:r>
              <a:endParaRPr kumimoji="0" lang="en-US" altLang="ko-KR" sz="900" b="0" i="0" u="none" strike="noStrike" kern="0" cap="none" spc="-10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C5C45B86-FB63-4CFA-925B-F7BCA7752CFA}"/>
                </a:ext>
              </a:extLst>
            </p:cNvPr>
            <p:cNvSpPr/>
            <p:nvPr/>
          </p:nvSpPr>
          <p:spPr bwMode="auto">
            <a:xfrm>
              <a:off x="3834867" y="5825709"/>
              <a:ext cx="142775" cy="144000"/>
            </a:xfrm>
            <a:prstGeom prst="ellipse">
              <a:avLst/>
            </a:prstGeom>
            <a:solidFill>
              <a:sysClr val="window" lastClr="FFFFFF"/>
            </a:solidFill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A8F344F-B51E-426D-90AB-A18110AD7727}"/>
                </a:ext>
              </a:extLst>
            </p:cNvPr>
            <p:cNvSpPr txBox="1"/>
            <p:nvPr/>
          </p:nvSpPr>
          <p:spPr>
            <a:xfrm>
              <a:off x="3660702" y="600511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12/30</a:t>
              </a: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52BCE70-4587-4793-B96A-2F9B8189AF31}"/>
                </a:ext>
              </a:extLst>
            </p:cNvPr>
            <p:cNvSpPr txBox="1"/>
            <p:nvPr/>
          </p:nvSpPr>
          <p:spPr>
            <a:xfrm>
              <a:off x="2416007" y="5781272"/>
              <a:ext cx="597921" cy="12311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설비제작 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16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주</a:t>
              </a:r>
              <a:endPara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7CAA5DA5-9B92-44F6-8FE8-775DF5C9443E}"/>
                </a:ext>
              </a:extLst>
            </p:cNvPr>
            <p:cNvSpPr/>
            <p:nvPr/>
          </p:nvSpPr>
          <p:spPr bwMode="auto">
            <a:xfrm>
              <a:off x="2187176" y="5825709"/>
              <a:ext cx="142775" cy="144000"/>
            </a:xfrm>
            <a:prstGeom prst="rect">
              <a:avLst/>
            </a:prstGeom>
            <a:solidFill>
              <a:sysClr val="window" lastClr="FFFFFF"/>
            </a:solidFill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 kern="0">
                <a:solidFill>
                  <a:prstClr val="black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E6B59B8-87AD-4E65-9066-DB3DF931511F}"/>
                </a:ext>
              </a:extLst>
            </p:cNvPr>
            <p:cNvSpPr txBox="1"/>
            <p:nvPr/>
          </p:nvSpPr>
          <p:spPr>
            <a:xfrm>
              <a:off x="2151162" y="5645662"/>
              <a:ext cx="214802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설계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473FD4B-81AF-497B-B823-133B4F65C7B0}"/>
                </a:ext>
              </a:extLst>
            </p:cNvPr>
            <p:cNvSpPr txBox="1"/>
            <p:nvPr/>
          </p:nvSpPr>
          <p:spPr>
            <a:xfrm>
              <a:off x="2007146" y="600511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-</a:t>
              </a: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</p:grp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DA7C53D3-F61B-4BAD-A2E7-5FC20746F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53799"/>
              </p:ext>
            </p:extLst>
          </p:nvPr>
        </p:nvGraphicFramePr>
        <p:xfrm>
          <a:off x="5557522" y="2813680"/>
          <a:ext cx="4326143" cy="945272"/>
        </p:xfrm>
        <a:graphic>
          <a:graphicData uri="http://schemas.openxmlformats.org/drawingml/2006/table">
            <a:tbl>
              <a:tblPr firstRow="1" bandRow="1"/>
              <a:tblGrid>
                <a:gridCol w="259574">
                  <a:extLst>
                    <a:ext uri="{9D8B030D-6E8A-4147-A177-3AD203B41FA5}">
                      <a16:colId xmlns:a16="http://schemas.microsoft.com/office/drawing/2014/main" val="4185903964"/>
                    </a:ext>
                  </a:extLst>
                </a:gridCol>
                <a:gridCol w="876890">
                  <a:extLst>
                    <a:ext uri="{9D8B030D-6E8A-4147-A177-3AD203B41FA5}">
                      <a16:colId xmlns:a16="http://schemas.microsoft.com/office/drawing/2014/main" val="833306466"/>
                    </a:ext>
                  </a:extLst>
                </a:gridCol>
                <a:gridCol w="261025">
                  <a:extLst>
                    <a:ext uri="{9D8B030D-6E8A-4147-A177-3AD203B41FA5}">
                      <a16:colId xmlns:a16="http://schemas.microsoft.com/office/drawing/2014/main" val="1546848690"/>
                    </a:ext>
                  </a:extLst>
                </a:gridCol>
                <a:gridCol w="316218">
                  <a:extLst>
                    <a:ext uri="{9D8B030D-6E8A-4147-A177-3AD203B41FA5}">
                      <a16:colId xmlns:a16="http://schemas.microsoft.com/office/drawing/2014/main" val="2610327559"/>
                    </a:ext>
                  </a:extLst>
                </a:gridCol>
                <a:gridCol w="316218">
                  <a:extLst>
                    <a:ext uri="{9D8B030D-6E8A-4147-A177-3AD203B41FA5}">
                      <a16:colId xmlns:a16="http://schemas.microsoft.com/office/drawing/2014/main" val="3315244305"/>
                    </a:ext>
                  </a:extLst>
                </a:gridCol>
                <a:gridCol w="316218">
                  <a:extLst>
                    <a:ext uri="{9D8B030D-6E8A-4147-A177-3AD203B41FA5}">
                      <a16:colId xmlns:a16="http://schemas.microsoft.com/office/drawing/2014/main" val="314728038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52822819"/>
                    </a:ext>
                  </a:extLst>
                </a:gridCol>
              </a:tblGrid>
              <a:tr h="1832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설비 명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수량</a:t>
                      </a:r>
                      <a:endParaRPr kumimoji="1" lang="en-US" altLang="ko-KR" sz="8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spcBef>
                          <a:spcPts val="0"/>
                        </a:spcBef>
                      </a:pPr>
                      <a:r>
                        <a:rPr lang="ko-KR" altLang="en-US" sz="800" b="0" i="0" u="none" strike="noStrike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spcBef>
                          <a:spcPts val="0"/>
                        </a:spcBef>
                      </a:pPr>
                      <a:r>
                        <a:rPr lang="ko-KR" altLang="en-US" sz="800" b="0" i="0" u="none" strike="noStrike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심의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spcBef>
                          <a:spcPts val="0"/>
                        </a:spcBef>
                      </a:pPr>
                      <a:r>
                        <a:rPr lang="en-US" altLang="ko-KR" sz="800" b="0" i="0" u="none" strike="noStrike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Gap</a:t>
                      </a:r>
                      <a:endParaRPr lang="ko-KR" altLang="en-US" sz="800" b="0" i="0" u="none" strike="noStrike" kern="1200" spc="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2.28</a:t>
                      </a:r>
                      <a:r>
                        <a:rPr lang="ko-KR" altLang="en-US" sz="8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 → </a:t>
                      </a:r>
                      <a:r>
                        <a:rPr lang="en-US" altLang="ko-KR" sz="8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2.275</a:t>
                      </a:r>
                      <a:r>
                        <a:rPr lang="ko-KR" altLang="en-US" sz="8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</a:t>
                      </a:r>
                      <a:r>
                        <a:rPr lang="en-US" altLang="ko-KR" sz="8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0.005</a:t>
                      </a:r>
                      <a:r>
                        <a:rPr lang="ko-KR" altLang="en-US" sz="8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억↓ </a:t>
                      </a:r>
                      <a:r>
                        <a:rPr lang="en-US" altLang="ko-KR" sz="8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(00.0%)</a:t>
                      </a:r>
                      <a:endParaRPr lang="ko-KR" altLang="en-US" sz="8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410664"/>
                  </a:ext>
                </a:extLst>
              </a:tr>
              <a:tr h="14144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신규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Cary-6000i &amp; UMA</a:t>
                      </a:r>
                      <a:endParaRPr lang="ko-KR" altLang="en-US" sz="800" b="0" i="0" u="none" strike="noStrike"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1ea</a:t>
                      </a:r>
                      <a:endParaRPr lang="ko-KR" altLang="en-US" sz="10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1.92</a:t>
                      </a:r>
                      <a:endParaRPr lang="ko-KR" altLang="en-US" sz="10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1.92</a:t>
                      </a:r>
                      <a:endParaRPr lang="ko-KR" altLang="en-US" sz="10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0.00</a:t>
                      </a:r>
                      <a:endParaRPr lang="ko-KR" altLang="en-US" sz="10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900" b="0" i="0" u="none" strike="noStrike">
                          <a:effectLst/>
                          <a:latin typeface="+mn-lt"/>
                          <a:ea typeface="+mn-ea"/>
                        </a:rPr>
                        <a:t>단계 </a:t>
                      </a:r>
                      <a:r>
                        <a:rPr lang="en-US" altLang="ko-KR" sz="900" b="0" i="0" u="none" strike="noStrike">
                          <a:effectLst/>
                          <a:latin typeface="+mn-lt"/>
                          <a:ea typeface="+mn-ea"/>
                        </a:rPr>
                        <a:t>ERRC</a:t>
                      </a:r>
                      <a:r>
                        <a:rPr lang="ko-KR" altLang="en-US" sz="900" b="0" i="0" u="none" strike="noStrike">
                          <a:effectLst/>
                          <a:latin typeface="+mn-lt"/>
                          <a:ea typeface="+mn-ea"/>
                        </a:rPr>
                        <a:t> 진행하여 가격 합리화</a:t>
                      </a:r>
                      <a:r>
                        <a:rPr lang="en-US" altLang="ko-KR" sz="900" b="0" i="0" u="none" strike="noStrike">
                          <a:effectLst/>
                          <a:latin typeface="+mn-lt"/>
                          <a:ea typeface="+mn-ea"/>
                        </a:rPr>
                        <a:t>.</a:t>
                      </a:r>
                      <a:br>
                        <a:rPr lang="en-US" altLang="ko-KR" sz="900" b="0" i="0" u="none" strike="noStrike">
                          <a:effectLst/>
                          <a:latin typeface="+mn-lt"/>
                          <a:ea typeface="+mn-ea"/>
                        </a:rPr>
                      </a:br>
                      <a:r>
                        <a:rPr lang="en-US" altLang="ko-KR" sz="900" b="0" i="0" u="none" strike="noStrike">
                          <a:effectLst/>
                          <a:latin typeface="+mn-lt"/>
                          <a:ea typeface="+mn-ea"/>
                        </a:rPr>
                        <a:t>① </a:t>
                      </a:r>
                      <a:r>
                        <a:rPr lang="ko-KR" altLang="en-US" sz="900" b="0" i="0" u="none" strike="noStrike">
                          <a:effectLst/>
                          <a:latin typeface="+mn-lt"/>
                          <a:ea typeface="+mn-ea"/>
                        </a:rPr>
                        <a:t>초기 견적가 </a:t>
                      </a:r>
                      <a:r>
                        <a:rPr lang="en-US" altLang="ko-KR" sz="900" b="0" i="0" u="none" strike="noStrike">
                          <a:effectLst/>
                          <a:latin typeface="+mn-lt"/>
                          <a:ea typeface="+mn-ea"/>
                        </a:rPr>
                        <a:t>(2.28</a:t>
                      </a:r>
                      <a:r>
                        <a:rPr lang="ko-KR" altLang="en-US" sz="900" b="0" i="0" u="none" strike="noStrike">
                          <a:effectLst/>
                          <a:latin typeface="+mn-lt"/>
                          <a:ea typeface="+mn-ea"/>
                        </a:rPr>
                        <a:t>억</a:t>
                      </a:r>
                      <a:r>
                        <a:rPr lang="en-US" altLang="ko-KR" sz="900" b="0" i="0" u="none" strike="noStrike">
                          <a:effectLst/>
                          <a:latin typeface="+mn-lt"/>
                          <a:ea typeface="+mn-ea"/>
                        </a:rPr>
                        <a:t>)</a:t>
                      </a:r>
                      <a:br>
                        <a:rPr lang="en-US" altLang="ko-KR" sz="900" b="0" i="0" u="none" strike="noStrike">
                          <a:effectLst/>
                          <a:latin typeface="+mn-lt"/>
                          <a:ea typeface="+mn-ea"/>
                        </a:rPr>
                      </a:br>
                      <a:r>
                        <a:rPr lang="en-US" altLang="ko-KR" sz="900" b="0" i="0" u="none" strike="noStrike">
                          <a:effectLst/>
                          <a:latin typeface="+mn-lt"/>
                          <a:ea typeface="+mn-ea"/>
                        </a:rPr>
                        <a:t>② </a:t>
                      </a:r>
                      <a:r>
                        <a:rPr lang="ko-KR" altLang="en-US" sz="900" b="0" i="0" u="none" strike="noStrike">
                          <a:effectLst/>
                          <a:latin typeface="+mn-lt"/>
                          <a:ea typeface="+mn-ea"/>
                        </a:rPr>
                        <a:t>불필요 품목 </a:t>
                      </a:r>
                      <a:r>
                        <a:rPr lang="en-US" altLang="ko-KR" sz="900" b="0" i="0" u="none" strike="noStrike">
                          <a:effectLst/>
                          <a:latin typeface="+mn-lt"/>
                          <a:ea typeface="+mn-ea"/>
                        </a:rPr>
                        <a:t>ERRC </a:t>
                      </a:r>
                      <a:r>
                        <a:rPr lang="ko-KR" altLang="en-US" sz="900" b="0" i="0" u="none" strike="noStrike">
                          <a:effectLst/>
                          <a:latin typeface="+mn-lt"/>
                          <a:ea typeface="+mn-ea"/>
                        </a:rPr>
                        <a:t>진행</a:t>
                      </a:r>
                      <a:r>
                        <a:rPr lang="en-US" altLang="ko-KR" sz="900" b="0" i="0" u="none" strike="noStrike">
                          <a:effectLst/>
                          <a:latin typeface="+mn-lt"/>
                          <a:ea typeface="+mn-ea"/>
                        </a:rPr>
                        <a:t> (0.005</a:t>
                      </a:r>
                      <a:r>
                        <a:rPr lang="ko-KR" altLang="en-US" sz="900" b="0" i="0" u="none" strike="noStrike">
                          <a:effectLst/>
                          <a:latin typeface="+mn-lt"/>
                          <a:ea typeface="+mn-ea"/>
                        </a:rPr>
                        <a:t>억↓</a:t>
                      </a:r>
                      <a:r>
                        <a:rPr lang="en-US" altLang="ko-KR" sz="900" b="0" i="0" u="none" strike="noStrike">
                          <a:effectLst/>
                          <a:latin typeface="+mn-lt"/>
                          <a:ea typeface="+mn-ea"/>
                        </a:rPr>
                        <a:t>)</a:t>
                      </a:r>
                      <a:br>
                        <a:rPr lang="en-US" altLang="ko-KR" sz="900" b="0" i="0" u="none" strike="noStrike">
                          <a:effectLst/>
                          <a:latin typeface="+mn-lt"/>
                          <a:ea typeface="+mn-ea"/>
                        </a:rPr>
                      </a:br>
                      <a:r>
                        <a:rPr lang="en-US" altLang="ko-KR" sz="900" b="0" i="0" u="none" strike="noStrike">
                          <a:effectLst/>
                          <a:latin typeface="+mn-lt"/>
                          <a:ea typeface="+mn-ea"/>
                        </a:rPr>
                        <a:t>   : Printer </a:t>
                      </a:r>
                      <a:r>
                        <a:rPr lang="ko-KR" altLang="en-US" sz="900" b="0" i="0" u="none" strike="noStrike">
                          <a:effectLst/>
                          <a:latin typeface="+mn-lt"/>
                          <a:ea typeface="+mn-ea"/>
                        </a:rPr>
                        <a:t>항목 견적 삭제 </a:t>
                      </a:r>
                      <a:r>
                        <a:rPr lang="en-US" altLang="ko-KR" sz="900" b="0" i="0" u="none" strike="noStrike"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>
                          <a:effectLst/>
                          <a:latin typeface="+mn-lt"/>
                          <a:ea typeface="+mn-ea"/>
                        </a:rPr>
                        <a:t>사내 </a:t>
                      </a:r>
                      <a:r>
                        <a:rPr lang="en-US" altLang="ko-KR" sz="900" b="0" i="0" u="none" strike="noStrike">
                          <a:effectLst/>
                          <a:latin typeface="+mn-lt"/>
                          <a:ea typeface="+mn-ea"/>
                        </a:rPr>
                        <a:t>infra </a:t>
                      </a:r>
                      <a:r>
                        <a:rPr lang="ko-KR" altLang="en-US" sz="900" b="0" i="0" u="none" strike="noStrike">
                          <a:effectLst/>
                          <a:latin typeface="+mn-lt"/>
                          <a:ea typeface="+mn-ea"/>
                        </a:rPr>
                        <a:t>활용</a:t>
                      </a:r>
                      <a:r>
                        <a:rPr lang="en-US" altLang="ko-KR" sz="900" b="0" i="0" u="none" strike="noStrike"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ko-KR" altLang="en-US" sz="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23573"/>
                  </a:ext>
                </a:extLst>
              </a:tr>
              <a:tr h="1414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검출기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1set</a:t>
                      </a:r>
                      <a:endParaRPr lang="ko-KR" altLang="en-US" sz="10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0.27</a:t>
                      </a:r>
                      <a:endParaRPr lang="ko-KR" altLang="en-US" sz="10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0.27</a:t>
                      </a:r>
                      <a:endParaRPr lang="ko-KR" altLang="en-US" sz="10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0.00</a:t>
                      </a:r>
                      <a:endParaRPr lang="ko-KR" altLang="en-US" sz="10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887739"/>
                  </a:ext>
                </a:extLst>
              </a:tr>
              <a:tr h="1414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Accessory</a:t>
                      </a:r>
                      <a:endParaRPr lang="ko-KR" altLang="en-US" sz="800" b="0" i="0" u="none" strike="noStrike"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1set</a:t>
                      </a:r>
                      <a:endParaRPr lang="ko-KR" altLang="en-US" sz="10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0.050</a:t>
                      </a:r>
                      <a:endParaRPr lang="ko-KR" altLang="en-US" sz="10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0.045</a:t>
                      </a:r>
                      <a:endParaRPr lang="ko-KR" altLang="en-US" sz="10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(0.005)</a:t>
                      </a:r>
                      <a:endParaRPr lang="ko-KR" altLang="en-US" sz="10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273858"/>
                  </a:ext>
                </a:extLst>
              </a:tr>
              <a:tr h="1414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배송</a:t>
                      </a:r>
                      <a:r>
                        <a:rPr lang="en-US" altLang="ko-KR" sz="800" b="0" i="0" u="none" strike="noStrike"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설치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-</a:t>
                      </a:r>
                      <a:endParaRPr lang="ko-KR" altLang="en-US" sz="10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0.036</a:t>
                      </a:r>
                      <a:endParaRPr lang="ko-KR" altLang="en-US" sz="10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0.036</a:t>
                      </a:r>
                      <a:endParaRPr lang="ko-KR" altLang="en-US" sz="10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0.00</a:t>
                      </a:r>
                      <a:endParaRPr lang="ko-KR" altLang="en-US" sz="10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240601"/>
                  </a:ext>
                </a:extLst>
              </a:tr>
              <a:tr h="141446"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합계</a:t>
                      </a: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2.280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2.275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(0.005)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11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21086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E666C064-A1C1-46FC-806C-8C5135A3F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398290"/>
              </p:ext>
            </p:extLst>
          </p:nvPr>
        </p:nvGraphicFramePr>
        <p:xfrm>
          <a:off x="789181" y="3963878"/>
          <a:ext cx="4163818" cy="821924"/>
        </p:xfrm>
        <a:graphic>
          <a:graphicData uri="http://schemas.openxmlformats.org/drawingml/2006/table">
            <a:tbl>
              <a:tblPr/>
              <a:tblGrid>
                <a:gridCol w="641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579">
                  <a:extLst>
                    <a:ext uri="{9D8B030D-6E8A-4147-A177-3AD203B41FA5}">
                      <a16:colId xmlns:a16="http://schemas.microsoft.com/office/drawing/2014/main" val="3003363850"/>
                    </a:ext>
                  </a:extLst>
                </a:gridCol>
                <a:gridCol w="784049">
                  <a:extLst>
                    <a:ext uri="{9D8B030D-6E8A-4147-A177-3AD203B41FA5}">
                      <a16:colId xmlns:a16="http://schemas.microsoft.com/office/drawing/2014/main" val="3778201933"/>
                    </a:ext>
                  </a:extLst>
                </a:gridCol>
                <a:gridCol w="427711">
                  <a:extLst>
                    <a:ext uri="{9D8B030D-6E8A-4147-A177-3AD203B41FA5}">
                      <a16:colId xmlns:a16="http://schemas.microsoft.com/office/drawing/2014/main" val="4213921191"/>
                    </a:ext>
                  </a:extLst>
                </a:gridCol>
                <a:gridCol w="427711">
                  <a:extLst>
                    <a:ext uri="{9D8B030D-6E8A-4147-A177-3AD203B41FA5}">
                      <a16:colId xmlns:a16="http://schemas.microsoft.com/office/drawing/2014/main" val="1315132494"/>
                    </a:ext>
                  </a:extLst>
                </a:gridCol>
                <a:gridCol w="279067">
                  <a:extLst>
                    <a:ext uri="{9D8B030D-6E8A-4147-A177-3AD203B41FA5}">
                      <a16:colId xmlns:a16="http://schemas.microsoft.com/office/drawing/2014/main" val="1753252985"/>
                    </a:ext>
                  </a:extLst>
                </a:gridCol>
              </a:tblGrid>
              <a:tr h="19657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투자 전</a:t>
                      </a:r>
                      <a:endParaRPr lang="en-US" altLang="ko-KR" sz="900" b="1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투자 후</a:t>
                      </a:r>
                      <a:endParaRPr lang="en-US" altLang="ko-KR" sz="9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en-US" altLang="ko-KR" sz="9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설비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사양 항목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LiDAR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AR/VR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설비 사양</a:t>
                      </a:r>
                      <a:endParaRPr lang="en-US" altLang="ko-KR" sz="900" b="1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68040"/>
                  </a:ext>
                </a:extLst>
              </a:tr>
              <a:tr h="14292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투과율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반사율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측정기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파장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1550nm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940nm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170 ~ 1800nm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902294"/>
                  </a:ext>
                </a:extLst>
              </a:tr>
              <a:tr h="1429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측정각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0º~359º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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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27778"/>
                  </a:ext>
                </a:extLst>
              </a:tr>
              <a:tr h="1429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편광 제어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69625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FB9C427C-7F5F-4C02-B7D2-F097C8CBBD09}"/>
              </a:ext>
            </a:extLst>
          </p:cNvPr>
          <p:cNvGraphicFramePr>
            <a:graphicFrameLocks noGrp="1"/>
          </p:cNvGraphicFramePr>
          <p:nvPr/>
        </p:nvGraphicFramePr>
        <p:xfrm>
          <a:off x="788569" y="5044420"/>
          <a:ext cx="4164430" cy="475865"/>
        </p:xfrm>
        <a:graphic>
          <a:graphicData uri="http://schemas.openxmlformats.org/drawingml/2006/table">
            <a:tbl>
              <a:tblPr/>
              <a:tblGrid>
                <a:gridCol w="51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60">
                  <a:extLst>
                    <a:ext uri="{9D8B030D-6E8A-4147-A177-3AD203B41FA5}">
                      <a16:colId xmlns:a16="http://schemas.microsoft.com/office/drawing/2014/main" val="3003363850"/>
                    </a:ext>
                  </a:extLst>
                </a:gridCol>
                <a:gridCol w="603726">
                  <a:extLst>
                    <a:ext uri="{9D8B030D-6E8A-4147-A177-3AD203B41FA5}">
                      <a16:colId xmlns:a16="http://schemas.microsoft.com/office/drawing/2014/main" val="3778201933"/>
                    </a:ext>
                  </a:extLst>
                </a:gridCol>
                <a:gridCol w="443043">
                  <a:extLst>
                    <a:ext uri="{9D8B030D-6E8A-4147-A177-3AD203B41FA5}">
                      <a16:colId xmlns:a16="http://schemas.microsoft.com/office/drawing/2014/main" val="4213921191"/>
                    </a:ext>
                  </a:extLst>
                </a:gridCol>
              </a:tblGrid>
              <a:tr h="683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투자비</a:t>
                      </a:r>
                      <a:endParaRPr lang="en-US" altLang="ko-KR" sz="9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  <a:endParaRPr lang="ko-KR" altLang="en-US" sz="9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외주 의뢰 비용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(B =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③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회수 기간</a:t>
                      </a:r>
                      <a:endParaRPr lang="en-US" altLang="ko-KR" sz="900" b="1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(A/B)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기타</a:t>
                      </a:r>
                      <a:endParaRPr lang="en-US" altLang="ko-KR" sz="900" b="1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① 비용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en-US" altLang="ko-KR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PJT. </a:t>
                      </a:r>
                      <a:r>
                        <a:rPr lang="ko-KR" alt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당 의뢰</a:t>
                      </a:r>
                      <a:r>
                        <a:rPr lang="en-US" altLang="ko-KR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건</a:t>
                      </a:r>
                      <a:r>
                        <a:rPr lang="en-US" altLang="ko-KR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③예상 </a:t>
                      </a:r>
                      <a:r>
                        <a:rPr lang="en-US" altLang="ko-KR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PJT (</a:t>
                      </a:r>
                      <a:r>
                        <a:rPr lang="ko-KR" alt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건</a:t>
                      </a:r>
                      <a:r>
                        <a:rPr lang="en-US" altLang="ko-KR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79474"/>
                  </a:ext>
                </a:extLst>
              </a:tr>
              <a:tr h="1883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2.275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억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0.018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SPL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20ea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0.70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902294"/>
                  </a:ext>
                </a:extLst>
              </a:tr>
            </a:tbl>
          </a:graphicData>
        </a:graphic>
      </p:graphicFrame>
      <p:sp>
        <p:nvSpPr>
          <p:cNvPr id="150" name="TextBox 149">
            <a:extLst>
              <a:ext uri="{FF2B5EF4-FFF2-40B4-BE49-F238E27FC236}">
                <a16:creationId xmlns:a16="http://schemas.microsoft.com/office/drawing/2014/main" id="{20F83B03-10D5-4624-BC2C-A809FEC80171}"/>
              </a:ext>
            </a:extLst>
          </p:cNvPr>
          <p:cNvSpPr txBox="1"/>
          <p:nvPr/>
        </p:nvSpPr>
        <p:spPr>
          <a:xfrm>
            <a:off x="5837870" y="6569254"/>
            <a:ext cx="2911053" cy="12311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1) ‘22</a:t>
            </a:r>
            <a:r>
              <a:rPr lang="ko-KR" altLang="en-US" sz="8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년도 플랫폼개발</a:t>
            </a:r>
            <a:r>
              <a:rPr lang="en-US" altLang="ko-KR" sz="8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</a:t>
            </a:r>
            <a:r>
              <a:rPr lang="ko-KR" altLang="en-US" sz="8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팀</a:t>
            </a:r>
            <a:r>
              <a:rPr lang="en-US" altLang="ko-KR" sz="8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(</a:t>
            </a:r>
            <a:r>
              <a:rPr lang="en-US" altLang="ko-KR" sz="800">
                <a:solidFill>
                  <a:srgbClr val="006600"/>
                </a:solidFill>
              </a:rPr>
              <a:t>V22KS910D237D01)</a:t>
            </a:r>
            <a:r>
              <a:rPr lang="ko-KR" altLang="en-US" sz="8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사업계획 </a:t>
            </a:r>
            <a:r>
              <a:rPr lang="en-US" altLang="ko-KR" sz="8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2.3</a:t>
            </a:r>
            <a:r>
              <a:rPr lang="ko-KR" altLang="en-US" sz="8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억 반영 완료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2.0 Regular" panose="020B0600000101010101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7F8CB0-2ECD-46EF-89B2-E95EF4396F5A}"/>
              </a:ext>
            </a:extLst>
          </p:cNvPr>
          <p:cNvSpPr/>
          <p:nvPr/>
        </p:nvSpPr>
        <p:spPr>
          <a:xfrm>
            <a:off x="683043" y="4808607"/>
            <a:ext cx="1920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[</a:t>
            </a:r>
            <a:r>
              <a:rPr lang="ko-KR" altLang="en-US" sz="12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예상 투자 회수 기간 </a:t>
            </a:r>
            <a:r>
              <a:rPr lang="en-US" altLang="ko-KR" sz="12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: 0.70</a:t>
            </a:r>
            <a:r>
              <a:rPr lang="ko-KR" altLang="en-US" sz="12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년</a:t>
            </a:r>
            <a:r>
              <a:rPr lang="en-US" altLang="ko-KR" sz="12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]</a:t>
            </a:r>
            <a:endParaRPr lang="ko-KR" altLang="en-US" sz="1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1149A1-64FA-4BE1-AB98-3B127BEF3A4A}"/>
              </a:ext>
            </a:extLst>
          </p:cNvPr>
          <p:cNvSpPr txBox="1"/>
          <p:nvPr/>
        </p:nvSpPr>
        <p:spPr>
          <a:xfrm>
            <a:off x="3994222" y="2608326"/>
            <a:ext cx="9335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>
                <a:solidFill>
                  <a:srgbClr val="006600"/>
                </a:solidFill>
              </a:rPr>
              <a:t>* FMCW LiDAR</a:t>
            </a:r>
          </a:p>
          <a:p>
            <a:r>
              <a:rPr lang="ko-KR" altLang="en-US" sz="900">
                <a:solidFill>
                  <a:srgbClr val="006600"/>
                </a:solidFill>
              </a:rPr>
              <a:t> </a:t>
            </a:r>
            <a:r>
              <a:rPr lang="en-US" altLang="ko-KR" sz="900">
                <a:solidFill>
                  <a:srgbClr val="006600"/>
                </a:solidFill>
              </a:rPr>
              <a:t>: </a:t>
            </a:r>
            <a:r>
              <a:rPr lang="ko-KR" altLang="en-US" sz="900">
                <a:solidFill>
                  <a:srgbClr val="006600"/>
                </a:solidFill>
              </a:rPr>
              <a:t>주파수 변조 </a:t>
            </a:r>
            <a:r>
              <a:rPr lang="en-US" altLang="ko-KR" sz="900">
                <a:solidFill>
                  <a:srgbClr val="006600"/>
                </a:solidFill>
              </a:rPr>
              <a:t>LiDAR</a:t>
            </a:r>
            <a:endParaRPr lang="ko-KR" altLang="en-US" sz="900">
              <a:solidFill>
                <a:srgbClr val="0066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20C753-8ECE-4460-B5F4-84E03991EC14}"/>
              </a:ext>
            </a:extLst>
          </p:cNvPr>
          <p:cNvSpPr txBox="1"/>
          <p:nvPr/>
        </p:nvSpPr>
        <p:spPr>
          <a:xfrm>
            <a:off x="3984680" y="2924153"/>
            <a:ext cx="93359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>
                <a:solidFill>
                  <a:srgbClr val="006600"/>
                </a:solidFill>
              </a:rPr>
              <a:t>* S-LiDAR </a:t>
            </a:r>
          </a:p>
          <a:p>
            <a:r>
              <a:rPr lang="ko-KR" altLang="en-US" sz="900">
                <a:solidFill>
                  <a:srgbClr val="006600"/>
                </a:solidFill>
              </a:rPr>
              <a:t> </a:t>
            </a:r>
            <a:r>
              <a:rPr lang="en-US" altLang="ko-KR" sz="900">
                <a:solidFill>
                  <a:srgbClr val="006600"/>
                </a:solidFill>
              </a:rPr>
              <a:t>: Solid State LiDAR</a:t>
            </a:r>
          </a:p>
          <a:p>
            <a:r>
              <a:rPr lang="en-US" altLang="ko-KR" sz="900">
                <a:solidFill>
                  <a:srgbClr val="006600"/>
                </a:solidFill>
              </a:rPr>
              <a:t>  (</a:t>
            </a:r>
            <a:r>
              <a:rPr lang="ko-KR" altLang="en-US" sz="900">
                <a:solidFill>
                  <a:srgbClr val="006600"/>
                </a:solidFill>
              </a:rPr>
              <a:t>고정형 </a:t>
            </a:r>
            <a:r>
              <a:rPr lang="en-US" altLang="ko-KR" sz="900">
                <a:solidFill>
                  <a:srgbClr val="006600"/>
                </a:solidFill>
              </a:rPr>
              <a:t>LiDAR)</a:t>
            </a:r>
            <a:endParaRPr lang="ko-KR" altLang="en-US" sz="900">
              <a:solidFill>
                <a:srgbClr val="0066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5AA2E4-9EC9-4F27-BF91-D7AF30AE9B1A}"/>
              </a:ext>
            </a:extLst>
          </p:cNvPr>
          <p:cNvSpPr txBox="1"/>
          <p:nvPr/>
        </p:nvSpPr>
        <p:spPr>
          <a:xfrm>
            <a:off x="5911174" y="6715294"/>
            <a:ext cx="24734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>
                <a:solidFill>
                  <a:srgbClr val="006600"/>
                </a:solidFill>
              </a:rPr>
              <a:t> </a:t>
            </a:r>
            <a:r>
              <a:rPr lang="en-US" altLang="ko-KR" sz="800">
                <a:solidFill>
                  <a:srgbClr val="006600"/>
                </a:solidFill>
              </a:rPr>
              <a:t>* </a:t>
            </a:r>
            <a:r>
              <a:rPr lang="ko-KR" altLang="en-US" sz="800">
                <a:solidFill>
                  <a:srgbClr val="006600"/>
                </a:solidFill>
              </a:rPr>
              <a:t>플랫폼개발</a:t>
            </a:r>
            <a:r>
              <a:rPr lang="en-US" altLang="ko-KR" sz="800">
                <a:solidFill>
                  <a:srgbClr val="006600"/>
                </a:solidFill>
              </a:rPr>
              <a:t>3</a:t>
            </a:r>
            <a:r>
              <a:rPr lang="ko-KR" altLang="en-US" sz="800">
                <a:solidFill>
                  <a:srgbClr val="006600"/>
                </a:solidFill>
              </a:rPr>
              <a:t>팀은 </a:t>
            </a:r>
            <a:r>
              <a:rPr lang="en-US" altLang="ko-KR" sz="800">
                <a:solidFill>
                  <a:srgbClr val="006600"/>
                </a:solidFill>
              </a:rPr>
              <a:t>’22</a:t>
            </a:r>
            <a:r>
              <a:rPr lang="ko-KR" altLang="en-US" sz="800">
                <a:solidFill>
                  <a:srgbClr val="006600"/>
                </a:solidFill>
              </a:rPr>
              <a:t>년도에 플랫폼개발</a:t>
            </a:r>
            <a:r>
              <a:rPr lang="en-US" altLang="ko-KR" sz="800">
                <a:solidFill>
                  <a:srgbClr val="006600"/>
                </a:solidFill>
              </a:rPr>
              <a:t>1</a:t>
            </a:r>
            <a:r>
              <a:rPr lang="ko-KR" altLang="en-US" sz="800">
                <a:solidFill>
                  <a:srgbClr val="006600"/>
                </a:solidFill>
              </a:rPr>
              <a:t>팀에서 분리된 팀</a:t>
            </a:r>
            <a:endParaRPr lang="en-US" altLang="ko-KR" sz="800">
              <a:solidFill>
                <a:srgbClr val="006600"/>
              </a:solidFill>
            </a:endParaRPr>
          </a:p>
        </p:txBody>
      </p:sp>
      <p:sp>
        <p:nvSpPr>
          <p:cNvPr id="55" name="실행 단추: 끝으로 이동 5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A0C9034-6419-4F87-AFBC-5A117B629D91}"/>
              </a:ext>
            </a:extLst>
          </p:cNvPr>
          <p:cNvSpPr/>
          <p:nvPr/>
        </p:nvSpPr>
        <p:spPr>
          <a:xfrm>
            <a:off x="4230821" y="2371928"/>
            <a:ext cx="216024" cy="144016"/>
          </a:xfrm>
          <a:prstGeom prst="actionButtonEnd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F922FC-A52A-4557-A7B0-0FC37E296485}"/>
              </a:ext>
            </a:extLst>
          </p:cNvPr>
          <p:cNvSpPr txBox="1"/>
          <p:nvPr/>
        </p:nvSpPr>
        <p:spPr>
          <a:xfrm>
            <a:off x="4465223" y="2386305"/>
            <a:ext cx="93359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>
                <a:solidFill>
                  <a:srgbClr val="006600"/>
                </a:solidFill>
              </a:rPr>
              <a:t>* </a:t>
            </a:r>
            <a:r>
              <a:rPr lang="ko-KR" altLang="en-US" sz="900">
                <a:solidFill>
                  <a:srgbClr val="006600"/>
                </a:solidFill>
              </a:rPr>
              <a:t>투자 배경</a:t>
            </a:r>
          </a:p>
        </p:txBody>
      </p:sp>
      <p:sp>
        <p:nvSpPr>
          <p:cNvPr id="59" name="실행 단추: 끝으로 이동 5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CA821258-ADFA-45CB-8E35-963F1F1A8B23}"/>
              </a:ext>
            </a:extLst>
          </p:cNvPr>
          <p:cNvSpPr/>
          <p:nvPr/>
        </p:nvSpPr>
        <p:spPr>
          <a:xfrm>
            <a:off x="2776888" y="4856140"/>
            <a:ext cx="216024" cy="144016"/>
          </a:xfrm>
          <a:prstGeom prst="actionButtonEnd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1" name="실행 단추: 끝으로 이동 6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96BC30B3-A727-486B-9616-A9B01F9A40EA}"/>
              </a:ext>
            </a:extLst>
          </p:cNvPr>
          <p:cNvSpPr/>
          <p:nvPr/>
        </p:nvSpPr>
        <p:spPr>
          <a:xfrm>
            <a:off x="5211182" y="3517674"/>
            <a:ext cx="216024" cy="144016"/>
          </a:xfrm>
          <a:prstGeom prst="actionButtonEnd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66517E95-056A-498F-BC8E-AA4D1178E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601122"/>
              </p:ext>
            </p:extLst>
          </p:nvPr>
        </p:nvGraphicFramePr>
        <p:xfrm>
          <a:off x="717795" y="2564904"/>
          <a:ext cx="3227093" cy="804112"/>
        </p:xfrm>
        <a:graphic>
          <a:graphicData uri="http://schemas.openxmlformats.org/drawingml/2006/table">
            <a:tbl>
              <a:tblPr/>
              <a:tblGrid>
                <a:gridCol w="48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045">
                  <a:extLst>
                    <a:ext uri="{9D8B030D-6E8A-4147-A177-3AD203B41FA5}">
                      <a16:colId xmlns:a16="http://schemas.microsoft.com/office/drawing/2014/main" val="407213937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00336385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21392119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3151324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연계 </a:t>
                      </a:r>
                      <a:r>
                        <a:rPr lang="en-US" altLang="ko-KR" sz="10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PJT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LiDAR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(FMCW , S-LiDAR)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AR/VR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과제</a:t>
                      </a:r>
                      <a:b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(‘23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PJT)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9408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파장 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입사각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Diffusing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편광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08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사양</a:t>
                      </a:r>
                      <a:endParaRPr lang="en-US" altLang="ko-KR" sz="10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1550nm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º~30º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424896"/>
                  </a:ext>
                </a:extLst>
              </a:tr>
              <a:tr h="18208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 </a:t>
                      </a:r>
                      <a:r>
                        <a:rPr lang="en-US" altLang="ko-KR" sz="10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Infra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380 ~ 1050nm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º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6653" marR="6653" marT="661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902294"/>
                  </a:ext>
                </a:extLst>
              </a:tr>
            </a:tbl>
          </a:graphicData>
        </a:graphic>
      </p:graphicFrame>
      <p:sp>
        <p:nvSpPr>
          <p:cNvPr id="58" name="실행 단추: 끝으로 이동 57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B26A1C12-9BA7-4A3A-B5E5-9EFF277E5765}"/>
              </a:ext>
            </a:extLst>
          </p:cNvPr>
          <p:cNvSpPr/>
          <p:nvPr/>
        </p:nvSpPr>
        <p:spPr>
          <a:xfrm>
            <a:off x="8769424" y="4230824"/>
            <a:ext cx="216024" cy="144016"/>
          </a:xfrm>
          <a:prstGeom prst="actionButtonEnd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0" name="슬라이드 번호 개체 틀 3">
            <a:extLst>
              <a:ext uri="{FF2B5EF4-FFF2-40B4-BE49-F238E27FC236}">
                <a16:creationId xmlns:a16="http://schemas.microsoft.com/office/drawing/2014/main" id="{9174A0E6-B24B-407D-A6F2-A1C894DD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5190" y="6513060"/>
            <a:ext cx="435620" cy="365125"/>
          </a:xfrm>
        </p:spPr>
        <p:txBody>
          <a:bodyPr/>
          <a:lstStyle/>
          <a:p>
            <a:pPr algn="r"/>
            <a:r>
              <a:rPr lang="en-US" altLang="ko-KR"/>
              <a:t>1 / 6</a:t>
            </a: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BBDFF2-ED54-47F3-BF0A-84153D0B8F98}"/>
              </a:ext>
            </a:extLst>
          </p:cNvPr>
          <p:cNvSpPr txBox="1"/>
          <p:nvPr/>
        </p:nvSpPr>
        <p:spPr>
          <a:xfrm>
            <a:off x="8669569" y="5381785"/>
            <a:ext cx="129998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>
                <a:solidFill>
                  <a:srgbClr val="006600"/>
                </a:solidFill>
              </a:rPr>
              <a:t>* </a:t>
            </a:r>
            <a:r>
              <a:rPr lang="ko-KR" altLang="en-US" sz="900">
                <a:solidFill>
                  <a:srgbClr val="006600"/>
                </a:solidFill>
              </a:rPr>
              <a:t>투자</a:t>
            </a:r>
            <a:r>
              <a:rPr lang="en-US" altLang="ko-KR" sz="900">
                <a:solidFill>
                  <a:srgbClr val="006600"/>
                </a:solidFill>
              </a:rPr>
              <a:t> </a:t>
            </a:r>
            <a:r>
              <a:rPr lang="ko-KR" altLang="en-US" sz="900">
                <a:solidFill>
                  <a:srgbClr val="006600"/>
                </a:solidFill>
              </a:rPr>
              <a:t>시</a:t>
            </a:r>
            <a:r>
              <a:rPr lang="en-US" altLang="ko-KR" sz="900">
                <a:solidFill>
                  <a:srgbClr val="006600"/>
                </a:solidFill>
              </a:rPr>
              <a:t>, Ace</a:t>
            </a:r>
            <a:r>
              <a:rPr lang="ko-KR" altLang="en-US" sz="900">
                <a:solidFill>
                  <a:srgbClr val="006600"/>
                </a:solidFill>
              </a:rPr>
              <a:t>향 부서에서 </a:t>
            </a:r>
            <a:r>
              <a:rPr lang="en-US" altLang="ko-KR" sz="900">
                <a:solidFill>
                  <a:srgbClr val="006600"/>
                </a:solidFill>
              </a:rPr>
              <a:t>FA</a:t>
            </a:r>
            <a:r>
              <a:rPr lang="ko-KR" altLang="en-US" sz="900">
                <a:solidFill>
                  <a:srgbClr val="006600"/>
                </a:solidFill>
              </a:rPr>
              <a:t>용으로 사용 </a:t>
            </a:r>
            <a:r>
              <a:rPr lang="en-US" altLang="ko-KR" sz="900">
                <a:solidFill>
                  <a:srgbClr val="006600"/>
                </a:solidFill>
              </a:rPr>
              <a:t>needs </a:t>
            </a:r>
            <a:r>
              <a:rPr lang="ko-KR" altLang="en-US" sz="900">
                <a:solidFill>
                  <a:srgbClr val="006600"/>
                </a:solidFill>
              </a:rPr>
              <a:t>확인</a:t>
            </a:r>
          </a:p>
        </p:txBody>
      </p:sp>
      <p:sp>
        <p:nvSpPr>
          <p:cNvPr id="63" name="실행 단추: 끝으로 이동 62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2AD4FA5E-002F-4160-A5C8-E45A588FE87A}"/>
              </a:ext>
            </a:extLst>
          </p:cNvPr>
          <p:cNvSpPr/>
          <p:nvPr/>
        </p:nvSpPr>
        <p:spPr>
          <a:xfrm>
            <a:off x="4413672" y="1789452"/>
            <a:ext cx="216024" cy="144016"/>
          </a:xfrm>
          <a:prstGeom prst="actionButtonEnd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5" name="실행 단추: 끝으로 이동 64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F6B93012-057F-41BF-9D26-5D39BE58427C}"/>
              </a:ext>
            </a:extLst>
          </p:cNvPr>
          <p:cNvSpPr/>
          <p:nvPr/>
        </p:nvSpPr>
        <p:spPr>
          <a:xfrm>
            <a:off x="6669343" y="5355892"/>
            <a:ext cx="216024" cy="144016"/>
          </a:xfrm>
          <a:prstGeom prst="actionButtonEnd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92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9CB818E-A2BA-44C2-A39F-BA9681942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661269"/>
              </p:ext>
            </p:extLst>
          </p:nvPr>
        </p:nvGraphicFramePr>
        <p:xfrm>
          <a:off x="176089" y="1073675"/>
          <a:ext cx="9120311" cy="5347680"/>
        </p:xfrm>
        <a:graphic>
          <a:graphicData uri="http://schemas.openxmlformats.org/drawingml/2006/table">
            <a:tbl>
              <a:tblPr firstRow="1" bandRow="1"/>
              <a:tblGrid>
                <a:gridCol w="1417425">
                  <a:extLst>
                    <a:ext uri="{9D8B030D-6E8A-4147-A177-3AD203B41FA5}">
                      <a16:colId xmlns:a16="http://schemas.microsoft.com/office/drawing/2014/main" val="1691604433"/>
                    </a:ext>
                  </a:extLst>
                </a:gridCol>
                <a:gridCol w="2349854">
                  <a:extLst>
                    <a:ext uri="{9D8B030D-6E8A-4147-A177-3AD203B41FA5}">
                      <a16:colId xmlns:a16="http://schemas.microsoft.com/office/drawing/2014/main" val="1399876051"/>
                    </a:ext>
                  </a:extLst>
                </a:gridCol>
                <a:gridCol w="1353267">
                  <a:extLst>
                    <a:ext uri="{9D8B030D-6E8A-4147-A177-3AD203B41FA5}">
                      <a16:colId xmlns:a16="http://schemas.microsoft.com/office/drawing/2014/main" val="448988801"/>
                    </a:ext>
                  </a:extLst>
                </a:gridCol>
                <a:gridCol w="2071409">
                  <a:extLst>
                    <a:ext uri="{9D8B030D-6E8A-4147-A177-3AD203B41FA5}">
                      <a16:colId xmlns:a16="http://schemas.microsoft.com/office/drawing/2014/main" val="2873884115"/>
                    </a:ext>
                  </a:extLst>
                </a:gridCol>
                <a:gridCol w="1928356">
                  <a:extLst>
                    <a:ext uri="{9D8B030D-6E8A-4147-A177-3AD203B41FA5}">
                      <a16:colId xmlns:a16="http://schemas.microsoft.com/office/drawing/2014/main" val="226647808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측정기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측정 능력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용도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Maker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모델명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입고 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51054"/>
                  </a:ext>
                </a:extLst>
              </a:tr>
              <a:tr h="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/>
                          <a:ea typeface="LG스마트체 Regular" panose="020B0600000101010101" pitchFamily="50" charset="-127"/>
                          <a:cs typeface="+mn-cs"/>
                        </a:rPr>
                        <a:t>렌즈 성능 측정기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MTF,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E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/>
                          <a:ea typeface="LG스마트체 Regular" panose="020B0600000101010101" pitchFamily="50" charset="-127"/>
                          <a:cs typeface="+mn-cs"/>
                        </a:rPr>
                        <a:t>FL, </a:t>
                      </a:r>
                      <a:r>
                        <a:rPr lang="en-US" altLang="ko-KR" sz="1000" kern="1200" err="1">
                          <a:solidFill>
                            <a:schemeClr val="tx1"/>
                          </a:solidFill>
                          <a:latin typeface="맑은 고딕"/>
                          <a:ea typeface="LG스마트체 Regular" panose="020B0600000101010101" pitchFamily="50" charset="-127"/>
                          <a:cs typeface="+mn-cs"/>
                        </a:rPr>
                        <a:t>FoV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/>
                          <a:ea typeface="LG스마트체 Regular" panose="020B0600000101010101" pitchFamily="50" charset="-127"/>
                          <a:cs typeface="+mn-cs"/>
                        </a:rPr>
                        <a:t>, Distortion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/>
                          <a:ea typeface="LG스마트체 Regular" panose="020B0600000101010101" pitchFamily="50" charset="-127"/>
                          <a:cs typeface="+mn-cs"/>
                        </a:rPr>
                        <a:t>측정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Trioptics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(Germany)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/>
                          <a:ea typeface="LG스마트체 Regular" panose="020B0600000101010101" pitchFamily="50" charset="-127"/>
                          <a:cs typeface="+mn-cs"/>
                        </a:rPr>
                        <a:t>Image Master HR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안산 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마곡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SLC Fab 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층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8541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Image Master PRO10 &amp; Pro 5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마곡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SLC Fab 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층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92068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투과율 측정기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렌즈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필터의 수직 입사 투과율 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EtaMax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(Korea)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PSITD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안산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층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95479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반사율 측정기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저반사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샘플용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(4%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이하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Point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측정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(17.5um with 40x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대물렌즈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Olympus (Japan)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USPM-RU-W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안산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층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19487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투과율 반사율 측정기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입사각에 따른 투과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반사율 측정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편광에 따른 투과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반사율 측정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Scattering / Diffusing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측정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투과형 시편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코팅면의 굴절률 측정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Agilent (USA)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Cary-6000i &amp; UMA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안산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6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층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43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굴절률 측정기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(Prism Coupler)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렌즈 단품 굴절률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복굴절 측정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Metricon (USA)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2010M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SLC Fab 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층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86973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Tx Laser Tester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Near Field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이미지 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팸텍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(Korea)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주문제작형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안산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층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95526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Conoscope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Far Field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이미지 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킴스옵텍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(Korea)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주문제작형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안산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층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098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Collimator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Lens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측정기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Beam Propagation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kern="12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킴스옵텍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(Korea)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주문제작형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안산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층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09368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형상측정기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렌즈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Micro Array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및 금형 코어 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형상 측정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Panasonic (Japan)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UA3P-300 (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접촉식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E1</a:t>
                      </a:r>
                      <a:r>
                        <a:rPr lang="ko-KR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동 지하</a:t>
                      </a:r>
                      <a:r>
                        <a:rPr lang="fr-FR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층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9897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UA3P-3100 (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접촉식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SLC Fab 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6258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Mitaka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(Japan)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NH-3SP (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비접촉식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SLC Fab 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45283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렌즈 편심 측정기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원형 렌즈 </a:t>
                      </a:r>
                      <a:r>
                        <a:rPr lang="ko-KR" altLang="en-US" sz="10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편심측정용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Mitutoyo (Japan)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QV-X302P1L-D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SLC Fab 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5745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D-cut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렌즈 </a:t>
                      </a:r>
                      <a:r>
                        <a:rPr lang="ko-KR" altLang="en-US" sz="10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편심측정용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QV-H302P1L-D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93279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금형용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차원 측정기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렌즈 금형 측정용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(Mold base)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LEITZ (Germany)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Reference-HP-543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SLC Fab 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층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0566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진원도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원통도 측정기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핀코어의 진원도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원통도 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Mitutoyo (Japan)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RA-2200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E1</a:t>
                      </a:r>
                      <a:r>
                        <a:rPr lang="ko-KR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동 지하</a:t>
                      </a:r>
                      <a:r>
                        <a:rPr lang="fr-FR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층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577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경통 측정기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경통 금형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제품 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Werth (Germany)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VideoCheck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HA 600 3D CNC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SLC Fab 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층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52369"/>
                  </a:ext>
                </a:extLst>
              </a:tr>
            </a:tbl>
          </a:graphicData>
        </a:graphic>
      </p:graphicFrame>
      <p:sp>
        <p:nvSpPr>
          <p:cNvPr id="21" name="제목 2">
            <a:extLst>
              <a:ext uri="{FF2B5EF4-FFF2-40B4-BE49-F238E27FC236}">
                <a16:creationId xmlns:a16="http://schemas.microsoft.com/office/drawing/2014/main" id="{3AEF4ACB-E0D5-4E37-B109-38B4B5B9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/>
              <a:t>첨부</a:t>
            </a:r>
            <a:r>
              <a:rPr lang="en-US" altLang="ko-KR"/>
              <a:t>. </a:t>
            </a:r>
            <a:r>
              <a:rPr lang="ko-KR" altLang="en-US"/>
              <a:t>설비 </a:t>
            </a:r>
            <a:r>
              <a:rPr lang="en-US" altLang="ko-KR"/>
              <a:t>Infra </a:t>
            </a:r>
            <a:r>
              <a:rPr lang="ko-KR" altLang="en-US"/>
              <a:t>검토 </a:t>
            </a:r>
            <a:r>
              <a:rPr lang="en-US" altLang="ko-KR"/>
              <a:t>(</a:t>
            </a:r>
            <a:r>
              <a:rPr lang="ko-KR" altLang="en-US"/>
              <a:t>안산연구소</a:t>
            </a:r>
            <a:r>
              <a:rPr lang="en-US" altLang="ko-KR"/>
              <a:t>-</a:t>
            </a:r>
            <a:r>
              <a:rPr lang="ko-KR" altLang="en-US"/>
              <a:t>안산</a:t>
            </a:r>
            <a:r>
              <a:rPr lang="en-US" altLang="ko-KR"/>
              <a:t>/</a:t>
            </a:r>
            <a:r>
              <a:rPr lang="ko-KR" altLang="en-US"/>
              <a:t>마곡</a:t>
            </a:r>
            <a:r>
              <a:rPr lang="en-US" altLang="ko-KR"/>
              <a:t>site </a:t>
            </a:r>
            <a:r>
              <a:rPr lang="ko-KR" altLang="en-US"/>
              <a:t>광학 계측 역량 현황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B5FA79-E52D-4E53-8B97-FA4F446334CC}"/>
              </a:ext>
            </a:extLst>
          </p:cNvPr>
          <p:cNvSpPr/>
          <p:nvPr/>
        </p:nvSpPr>
        <p:spPr>
          <a:xfrm>
            <a:off x="185613" y="2519650"/>
            <a:ext cx="9120311" cy="638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9DD9B-1306-48F7-A1DD-5DC5E0D58B0B}"/>
              </a:ext>
            </a:extLst>
          </p:cNvPr>
          <p:cNvSpPr txBox="1"/>
          <p:nvPr/>
        </p:nvSpPr>
        <p:spPr>
          <a:xfrm>
            <a:off x="9352685" y="2838880"/>
            <a:ext cx="50334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투자 대상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15000-A535-45E4-B96E-5BC8E4F662C1}"/>
              </a:ext>
            </a:extLst>
          </p:cNvPr>
          <p:cNvSpPr txBox="1"/>
          <p:nvPr/>
        </p:nvSpPr>
        <p:spPr>
          <a:xfrm>
            <a:off x="185613" y="678123"/>
            <a:ext cx="8479885" cy="3539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b="1"/>
              <a:t>광학 부품</a:t>
            </a:r>
            <a:r>
              <a:rPr lang="en-US" altLang="ko-KR" sz="1200" b="1"/>
              <a:t>(</a:t>
            </a:r>
            <a:r>
              <a:rPr lang="ko-KR" altLang="en-US" sz="1200" b="1"/>
              <a:t>렌즈</a:t>
            </a:r>
            <a:r>
              <a:rPr lang="en-US" altLang="ko-KR" sz="1200" b="1"/>
              <a:t>, </a:t>
            </a:r>
            <a:r>
              <a:rPr lang="ko-KR" altLang="en-US" sz="1200" b="1"/>
              <a:t>필터 및 </a:t>
            </a:r>
            <a:r>
              <a:rPr lang="en-US" altLang="ko-KR" sz="1200" b="1"/>
              <a:t>diffuser </a:t>
            </a:r>
            <a:r>
              <a:rPr lang="ko-KR" altLang="en-US" sz="1200" b="1"/>
              <a:t>등</a:t>
            </a:r>
            <a:r>
              <a:rPr lang="en-US" altLang="ko-KR" sz="1200" b="1"/>
              <a:t>)</a:t>
            </a:r>
            <a:r>
              <a:rPr lang="ko-KR" altLang="en-US" sz="1200" b="1"/>
              <a:t>의 제작 및 분석에 필요한 능력 구비</a:t>
            </a:r>
            <a:r>
              <a:rPr lang="en-US" altLang="ko-KR" sz="1200" b="1"/>
              <a:t>.</a:t>
            </a:r>
            <a:r>
              <a:rPr lang="ko-KR" altLang="en-US" sz="1200" b="1"/>
              <a:t> </a:t>
            </a:r>
            <a:endParaRPr lang="en-US" altLang="ko-KR" sz="1200" b="1"/>
          </a:p>
          <a:p>
            <a:r>
              <a:rPr lang="en-US" altLang="ko-KR" sz="1100"/>
              <a:t>     </a:t>
            </a:r>
            <a:r>
              <a:rPr lang="en-US" altLang="ko-KR" sz="1100">
                <a:sym typeface="Wingdings" panose="05000000000000000000" pitchFamily="2" charset="2"/>
              </a:rPr>
              <a:t> </a:t>
            </a:r>
            <a:r>
              <a:rPr lang="ko-KR" altLang="en-US" sz="1100">
                <a:sym typeface="Wingdings" panose="05000000000000000000" pitchFamily="2" charset="2"/>
              </a:rPr>
              <a:t>본 투자로 투과율 반사율 측정 역량 향상 </a:t>
            </a:r>
            <a:r>
              <a:rPr lang="en-US" altLang="ko-KR" sz="1100">
                <a:sym typeface="Wingdings" panose="05000000000000000000" pitchFamily="2" charset="2"/>
              </a:rPr>
              <a:t>(</a:t>
            </a:r>
            <a:r>
              <a:rPr lang="ko-KR" altLang="en-US" sz="1100">
                <a:sym typeface="Wingdings" panose="05000000000000000000" pitchFamily="2" charset="2"/>
              </a:rPr>
              <a:t>측정 파장 확대</a:t>
            </a:r>
            <a:r>
              <a:rPr lang="en-US" altLang="ko-KR" sz="1100">
                <a:sym typeface="Wingdings" panose="05000000000000000000" pitchFamily="2" charset="2"/>
              </a:rPr>
              <a:t>, </a:t>
            </a:r>
            <a:r>
              <a:rPr lang="ko-KR" altLang="en-US" sz="1100" err="1">
                <a:sym typeface="Wingdings" panose="05000000000000000000" pitchFamily="2" charset="2"/>
              </a:rPr>
              <a:t>각도별</a:t>
            </a:r>
            <a:r>
              <a:rPr lang="ko-KR" altLang="en-US" sz="1100">
                <a:sym typeface="Wingdings" panose="05000000000000000000" pitchFamily="2" charset="2"/>
              </a:rPr>
              <a:t> 투과</a:t>
            </a:r>
            <a:r>
              <a:rPr lang="en-US" altLang="ko-KR" sz="1100">
                <a:sym typeface="Wingdings" panose="05000000000000000000" pitchFamily="2" charset="2"/>
              </a:rPr>
              <a:t>/</a:t>
            </a:r>
            <a:r>
              <a:rPr lang="ko-KR" altLang="en-US" sz="1100">
                <a:sym typeface="Wingdings" panose="05000000000000000000" pitchFamily="2" charset="2"/>
              </a:rPr>
              <a:t>반사율</a:t>
            </a:r>
            <a:r>
              <a:rPr lang="en-US" altLang="ko-KR" sz="1100">
                <a:sym typeface="Wingdings" panose="05000000000000000000" pitchFamily="2" charset="2"/>
              </a:rPr>
              <a:t>, </a:t>
            </a:r>
            <a:r>
              <a:rPr lang="ko-KR" altLang="en-US" sz="1100" err="1">
                <a:sym typeface="Wingdings" panose="05000000000000000000" pitchFamily="2" charset="2"/>
              </a:rPr>
              <a:t>편광별</a:t>
            </a:r>
            <a:r>
              <a:rPr lang="ko-KR" altLang="en-US" sz="1100">
                <a:sym typeface="Wingdings" panose="05000000000000000000" pitchFamily="2" charset="2"/>
              </a:rPr>
              <a:t> 투과 반사율</a:t>
            </a:r>
            <a:r>
              <a:rPr lang="en-US" altLang="ko-KR" sz="1100">
                <a:sym typeface="Wingdings" panose="05000000000000000000" pitchFamily="2" charset="2"/>
              </a:rPr>
              <a:t>, Scattering </a:t>
            </a:r>
            <a:r>
              <a:rPr lang="ko-KR" altLang="en-US" sz="1100">
                <a:sym typeface="Wingdings" panose="05000000000000000000" pitchFamily="2" charset="2"/>
              </a:rPr>
              <a:t>분포 및</a:t>
            </a:r>
            <a:r>
              <a:rPr lang="en-US" altLang="ko-KR" sz="1100">
                <a:sym typeface="Wingdings" panose="05000000000000000000" pitchFamily="2" charset="2"/>
              </a:rPr>
              <a:t> Diffusing </a:t>
            </a:r>
            <a:r>
              <a:rPr lang="ko-KR" altLang="en-US" sz="1100">
                <a:sym typeface="Wingdings" panose="05000000000000000000" pitchFamily="2" charset="2"/>
              </a:rPr>
              <a:t>효율</a:t>
            </a:r>
            <a:r>
              <a:rPr lang="en-US" altLang="ko-KR" sz="1100">
                <a:sym typeface="Wingdings" panose="05000000000000000000" pitchFamily="2" charset="2"/>
              </a:rPr>
              <a:t>, </a:t>
            </a:r>
            <a:r>
              <a:rPr lang="ko-KR" altLang="en-US" sz="1100">
                <a:sym typeface="Wingdings" panose="05000000000000000000" pitchFamily="2" charset="2"/>
              </a:rPr>
              <a:t>시편 굴절률</a:t>
            </a:r>
            <a:r>
              <a:rPr lang="en-US" altLang="ko-KR" sz="1100">
                <a:sym typeface="Wingdings" panose="05000000000000000000" pitchFamily="2" charset="2"/>
              </a:rPr>
              <a:t>)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81970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28F65E1-B165-442B-9891-2F0B8AA3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중점 검토 │ 보유 </a:t>
            </a:r>
            <a:r>
              <a:rPr lang="en-US" altLang="ko-KR"/>
              <a:t>Infra </a:t>
            </a:r>
            <a:r>
              <a:rPr lang="ko-KR" altLang="en-US"/>
              <a:t>점검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F2EB8-5653-40D4-A8B0-63A049751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안산 </a:t>
            </a:r>
            <a:r>
              <a:rPr lang="ko-KR" altLang="en-US" err="1"/>
              <a:t>기보유</a:t>
            </a:r>
            <a:r>
              <a:rPr lang="ko-KR" altLang="en-US"/>
              <a:t> 계측기 성능비교표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2CED7E8-A7D3-42C5-9A19-FBB574E14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78945"/>
              </p:ext>
            </p:extLst>
          </p:nvPr>
        </p:nvGraphicFramePr>
        <p:xfrm>
          <a:off x="185614" y="2051367"/>
          <a:ext cx="9562068" cy="4335593"/>
        </p:xfrm>
        <a:graphic>
          <a:graphicData uri="http://schemas.openxmlformats.org/drawingml/2006/table">
            <a:tbl>
              <a:tblPr/>
              <a:tblGrid>
                <a:gridCol w="9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938">
                  <a:extLst>
                    <a:ext uri="{9D8B030D-6E8A-4147-A177-3AD203B41FA5}">
                      <a16:colId xmlns:a16="http://schemas.microsoft.com/office/drawing/2014/main" val="3216742019"/>
                    </a:ext>
                  </a:extLst>
                </a:gridCol>
                <a:gridCol w="1856778">
                  <a:extLst>
                    <a:ext uri="{9D8B030D-6E8A-4147-A177-3AD203B41FA5}">
                      <a16:colId xmlns:a16="http://schemas.microsoft.com/office/drawing/2014/main" val="2054442909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138325910"/>
                    </a:ext>
                  </a:extLst>
                </a:gridCol>
                <a:gridCol w="1434955">
                  <a:extLst>
                    <a:ext uri="{9D8B030D-6E8A-4147-A177-3AD203B41FA5}">
                      <a16:colId xmlns:a16="http://schemas.microsoft.com/office/drawing/2014/main" val="34073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Maker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Olympus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err="1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EtaMax</a:t>
                      </a:r>
                      <a:endParaRPr lang="en-US" altLang="ko-KR" sz="1200" b="1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Jasco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Agilent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Agilent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Agilent (</a:t>
                      </a:r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신규 투자</a:t>
                      </a:r>
                      <a:r>
                        <a:rPr lang="en-US" altLang="ko-KR" sz="1200" b="1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)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6366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Site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안산</a:t>
                      </a:r>
                      <a:endParaRPr lang="en-US" altLang="ko-KR" sz="1200" b="1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안산</a:t>
                      </a:r>
                      <a:endParaRPr lang="en-US" altLang="ko-KR" sz="1200" b="1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마곡 </a:t>
                      </a:r>
                      <a:r>
                        <a:rPr lang="en-US" altLang="ko-KR" sz="1200" b="1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(CTO)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마곡 </a:t>
                      </a:r>
                      <a:r>
                        <a:rPr lang="en-US" altLang="ko-KR" sz="1200" b="1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(CTO)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구미 </a:t>
                      </a:r>
                      <a:r>
                        <a:rPr lang="en-US" altLang="ko-KR" sz="1200" b="1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/ </a:t>
                      </a:r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파주</a:t>
                      </a:r>
                      <a:endParaRPr lang="en-US" altLang="ko-KR" sz="1200" b="1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안산</a:t>
                      </a:r>
                      <a:endParaRPr lang="en-US" altLang="ko-KR" sz="1200" b="1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목적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반사율 측정장비 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(Focusing Type)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투과율 측정장비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수직 입사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투과율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반사율 측정장비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투과율 측정장비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IQA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투과율 입고검사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투과율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반사율 측정장비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902294"/>
                  </a:ext>
                </a:extLst>
              </a:tr>
              <a:tr h="2780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모델명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USPM-RU-W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PSITD (OPM-300T)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V-670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Cary-5000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Cary-6000i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Cary-6000i &amp; UMA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광원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Halogen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Halogen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UV : Deuterium lamp</a:t>
                      </a:r>
                    </a:p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Vis &amp; NIR : Halogen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UV : Deuterium lamp</a:t>
                      </a:r>
                    </a:p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Vis &amp; NIR : Tungsten-Halogen lamp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←</a:t>
                      </a:r>
                      <a:endParaRPr lang="en-US" altLang="ko-KR" sz="105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←</a:t>
                      </a:r>
                      <a:endParaRPr lang="en-US" altLang="ko-KR" sz="105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683406"/>
                  </a:ext>
                </a:extLst>
              </a:tr>
              <a:tr h="2782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파장 영역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380nm ~ 1050nm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380nm ~ 1000nm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190nm ~ 2700nm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175nm ~ 3300nm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175nm ~ 1800nm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←</a:t>
                      </a:r>
                      <a:endParaRPr lang="en-US" altLang="ko-KR" sz="105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114734"/>
                  </a:ext>
                </a:extLst>
              </a:tr>
              <a:tr h="3825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파장 분해능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1nm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1nm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UV-VIS :± 0.3nm</a:t>
                      </a:r>
                    </a:p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NIR  : ± 1.5nm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UV-VIS :± 0.08nm</a:t>
                      </a:r>
                    </a:p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NIR  : ± 0.4nm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←</a:t>
                      </a:r>
                      <a:endParaRPr lang="en-US" altLang="ko-KR" sz="105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←</a:t>
                      </a:r>
                      <a:endParaRPr lang="en-US" altLang="ko-KR" sz="105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1055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성능 </a:t>
                      </a:r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(Accuracy)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Repeatability</a:t>
                      </a:r>
                      <a:r>
                        <a:rPr lang="en-US" altLang="ko-KR" sz="1050" b="1" i="0" u="none" strike="noStrike" baseline="30000"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1)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 0.5% (@ 40x)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0.5%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± 0.003 Abs</a:t>
                      </a:r>
                      <a:r>
                        <a:rPr lang="en-US" altLang="ko-KR" sz="1050" b="0" i="0" u="none" strike="noStrike" baseline="30000"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2)</a:t>
                      </a:r>
                      <a:endParaRPr lang="en-US" altLang="ko-KR" sz="105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0.00025 Abs (0.06%)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←</a:t>
                      </a:r>
                      <a:endParaRPr lang="en-US" altLang="ko-KR" sz="105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←</a:t>
                      </a:r>
                      <a:endParaRPr lang="en-US" altLang="ko-KR" sz="105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99352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투과율 측정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O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O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O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O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O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2001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반사율 측정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O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O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O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0685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입사각 </a:t>
                      </a:r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0" i="0" u="none" strike="noStrike" err="1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측정각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조절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O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5822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Diffusing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O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7153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편광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O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5628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자동화 기능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X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O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0083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검출기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-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-</a:t>
                      </a: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PMT / </a:t>
                      </a:r>
                      <a:r>
                        <a:rPr lang="en-US" altLang="ko-KR" sz="1050" b="0" i="0" u="none" strike="noStrike" err="1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PbS</a:t>
                      </a:r>
                      <a:endParaRPr lang="en-US" altLang="ko-KR" sz="105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PMT / </a:t>
                      </a:r>
                      <a:r>
                        <a:rPr lang="en-US" altLang="ko-KR" sz="1050" b="0" i="0" u="none" strike="noStrike" err="1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PbS</a:t>
                      </a:r>
                      <a:endParaRPr lang="en-US" altLang="ko-KR" sz="105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PMT / </a:t>
                      </a:r>
                      <a:r>
                        <a:rPr lang="en-US" altLang="ko-KR" sz="1050" b="0" i="0" u="none" strike="noStrike" err="1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InGaAs</a:t>
                      </a:r>
                      <a:endParaRPr lang="en-US" altLang="ko-KR" sz="105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PMT / </a:t>
                      </a:r>
                      <a:r>
                        <a:rPr lang="en-US" altLang="ko-KR" sz="1050" b="0" i="0" u="none" strike="noStrike" err="1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InGaAs</a:t>
                      </a:r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/ </a:t>
                      </a:r>
                      <a:r>
                        <a:rPr lang="ko-KR" altLang="en-US" sz="1050" b="0" i="0" u="none" strike="noStrike" err="1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적분구</a:t>
                      </a:r>
                      <a:endParaRPr lang="en-US" altLang="ko-KR" sz="1050" b="0" i="0" u="none" strike="noStrike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9526" marR="9526" marT="946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2510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8ED892-022E-4B94-8045-53984CA7D460}"/>
              </a:ext>
            </a:extLst>
          </p:cNvPr>
          <p:cNvSpPr txBox="1"/>
          <p:nvPr/>
        </p:nvSpPr>
        <p:spPr>
          <a:xfrm>
            <a:off x="706390" y="1290431"/>
            <a:ext cx="698291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/>
              <a:t>안산연구소 </a:t>
            </a:r>
            <a:r>
              <a:rPr lang="en-US" altLang="ko-KR" sz="1050"/>
              <a:t>NIR(</a:t>
            </a:r>
            <a:r>
              <a:rPr lang="ko-KR" altLang="en-US" sz="1050"/>
              <a:t>근적외선</a:t>
            </a:r>
            <a:r>
              <a:rPr lang="en-US" altLang="ko-KR" sz="1050"/>
              <a:t>) </a:t>
            </a:r>
            <a:r>
              <a:rPr lang="ko-KR" altLang="en-US" sz="1050"/>
              <a:t>영역의 측정 범위 확장</a:t>
            </a:r>
            <a:r>
              <a:rPr lang="en-US" altLang="ko-KR" sz="1050"/>
              <a:t>. (1000nm </a:t>
            </a:r>
            <a:r>
              <a:rPr lang="ko-KR" altLang="en-US" sz="1050"/>
              <a:t>→ </a:t>
            </a:r>
            <a:r>
              <a:rPr lang="en-US" altLang="ko-KR" sz="1050"/>
              <a:t>1800nm </a:t>
            </a:r>
            <a:r>
              <a:rPr lang="ko-KR" altLang="en-US" sz="1050"/>
              <a:t>대응 가능</a:t>
            </a:r>
            <a:r>
              <a:rPr lang="en-US" altLang="ko-KR" sz="1050"/>
              <a:t>) </a:t>
            </a:r>
            <a:r>
              <a:rPr lang="en-US" altLang="ko-KR" sz="1050" b="1"/>
              <a:t> </a:t>
            </a:r>
            <a:r>
              <a:rPr lang="en-US" altLang="ko-KR" sz="1050" b="1">
                <a:sym typeface="Wingdings" panose="05000000000000000000" pitchFamily="2" charset="2"/>
              </a:rPr>
              <a:t> FMCW PJT</a:t>
            </a:r>
            <a:r>
              <a:rPr lang="ko-KR" altLang="en-US" sz="1050" b="1">
                <a:sym typeface="Wingdings" panose="05000000000000000000" pitchFamily="2" charset="2"/>
              </a:rPr>
              <a:t>에서 활용</a:t>
            </a:r>
            <a:endParaRPr lang="en-US" altLang="ko-KR" sz="105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/>
              <a:t>Accuracy</a:t>
            </a:r>
            <a:r>
              <a:rPr lang="ko-KR" altLang="en-US" sz="1050"/>
              <a:t> 성능 우수</a:t>
            </a:r>
            <a:r>
              <a:rPr lang="en-US" altLang="ko-KR" sz="1050"/>
              <a:t> </a:t>
            </a:r>
            <a:r>
              <a:rPr lang="ko-KR" altLang="en-US" sz="1050"/>
              <a:t>및 자동화된 제어 가능</a:t>
            </a:r>
            <a:r>
              <a:rPr lang="en-US" altLang="ko-KR" sz="1050"/>
              <a:t>.   </a:t>
            </a:r>
            <a:r>
              <a:rPr lang="en-US" altLang="ko-KR" sz="1050" b="1">
                <a:sym typeface="Wingdings" panose="05000000000000000000" pitchFamily="2" charset="2"/>
              </a:rPr>
              <a:t> Reference</a:t>
            </a:r>
            <a:r>
              <a:rPr lang="ko-KR" altLang="en-US" sz="1050" b="1">
                <a:sym typeface="Wingdings" panose="05000000000000000000" pitchFamily="2" charset="2"/>
              </a:rPr>
              <a:t> 계측기로 활용</a:t>
            </a:r>
            <a:endParaRPr lang="en-US" altLang="ko-KR" sz="1050" b="1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err="1">
                <a:sym typeface="Wingdings" panose="05000000000000000000" pitchFamily="2" charset="2"/>
              </a:rPr>
              <a:t>각도별</a:t>
            </a:r>
            <a:r>
              <a:rPr lang="ko-KR" altLang="en-US" sz="1050">
                <a:sym typeface="Wingdings" panose="05000000000000000000" pitchFamily="2" charset="2"/>
              </a:rPr>
              <a:t> 투과율 </a:t>
            </a:r>
            <a:r>
              <a:rPr lang="en-US" altLang="ko-KR" sz="1050">
                <a:sym typeface="Wingdings" panose="05000000000000000000" pitchFamily="2" charset="2"/>
              </a:rPr>
              <a:t>/ </a:t>
            </a:r>
            <a:r>
              <a:rPr lang="ko-KR" altLang="en-US" sz="1050">
                <a:sym typeface="Wingdings" panose="05000000000000000000" pitchFamily="2" charset="2"/>
              </a:rPr>
              <a:t>반사율 측정 가능   </a:t>
            </a:r>
            <a:r>
              <a:rPr lang="en-US" altLang="ko-KR" sz="1050" b="1">
                <a:sym typeface="Wingdings" panose="05000000000000000000" pitchFamily="2" charset="2"/>
              </a:rPr>
              <a:t> Lens </a:t>
            </a:r>
            <a:r>
              <a:rPr lang="ko-KR" altLang="en-US" sz="1050" b="1">
                <a:sym typeface="Wingdings" panose="05000000000000000000" pitchFamily="2" charset="2"/>
              </a:rPr>
              <a:t>개발팀에서의 입고검사</a:t>
            </a:r>
            <a:r>
              <a:rPr lang="en-US" altLang="ko-KR" sz="1050" b="1">
                <a:sym typeface="Wingdings" panose="05000000000000000000" pitchFamily="2" charset="2"/>
              </a:rPr>
              <a:t>/FA </a:t>
            </a:r>
            <a:r>
              <a:rPr lang="ko-KR" altLang="en-US" sz="1050" b="1">
                <a:sym typeface="Wingdings" panose="05000000000000000000" pitchFamily="2" charset="2"/>
              </a:rPr>
              <a:t>및 </a:t>
            </a:r>
            <a:r>
              <a:rPr lang="en-US" altLang="ko-KR" sz="1050" b="1">
                <a:sym typeface="Wingdings" panose="05000000000000000000" pitchFamily="2" charset="2"/>
              </a:rPr>
              <a:t>BM </a:t>
            </a:r>
            <a:r>
              <a:rPr lang="ko-KR" altLang="en-US" sz="1050" b="1">
                <a:sym typeface="Wingdings" panose="05000000000000000000" pitchFamily="2" charset="2"/>
              </a:rPr>
              <a:t>대응 가능</a:t>
            </a:r>
            <a:r>
              <a:rPr lang="en-US" altLang="ko-KR" sz="1050" b="1">
                <a:sym typeface="Wingdings" panose="05000000000000000000" pitchFamily="2" charset="2"/>
              </a:rPr>
              <a:t>, </a:t>
            </a:r>
            <a:r>
              <a:rPr lang="ko-KR" altLang="en-US" sz="1050" b="1">
                <a:sym typeface="Wingdings" panose="05000000000000000000" pitchFamily="2" charset="2"/>
              </a:rPr>
              <a:t>차트 특성 측정 가능</a:t>
            </a:r>
            <a:endParaRPr lang="en-US" altLang="ko-KR" sz="1050" b="1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>
                <a:sym typeface="Wingdings" panose="05000000000000000000" pitchFamily="2" charset="2"/>
              </a:rPr>
              <a:t>편광 상태에 따른 특성 측정 가능    </a:t>
            </a:r>
            <a:r>
              <a:rPr lang="en-US" altLang="ko-KR" sz="1050" b="1">
                <a:sym typeface="Wingdings" panose="05000000000000000000" pitchFamily="2" charset="2"/>
              </a:rPr>
              <a:t> </a:t>
            </a:r>
            <a:r>
              <a:rPr lang="ko-KR" altLang="en-US" sz="1050" b="1">
                <a:sym typeface="Wingdings" panose="05000000000000000000" pitchFamily="2" charset="2"/>
              </a:rPr>
              <a:t>추후 </a:t>
            </a:r>
            <a:r>
              <a:rPr lang="en-US" altLang="ko-KR" sz="1050" b="1">
                <a:sym typeface="Wingdings" panose="05000000000000000000" pitchFamily="2" charset="2"/>
              </a:rPr>
              <a:t>AR/VR </a:t>
            </a:r>
            <a:r>
              <a:rPr lang="ko-KR" altLang="en-US" sz="1050" b="1">
                <a:sym typeface="Wingdings" panose="05000000000000000000" pitchFamily="2" charset="2"/>
              </a:rPr>
              <a:t>진행 시 활용 가능</a:t>
            </a:r>
            <a:endParaRPr lang="en-US" altLang="ko-KR" sz="105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AC11F2-2B91-48CA-ABB3-57E8502663DB}"/>
                  </a:ext>
                </a:extLst>
              </p:cNvPr>
              <p:cNvSpPr txBox="1"/>
              <p:nvPr/>
            </p:nvSpPr>
            <p:spPr>
              <a:xfrm>
                <a:off x="5170810" y="6704112"/>
                <a:ext cx="446449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000">
                    <a:solidFill>
                      <a:srgbClr val="006600"/>
                    </a:solidFill>
                  </a:rPr>
                  <a:t>2) Absorbance Value. </a:t>
                </a:r>
                <a:r>
                  <a:rPr lang="ko-KR" altLang="en-US" sz="1000">
                    <a:solidFill>
                      <a:srgbClr val="006600"/>
                    </a:solidFill>
                  </a:rPr>
                  <a:t>낮을수록 손실 없이 측정 가능</a:t>
                </a:r>
                <a:r>
                  <a:rPr lang="en-US" altLang="ko-KR" sz="1000">
                    <a:solidFill>
                      <a:srgbClr val="006600"/>
                    </a:solidFill>
                  </a:rPr>
                  <a:t>. 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𝐴𝑏𝑠</m:t>
                    </m:r>
                    <m:r>
                      <a:rPr lang="en-US" altLang="ko-KR" sz="1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sz="1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000" b="0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1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ko-KR" altLang="en-US" sz="1000" err="1">
                  <a:solidFill>
                    <a:srgbClr val="0066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AC11F2-2B91-48CA-ABB3-57E850266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810" y="6704112"/>
                <a:ext cx="4464496" cy="153888"/>
              </a:xfrm>
              <a:prstGeom prst="rect">
                <a:avLst/>
              </a:prstGeom>
              <a:blipFill>
                <a:blip r:embed="rId3"/>
                <a:stretch>
                  <a:fillRect l="-1774" t="-3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FE69CA3-999D-4582-BEAB-D2C03F31D82A}"/>
              </a:ext>
            </a:extLst>
          </p:cNvPr>
          <p:cNvSpPr txBox="1"/>
          <p:nvPr/>
        </p:nvSpPr>
        <p:spPr>
          <a:xfrm>
            <a:off x="357272" y="792627"/>
            <a:ext cx="611705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/>
              <a:t>안산 </a:t>
            </a:r>
            <a:r>
              <a:rPr lang="ko-KR" altLang="en-US" sz="1200" err="1"/>
              <a:t>기보유</a:t>
            </a:r>
            <a:r>
              <a:rPr lang="ko-KR" altLang="en-US" sz="1200"/>
              <a:t> 계측기는 </a:t>
            </a:r>
            <a:r>
              <a:rPr lang="en-US" altLang="ko-KR" sz="1200"/>
              <a:t>1000nm</a:t>
            </a:r>
            <a:r>
              <a:rPr lang="ko-KR" altLang="en-US" sz="1200"/>
              <a:t>까지만 측정 가능하며</a:t>
            </a:r>
            <a:r>
              <a:rPr lang="en-US" altLang="ko-KR" sz="1200"/>
              <a:t>, </a:t>
            </a:r>
            <a:r>
              <a:rPr lang="ko-KR" altLang="en-US" sz="1200"/>
              <a:t>입사각 </a:t>
            </a:r>
            <a:r>
              <a:rPr lang="en-US" altLang="ko-KR" sz="1200"/>
              <a:t>/ </a:t>
            </a:r>
            <a:r>
              <a:rPr lang="ko-KR" altLang="en-US" sz="1200" err="1"/>
              <a:t>측정각</a:t>
            </a:r>
            <a:r>
              <a:rPr lang="ko-KR" altLang="en-US" sz="1200"/>
              <a:t> </a:t>
            </a:r>
            <a:r>
              <a:rPr lang="en-US" altLang="ko-KR" sz="1200"/>
              <a:t>/ </a:t>
            </a:r>
            <a:r>
              <a:rPr lang="ko-KR" altLang="en-US" sz="1200"/>
              <a:t>편광 특성 조절 기능 부재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45CDA-033A-4569-90F6-272972EEB604}"/>
              </a:ext>
            </a:extLst>
          </p:cNvPr>
          <p:cNvSpPr txBox="1"/>
          <p:nvPr/>
        </p:nvSpPr>
        <p:spPr>
          <a:xfrm>
            <a:off x="504056" y="1092478"/>
            <a:ext cx="82073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50" b="1" err="1"/>
              <a:t>투자시</a:t>
            </a:r>
            <a:r>
              <a:rPr lang="ko-KR" altLang="en-US" sz="1050" b="1"/>
              <a:t> 효과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BB897-6BF4-4C35-9BDB-EDE3DDD71CE3}"/>
              </a:ext>
            </a:extLst>
          </p:cNvPr>
          <p:cNvSpPr txBox="1"/>
          <p:nvPr/>
        </p:nvSpPr>
        <p:spPr>
          <a:xfrm>
            <a:off x="5170810" y="6561774"/>
            <a:ext cx="44644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>
                <a:solidFill>
                  <a:srgbClr val="006600"/>
                </a:solidFill>
              </a:rPr>
              <a:t>1) </a:t>
            </a:r>
            <a:r>
              <a:rPr lang="ko-KR" altLang="en-US" sz="1000">
                <a:solidFill>
                  <a:srgbClr val="006600"/>
                </a:solidFill>
              </a:rPr>
              <a:t>사양서 내의 </a:t>
            </a:r>
            <a:r>
              <a:rPr lang="en-US" altLang="ko-KR" sz="1000">
                <a:solidFill>
                  <a:srgbClr val="006600"/>
                </a:solidFill>
              </a:rPr>
              <a:t>accuracy </a:t>
            </a:r>
            <a:r>
              <a:rPr lang="ko-KR" altLang="en-US" sz="1000">
                <a:solidFill>
                  <a:srgbClr val="006600"/>
                </a:solidFill>
              </a:rPr>
              <a:t>확인 불가</a:t>
            </a:r>
            <a:r>
              <a:rPr lang="en-US" altLang="ko-KR" sz="1000">
                <a:solidFill>
                  <a:srgbClr val="006600"/>
                </a:solidFill>
              </a:rPr>
              <a:t>.</a:t>
            </a:r>
            <a:endParaRPr lang="ko-KR" altLang="en-US" sz="1000" err="1">
              <a:solidFill>
                <a:srgbClr val="006600"/>
              </a:solidFill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035DDE4E-9C49-4B45-A301-DC048400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5190" y="6513060"/>
            <a:ext cx="435620" cy="365125"/>
          </a:xfrm>
        </p:spPr>
        <p:txBody>
          <a:bodyPr/>
          <a:lstStyle/>
          <a:p>
            <a:pPr algn="r"/>
            <a:r>
              <a:rPr lang="en-US" altLang="ko-KR"/>
              <a:t>2 / 6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20023B-A99E-4934-A4BF-B84C792702C8}"/>
              </a:ext>
            </a:extLst>
          </p:cNvPr>
          <p:cNvSpPr/>
          <p:nvPr/>
        </p:nvSpPr>
        <p:spPr>
          <a:xfrm>
            <a:off x="8331200" y="2051367"/>
            <a:ext cx="1391372" cy="4335593"/>
          </a:xfrm>
          <a:prstGeom prst="roundRect">
            <a:avLst>
              <a:gd name="adj" fmla="val 654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E3358E-FC24-44B2-819C-15F698A6D613}"/>
              </a:ext>
            </a:extLst>
          </p:cNvPr>
          <p:cNvSpPr txBox="1"/>
          <p:nvPr/>
        </p:nvSpPr>
        <p:spPr>
          <a:xfrm>
            <a:off x="6937806" y="733665"/>
            <a:ext cx="2914651" cy="12464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50" b="1">
                <a:solidFill>
                  <a:srgbClr val="006600"/>
                </a:solidFill>
              </a:rPr>
              <a:t> * Olympus </a:t>
            </a:r>
            <a:r>
              <a:rPr lang="ko-KR" altLang="en-US" sz="1050" b="1">
                <a:solidFill>
                  <a:srgbClr val="006600"/>
                </a:solidFill>
              </a:rPr>
              <a:t>반사율 측정기</a:t>
            </a:r>
            <a:r>
              <a:rPr lang="en-US" altLang="ko-KR" sz="1050" b="1">
                <a:solidFill>
                  <a:srgbClr val="006600"/>
                </a:solidFill>
              </a:rPr>
              <a:t>(</a:t>
            </a:r>
            <a:r>
              <a:rPr lang="ko-KR" altLang="en-US" sz="1050" b="1">
                <a:solidFill>
                  <a:srgbClr val="006600"/>
                </a:solidFill>
              </a:rPr>
              <a:t>현미경 방식</a:t>
            </a:r>
            <a:r>
              <a:rPr lang="en-US" altLang="ko-KR" sz="1050" b="1">
                <a:solidFill>
                  <a:srgbClr val="006600"/>
                </a:solidFill>
              </a:rPr>
              <a:t>)</a:t>
            </a:r>
            <a:r>
              <a:rPr lang="ko-KR" altLang="en-US" sz="1050" b="1">
                <a:solidFill>
                  <a:srgbClr val="006600"/>
                </a:solidFill>
              </a:rPr>
              <a:t> </a:t>
            </a:r>
            <a:r>
              <a:rPr lang="en-US" altLang="ko-KR" sz="1050" b="1">
                <a:solidFill>
                  <a:srgbClr val="006600"/>
                </a:solidFill>
              </a:rPr>
              <a:t>: </a:t>
            </a:r>
          </a:p>
          <a:p>
            <a:r>
              <a:rPr lang="en-US" altLang="ko-KR" sz="1050" b="1">
                <a:solidFill>
                  <a:srgbClr val="006600"/>
                </a:solidFill>
              </a:rPr>
              <a:t> </a:t>
            </a:r>
            <a:r>
              <a:rPr lang="en-US" altLang="ko-KR" sz="1050">
                <a:solidFill>
                  <a:srgbClr val="006600"/>
                </a:solidFill>
              </a:rPr>
              <a:t> </a:t>
            </a:r>
            <a:r>
              <a:rPr lang="en-US" altLang="ko-KR" sz="1000">
                <a:solidFill>
                  <a:srgbClr val="006600"/>
                </a:solidFill>
              </a:rPr>
              <a:t>-. </a:t>
            </a:r>
            <a:r>
              <a:rPr lang="ko-KR" altLang="en-US" sz="1000">
                <a:solidFill>
                  <a:srgbClr val="006600"/>
                </a:solidFill>
              </a:rPr>
              <a:t>광원의 </a:t>
            </a:r>
            <a:r>
              <a:rPr lang="en-US" altLang="ko-KR" sz="1000">
                <a:solidFill>
                  <a:srgbClr val="006600"/>
                </a:solidFill>
              </a:rPr>
              <a:t>spot</a:t>
            </a:r>
            <a:r>
              <a:rPr lang="ko-KR" altLang="en-US" sz="1000">
                <a:solidFill>
                  <a:srgbClr val="006600"/>
                </a:solidFill>
              </a:rPr>
              <a:t>을 </a:t>
            </a:r>
            <a:r>
              <a:rPr lang="en-US" altLang="ko-KR" sz="1000">
                <a:solidFill>
                  <a:srgbClr val="006600"/>
                </a:solidFill>
              </a:rPr>
              <a:t>sample</a:t>
            </a:r>
            <a:r>
              <a:rPr lang="ko-KR" altLang="en-US" sz="1000">
                <a:solidFill>
                  <a:srgbClr val="006600"/>
                </a:solidFill>
              </a:rPr>
              <a:t>에 </a:t>
            </a:r>
            <a:r>
              <a:rPr lang="en-US" altLang="ko-KR" sz="1000">
                <a:solidFill>
                  <a:srgbClr val="006600"/>
                </a:solidFill>
              </a:rPr>
              <a:t>focusing </a:t>
            </a:r>
            <a:r>
              <a:rPr lang="ko-KR" altLang="en-US" sz="1000">
                <a:solidFill>
                  <a:srgbClr val="006600"/>
                </a:solidFill>
              </a:rPr>
              <a:t>한 후 반사되는 빛을  </a:t>
            </a:r>
            <a:endParaRPr lang="en-US" altLang="ko-KR" sz="1000">
              <a:solidFill>
                <a:srgbClr val="006600"/>
              </a:solidFill>
            </a:endParaRPr>
          </a:p>
          <a:p>
            <a:r>
              <a:rPr lang="en-US" altLang="ko-KR" sz="1000">
                <a:solidFill>
                  <a:srgbClr val="006600"/>
                </a:solidFill>
              </a:rPr>
              <a:t>     </a:t>
            </a:r>
            <a:r>
              <a:rPr lang="ko-KR" altLang="en-US" sz="1000">
                <a:solidFill>
                  <a:srgbClr val="006600"/>
                </a:solidFill>
              </a:rPr>
              <a:t>측정하는 방식</a:t>
            </a:r>
            <a:r>
              <a:rPr lang="en-US" altLang="ko-KR" sz="1000">
                <a:solidFill>
                  <a:srgbClr val="006600"/>
                </a:solidFill>
              </a:rPr>
              <a:t>.</a:t>
            </a:r>
          </a:p>
          <a:p>
            <a:r>
              <a:rPr lang="en-US" altLang="ko-KR" sz="1000">
                <a:solidFill>
                  <a:srgbClr val="006600"/>
                </a:solidFill>
              </a:rPr>
              <a:t>  -.  </a:t>
            </a:r>
            <a:r>
              <a:rPr lang="ko-KR" altLang="en-US" sz="1000">
                <a:solidFill>
                  <a:srgbClr val="006600"/>
                </a:solidFill>
              </a:rPr>
              <a:t>다음과 같은 사양으로 측정 가능</a:t>
            </a:r>
            <a:r>
              <a:rPr lang="en-US" altLang="ko-KR" sz="1000">
                <a:solidFill>
                  <a:srgbClr val="006600"/>
                </a:solidFill>
              </a:rPr>
              <a:t>. </a:t>
            </a:r>
          </a:p>
          <a:p>
            <a:r>
              <a:rPr lang="en-US" altLang="ko-KR" sz="1000">
                <a:solidFill>
                  <a:srgbClr val="006600"/>
                </a:solidFill>
              </a:rPr>
              <a:t>      spot size</a:t>
            </a:r>
            <a:r>
              <a:rPr lang="ko-KR" altLang="en-US" sz="1000">
                <a:solidFill>
                  <a:srgbClr val="006600"/>
                </a:solidFill>
              </a:rPr>
              <a:t> 최소 </a:t>
            </a:r>
            <a:r>
              <a:rPr lang="en-US" altLang="ko-KR" sz="1000">
                <a:solidFill>
                  <a:srgbClr val="006600"/>
                </a:solidFill>
              </a:rPr>
              <a:t>17.5um (40x </a:t>
            </a:r>
            <a:r>
              <a:rPr lang="ko-KR" altLang="en-US" sz="1000">
                <a:solidFill>
                  <a:srgbClr val="006600"/>
                </a:solidFill>
              </a:rPr>
              <a:t>대물렌즈</a:t>
            </a:r>
            <a:r>
              <a:rPr lang="en-US" altLang="ko-KR" sz="1000">
                <a:solidFill>
                  <a:srgbClr val="006600"/>
                </a:solidFill>
              </a:rPr>
              <a:t>), working distance </a:t>
            </a:r>
          </a:p>
          <a:p>
            <a:r>
              <a:rPr lang="en-US" altLang="ko-KR" sz="1000">
                <a:solidFill>
                  <a:srgbClr val="006600"/>
                </a:solidFill>
              </a:rPr>
              <a:t>      2.2mm, curvature radius 1mm </a:t>
            </a:r>
            <a:r>
              <a:rPr lang="ko-KR" altLang="en-US" sz="1000">
                <a:solidFill>
                  <a:srgbClr val="006600"/>
                </a:solidFill>
              </a:rPr>
              <a:t>↑</a:t>
            </a:r>
            <a:r>
              <a:rPr lang="en-US" altLang="ko-KR" sz="1000">
                <a:solidFill>
                  <a:srgbClr val="006600"/>
                </a:solidFill>
              </a:rPr>
              <a:t> </a:t>
            </a:r>
          </a:p>
          <a:p>
            <a:r>
              <a:rPr lang="en-US" altLang="ko-KR" sz="1000" b="1">
                <a:solidFill>
                  <a:srgbClr val="006600"/>
                </a:solidFill>
              </a:rPr>
              <a:t>  -. </a:t>
            </a:r>
            <a:r>
              <a:rPr lang="ko-KR" altLang="en-US" sz="1000">
                <a:solidFill>
                  <a:srgbClr val="006600"/>
                </a:solidFill>
              </a:rPr>
              <a:t>소형 샘플 </a:t>
            </a:r>
            <a:r>
              <a:rPr lang="en-US" altLang="ko-KR" sz="1000">
                <a:solidFill>
                  <a:srgbClr val="006600"/>
                </a:solidFill>
              </a:rPr>
              <a:t>/ </a:t>
            </a:r>
            <a:r>
              <a:rPr lang="ko-KR" altLang="en-US" sz="1000">
                <a:solidFill>
                  <a:srgbClr val="006600"/>
                </a:solidFill>
              </a:rPr>
              <a:t>작은 측정 </a:t>
            </a:r>
            <a:r>
              <a:rPr lang="en-US" altLang="ko-KR" sz="1000">
                <a:solidFill>
                  <a:srgbClr val="006600"/>
                </a:solidFill>
              </a:rPr>
              <a:t>point, </a:t>
            </a:r>
            <a:r>
              <a:rPr lang="ko-KR" altLang="en-US" sz="1000">
                <a:solidFill>
                  <a:srgbClr val="006600"/>
                </a:solidFill>
              </a:rPr>
              <a:t>깊이 별 반사율</a:t>
            </a:r>
            <a:r>
              <a:rPr lang="en-US" altLang="ko-KR" sz="1000">
                <a:solidFill>
                  <a:srgbClr val="006600"/>
                </a:solidFill>
              </a:rPr>
              <a:t> </a:t>
            </a:r>
            <a:r>
              <a:rPr lang="ko-KR" altLang="en-US" sz="1000">
                <a:solidFill>
                  <a:srgbClr val="006600"/>
                </a:solidFill>
              </a:rPr>
              <a:t>등의 경우</a:t>
            </a:r>
            <a:endParaRPr lang="en-US" altLang="ko-KR" sz="1000">
              <a:solidFill>
                <a:srgbClr val="006600"/>
              </a:solidFill>
            </a:endParaRPr>
          </a:p>
          <a:p>
            <a:r>
              <a:rPr lang="en-US" altLang="ko-KR" sz="1000">
                <a:solidFill>
                  <a:srgbClr val="006600"/>
                </a:solidFill>
              </a:rPr>
              <a:t>     </a:t>
            </a:r>
            <a:r>
              <a:rPr lang="ko-KR" altLang="en-US" sz="1000">
                <a:solidFill>
                  <a:srgbClr val="006600"/>
                </a:solidFill>
              </a:rPr>
              <a:t>에 유리</a:t>
            </a:r>
            <a:endParaRPr lang="en-US" altLang="ko-KR" sz="1050" b="1">
              <a:solidFill>
                <a:srgbClr val="006600"/>
              </a:solidFill>
            </a:endParaRPr>
          </a:p>
        </p:txBody>
      </p:sp>
      <p:sp>
        <p:nvSpPr>
          <p:cNvPr id="16" name="실행 단추: 홈으로 이동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FB02D8A-98B9-4497-9A8F-924C9357B335}"/>
              </a:ext>
            </a:extLst>
          </p:cNvPr>
          <p:cNvSpPr/>
          <p:nvPr/>
        </p:nvSpPr>
        <p:spPr>
          <a:xfrm>
            <a:off x="8444436" y="48183"/>
            <a:ext cx="277669" cy="270826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0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28F65E1-B165-442B-9891-2F0B8AA3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중점 검토 │ 보유 </a:t>
            </a:r>
            <a:r>
              <a:rPr lang="en-US" altLang="ko-KR"/>
              <a:t>Infra </a:t>
            </a:r>
            <a:r>
              <a:rPr lang="ko-KR" altLang="en-US"/>
              <a:t>점검 </a:t>
            </a:r>
            <a:r>
              <a:rPr lang="en-US" altLang="ko-KR"/>
              <a:t>(</a:t>
            </a:r>
            <a:r>
              <a:rPr lang="ko-KR" altLang="en-US"/>
              <a:t>전사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F2EB8-5653-40D4-A8B0-63A049751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전사 유사 계측기 점검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E69CA3-999D-4582-BEAB-D2C03F31D82A}"/>
              </a:ext>
            </a:extLst>
          </p:cNvPr>
          <p:cNvSpPr txBox="1"/>
          <p:nvPr/>
        </p:nvSpPr>
        <p:spPr>
          <a:xfrm>
            <a:off x="357272" y="792627"/>
            <a:ext cx="8019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/>
              <a:t>안산 </a:t>
            </a:r>
            <a:r>
              <a:rPr lang="ko-KR" altLang="en-US" sz="1200" err="1"/>
              <a:t>기보유</a:t>
            </a:r>
            <a:r>
              <a:rPr lang="ko-KR" altLang="en-US" sz="1200"/>
              <a:t> 계측기는 입사각 </a:t>
            </a:r>
            <a:r>
              <a:rPr lang="en-US" altLang="ko-KR" sz="1200"/>
              <a:t>/ </a:t>
            </a:r>
            <a:r>
              <a:rPr lang="ko-KR" altLang="en-US" sz="1200" err="1"/>
              <a:t>측정각</a:t>
            </a:r>
            <a:r>
              <a:rPr lang="ko-KR" altLang="en-US" sz="1200"/>
              <a:t> </a:t>
            </a:r>
            <a:r>
              <a:rPr lang="en-US" altLang="ko-KR" sz="1200"/>
              <a:t>/ </a:t>
            </a:r>
            <a:r>
              <a:rPr lang="ko-KR" altLang="en-US" sz="1200"/>
              <a:t>편광 특성 조절 기능 부재</a:t>
            </a:r>
            <a:r>
              <a:rPr lang="en-US" altLang="ko-KR" sz="1200"/>
              <a:t>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/>
              <a:t>전사 유사 계측기 확인 결과 해당 부서에서 사용 중이며 편광특성 및 각도 조절 불가능한 계측기</a:t>
            </a:r>
            <a:r>
              <a:rPr lang="en-US" altLang="ko-KR" sz="1200"/>
              <a:t>(</a:t>
            </a:r>
            <a:r>
              <a:rPr lang="ko-KR" altLang="en-US" sz="1200"/>
              <a:t>사양 미달</a:t>
            </a:r>
            <a:r>
              <a:rPr lang="en-US" altLang="ko-KR" sz="1200"/>
              <a:t>)</a:t>
            </a:r>
            <a:r>
              <a:rPr lang="ko-KR" altLang="en-US" sz="1200"/>
              <a:t>로 자산 이관 불가능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  </a:t>
            </a:r>
            <a:r>
              <a:rPr lang="en-US" altLang="ko-KR" sz="1200">
                <a:solidFill>
                  <a:srgbClr val="C00000"/>
                </a:solidFill>
              </a:rPr>
              <a:t>     </a:t>
            </a:r>
            <a:r>
              <a:rPr lang="en-US" altLang="ko-KR" sz="120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>
                <a:solidFill>
                  <a:srgbClr val="C00000"/>
                </a:solidFill>
                <a:sym typeface="Wingdings" panose="05000000000000000000" pitchFamily="2" charset="2"/>
              </a:rPr>
              <a:t>유휴 자산 활용 불가</a:t>
            </a:r>
            <a:r>
              <a:rPr lang="en-US" altLang="ko-KR" sz="120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C74B066-227A-4A58-AB2B-5E2801A69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423457"/>
              </p:ext>
            </p:extLst>
          </p:nvPr>
        </p:nvGraphicFramePr>
        <p:xfrm>
          <a:off x="200472" y="1922972"/>
          <a:ext cx="9544564" cy="4446212"/>
        </p:xfrm>
        <a:graphic>
          <a:graphicData uri="http://schemas.openxmlformats.org/drawingml/2006/table">
            <a:tbl>
              <a:tblPr firstRow="1" bandRow="1"/>
              <a:tblGrid>
                <a:gridCol w="1444362">
                  <a:extLst>
                    <a:ext uri="{9D8B030D-6E8A-4147-A177-3AD203B41FA5}">
                      <a16:colId xmlns:a16="http://schemas.microsoft.com/office/drawing/2014/main" val="3074687904"/>
                    </a:ext>
                  </a:extLst>
                </a:gridCol>
                <a:gridCol w="1367145">
                  <a:extLst>
                    <a:ext uri="{9D8B030D-6E8A-4147-A177-3AD203B41FA5}">
                      <a16:colId xmlns:a16="http://schemas.microsoft.com/office/drawing/2014/main" val="2582900242"/>
                    </a:ext>
                  </a:extLst>
                </a:gridCol>
                <a:gridCol w="973295">
                  <a:extLst>
                    <a:ext uri="{9D8B030D-6E8A-4147-A177-3AD203B41FA5}">
                      <a16:colId xmlns:a16="http://schemas.microsoft.com/office/drawing/2014/main" val="2247092285"/>
                    </a:ext>
                  </a:extLst>
                </a:gridCol>
                <a:gridCol w="1545502">
                  <a:extLst>
                    <a:ext uri="{9D8B030D-6E8A-4147-A177-3AD203B41FA5}">
                      <a16:colId xmlns:a16="http://schemas.microsoft.com/office/drawing/2014/main" val="1399876051"/>
                    </a:ext>
                  </a:extLst>
                </a:gridCol>
                <a:gridCol w="713388">
                  <a:extLst>
                    <a:ext uri="{9D8B030D-6E8A-4147-A177-3AD203B41FA5}">
                      <a16:colId xmlns:a16="http://schemas.microsoft.com/office/drawing/2014/main" val="448988801"/>
                    </a:ext>
                  </a:extLst>
                </a:gridCol>
                <a:gridCol w="1106035">
                  <a:extLst>
                    <a:ext uri="{9D8B030D-6E8A-4147-A177-3AD203B41FA5}">
                      <a16:colId xmlns:a16="http://schemas.microsoft.com/office/drawing/2014/main" val="2873884115"/>
                    </a:ext>
                  </a:extLst>
                </a:gridCol>
                <a:gridCol w="771153">
                  <a:extLst>
                    <a:ext uri="{9D8B030D-6E8A-4147-A177-3AD203B41FA5}">
                      <a16:colId xmlns:a16="http://schemas.microsoft.com/office/drawing/2014/main" val="2266478086"/>
                    </a:ext>
                  </a:extLst>
                </a:gridCol>
                <a:gridCol w="1623684">
                  <a:extLst>
                    <a:ext uri="{9D8B030D-6E8A-4147-A177-3AD203B41FA5}">
                      <a16:colId xmlns:a16="http://schemas.microsoft.com/office/drawing/2014/main" val="2926305393"/>
                    </a:ext>
                  </a:extLst>
                </a:gridCol>
              </a:tblGrid>
              <a:tr h="4739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장비명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입고년도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용도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Maker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모델명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장소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51054"/>
                  </a:ext>
                </a:extLst>
              </a:tr>
              <a:tr h="48990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투과율 측정기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광학솔루션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Lens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개발팀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2017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수직 입사 투과율 측정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렌즈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시편용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EtaMax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(Korea)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PSITD</a:t>
                      </a:r>
                    </a:p>
                    <a:p>
                      <a:pPr algn="ctr" latinLnBrk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(OPM-300T)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안산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층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현업 </a:t>
                      </a:r>
                      <a:r>
                        <a:rPr lang="ko-KR" altLang="en-US" sz="1000" kern="12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사용중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각도조절 불가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854177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반사율 측정기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광학솔루션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Lens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개발팀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2017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반사율 측정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/>
                          <a:ea typeface="LG스마트체 Regular" panose="020B0600000101010101" pitchFamily="50" charset="-127"/>
                          <a:cs typeface="+mn-cs"/>
                        </a:rPr>
                        <a:t>Focusing type)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Olympus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(Japan)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USPM-RU-W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안산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층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현업 </a:t>
                      </a:r>
                      <a:r>
                        <a:rPr lang="ko-KR" altLang="en-US" sz="1000" kern="12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사용중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각도조절 불가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954796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투과율 측정기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광학솔루션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QA1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2018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광학 부품 입고검사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필터 투과율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Agilent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Cary-6000i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구미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공장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현업 </a:t>
                      </a:r>
                      <a:r>
                        <a:rPr lang="ko-KR" altLang="en-US" sz="1000" kern="12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사용중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각도조절 불가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194875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투과율 측정기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광학솔루션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QA2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2022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광학 부품 입고검사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필터 투과율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Agilent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Cary-6000i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파주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공장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현업 </a:t>
                      </a:r>
                      <a:r>
                        <a:rPr lang="ko-KR" altLang="en-US" sz="1000" kern="12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사용중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각도조절 불가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098305"/>
                  </a:ext>
                </a:extLst>
              </a:tr>
              <a:tr h="542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투과율 측정기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PM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생산팀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2018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투과율 측정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람다비전 코리아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-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구미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공장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현업 </a:t>
                      </a:r>
                      <a:r>
                        <a:rPr lang="ko-KR" altLang="en-US" sz="1000" kern="12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사용중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각도조절 불가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093685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투과율 측정기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PM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생산팀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2010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투과율 측정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Hach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DR-8000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구미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공장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현업 </a:t>
                      </a:r>
                      <a:r>
                        <a:rPr lang="ko-KR" altLang="en-US" sz="1000" kern="12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사용중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각도조절 불가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69785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투과율 측정기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소자소재개발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팀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2016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투과율 측정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Agilent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Cary 5000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마곡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CTO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장비 고장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각도조절 불가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020440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투과율 측정기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융합부품개발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팀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2010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투과율 측정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Jasco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V-670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마곡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CTO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현업 </a:t>
                      </a:r>
                      <a:r>
                        <a:rPr lang="ko-KR" altLang="en-US" sz="1000" kern="1200" err="1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사용중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각도조절 불가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19617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4DCE9A5-6A81-469B-8005-C9D971A4F7D2}"/>
              </a:ext>
            </a:extLst>
          </p:cNvPr>
          <p:cNvSpPr txBox="1"/>
          <p:nvPr/>
        </p:nvSpPr>
        <p:spPr>
          <a:xfrm>
            <a:off x="8959565" y="1723822"/>
            <a:ext cx="7854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/>
              <a:t>2022.08.22 </a:t>
            </a:r>
            <a:r>
              <a:rPr lang="ko-KR" altLang="en-US" sz="1000"/>
              <a:t>기준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DC9A6-EB64-486C-94F6-258C1EE6A893}"/>
              </a:ext>
            </a:extLst>
          </p:cNvPr>
          <p:cNvSpPr txBox="1"/>
          <p:nvPr/>
        </p:nvSpPr>
        <p:spPr>
          <a:xfrm>
            <a:off x="321776" y="1723822"/>
            <a:ext cx="298479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/>
              <a:t>&lt; </a:t>
            </a:r>
            <a:r>
              <a:rPr lang="ko-KR" altLang="en-US" sz="1100"/>
              <a:t>전사 유사설비 보유자산 리스트 </a:t>
            </a:r>
            <a:r>
              <a:rPr lang="en-US" altLang="ko-KR" sz="1100"/>
              <a:t>– </a:t>
            </a:r>
            <a:r>
              <a:rPr lang="ko-KR" altLang="en-US" sz="1100"/>
              <a:t>해외 법인 제외 </a:t>
            </a:r>
            <a:r>
              <a:rPr lang="en-US" altLang="ko-KR" sz="1100"/>
              <a:t>&gt;</a:t>
            </a:r>
            <a:endParaRPr lang="ko-KR" altLang="en-US" sz="110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2D5D3C81-E944-47B1-84B6-AADACFF3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5190" y="6513060"/>
            <a:ext cx="435620" cy="365125"/>
          </a:xfrm>
        </p:spPr>
        <p:txBody>
          <a:bodyPr/>
          <a:lstStyle/>
          <a:p>
            <a:pPr algn="r"/>
            <a:r>
              <a:rPr lang="en-US" altLang="ko-KR"/>
              <a:t>3 / 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8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>
            <a:extLst>
              <a:ext uri="{FF2B5EF4-FFF2-40B4-BE49-F238E27FC236}">
                <a16:creationId xmlns:a16="http://schemas.microsoft.com/office/drawing/2014/main" id="{FF8A962C-3B89-487C-9740-8A44D678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중점 검토 │ 예상 가동률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DF63ED-4D63-458B-B064-023BF2B8FF25}"/>
              </a:ext>
            </a:extLst>
          </p:cNvPr>
          <p:cNvSpPr/>
          <p:nvPr/>
        </p:nvSpPr>
        <p:spPr>
          <a:xfrm>
            <a:off x="166921" y="815605"/>
            <a:ext cx="72247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연구소 내의 투과</a:t>
            </a:r>
            <a:r>
              <a:rPr lang="en-US" altLang="ko-KR" sz="14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4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반사율 측정 </a:t>
            </a:r>
            <a:r>
              <a:rPr lang="en-US" altLang="ko-KR" sz="14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Needs </a:t>
            </a:r>
            <a:r>
              <a:rPr lang="ko-KR" altLang="en-US" sz="14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파악 및 투자 진행 시 예상 가동률  </a:t>
            </a:r>
            <a:r>
              <a:rPr lang="en-US" altLang="ko-KR" sz="14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:  85.9%</a:t>
            </a:r>
            <a:endParaRPr lang="ko-KR" altLang="en-US" sz="1400"/>
          </a:p>
        </p:txBody>
      </p:sp>
      <p:graphicFrame>
        <p:nvGraphicFramePr>
          <p:cNvPr id="16" name="Group 6">
            <a:extLst>
              <a:ext uri="{FF2B5EF4-FFF2-40B4-BE49-F238E27FC236}">
                <a16:creationId xmlns:a16="http://schemas.microsoft.com/office/drawing/2014/main" id="{E9FE6BB6-9C4F-42EF-8607-93351B4761DE}"/>
              </a:ext>
            </a:extLst>
          </p:cNvPr>
          <p:cNvGraphicFramePr>
            <a:graphicFrameLocks noGrp="1"/>
          </p:cNvGraphicFramePr>
          <p:nvPr/>
        </p:nvGraphicFramePr>
        <p:xfrm>
          <a:off x="8916896" y="1086412"/>
          <a:ext cx="860640" cy="609600"/>
        </p:xfrm>
        <a:graphic>
          <a:graphicData uri="http://schemas.openxmlformats.org/drawingml/2006/table">
            <a:tbl>
              <a:tblPr/>
              <a:tblGrid>
                <a:gridCol w="430320">
                  <a:extLst>
                    <a:ext uri="{9D8B030D-6E8A-4147-A177-3AD203B41FA5}">
                      <a16:colId xmlns:a16="http://schemas.microsoft.com/office/drawing/2014/main" val="1316883268"/>
                    </a:ext>
                  </a:extLst>
                </a:gridCol>
                <a:gridCol w="430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0876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기준 정보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endParaRPr lang="ko-KR" altLang="en-US" sz="800" b="1" i="0" u="none" strike="noStrike" kern="1200">
                        <a:solidFill>
                          <a:srgbClr val="0066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</a:rPr>
                        <a:t>일 시간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</a:rPr>
                        <a:t>8hr</a:t>
                      </a:r>
                      <a:endParaRPr lang="ko-KR" altLang="en-US" sz="1000" b="0" i="0" u="none" strike="noStrike">
                        <a:solidFill>
                          <a:srgbClr val="0066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rgbClr val="006600"/>
                          </a:solidFill>
                          <a:latin typeface="+mn-lt"/>
                          <a:ea typeface="+mn-ea"/>
                        </a:rPr>
                        <a:t>주 일수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006600"/>
                          </a:solidFill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1000" b="0">
                          <a:solidFill>
                            <a:srgbClr val="006600"/>
                          </a:solidFill>
                          <a:latin typeface="+mn-lt"/>
                          <a:ea typeface="+mn-ea"/>
                        </a:rPr>
                        <a:t>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090984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주수</a:t>
                      </a:r>
                      <a:endParaRPr lang="en-US" altLang="ko-KR" sz="1000" b="0" i="0" u="none" strike="noStrike" kern="1200">
                        <a:solidFill>
                          <a:srgbClr val="0066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r>
                        <a:rPr lang="ko-KR" altLang="en-US" sz="1000" b="0" i="0" u="none" strike="noStrike" kern="120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endParaRPr lang="en-US" altLang="ko-KR" sz="1000" b="0" i="0" u="none" strike="noStrike" kern="1200">
                        <a:solidFill>
                          <a:srgbClr val="0066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246EEBB-18DA-4F23-BCBE-02C52B0B9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32958"/>
              </p:ext>
            </p:extLst>
          </p:nvPr>
        </p:nvGraphicFramePr>
        <p:xfrm>
          <a:off x="4953000" y="1810325"/>
          <a:ext cx="4824536" cy="2134095"/>
        </p:xfrm>
        <a:graphic>
          <a:graphicData uri="http://schemas.openxmlformats.org/drawingml/2006/table">
            <a:tbl>
              <a:tblPr/>
              <a:tblGrid>
                <a:gridCol w="976823">
                  <a:extLst>
                    <a:ext uri="{9D8B030D-6E8A-4147-A177-3AD203B41FA5}">
                      <a16:colId xmlns:a16="http://schemas.microsoft.com/office/drawing/2014/main" val="1159911897"/>
                    </a:ext>
                  </a:extLst>
                </a:gridCol>
                <a:gridCol w="679361">
                  <a:extLst>
                    <a:ext uri="{9D8B030D-6E8A-4147-A177-3AD203B41FA5}">
                      <a16:colId xmlns:a16="http://schemas.microsoft.com/office/drawing/2014/main" val="67005218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4222218111"/>
                    </a:ext>
                  </a:extLst>
                </a:gridCol>
              </a:tblGrid>
              <a:tr h="3224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부서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가동률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진행 과제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443267"/>
                  </a:ext>
                </a:extLst>
              </a:tr>
              <a:tr h="3255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플랫폼개발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22.9%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S-lidar, FMCW, ACE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향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M-pjt, Google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향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P29 pjt.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651034"/>
                  </a:ext>
                </a:extLst>
              </a:tr>
              <a:tr h="3255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개발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9.4%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Spinx, Bental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782388"/>
                  </a:ext>
                </a:extLst>
              </a:tr>
              <a:tr h="3255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개발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9.4%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Jasper, Peridot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222473"/>
                  </a:ext>
                </a:extLst>
              </a:tr>
              <a:tr h="3070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Lens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개발팀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40.1%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向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종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(SABA, </a:t>
                      </a:r>
                      <a:r>
                        <a:rPr lang="en-US" altLang="ko-KR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Sealth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, Lopez PJT.) 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ADI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向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종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(Crosby PJT.), 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Google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向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종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(F10, SB3, P29 PJT.),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535754"/>
                  </a:ext>
                </a:extLst>
              </a:tr>
              <a:tr h="322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Total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85.9%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96819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808F086-F483-4F39-8A36-50DD84D99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01578"/>
              </p:ext>
            </p:extLst>
          </p:nvPr>
        </p:nvGraphicFramePr>
        <p:xfrm>
          <a:off x="284352" y="4400195"/>
          <a:ext cx="5590384" cy="1766832"/>
        </p:xfrm>
        <a:graphic>
          <a:graphicData uri="http://schemas.openxmlformats.org/drawingml/2006/table">
            <a:tbl>
              <a:tblPr/>
              <a:tblGrid>
                <a:gridCol w="1476000">
                  <a:extLst>
                    <a:ext uri="{9D8B030D-6E8A-4147-A177-3AD203B41FA5}">
                      <a16:colId xmlns:a16="http://schemas.microsoft.com/office/drawing/2014/main" val="58047452"/>
                    </a:ext>
                  </a:extLst>
                </a:gridCol>
                <a:gridCol w="596237">
                  <a:extLst>
                    <a:ext uri="{9D8B030D-6E8A-4147-A177-3AD203B41FA5}">
                      <a16:colId xmlns:a16="http://schemas.microsoft.com/office/drawing/2014/main" val="14516543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033879290"/>
                    </a:ext>
                  </a:extLst>
                </a:gridCol>
                <a:gridCol w="796211">
                  <a:extLst>
                    <a:ext uri="{9D8B030D-6E8A-4147-A177-3AD203B41FA5}">
                      <a16:colId xmlns:a16="http://schemas.microsoft.com/office/drawing/2014/main" val="988631743"/>
                    </a:ext>
                  </a:extLst>
                </a:gridCol>
                <a:gridCol w="957840">
                  <a:extLst>
                    <a:ext uri="{9D8B030D-6E8A-4147-A177-3AD203B41FA5}">
                      <a16:colId xmlns:a16="http://schemas.microsoft.com/office/drawing/2014/main" val="268114902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40480217"/>
                    </a:ext>
                  </a:extLst>
                </a:gridCol>
              </a:tblGrid>
              <a:tr h="23437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측정 항목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가동 시간 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=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편광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x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입사각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step x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측정 시간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x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샘플 수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267866"/>
                  </a:ext>
                </a:extLst>
              </a:tr>
              <a:tr h="234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편광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입사각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Step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측정 시간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샘플 수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총 소요 시간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614837"/>
                  </a:ext>
                </a:extLst>
              </a:tr>
              <a:tr h="3026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입고검사 투과율 측정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 step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30 step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 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 </a:t>
                      </a:r>
                      <a:r>
                        <a:rPr lang="en-US" altLang="ko-KR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754115"/>
                  </a:ext>
                </a:extLst>
              </a:tr>
              <a:tr h="248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DR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투과율 측정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 step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60 step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 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 </a:t>
                      </a:r>
                      <a:r>
                        <a:rPr lang="en-US" altLang="ko-KR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ea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40 </a:t>
                      </a:r>
                      <a:r>
                        <a:rPr lang="en-US" altLang="ko-KR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hr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379153"/>
                  </a:ext>
                </a:extLst>
              </a:tr>
              <a:tr h="248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FACA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투과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반사 측정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 step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30 step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 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 ea x 3 build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30 hr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714541"/>
                  </a:ext>
                </a:extLst>
              </a:tr>
              <a:tr h="2487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신뢰성용 투과율 측정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 step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30 step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 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 </a:t>
                      </a:r>
                      <a:r>
                        <a:rPr lang="en-US" altLang="ko-KR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ea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 </a:t>
                      </a:r>
                      <a:r>
                        <a:rPr lang="en-US" altLang="ko-KR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hr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127595"/>
                  </a:ext>
                </a:extLst>
              </a:tr>
              <a:tr h="248792">
                <a:tc gridSpan="5"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Total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110hr (13.8 day)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34881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AF98E7-8646-49F1-BBAA-BBED12C0F318}"/>
              </a:ext>
            </a:extLst>
          </p:cNvPr>
          <p:cNvSpPr/>
          <p:nvPr/>
        </p:nvSpPr>
        <p:spPr>
          <a:xfrm>
            <a:off x="233051" y="4135987"/>
            <a:ext cx="28681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>
                <a:latin typeface="+mn-ea"/>
              </a:rPr>
              <a:t> </a:t>
            </a:r>
            <a:r>
              <a:rPr lang="ko-KR" altLang="en-US" sz="1100" u="sng">
                <a:latin typeface="LG스마트체 Regular (본문)"/>
                <a:ea typeface="LG스마트체 Regular" pitchFamily="50" charset="-127"/>
              </a:rPr>
              <a:t>예상 가동률</a:t>
            </a:r>
            <a:r>
              <a:rPr lang="en-US" altLang="ko-KR" sz="1100" u="sng">
                <a:latin typeface="LG스마트체 Regular (본문)"/>
                <a:ea typeface="LG스마트체 Regular" pitchFamily="50" charset="-127"/>
              </a:rPr>
              <a:t> </a:t>
            </a:r>
            <a:r>
              <a:rPr lang="ko-KR" altLang="en-US" sz="1100" u="sng">
                <a:latin typeface="LG스마트체 Regular (본문)"/>
                <a:ea typeface="LG스마트체 Regular" pitchFamily="50" charset="-127"/>
              </a:rPr>
              <a:t>산정 방식 </a:t>
            </a:r>
            <a:r>
              <a:rPr lang="en-US" altLang="ko-KR" sz="1100" u="sng">
                <a:latin typeface="LG스마트체 Regular (본문)"/>
                <a:ea typeface="LG스마트체 Regular" pitchFamily="50" charset="-127"/>
              </a:rPr>
              <a:t>(1 PJT </a:t>
            </a:r>
            <a:r>
              <a:rPr lang="ko-KR" altLang="en-US" sz="1100" u="sng">
                <a:latin typeface="LG스마트체 Regular (본문)"/>
                <a:ea typeface="LG스마트체 Regular" pitchFamily="50" charset="-127"/>
              </a:rPr>
              <a:t>기준</a:t>
            </a:r>
            <a:r>
              <a:rPr lang="en-US" altLang="ko-KR" sz="1100" u="sng">
                <a:latin typeface="LG스마트체 Regular (본문)"/>
                <a:ea typeface="LG스마트체 Regular" pitchFamily="50" charset="-127"/>
              </a:rPr>
              <a:t>)</a:t>
            </a:r>
            <a:endParaRPr lang="ko-KR" altLang="en-US" sz="1100" u="sng">
              <a:latin typeface="LG스마트체 Regular (본문)"/>
              <a:ea typeface="LG스마트체 Regular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A27D7-8E62-49C6-BA4A-6BA08A721A6D}"/>
              </a:ext>
            </a:extLst>
          </p:cNvPr>
          <p:cNvSpPr/>
          <p:nvPr/>
        </p:nvSpPr>
        <p:spPr>
          <a:xfrm>
            <a:off x="6042861" y="4414943"/>
            <a:ext cx="3855835" cy="1672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1000"/>
              <a:t>※. </a:t>
            </a:r>
            <a:r>
              <a:rPr lang="ko-KR" altLang="en-US" sz="1000"/>
              <a:t>측정 대상 샘플은 </a:t>
            </a:r>
            <a:r>
              <a:rPr lang="en-US" altLang="ko-KR" sz="1000"/>
              <a:t>filter &amp; lens </a:t>
            </a:r>
            <a:r>
              <a:rPr lang="ko-KR" altLang="en-US" sz="1000"/>
              <a:t>시편임</a:t>
            </a:r>
            <a:r>
              <a:rPr lang="en-US" altLang="ko-KR" sz="1000"/>
              <a:t>.</a:t>
            </a:r>
          </a:p>
          <a:p>
            <a:pPr>
              <a:lnSpc>
                <a:spcPct val="115000"/>
              </a:lnSpc>
            </a:pPr>
            <a:r>
              <a:rPr lang="en-US" altLang="ko-KR" sz="1000"/>
              <a:t>※. </a:t>
            </a:r>
            <a:r>
              <a:rPr lang="ko-KR" altLang="en-US" sz="1000"/>
              <a:t>측정 </a:t>
            </a:r>
            <a:r>
              <a:rPr lang="en-US" altLang="ko-KR" sz="1000"/>
              <a:t>sample </a:t>
            </a:r>
            <a:r>
              <a:rPr lang="ko-KR" altLang="en-US" sz="1000"/>
              <a:t>수량은 </a:t>
            </a:r>
            <a:r>
              <a:rPr lang="en-US" altLang="ko-KR" sz="1000"/>
              <a:t>ADI</a:t>
            </a:r>
            <a:r>
              <a:rPr lang="ko-KR" altLang="en-US" sz="1000"/>
              <a:t>향 </a:t>
            </a:r>
            <a:r>
              <a:rPr lang="en-US" altLang="ko-KR" sz="1000"/>
              <a:t>Crosby PJT. </a:t>
            </a:r>
            <a:r>
              <a:rPr lang="ko-KR" altLang="en-US" sz="1000"/>
              <a:t>기준으로 책정됨</a:t>
            </a:r>
            <a:r>
              <a:rPr lang="en-US" altLang="ko-KR" sz="1000"/>
              <a:t>.</a:t>
            </a:r>
          </a:p>
          <a:p>
            <a:pPr>
              <a:lnSpc>
                <a:spcPct val="115000"/>
              </a:lnSpc>
            </a:pPr>
            <a:r>
              <a:rPr lang="en-US" altLang="ko-KR" sz="1000"/>
              <a:t>※.  </a:t>
            </a:r>
            <a:r>
              <a:rPr lang="ko-KR" altLang="en-US" sz="1000"/>
              <a:t>가동율은 </a:t>
            </a:r>
            <a:r>
              <a:rPr lang="en-US" altLang="ko-KR" sz="1000"/>
              <a:t>working day </a:t>
            </a:r>
            <a:r>
              <a:rPr lang="ko-KR" altLang="en-US" sz="1000"/>
              <a:t>기준으로 산정함 </a:t>
            </a:r>
            <a:endParaRPr lang="en-US" altLang="ko-KR" sz="1000"/>
          </a:p>
          <a:p>
            <a:pPr>
              <a:lnSpc>
                <a:spcPct val="115000"/>
              </a:lnSpc>
            </a:pPr>
            <a:r>
              <a:rPr lang="en-US" altLang="ko-KR" sz="1000"/>
              <a:t>      (</a:t>
            </a:r>
            <a:r>
              <a:rPr lang="ko-KR" altLang="en-US" sz="1000"/>
              <a:t>일 시간</a:t>
            </a:r>
            <a:r>
              <a:rPr lang="en-US" altLang="ko-KR" sz="1000"/>
              <a:t>: 8 </a:t>
            </a:r>
            <a:r>
              <a:rPr lang="en-US" altLang="ko-KR" sz="1000" err="1"/>
              <a:t>hr</a:t>
            </a:r>
            <a:r>
              <a:rPr lang="en-US" altLang="ko-KR" sz="1000"/>
              <a:t>, </a:t>
            </a:r>
            <a:r>
              <a:rPr lang="ko-KR" altLang="en-US" sz="1000"/>
              <a:t>주 일수</a:t>
            </a:r>
            <a:r>
              <a:rPr lang="en-US" altLang="ko-KR" sz="1000"/>
              <a:t>: 5 day, </a:t>
            </a:r>
            <a:r>
              <a:rPr lang="ko-KR" altLang="en-US" sz="1000"/>
              <a:t>년 주수</a:t>
            </a:r>
            <a:r>
              <a:rPr lang="en-US" altLang="ko-KR" sz="1000"/>
              <a:t>: 48 week)</a:t>
            </a:r>
            <a:endParaRPr lang="en-US" sz="1000"/>
          </a:p>
          <a:p>
            <a:pPr>
              <a:lnSpc>
                <a:spcPct val="115000"/>
              </a:lnSpc>
            </a:pPr>
            <a:r>
              <a:rPr lang="en-US" altLang="ko-KR" sz="1000"/>
              <a:t>※. 1 PJT</a:t>
            </a:r>
            <a:r>
              <a:rPr lang="ko-KR" altLang="en-US" sz="1000"/>
              <a:t> 진행 시에 수행하는 측정은 아래와 같이 </a:t>
            </a:r>
            <a:r>
              <a:rPr lang="en-US" altLang="ko-KR" sz="1000"/>
              <a:t>4</a:t>
            </a:r>
            <a:r>
              <a:rPr lang="ko-KR" altLang="en-US" sz="1000"/>
              <a:t>개 항목으로 선정</a:t>
            </a:r>
            <a:endParaRPr lang="en-US" altLang="ko-KR" sz="1000"/>
          </a:p>
          <a:p>
            <a:pPr>
              <a:lnSpc>
                <a:spcPct val="115000"/>
              </a:lnSpc>
            </a:pPr>
            <a:r>
              <a:rPr lang="en-US" altLang="ko-KR" sz="1000"/>
              <a:t>     -. DR (Design Review)</a:t>
            </a:r>
          </a:p>
          <a:p>
            <a:pPr>
              <a:lnSpc>
                <a:spcPct val="115000"/>
              </a:lnSpc>
            </a:pPr>
            <a:r>
              <a:rPr lang="en-US" altLang="ko-KR" sz="1000"/>
              <a:t>     -. </a:t>
            </a:r>
            <a:r>
              <a:rPr lang="ko-KR" altLang="en-US" sz="1000"/>
              <a:t>입고검사</a:t>
            </a:r>
            <a:r>
              <a:rPr lang="en-US" altLang="ko-KR" sz="1000"/>
              <a:t> </a:t>
            </a:r>
          </a:p>
          <a:p>
            <a:pPr>
              <a:lnSpc>
                <a:spcPct val="115000"/>
              </a:lnSpc>
            </a:pPr>
            <a:r>
              <a:rPr lang="en-US" altLang="ko-KR" sz="1000"/>
              <a:t>     -. FACA    (B</a:t>
            </a:r>
            <a:r>
              <a:rPr lang="ko-KR" altLang="en-US" sz="1000"/>
              <a:t>등급 </a:t>
            </a:r>
            <a:r>
              <a:rPr lang="en-US" altLang="ko-KR" sz="1000"/>
              <a:t>PJT.</a:t>
            </a:r>
            <a:r>
              <a:rPr lang="ko-KR" altLang="en-US" sz="1000"/>
              <a:t> 기준  빌드 단계 </a:t>
            </a:r>
            <a:r>
              <a:rPr lang="en-US" altLang="ko-KR" sz="1000"/>
              <a:t>: PP, DV, PV </a:t>
            </a:r>
            <a:r>
              <a:rPr lang="ko-KR" altLang="en-US" sz="1000"/>
              <a:t>진행 가정</a:t>
            </a:r>
            <a:r>
              <a:rPr lang="en-US" altLang="ko-KR" sz="1000"/>
              <a:t>)</a:t>
            </a:r>
          </a:p>
          <a:p>
            <a:pPr>
              <a:lnSpc>
                <a:spcPct val="115000"/>
              </a:lnSpc>
            </a:pPr>
            <a:r>
              <a:rPr lang="en-US" altLang="ko-KR" sz="1000"/>
              <a:t>     -. </a:t>
            </a:r>
            <a:r>
              <a:rPr lang="ko-KR" altLang="en-US" sz="1000"/>
              <a:t>신뢰성</a:t>
            </a:r>
            <a:endParaRPr lang="en-US" altLang="ko-KR" sz="1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3A220-5A83-4CBC-8F7D-78B4717E38C0}"/>
              </a:ext>
            </a:extLst>
          </p:cNvPr>
          <p:cNvSpPr txBox="1"/>
          <p:nvPr/>
        </p:nvSpPr>
        <p:spPr>
          <a:xfrm>
            <a:off x="6676894" y="2131936"/>
            <a:ext cx="4320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>
                <a:solidFill>
                  <a:srgbClr val="00B050"/>
                </a:solidFill>
              </a:rPr>
              <a:t>PJT</a:t>
            </a:r>
            <a:r>
              <a:rPr lang="ko-KR" altLang="en-US" sz="1000" b="1">
                <a:solidFill>
                  <a:srgbClr val="00B050"/>
                </a:solidFill>
              </a:rPr>
              <a:t> </a:t>
            </a:r>
            <a:r>
              <a:rPr lang="en-US" altLang="ko-KR" sz="1000" b="1">
                <a:solidFill>
                  <a:srgbClr val="00B050"/>
                </a:solidFill>
              </a:rPr>
              <a:t>4</a:t>
            </a:r>
            <a:r>
              <a:rPr lang="ko-KR" altLang="en-US" sz="1000" b="1">
                <a:solidFill>
                  <a:srgbClr val="00B050"/>
                </a:solidFill>
              </a:rPr>
              <a:t>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6F836-5D03-47A7-B5DB-5FD8143AE557}"/>
              </a:ext>
            </a:extLst>
          </p:cNvPr>
          <p:cNvSpPr txBox="1"/>
          <p:nvPr/>
        </p:nvSpPr>
        <p:spPr>
          <a:xfrm>
            <a:off x="6676894" y="2795528"/>
            <a:ext cx="4320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>
                <a:solidFill>
                  <a:srgbClr val="00B050"/>
                </a:solidFill>
              </a:rPr>
              <a:t>PJT</a:t>
            </a:r>
            <a:r>
              <a:rPr lang="ko-KR" altLang="en-US" sz="1000" b="1">
                <a:solidFill>
                  <a:srgbClr val="00B050"/>
                </a:solidFill>
              </a:rPr>
              <a:t> </a:t>
            </a:r>
            <a:r>
              <a:rPr lang="en-US" altLang="ko-KR" sz="1000" b="1">
                <a:solidFill>
                  <a:srgbClr val="00B050"/>
                </a:solidFill>
              </a:rPr>
              <a:t>2</a:t>
            </a:r>
            <a:r>
              <a:rPr lang="ko-KR" altLang="en-US" sz="1000" b="1">
                <a:solidFill>
                  <a:srgbClr val="00B050"/>
                </a:solidFill>
              </a:rPr>
              <a:t>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C107BF-1FD4-4AB1-B4B2-1494559692F1}"/>
              </a:ext>
            </a:extLst>
          </p:cNvPr>
          <p:cNvSpPr txBox="1"/>
          <p:nvPr/>
        </p:nvSpPr>
        <p:spPr>
          <a:xfrm>
            <a:off x="7391645" y="3987219"/>
            <a:ext cx="24610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>
                <a:solidFill>
                  <a:srgbClr val="00B050"/>
                </a:solidFill>
              </a:rPr>
              <a:t>BM </a:t>
            </a:r>
            <a:r>
              <a:rPr lang="ko-KR" altLang="en-US" sz="900">
                <a:solidFill>
                  <a:srgbClr val="00B050"/>
                </a:solidFill>
              </a:rPr>
              <a:t>및 선행 기술 검토 등의 단발성 측정은 미포함</a:t>
            </a:r>
            <a:r>
              <a:rPr lang="en-US" altLang="ko-KR" sz="900">
                <a:solidFill>
                  <a:srgbClr val="00B050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>
                <a:solidFill>
                  <a:srgbClr val="00B050"/>
                </a:solidFill>
              </a:rPr>
              <a:t>ACE</a:t>
            </a:r>
            <a:r>
              <a:rPr lang="ko-KR" altLang="en-US" sz="900">
                <a:solidFill>
                  <a:srgbClr val="00B050"/>
                </a:solidFill>
              </a:rPr>
              <a:t>과제는 </a:t>
            </a:r>
            <a:r>
              <a:rPr lang="en-US" altLang="ko-KR" sz="900">
                <a:solidFill>
                  <a:srgbClr val="00B050"/>
                </a:solidFill>
              </a:rPr>
              <a:t>FACA(</a:t>
            </a:r>
            <a:r>
              <a:rPr lang="ko-KR" altLang="en-US" sz="900" err="1">
                <a:solidFill>
                  <a:srgbClr val="00B050"/>
                </a:solidFill>
              </a:rPr>
              <a:t>샘플수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en-US" altLang="ko-KR" sz="900">
                <a:solidFill>
                  <a:srgbClr val="00B050"/>
                </a:solidFill>
              </a:rPr>
              <a:t>30ea x 3build)</a:t>
            </a:r>
            <a:r>
              <a:rPr lang="ko-KR" altLang="en-US" sz="900">
                <a:solidFill>
                  <a:srgbClr val="00B050"/>
                </a:solidFill>
              </a:rPr>
              <a:t>만 반영</a:t>
            </a:r>
          </a:p>
        </p:txBody>
      </p:sp>
      <p:sp>
        <p:nvSpPr>
          <p:cNvPr id="24" name="슬라이드 번호 개체 틀 3">
            <a:extLst>
              <a:ext uri="{FF2B5EF4-FFF2-40B4-BE49-F238E27FC236}">
                <a16:creationId xmlns:a16="http://schemas.microsoft.com/office/drawing/2014/main" id="{97CBF3B1-4CEB-4E6D-835C-BE6ED14F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5190" y="6513060"/>
            <a:ext cx="435620" cy="365125"/>
          </a:xfrm>
        </p:spPr>
        <p:txBody>
          <a:bodyPr/>
          <a:lstStyle/>
          <a:p>
            <a:pPr algn="r"/>
            <a:r>
              <a:rPr lang="en-US" altLang="ko-KR"/>
              <a:t>4 / 6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A1A36A-D324-41AB-B2AA-4AF5C16D9235}"/>
              </a:ext>
            </a:extLst>
          </p:cNvPr>
          <p:cNvSpPr txBox="1"/>
          <p:nvPr/>
        </p:nvSpPr>
        <p:spPr>
          <a:xfrm>
            <a:off x="6676894" y="2472646"/>
            <a:ext cx="4320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>
                <a:solidFill>
                  <a:srgbClr val="00B050"/>
                </a:solidFill>
              </a:rPr>
              <a:t>PJT 2</a:t>
            </a:r>
            <a:r>
              <a:rPr lang="ko-KR" altLang="en-US" sz="1000" b="1">
                <a:solidFill>
                  <a:srgbClr val="00B050"/>
                </a:solidFill>
              </a:rPr>
              <a:t>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505C0E-BA05-4E5D-ABF2-6D4903686522}"/>
              </a:ext>
            </a:extLst>
          </p:cNvPr>
          <p:cNvSpPr txBox="1"/>
          <p:nvPr/>
        </p:nvSpPr>
        <p:spPr>
          <a:xfrm>
            <a:off x="6676894" y="3118959"/>
            <a:ext cx="4320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>
                <a:solidFill>
                  <a:srgbClr val="00B050"/>
                </a:solidFill>
              </a:rPr>
              <a:t>PJT</a:t>
            </a:r>
            <a:r>
              <a:rPr lang="ko-KR" altLang="en-US" sz="1000" b="1">
                <a:solidFill>
                  <a:srgbClr val="00B050"/>
                </a:solidFill>
              </a:rPr>
              <a:t> </a:t>
            </a:r>
            <a:r>
              <a:rPr lang="en-US" altLang="ko-KR" sz="1000" b="1">
                <a:solidFill>
                  <a:srgbClr val="00B050"/>
                </a:solidFill>
              </a:rPr>
              <a:t>7</a:t>
            </a:r>
            <a:r>
              <a:rPr lang="ko-KR" altLang="en-US" sz="1000" b="1">
                <a:solidFill>
                  <a:srgbClr val="00B050"/>
                </a:solidFill>
              </a:rPr>
              <a:t>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13C2A5-74F2-48A0-8088-146B3829A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7" y="1249893"/>
            <a:ext cx="4824536" cy="273732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063EB9E-495F-4A9C-9CAC-1B6F0A8536CD}"/>
              </a:ext>
            </a:extLst>
          </p:cNvPr>
          <p:cNvSpPr txBox="1"/>
          <p:nvPr/>
        </p:nvSpPr>
        <p:spPr>
          <a:xfrm>
            <a:off x="2771171" y="2603600"/>
            <a:ext cx="10081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/>
              <a:t>22.5 day, 9.4%</a:t>
            </a:r>
            <a:endParaRPr lang="ko-KR" altLang="en-US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E8B218-D288-4C93-9772-23A9D2395FFA}"/>
              </a:ext>
            </a:extLst>
          </p:cNvPr>
          <p:cNvSpPr txBox="1"/>
          <p:nvPr/>
        </p:nvSpPr>
        <p:spPr>
          <a:xfrm>
            <a:off x="2575488" y="2105558"/>
            <a:ext cx="10081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/>
              <a:t>55day, 22.9%</a:t>
            </a:r>
            <a:endParaRPr lang="ko-KR" alt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6C8525-936F-4A3F-A0AE-619A4EE800BD}"/>
              </a:ext>
            </a:extLst>
          </p:cNvPr>
          <p:cNvSpPr txBox="1"/>
          <p:nvPr/>
        </p:nvSpPr>
        <p:spPr>
          <a:xfrm>
            <a:off x="1567376" y="2954055"/>
            <a:ext cx="10081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/>
              <a:t>96.3 day, 40.1%</a:t>
            </a:r>
            <a:endParaRPr lang="ko-KR" alt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2BE640-9192-4235-AC2B-582E4321CE53}"/>
              </a:ext>
            </a:extLst>
          </p:cNvPr>
          <p:cNvSpPr txBox="1"/>
          <p:nvPr/>
        </p:nvSpPr>
        <p:spPr>
          <a:xfrm>
            <a:off x="2779415" y="3011237"/>
            <a:ext cx="10081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/>
              <a:t>22.5 day, 9.4%</a:t>
            </a:r>
            <a:endParaRPr lang="ko-KR" altLang="en-US" sz="1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7134BD-266D-41FB-B361-E9793D4DF4BD}"/>
              </a:ext>
            </a:extLst>
          </p:cNvPr>
          <p:cNvSpPr txBox="1"/>
          <p:nvPr/>
        </p:nvSpPr>
        <p:spPr>
          <a:xfrm>
            <a:off x="1567376" y="2091672"/>
            <a:ext cx="10081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/>
              <a:t>43.8 day, 18.2%</a:t>
            </a:r>
            <a:endParaRPr lang="ko-KR" altLang="en-US" sz="120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B6C328F-5FF3-4EA9-AF9C-7A6E11CA4DC0}"/>
              </a:ext>
            </a:extLst>
          </p:cNvPr>
          <p:cNvCxnSpPr>
            <a:cxnSpLocks/>
          </p:cNvCxnSpPr>
          <p:nvPr/>
        </p:nvCxnSpPr>
        <p:spPr>
          <a:xfrm>
            <a:off x="2459115" y="1799302"/>
            <a:ext cx="0" cy="8272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원호 37">
            <a:extLst>
              <a:ext uri="{FF2B5EF4-FFF2-40B4-BE49-F238E27FC236}">
                <a16:creationId xmlns:a16="http://schemas.microsoft.com/office/drawing/2014/main" id="{0ED223C3-BC56-4856-B618-DDBEDB4456D1}"/>
              </a:ext>
            </a:extLst>
          </p:cNvPr>
          <p:cNvSpPr/>
          <p:nvPr/>
        </p:nvSpPr>
        <p:spPr>
          <a:xfrm>
            <a:off x="1172665" y="1774984"/>
            <a:ext cx="2553349" cy="1903167"/>
          </a:xfrm>
          <a:prstGeom prst="arc">
            <a:avLst>
              <a:gd name="adj1" fmla="val 16200000"/>
              <a:gd name="adj2" fmla="val 12238621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A429AE7-F2F5-4A71-BC9F-8BA7D66BB99D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353002" y="2238973"/>
            <a:ext cx="1140089" cy="38756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실행 단추: 홈으로 이동 2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158B935-A129-48A7-8D86-4FB199D17D2F}"/>
              </a:ext>
            </a:extLst>
          </p:cNvPr>
          <p:cNvSpPr/>
          <p:nvPr/>
        </p:nvSpPr>
        <p:spPr>
          <a:xfrm>
            <a:off x="8444436" y="48183"/>
            <a:ext cx="277669" cy="270826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4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4E57EEE-D506-4C21-972A-543D7F92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개발 로드맵 </a:t>
            </a:r>
            <a:r>
              <a:rPr lang="en-US" altLang="ko-KR"/>
              <a:t>(TRM/PRM </a:t>
            </a:r>
            <a:r>
              <a:rPr lang="ko-KR" altLang="en-US"/>
              <a:t>연계</a:t>
            </a:r>
            <a:r>
              <a:rPr lang="en-US" altLang="ko-KR"/>
              <a:t> </a:t>
            </a:r>
            <a:r>
              <a:rPr lang="ko-KR" altLang="en-US"/>
              <a:t>타당성 검토</a:t>
            </a:r>
            <a:r>
              <a:rPr lang="en-US" altLang="ko-KR"/>
              <a:t>)</a:t>
            </a:r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E9E77D-F5DD-4F11-B959-819672CE6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03634"/>
              </p:ext>
            </p:extLst>
          </p:nvPr>
        </p:nvGraphicFramePr>
        <p:xfrm>
          <a:off x="119255" y="1582008"/>
          <a:ext cx="9759828" cy="369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548">
                  <a:extLst>
                    <a:ext uri="{9D8B030D-6E8A-4147-A177-3AD203B41FA5}">
                      <a16:colId xmlns:a16="http://schemas.microsoft.com/office/drawing/2014/main" val="2160133077"/>
                    </a:ext>
                  </a:extLst>
                </a:gridCol>
                <a:gridCol w="1482416">
                  <a:extLst>
                    <a:ext uri="{9D8B030D-6E8A-4147-A177-3AD203B41FA5}">
                      <a16:colId xmlns:a16="http://schemas.microsoft.com/office/drawing/2014/main" val="21558177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30342274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85429004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03876994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63913345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136114614"/>
                    </a:ext>
                  </a:extLst>
                </a:gridCol>
              </a:tblGrid>
              <a:tr h="3335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latin typeface="+mn-lt"/>
                          <a:ea typeface="+mn-ea"/>
                        </a:rPr>
                        <a:t>구분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latin typeface="+mn-lt"/>
                          <a:ea typeface="+mn-ea"/>
                        </a:rPr>
                        <a:t>제품</a:t>
                      </a:r>
                      <a:r>
                        <a:rPr lang="en-US" altLang="ko-KR" sz="1000" b="1" baseline="0">
                          <a:latin typeface="+mn-lt"/>
                          <a:ea typeface="+mn-ea"/>
                        </a:rPr>
                        <a:t> / </a:t>
                      </a:r>
                      <a:r>
                        <a:rPr lang="ko-KR" altLang="en-US" sz="1000" b="1" baseline="0">
                          <a:latin typeface="+mn-lt"/>
                          <a:ea typeface="+mn-ea"/>
                        </a:rPr>
                        <a:t>기술 분류</a:t>
                      </a:r>
                      <a:endParaRPr lang="ko-KR" altLang="en-US" sz="1000" b="1"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latin typeface="+mn-lt"/>
                          <a:ea typeface="+mn-ea"/>
                        </a:rPr>
                        <a:t>로드맵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093542"/>
                  </a:ext>
                </a:extLst>
              </a:tr>
              <a:tr h="25013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latin typeface="+mn-lt"/>
                          <a:ea typeface="+mn-ea"/>
                        </a:rPr>
                        <a:t>`22</a:t>
                      </a:r>
                      <a:r>
                        <a:rPr lang="ko-KR" altLang="en-US" sz="1000" b="1">
                          <a:latin typeface="+mn-lt"/>
                          <a:ea typeface="+mn-ea"/>
                        </a:rPr>
                        <a:t>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latin typeface="+mn-lt"/>
                          <a:ea typeface="+mn-ea"/>
                        </a:rPr>
                        <a:t>`23</a:t>
                      </a:r>
                      <a:r>
                        <a:rPr lang="ko-KR" altLang="en-US" sz="1000" b="1">
                          <a:latin typeface="+mn-lt"/>
                          <a:ea typeface="+mn-ea"/>
                        </a:rPr>
                        <a:t>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latin typeface="+mn-lt"/>
                          <a:ea typeface="+mn-ea"/>
                        </a:rPr>
                        <a:t>`24</a:t>
                      </a:r>
                      <a:r>
                        <a:rPr lang="ko-KR" altLang="en-US" sz="1000" b="1">
                          <a:latin typeface="+mn-lt"/>
                          <a:ea typeface="+mn-ea"/>
                        </a:rPr>
                        <a:t>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latin typeface="+mn-lt"/>
                          <a:ea typeface="+mn-ea"/>
                        </a:rPr>
                        <a:t>`25</a:t>
                      </a:r>
                      <a:r>
                        <a:rPr lang="ko-KR" altLang="en-US" sz="1000" b="1">
                          <a:latin typeface="+mn-lt"/>
                          <a:ea typeface="+mn-ea"/>
                        </a:rPr>
                        <a:t>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latin typeface="+mn-lt"/>
                          <a:ea typeface="+mn-ea"/>
                        </a:rPr>
                        <a:t>`26</a:t>
                      </a:r>
                      <a:r>
                        <a:rPr lang="ko-KR" altLang="en-US" sz="1000" b="1">
                          <a:latin typeface="+mn-lt"/>
                          <a:ea typeface="+mn-ea"/>
                        </a:rPr>
                        <a:t>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439269"/>
                  </a:ext>
                </a:extLst>
              </a:tr>
              <a:tr h="44433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latin typeface="+mn-lt"/>
                          <a:ea typeface="LG스마트체2.0 Regular" panose="020B0600000101010101" pitchFamily="50" charset="-127"/>
                        </a:rPr>
                        <a:t>PRM</a:t>
                      </a:r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latin typeface="+mn-lt"/>
                          <a:ea typeface="LG스마트체2.0 Regular" panose="020B0600000101010101" pitchFamily="50" charset="-127"/>
                        </a:rPr>
                        <a:t>Module / Mobile</a:t>
                      </a:r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695071"/>
                  </a:ext>
                </a:extLst>
              </a:tr>
              <a:tr h="4443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661843"/>
                  </a:ext>
                </a:extLst>
              </a:tr>
              <a:tr h="4443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latin typeface="+mn-lt"/>
                          <a:ea typeface="LG스마트체2.0 Regular" panose="020B0600000101010101" pitchFamily="50" charset="-127"/>
                        </a:rPr>
                        <a:t>S-LiDAR</a:t>
                      </a:r>
                      <a:r>
                        <a:rPr lang="ko-KR" altLang="en-US" sz="1000" b="1">
                          <a:latin typeface="+mn-lt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00" b="1">
                          <a:latin typeface="+mn-lt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000" b="1">
                          <a:latin typeface="+mn-lt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00" b="1">
                          <a:latin typeface="+mn-lt"/>
                          <a:ea typeface="LG스마트체2.0 Regular" panose="020B0600000101010101" pitchFamily="50" charset="-127"/>
                        </a:rPr>
                        <a:t>S-LiDAR</a:t>
                      </a:r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32180"/>
                  </a:ext>
                </a:extLst>
              </a:tr>
              <a:tr h="44433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latin typeface="+mn-lt"/>
                          <a:ea typeface="LG스마트체2.0 Regular" panose="020B0600000101010101" pitchFamily="50" charset="-127"/>
                        </a:rPr>
                        <a:t>TRM</a:t>
                      </a:r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latin typeface="+mn-lt"/>
                          <a:ea typeface="LG스마트체2.0 Regular" panose="020B0600000101010101" pitchFamily="50" charset="-127"/>
                        </a:rPr>
                        <a:t>광학계 </a:t>
                      </a:r>
                      <a:r>
                        <a:rPr lang="en-US" altLang="ko-KR" sz="1000" b="1">
                          <a:latin typeface="+mn-lt"/>
                          <a:ea typeface="LG스마트체2.0 Regular" panose="020B0600000101010101" pitchFamily="50" charset="-127"/>
                        </a:rPr>
                        <a:t>/ </a:t>
                      </a:r>
                      <a:r>
                        <a:rPr lang="ko-KR" altLang="en-US" sz="1000" b="1">
                          <a:latin typeface="+mn-lt"/>
                          <a:ea typeface="LG스마트체2.0 Regular" panose="020B0600000101010101" pitchFamily="50" charset="-127"/>
                        </a:rPr>
                        <a:t>렌즈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890"/>
                  </a:ext>
                </a:extLst>
              </a:tr>
              <a:tr h="4443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568272"/>
                  </a:ext>
                </a:extLst>
              </a:tr>
              <a:tr h="4443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latin typeface="+mn-lt"/>
                          <a:ea typeface="LG스마트체2.0 Regular" panose="020B0600000101010101" pitchFamily="50" charset="-127"/>
                        </a:rPr>
                        <a:t>차량 </a:t>
                      </a:r>
                      <a:r>
                        <a:rPr lang="en-US" altLang="ko-KR" sz="1000" b="1">
                          <a:latin typeface="+mn-lt"/>
                          <a:ea typeface="LG스마트체2.0 Regular" panose="020B0600000101010101" pitchFamily="50" charset="-127"/>
                        </a:rPr>
                        <a:t>CM / </a:t>
                      </a:r>
                      <a:r>
                        <a:rPr lang="ko-KR" altLang="en-US" sz="1000" b="1">
                          <a:latin typeface="+mn-lt"/>
                          <a:ea typeface="LG스마트체2.0 Regular" panose="020B0600000101010101" pitchFamily="50" charset="-127"/>
                        </a:rPr>
                        <a:t>차량 </a:t>
                      </a:r>
                      <a:r>
                        <a:rPr lang="en-US" altLang="ko-KR" sz="1000" b="1">
                          <a:latin typeface="+mn-lt"/>
                          <a:ea typeface="LG스마트체2.0 Regular" panose="020B0600000101010101" pitchFamily="50" charset="-127"/>
                        </a:rPr>
                        <a:t>C</a:t>
                      </a:r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21817"/>
                  </a:ext>
                </a:extLst>
              </a:tr>
              <a:tr h="444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err="1">
                          <a:latin typeface="+mn-lt"/>
                          <a:ea typeface="LG스마트체2.0 Regular" panose="020B0600000101010101" pitchFamily="50" charset="-127"/>
                        </a:rPr>
                        <a:t>cTRM</a:t>
                      </a:r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latin typeface="+mn-lt"/>
                          <a:ea typeface="LG스마트체2.0 Regular" panose="020B0600000101010101" pitchFamily="50" charset="-127"/>
                        </a:rPr>
                        <a:t>FMCW / FMCW</a:t>
                      </a:r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02674"/>
                  </a:ext>
                </a:extLst>
              </a:tr>
            </a:tbl>
          </a:graphicData>
        </a:graphic>
      </p:graphicFrame>
      <p:grpSp>
        <p:nvGrpSpPr>
          <p:cNvPr id="129" name="Group 259">
            <a:extLst>
              <a:ext uri="{FF2B5EF4-FFF2-40B4-BE49-F238E27FC236}">
                <a16:creationId xmlns:a16="http://schemas.microsoft.com/office/drawing/2014/main" id="{BCF2691E-A1BB-4450-B701-2CB4FDB566EB}"/>
              </a:ext>
            </a:extLst>
          </p:cNvPr>
          <p:cNvGrpSpPr/>
          <p:nvPr/>
        </p:nvGrpSpPr>
        <p:grpSpPr>
          <a:xfrm>
            <a:off x="6856291" y="2654053"/>
            <a:ext cx="2328673" cy="410212"/>
            <a:chOff x="7431451" y="1294810"/>
            <a:chExt cx="1741101" cy="410212"/>
          </a:xfrm>
        </p:grpSpPr>
        <p:sp>
          <p:nvSpPr>
            <p:cNvPr id="130" name="PENTAGON_15">
              <a:extLst>
                <a:ext uri="{FF2B5EF4-FFF2-40B4-BE49-F238E27FC236}">
                  <a16:creationId xmlns:a16="http://schemas.microsoft.com/office/drawing/2014/main" id="{8CC07BA3-AF48-4985-800C-3CA32692A039}"/>
                </a:ext>
              </a:extLst>
            </p:cNvPr>
            <p:cNvSpPr/>
            <p:nvPr/>
          </p:nvSpPr>
          <p:spPr>
            <a:xfrm>
              <a:off x="7590000" y="1435300"/>
              <a:ext cx="1575000" cy="162000"/>
            </a:xfrm>
            <a:prstGeom prst="homePlate">
              <a:avLst/>
            </a:prstGeom>
            <a:solidFill>
              <a:srgbClr val="CCC1DA"/>
            </a:solidFill>
            <a:ln w="158">
              <a:solidFill>
                <a:srgbClr val="FFFFFF">
                  <a:lumMod val="7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ED3220C-F331-47A3-AC08-DE08E7BB68E3}"/>
                </a:ext>
              </a:extLst>
            </p:cNvPr>
            <p:cNvSpPr txBox="1"/>
            <p:nvPr/>
          </p:nvSpPr>
          <p:spPr>
            <a:xfrm>
              <a:off x="7590000" y="1447050"/>
              <a:ext cx="970903" cy="138499"/>
            </a:xfrm>
            <a:prstGeom prst="rect">
              <a:avLst/>
            </a:prstGeom>
            <a:noFill/>
          </p:spPr>
          <p:txBody>
            <a:bodyPr wrap="none" lIns="36000" tIns="0" rIns="0" bIns="0" anchor="ctr">
              <a:spAutoFit/>
            </a:bodyPr>
            <a:lstStyle/>
            <a:p>
              <a:pPr defTabSz="457200" latinLnBrk="0">
                <a:defRPr sz="900" b="0">
                  <a:solidFill>
                    <a:srgbClr val="000000"/>
                  </a:solidFill>
                </a:defRPr>
              </a:pPr>
              <a:r>
                <a:rPr lang="ko-KR" altLang="en-US" sz="900">
                  <a:solidFill>
                    <a:srgbClr val="000000"/>
                  </a:solidFill>
                  <a:latin typeface="Arial Narrow"/>
                </a:rPr>
                <a:t>장파장</a:t>
              </a:r>
              <a:r>
                <a:rPr sz="900">
                  <a:solidFill>
                    <a:srgbClr val="000000"/>
                  </a:solidFill>
                  <a:latin typeface="Arial Narrow"/>
                </a:rPr>
                <a:t> </a:t>
              </a:r>
              <a:r>
                <a:rPr sz="900" err="1">
                  <a:solidFill>
                    <a:srgbClr val="000000"/>
                  </a:solidFill>
                  <a:latin typeface="LG스마트체2.0 Regular"/>
                </a:rPr>
                <a:t>구조광</a:t>
              </a:r>
              <a:r>
                <a:rPr sz="900">
                  <a:solidFill>
                    <a:srgbClr val="000000"/>
                  </a:solidFill>
                  <a:latin typeface="Arial Narrow"/>
                </a:rPr>
                <a:t> </a:t>
              </a:r>
              <a:r>
                <a:rPr sz="900" err="1">
                  <a:solidFill>
                    <a:srgbClr val="000000"/>
                  </a:solidFill>
                  <a:latin typeface="LG스마트체2.0 Regular"/>
                </a:rPr>
                <a:t>모듈</a:t>
              </a:r>
              <a:endParaRPr sz="900">
                <a:solidFill>
                  <a:srgbClr val="000000"/>
                </a:solidFill>
                <a:latin typeface="LG스마트체2.0 Regular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7E10DAF-D2F7-429D-A130-B62A8905D877}"/>
                </a:ext>
              </a:extLst>
            </p:cNvPr>
            <p:cNvSpPr txBox="1"/>
            <p:nvPr/>
          </p:nvSpPr>
          <p:spPr>
            <a:xfrm>
              <a:off x="7590000" y="1294810"/>
              <a:ext cx="278431" cy="154979"/>
            </a:xfrm>
            <a:prstGeom prst="rect">
              <a:avLst/>
            </a:prstGeom>
            <a:noFill/>
          </p:spPr>
          <p:txBody>
            <a:bodyPr wrap="none" lIns="0" tIns="46800" rIns="90000" bIns="0" anchor="ctr">
              <a:spAutoFit/>
            </a:bodyPr>
            <a:lstStyle/>
            <a:p>
              <a:pPr defTabSz="457200" latinLnBrk="0">
                <a:defRPr sz="700" b="0">
                  <a:solidFill>
                    <a:srgbClr val="FF7800"/>
                  </a:solidFill>
                </a:defRPr>
              </a:pPr>
              <a:r>
                <a:rPr sz="700">
                  <a:solidFill>
                    <a:srgbClr val="FF7800"/>
                  </a:solidFill>
                  <a:latin typeface="Arial Narrow"/>
                </a:rPr>
                <a:t>25.01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ED7D372-86ED-4506-B796-FDBF0A74F4BC}"/>
                </a:ext>
              </a:extLst>
            </p:cNvPr>
            <p:cNvSpPr txBox="1"/>
            <p:nvPr/>
          </p:nvSpPr>
          <p:spPr>
            <a:xfrm>
              <a:off x="7590000" y="1597300"/>
              <a:ext cx="783869" cy="107722"/>
            </a:xfrm>
            <a:prstGeom prst="rect">
              <a:avLst/>
            </a:prstGeom>
            <a:noFill/>
          </p:spPr>
          <p:txBody>
            <a:bodyPr wrap="none" lIns="0" tIns="0" rIns="0" bIns="0" anchor="t">
              <a:spAutoFit/>
            </a:bodyPr>
            <a:lstStyle/>
            <a:p>
              <a:pPr defTabSz="457200" latinLnBrk="0">
                <a:defRPr sz="700" b="0">
                  <a:solidFill>
                    <a:srgbClr val="808080"/>
                  </a:solidFill>
                </a:defRPr>
              </a:pPr>
              <a:r>
                <a:rPr sz="700">
                  <a:solidFill>
                    <a:srgbClr val="808080"/>
                  </a:solidFill>
                  <a:latin typeface="Arial Narrow"/>
                </a:rPr>
                <a:t>SWIR VCSEL &amp; Sensor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3619D29-EED5-45CE-BB7C-78F8C0CBEDE0}"/>
                </a:ext>
              </a:extLst>
            </p:cNvPr>
            <p:cNvSpPr txBox="1"/>
            <p:nvPr/>
          </p:nvSpPr>
          <p:spPr>
            <a:xfrm>
              <a:off x="8985000" y="1294810"/>
              <a:ext cx="187552" cy="154979"/>
            </a:xfrm>
            <a:prstGeom prst="rect">
              <a:avLst/>
            </a:prstGeom>
            <a:noFill/>
          </p:spPr>
          <p:txBody>
            <a:bodyPr wrap="none" lIns="0" tIns="46800" rIns="0" bIns="0" anchor="ctr">
              <a:spAutoFit/>
            </a:bodyPr>
            <a:lstStyle/>
            <a:p>
              <a:pPr defTabSz="457200" latinLnBrk="0">
                <a:defRPr sz="700" b="0">
                  <a:solidFill>
                    <a:srgbClr val="FF7800"/>
                  </a:solidFill>
                </a:defRPr>
              </a:pPr>
              <a:r>
                <a:rPr sz="700">
                  <a:solidFill>
                    <a:srgbClr val="FF7800"/>
                  </a:solidFill>
                  <a:latin typeface="Arial Narrow"/>
                </a:rPr>
                <a:t>26.06</a:t>
              </a:r>
            </a:p>
          </p:txBody>
        </p:sp>
        <p:sp>
          <p:nvSpPr>
            <p:cNvPr id="135" name="Oval 58">
              <a:extLst>
                <a:ext uri="{FF2B5EF4-FFF2-40B4-BE49-F238E27FC236}">
                  <a16:creationId xmlns:a16="http://schemas.microsoft.com/office/drawing/2014/main" id="{374F4123-0A2E-4E84-B651-EEB67D196125}"/>
                </a:ext>
              </a:extLst>
            </p:cNvPr>
            <p:cNvSpPr/>
            <p:nvPr/>
          </p:nvSpPr>
          <p:spPr>
            <a:xfrm>
              <a:off x="7438800" y="1435300"/>
              <a:ext cx="144000" cy="14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92CF9EE-8C7C-43D2-8037-507F2B755946}"/>
                </a:ext>
              </a:extLst>
            </p:cNvPr>
            <p:cNvSpPr txBox="1"/>
            <p:nvPr/>
          </p:nvSpPr>
          <p:spPr>
            <a:xfrm>
              <a:off x="7431451" y="1438050"/>
              <a:ext cx="158698" cy="1384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algn="ctr" defTabSz="457200" latinLnBrk="0">
                <a:defRPr sz="900" b="1">
                  <a:solidFill>
                    <a:srgbClr val="000000"/>
                  </a:solidFill>
                </a:defRPr>
              </a:pPr>
              <a:r>
                <a:rPr sz="900" b="1">
                  <a:solidFill>
                    <a:srgbClr val="000000"/>
                  </a:solidFill>
                  <a:latin typeface="LG스마트체2.0 Regular"/>
                </a:rPr>
                <a:t>플</a:t>
              </a:r>
              <a:r>
                <a:rPr sz="900" b="1">
                  <a:solidFill>
                    <a:srgbClr val="000000"/>
                  </a:solidFill>
                  <a:latin typeface="Arial Narrow"/>
                </a:rPr>
                <a:t>3</a:t>
              </a:r>
            </a:p>
          </p:txBody>
        </p:sp>
      </p:grpSp>
      <p:grpSp>
        <p:nvGrpSpPr>
          <p:cNvPr id="137" name="Group 260">
            <a:extLst>
              <a:ext uri="{FF2B5EF4-FFF2-40B4-BE49-F238E27FC236}">
                <a16:creationId xmlns:a16="http://schemas.microsoft.com/office/drawing/2014/main" id="{0863BB53-38FC-4195-8952-9340C0B1BC1B}"/>
              </a:ext>
            </a:extLst>
          </p:cNvPr>
          <p:cNvGrpSpPr/>
          <p:nvPr/>
        </p:nvGrpSpPr>
        <p:grpSpPr>
          <a:xfrm>
            <a:off x="4161176" y="2175897"/>
            <a:ext cx="2245101" cy="410212"/>
            <a:chOff x="5055451" y="1366810"/>
            <a:chExt cx="2245101" cy="410212"/>
          </a:xfrm>
        </p:grpSpPr>
        <p:sp>
          <p:nvSpPr>
            <p:cNvPr id="138" name="PENTAGON_25">
              <a:extLst>
                <a:ext uri="{FF2B5EF4-FFF2-40B4-BE49-F238E27FC236}">
                  <a16:creationId xmlns:a16="http://schemas.microsoft.com/office/drawing/2014/main" id="{1B96DAF7-3D1B-4A5E-B311-208E61A077FF}"/>
                </a:ext>
              </a:extLst>
            </p:cNvPr>
            <p:cNvSpPr/>
            <p:nvPr/>
          </p:nvSpPr>
          <p:spPr>
            <a:xfrm>
              <a:off x="5214000" y="1507300"/>
              <a:ext cx="2079000" cy="162000"/>
            </a:xfrm>
            <a:prstGeom prst="homePlate">
              <a:avLst/>
            </a:prstGeom>
            <a:solidFill>
              <a:srgbClr val="B7DEE8"/>
            </a:solidFill>
            <a:ln w="158">
              <a:solidFill>
                <a:srgbClr val="B7DEE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41FEC7D-2B28-4BDA-9A33-BE6E4F35693F}"/>
                </a:ext>
              </a:extLst>
            </p:cNvPr>
            <p:cNvSpPr txBox="1"/>
            <p:nvPr/>
          </p:nvSpPr>
          <p:spPr>
            <a:xfrm>
              <a:off x="5214000" y="1519050"/>
              <a:ext cx="950063" cy="138499"/>
            </a:xfrm>
            <a:prstGeom prst="rect">
              <a:avLst/>
            </a:prstGeom>
            <a:noFill/>
          </p:spPr>
          <p:txBody>
            <a:bodyPr wrap="none" lIns="36000" tIns="0" rIns="0" bIns="0" anchor="ctr">
              <a:spAutoFit/>
            </a:bodyPr>
            <a:lstStyle/>
            <a:p>
              <a:pPr defTabSz="457200" latinLnBrk="0">
                <a:defRPr sz="900" b="0">
                  <a:solidFill>
                    <a:srgbClr val="000000"/>
                  </a:solidFill>
                </a:defRPr>
              </a:pPr>
              <a:r>
                <a:rPr sz="900" err="1">
                  <a:solidFill>
                    <a:srgbClr val="000000"/>
                  </a:solidFill>
                  <a:latin typeface="Arial Narrow"/>
                </a:rPr>
                <a:t>XR</a:t>
              </a:r>
              <a:r>
                <a:rPr sz="900" err="1">
                  <a:solidFill>
                    <a:srgbClr val="000000"/>
                  </a:solidFill>
                  <a:latin typeface="LG스마트체2.0 Regular"/>
                </a:rPr>
                <a:t>용</a:t>
              </a:r>
              <a:r>
                <a:rPr sz="900">
                  <a:solidFill>
                    <a:srgbClr val="000000"/>
                  </a:solidFill>
                  <a:latin typeface="Arial Narrow"/>
                </a:rPr>
                <a:t> </a:t>
              </a:r>
              <a:r>
                <a:rPr sz="900" err="1">
                  <a:solidFill>
                    <a:srgbClr val="000000"/>
                  </a:solidFill>
                  <a:latin typeface="LG스마트체2.0 Regular"/>
                </a:rPr>
                <a:t>광각</a:t>
              </a:r>
              <a:r>
                <a:rPr sz="900">
                  <a:solidFill>
                    <a:srgbClr val="000000"/>
                  </a:solidFill>
                  <a:latin typeface="Arial Narrow"/>
                </a:rPr>
                <a:t> </a:t>
              </a:r>
              <a:r>
                <a:rPr sz="900" err="1">
                  <a:solidFill>
                    <a:srgbClr val="000000"/>
                  </a:solidFill>
                  <a:latin typeface="Arial Narrow"/>
                </a:rPr>
                <a:t>ToF</a:t>
              </a:r>
              <a:r>
                <a:rPr sz="900">
                  <a:solidFill>
                    <a:srgbClr val="000000"/>
                  </a:solidFill>
                  <a:latin typeface="Arial Narrow"/>
                </a:rPr>
                <a:t> </a:t>
              </a:r>
              <a:r>
                <a:rPr sz="900" err="1">
                  <a:solidFill>
                    <a:srgbClr val="000000"/>
                  </a:solidFill>
                  <a:latin typeface="LG스마트체2.0 Regular"/>
                </a:rPr>
                <a:t>모듈</a:t>
              </a:r>
              <a:endParaRPr sz="900">
                <a:solidFill>
                  <a:srgbClr val="000000"/>
                </a:solidFill>
                <a:latin typeface="LG스마트체2.0 Regular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11784C3-E690-4787-A5C9-AEB7E3406CC0}"/>
                </a:ext>
              </a:extLst>
            </p:cNvPr>
            <p:cNvSpPr txBox="1"/>
            <p:nvPr/>
          </p:nvSpPr>
          <p:spPr>
            <a:xfrm>
              <a:off x="5214000" y="1366810"/>
              <a:ext cx="278431" cy="154979"/>
            </a:xfrm>
            <a:prstGeom prst="rect">
              <a:avLst/>
            </a:prstGeom>
            <a:noFill/>
          </p:spPr>
          <p:txBody>
            <a:bodyPr wrap="none" lIns="0" tIns="46800" rIns="90000" bIns="0" anchor="ctr">
              <a:spAutoFit/>
            </a:bodyPr>
            <a:lstStyle/>
            <a:p>
              <a:pPr defTabSz="457200" latinLnBrk="0">
                <a:defRPr sz="700" b="0">
                  <a:solidFill>
                    <a:srgbClr val="FF7800"/>
                  </a:solidFill>
                </a:defRPr>
              </a:pPr>
              <a:r>
                <a:rPr sz="700">
                  <a:solidFill>
                    <a:srgbClr val="FF7800"/>
                  </a:solidFill>
                  <a:latin typeface="Arial Narrow"/>
                </a:rPr>
                <a:t>23.06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27FABFF-8928-4364-96FF-5959A087E35B}"/>
                </a:ext>
              </a:extLst>
            </p:cNvPr>
            <p:cNvSpPr txBox="1"/>
            <p:nvPr/>
          </p:nvSpPr>
          <p:spPr>
            <a:xfrm>
              <a:off x="5214000" y="1669300"/>
              <a:ext cx="583493" cy="107722"/>
            </a:xfrm>
            <a:prstGeom prst="rect">
              <a:avLst/>
            </a:prstGeom>
            <a:noFill/>
          </p:spPr>
          <p:txBody>
            <a:bodyPr wrap="none" lIns="0" tIns="0" rIns="0" bIns="0" anchor="t">
              <a:spAutoFit/>
            </a:bodyPr>
            <a:lstStyle/>
            <a:p>
              <a:pPr defTabSz="457200" latinLnBrk="0">
                <a:defRPr sz="700" b="0">
                  <a:solidFill>
                    <a:srgbClr val="808080"/>
                  </a:solidFill>
                </a:defRPr>
              </a:pPr>
              <a:r>
                <a:rPr sz="700">
                  <a:solidFill>
                    <a:srgbClr val="808080"/>
                  </a:solidFill>
                  <a:latin typeface="Arial Narrow"/>
                </a:rPr>
                <a:t>~5m, 120</a:t>
              </a:r>
              <a:r>
                <a:rPr sz="700">
                  <a:solidFill>
                    <a:srgbClr val="808080"/>
                  </a:solidFill>
                  <a:latin typeface="LG스마트체2.0 Regular"/>
                </a:rPr>
                <a:t>도</a:t>
              </a:r>
              <a:r>
                <a:rPr sz="700">
                  <a:solidFill>
                    <a:srgbClr val="808080"/>
                  </a:solidFill>
                  <a:latin typeface="Arial Narrow"/>
                </a:rPr>
                <a:t> </a:t>
              </a:r>
              <a:r>
                <a:rPr sz="700">
                  <a:solidFill>
                    <a:srgbClr val="808080"/>
                  </a:solidFill>
                  <a:latin typeface="LG스마트체2.0 Regular"/>
                </a:rPr>
                <a:t>이상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DB8C6EB-4D6D-48FE-A711-484529DF5D0B}"/>
                </a:ext>
              </a:extLst>
            </p:cNvPr>
            <p:cNvSpPr txBox="1"/>
            <p:nvPr/>
          </p:nvSpPr>
          <p:spPr>
            <a:xfrm>
              <a:off x="7113000" y="1366810"/>
              <a:ext cx="187552" cy="154979"/>
            </a:xfrm>
            <a:prstGeom prst="rect">
              <a:avLst/>
            </a:prstGeom>
            <a:noFill/>
          </p:spPr>
          <p:txBody>
            <a:bodyPr wrap="none" lIns="0" tIns="46800" rIns="0" bIns="0" anchor="ctr">
              <a:spAutoFit/>
            </a:bodyPr>
            <a:lstStyle/>
            <a:p>
              <a:pPr defTabSz="457200" latinLnBrk="0">
                <a:defRPr sz="700" b="0">
                  <a:solidFill>
                    <a:srgbClr val="FF7800"/>
                  </a:solidFill>
                </a:defRPr>
              </a:pPr>
              <a:r>
                <a:rPr sz="700">
                  <a:solidFill>
                    <a:srgbClr val="FF7800"/>
                  </a:solidFill>
                  <a:latin typeface="Arial Narrow"/>
                </a:rPr>
                <a:t>24.10</a:t>
              </a:r>
            </a:p>
          </p:txBody>
        </p:sp>
        <p:sp>
          <p:nvSpPr>
            <p:cNvPr id="143" name="Oval 51">
              <a:extLst>
                <a:ext uri="{FF2B5EF4-FFF2-40B4-BE49-F238E27FC236}">
                  <a16:creationId xmlns:a16="http://schemas.microsoft.com/office/drawing/2014/main" id="{AD21BECB-D893-4C88-BB81-9D069FE6C659}"/>
                </a:ext>
              </a:extLst>
            </p:cNvPr>
            <p:cNvSpPr/>
            <p:nvPr/>
          </p:nvSpPr>
          <p:spPr>
            <a:xfrm>
              <a:off x="5062800" y="1507300"/>
              <a:ext cx="144000" cy="14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18F0341-EAF5-4F46-97A5-7C6862FD0922}"/>
                </a:ext>
              </a:extLst>
            </p:cNvPr>
            <p:cNvSpPr txBox="1"/>
            <p:nvPr/>
          </p:nvSpPr>
          <p:spPr>
            <a:xfrm>
              <a:off x="5055451" y="1510050"/>
              <a:ext cx="158698" cy="1384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algn="ctr" defTabSz="457200" latinLnBrk="0">
                <a:defRPr sz="900" b="1">
                  <a:solidFill>
                    <a:srgbClr val="000000"/>
                  </a:solidFill>
                </a:defRPr>
              </a:pPr>
              <a:r>
                <a:rPr sz="900" b="1">
                  <a:solidFill>
                    <a:srgbClr val="000000"/>
                  </a:solidFill>
                  <a:latin typeface="LG스마트체2.0 Regular"/>
                </a:rPr>
                <a:t>플</a:t>
              </a:r>
              <a:r>
                <a:rPr sz="900" b="1">
                  <a:solidFill>
                    <a:srgbClr val="000000"/>
                  </a:solidFill>
                  <a:latin typeface="Arial Narrow"/>
                </a:rPr>
                <a:t>3</a:t>
              </a:r>
            </a:p>
          </p:txBody>
        </p:sp>
      </p:grpSp>
      <p:grpSp>
        <p:nvGrpSpPr>
          <p:cNvPr id="145" name="Group 296">
            <a:extLst>
              <a:ext uri="{FF2B5EF4-FFF2-40B4-BE49-F238E27FC236}">
                <a16:creationId xmlns:a16="http://schemas.microsoft.com/office/drawing/2014/main" id="{2D0E1CD0-785B-49B4-AD80-3CBA6D63A3A8}"/>
              </a:ext>
            </a:extLst>
          </p:cNvPr>
          <p:cNvGrpSpPr/>
          <p:nvPr/>
        </p:nvGrpSpPr>
        <p:grpSpPr>
          <a:xfrm>
            <a:off x="6804554" y="2151437"/>
            <a:ext cx="2328673" cy="410212"/>
            <a:chOff x="7431451" y="1222810"/>
            <a:chExt cx="1741101" cy="410212"/>
          </a:xfrm>
        </p:grpSpPr>
        <p:sp>
          <p:nvSpPr>
            <p:cNvPr id="146" name="Rounded Rectangle 286">
              <a:extLst>
                <a:ext uri="{FF2B5EF4-FFF2-40B4-BE49-F238E27FC236}">
                  <a16:creationId xmlns:a16="http://schemas.microsoft.com/office/drawing/2014/main" id="{67533E75-2170-4368-A590-A527B71BEAE0}"/>
                </a:ext>
              </a:extLst>
            </p:cNvPr>
            <p:cNvSpPr/>
            <p:nvPr/>
          </p:nvSpPr>
          <p:spPr>
            <a:xfrm>
              <a:off x="8341500" y="1489300"/>
              <a:ext cx="72000" cy="36000"/>
            </a:xfrm>
            <a:prstGeom prst="roundRect">
              <a:avLst/>
            </a:prstGeom>
            <a:solidFill>
              <a:srgbClr val="D7E4BD"/>
            </a:solidFill>
            <a:ln>
              <a:solidFill>
                <a:srgbClr val="D7E4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7" name="Rounded Rectangle 288">
              <a:extLst>
                <a:ext uri="{FF2B5EF4-FFF2-40B4-BE49-F238E27FC236}">
                  <a16:creationId xmlns:a16="http://schemas.microsoft.com/office/drawing/2014/main" id="{92927B63-E171-42F8-8C10-1103CD3E6181}"/>
                </a:ext>
              </a:extLst>
            </p:cNvPr>
            <p:cNvSpPr/>
            <p:nvPr/>
          </p:nvSpPr>
          <p:spPr>
            <a:xfrm>
              <a:off x="8413500" y="1489300"/>
              <a:ext cx="72000" cy="36000"/>
            </a:xfrm>
            <a:prstGeom prst="roundRect">
              <a:avLst/>
            </a:prstGeom>
            <a:solidFill>
              <a:srgbClr val="D7E4BD"/>
            </a:solidFill>
            <a:ln>
              <a:solidFill>
                <a:srgbClr val="D7E4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8" name="Rounded Rectangle 290">
              <a:extLst>
                <a:ext uri="{FF2B5EF4-FFF2-40B4-BE49-F238E27FC236}">
                  <a16:creationId xmlns:a16="http://schemas.microsoft.com/office/drawing/2014/main" id="{DE33F4EE-7F31-452B-9ECD-6547B22DC497}"/>
                </a:ext>
              </a:extLst>
            </p:cNvPr>
            <p:cNvSpPr/>
            <p:nvPr/>
          </p:nvSpPr>
          <p:spPr>
            <a:xfrm>
              <a:off x="8485500" y="1489300"/>
              <a:ext cx="72000" cy="36000"/>
            </a:xfrm>
            <a:prstGeom prst="roundRect">
              <a:avLst/>
            </a:prstGeom>
            <a:solidFill>
              <a:srgbClr val="D7E4BD"/>
            </a:solidFill>
            <a:ln>
              <a:solidFill>
                <a:srgbClr val="D7E4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9" name="Rounded Rectangle 292">
              <a:extLst>
                <a:ext uri="{FF2B5EF4-FFF2-40B4-BE49-F238E27FC236}">
                  <a16:creationId xmlns:a16="http://schemas.microsoft.com/office/drawing/2014/main" id="{521F3929-B40B-488B-8DFC-BDBF5EE32B19}"/>
                </a:ext>
              </a:extLst>
            </p:cNvPr>
            <p:cNvSpPr/>
            <p:nvPr/>
          </p:nvSpPr>
          <p:spPr>
            <a:xfrm>
              <a:off x="8557500" y="1489300"/>
              <a:ext cx="72000" cy="36000"/>
            </a:xfrm>
            <a:prstGeom prst="roundRect">
              <a:avLst/>
            </a:prstGeom>
            <a:solidFill>
              <a:srgbClr val="D7E4BD"/>
            </a:solidFill>
            <a:ln>
              <a:solidFill>
                <a:srgbClr val="D7E4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0" name="Rounded Rectangle 294">
              <a:extLst>
                <a:ext uri="{FF2B5EF4-FFF2-40B4-BE49-F238E27FC236}">
                  <a16:creationId xmlns:a16="http://schemas.microsoft.com/office/drawing/2014/main" id="{75C5DEB8-5456-4DE7-8B51-815AC782457A}"/>
                </a:ext>
              </a:extLst>
            </p:cNvPr>
            <p:cNvSpPr/>
            <p:nvPr/>
          </p:nvSpPr>
          <p:spPr>
            <a:xfrm>
              <a:off x="8629500" y="1489300"/>
              <a:ext cx="72000" cy="36000"/>
            </a:xfrm>
            <a:prstGeom prst="roundRect">
              <a:avLst/>
            </a:prstGeom>
            <a:solidFill>
              <a:srgbClr val="D7E4BD"/>
            </a:solidFill>
            <a:ln>
              <a:solidFill>
                <a:srgbClr val="D7E4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51" name="Group 258">
              <a:extLst>
                <a:ext uri="{FF2B5EF4-FFF2-40B4-BE49-F238E27FC236}">
                  <a16:creationId xmlns:a16="http://schemas.microsoft.com/office/drawing/2014/main" id="{8B99DCDB-E9EF-4882-BF27-94D76EC76E52}"/>
                </a:ext>
              </a:extLst>
            </p:cNvPr>
            <p:cNvGrpSpPr/>
            <p:nvPr/>
          </p:nvGrpSpPr>
          <p:grpSpPr>
            <a:xfrm>
              <a:off x="7431451" y="1222810"/>
              <a:ext cx="1741101" cy="410212"/>
              <a:chOff x="7431451" y="1222810"/>
              <a:chExt cx="1741101" cy="410212"/>
            </a:xfrm>
          </p:grpSpPr>
          <p:sp>
            <p:nvSpPr>
              <p:cNvPr id="152" name="PENTAGON_16">
                <a:extLst>
                  <a:ext uri="{FF2B5EF4-FFF2-40B4-BE49-F238E27FC236}">
                    <a16:creationId xmlns:a16="http://schemas.microsoft.com/office/drawing/2014/main" id="{4C6F5F16-7D72-48E3-B28E-1F4EBE3CF700}"/>
                  </a:ext>
                </a:extLst>
              </p:cNvPr>
              <p:cNvSpPr/>
              <p:nvPr/>
            </p:nvSpPr>
            <p:spPr>
              <a:xfrm>
                <a:off x="7590000" y="1363300"/>
                <a:ext cx="1575000" cy="162000"/>
              </a:xfrm>
              <a:prstGeom prst="homePlate">
                <a:avLst/>
              </a:prstGeom>
              <a:solidFill>
                <a:srgbClr val="D7E4BD"/>
              </a:solidFill>
              <a:ln w="158">
                <a:solidFill>
                  <a:srgbClr val="FFFFFF">
                    <a:lumMod val="7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endParaRPr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3AADC6E-5F8A-4F3C-94DE-F275555F8377}"/>
                  </a:ext>
                </a:extLst>
              </p:cNvPr>
              <p:cNvSpPr txBox="1"/>
              <p:nvPr/>
            </p:nvSpPr>
            <p:spPr>
              <a:xfrm>
                <a:off x="7590000" y="1375050"/>
                <a:ext cx="813808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anchor="ctr">
                <a:spAutoFit/>
              </a:bodyPr>
              <a:lstStyle/>
              <a:p>
                <a:pPr defTabSz="457200" latinLnBrk="0">
                  <a:defRPr sz="900" b="0">
                    <a:solidFill>
                      <a:srgbClr val="000000"/>
                    </a:solidFill>
                  </a:defRPr>
                </a:pPr>
                <a:r>
                  <a:rPr sz="900" err="1">
                    <a:solidFill>
                      <a:srgbClr val="000000"/>
                    </a:solidFill>
                    <a:latin typeface="LG스마트체2.0 Regular"/>
                  </a:rPr>
                  <a:t>저전력</a:t>
                </a:r>
                <a:r>
                  <a:rPr sz="900">
                    <a:solidFill>
                      <a:srgbClr val="000000"/>
                    </a:solidFill>
                    <a:latin typeface="Arial Narrow"/>
                  </a:rPr>
                  <a:t> T</a:t>
                </a:r>
                <a:r>
                  <a:rPr lang="en-US" sz="900">
                    <a:solidFill>
                      <a:srgbClr val="000000"/>
                    </a:solidFill>
                    <a:latin typeface="Arial Narrow"/>
                  </a:rPr>
                  <a:t>O</a:t>
                </a:r>
                <a:r>
                  <a:rPr sz="900">
                    <a:solidFill>
                      <a:srgbClr val="000000"/>
                    </a:solidFill>
                    <a:latin typeface="Arial Narrow"/>
                  </a:rPr>
                  <a:t>F </a:t>
                </a:r>
                <a:r>
                  <a:rPr sz="900" err="1">
                    <a:solidFill>
                      <a:srgbClr val="000000"/>
                    </a:solidFill>
                    <a:latin typeface="LG스마트체2.0 Regular"/>
                  </a:rPr>
                  <a:t>모듈</a:t>
                </a:r>
                <a:endParaRPr sz="900">
                  <a:solidFill>
                    <a:srgbClr val="000000"/>
                  </a:solidFill>
                  <a:latin typeface="LG스마트체2.0 Regular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0A75087-0CA2-4068-9A5F-7DD8DD98CF0D}"/>
                  </a:ext>
                </a:extLst>
              </p:cNvPr>
              <p:cNvSpPr txBox="1"/>
              <p:nvPr/>
            </p:nvSpPr>
            <p:spPr>
              <a:xfrm>
                <a:off x="7590000" y="1222810"/>
                <a:ext cx="278431" cy="154979"/>
              </a:xfrm>
              <a:prstGeom prst="rect">
                <a:avLst/>
              </a:prstGeom>
              <a:noFill/>
            </p:spPr>
            <p:txBody>
              <a:bodyPr wrap="none" lIns="0" tIns="46800" rIns="90000" bIns="0" anchor="ctr">
                <a:spAutoFit/>
              </a:bodyPr>
              <a:lstStyle/>
              <a:p>
                <a:pPr defTabSz="457200" latinLnBrk="0">
                  <a:defRPr sz="700" b="0">
                    <a:solidFill>
                      <a:srgbClr val="FF7800"/>
                    </a:solidFill>
                  </a:defRPr>
                </a:pPr>
                <a:r>
                  <a:rPr sz="700">
                    <a:solidFill>
                      <a:srgbClr val="FF7800"/>
                    </a:solidFill>
                    <a:latin typeface="Arial Narrow"/>
                  </a:rPr>
                  <a:t>25.01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1A90BCB-6052-4503-A1C6-F2F9142A2B09}"/>
                  </a:ext>
                </a:extLst>
              </p:cNvPr>
              <p:cNvSpPr txBox="1"/>
              <p:nvPr/>
            </p:nvSpPr>
            <p:spPr>
              <a:xfrm>
                <a:off x="7590000" y="1525300"/>
                <a:ext cx="780663" cy="107722"/>
              </a:xfrm>
              <a:prstGeom prst="rect">
                <a:avLst/>
              </a:prstGeom>
              <a:noFill/>
            </p:spPr>
            <p:txBody>
              <a:bodyPr wrap="none" lIns="0" tIns="0" rIns="0" bIns="0" anchor="t">
                <a:spAutoFit/>
              </a:bodyPr>
              <a:lstStyle/>
              <a:p>
                <a:pPr defTabSz="457200" latinLnBrk="0">
                  <a:defRPr sz="700" b="0">
                    <a:solidFill>
                      <a:srgbClr val="808080"/>
                    </a:solidFill>
                  </a:defRPr>
                </a:pPr>
                <a:r>
                  <a:rPr sz="700">
                    <a:solidFill>
                      <a:srgbClr val="808080"/>
                    </a:solidFill>
                    <a:latin typeface="Arial Narrow"/>
                  </a:rPr>
                  <a:t>~10m, Power 100mW↓ 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97C87C4-3359-4016-B9EE-84AD83828422}"/>
                  </a:ext>
                </a:extLst>
              </p:cNvPr>
              <p:cNvSpPr txBox="1"/>
              <p:nvPr/>
            </p:nvSpPr>
            <p:spPr>
              <a:xfrm>
                <a:off x="8985000" y="1222810"/>
                <a:ext cx="187552" cy="154979"/>
              </a:xfrm>
              <a:prstGeom prst="rect">
                <a:avLst/>
              </a:prstGeom>
              <a:noFill/>
            </p:spPr>
            <p:txBody>
              <a:bodyPr wrap="none" lIns="0" tIns="46800" rIns="0" bIns="0" anchor="ctr">
                <a:spAutoFit/>
              </a:bodyPr>
              <a:lstStyle/>
              <a:p>
                <a:pPr defTabSz="457200" latinLnBrk="0">
                  <a:defRPr sz="700" b="0">
                    <a:solidFill>
                      <a:srgbClr val="FF7800"/>
                    </a:solidFill>
                  </a:defRPr>
                </a:pPr>
                <a:r>
                  <a:rPr sz="700">
                    <a:solidFill>
                      <a:srgbClr val="FF7800"/>
                    </a:solidFill>
                    <a:latin typeface="Arial Narrow"/>
                  </a:rPr>
                  <a:t>26.06</a:t>
                </a:r>
              </a:p>
            </p:txBody>
          </p:sp>
          <p:sp>
            <p:nvSpPr>
              <p:cNvPr id="157" name="Oval 65">
                <a:extLst>
                  <a:ext uri="{FF2B5EF4-FFF2-40B4-BE49-F238E27FC236}">
                    <a16:creationId xmlns:a16="http://schemas.microsoft.com/office/drawing/2014/main" id="{870C58AD-F12B-4B10-954A-FF3ACE8361DF}"/>
                  </a:ext>
                </a:extLst>
              </p:cNvPr>
              <p:cNvSpPr/>
              <p:nvPr/>
            </p:nvSpPr>
            <p:spPr>
              <a:xfrm>
                <a:off x="7438800" y="1363300"/>
                <a:ext cx="144000" cy="144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endParaRPr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535B370-0048-4E41-A705-084BC8E11DBA}"/>
                  </a:ext>
                </a:extLst>
              </p:cNvPr>
              <p:cNvSpPr txBox="1"/>
              <p:nvPr/>
            </p:nvSpPr>
            <p:spPr>
              <a:xfrm>
                <a:off x="7431451" y="1366050"/>
                <a:ext cx="158698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457200" latinLnBrk="0">
                  <a:defRPr sz="900" b="1">
                    <a:solidFill>
                      <a:srgbClr val="000000"/>
                    </a:solidFill>
                  </a:defRPr>
                </a:pPr>
                <a:r>
                  <a:rPr sz="900" b="1">
                    <a:solidFill>
                      <a:srgbClr val="000000"/>
                    </a:solidFill>
                    <a:latin typeface="LG스마트체2.0 Regular"/>
                  </a:rPr>
                  <a:t>플</a:t>
                </a:r>
                <a:r>
                  <a:rPr sz="900" b="1">
                    <a:solidFill>
                      <a:srgbClr val="000000"/>
                    </a:solidFill>
                    <a:latin typeface="Arial Narrow"/>
                  </a:rPr>
                  <a:t>3</a:t>
                </a:r>
              </a:p>
            </p:txBody>
          </p:sp>
        </p:grpSp>
      </p:grpSp>
      <p:grpSp>
        <p:nvGrpSpPr>
          <p:cNvPr id="159" name="Group 297">
            <a:extLst>
              <a:ext uri="{FF2B5EF4-FFF2-40B4-BE49-F238E27FC236}">
                <a16:creationId xmlns:a16="http://schemas.microsoft.com/office/drawing/2014/main" id="{6CB3DE42-F17B-40A8-91C2-9134595B1D01}"/>
              </a:ext>
            </a:extLst>
          </p:cNvPr>
          <p:cNvGrpSpPr/>
          <p:nvPr/>
        </p:nvGrpSpPr>
        <p:grpSpPr>
          <a:xfrm>
            <a:off x="3726929" y="2622713"/>
            <a:ext cx="2383949" cy="410212"/>
            <a:chOff x="4425451" y="1438810"/>
            <a:chExt cx="2383949" cy="410212"/>
          </a:xfrm>
        </p:grpSpPr>
        <p:sp>
          <p:nvSpPr>
            <p:cNvPr id="160" name="Rounded Rectangle 284">
              <a:extLst>
                <a:ext uri="{FF2B5EF4-FFF2-40B4-BE49-F238E27FC236}">
                  <a16:creationId xmlns:a16="http://schemas.microsoft.com/office/drawing/2014/main" id="{5C610097-F979-4385-B1A3-0C7B0C159E73}"/>
                </a:ext>
              </a:extLst>
            </p:cNvPr>
            <p:cNvSpPr/>
            <p:nvPr/>
          </p:nvSpPr>
          <p:spPr>
            <a:xfrm>
              <a:off x="5650500" y="1705300"/>
              <a:ext cx="72000" cy="36000"/>
            </a:xfrm>
            <a:prstGeom prst="roundRect">
              <a:avLst/>
            </a:prstGeom>
            <a:solidFill>
              <a:srgbClr val="D7E4BD"/>
            </a:solidFill>
            <a:ln>
              <a:solidFill>
                <a:srgbClr val="D7E4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61" name="Group 261">
              <a:extLst>
                <a:ext uri="{FF2B5EF4-FFF2-40B4-BE49-F238E27FC236}">
                  <a16:creationId xmlns:a16="http://schemas.microsoft.com/office/drawing/2014/main" id="{6CA35B3D-9EF5-4078-BE00-3C426C822F8D}"/>
                </a:ext>
              </a:extLst>
            </p:cNvPr>
            <p:cNvGrpSpPr/>
            <p:nvPr/>
          </p:nvGrpSpPr>
          <p:grpSpPr>
            <a:xfrm>
              <a:off x="4425451" y="1438810"/>
              <a:ext cx="2383949" cy="410212"/>
              <a:chOff x="4425451" y="1438810"/>
              <a:chExt cx="2383949" cy="410212"/>
            </a:xfrm>
          </p:grpSpPr>
          <p:sp>
            <p:nvSpPr>
              <p:cNvPr id="162" name="PENTAGON_26">
                <a:extLst>
                  <a:ext uri="{FF2B5EF4-FFF2-40B4-BE49-F238E27FC236}">
                    <a16:creationId xmlns:a16="http://schemas.microsoft.com/office/drawing/2014/main" id="{08ABAA49-A825-4812-A648-40066F997004}"/>
                  </a:ext>
                </a:extLst>
              </p:cNvPr>
              <p:cNvSpPr/>
              <p:nvPr/>
            </p:nvSpPr>
            <p:spPr>
              <a:xfrm>
                <a:off x="4604400" y="1559887"/>
                <a:ext cx="2205000" cy="162000"/>
              </a:xfrm>
              <a:prstGeom prst="homePlate">
                <a:avLst/>
              </a:prstGeom>
              <a:solidFill>
                <a:srgbClr val="E6B9B8"/>
              </a:solidFill>
              <a:ln w="158">
                <a:solidFill>
                  <a:srgbClr val="E6B9B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endParaRPr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2C1BB87-71F7-43A6-977F-C3BD5812D76B}"/>
                  </a:ext>
                </a:extLst>
              </p:cNvPr>
              <p:cNvSpPr txBox="1"/>
              <p:nvPr/>
            </p:nvSpPr>
            <p:spPr>
              <a:xfrm>
                <a:off x="4584000" y="1591050"/>
                <a:ext cx="599006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anchor="ctr">
                <a:spAutoFit/>
              </a:bodyPr>
              <a:lstStyle/>
              <a:p>
                <a:pPr defTabSz="457200" latinLnBrk="0">
                  <a:defRPr sz="900" b="0">
                    <a:solidFill>
                      <a:srgbClr val="000000"/>
                    </a:solidFill>
                  </a:defRPr>
                </a:pPr>
                <a:r>
                  <a:rPr sz="900" err="1">
                    <a:solidFill>
                      <a:srgbClr val="000000"/>
                    </a:solidFill>
                    <a:latin typeface="LG스마트체2.0 Regular"/>
                  </a:rPr>
                  <a:t>구조광</a:t>
                </a:r>
                <a:r>
                  <a:rPr sz="90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sz="900" err="1">
                    <a:solidFill>
                      <a:srgbClr val="000000"/>
                    </a:solidFill>
                    <a:latin typeface="LG스마트체2.0 Regular"/>
                  </a:rPr>
                  <a:t>모듈</a:t>
                </a:r>
                <a:endParaRPr sz="900">
                  <a:solidFill>
                    <a:srgbClr val="000000"/>
                  </a:solidFill>
                  <a:latin typeface="LG스마트체2.0 Regular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7AC4686-FFB1-4C31-9EFE-33D81250C45D}"/>
                  </a:ext>
                </a:extLst>
              </p:cNvPr>
              <p:cNvSpPr txBox="1"/>
              <p:nvPr/>
            </p:nvSpPr>
            <p:spPr>
              <a:xfrm>
                <a:off x="4584000" y="1438810"/>
                <a:ext cx="278431" cy="154979"/>
              </a:xfrm>
              <a:prstGeom prst="rect">
                <a:avLst/>
              </a:prstGeom>
              <a:noFill/>
            </p:spPr>
            <p:txBody>
              <a:bodyPr wrap="none" lIns="0" tIns="46800" rIns="90000" bIns="0" anchor="ctr">
                <a:spAutoFit/>
              </a:bodyPr>
              <a:lstStyle/>
              <a:p>
                <a:pPr defTabSz="457200" latinLnBrk="0">
                  <a:defRPr sz="700" b="0">
                    <a:solidFill>
                      <a:srgbClr val="FF7800"/>
                    </a:solidFill>
                  </a:defRPr>
                </a:pPr>
                <a:r>
                  <a:rPr sz="700">
                    <a:solidFill>
                      <a:srgbClr val="FF7800"/>
                    </a:solidFill>
                    <a:latin typeface="Arial Narrow"/>
                  </a:rPr>
                  <a:t>23.01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360B1B6-F9CF-4F94-9DDD-5F1CED0D99AF}"/>
                  </a:ext>
                </a:extLst>
              </p:cNvPr>
              <p:cNvSpPr txBox="1"/>
              <p:nvPr/>
            </p:nvSpPr>
            <p:spPr>
              <a:xfrm>
                <a:off x="4584000" y="1741300"/>
                <a:ext cx="1041952" cy="107722"/>
              </a:xfrm>
              <a:prstGeom prst="rect">
                <a:avLst/>
              </a:prstGeom>
              <a:noFill/>
            </p:spPr>
            <p:txBody>
              <a:bodyPr wrap="none" lIns="0" tIns="0" rIns="0" bIns="0" anchor="t">
                <a:spAutoFit/>
              </a:bodyPr>
              <a:lstStyle/>
              <a:p>
                <a:pPr defTabSz="457200" latinLnBrk="0">
                  <a:defRPr sz="700" b="0">
                    <a:solidFill>
                      <a:srgbClr val="808080"/>
                    </a:solidFill>
                  </a:defRPr>
                </a:pPr>
                <a:r>
                  <a:rPr sz="700">
                    <a:solidFill>
                      <a:srgbClr val="808080"/>
                    </a:solidFill>
                    <a:latin typeface="Arial Narrow"/>
                  </a:rPr>
                  <a:t>~1m, 70</a:t>
                </a:r>
                <a:r>
                  <a:rPr sz="700">
                    <a:solidFill>
                      <a:srgbClr val="808080"/>
                    </a:solidFill>
                    <a:latin typeface="LG스마트체2.0 Regular"/>
                  </a:rPr>
                  <a:t>도</a:t>
                </a:r>
                <a:r>
                  <a:rPr sz="700">
                    <a:solidFill>
                      <a:srgbClr val="808080"/>
                    </a:solidFill>
                    <a:latin typeface="Arial Narrow"/>
                  </a:rPr>
                  <a:t>, Uniqueness pattern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7B8E976-FFEA-43BA-8AB7-981FE008A9B7}"/>
                  </a:ext>
                </a:extLst>
              </p:cNvPr>
              <p:cNvSpPr txBox="1"/>
              <p:nvPr/>
            </p:nvSpPr>
            <p:spPr>
              <a:xfrm>
                <a:off x="6609000" y="1438810"/>
                <a:ext cx="187552" cy="154979"/>
              </a:xfrm>
              <a:prstGeom prst="rect">
                <a:avLst/>
              </a:prstGeom>
              <a:noFill/>
            </p:spPr>
            <p:txBody>
              <a:bodyPr wrap="none" lIns="0" tIns="46800" rIns="0" bIns="0" anchor="ctr">
                <a:spAutoFit/>
              </a:bodyPr>
              <a:lstStyle/>
              <a:p>
                <a:pPr defTabSz="457200" latinLnBrk="0">
                  <a:defRPr sz="700" b="0">
                    <a:solidFill>
                      <a:srgbClr val="FF7800"/>
                    </a:solidFill>
                  </a:defRPr>
                </a:pPr>
                <a:r>
                  <a:rPr sz="700">
                    <a:solidFill>
                      <a:srgbClr val="FF7800"/>
                    </a:solidFill>
                    <a:latin typeface="Arial Narrow"/>
                  </a:rPr>
                  <a:t>24.06</a:t>
                </a:r>
              </a:p>
            </p:txBody>
          </p:sp>
          <p:sp>
            <p:nvSpPr>
              <p:cNvPr id="167" name="Oval 44">
                <a:extLst>
                  <a:ext uri="{FF2B5EF4-FFF2-40B4-BE49-F238E27FC236}">
                    <a16:creationId xmlns:a16="http://schemas.microsoft.com/office/drawing/2014/main" id="{CA4BEA0B-0B9A-4AE4-B535-A317E89B1FFA}"/>
                  </a:ext>
                </a:extLst>
              </p:cNvPr>
              <p:cNvSpPr/>
              <p:nvPr/>
            </p:nvSpPr>
            <p:spPr>
              <a:xfrm>
                <a:off x="4432800" y="1579300"/>
                <a:ext cx="144000" cy="144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endParaRPr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8079EE4-FCF1-4DA9-B81F-5449955B669E}"/>
                  </a:ext>
                </a:extLst>
              </p:cNvPr>
              <p:cNvSpPr txBox="1"/>
              <p:nvPr/>
            </p:nvSpPr>
            <p:spPr>
              <a:xfrm>
                <a:off x="4425451" y="1582050"/>
                <a:ext cx="158698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457200" latinLnBrk="0">
                  <a:defRPr sz="900" b="1">
                    <a:solidFill>
                      <a:srgbClr val="000000"/>
                    </a:solidFill>
                  </a:defRPr>
                </a:pPr>
                <a:r>
                  <a:rPr sz="900" b="1">
                    <a:solidFill>
                      <a:srgbClr val="000000"/>
                    </a:solidFill>
                    <a:latin typeface="LG스마트체2.0 Regular"/>
                  </a:rPr>
                  <a:t>플</a:t>
                </a:r>
                <a:r>
                  <a:rPr sz="900" b="1">
                    <a:solidFill>
                      <a:srgbClr val="000000"/>
                    </a:solidFill>
                    <a:latin typeface="Arial Narrow"/>
                  </a:rPr>
                  <a:t>3</a:t>
                </a:r>
              </a:p>
            </p:txBody>
          </p:sp>
        </p:grpSp>
      </p:grpSp>
      <p:sp>
        <p:nvSpPr>
          <p:cNvPr id="169" name="Rounded Rectangle 10">
            <a:extLst>
              <a:ext uri="{FF2B5EF4-FFF2-40B4-BE49-F238E27FC236}">
                <a16:creationId xmlns:a16="http://schemas.microsoft.com/office/drawing/2014/main" id="{3A32770C-49A0-4353-BCCD-3B75E74240E9}"/>
              </a:ext>
            </a:extLst>
          </p:cNvPr>
          <p:cNvSpPr/>
          <p:nvPr/>
        </p:nvSpPr>
        <p:spPr>
          <a:xfrm>
            <a:off x="3592978" y="2694315"/>
            <a:ext cx="144000" cy="144000"/>
          </a:xfrm>
          <a:prstGeom prst="round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latinLnBrk="0">
              <a:defRPr sz="900" b="1">
                <a:solidFill>
                  <a:srgbClr val="FFFFFF"/>
                </a:solidFill>
              </a:defRPr>
            </a:pPr>
            <a:r>
              <a:rPr sz="900" b="1">
                <a:solidFill>
                  <a:srgbClr val="FFFFFF"/>
                </a:solidFill>
                <a:latin typeface="Arial Narrow"/>
              </a:rPr>
              <a:t>T</a:t>
            </a:r>
          </a:p>
        </p:txBody>
      </p:sp>
      <p:sp>
        <p:nvSpPr>
          <p:cNvPr id="170" name="Rounded Rectangle 10">
            <a:extLst>
              <a:ext uri="{FF2B5EF4-FFF2-40B4-BE49-F238E27FC236}">
                <a16:creationId xmlns:a16="http://schemas.microsoft.com/office/drawing/2014/main" id="{52DD152D-2E83-416C-9BB5-CDFE31C0CDF1}"/>
              </a:ext>
            </a:extLst>
          </p:cNvPr>
          <p:cNvSpPr/>
          <p:nvPr/>
        </p:nvSpPr>
        <p:spPr>
          <a:xfrm>
            <a:off x="4016093" y="2283811"/>
            <a:ext cx="144000" cy="144000"/>
          </a:xfrm>
          <a:prstGeom prst="round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latinLnBrk="0">
              <a:defRPr sz="900" b="1">
                <a:solidFill>
                  <a:srgbClr val="FFFFFF"/>
                </a:solidFill>
              </a:defRPr>
            </a:pPr>
            <a:r>
              <a:rPr sz="900" b="1">
                <a:solidFill>
                  <a:srgbClr val="FFFFFF"/>
                </a:solidFill>
                <a:latin typeface="Arial Narrow"/>
              </a:rPr>
              <a:t>T</a:t>
            </a:r>
          </a:p>
        </p:txBody>
      </p:sp>
      <p:sp>
        <p:nvSpPr>
          <p:cNvPr id="171" name="Rounded Rectangle 8">
            <a:extLst>
              <a:ext uri="{FF2B5EF4-FFF2-40B4-BE49-F238E27FC236}">
                <a16:creationId xmlns:a16="http://schemas.microsoft.com/office/drawing/2014/main" id="{68F1D035-BF77-47D6-9695-5CE1D5613BC0}"/>
              </a:ext>
            </a:extLst>
          </p:cNvPr>
          <p:cNvSpPr/>
          <p:nvPr/>
        </p:nvSpPr>
        <p:spPr>
          <a:xfrm>
            <a:off x="6653788" y="2723926"/>
            <a:ext cx="144000" cy="144000"/>
          </a:xfrm>
          <a:prstGeom prst="round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latinLnBrk="0">
              <a:defRPr sz="900" b="1">
                <a:solidFill>
                  <a:srgbClr val="FFFFFF"/>
                </a:solidFill>
              </a:defRPr>
            </a:pPr>
            <a:r>
              <a:rPr sz="900" b="1">
                <a:solidFill>
                  <a:srgbClr val="FFFFFF"/>
                </a:solidFill>
                <a:latin typeface="Arial Narrow"/>
              </a:rPr>
              <a:t>P</a:t>
            </a:r>
          </a:p>
        </p:txBody>
      </p:sp>
      <p:sp>
        <p:nvSpPr>
          <p:cNvPr id="172" name="Rounded Rectangle 8">
            <a:extLst>
              <a:ext uri="{FF2B5EF4-FFF2-40B4-BE49-F238E27FC236}">
                <a16:creationId xmlns:a16="http://schemas.microsoft.com/office/drawing/2014/main" id="{296C3823-8AA0-4660-92B1-C392557D4D9F}"/>
              </a:ext>
            </a:extLst>
          </p:cNvPr>
          <p:cNvSpPr/>
          <p:nvPr/>
        </p:nvSpPr>
        <p:spPr>
          <a:xfrm>
            <a:off x="6600251" y="2255347"/>
            <a:ext cx="144000" cy="144000"/>
          </a:xfrm>
          <a:prstGeom prst="round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latinLnBrk="0">
              <a:defRPr sz="900" b="1">
                <a:solidFill>
                  <a:srgbClr val="FFFFFF"/>
                </a:solidFill>
              </a:defRPr>
            </a:pPr>
            <a:r>
              <a:rPr sz="900" b="1">
                <a:solidFill>
                  <a:srgbClr val="FFFFFF"/>
                </a:solidFill>
                <a:latin typeface="Arial Narrow"/>
              </a:rPr>
              <a:t>P</a:t>
            </a:r>
          </a:p>
        </p:txBody>
      </p:sp>
      <p:grpSp>
        <p:nvGrpSpPr>
          <p:cNvPr id="214" name="Group 267">
            <a:extLst>
              <a:ext uri="{FF2B5EF4-FFF2-40B4-BE49-F238E27FC236}">
                <a16:creationId xmlns:a16="http://schemas.microsoft.com/office/drawing/2014/main" id="{4D20F1C1-F6AF-47D9-9378-90E7E64A57D6}"/>
              </a:ext>
            </a:extLst>
          </p:cNvPr>
          <p:cNvGrpSpPr/>
          <p:nvPr/>
        </p:nvGrpSpPr>
        <p:grpSpPr>
          <a:xfrm>
            <a:off x="4484484" y="3954598"/>
            <a:ext cx="2784952" cy="410212"/>
            <a:chOff x="5037600" y="2479930"/>
            <a:chExt cx="2784952" cy="410212"/>
          </a:xfrm>
        </p:grpSpPr>
        <p:sp>
          <p:nvSpPr>
            <p:cNvPr id="225" name="PENTAGON_18">
              <a:extLst>
                <a:ext uri="{FF2B5EF4-FFF2-40B4-BE49-F238E27FC236}">
                  <a16:creationId xmlns:a16="http://schemas.microsoft.com/office/drawing/2014/main" id="{BAE392AB-D4A6-46A7-873E-A20370BD3419}"/>
                </a:ext>
              </a:extLst>
            </p:cNvPr>
            <p:cNvSpPr/>
            <p:nvPr/>
          </p:nvSpPr>
          <p:spPr>
            <a:xfrm>
              <a:off x="5340000" y="2620420"/>
              <a:ext cx="2475000" cy="162000"/>
            </a:xfrm>
            <a:prstGeom prst="homePlate">
              <a:avLst/>
            </a:prstGeom>
            <a:solidFill>
              <a:srgbClr val="D7E4BD"/>
            </a:solidFill>
            <a:ln w="158">
              <a:solidFill>
                <a:srgbClr val="FFFFFF">
                  <a:lumMod val="70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6" name="TextBox 97">
              <a:extLst>
                <a:ext uri="{FF2B5EF4-FFF2-40B4-BE49-F238E27FC236}">
                  <a16:creationId xmlns:a16="http://schemas.microsoft.com/office/drawing/2014/main" id="{7647241B-CAC2-4D79-8F6E-1745B0695F9B}"/>
                </a:ext>
              </a:extLst>
            </p:cNvPr>
            <p:cNvSpPr txBox="1"/>
            <p:nvPr/>
          </p:nvSpPr>
          <p:spPr>
            <a:xfrm>
              <a:off x="5340000" y="2632170"/>
              <a:ext cx="1261046" cy="138499"/>
            </a:xfrm>
            <a:prstGeom prst="rect">
              <a:avLst/>
            </a:prstGeom>
            <a:noFill/>
          </p:spPr>
          <p:txBody>
            <a:bodyPr wrap="none" lIns="3600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latinLnBrk="0">
                <a:defRPr sz="900" b="0">
                  <a:solidFill>
                    <a:srgbClr val="000000"/>
                  </a:solidFill>
                </a:defRPr>
              </a:pPr>
              <a:r>
                <a:rPr sz="900">
                  <a:solidFill>
                    <a:srgbClr val="000000"/>
                  </a:solidFill>
                  <a:latin typeface="Arial Narrow"/>
                </a:rPr>
                <a:t>VCSEL </a:t>
              </a:r>
              <a:r>
                <a:rPr sz="900" err="1">
                  <a:solidFill>
                    <a:srgbClr val="000000"/>
                  </a:solidFill>
                  <a:latin typeface="LG스마트체2.0 Regular"/>
                </a:rPr>
                <a:t>일체형</a:t>
              </a:r>
              <a:r>
                <a:rPr sz="900">
                  <a:solidFill>
                    <a:srgbClr val="000000"/>
                  </a:solidFill>
                  <a:latin typeface="Arial Narrow"/>
                </a:rPr>
                <a:t> Spot </a:t>
              </a:r>
              <a:r>
                <a:rPr sz="900" err="1">
                  <a:solidFill>
                    <a:srgbClr val="000000"/>
                  </a:solidFill>
                  <a:latin typeface="LG스마트체2.0 Regular"/>
                </a:rPr>
                <a:t>광학계</a:t>
              </a:r>
              <a:endParaRPr sz="900">
                <a:solidFill>
                  <a:srgbClr val="000000"/>
                </a:solidFill>
                <a:latin typeface="LG스마트체2.0 Regular"/>
              </a:endParaRPr>
            </a:p>
          </p:txBody>
        </p:sp>
        <p:sp>
          <p:nvSpPr>
            <p:cNvPr id="227" name="TextBox 98">
              <a:extLst>
                <a:ext uri="{FF2B5EF4-FFF2-40B4-BE49-F238E27FC236}">
                  <a16:creationId xmlns:a16="http://schemas.microsoft.com/office/drawing/2014/main" id="{E43EB284-8991-43D6-91E1-B9254765E642}"/>
                </a:ext>
              </a:extLst>
            </p:cNvPr>
            <p:cNvSpPr txBox="1"/>
            <p:nvPr/>
          </p:nvSpPr>
          <p:spPr>
            <a:xfrm>
              <a:off x="5340000" y="2479930"/>
              <a:ext cx="278431" cy="154979"/>
            </a:xfrm>
            <a:prstGeom prst="rect">
              <a:avLst/>
            </a:prstGeom>
            <a:noFill/>
          </p:spPr>
          <p:txBody>
            <a:bodyPr wrap="none" lIns="0" tIns="46800" rIns="9000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latinLnBrk="0">
                <a:defRPr sz="700" b="0">
                  <a:solidFill>
                    <a:srgbClr val="FF7800"/>
                  </a:solidFill>
                </a:defRPr>
              </a:pPr>
              <a:r>
                <a:rPr sz="700">
                  <a:solidFill>
                    <a:srgbClr val="FF7800"/>
                  </a:solidFill>
                  <a:latin typeface="Arial Narrow"/>
                </a:rPr>
                <a:t>23.07</a:t>
              </a:r>
            </a:p>
          </p:txBody>
        </p:sp>
        <p:sp>
          <p:nvSpPr>
            <p:cNvPr id="228" name="TextBox 99">
              <a:extLst>
                <a:ext uri="{FF2B5EF4-FFF2-40B4-BE49-F238E27FC236}">
                  <a16:creationId xmlns:a16="http://schemas.microsoft.com/office/drawing/2014/main" id="{E72FD694-1D7E-4065-A631-46D3C7FDD808}"/>
                </a:ext>
              </a:extLst>
            </p:cNvPr>
            <p:cNvSpPr txBox="1"/>
            <p:nvPr/>
          </p:nvSpPr>
          <p:spPr>
            <a:xfrm>
              <a:off x="5340000" y="2782420"/>
              <a:ext cx="2051844" cy="107722"/>
            </a:xfrm>
            <a:prstGeom prst="rect">
              <a:avLst/>
            </a:prstGeom>
            <a:noFill/>
          </p:spPr>
          <p:txBody>
            <a:bodyPr wrap="none" lIns="0" tIns="0" rIns="0" bIns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latinLnBrk="0">
                <a:defRPr sz="700" b="0">
                  <a:solidFill>
                    <a:srgbClr val="808080"/>
                  </a:solidFill>
                </a:defRPr>
              </a:pPr>
              <a:r>
                <a:rPr sz="700">
                  <a:solidFill>
                    <a:srgbClr val="808080"/>
                  </a:solidFill>
                  <a:latin typeface="Arial Narrow"/>
                </a:rPr>
                <a:t>VCSEL </a:t>
              </a:r>
              <a:r>
                <a:rPr sz="700" err="1">
                  <a:solidFill>
                    <a:srgbClr val="808080"/>
                  </a:solidFill>
                  <a:latin typeface="LG스마트체2.0 Regular"/>
                </a:rPr>
                <a:t>일체형</a:t>
              </a:r>
              <a:r>
                <a:rPr sz="700">
                  <a:solidFill>
                    <a:srgbClr val="808080"/>
                  </a:solidFill>
                  <a:latin typeface="Arial Narrow"/>
                </a:rPr>
                <a:t> Spot </a:t>
              </a:r>
              <a:r>
                <a:rPr sz="700" err="1">
                  <a:solidFill>
                    <a:srgbClr val="808080"/>
                  </a:solidFill>
                  <a:latin typeface="LG스마트체2.0 Regular"/>
                </a:rPr>
                <a:t>광학계</a:t>
              </a:r>
              <a:r>
                <a:rPr sz="700">
                  <a:solidFill>
                    <a:srgbClr val="808080"/>
                  </a:solidFill>
                  <a:latin typeface="Arial Narrow"/>
                </a:rPr>
                <a:t> (Meta Lens), Tx Size 5x5x4mm↓</a:t>
              </a:r>
            </a:p>
          </p:txBody>
        </p:sp>
        <p:sp>
          <p:nvSpPr>
            <p:cNvPr id="229" name="TextBox 100">
              <a:extLst>
                <a:ext uri="{FF2B5EF4-FFF2-40B4-BE49-F238E27FC236}">
                  <a16:creationId xmlns:a16="http://schemas.microsoft.com/office/drawing/2014/main" id="{A918B84E-D690-4CCC-A02F-B86DB7EF1AC3}"/>
                </a:ext>
              </a:extLst>
            </p:cNvPr>
            <p:cNvSpPr txBox="1"/>
            <p:nvPr/>
          </p:nvSpPr>
          <p:spPr>
            <a:xfrm>
              <a:off x="7635000" y="2479930"/>
              <a:ext cx="187552" cy="154979"/>
            </a:xfrm>
            <a:prstGeom prst="rect">
              <a:avLst/>
            </a:prstGeom>
            <a:noFill/>
          </p:spPr>
          <p:txBody>
            <a:bodyPr wrap="none" lIns="0" tIns="4680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latinLnBrk="0">
                <a:defRPr sz="700" b="0">
                  <a:solidFill>
                    <a:srgbClr val="FF7800"/>
                  </a:solidFill>
                </a:defRPr>
              </a:pPr>
              <a:r>
                <a:rPr sz="700">
                  <a:solidFill>
                    <a:srgbClr val="FF7800"/>
                  </a:solidFill>
                  <a:latin typeface="Arial Narrow"/>
                </a:rPr>
                <a:t>25.03</a:t>
              </a:r>
            </a:p>
          </p:txBody>
        </p:sp>
        <p:sp>
          <p:nvSpPr>
            <p:cNvPr id="230" name="Oval 101">
              <a:extLst>
                <a:ext uri="{FF2B5EF4-FFF2-40B4-BE49-F238E27FC236}">
                  <a16:creationId xmlns:a16="http://schemas.microsoft.com/office/drawing/2014/main" id="{3F26DF13-2308-4603-976F-E5E959E77026}"/>
                </a:ext>
              </a:extLst>
            </p:cNvPr>
            <p:cNvSpPr/>
            <p:nvPr/>
          </p:nvSpPr>
          <p:spPr>
            <a:xfrm>
              <a:off x="5188800" y="2620420"/>
              <a:ext cx="144000" cy="144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1" name="TextBox 102">
              <a:extLst>
                <a:ext uri="{FF2B5EF4-FFF2-40B4-BE49-F238E27FC236}">
                  <a16:creationId xmlns:a16="http://schemas.microsoft.com/office/drawing/2014/main" id="{F405568D-8CDD-4185-A47F-47DD3F7EF720}"/>
                </a:ext>
              </a:extLst>
            </p:cNvPr>
            <p:cNvSpPr txBox="1"/>
            <p:nvPr/>
          </p:nvSpPr>
          <p:spPr>
            <a:xfrm>
              <a:off x="5181451" y="2623170"/>
              <a:ext cx="158698" cy="1384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latinLnBrk="0">
                <a:defRPr sz="900" b="1">
                  <a:solidFill>
                    <a:srgbClr val="FFFFFF"/>
                  </a:solidFill>
                </a:defRPr>
              </a:pPr>
              <a:r>
                <a:rPr sz="900" b="1">
                  <a:solidFill>
                    <a:srgbClr val="FFFFFF"/>
                  </a:solidFill>
                  <a:latin typeface="LG스마트체2.0 Regular"/>
                </a:rPr>
                <a:t>융</a:t>
              </a:r>
              <a:r>
                <a:rPr sz="900" b="1">
                  <a:solidFill>
                    <a:srgbClr val="FFFFFF"/>
                  </a:solidFill>
                  <a:latin typeface="Arial Narrow"/>
                </a:rPr>
                <a:t>1</a:t>
              </a:r>
            </a:p>
          </p:txBody>
        </p:sp>
        <p:sp>
          <p:nvSpPr>
            <p:cNvPr id="232" name="Oval 103">
              <a:extLst>
                <a:ext uri="{FF2B5EF4-FFF2-40B4-BE49-F238E27FC236}">
                  <a16:creationId xmlns:a16="http://schemas.microsoft.com/office/drawing/2014/main" id="{780D939F-0DBC-451C-A7B8-4517B7F4CD85}"/>
                </a:ext>
              </a:extLst>
            </p:cNvPr>
            <p:cNvSpPr/>
            <p:nvPr/>
          </p:nvSpPr>
          <p:spPr>
            <a:xfrm>
              <a:off x="5037600" y="2620420"/>
              <a:ext cx="144000" cy="144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3" name="TextBox 104">
              <a:extLst>
                <a:ext uri="{FF2B5EF4-FFF2-40B4-BE49-F238E27FC236}">
                  <a16:creationId xmlns:a16="http://schemas.microsoft.com/office/drawing/2014/main" id="{94D2DF65-74DD-4B8B-8343-10B890FCB154}"/>
                </a:ext>
              </a:extLst>
            </p:cNvPr>
            <p:cNvSpPr txBox="1"/>
            <p:nvPr/>
          </p:nvSpPr>
          <p:spPr>
            <a:xfrm>
              <a:off x="5056701" y="2623170"/>
              <a:ext cx="105798" cy="1384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latinLnBrk="0">
                <a:defRPr sz="900" b="1">
                  <a:solidFill>
                    <a:srgbClr val="FFFFFF"/>
                  </a:solidFill>
                </a:defRPr>
              </a:pPr>
              <a:r>
                <a:rPr sz="900" b="1">
                  <a:solidFill>
                    <a:srgbClr val="FFFFFF"/>
                  </a:solidFill>
                  <a:latin typeface="LG스마트체2.0 Regular"/>
                </a:rPr>
                <a:t>외</a:t>
              </a:r>
            </a:p>
          </p:txBody>
        </p:sp>
      </p:grpSp>
      <p:grpSp>
        <p:nvGrpSpPr>
          <p:cNvPr id="215" name="Group 268">
            <a:extLst>
              <a:ext uri="{FF2B5EF4-FFF2-40B4-BE49-F238E27FC236}">
                <a16:creationId xmlns:a16="http://schemas.microsoft.com/office/drawing/2014/main" id="{BA907C88-DEFC-4C90-A7D8-673737BBA0D8}"/>
              </a:ext>
            </a:extLst>
          </p:cNvPr>
          <p:cNvGrpSpPr/>
          <p:nvPr/>
        </p:nvGrpSpPr>
        <p:grpSpPr>
          <a:xfrm>
            <a:off x="3091617" y="3478344"/>
            <a:ext cx="2136952" cy="410212"/>
            <a:chOff x="3903600" y="2551930"/>
            <a:chExt cx="2136952" cy="410212"/>
          </a:xfrm>
        </p:grpSpPr>
        <p:sp>
          <p:nvSpPr>
            <p:cNvPr id="216" name="PENTAGON_17">
              <a:extLst>
                <a:ext uri="{FF2B5EF4-FFF2-40B4-BE49-F238E27FC236}">
                  <a16:creationId xmlns:a16="http://schemas.microsoft.com/office/drawing/2014/main" id="{143E128C-3296-480C-BFC4-17680C068592}"/>
                </a:ext>
              </a:extLst>
            </p:cNvPr>
            <p:cNvSpPr/>
            <p:nvPr/>
          </p:nvSpPr>
          <p:spPr>
            <a:xfrm>
              <a:off x="4206000" y="2692420"/>
              <a:ext cx="1827000" cy="162000"/>
            </a:xfrm>
            <a:prstGeom prst="homePlate">
              <a:avLst/>
            </a:prstGeom>
            <a:solidFill>
              <a:srgbClr val="D7E4BD"/>
            </a:solidFill>
            <a:ln w="635">
              <a:solidFill>
                <a:srgbClr val="D7E4BD">
                  <a:lumMod val="70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7" name="TextBox 88">
              <a:extLst>
                <a:ext uri="{FF2B5EF4-FFF2-40B4-BE49-F238E27FC236}">
                  <a16:creationId xmlns:a16="http://schemas.microsoft.com/office/drawing/2014/main" id="{99943929-39AC-463C-A8F3-927F38884C41}"/>
                </a:ext>
              </a:extLst>
            </p:cNvPr>
            <p:cNvSpPr txBox="1"/>
            <p:nvPr/>
          </p:nvSpPr>
          <p:spPr>
            <a:xfrm>
              <a:off x="4206000" y="2704170"/>
              <a:ext cx="932431" cy="138499"/>
            </a:xfrm>
            <a:prstGeom prst="rect">
              <a:avLst/>
            </a:prstGeom>
            <a:noFill/>
          </p:spPr>
          <p:txBody>
            <a:bodyPr wrap="none" lIns="3600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latinLnBrk="0">
                <a:defRPr sz="900" b="1">
                  <a:solidFill>
                    <a:srgbClr val="000000"/>
                  </a:solidFill>
                </a:defRPr>
              </a:pPr>
              <a:r>
                <a:rPr sz="900" b="1" err="1">
                  <a:solidFill>
                    <a:srgbClr val="000000"/>
                  </a:solidFill>
                  <a:latin typeface="LG스마트체2.0 Regular"/>
                </a:rPr>
                <a:t>초소형</a:t>
              </a:r>
              <a:r>
                <a:rPr sz="900" b="1">
                  <a:solidFill>
                    <a:srgbClr val="000000"/>
                  </a:solidFill>
                  <a:latin typeface="Arial Narrow"/>
                </a:rPr>
                <a:t> Spot </a:t>
              </a:r>
              <a:r>
                <a:rPr sz="900" b="1" err="1">
                  <a:solidFill>
                    <a:srgbClr val="000000"/>
                  </a:solidFill>
                  <a:latin typeface="LG스마트체2.0 Regular"/>
                </a:rPr>
                <a:t>광학계</a:t>
              </a:r>
              <a:endParaRPr sz="900" b="1">
                <a:solidFill>
                  <a:srgbClr val="000000"/>
                </a:solidFill>
                <a:latin typeface="LG스마트체2.0 Regular"/>
              </a:endParaRPr>
            </a:p>
          </p:txBody>
        </p:sp>
        <p:sp>
          <p:nvSpPr>
            <p:cNvPr id="218" name="TextBox 89">
              <a:extLst>
                <a:ext uri="{FF2B5EF4-FFF2-40B4-BE49-F238E27FC236}">
                  <a16:creationId xmlns:a16="http://schemas.microsoft.com/office/drawing/2014/main" id="{FEB12993-EF2C-4AD8-9EFF-6A9313B3919B}"/>
                </a:ext>
              </a:extLst>
            </p:cNvPr>
            <p:cNvSpPr txBox="1"/>
            <p:nvPr/>
          </p:nvSpPr>
          <p:spPr>
            <a:xfrm>
              <a:off x="4206000" y="2551930"/>
              <a:ext cx="278431" cy="154979"/>
            </a:xfrm>
            <a:prstGeom prst="rect">
              <a:avLst/>
            </a:prstGeom>
            <a:noFill/>
          </p:spPr>
          <p:txBody>
            <a:bodyPr wrap="none" lIns="0" tIns="46800" rIns="9000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latinLnBrk="0">
                <a:defRPr sz="700" b="1">
                  <a:solidFill>
                    <a:srgbClr val="FF7800"/>
                  </a:solidFill>
                </a:defRPr>
              </a:pPr>
              <a:r>
                <a:rPr sz="700" b="1">
                  <a:solidFill>
                    <a:srgbClr val="FF7800"/>
                  </a:solidFill>
                  <a:latin typeface="Arial Narrow"/>
                </a:rPr>
                <a:t>22.10</a:t>
              </a:r>
            </a:p>
          </p:txBody>
        </p:sp>
        <p:sp>
          <p:nvSpPr>
            <p:cNvPr id="219" name="TextBox 90">
              <a:extLst>
                <a:ext uri="{FF2B5EF4-FFF2-40B4-BE49-F238E27FC236}">
                  <a16:creationId xmlns:a16="http://schemas.microsoft.com/office/drawing/2014/main" id="{C9965B9D-7A88-4366-9B72-7D6C11823134}"/>
                </a:ext>
              </a:extLst>
            </p:cNvPr>
            <p:cNvSpPr txBox="1"/>
            <p:nvPr/>
          </p:nvSpPr>
          <p:spPr>
            <a:xfrm>
              <a:off x="4206000" y="2854420"/>
              <a:ext cx="968214" cy="107722"/>
            </a:xfrm>
            <a:prstGeom prst="rect">
              <a:avLst/>
            </a:prstGeom>
            <a:noFill/>
          </p:spPr>
          <p:txBody>
            <a:bodyPr wrap="none" lIns="0" tIns="0" rIns="0" bIns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latinLnBrk="0">
                <a:defRPr sz="700" b="1">
                  <a:solidFill>
                    <a:srgbClr val="808080"/>
                  </a:solidFill>
                </a:defRPr>
              </a:pPr>
              <a:r>
                <a:rPr sz="700" b="1" err="1">
                  <a:solidFill>
                    <a:srgbClr val="808080"/>
                  </a:solidFill>
                  <a:latin typeface="Arial Narrow"/>
                </a:rPr>
                <a:t>Muilti</a:t>
              </a:r>
              <a:r>
                <a:rPr sz="700" b="1">
                  <a:solidFill>
                    <a:srgbClr val="808080"/>
                  </a:solidFill>
                  <a:latin typeface="Arial Narrow"/>
                </a:rPr>
                <a:t> Layer DOE(4 Layer ↑)</a:t>
              </a:r>
            </a:p>
          </p:txBody>
        </p:sp>
        <p:sp>
          <p:nvSpPr>
            <p:cNvPr id="220" name="TextBox 91">
              <a:extLst>
                <a:ext uri="{FF2B5EF4-FFF2-40B4-BE49-F238E27FC236}">
                  <a16:creationId xmlns:a16="http://schemas.microsoft.com/office/drawing/2014/main" id="{480335FA-EE3A-4137-8A70-82C65E3A9D27}"/>
                </a:ext>
              </a:extLst>
            </p:cNvPr>
            <p:cNvSpPr txBox="1"/>
            <p:nvPr/>
          </p:nvSpPr>
          <p:spPr>
            <a:xfrm>
              <a:off x="5853000" y="2551930"/>
              <a:ext cx="187552" cy="154979"/>
            </a:xfrm>
            <a:prstGeom prst="rect">
              <a:avLst/>
            </a:prstGeom>
            <a:noFill/>
          </p:spPr>
          <p:txBody>
            <a:bodyPr wrap="none" lIns="0" tIns="4680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latinLnBrk="0">
                <a:defRPr sz="700" b="1">
                  <a:solidFill>
                    <a:srgbClr val="FF7800"/>
                  </a:solidFill>
                </a:defRPr>
              </a:pPr>
              <a:r>
                <a:rPr sz="700" b="1">
                  <a:solidFill>
                    <a:srgbClr val="FF7800"/>
                  </a:solidFill>
                  <a:latin typeface="Arial Narrow"/>
                </a:rPr>
                <a:t>23.12</a:t>
              </a:r>
            </a:p>
          </p:txBody>
        </p:sp>
        <p:sp>
          <p:nvSpPr>
            <p:cNvPr id="221" name="Oval 92">
              <a:extLst>
                <a:ext uri="{FF2B5EF4-FFF2-40B4-BE49-F238E27FC236}">
                  <a16:creationId xmlns:a16="http://schemas.microsoft.com/office/drawing/2014/main" id="{7C8D10DC-673C-435A-B042-17A80E630774}"/>
                </a:ext>
              </a:extLst>
            </p:cNvPr>
            <p:cNvSpPr/>
            <p:nvPr/>
          </p:nvSpPr>
          <p:spPr>
            <a:xfrm>
              <a:off x="4054800" y="2692420"/>
              <a:ext cx="144000" cy="144000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2" name="TextBox 93">
              <a:extLst>
                <a:ext uri="{FF2B5EF4-FFF2-40B4-BE49-F238E27FC236}">
                  <a16:creationId xmlns:a16="http://schemas.microsoft.com/office/drawing/2014/main" id="{E6F4E39F-AAA5-4E3B-82A2-D7840D0FAD53}"/>
                </a:ext>
              </a:extLst>
            </p:cNvPr>
            <p:cNvSpPr txBox="1"/>
            <p:nvPr/>
          </p:nvSpPr>
          <p:spPr>
            <a:xfrm>
              <a:off x="4097946" y="2695170"/>
              <a:ext cx="57708" cy="1384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latinLnBrk="0">
                <a:defRPr sz="900" b="1">
                  <a:solidFill>
                    <a:srgbClr val="000000"/>
                  </a:solidFill>
                </a:defRPr>
              </a:pPr>
              <a:r>
                <a:rPr sz="900" b="1">
                  <a:solidFill>
                    <a:srgbClr val="000000"/>
                  </a:solidFill>
                  <a:latin typeface="Arial Narrow"/>
                </a:rPr>
                <a:t>L</a:t>
              </a:r>
            </a:p>
          </p:txBody>
        </p:sp>
        <p:sp>
          <p:nvSpPr>
            <p:cNvPr id="223" name="Oval 94">
              <a:extLst>
                <a:ext uri="{FF2B5EF4-FFF2-40B4-BE49-F238E27FC236}">
                  <a16:creationId xmlns:a16="http://schemas.microsoft.com/office/drawing/2014/main" id="{3CB6F251-5E64-4C76-9A4A-4369E0A00632}"/>
                </a:ext>
              </a:extLst>
            </p:cNvPr>
            <p:cNvSpPr/>
            <p:nvPr/>
          </p:nvSpPr>
          <p:spPr>
            <a:xfrm>
              <a:off x="3903600" y="2692420"/>
              <a:ext cx="144000" cy="144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4" name="TextBox 95">
              <a:extLst>
                <a:ext uri="{FF2B5EF4-FFF2-40B4-BE49-F238E27FC236}">
                  <a16:creationId xmlns:a16="http://schemas.microsoft.com/office/drawing/2014/main" id="{A42E7548-D006-4F4B-91F0-8EAB658B8BDC}"/>
                </a:ext>
              </a:extLst>
            </p:cNvPr>
            <p:cNvSpPr txBox="1"/>
            <p:nvPr/>
          </p:nvSpPr>
          <p:spPr>
            <a:xfrm>
              <a:off x="3922701" y="2695170"/>
              <a:ext cx="105798" cy="1384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latinLnBrk="0">
                <a:defRPr sz="900" b="1">
                  <a:solidFill>
                    <a:srgbClr val="FFFFFF"/>
                  </a:solidFill>
                </a:defRPr>
              </a:pPr>
              <a:r>
                <a:rPr sz="900" b="1">
                  <a:solidFill>
                    <a:srgbClr val="FFFFFF"/>
                  </a:solidFill>
                  <a:latin typeface="LG스마트체2.0 Regular"/>
                </a:rPr>
                <a:t>외</a:t>
              </a:r>
            </a:p>
          </p:txBody>
        </p:sp>
      </p:grpSp>
      <p:grpSp>
        <p:nvGrpSpPr>
          <p:cNvPr id="455" name="Group 228">
            <a:extLst>
              <a:ext uri="{FF2B5EF4-FFF2-40B4-BE49-F238E27FC236}">
                <a16:creationId xmlns:a16="http://schemas.microsoft.com/office/drawing/2014/main" id="{74C4BAAF-D756-47BA-B72E-E9EDE58C9268}"/>
              </a:ext>
            </a:extLst>
          </p:cNvPr>
          <p:cNvGrpSpPr/>
          <p:nvPr/>
        </p:nvGrpSpPr>
        <p:grpSpPr>
          <a:xfrm>
            <a:off x="2553299" y="3076877"/>
            <a:ext cx="2846366" cy="410212"/>
            <a:chOff x="3147600" y="2191930"/>
            <a:chExt cx="2846366" cy="410212"/>
          </a:xfrm>
        </p:grpSpPr>
        <p:sp>
          <p:nvSpPr>
            <p:cNvPr id="456" name="Rounded Rectangle 216">
              <a:extLst>
                <a:ext uri="{FF2B5EF4-FFF2-40B4-BE49-F238E27FC236}">
                  <a16:creationId xmlns:a16="http://schemas.microsoft.com/office/drawing/2014/main" id="{1DF6A28A-ACE4-4343-86F1-1951C3AB48D1}"/>
                </a:ext>
              </a:extLst>
            </p:cNvPr>
            <p:cNvSpPr/>
            <p:nvPr/>
          </p:nvSpPr>
          <p:spPr>
            <a:xfrm>
              <a:off x="4138500" y="2458420"/>
              <a:ext cx="72000" cy="3600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57" name="Rounded Rectangle 220">
              <a:extLst>
                <a:ext uri="{FF2B5EF4-FFF2-40B4-BE49-F238E27FC236}">
                  <a16:creationId xmlns:a16="http://schemas.microsoft.com/office/drawing/2014/main" id="{B92A5AC5-862E-49ED-8FE5-960EC24CFA95}"/>
                </a:ext>
              </a:extLst>
            </p:cNvPr>
            <p:cNvSpPr/>
            <p:nvPr/>
          </p:nvSpPr>
          <p:spPr>
            <a:xfrm>
              <a:off x="4210500" y="2458420"/>
              <a:ext cx="72000" cy="3600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58" name="Rounded Rectangle 222">
              <a:extLst>
                <a:ext uri="{FF2B5EF4-FFF2-40B4-BE49-F238E27FC236}">
                  <a16:creationId xmlns:a16="http://schemas.microsoft.com/office/drawing/2014/main" id="{A2D28E3A-5181-4E7D-8921-76D863D612B4}"/>
                </a:ext>
              </a:extLst>
            </p:cNvPr>
            <p:cNvSpPr/>
            <p:nvPr/>
          </p:nvSpPr>
          <p:spPr>
            <a:xfrm>
              <a:off x="4282500" y="2458420"/>
              <a:ext cx="72000" cy="3600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59" name="Group 202">
              <a:extLst>
                <a:ext uri="{FF2B5EF4-FFF2-40B4-BE49-F238E27FC236}">
                  <a16:creationId xmlns:a16="http://schemas.microsoft.com/office/drawing/2014/main" id="{0CBF3909-716D-46B3-8E71-201458370973}"/>
                </a:ext>
              </a:extLst>
            </p:cNvPr>
            <p:cNvGrpSpPr/>
            <p:nvPr/>
          </p:nvGrpSpPr>
          <p:grpSpPr>
            <a:xfrm>
              <a:off x="3147600" y="2191930"/>
              <a:ext cx="2846366" cy="410212"/>
              <a:chOff x="3147600" y="2191930"/>
              <a:chExt cx="2846366" cy="410212"/>
            </a:xfrm>
          </p:grpSpPr>
          <p:sp>
            <p:nvSpPr>
              <p:cNvPr id="460" name="PENTAGON_5">
                <a:extLst>
                  <a:ext uri="{FF2B5EF4-FFF2-40B4-BE49-F238E27FC236}">
                    <a16:creationId xmlns:a16="http://schemas.microsoft.com/office/drawing/2014/main" id="{C29F1343-E8B0-4035-88AF-7712A8FAA169}"/>
                  </a:ext>
                </a:extLst>
              </p:cNvPr>
              <p:cNvSpPr/>
              <p:nvPr/>
            </p:nvSpPr>
            <p:spPr>
              <a:xfrm>
                <a:off x="3450000" y="2332420"/>
                <a:ext cx="1449000" cy="162000"/>
              </a:xfrm>
              <a:prstGeom prst="homePlate">
                <a:avLst/>
              </a:prstGeom>
              <a:solidFill>
                <a:srgbClr val="B7DEE8"/>
              </a:solidFill>
              <a:ln w="635">
                <a:solidFill>
                  <a:srgbClr val="B7DEE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endParaRPr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AC448AF7-03BE-426C-8E81-D94E2A1AE6A7}"/>
                  </a:ext>
                </a:extLst>
              </p:cNvPr>
              <p:cNvSpPr txBox="1"/>
              <p:nvPr/>
            </p:nvSpPr>
            <p:spPr>
              <a:xfrm>
                <a:off x="3450000" y="2344170"/>
                <a:ext cx="764115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anchor="ctr">
                <a:spAutoFit/>
              </a:bodyPr>
              <a:lstStyle/>
              <a:p>
                <a:pPr defTabSz="457200" latinLnBrk="0">
                  <a:defRPr sz="900" b="1">
                    <a:solidFill>
                      <a:srgbClr val="000000"/>
                    </a:solidFill>
                  </a:defRPr>
                </a:pPr>
                <a:r>
                  <a:rPr sz="900" b="1" err="1">
                    <a:solidFill>
                      <a:srgbClr val="000000"/>
                    </a:solidFill>
                    <a:latin typeface="LG스마트체2.0 Regular"/>
                  </a:rPr>
                  <a:t>장거리</a:t>
                </a:r>
                <a:r>
                  <a:rPr sz="900" b="1">
                    <a:solidFill>
                      <a:srgbClr val="000000"/>
                    </a:solidFill>
                    <a:latin typeface="Arial Narrow"/>
                  </a:rPr>
                  <a:t> S-LiDAR</a:t>
                </a: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DD386F00-9D77-4C53-B19A-60FB0268A6E7}"/>
                  </a:ext>
                </a:extLst>
              </p:cNvPr>
              <p:cNvSpPr txBox="1"/>
              <p:nvPr/>
            </p:nvSpPr>
            <p:spPr>
              <a:xfrm>
                <a:off x="3450000" y="2191930"/>
                <a:ext cx="278431" cy="154979"/>
              </a:xfrm>
              <a:prstGeom prst="rect">
                <a:avLst/>
              </a:prstGeom>
              <a:noFill/>
            </p:spPr>
            <p:txBody>
              <a:bodyPr wrap="none" lIns="0" tIns="46800" rIns="90000" bIns="0" anchor="ctr">
                <a:spAutoFit/>
              </a:bodyPr>
              <a:lstStyle/>
              <a:p>
                <a:pPr defTabSz="457200" latinLnBrk="0">
                  <a:defRPr sz="700" b="1">
                    <a:solidFill>
                      <a:srgbClr val="FF7800"/>
                    </a:solidFill>
                  </a:defRPr>
                </a:pPr>
                <a:r>
                  <a:rPr sz="700" b="1">
                    <a:solidFill>
                      <a:srgbClr val="FF7800"/>
                    </a:solidFill>
                    <a:latin typeface="Arial Narrow"/>
                  </a:rPr>
                  <a:t>22.04</a:t>
                </a:r>
              </a:p>
            </p:txBody>
          </p: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A8AE7E49-BB36-4BB9-9919-D36662779259}"/>
                  </a:ext>
                </a:extLst>
              </p:cNvPr>
              <p:cNvSpPr txBox="1"/>
              <p:nvPr/>
            </p:nvSpPr>
            <p:spPr>
              <a:xfrm>
                <a:off x="3450000" y="2494420"/>
                <a:ext cx="2543966" cy="107722"/>
              </a:xfrm>
              <a:prstGeom prst="rect">
                <a:avLst/>
              </a:prstGeom>
              <a:noFill/>
            </p:spPr>
            <p:txBody>
              <a:bodyPr wrap="none" lIns="0" tIns="0" rIns="0" bIns="0" anchor="t">
                <a:spAutoFit/>
              </a:bodyPr>
              <a:lstStyle/>
              <a:p>
                <a:pPr defTabSz="457200" latinLnBrk="0">
                  <a:defRPr sz="700" b="1">
                    <a:solidFill>
                      <a:srgbClr val="808080"/>
                    </a:solidFill>
                  </a:defRPr>
                </a:pPr>
                <a:r>
                  <a:rPr lang="en-US" altLang="ko-KR" sz="700" b="1">
                    <a:solidFill>
                      <a:srgbClr val="808080"/>
                    </a:solidFill>
                    <a:latin typeface="Arial Narrow"/>
                  </a:rPr>
                  <a:t>Addressable VCSEL, Line </a:t>
                </a:r>
                <a:r>
                  <a:rPr lang="ko-KR" altLang="en-US" sz="700" b="1">
                    <a:solidFill>
                      <a:srgbClr val="808080"/>
                    </a:solidFill>
                    <a:latin typeface="LG스마트체2.0 Regular"/>
                  </a:rPr>
                  <a:t>스캐닝</a:t>
                </a:r>
                <a:r>
                  <a:rPr lang="en-US" altLang="ko-KR" sz="700" b="1">
                    <a:solidFill>
                      <a:srgbClr val="808080"/>
                    </a:solidFill>
                    <a:latin typeface="Arial Narrow"/>
                  </a:rPr>
                  <a:t>, </a:t>
                </a:r>
                <a:r>
                  <a:rPr lang="ko-KR" altLang="en-US" sz="700" b="1">
                    <a:solidFill>
                      <a:srgbClr val="808080"/>
                    </a:solidFill>
                    <a:latin typeface="LG스마트체2.0 Regular"/>
                  </a:rPr>
                  <a:t>검출거리</a:t>
                </a:r>
                <a:r>
                  <a:rPr lang="ko-KR" altLang="en-US" sz="700" b="1">
                    <a:solidFill>
                      <a:srgbClr val="808080"/>
                    </a:solidFill>
                    <a:latin typeface="Arial Narrow"/>
                  </a:rPr>
                  <a:t> </a:t>
                </a:r>
                <a:r>
                  <a:rPr lang="en-US" altLang="ko-KR" sz="700" b="1">
                    <a:solidFill>
                      <a:srgbClr val="808080"/>
                    </a:solidFill>
                    <a:latin typeface="Arial Narrow"/>
                  </a:rPr>
                  <a:t>&lt;200m, </a:t>
                </a:r>
                <a:r>
                  <a:rPr lang="ko-KR" altLang="en-US" sz="700" b="1" err="1">
                    <a:solidFill>
                      <a:srgbClr val="808080"/>
                    </a:solidFill>
                    <a:latin typeface="LG스마트체2.0 Regular"/>
                  </a:rPr>
                  <a:t>시야각</a:t>
                </a:r>
                <a:r>
                  <a:rPr lang="ko-KR" altLang="en-US" sz="700" b="1">
                    <a:solidFill>
                      <a:srgbClr val="808080"/>
                    </a:solidFill>
                    <a:latin typeface="Arial Narrow"/>
                  </a:rPr>
                  <a:t> </a:t>
                </a:r>
                <a:r>
                  <a:rPr lang="en-US" altLang="ko-KR" sz="700" b="1">
                    <a:solidFill>
                      <a:srgbClr val="808080"/>
                    </a:solidFill>
                    <a:latin typeface="Arial Narrow"/>
                  </a:rPr>
                  <a:t>120˚x35˚</a:t>
                </a:r>
              </a:p>
            </p:txBody>
          </p:sp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BBE4DE73-7699-4406-8EB1-0D1406B0BCFC}"/>
                  </a:ext>
                </a:extLst>
              </p:cNvPr>
              <p:cNvSpPr txBox="1"/>
              <p:nvPr/>
            </p:nvSpPr>
            <p:spPr>
              <a:xfrm>
                <a:off x="4719000" y="2191930"/>
                <a:ext cx="187552" cy="154979"/>
              </a:xfrm>
              <a:prstGeom prst="rect">
                <a:avLst/>
              </a:prstGeom>
              <a:noFill/>
            </p:spPr>
            <p:txBody>
              <a:bodyPr wrap="none" lIns="0" tIns="46800" rIns="0" bIns="0" anchor="ctr">
                <a:spAutoFit/>
              </a:bodyPr>
              <a:lstStyle/>
              <a:p>
                <a:pPr defTabSz="457200" latinLnBrk="0">
                  <a:defRPr sz="700" b="1">
                    <a:solidFill>
                      <a:srgbClr val="FF7800"/>
                    </a:solidFill>
                  </a:defRPr>
                </a:pPr>
                <a:r>
                  <a:rPr sz="700" b="1">
                    <a:solidFill>
                      <a:srgbClr val="FF7800"/>
                    </a:solidFill>
                    <a:latin typeface="Arial Narrow"/>
                  </a:rPr>
                  <a:t>23.03</a:t>
                </a:r>
              </a:p>
            </p:txBody>
          </p:sp>
          <p:sp>
            <p:nvSpPr>
              <p:cNvPr id="465" name="Oval 72">
                <a:extLst>
                  <a:ext uri="{FF2B5EF4-FFF2-40B4-BE49-F238E27FC236}">
                    <a16:creationId xmlns:a16="http://schemas.microsoft.com/office/drawing/2014/main" id="{ADA167EB-F2F3-461A-B30E-E6EBF19596DF}"/>
                  </a:ext>
                </a:extLst>
              </p:cNvPr>
              <p:cNvSpPr/>
              <p:nvPr/>
            </p:nvSpPr>
            <p:spPr>
              <a:xfrm>
                <a:off x="3298800" y="2332420"/>
                <a:ext cx="144000" cy="144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endParaRPr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2C06D4ED-E57A-4BB2-8FB7-D3E4BE5DD13E}"/>
                  </a:ext>
                </a:extLst>
              </p:cNvPr>
              <p:cNvSpPr txBox="1"/>
              <p:nvPr/>
            </p:nvSpPr>
            <p:spPr>
              <a:xfrm>
                <a:off x="3291451" y="2335170"/>
                <a:ext cx="158698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457200" latinLnBrk="0">
                  <a:defRPr sz="900" b="1">
                    <a:solidFill>
                      <a:srgbClr val="000000"/>
                    </a:solidFill>
                  </a:defRPr>
                </a:pPr>
                <a:r>
                  <a:rPr sz="900" b="1">
                    <a:solidFill>
                      <a:srgbClr val="000000"/>
                    </a:solidFill>
                    <a:latin typeface="LG스마트체2.0 Regular"/>
                  </a:rPr>
                  <a:t>플</a:t>
                </a:r>
                <a:r>
                  <a:rPr sz="900" b="1">
                    <a:solidFill>
                      <a:srgbClr val="000000"/>
                    </a:solidFill>
                    <a:latin typeface="Arial Narrow"/>
                  </a:rPr>
                  <a:t>3</a:t>
                </a:r>
              </a:p>
            </p:txBody>
          </p:sp>
          <p:sp>
            <p:nvSpPr>
              <p:cNvPr id="467" name="Rounded Rectangle 74">
                <a:extLst>
                  <a:ext uri="{FF2B5EF4-FFF2-40B4-BE49-F238E27FC236}">
                    <a16:creationId xmlns:a16="http://schemas.microsoft.com/office/drawing/2014/main" id="{FABCDE73-A542-4F25-B3CF-924839C3A41B}"/>
                  </a:ext>
                </a:extLst>
              </p:cNvPr>
              <p:cNvSpPr/>
              <p:nvPr/>
            </p:nvSpPr>
            <p:spPr>
              <a:xfrm>
                <a:off x="3147600" y="2332420"/>
                <a:ext cx="144000" cy="144000"/>
              </a:xfrm>
              <a:prstGeom prst="round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endParaRPr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B18BB99B-7723-4936-8258-CEDDF47CE952}"/>
                  </a:ext>
                </a:extLst>
              </p:cNvPr>
              <p:cNvSpPr txBox="1"/>
              <p:nvPr/>
            </p:nvSpPr>
            <p:spPr>
              <a:xfrm>
                <a:off x="3190746" y="2335170"/>
                <a:ext cx="57708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457200" latinLnBrk="0">
                  <a:defRPr sz="900" b="1">
                    <a:solidFill>
                      <a:srgbClr val="FFFFFF"/>
                    </a:solidFill>
                  </a:defRPr>
                </a:pPr>
                <a:r>
                  <a:rPr sz="900" b="1">
                    <a:solidFill>
                      <a:srgbClr val="FFFFFF"/>
                    </a:solidFill>
                    <a:latin typeface="Arial Narrow"/>
                  </a:rPr>
                  <a:t>T</a:t>
                </a:r>
              </a:p>
            </p:txBody>
          </p:sp>
        </p:grpSp>
      </p:grpSp>
      <p:grpSp>
        <p:nvGrpSpPr>
          <p:cNvPr id="469" name="Group 229">
            <a:extLst>
              <a:ext uri="{FF2B5EF4-FFF2-40B4-BE49-F238E27FC236}">
                <a16:creationId xmlns:a16="http://schemas.microsoft.com/office/drawing/2014/main" id="{A464EF3C-60E7-4EA3-81FA-717EA0DADCC5}"/>
              </a:ext>
            </a:extLst>
          </p:cNvPr>
          <p:cNvGrpSpPr/>
          <p:nvPr/>
        </p:nvGrpSpPr>
        <p:grpSpPr>
          <a:xfrm>
            <a:off x="5204249" y="3076877"/>
            <a:ext cx="2028952" cy="410212"/>
            <a:chOff x="5793600" y="2119930"/>
            <a:chExt cx="2028952" cy="410212"/>
          </a:xfrm>
        </p:grpSpPr>
        <p:sp>
          <p:nvSpPr>
            <p:cNvPr id="470" name="Rounded Rectangle 218">
              <a:extLst>
                <a:ext uri="{FF2B5EF4-FFF2-40B4-BE49-F238E27FC236}">
                  <a16:creationId xmlns:a16="http://schemas.microsoft.com/office/drawing/2014/main" id="{AB333336-45F1-4E54-AFB4-2420B89C3A51}"/>
                </a:ext>
              </a:extLst>
            </p:cNvPr>
            <p:cNvSpPr/>
            <p:nvPr/>
          </p:nvSpPr>
          <p:spPr>
            <a:xfrm>
              <a:off x="6919500" y="2386420"/>
              <a:ext cx="72000" cy="3600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71" name="Group 201">
              <a:extLst>
                <a:ext uri="{FF2B5EF4-FFF2-40B4-BE49-F238E27FC236}">
                  <a16:creationId xmlns:a16="http://schemas.microsoft.com/office/drawing/2014/main" id="{1B225CE5-AADE-49BD-8699-A2B393683210}"/>
                </a:ext>
              </a:extLst>
            </p:cNvPr>
            <p:cNvGrpSpPr/>
            <p:nvPr/>
          </p:nvGrpSpPr>
          <p:grpSpPr>
            <a:xfrm>
              <a:off x="5793600" y="2119930"/>
              <a:ext cx="2028952" cy="410212"/>
              <a:chOff x="5793600" y="2119930"/>
              <a:chExt cx="2028952" cy="410212"/>
            </a:xfrm>
          </p:grpSpPr>
          <p:sp>
            <p:nvSpPr>
              <p:cNvPr id="472" name="PENTAGON_6">
                <a:extLst>
                  <a:ext uri="{FF2B5EF4-FFF2-40B4-BE49-F238E27FC236}">
                    <a16:creationId xmlns:a16="http://schemas.microsoft.com/office/drawing/2014/main" id="{7860DD27-3973-4763-A865-DDCBF924C8B5}"/>
                  </a:ext>
                </a:extLst>
              </p:cNvPr>
              <p:cNvSpPr/>
              <p:nvPr/>
            </p:nvSpPr>
            <p:spPr>
              <a:xfrm>
                <a:off x="6096000" y="2260420"/>
                <a:ext cx="1719000" cy="162000"/>
              </a:xfrm>
              <a:prstGeom prst="homePlate">
                <a:avLst/>
              </a:prstGeom>
              <a:solidFill>
                <a:srgbClr val="B9CDE5"/>
              </a:solidFill>
              <a:ln w="158">
                <a:solidFill>
                  <a:srgbClr val="FFFFFF">
                    <a:lumMod val="70000"/>
                  </a:srgb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endParaRPr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81964DD6-0C48-4D5A-B9DA-7F7B25495918}"/>
                  </a:ext>
                </a:extLst>
              </p:cNvPr>
              <p:cNvSpPr txBox="1"/>
              <p:nvPr/>
            </p:nvSpPr>
            <p:spPr>
              <a:xfrm>
                <a:off x="6096000" y="2272170"/>
                <a:ext cx="631066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anchor="ctr">
                <a:spAutoFit/>
              </a:bodyPr>
              <a:lstStyle/>
              <a:p>
                <a:pPr defTabSz="457200" latinLnBrk="0">
                  <a:defRPr sz="900" b="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000000"/>
                    </a:solidFill>
                    <a:latin typeface="Arial Narrow"/>
                  </a:rPr>
                  <a:t>FMCW LiDAR</a:t>
                </a:r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A253AA5C-C97C-4472-A22B-25DBDC21A0CD}"/>
                  </a:ext>
                </a:extLst>
              </p:cNvPr>
              <p:cNvSpPr txBox="1"/>
              <p:nvPr/>
            </p:nvSpPr>
            <p:spPr>
              <a:xfrm>
                <a:off x="6096000" y="2119930"/>
                <a:ext cx="278431" cy="154979"/>
              </a:xfrm>
              <a:prstGeom prst="rect">
                <a:avLst/>
              </a:prstGeom>
              <a:noFill/>
            </p:spPr>
            <p:txBody>
              <a:bodyPr wrap="none" lIns="0" tIns="46800" rIns="90000" bIns="0" anchor="ctr">
                <a:spAutoFit/>
              </a:bodyPr>
              <a:lstStyle/>
              <a:p>
                <a:pPr defTabSz="457200" latinLnBrk="0">
                  <a:defRPr sz="700" b="0">
                    <a:solidFill>
                      <a:srgbClr val="FF7800"/>
                    </a:solidFill>
                  </a:defRPr>
                </a:pPr>
                <a:r>
                  <a:rPr sz="700">
                    <a:solidFill>
                      <a:srgbClr val="FF7800"/>
                    </a:solidFill>
                    <a:latin typeface="Arial Narrow"/>
                  </a:rPr>
                  <a:t>2</a:t>
                </a:r>
                <a:r>
                  <a:rPr lang="en-US" altLang="ko-KR" sz="700">
                    <a:solidFill>
                      <a:srgbClr val="FF7800"/>
                    </a:solidFill>
                    <a:latin typeface="Arial Narrow"/>
                  </a:rPr>
                  <a:t>4</a:t>
                </a:r>
                <a:r>
                  <a:rPr sz="700">
                    <a:solidFill>
                      <a:srgbClr val="FF7800"/>
                    </a:solidFill>
                    <a:latin typeface="Arial Narrow"/>
                  </a:rPr>
                  <a:t>.01</a:t>
                </a:r>
              </a:p>
            </p:txBody>
          </p:sp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4556BD5F-A772-4816-8FDC-7655E16A4741}"/>
                  </a:ext>
                </a:extLst>
              </p:cNvPr>
              <p:cNvSpPr txBox="1"/>
              <p:nvPr/>
            </p:nvSpPr>
            <p:spPr>
              <a:xfrm>
                <a:off x="6096000" y="2422420"/>
                <a:ext cx="1285608" cy="107722"/>
              </a:xfrm>
              <a:prstGeom prst="rect">
                <a:avLst/>
              </a:prstGeom>
              <a:noFill/>
            </p:spPr>
            <p:txBody>
              <a:bodyPr wrap="none" lIns="0" tIns="0" rIns="0" bIns="0" anchor="t">
                <a:spAutoFit/>
              </a:bodyPr>
              <a:lstStyle/>
              <a:p>
                <a:pPr defTabSz="457200" latinLnBrk="0">
                  <a:defRPr sz="700" b="0">
                    <a:solidFill>
                      <a:srgbClr val="808080"/>
                    </a:solidFill>
                  </a:defRPr>
                </a:pPr>
                <a:r>
                  <a:rPr lang="ko-KR" altLang="en-US" sz="700">
                    <a:solidFill>
                      <a:srgbClr val="808080"/>
                    </a:solidFill>
                    <a:latin typeface="LG스마트체2.0 Regular"/>
                  </a:rPr>
                  <a:t>검출거리</a:t>
                </a:r>
                <a:r>
                  <a:rPr lang="ko-KR" altLang="en-US" sz="700">
                    <a:solidFill>
                      <a:srgbClr val="808080"/>
                    </a:solidFill>
                    <a:latin typeface="Arial Narrow"/>
                  </a:rPr>
                  <a:t> </a:t>
                </a:r>
                <a:r>
                  <a:rPr lang="en-US" altLang="ko-KR" sz="700">
                    <a:solidFill>
                      <a:srgbClr val="808080"/>
                    </a:solidFill>
                    <a:latin typeface="Arial Narrow"/>
                  </a:rPr>
                  <a:t>&gt;200m, PIC, </a:t>
                </a:r>
                <a:r>
                  <a:rPr lang="ko-KR" altLang="en-US" sz="700">
                    <a:solidFill>
                      <a:srgbClr val="808080"/>
                    </a:solidFill>
                    <a:latin typeface="LG스마트체2.0 Regular"/>
                  </a:rPr>
                  <a:t>간섭계</a:t>
                </a:r>
                <a:r>
                  <a:rPr lang="ko-KR" altLang="en-US" sz="700">
                    <a:solidFill>
                      <a:srgbClr val="808080"/>
                    </a:solidFill>
                    <a:latin typeface="Arial Narrow"/>
                  </a:rPr>
                  <a:t> </a:t>
                </a:r>
                <a:r>
                  <a:rPr lang="ko-KR" altLang="en-US" sz="700">
                    <a:solidFill>
                      <a:srgbClr val="808080"/>
                    </a:solidFill>
                    <a:latin typeface="LG스마트체2.0 Regular"/>
                  </a:rPr>
                  <a:t>구동</a:t>
                </a:r>
              </a:p>
            </p:txBody>
          </p:sp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493A2A19-3671-4427-872B-B692BAFAC8DE}"/>
                  </a:ext>
                </a:extLst>
              </p:cNvPr>
              <p:cNvSpPr txBox="1"/>
              <p:nvPr/>
            </p:nvSpPr>
            <p:spPr>
              <a:xfrm>
                <a:off x="7635000" y="2119930"/>
                <a:ext cx="187552" cy="154979"/>
              </a:xfrm>
              <a:prstGeom prst="rect">
                <a:avLst/>
              </a:prstGeom>
              <a:noFill/>
            </p:spPr>
            <p:txBody>
              <a:bodyPr wrap="none" lIns="0" tIns="46800" rIns="0" bIns="0" anchor="ctr">
                <a:spAutoFit/>
              </a:bodyPr>
              <a:lstStyle/>
              <a:p>
                <a:pPr defTabSz="457200" latinLnBrk="0">
                  <a:defRPr sz="700" b="0">
                    <a:solidFill>
                      <a:srgbClr val="FF7800"/>
                    </a:solidFill>
                  </a:defRPr>
                </a:pPr>
                <a:r>
                  <a:rPr sz="700">
                    <a:solidFill>
                      <a:srgbClr val="FF7800"/>
                    </a:solidFill>
                    <a:latin typeface="Arial Narrow"/>
                  </a:rPr>
                  <a:t>2</a:t>
                </a:r>
                <a:r>
                  <a:rPr lang="en-US" altLang="ko-KR" sz="700">
                    <a:solidFill>
                      <a:srgbClr val="FF7800"/>
                    </a:solidFill>
                    <a:latin typeface="Arial Narrow"/>
                  </a:rPr>
                  <a:t>5</a:t>
                </a:r>
                <a:r>
                  <a:rPr sz="700">
                    <a:solidFill>
                      <a:srgbClr val="FF7800"/>
                    </a:solidFill>
                    <a:latin typeface="Arial Narrow"/>
                  </a:rPr>
                  <a:t>.03</a:t>
                </a:r>
              </a:p>
            </p:txBody>
          </p:sp>
          <p:sp>
            <p:nvSpPr>
              <p:cNvPr id="477" name="Oval 81">
                <a:extLst>
                  <a:ext uri="{FF2B5EF4-FFF2-40B4-BE49-F238E27FC236}">
                    <a16:creationId xmlns:a16="http://schemas.microsoft.com/office/drawing/2014/main" id="{379F9F30-8EA7-4319-828D-061F494458B3}"/>
                  </a:ext>
                </a:extLst>
              </p:cNvPr>
              <p:cNvSpPr/>
              <p:nvPr/>
            </p:nvSpPr>
            <p:spPr>
              <a:xfrm>
                <a:off x="5944800" y="2260420"/>
                <a:ext cx="144000" cy="144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endParaRPr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F9FB8BFB-F55F-4A74-8003-196A75C29582}"/>
                  </a:ext>
                </a:extLst>
              </p:cNvPr>
              <p:cNvSpPr txBox="1"/>
              <p:nvPr/>
            </p:nvSpPr>
            <p:spPr>
              <a:xfrm>
                <a:off x="5937451" y="2263170"/>
                <a:ext cx="158698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457200" latinLnBrk="0">
                  <a:defRPr sz="900" b="1">
                    <a:solidFill>
                      <a:srgbClr val="000000"/>
                    </a:solidFill>
                  </a:defRPr>
                </a:pPr>
                <a:r>
                  <a:rPr sz="900" b="1">
                    <a:solidFill>
                      <a:srgbClr val="000000"/>
                    </a:solidFill>
                    <a:latin typeface="LG스마트체2.0 Regular"/>
                  </a:rPr>
                  <a:t>플</a:t>
                </a:r>
                <a:r>
                  <a:rPr sz="900" b="1">
                    <a:solidFill>
                      <a:srgbClr val="000000"/>
                    </a:solidFill>
                    <a:latin typeface="Arial Narrow"/>
                  </a:rPr>
                  <a:t>3</a:t>
                </a:r>
              </a:p>
            </p:txBody>
          </p:sp>
          <p:sp>
            <p:nvSpPr>
              <p:cNvPr id="479" name="Rounded Rectangle 83">
                <a:extLst>
                  <a:ext uri="{FF2B5EF4-FFF2-40B4-BE49-F238E27FC236}">
                    <a16:creationId xmlns:a16="http://schemas.microsoft.com/office/drawing/2014/main" id="{56C93082-525A-4515-B9ED-C7D85897D610}"/>
                  </a:ext>
                </a:extLst>
              </p:cNvPr>
              <p:cNvSpPr/>
              <p:nvPr/>
            </p:nvSpPr>
            <p:spPr>
              <a:xfrm>
                <a:off x="5793600" y="2260420"/>
                <a:ext cx="144000" cy="144000"/>
              </a:xfrm>
              <a:prstGeom prst="round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endParaRPr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F9E9301B-A5E9-4D4D-9E20-16DB69A12944}"/>
                  </a:ext>
                </a:extLst>
              </p:cNvPr>
              <p:cNvSpPr txBox="1"/>
              <p:nvPr/>
            </p:nvSpPr>
            <p:spPr>
              <a:xfrm>
                <a:off x="5836746" y="2263170"/>
                <a:ext cx="57708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457200" latinLnBrk="0">
                  <a:defRPr sz="900" b="1">
                    <a:solidFill>
                      <a:srgbClr val="FFFFFF"/>
                    </a:solidFill>
                  </a:defRPr>
                </a:pPr>
                <a:r>
                  <a:rPr sz="900" b="1">
                    <a:solidFill>
                      <a:srgbClr val="FFFFFF"/>
                    </a:solidFill>
                    <a:latin typeface="Arial Narrow"/>
                  </a:rPr>
                  <a:t>T</a:t>
                </a:r>
              </a:p>
            </p:txBody>
          </p:sp>
        </p:grpSp>
      </p:grpSp>
      <p:grpSp>
        <p:nvGrpSpPr>
          <p:cNvPr id="481" name="Group 208">
            <a:extLst>
              <a:ext uri="{FF2B5EF4-FFF2-40B4-BE49-F238E27FC236}">
                <a16:creationId xmlns:a16="http://schemas.microsoft.com/office/drawing/2014/main" id="{74D69998-E07F-4DFE-BD0C-3604ECD934D8}"/>
              </a:ext>
            </a:extLst>
          </p:cNvPr>
          <p:cNvGrpSpPr/>
          <p:nvPr/>
        </p:nvGrpSpPr>
        <p:grpSpPr>
          <a:xfrm>
            <a:off x="3337978" y="4774488"/>
            <a:ext cx="2136952" cy="410212"/>
            <a:chOff x="4281600" y="3233050"/>
            <a:chExt cx="2136952" cy="410212"/>
          </a:xfrm>
        </p:grpSpPr>
        <p:sp>
          <p:nvSpPr>
            <p:cNvPr id="482" name="PENTAGON_19">
              <a:extLst>
                <a:ext uri="{FF2B5EF4-FFF2-40B4-BE49-F238E27FC236}">
                  <a16:creationId xmlns:a16="http://schemas.microsoft.com/office/drawing/2014/main" id="{4787975B-CE8E-4F50-B403-7CAD8452B5E0}"/>
                </a:ext>
              </a:extLst>
            </p:cNvPr>
            <p:cNvSpPr/>
            <p:nvPr/>
          </p:nvSpPr>
          <p:spPr>
            <a:xfrm>
              <a:off x="4584000" y="3373540"/>
              <a:ext cx="1827000" cy="162000"/>
            </a:xfrm>
            <a:prstGeom prst="homePlate">
              <a:avLst/>
            </a:prstGeom>
            <a:solidFill>
              <a:srgbClr val="B9CDE5"/>
            </a:solidFill>
            <a:ln w="158">
              <a:solidFill>
                <a:srgbClr val="B9CDE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617C8C8B-2377-48A9-8F73-89675F3A75DD}"/>
                </a:ext>
              </a:extLst>
            </p:cNvPr>
            <p:cNvSpPr txBox="1"/>
            <p:nvPr/>
          </p:nvSpPr>
          <p:spPr>
            <a:xfrm>
              <a:off x="4584000" y="3385290"/>
              <a:ext cx="571755" cy="138499"/>
            </a:xfrm>
            <a:prstGeom prst="rect">
              <a:avLst/>
            </a:prstGeom>
            <a:noFill/>
          </p:spPr>
          <p:txBody>
            <a:bodyPr wrap="none" lIns="36000" tIns="0" rIns="0" bIns="0" anchor="ctr">
              <a:spAutoFit/>
            </a:bodyPr>
            <a:lstStyle/>
            <a:p>
              <a:pPr defTabSz="457200" latinLnBrk="0">
                <a:defRPr sz="900" b="0">
                  <a:solidFill>
                    <a:srgbClr val="000000"/>
                  </a:solidFill>
                </a:defRPr>
              </a:pPr>
              <a:r>
                <a:rPr sz="900">
                  <a:solidFill>
                    <a:srgbClr val="000000"/>
                  </a:solidFill>
                  <a:latin typeface="Arial Narrow"/>
                </a:rPr>
                <a:t>FMCW </a:t>
              </a:r>
              <a:r>
                <a:rPr sz="900" err="1">
                  <a:solidFill>
                    <a:srgbClr val="000000"/>
                  </a:solidFill>
                  <a:latin typeface="LG스마트체2.0 Regular"/>
                </a:rPr>
                <a:t>기술</a:t>
              </a:r>
              <a:endParaRPr sz="900">
                <a:solidFill>
                  <a:srgbClr val="000000"/>
                </a:solidFill>
                <a:latin typeface="LG스마트체2.0 Regular"/>
              </a:endParaRP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97E4DF2E-458A-4BA4-BBD2-DFB2859008BD}"/>
                </a:ext>
              </a:extLst>
            </p:cNvPr>
            <p:cNvSpPr txBox="1"/>
            <p:nvPr/>
          </p:nvSpPr>
          <p:spPr>
            <a:xfrm>
              <a:off x="4584000" y="3233050"/>
              <a:ext cx="278431" cy="154979"/>
            </a:xfrm>
            <a:prstGeom prst="rect">
              <a:avLst/>
            </a:prstGeom>
            <a:noFill/>
          </p:spPr>
          <p:txBody>
            <a:bodyPr wrap="none" lIns="0" tIns="46800" rIns="90000" bIns="0" anchor="ctr">
              <a:spAutoFit/>
            </a:bodyPr>
            <a:lstStyle/>
            <a:p>
              <a:pPr defTabSz="457200" latinLnBrk="0">
                <a:defRPr sz="700" b="0">
                  <a:solidFill>
                    <a:srgbClr val="FF7800"/>
                  </a:solidFill>
                </a:defRPr>
              </a:pPr>
              <a:r>
                <a:rPr sz="700">
                  <a:solidFill>
                    <a:srgbClr val="FF7800"/>
                  </a:solidFill>
                  <a:latin typeface="Arial Narrow"/>
                </a:rPr>
                <a:t>2</a:t>
              </a:r>
              <a:r>
                <a:rPr lang="en-US" altLang="ko-KR" sz="700">
                  <a:solidFill>
                    <a:srgbClr val="FF7800"/>
                  </a:solidFill>
                  <a:latin typeface="Arial Narrow"/>
                </a:rPr>
                <a:t>3</a:t>
              </a:r>
              <a:r>
                <a:rPr sz="700">
                  <a:solidFill>
                    <a:srgbClr val="FF7800"/>
                  </a:solidFill>
                  <a:latin typeface="Arial Narrow"/>
                </a:rPr>
                <a:t>.01</a:t>
              </a:r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5FAA590A-8B81-4264-94A4-FA8A6C876A98}"/>
                </a:ext>
              </a:extLst>
            </p:cNvPr>
            <p:cNvSpPr txBox="1"/>
            <p:nvPr/>
          </p:nvSpPr>
          <p:spPr>
            <a:xfrm>
              <a:off x="4584000" y="3535540"/>
              <a:ext cx="1412246" cy="107722"/>
            </a:xfrm>
            <a:prstGeom prst="rect">
              <a:avLst/>
            </a:prstGeom>
            <a:noFill/>
          </p:spPr>
          <p:txBody>
            <a:bodyPr wrap="none" lIns="0" tIns="0" rIns="0" bIns="0" anchor="t">
              <a:spAutoFit/>
            </a:bodyPr>
            <a:lstStyle/>
            <a:p>
              <a:pPr defTabSz="457200" latinLnBrk="0">
                <a:defRPr sz="700" b="0">
                  <a:solidFill>
                    <a:srgbClr val="808080"/>
                  </a:solidFill>
                </a:defRPr>
              </a:pPr>
              <a:r>
                <a:rPr sz="700">
                  <a:solidFill>
                    <a:srgbClr val="808080"/>
                  </a:solidFill>
                  <a:latin typeface="Arial Narrow"/>
                </a:rPr>
                <a:t>Tunable Laser, </a:t>
              </a:r>
              <a:r>
                <a:rPr sz="700" err="1">
                  <a:solidFill>
                    <a:srgbClr val="808080"/>
                  </a:solidFill>
                  <a:latin typeface="LG스마트체2.0 Regular"/>
                </a:rPr>
                <a:t>간섭계</a:t>
              </a:r>
              <a:r>
                <a:rPr sz="700">
                  <a:solidFill>
                    <a:srgbClr val="808080"/>
                  </a:solidFill>
                  <a:latin typeface="Arial Narrow"/>
                </a:rPr>
                <a:t>, </a:t>
              </a:r>
              <a:r>
                <a:rPr sz="700" err="1">
                  <a:solidFill>
                    <a:srgbClr val="808080"/>
                  </a:solidFill>
                  <a:latin typeface="LG스마트체2.0 Regular"/>
                </a:rPr>
                <a:t>스캐닝</a:t>
              </a:r>
              <a:r>
                <a:rPr sz="700">
                  <a:solidFill>
                    <a:srgbClr val="808080"/>
                  </a:solidFill>
                  <a:latin typeface="Arial Narrow"/>
                </a:rPr>
                <a:t>, PIC </a:t>
              </a:r>
              <a:r>
                <a:rPr sz="700" err="1">
                  <a:solidFill>
                    <a:srgbClr val="808080"/>
                  </a:solidFill>
                  <a:latin typeface="LG스마트체2.0 Regular"/>
                </a:rPr>
                <a:t>설계</a:t>
              </a:r>
              <a:endParaRPr sz="700">
                <a:solidFill>
                  <a:srgbClr val="808080"/>
                </a:solidFill>
                <a:latin typeface="LG스마트체2.0 Regular"/>
              </a:endParaRPr>
            </a:p>
          </p:txBody>
        </p: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F6D88844-DBCB-424D-8BEB-CC83DB822784}"/>
                </a:ext>
              </a:extLst>
            </p:cNvPr>
            <p:cNvSpPr txBox="1"/>
            <p:nvPr/>
          </p:nvSpPr>
          <p:spPr>
            <a:xfrm>
              <a:off x="6231000" y="3233050"/>
              <a:ext cx="187552" cy="154979"/>
            </a:xfrm>
            <a:prstGeom prst="rect">
              <a:avLst/>
            </a:prstGeom>
            <a:noFill/>
          </p:spPr>
          <p:txBody>
            <a:bodyPr wrap="none" lIns="0" tIns="46800" rIns="0" bIns="0" anchor="ctr">
              <a:spAutoFit/>
            </a:bodyPr>
            <a:lstStyle/>
            <a:p>
              <a:pPr defTabSz="457200" latinLnBrk="0">
                <a:defRPr sz="700" b="0">
                  <a:solidFill>
                    <a:srgbClr val="FF7800"/>
                  </a:solidFill>
                </a:defRPr>
              </a:pPr>
              <a:r>
                <a:rPr sz="700">
                  <a:solidFill>
                    <a:srgbClr val="FF7800"/>
                  </a:solidFill>
                  <a:latin typeface="Arial Narrow"/>
                </a:rPr>
                <a:t>24.03</a:t>
              </a:r>
            </a:p>
          </p:txBody>
        </p:sp>
        <p:sp>
          <p:nvSpPr>
            <p:cNvPr id="487" name="Oval 130">
              <a:extLst>
                <a:ext uri="{FF2B5EF4-FFF2-40B4-BE49-F238E27FC236}">
                  <a16:creationId xmlns:a16="http://schemas.microsoft.com/office/drawing/2014/main" id="{590D6D9C-8E40-4F0B-BF7D-9CBC1688870B}"/>
                </a:ext>
              </a:extLst>
            </p:cNvPr>
            <p:cNvSpPr/>
            <p:nvPr/>
          </p:nvSpPr>
          <p:spPr>
            <a:xfrm>
              <a:off x="4432800" y="3373540"/>
              <a:ext cx="144000" cy="14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FB53D67F-CEB2-422F-8126-C11E51734A7E}"/>
                </a:ext>
              </a:extLst>
            </p:cNvPr>
            <p:cNvSpPr txBox="1"/>
            <p:nvPr/>
          </p:nvSpPr>
          <p:spPr>
            <a:xfrm>
              <a:off x="4425451" y="3376290"/>
              <a:ext cx="158698" cy="1384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algn="ctr" defTabSz="457200" latinLnBrk="0">
                <a:defRPr sz="900" b="1">
                  <a:solidFill>
                    <a:srgbClr val="000000"/>
                  </a:solidFill>
                </a:defRPr>
              </a:pPr>
              <a:r>
                <a:rPr sz="900" b="1">
                  <a:solidFill>
                    <a:srgbClr val="000000"/>
                  </a:solidFill>
                  <a:latin typeface="LG스마트체2.0 Regular"/>
                </a:rPr>
                <a:t>플</a:t>
              </a:r>
              <a:r>
                <a:rPr sz="900" b="1">
                  <a:solidFill>
                    <a:srgbClr val="000000"/>
                  </a:solidFill>
                  <a:latin typeface="Arial Narrow"/>
                </a:rPr>
                <a:t>3</a:t>
              </a:r>
            </a:p>
          </p:txBody>
        </p:sp>
        <p:sp>
          <p:nvSpPr>
            <p:cNvPr id="489" name="Oval 132">
              <a:extLst>
                <a:ext uri="{FF2B5EF4-FFF2-40B4-BE49-F238E27FC236}">
                  <a16:creationId xmlns:a16="http://schemas.microsoft.com/office/drawing/2014/main" id="{2962A53C-68C4-4540-BBF0-2C6015FFCF8F}"/>
                </a:ext>
              </a:extLst>
            </p:cNvPr>
            <p:cNvSpPr/>
            <p:nvPr/>
          </p:nvSpPr>
          <p:spPr>
            <a:xfrm>
              <a:off x="4281600" y="3373540"/>
              <a:ext cx="144000" cy="144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2BB1E098-3B71-4834-8CBE-DD6DDD5399EF}"/>
                </a:ext>
              </a:extLst>
            </p:cNvPr>
            <p:cNvSpPr txBox="1"/>
            <p:nvPr/>
          </p:nvSpPr>
          <p:spPr>
            <a:xfrm>
              <a:off x="4300701" y="3376290"/>
              <a:ext cx="105798" cy="1384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457200" latinLnBrk="0">
                <a:defRPr sz="900" b="1">
                  <a:solidFill>
                    <a:srgbClr val="FFFFFF"/>
                  </a:solidFill>
                </a:defRPr>
              </a:pPr>
              <a:r>
                <a:rPr sz="900" b="1">
                  <a:solidFill>
                    <a:srgbClr val="FFFFFF"/>
                  </a:solidFill>
                  <a:latin typeface="LG스마트체2.0 Regular"/>
                </a:rPr>
                <a:t>외</a:t>
              </a:r>
            </a:p>
          </p:txBody>
        </p:sp>
      </p:grpSp>
      <p:grpSp>
        <p:nvGrpSpPr>
          <p:cNvPr id="491" name="Group 206">
            <a:extLst>
              <a:ext uri="{FF2B5EF4-FFF2-40B4-BE49-F238E27FC236}">
                <a16:creationId xmlns:a16="http://schemas.microsoft.com/office/drawing/2014/main" id="{5080C78B-C92C-4435-8815-A6875BDF758D}"/>
              </a:ext>
            </a:extLst>
          </p:cNvPr>
          <p:cNvGrpSpPr/>
          <p:nvPr/>
        </p:nvGrpSpPr>
        <p:grpSpPr>
          <a:xfrm>
            <a:off x="2510442" y="4349817"/>
            <a:ext cx="1974042" cy="410212"/>
            <a:chOff x="3058510" y="2784490"/>
            <a:chExt cx="1974042" cy="410212"/>
          </a:xfrm>
        </p:grpSpPr>
        <p:sp>
          <p:nvSpPr>
            <p:cNvPr id="492" name="PENTAGON_10">
              <a:extLst>
                <a:ext uri="{FF2B5EF4-FFF2-40B4-BE49-F238E27FC236}">
                  <a16:creationId xmlns:a16="http://schemas.microsoft.com/office/drawing/2014/main" id="{DE73DFBB-380C-48EC-AD4F-B20790207207}"/>
                </a:ext>
              </a:extLst>
            </p:cNvPr>
            <p:cNvSpPr/>
            <p:nvPr/>
          </p:nvSpPr>
          <p:spPr>
            <a:xfrm>
              <a:off x="3450000" y="2924980"/>
              <a:ext cx="1575000" cy="162000"/>
            </a:xfrm>
            <a:prstGeom prst="homePlate">
              <a:avLst/>
            </a:prstGeom>
            <a:solidFill>
              <a:srgbClr val="B7DEE8"/>
            </a:solidFill>
            <a:ln w="635">
              <a:solidFill>
                <a:srgbClr val="B7DEE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2A50865C-D34F-42C6-943E-7DC53865AC23}"/>
                </a:ext>
              </a:extLst>
            </p:cNvPr>
            <p:cNvSpPr txBox="1"/>
            <p:nvPr/>
          </p:nvSpPr>
          <p:spPr>
            <a:xfrm>
              <a:off x="3450000" y="2936730"/>
              <a:ext cx="1121585" cy="138499"/>
            </a:xfrm>
            <a:prstGeom prst="rect">
              <a:avLst/>
            </a:prstGeom>
            <a:noFill/>
          </p:spPr>
          <p:txBody>
            <a:bodyPr wrap="none" lIns="36000" tIns="0" rIns="0" bIns="0" anchor="ctr">
              <a:spAutoFit/>
            </a:bodyPr>
            <a:lstStyle/>
            <a:p>
              <a:pPr defTabSz="457200" latinLnBrk="0">
                <a:defRPr sz="900" b="1">
                  <a:solidFill>
                    <a:srgbClr val="000000"/>
                  </a:solidFill>
                </a:defRPr>
              </a:pPr>
              <a:r>
                <a:rPr sz="900" b="1" err="1">
                  <a:solidFill>
                    <a:srgbClr val="000000"/>
                  </a:solidFill>
                  <a:latin typeface="LG스마트체2.0 Regular"/>
                </a:rPr>
                <a:t>차량</a:t>
              </a:r>
              <a:r>
                <a:rPr sz="900" b="1">
                  <a:solidFill>
                    <a:srgbClr val="000000"/>
                  </a:solidFill>
                  <a:latin typeface="Arial Narrow"/>
                </a:rPr>
                <a:t> </a:t>
              </a:r>
              <a:r>
                <a:rPr sz="900" b="1" err="1">
                  <a:solidFill>
                    <a:srgbClr val="000000"/>
                  </a:solidFill>
                  <a:latin typeface="LG스마트체2.0 Regular"/>
                </a:rPr>
                <a:t>고내열</a:t>
              </a:r>
              <a:r>
                <a:rPr sz="900" b="1">
                  <a:solidFill>
                    <a:srgbClr val="000000"/>
                  </a:solidFill>
                  <a:latin typeface="Arial Narrow"/>
                </a:rPr>
                <a:t> </a:t>
              </a:r>
              <a:r>
                <a:rPr sz="900" b="1" err="1">
                  <a:solidFill>
                    <a:srgbClr val="000000"/>
                  </a:solidFill>
                  <a:latin typeface="Arial Narrow"/>
                </a:rPr>
                <a:t>Tx,Rx</a:t>
              </a:r>
              <a:r>
                <a:rPr sz="900" b="1">
                  <a:solidFill>
                    <a:srgbClr val="000000"/>
                  </a:solidFill>
                  <a:latin typeface="Arial Narrow"/>
                </a:rPr>
                <a:t> Lens</a:t>
              </a: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871ABF46-89E6-42B1-AD72-254323ED01FF}"/>
                </a:ext>
              </a:extLst>
            </p:cNvPr>
            <p:cNvSpPr txBox="1"/>
            <p:nvPr/>
          </p:nvSpPr>
          <p:spPr>
            <a:xfrm>
              <a:off x="3450000" y="2784490"/>
              <a:ext cx="278431" cy="154979"/>
            </a:xfrm>
            <a:prstGeom prst="rect">
              <a:avLst/>
            </a:prstGeom>
            <a:noFill/>
          </p:spPr>
          <p:txBody>
            <a:bodyPr wrap="none" lIns="0" tIns="46800" rIns="90000" bIns="0" anchor="ctr">
              <a:spAutoFit/>
            </a:bodyPr>
            <a:lstStyle/>
            <a:p>
              <a:pPr defTabSz="457200" latinLnBrk="0">
                <a:defRPr sz="700" b="1">
                  <a:solidFill>
                    <a:srgbClr val="FF7800"/>
                  </a:solidFill>
                </a:defRPr>
              </a:pPr>
              <a:r>
                <a:rPr sz="700" b="1">
                  <a:solidFill>
                    <a:srgbClr val="FF7800"/>
                  </a:solidFill>
                  <a:latin typeface="Arial Narrow"/>
                </a:rPr>
                <a:t>22.04</a:t>
              </a:r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BC7008C4-DE6D-480D-877B-8B34D2517447}"/>
                </a:ext>
              </a:extLst>
            </p:cNvPr>
            <p:cNvSpPr txBox="1"/>
            <p:nvPr/>
          </p:nvSpPr>
          <p:spPr>
            <a:xfrm>
              <a:off x="3450000" y="3086980"/>
              <a:ext cx="1162178" cy="107722"/>
            </a:xfrm>
            <a:prstGeom prst="rect">
              <a:avLst/>
            </a:prstGeom>
            <a:noFill/>
          </p:spPr>
          <p:txBody>
            <a:bodyPr wrap="none" lIns="0" tIns="0" rIns="0" bIns="0" anchor="t">
              <a:spAutoFit/>
            </a:bodyPr>
            <a:lstStyle/>
            <a:p>
              <a:pPr defTabSz="457200" latinLnBrk="0">
                <a:defRPr sz="700" b="1">
                  <a:solidFill>
                    <a:srgbClr val="808080"/>
                  </a:solidFill>
                </a:defRPr>
              </a:pPr>
              <a:r>
                <a:rPr sz="700" b="1" err="1">
                  <a:solidFill>
                    <a:srgbClr val="808080"/>
                  </a:solidFill>
                  <a:latin typeface="LG스마트체2.0 Regular"/>
                </a:rPr>
                <a:t>온도보상설계</a:t>
              </a:r>
              <a:r>
                <a:rPr sz="700" b="1">
                  <a:solidFill>
                    <a:srgbClr val="808080"/>
                  </a:solidFill>
                  <a:latin typeface="Arial Narrow"/>
                </a:rPr>
                <a:t> (-40~85</a:t>
              </a:r>
              <a:r>
                <a:rPr sz="700" b="1">
                  <a:solidFill>
                    <a:srgbClr val="808080"/>
                  </a:solidFill>
                  <a:latin typeface="LG스마트체2.0 Regular"/>
                </a:rPr>
                <a:t>도</a:t>
              </a:r>
              <a:r>
                <a:rPr sz="700" b="1">
                  <a:solidFill>
                    <a:srgbClr val="808080"/>
                  </a:solidFill>
                  <a:latin typeface="Arial Narrow"/>
                </a:rPr>
                <a:t>), </a:t>
              </a:r>
              <a:r>
                <a:rPr sz="700" b="1" err="1">
                  <a:solidFill>
                    <a:srgbClr val="808080"/>
                  </a:solidFill>
                  <a:latin typeface="LG스마트체2.0 Regular"/>
                </a:rPr>
                <a:t>신뢰성</a:t>
              </a:r>
              <a:endParaRPr sz="700" b="1">
                <a:solidFill>
                  <a:srgbClr val="808080"/>
                </a:solidFill>
                <a:latin typeface="LG스마트체2.0 Regular"/>
              </a:endParaRPr>
            </a:p>
          </p:txBody>
        </p:sp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5683325B-760A-49E4-82FD-233103F6DCD1}"/>
                </a:ext>
              </a:extLst>
            </p:cNvPr>
            <p:cNvSpPr txBox="1"/>
            <p:nvPr/>
          </p:nvSpPr>
          <p:spPr>
            <a:xfrm>
              <a:off x="4845000" y="2784490"/>
              <a:ext cx="187552" cy="154979"/>
            </a:xfrm>
            <a:prstGeom prst="rect">
              <a:avLst/>
            </a:prstGeom>
            <a:noFill/>
          </p:spPr>
          <p:txBody>
            <a:bodyPr wrap="none" lIns="0" tIns="46800" rIns="0" bIns="0" anchor="ctr">
              <a:spAutoFit/>
            </a:bodyPr>
            <a:lstStyle/>
            <a:p>
              <a:pPr defTabSz="457200" latinLnBrk="0">
                <a:defRPr sz="700" b="1">
                  <a:solidFill>
                    <a:srgbClr val="FF7800"/>
                  </a:solidFill>
                </a:defRPr>
              </a:pPr>
              <a:r>
                <a:rPr sz="700" b="1">
                  <a:solidFill>
                    <a:srgbClr val="FF7800"/>
                  </a:solidFill>
                  <a:latin typeface="Arial Narrow"/>
                </a:rPr>
                <a:t>23.04</a:t>
              </a:r>
            </a:p>
          </p:txBody>
        </p:sp>
        <p:sp>
          <p:nvSpPr>
            <p:cNvPr id="497" name="Oval 103">
              <a:extLst>
                <a:ext uri="{FF2B5EF4-FFF2-40B4-BE49-F238E27FC236}">
                  <a16:creationId xmlns:a16="http://schemas.microsoft.com/office/drawing/2014/main" id="{207E400F-1142-49FB-B38F-6189BDACF9A5}"/>
                </a:ext>
              </a:extLst>
            </p:cNvPr>
            <p:cNvSpPr/>
            <p:nvPr/>
          </p:nvSpPr>
          <p:spPr>
            <a:xfrm>
              <a:off x="3298800" y="2924980"/>
              <a:ext cx="144000" cy="14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A4A908F9-3983-48C1-A853-68E7F97E717C}"/>
                </a:ext>
              </a:extLst>
            </p:cNvPr>
            <p:cNvSpPr txBox="1"/>
            <p:nvPr/>
          </p:nvSpPr>
          <p:spPr>
            <a:xfrm>
              <a:off x="3291451" y="2927730"/>
              <a:ext cx="158698" cy="1384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algn="ctr" defTabSz="457200" latinLnBrk="0">
                <a:defRPr sz="900" b="1">
                  <a:solidFill>
                    <a:srgbClr val="000000"/>
                  </a:solidFill>
                </a:defRPr>
              </a:pPr>
              <a:r>
                <a:rPr sz="900" b="1">
                  <a:solidFill>
                    <a:srgbClr val="000000"/>
                  </a:solidFill>
                  <a:latin typeface="LG스마트체2.0 Regular"/>
                </a:rPr>
                <a:t>플</a:t>
              </a:r>
              <a:r>
                <a:rPr sz="900" b="1">
                  <a:solidFill>
                    <a:srgbClr val="000000"/>
                  </a:solidFill>
                  <a:latin typeface="Arial Narrow"/>
                </a:rPr>
                <a:t>3</a:t>
              </a:r>
            </a:p>
          </p:txBody>
        </p:sp>
        <p:sp>
          <p:nvSpPr>
            <p:cNvPr id="499" name="Oval 105">
              <a:extLst>
                <a:ext uri="{FF2B5EF4-FFF2-40B4-BE49-F238E27FC236}">
                  <a16:creationId xmlns:a16="http://schemas.microsoft.com/office/drawing/2014/main" id="{CDFDD59D-919E-44B1-8B66-81D336AFBA3D}"/>
                </a:ext>
              </a:extLst>
            </p:cNvPr>
            <p:cNvSpPr/>
            <p:nvPr/>
          </p:nvSpPr>
          <p:spPr>
            <a:xfrm>
              <a:off x="3147600" y="2924980"/>
              <a:ext cx="144000" cy="144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34C3042C-E2C2-4ECF-B4A9-924503057097}"/>
                </a:ext>
              </a:extLst>
            </p:cNvPr>
            <p:cNvSpPr txBox="1"/>
            <p:nvPr/>
          </p:nvSpPr>
          <p:spPr>
            <a:xfrm>
              <a:off x="3058510" y="2927729"/>
              <a:ext cx="105798" cy="1384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457200" latinLnBrk="0">
                <a:defRPr sz="900" b="1">
                  <a:solidFill>
                    <a:srgbClr val="FFFFFF"/>
                  </a:solidFill>
                </a:defRPr>
              </a:pPr>
              <a:r>
                <a:rPr sz="900" b="1">
                  <a:solidFill>
                    <a:srgbClr val="FFFFFF"/>
                  </a:solidFill>
                  <a:latin typeface="LG스마트체2.0 Regular"/>
                </a:rPr>
                <a:t>외</a:t>
              </a:r>
            </a:p>
          </p:txBody>
        </p:sp>
      </p:grpSp>
      <p:sp>
        <p:nvSpPr>
          <p:cNvPr id="501" name="내용 개체 틀 1">
            <a:extLst>
              <a:ext uri="{FF2B5EF4-FFF2-40B4-BE49-F238E27FC236}">
                <a16:creationId xmlns:a16="http://schemas.microsoft.com/office/drawing/2014/main" id="{955737DE-2931-4611-964B-7E546864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29" y="816827"/>
            <a:ext cx="9652742" cy="560153"/>
          </a:xfrm>
        </p:spPr>
        <p:txBody>
          <a:bodyPr/>
          <a:lstStyle/>
          <a:p>
            <a:r>
              <a:rPr lang="ko-KR" altLang="en-US"/>
              <a:t>연구소 내 </a:t>
            </a:r>
            <a:r>
              <a:rPr lang="en-US" altLang="ko-KR"/>
              <a:t>3D TRM/PRM </a:t>
            </a:r>
            <a:r>
              <a:rPr lang="ko-KR" altLang="en-US"/>
              <a:t>연계 타당성 검토 결과  </a:t>
            </a:r>
            <a:r>
              <a:rPr lang="en-US" altLang="ko-KR"/>
              <a:t>: </a:t>
            </a:r>
          </a:p>
          <a:p>
            <a:r>
              <a:rPr lang="en-US" altLang="ko-KR" sz="1200"/>
              <a:t>   </a:t>
            </a:r>
            <a:r>
              <a:rPr lang="en-US" altLang="ko-KR" sz="1200">
                <a:sym typeface="Wingdings" panose="05000000000000000000" pitchFamily="2" charset="2"/>
              </a:rPr>
              <a:t> </a:t>
            </a:r>
            <a:r>
              <a:rPr lang="en-US" altLang="ko-KR" sz="1200"/>
              <a:t> </a:t>
            </a:r>
            <a:r>
              <a:rPr lang="ko-KR" altLang="en-US" sz="1200"/>
              <a:t>장거리 </a:t>
            </a:r>
            <a:r>
              <a:rPr lang="en-US" altLang="ko-KR" sz="1200"/>
              <a:t>S-LiDAR , FMCW </a:t>
            </a:r>
            <a:r>
              <a:rPr lang="ko-KR" altLang="en-US" sz="1200"/>
              <a:t>기술</a:t>
            </a:r>
            <a:r>
              <a:rPr lang="en-US" altLang="ko-KR" sz="1200"/>
              <a:t>(’23) PJT </a:t>
            </a:r>
            <a:r>
              <a:rPr lang="ko-KR" altLang="en-US" sz="1200"/>
              <a:t>진행 시 </a:t>
            </a:r>
            <a:r>
              <a:rPr lang="en-US" altLang="ko-KR" sz="1200"/>
              <a:t>Filter, Diffuser, Lens </a:t>
            </a:r>
            <a:r>
              <a:rPr lang="ko-KR" altLang="en-US" sz="1200"/>
              <a:t>및 </a:t>
            </a:r>
            <a:r>
              <a:rPr lang="en-US" altLang="ko-KR" sz="1200"/>
              <a:t>chart</a:t>
            </a:r>
            <a:r>
              <a:rPr lang="ko-KR" altLang="en-US" sz="1200"/>
              <a:t> 투과율 반사율 측정을 위해 필요</a:t>
            </a:r>
            <a:r>
              <a:rPr lang="en-US" altLang="ko-KR" sz="1200"/>
              <a:t>.</a:t>
            </a:r>
            <a:endParaRPr lang="en-US" altLang="ko-KR" sz="1050" b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6F4D11F-4455-45A5-A7BF-6682BB5A1BD8}"/>
              </a:ext>
            </a:extLst>
          </p:cNvPr>
          <p:cNvCxnSpPr>
            <a:cxnSpLocks/>
            <a:endCxn id="475" idx="1"/>
          </p:cNvCxnSpPr>
          <p:nvPr/>
        </p:nvCxnSpPr>
        <p:spPr>
          <a:xfrm flipV="1">
            <a:off x="5506649" y="3433228"/>
            <a:ext cx="0" cy="1337750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A14EFBF-DCC3-4035-946C-D5D725E12A9B}"/>
              </a:ext>
            </a:extLst>
          </p:cNvPr>
          <p:cNvCxnSpPr>
            <a:cxnSpLocks/>
            <a:stCxn id="460" idx="3"/>
          </p:cNvCxnSpPr>
          <p:nvPr/>
        </p:nvCxnSpPr>
        <p:spPr>
          <a:xfrm flipV="1">
            <a:off x="4304699" y="2474116"/>
            <a:ext cx="745883" cy="824251"/>
          </a:xfrm>
          <a:prstGeom prst="bentConnector2">
            <a:avLst/>
          </a:prstGeom>
          <a:ln w="95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0D55FA8-B1C3-4866-8C57-E9EF30A4383A}"/>
              </a:ext>
            </a:extLst>
          </p:cNvPr>
          <p:cNvGrpSpPr/>
          <p:nvPr/>
        </p:nvGrpSpPr>
        <p:grpSpPr>
          <a:xfrm>
            <a:off x="7595244" y="1294874"/>
            <a:ext cx="949247" cy="153853"/>
            <a:chOff x="7769779" y="1294874"/>
            <a:chExt cx="949247" cy="153853"/>
          </a:xfrm>
        </p:grpSpPr>
        <p:grpSp>
          <p:nvGrpSpPr>
            <p:cNvPr id="177" name="Group 258">
              <a:extLst>
                <a:ext uri="{FF2B5EF4-FFF2-40B4-BE49-F238E27FC236}">
                  <a16:creationId xmlns:a16="http://schemas.microsoft.com/office/drawing/2014/main" id="{B631B506-942E-4E9E-84F8-C731B87E9A84}"/>
                </a:ext>
              </a:extLst>
            </p:cNvPr>
            <p:cNvGrpSpPr/>
            <p:nvPr/>
          </p:nvGrpSpPr>
          <p:grpSpPr>
            <a:xfrm>
              <a:off x="7769779" y="1294874"/>
              <a:ext cx="212254" cy="144000"/>
              <a:chOff x="7431451" y="1363300"/>
              <a:chExt cx="158698" cy="144000"/>
            </a:xfrm>
          </p:grpSpPr>
          <p:sp>
            <p:nvSpPr>
              <p:cNvPr id="183" name="Oval 65">
                <a:extLst>
                  <a:ext uri="{FF2B5EF4-FFF2-40B4-BE49-F238E27FC236}">
                    <a16:creationId xmlns:a16="http://schemas.microsoft.com/office/drawing/2014/main" id="{39BE8606-8894-4129-A6E7-C2509EBD6B15}"/>
                  </a:ext>
                </a:extLst>
              </p:cNvPr>
              <p:cNvSpPr/>
              <p:nvPr/>
            </p:nvSpPr>
            <p:spPr>
              <a:xfrm>
                <a:off x="7438800" y="1363300"/>
                <a:ext cx="144000" cy="144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endParaRPr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B06A30E-F7D1-478E-A6AA-B6B6BE6402E4}"/>
                  </a:ext>
                </a:extLst>
              </p:cNvPr>
              <p:cNvSpPr txBox="1"/>
              <p:nvPr/>
            </p:nvSpPr>
            <p:spPr>
              <a:xfrm>
                <a:off x="7431451" y="1366050"/>
                <a:ext cx="158698" cy="138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457200" latinLnBrk="0">
                  <a:defRPr sz="900" b="1">
                    <a:solidFill>
                      <a:srgbClr val="000000"/>
                    </a:solidFill>
                  </a:defRPr>
                </a:pPr>
                <a:r>
                  <a:rPr sz="900" b="1">
                    <a:solidFill>
                      <a:srgbClr val="000000"/>
                    </a:solidFill>
                    <a:latin typeface="LG스마트체2.0 Regular"/>
                  </a:rPr>
                  <a:t>플</a:t>
                </a:r>
                <a:r>
                  <a:rPr sz="900" b="1">
                    <a:solidFill>
                      <a:srgbClr val="000000"/>
                    </a:solidFill>
                    <a:latin typeface="Arial Narrow"/>
                  </a:rPr>
                  <a:t>3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A389F1-2E43-4248-85E1-17DD72F68CB9}"/>
                </a:ext>
              </a:extLst>
            </p:cNvPr>
            <p:cNvSpPr txBox="1"/>
            <p:nvPr/>
          </p:nvSpPr>
          <p:spPr>
            <a:xfrm>
              <a:off x="8021719" y="1310228"/>
              <a:ext cx="697307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900"/>
                <a:t>플랫폼개발</a:t>
              </a:r>
              <a:r>
                <a:rPr lang="en-US" altLang="ko-KR" sz="900"/>
                <a:t>3</a:t>
              </a:r>
              <a:r>
                <a:rPr lang="ko-KR" altLang="en-US" sz="900"/>
                <a:t>팀</a:t>
              </a:r>
            </a:p>
          </p:txBody>
        </p:sp>
      </p:grpSp>
      <p:grpSp>
        <p:nvGrpSpPr>
          <p:cNvPr id="185" name="Group 267">
            <a:extLst>
              <a:ext uri="{FF2B5EF4-FFF2-40B4-BE49-F238E27FC236}">
                <a16:creationId xmlns:a16="http://schemas.microsoft.com/office/drawing/2014/main" id="{50B2F46F-8C30-42B0-B2A4-B9DDFFB1AD07}"/>
              </a:ext>
            </a:extLst>
          </p:cNvPr>
          <p:cNvGrpSpPr/>
          <p:nvPr/>
        </p:nvGrpSpPr>
        <p:grpSpPr>
          <a:xfrm>
            <a:off x="8784571" y="1288656"/>
            <a:ext cx="994800" cy="150249"/>
            <a:chOff x="5181451" y="2620420"/>
            <a:chExt cx="994800" cy="150249"/>
          </a:xfrm>
        </p:grpSpPr>
        <p:sp>
          <p:nvSpPr>
            <p:cNvPr id="187" name="TextBox 97">
              <a:extLst>
                <a:ext uri="{FF2B5EF4-FFF2-40B4-BE49-F238E27FC236}">
                  <a16:creationId xmlns:a16="http://schemas.microsoft.com/office/drawing/2014/main" id="{B33FF0A7-3034-4C3A-9150-6092156C0781}"/>
                </a:ext>
              </a:extLst>
            </p:cNvPr>
            <p:cNvSpPr txBox="1"/>
            <p:nvPr/>
          </p:nvSpPr>
          <p:spPr>
            <a:xfrm>
              <a:off x="5340000" y="2632170"/>
              <a:ext cx="836251" cy="138499"/>
            </a:xfrm>
            <a:prstGeom prst="rect">
              <a:avLst/>
            </a:prstGeom>
            <a:noFill/>
          </p:spPr>
          <p:txBody>
            <a:bodyPr wrap="none" lIns="3600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latinLnBrk="0">
                <a:defRPr sz="900" b="0">
                  <a:solidFill>
                    <a:srgbClr val="000000"/>
                  </a:solidFill>
                </a:defRPr>
              </a:pPr>
              <a:r>
                <a:rPr lang="ko-KR" altLang="en-US" sz="900">
                  <a:solidFill>
                    <a:srgbClr val="000000"/>
                  </a:solidFill>
                  <a:latin typeface="Arial Narrow"/>
                </a:rPr>
                <a:t>융합부품개발</a:t>
              </a:r>
              <a:r>
                <a:rPr lang="en-US" altLang="ko-KR" sz="900">
                  <a:solidFill>
                    <a:srgbClr val="000000"/>
                  </a:solidFill>
                  <a:latin typeface="Arial Narrow"/>
                </a:rPr>
                <a:t>1</a:t>
              </a:r>
              <a:r>
                <a:rPr lang="ko-KR" altLang="en-US" sz="900">
                  <a:solidFill>
                    <a:srgbClr val="000000"/>
                  </a:solidFill>
                  <a:latin typeface="Arial Narrow"/>
                </a:rPr>
                <a:t>팀</a:t>
              </a:r>
              <a:endParaRPr sz="900">
                <a:solidFill>
                  <a:srgbClr val="000000"/>
                </a:solidFill>
                <a:latin typeface="LG스마트체2.0 Regular"/>
              </a:endParaRPr>
            </a:p>
          </p:txBody>
        </p:sp>
        <p:sp>
          <p:nvSpPr>
            <p:cNvPr id="191" name="Oval 101">
              <a:extLst>
                <a:ext uri="{FF2B5EF4-FFF2-40B4-BE49-F238E27FC236}">
                  <a16:creationId xmlns:a16="http://schemas.microsoft.com/office/drawing/2014/main" id="{96765F91-BF45-4C21-B331-2D648098235B}"/>
                </a:ext>
              </a:extLst>
            </p:cNvPr>
            <p:cNvSpPr/>
            <p:nvPr/>
          </p:nvSpPr>
          <p:spPr>
            <a:xfrm>
              <a:off x="5188800" y="2620420"/>
              <a:ext cx="144000" cy="144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latinLnBrk="0"/>
              <a:endParaRPr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2" name="TextBox 102">
              <a:extLst>
                <a:ext uri="{FF2B5EF4-FFF2-40B4-BE49-F238E27FC236}">
                  <a16:creationId xmlns:a16="http://schemas.microsoft.com/office/drawing/2014/main" id="{DD7BDC26-4AF8-477A-976E-75C89EC6C49E}"/>
                </a:ext>
              </a:extLst>
            </p:cNvPr>
            <p:cNvSpPr txBox="1"/>
            <p:nvPr/>
          </p:nvSpPr>
          <p:spPr>
            <a:xfrm>
              <a:off x="5181451" y="2623170"/>
              <a:ext cx="158698" cy="1384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latinLnBrk="0">
                <a:defRPr sz="900" b="1">
                  <a:solidFill>
                    <a:srgbClr val="FFFFFF"/>
                  </a:solidFill>
                </a:defRPr>
              </a:pPr>
              <a:r>
                <a:rPr sz="900" b="1">
                  <a:solidFill>
                    <a:srgbClr val="FFFFFF"/>
                  </a:solidFill>
                  <a:latin typeface="LG스마트체2.0 Regular"/>
                </a:rPr>
                <a:t>융</a:t>
              </a:r>
              <a:r>
                <a:rPr sz="900" b="1">
                  <a:solidFill>
                    <a:srgbClr val="FFFFFF"/>
                  </a:solidFill>
                  <a:latin typeface="Arial Narrow"/>
                </a:rPr>
                <a:t>1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2E0A419-86A6-490D-BA0B-F1CE970C0F09}"/>
              </a:ext>
            </a:extLst>
          </p:cNvPr>
          <p:cNvSpPr/>
          <p:nvPr/>
        </p:nvSpPr>
        <p:spPr>
          <a:xfrm>
            <a:off x="3163617" y="4774488"/>
            <a:ext cx="2475000" cy="485818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5F44BAD3-A81A-4AB7-80CA-EA04B34C0144}"/>
              </a:ext>
            </a:extLst>
          </p:cNvPr>
          <p:cNvSpPr/>
          <p:nvPr/>
        </p:nvSpPr>
        <p:spPr>
          <a:xfrm>
            <a:off x="2436953" y="3030261"/>
            <a:ext cx="2759743" cy="485818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4" name="슬라이드 번호 개체 틀 3">
            <a:extLst>
              <a:ext uri="{FF2B5EF4-FFF2-40B4-BE49-F238E27FC236}">
                <a16:creationId xmlns:a16="http://schemas.microsoft.com/office/drawing/2014/main" id="{830F9498-2045-4041-AA55-521D5E92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5190" y="6513060"/>
            <a:ext cx="435620" cy="365125"/>
          </a:xfrm>
        </p:spPr>
        <p:txBody>
          <a:bodyPr/>
          <a:lstStyle/>
          <a:p>
            <a:pPr algn="r"/>
            <a:r>
              <a:rPr lang="en-US" altLang="ko-KR"/>
              <a:t>5 / 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7E0079-7DBC-4D81-A9A4-EC2877F5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투자 타당성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B30082-D91A-4CB8-A5E7-404257538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7096" y="314438"/>
            <a:ext cx="3043844" cy="307777"/>
          </a:xfrm>
        </p:spPr>
        <p:txBody>
          <a:bodyPr/>
          <a:lstStyle/>
          <a:p>
            <a:r>
              <a:rPr lang="ko-KR" altLang="en-US"/>
              <a:t>투자효과 </a:t>
            </a:r>
            <a:r>
              <a:rPr lang="en-US" altLang="ko-KR"/>
              <a:t>/ Risk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539593F-1B55-44D6-BEE7-714B1B6D7593}"/>
              </a:ext>
            </a:extLst>
          </p:cNvPr>
          <p:cNvGrpSpPr/>
          <p:nvPr/>
        </p:nvGrpSpPr>
        <p:grpSpPr>
          <a:xfrm>
            <a:off x="851167" y="813123"/>
            <a:ext cx="3310559" cy="266028"/>
            <a:chOff x="2573461" y="947089"/>
            <a:chExt cx="954934" cy="266028"/>
          </a:xfrm>
        </p:grpSpPr>
        <p:sp>
          <p:nvSpPr>
            <p:cNvPr id="59" name="Text Box 41">
              <a:extLst>
                <a:ext uri="{FF2B5EF4-FFF2-40B4-BE49-F238E27FC236}">
                  <a16:creationId xmlns:a16="http://schemas.microsoft.com/office/drawing/2014/main" id="{4300CBC3-91CB-48D3-9C8F-C0289C17A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0566" y="947089"/>
              <a:ext cx="21932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>
                <a:spcBef>
                  <a:spcPct val="20000"/>
                </a:spcBef>
                <a:buFont typeface="Wingdings" pitchFamily="2" charset="2"/>
                <a:buNone/>
                <a:defRPr kumimoji="1" sz="1500" b="1">
                  <a:solidFill>
                    <a:srgbClr val="000000"/>
                  </a:solidFill>
                  <a:latin typeface="Arial Narrow" pitchFamily="34" charset="0"/>
                  <a:ea typeface="LG스마트체 Regular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ko-KR" altLang="en-US" sz="1400"/>
                <a:t>투자효과</a:t>
              </a: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017667E-D624-48D2-AAA8-EC567F06677E}"/>
                </a:ext>
              </a:extLst>
            </p:cNvPr>
            <p:cNvCxnSpPr>
              <a:cxnSpLocks/>
            </p:cNvCxnSpPr>
            <p:nvPr/>
          </p:nvCxnSpPr>
          <p:spPr>
            <a:xfrm>
              <a:off x="2573461" y="1213117"/>
              <a:ext cx="9549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ED6B8D0-49A0-4A1D-92D0-723745D6D6FF}"/>
              </a:ext>
            </a:extLst>
          </p:cNvPr>
          <p:cNvCxnSpPr>
            <a:cxnSpLocks/>
          </p:cNvCxnSpPr>
          <p:nvPr/>
        </p:nvCxnSpPr>
        <p:spPr>
          <a:xfrm>
            <a:off x="5025008" y="1202624"/>
            <a:ext cx="0" cy="49405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1BE8A39-9327-4655-9440-CC7150707BCE}"/>
              </a:ext>
            </a:extLst>
          </p:cNvPr>
          <p:cNvGrpSpPr/>
          <p:nvPr/>
        </p:nvGrpSpPr>
        <p:grpSpPr>
          <a:xfrm>
            <a:off x="5791375" y="813123"/>
            <a:ext cx="3310559" cy="266028"/>
            <a:chOff x="2573461" y="947089"/>
            <a:chExt cx="954934" cy="266028"/>
          </a:xfrm>
        </p:grpSpPr>
        <p:sp>
          <p:nvSpPr>
            <p:cNvPr id="65" name="Text Box 41">
              <a:extLst>
                <a:ext uri="{FF2B5EF4-FFF2-40B4-BE49-F238E27FC236}">
                  <a16:creationId xmlns:a16="http://schemas.microsoft.com/office/drawing/2014/main" id="{30F8D83B-945F-4B46-BECF-46E8B3261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1884" y="947089"/>
              <a:ext cx="2966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>
                <a:spcBef>
                  <a:spcPct val="20000"/>
                </a:spcBef>
                <a:buFont typeface="Wingdings" pitchFamily="2" charset="2"/>
                <a:buNone/>
                <a:defRPr kumimoji="1" sz="1500" b="1">
                  <a:solidFill>
                    <a:srgbClr val="000000"/>
                  </a:solidFill>
                  <a:latin typeface="Arial Narrow" pitchFamily="34" charset="0"/>
                  <a:ea typeface="LG스마트체 Regular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en-US" altLang="ko-KR" sz="1400"/>
                <a:t>Risk / To-Do</a:t>
              </a:r>
              <a:endParaRPr lang="ko-KR" altLang="en-US" sz="140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BF7B44A-0DE3-42B8-8771-9DA46C5F1471}"/>
                </a:ext>
              </a:extLst>
            </p:cNvPr>
            <p:cNvCxnSpPr>
              <a:cxnSpLocks/>
            </p:cNvCxnSpPr>
            <p:nvPr/>
          </p:nvCxnSpPr>
          <p:spPr>
            <a:xfrm>
              <a:off x="2573461" y="1213117"/>
              <a:ext cx="9549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 Box 220">
            <a:extLst>
              <a:ext uri="{FF2B5EF4-FFF2-40B4-BE49-F238E27FC236}">
                <a16:creationId xmlns:a16="http://schemas.microsoft.com/office/drawing/2014/main" id="{88F75CB1-CEF3-46BF-B951-8E94F8B79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6046" y="4893675"/>
            <a:ext cx="1189428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[</a:t>
            </a:r>
            <a:r>
              <a:rPr lang="ko-KR" altLang="en-US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법무팀 </a:t>
            </a: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계약검토</a:t>
            </a: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)]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FE71C15-0E2D-4BC2-90EA-9A1505B00193}"/>
              </a:ext>
            </a:extLst>
          </p:cNvPr>
          <p:cNvCxnSpPr/>
          <p:nvPr/>
        </p:nvCxnSpPr>
        <p:spPr>
          <a:xfrm>
            <a:off x="5206496" y="4725144"/>
            <a:ext cx="437959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118">
            <a:extLst>
              <a:ext uri="{FF2B5EF4-FFF2-40B4-BE49-F238E27FC236}">
                <a16:creationId xmlns:a16="http://schemas.microsoft.com/office/drawing/2014/main" id="{B3462C95-EF47-4592-9F94-02AB7DAB6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923" y="1170634"/>
            <a:ext cx="4604081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 측정 파장 증가 및 입사각별 측정이 가능함으로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LiDAR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및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AR/VR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 가능</a:t>
            </a:r>
          </a:p>
        </p:txBody>
      </p:sp>
      <p:sp>
        <p:nvSpPr>
          <p:cNvPr id="76" name="Text Box 118">
            <a:extLst>
              <a:ext uri="{FF2B5EF4-FFF2-40B4-BE49-F238E27FC236}">
                <a16:creationId xmlns:a16="http://schemas.microsoft.com/office/drawing/2014/main" id="{F0DD0056-BC80-4BBA-9BE1-6D5C3978D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923" y="3534187"/>
            <a:ext cx="3315010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고성능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자동화로  안산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reference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계측기로 활용 가능</a:t>
            </a:r>
          </a:p>
        </p:txBody>
      </p:sp>
      <p:sp>
        <p:nvSpPr>
          <p:cNvPr id="78" name="Text Box 118">
            <a:extLst>
              <a:ext uri="{FF2B5EF4-FFF2-40B4-BE49-F238E27FC236}">
                <a16:creationId xmlns:a16="http://schemas.microsoft.com/office/drawing/2014/main" id="{FDD8A44B-5B1D-47A4-8D33-51BDEBA82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98" y="1396829"/>
            <a:ext cx="4315284" cy="197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71450" indent="-171450">
              <a:buFontTx/>
              <a:buChar char="-"/>
            </a:pP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편광</a:t>
            </a: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및 입사각에 따른 투과율 </a:t>
            </a: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반사율 측정 가능 </a:t>
            </a:r>
            <a:b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S-LiDAR </a:t>
            </a:r>
            <a:r>
              <a:rPr lang="ko-KR" altLang="en-US" sz="100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개발 시 필요</a:t>
            </a:r>
            <a:r>
              <a:rPr lang="en-US" altLang="ko-KR" sz="100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00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   * SPAD</a:t>
            </a:r>
            <a:r>
              <a:rPr lang="ko-KR" altLang="en-US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를 사용하기에 </a:t>
            </a:r>
            <a:r>
              <a:rPr lang="ko-KR" altLang="en-US" sz="900" b="0" err="1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수광하는</a:t>
            </a:r>
            <a:r>
              <a:rPr lang="ko-KR" altLang="en-US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광량이 중요하여 </a:t>
            </a:r>
            <a:r>
              <a:rPr lang="en-US" altLang="ko-KR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IR</a:t>
            </a:r>
            <a:r>
              <a:rPr lang="ko-KR" altLang="en-US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필터의 </a:t>
            </a:r>
            <a:r>
              <a:rPr lang="ko-KR" altLang="en-US" sz="900" b="0" err="1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각도별</a:t>
            </a:r>
            <a:r>
              <a:rPr lang="ko-KR" altLang="en-US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투과율 측정 필요</a:t>
            </a:r>
            <a:r>
              <a:rPr lang="en-US" altLang="ko-KR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     Diffuser</a:t>
            </a:r>
            <a:r>
              <a:rPr lang="ko-KR" altLang="en-US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의 특성 분석을 위해 투과율 분포 측정 필요</a:t>
            </a:r>
            <a:r>
              <a:rPr lang="en-US" altLang="ko-KR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00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100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AR /VR </a:t>
            </a:r>
            <a:r>
              <a:rPr lang="ko-KR" altLang="en-US" sz="100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개발 시 필요</a:t>
            </a:r>
            <a:endParaRPr lang="en-US" altLang="ko-KR" sz="110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ko-KR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          * AR/VR </a:t>
            </a:r>
            <a:r>
              <a:rPr lang="ko-KR" altLang="en-US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제품은 </a:t>
            </a:r>
            <a:r>
              <a:rPr lang="ko-KR" altLang="en-US" sz="900" b="0" err="1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편광된</a:t>
            </a:r>
            <a:r>
              <a:rPr lang="ko-KR" altLang="en-US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빛을 이용하여 현실세계의 빛과 광원</a:t>
            </a:r>
            <a:r>
              <a:rPr lang="en-US" altLang="ko-KR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디스플레이 에서의 빛을 제어</a:t>
            </a:r>
            <a:r>
              <a:rPr lang="en-US" altLang="ko-KR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>
              <a:buNone/>
            </a:pPr>
            <a:r>
              <a:rPr lang="en-US" altLang="ko-KR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            </a:t>
            </a:r>
            <a:r>
              <a:rPr lang="ko-KR" altLang="en-US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실제로 기존 </a:t>
            </a:r>
            <a:r>
              <a:rPr lang="en-US" altLang="ko-KR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AR/VR </a:t>
            </a:r>
            <a:r>
              <a:rPr lang="ko-KR" altLang="en-US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제품에 편광 부품</a:t>
            </a:r>
            <a:r>
              <a:rPr lang="en-US" altLang="ko-KR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900" b="0" err="1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LCoS</a:t>
            </a:r>
            <a:r>
              <a:rPr lang="en-US" altLang="ko-KR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, Beam Splitter)</a:t>
            </a:r>
            <a:r>
              <a:rPr lang="ko-KR" altLang="en-US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및 편광 코팅이 사용됨</a:t>
            </a:r>
            <a:r>
              <a:rPr lang="en-US" altLang="ko-KR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>
              <a:buNone/>
            </a:pPr>
            <a:endParaRPr lang="en-US" altLang="ko-KR" sz="900" b="0"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측정  가능 파장 확대 </a:t>
            </a: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기존 </a:t>
            </a: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1000nm </a:t>
            </a: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이하 → 신규 </a:t>
            </a: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1800nm)</a:t>
            </a:r>
          </a:p>
          <a:p>
            <a:pPr>
              <a:buNone/>
            </a:pPr>
            <a:r>
              <a:rPr lang="en-US" altLang="ko-KR" sz="100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       LiDAR </a:t>
            </a:r>
            <a:r>
              <a:rPr lang="ko-KR" altLang="en-US" sz="100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파장 영역</a:t>
            </a:r>
            <a:r>
              <a:rPr lang="en-US" altLang="ko-KR" sz="100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(1550nm)</a:t>
            </a:r>
            <a:r>
              <a:rPr lang="ko-KR" altLang="en-US" sz="100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측정 가능함으로 </a:t>
            </a:r>
            <a:r>
              <a:rPr lang="en-US" altLang="ko-KR" sz="100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’22~’23</a:t>
            </a:r>
            <a:r>
              <a:rPr lang="ko-KR" altLang="en-US" sz="100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년 진행 예정인 차량용 </a:t>
            </a:r>
            <a:r>
              <a:rPr lang="en-US" altLang="ko-KR" sz="100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LiDAR</a:t>
            </a:r>
            <a:br>
              <a:rPr lang="en-US" altLang="ko-KR" sz="100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100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           </a:t>
            </a:r>
            <a:r>
              <a:rPr lang="ko-KR" altLang="en-US" sz="100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개발 가능</a:t>
            </a:r>
            <a:endParaRPr lang="en-US" altLang="ko-KR" sz="100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ko-KR" sz="10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    * </a:t>
            </a:r>
            <a:r>
              <a:rPr lang="ko-KR" altLang="en-US" sz="10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연관 </a:t>
            </a:r>
            <a:r>
              <a:rPr lang="en-US" altLang="ko-KR" sz="10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PJT :  ‘23 FMCW</a:t>
            </a:r>
          </a:p>
        </p:txBody>
      </p:sp>
      <p:sp>
        <p:nvSpPr>
          <p:cNvPr id="80" name="Text Box 118">
            <a:extLst>
              <a:ext uri="{FF2B5EF4-FFF2-40B4-BE49-F238E27FC236}">
                <a16:creationId xmlns:a16="http://schemas.microsoft.com/office/drawing/2014/main" id="{86EF68CA-A3FA-41ED-8794-BD4E5CD69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98" y="3705530"/>
            <a:ext cx="4313681" cy="257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71450" indent="-171450">
              <a:buFontTx/>
              <a:buChar char="-"/>
            </a:pP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안산 </a:t>
            </a:r>
            <a:r>
              <a:rPr lang="ko-KR" altLang="en-US" sz="1100" b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기보유</a:t>
            </a: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 계측기 대비 향상된 측정 성능</a:t>
            </a:r>
            <a:endParaRPr lang="en-US" altLang="ko-KR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buNone/>
            </a:pP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* Wavelength Resolution : 1nm 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→ 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0.4nm</a:t>
            </a:r>
          </a:p>
          <a:p>
            <a:pPr>
              <a:buNone/>
            </a:pP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* Accuracy : 0.5% 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→ 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0.06%</a:t>
            </a:r>
          </a:p>
          <a:p>
            <a:pPr>
              <a:buNone/>
            </a:pP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* 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측정 각도 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0 degree 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→ 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0 ~ 359 degree</a:t>
            </a:r>
          </a:p>
          <a:p>
            <a:pPr>
              <a:buNone/>
            </a:pPr>
            <a:endParaRPr lang="en-US" altLang="ko-KR" sz="10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측정 자동화 및  매크로 측정 가능</a:t>
            </a:r>
            <a:endParaRPr lang="en-US" altLang="ko-KR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buNone/>
            </a:pP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* 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측정 반복성 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재현성 향상</a:t>
            </a:r>
            <a:endParaRPr lang="en-US" altLang="ko-KR" sz="10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buNone/>
            </a:pP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* 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매크로 지원으로 인하여 업무 효율성 향상</a:t>
            </a:r>
            <a:endParaRPr lang="en-US" altLang="ko-KR" sz="10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buNone/>
            </a:pP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* 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측정 시 샘플 재로딩을 하지 않아 작업자에 의한 노이즈 발생 최소화</a:t>
            </a:r>
            <a:endParaRPr lang="en-US" altLang="ko-KR" sz="10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buNone/>
            </a:pPr>
            <a:endParaRPr lang="en-US" altLang="ko-KR" sz="10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Diffusing </a:t>
            </a: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자재 측정 가능</a:t>
            </a:r>
            <a:endParaRPr lang="en-US" altLang="ko-KR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buNone/>
            </a:pP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* LM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에서 사용되는 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diffuser 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특성 측정 가능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>
              <a:buNone/>
            </a:pP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* LM 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양산 장비에 사용되는 반사 차트 특성 측정 가능</a:t>
            </a:r>
            <a:endParaRPr lang="en-US" altLang="ko-KR" sz="10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buNone/>
            </a:pP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고객사에 정확한 차트의 특성을 제공 가능하며 더 나아가 고객사의 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needs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에 맞는</a:t>
            </a:r>
            <a:b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          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차트 선정하여 장비에 적용 가능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85" name="Text Box 118">
            <a:extLst>
              <a:ext uri="{FF2B5EF4-FFF2-40B4-BE49-F238E27FC236}">
                <a16:creationId xmlns:a16="http://schemas.microsoft.com/office/drawing/2014/main" id="{025F6C93-0A11-4834-B9F9-479AF40B6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027" y="1163350"/>
            <a:ext cx="2630528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반도체 수급 이슈로 인한 입고일 지연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risk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9" name="Text Box 118">
            <a:extLst>
              <a:ext uri="{FF2B5EF4-FFF2-40B4-BE49-F238E27FC236}">
                <a16:creationId xmlns:a16="http://schemas.microsoft.com/office/drawing/2014/main" id="{9ACCFE37-AA54-4298-A084-06D6CD9FE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4246" y="1511693"/>
            <a:ext cx="4081245" cy="145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None/>
            </a:pP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 </a:t>
            </a: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계측기에 사용되는 반도체 수급 이슈로 인하여 입고 지연 </a:t>
            </a: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risk </a:t>
            </a: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존재</a:t>
            </a:r>
            <a:endParaRPr lang="en-US" altLang="ko-KR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buNone/>
            </a:pP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→ 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예상 납기일 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’22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12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월 말 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(16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주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’23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년 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(20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주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>
              <a:buNone/>
            </a:pPr>
            <a:endParaRPr lang="en-US" altLang="ko-KR" sz="1100" b="0"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-  </a:t>
            </a: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입고 지연 시</a:t>
            </a: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비용 집행 관련하여 계정이 소멸된 것이 아니기에 이관되어</a:t>
            </a:r>
            <a:b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  </a:t>
            </a: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사용 가능</a:t>
            </a:r>
            <a:endParaRPr lang="en-US" altLang="ko-KR" sz="1100" b="0"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US" altLang="ko-KR" sz="1100" b="0"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-  </a:t>
            </a: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입고 지연 시</a:t>
            </a: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측정 </a:t>
            </a: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needs</a:t>
            </a: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는 외주 업체 의뢰하여 </a:t>
            </a: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risk </a:t>
            </a: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해소 가능</a:t>
            </a:r>
            <a:b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   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→ 래디언트 솔루션 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투과율 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/ 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반사율 각 측정 샘플 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회 당 </a:t>
            </a:r>
            <a:r>
              <a:rPr lang="en-US" altLang="ko-KR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180</a:t>
            </a:r>
            <a:r>
              <a:rPr lang="ko-KR" altLang="en-US" sz="1000" b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만원</a:t>
            </a:r>
            <a:endParaRPr lang="en-US" altLang="ko-KR" sz="1100" b="0"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38" name="Text Box 118">
            <a:extLst>
              <a:ext uri="{FF2B5EF4-FFF2-40B4-BE49-F238E27FC236}">
                <a16:creationId xmlns:a16="http://schemas.microsoft.com/office/drawing/2014/main" id="{88810EFF-817F-42F7-AB35-3DF9CFBDC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027" y="5157152"/>
            <a:ext cx="1320874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법무 검토 대상 아님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749E01-B7A0-4695-AF26-403FC6FAA2FB}"/>
              </a:ext>
            </a:extLst>
          </p:cNvPr>
          <p:cNvSpPr/>
          <p:nvPr/>
        </p:nvSpPr>
        <p:spPr>
          <a:xfrm>
            <a:off x="2788048" y="2990111"/>
            <a:ext cx="25485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*</a:t>
            </a:r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현재 계측기 측정 파장 </a:t>
            </a:r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: 380nm ~ 1000nm</a:t>
            </a:r>
          </a:p>
          <a:p>
            <a:pPr>
              <a:buNone/>
            </a:pPr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* </a:t>
            </a:r>
            <a:r>
              <a:rPr lang="ko-KR" altLang="en-US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신규 계측기 측정 파장 </a:t>
            </a:r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: 175nm ~ 1800nm</a:t>
            </a:r>
          </a:p>
          <a:p>
            <a:pPr>
              <a:buNone/>
            </a:pPr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* </a:t>
            </a:r>
            <a:r>
              <a:rPr lang="ko-KR" altLang="en-US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차량용 </a:t>
            </a:r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LiDAR </a:t>
            </a:r>
            <a:r>
              <a:rPr lang="ko-KR" altLang="en-US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사용 파장 </a:t>
            </a:r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: 1430nm , 1550nm</a:t>
            </a:r>
            <a:endParaRPr lang="ko-KR" altLang="en-US" sz="900">
              <a:solidFill>
                <a:srgbClr val="0066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6637D9-EFC2-4EE7-BC68-0B54CF47BDF4}"/>
              </a:ext>
            </a:extLst>
          </p:cNvPr>
          <p:cNvSpPr/>
          <p:nvPr/>
        </p:nvSpPr>
        <p:spPr>
          <a:xfrm>
            <a:off x="676471" y="6266557"/>
            <a:ext cx="49053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*</a:t>
            </a:r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기존 </a:t>
            </a:r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MS</a:t>
            </a:r>
            <a:r>
              <a:rPr lang="ko-KR" altLang="en-US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向 </a:t>
            </a:r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Saba, ADI</a:t>
            </a:r>
            <a:r>
              <a:rPr lang="ko-KR" altLang="en-US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向 </a:t>
            </a:r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Crosby </a:t>
            </a:r>
            <a:r>
              <a:rPr lang="ko-KR" altLang="en-US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진행 시 반사 차트 특성 측정이 불가능해 차트 선정에 어려움이 있었음</a:t>
            </a:r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sz="900">
              <a:solidFill>
                <a:srgbClr val="006600"/>
              </a:solidFill>
            </a:endParaRPr>
          </a:p>
        </p:txBody>
      </p:sp>
      <p:sp>
        <p:nvSpPr>
          <p:cNvPr id="23" name="슬라이드 번호 개체 틀 3">
            <a:extLst>
              <a:ext uri="{FF2B5EF4-FFF2-40B4-BE49-F238E27FC236}">
                <a16:creationId xmlns:a16="http://schemas.microsoft.com/office/drawing/2014/main" id="{E80004B3-5791-4B8A-AAB5-623750E9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5190" y="6513060"/>
            <a:ext cx="435620" cy="365125"/>
          </a:xfrm>
        </p:spPr>
        <p:txBody>
          <a:bodyPr/>
          <a:lstStyle/>
          <a:p>
            <a:pPr algn="r"/>
            <a:r>
              <a:rPr lang="en-US" altLang="ko-KR"/>
              <a:t>6 / 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CC938A-840D-4A7D-8976-EAA11D12F94E}"/>
              </a:ext>
            </a:extLst>
          </p:cNvPr>
          <p:cNvSpPr txBox="1"/>
          <p:nvPr/>
        </p:nvSpPr>
        <p:spPr>
          <a:xfrm>
            <a:off x="2733551" y="3035498"/>
            <a:ext cx="423862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/>
              <a:t>Appendix.</a:t>
            </a:r>
            <a:endParaRPr lang="ko-KR" altLang="en-US" sz="4000" err="1"/>
          </a:p>
        </p:txBody>
      </p:sp>
    </p:spTree>
    <p:extLst>
      <p:ext uri="{BB962C8B-B14F-4D97-AF65-F5344CB8AC3E}">
        <p14:creationId xmlns:p14="http://schemas.microsoft.com/office/powerpoint/2010/main" val="67605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BC4FDC0-97C8-4E0A-9B44-2529F5F911A6}"/>
              </a:ext>
            </a:extLst>
          </p:cNvPr>
          <p:cNvSpPr/>
          <p:nvPr/>
        </p:nvSpPr>
        <p:spPr>
          <a:xfrm>
            <a:off x="3982654" y="1743610"/>
            <a:ext cx="4753459" cy="12480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8F65E1-B165-442B-9891-2F0B8AA3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첨부</a:t>
            </a:r>
            <a:r>
              <a:rPr lang="en-US" altLang="ko-KR"/>
              <a:t>. </a:t>
            </a:r>
            <a:r>
              <a:rPr lang="ko-KR" altLang="en-US"/>
              <a:t>투자 배경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F2EB8-5653-40D4-A8B0-63A049751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과제 연결성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8ED892-022E-4B94-8045-53984CA7D460}"/>
              </a:ext>
            </a:extLst>
          </p:cNvPr>
          <p:cNvSpPr txBox="1"/>
          <p:nvPr/>
        </p:nvSpPr>
        <p:spPr>
          <a:xfrm>
            <a:off x="443834" y="774276"/>
            <a:ext cx="43345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b="1"/>
              <a:t>편광 특성 제어 및 입사 각도에 따른 투과율</a:t>
            </a:r>
            <a:r>
              <a:rPr lang="en-US" altLang="ko-KR" sz="1200" b="1"/>
              <a:t>/</a:t>
            </a:r>
            <a:r>
              <a:rPr lang="ko-KR" altLang="en-US" sz="1200" b="1"/>
              <a:t>반사율 측정기가 요구됨</a:t>
            </a:r>
          </a:p>
        </p:txBody>
      </p:sp>
      <p:sp>
        <p:nvSpPr>
          <p:cNvPr id="12" name="실행 단추: 홈으로 이동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612B20B-0AD0-48E2-A1F3-8C95476DFD22}"/>
              </a:ext>
            </a:extLst>
          </p:cNvPr>
          <p:cNvSpPr/>
          <p:nvPr/>
        </p:nvSpPr>
        <p:spPr>
          <a:xfrm>
            <a:off x="8444436" y="48183"/>
            <a:ext cx="277669" cy="270826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639CD3-D565-4402-85AC-1B850E957D62}"/>
              </a:ext>
            </a:extLst>
          </p:cNvPr>
          <p:cNvSpPr txBox="1"/>
          <p:nvPr/>
        </p:nvSpPr>
        <p:spPr>
          <a:xfrm>
            <a:off x="698103" y="1011677"/>
            <a:ext cx="8099974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ym typeface="Wingdings" panose="05000000000000000000" pitchFamily="2" charset="2"/>
              </a:rPr>
              <a:t>LM </a:t>
            </a:r>
            <a:r>
              <a:rPr lang="ko-KR" altLang="en-US" sz="1050">
                <a:sym typeface="Wingdings" panose="05000000000000000000" pitchFamily="2" charset="2"/>
              </a:rPr>
              <a:t>및 </a:t>
            </a:r>
            <a:r>
              <a:rPr lang="en-US" altLang="ko-KR" sz="1050">
                <a:sym typeface="Wingdings" panose="05000000000000000000" pitchFamily="2" charset="2"/>
              </a:rPr>
              <a:t>3D </a:t>
            </a:r>
            <a:r>
              <a:rPr lang="ko-KR" altLang="en-US" sz="1050">
                <a:sym typeface="Wingdings" panose="05000000000000000000" pitchFamily="2" charset="2"/>
              </a:rPr>
              <a:t>제품군의 경우 아래와 같은 광학 부품의 특성 검사가 필요</a:t>
            </a:r>
            <a:r>
              <a:rPr lang="en-US" altLang="ko-KR" sz="105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>
                <a:sym typeface="Wingdings" panose="05000000000000000000" pitchFamily="2" charset="2"/>
              </a:rPr>
              <a:t>기존 보유 장비로는 대응 불가능한 항목이</a:t>
            </a:r>
            <a:r>
              <a:rPr lang="en-US" altLang="ko-KR" sz="1050">
                <a:sym typeface="Wingdings" panose="05000000000000000000" pitchFamily="2" charset="2"/>
              </a:rPr>
              <a:t> </a:t>
            </a:r>
            <a:r>
              <a:rPr lang="ko-KR" altLang="en-US" sz="1050">
                <a:sym typeface="Wingdings" panose="05000000000000000000" pitchFamily="2" charset="2"/>
              </a:rPr>
              <a:t>존재</a:t>
            </a:r>
            <a:r>
              <a:rPr lang="en-US" altLang="ko-KR" sz="105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050">
                <a:sym typeface="Wingdings" panose="05000000000000000000" pitchFamily="2" charset="2"/>
              </a:rPr>
              <a:t>      </a:t>
            </a:r>
            <a:r>
              <a:rPr lang="en-US" altLang="ko-KR" sz="1050">
                <a:sym typeface="Wingdings" panose="05000000000000000000" pitchFamily="2" charset="2"/>
              </a:rPr>
              <a:t> </a:t>
            </a:r>
            <a:r>
              <a:rPr lang="ko-KR" altLang="en-US" sz="1050" b="1">
                <a:sym typeface="Wingdings" panose="05000000000000000000" pitchFamily="2" charset="2"/>
              </a:rPr>
              <a:t>경사 입사 투과율</a:t>
            </a:r>
            <a:r>
              <a:rPr lang="ko-KR" altLang="en-US" sz="1050">
                <a:sym typeface="Wingdings" panose="05000000000000000000" pitchFamily="2" charset="2"/>
              </a:rPr>
              <a:t> </a:t>
            </a:r>
            <a:r>
              <a:rPr lang="en-US" altLang="ko-KR" sz="1050" b="1">
                <a:sym typeface="Wingdings" panose="05000000000000000000" pitchFamily="2" charset="2"/>
              </a:rPr>
              <a:t>: </a:t>
            </a:r>
            <a:r>
              <a:rPr lang="en-US" altLang="ko-KR" sz="1050">
                <a:sym typeface="Wingdings" panose="05000000000000000000" pitchFamily="2" charset="2"/>
              </a:rPr>
              <a:t>S-LiDAR</a:t>
            </a:r>
            <a:r>
              <a:rPr lang="ko-KR" altLang="en-US" sz="1050">
                <a:sym typeface="Wingdings" panose="05000000000000000000" pitchFamily="2" charset="2"/>
              </a:rPr>
              <a:t>는 </a:t>
            </a:r>
            <a:r>
              <a:rPr lang="en-US" altLang="ko-KR" sz="1050">
                <a:sym typeface="Wingdings" panose="05000000000000000000" pitchFamily="2" charset="2"/>
              </a:rPr>
              <a:t>SPAD</a:t>
            </a:r>
            <a:r>
              <a:rPr lang="ko-KR" altLang="en-US" sz="1050">
                <a:sym typeface="Wingdings" panose="05000000000000000000" pitchFamily="2" charset="2"/>
              </a:rPr>
              <a:t>를 이용한 </a:t>
            </a:r>
            <a:r>
              <a:rPr lang="en-US" altLang="ko-KR" sz="1050">
                <a:sym typeface="Wingdings" panose="05000000000000000000" pitchFamily="2" charset="2"/>
              </a:rPr>
              <a:t>d-</a:t>
            </a:r>
            <a:r>
              <a:rPr lang="en-US" altLang="ko-KR" sz="1050" err="1">
                <a:sym typeface="Wingdings" panose="05000000000000000000" pitchFamily="2" charset="2"/>
              </a:rPr>
              <a:t>ToF</a:t>
            </a:r>
            <a:r>
              <a:rPr lang="ko-KR" altLang="en-US" sz="1050">
                <a:sym typeface="Wingdings" panose="05000000000000000000" pitchFamily="2" charset="2"/>
              </a:rPr>
              <a:t>로</a:t>
            </a:r>
            <a:r>
              <a:rPr lang="en-US" altLang="ko-KR" sz="1050">
                <a:sym typeface="Wingdings" panose="05000000000000000000" pitchFamily="2" charset="2"/>
              </a:rPr>
              <a:t> </a:t>
            </a:r>
            <a:r>
              <a:rPr lang="ko-KR" altLang="en-US" sz="1050">
                <a:sym typeface="Wingdings" panose="05000000000000000000" pitchFamily="2" charset="2"/>
              </a:rPr>
              <a:t>센서로 들어오는 </a:t>
            </a:r>
            <a:r>
              <a:rPr lang="ko-KR" altLang="en-US" sz="1050" u="sng">
                <a:sym typeface="Wingdings" panose="05000000000000000000" pitchFamily="2" charset="2"/>
              </a:rPr>
              <a:t>광량이 중요하므로 필터의 각도에 따른 투과율이 중요</a:t>
            </a:r>
            <a:r>
              <a:rPr lang="ko-KR" altLang="en-US" sz="1050">
                <a:sym typeface="Wingdings" panose="05000000000000000000" pitchFamily="2" charset="2"/>
              </a:rPr>
              <a:t>함</a:t>
            </a:r>
            <a:r>
              <a:rPr lang="en-US" altLang="ko-KR" sz="1050">
                <a:sym typeface="Wingdings" panose="05000000000000000000" pitchFamily="2" charset="2"/>
              </a:rPr>
              <a:t>. </a:t>
            </a:r>
            <a:endParaRPr lang="en-US" altLang="ko-KR" sz="1050" b="1">
              <a:sym typeface="Wingdings" panose="05000000000000000000" pitchFamily="2" charset="2"/>
            </a:endParaRPr>
          </a:p>
          <a:p>
            <a:r>
              <a:rPr lang="en-US" altLang="ko-KR" sz="1050">
                <a:sym typeface="Wingdings" panose="05000000000000000000" pitchFamily="2" charset="2"/>
              </a:rPr>
              <a:t>       </a:t>
            </a:r>
            <a:r>
              <a:rPr lang="ko-KR" altLang="en-US" sz="1050" b="1">
                <a:sym typeface="Wingdings" panose="05000000000000000000" pitchFamily="2" charset="2"/>
              </a:rPr>
              <a:t>편광 투과</a:t>
            </a:r>
            <a:r>
              <a:rPr lang="en-US" altLang="ko-KR" sz="1050" b="1">
                <a:sym typeface="Wingdings" panose="05000000000000000000" pitchFamily="2" charset="2"/>
              </a:rPr>
              <a:t>/</a:t>
            </a:r>
            <a:r>
              <a:rPr lang="ko-KR" altLang="en-US" sz="1050" b="1">
                <a:sym typeface="Wingdings" panose="05000000000000000000" pitchFamily="2" charset="2"/>
              </a:rPr>
              <a:t>반사율 </a:t>
            </a:r>
            <a:r>
              <a:rPr lang="en-US" altLang="ko-KR" sz="1050" b="1">
                <a:sym typeface="Wingdings" panose="05000000000000000000" pitchFamily="2" charset="2"/>
              </a:rPr>
              <a:t>: </a:t>
            </a:r>
            <a:r>
              <a:rPr lang="ko-KR" altLang="en-US" sz="1050">
                <a:sym typeface="Wingdings" panose="05000000000000000000" pitchFamily="2" charset="2"/>
              </a:rPr>
              <a:t> </a:t>
            </a:r>
            <a:r>
              <a:rPr lang="en-US" altLang="ko-KR" sz="1050">
                <a:sym typeface="Wingdings" panose="05000000000000000000" pitchFamily="2" charset="2"/>
              </a:rPr>
              <a:t>AR/VR </a:t>
            </a:r>
            <a:r>
              <a:rPr lang="ko-KR" altLang="en-US" sz="1050">
                <a:sym typeface="Wingdings" panose="05000000000000000000" pitchFamily="2" charset="2"/>
              </a:rPr>
              <a:t>제품에서는 </a:t>
            </a:r>
            <a:r>
              <a:rPr lang="en-US" altLang="ko-KR" sz="1050">
                <a:sym typeface="Wingdings" panose="05000000000000000000" pitchFamily="2" charset="2"/>
              </a:rPr>
              <a:t>LCoS</a:t>
            </a:r>
            <a:r>
              <a:rPr lang="en-US" altLang="ko-KR" sz="1050" b="1" baseline="30000">
                <a:solidFill>
                  <a:srgbClr val="006600"/>
                </a:solidFill>
                <a:sym typeface="Wingdings" panose="05000000000000000000" pitchFamily="2" charset="2"/>
              </a:rPr>
              <a:t>1)</a:t>
            </a:r>
            <a:r>
              <a:rPr lang="en-US" altLang="ko-KR" sz="1050">
                <a:sym typeface="Wingdings" panose="05000000000000000000" pitchFamily="2" charset="2"/>
              </a:rPr>
              <a:t> (</a:t>
            </a:r>
            <a:r>
              <a:rPr lang="en-US" altLang="ko-KR" sz="1050" u="sng">
                <a:sym typeface="Wingdings" panose="05000000000000000000" pitchFamily="2" charset="2"/>
              </a:rPr>
              <a:t>LC</a:t>
            </a:r>
            <a:r>
              <a:rPr lang="ko-KR" altLang="en-US" sz="1050" u="sng">
                <a:sym typeface="Wingdings" panose="05000000000000000000" pitchFamily="2" charset="2"/>
              </a:rPr>
              <a:t>액정을 이용</a:t>
            </a:r>
            <a:r>
              <a:rPr lang="ko-KR" altLang="en-US" sz="1050">
                <a:sym typeface="Wingdings" panose="05000000000000000000" pitchFamily="2" charset="2"/>
              </a:rPr>
              <a:t>한 디스플레이</a:t>
            </a:r>
            <a:r>
              <a:rPr lang="en-US" altLang="ko-KR" sz="1050">
                <a:sym typeface="Wingdings" panose="05000000000000000000" pitchFamily="2" charset="2"/>
              </a:rPr>
              <a:t>) </a:t>
            </a:r>
            <a:r>
              <a:rPr lang="ko-KR" altLang="en-US" sz="1050">
                <a:sym typeface="Wingdings" panose="05000000000000000000" pitchFamily="2" charset="2"/>
              </a:rPr>
              <a:t>제품군 </a:t>
            </a:r>
            <a:r>
              <a:rPr lang="en-US" altLang="ko-KR" sz="1050">
                <a:sym typeface="Wingdings" panose="05000000000000000000" pitchFamily="2" charset="2"/>
              </a:rPr>
              <a:t>, </a:t>
            </a:r>
            <a:r>
              <a:rPr lang="ko-KR" altLang="en-US" sz="1050" u="sng">
                <a:sym typeface="Wingdings" panose="05000000000000000000" pitchFamily="2" charset="2"/>
              </a:rPr>
              <a:t>편광 부품</a:t>
            </a:r>
            <a:r>
              <a:rPr lang="en-US" altLang="ko-KR" sz="1050" u="sng">
                <a:sym typeface="Wingdings" panose="05000000000000000000" pitchFamily="2" charset="2"/>
              </a:rPr>
              <a:t>(Beam Splitter)</a:t>
            </a:r>
            <a:r>
              <a:rPr lang="ko-KR" altLang="en-US" sz="1050" u="sng">
                <a:sym typeface="Wingdings" panose="05000000000000000000" pitchFamily="2" charset="2"/>
              </a:rPr>
              <a:t> 및 렌즈에 편광 코팅</a:t>
            </a:r>
            <a:r>
              <a:rPr lang="ko-KR" altLang="en-US" sz="1050">
                <a:sym typeface="Wingdings" panose="05000000000000000000" pitchFamily="2" charset="2"/>
              </a:rPr>
              <a:t>을 많이 함</a:t>
            </a:r>
            <a:r>
              <a:rPr lang="en-US" altLang="ko-KR" sz="105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D2E764-210C-4A48-9EB7-FE2A22FEA2D6}"/>
              </a:ext>
            </a:extLst>
          </p:cNvPr>
          <p:cNvSpPr txBox="1"/>
          <p:nvPr/>
        </p:nvSpPr>
        <p:spPr>
          <a:xfrm>
            <a:off x="443834" y="3156859"/>
            <a:ext cx="631422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b="1"/>
              <a:t>차량용 </a:t>
            </a:r>
            <a:r>
              <a:rPr lang="en-US" altLang="ko-KR" sz="1200" b="1"/>
              <a:t>LiDAR </a:t>
            </a:r>
            <a:r>
              <a:rPr lang="ko-KR" altLang="en-US" sz="1200" b="1"/>
              <a:t>개발</a:t>
            </a:r>
            <a:r>
              <a:rPr lang="en-US" altLang="ko-KR" sz="1200" b="1"/>
              <a:t>(’22</a:t>
            </a:r>
            <a:r>
              <a:rPr lang="ko-KR" altLang="en-US" sz="1200" b="1"/>
              <a:t>년</a:t>
            </a:r>
            <a:r>
              <a:rPr lang="en-US" altLang="ko-KR" sz="1200" b="1"/>
              <a:t>~)</a:t>
            </a:r>
            <a:r>
              <a:rPr lang="ko-KR" altLang="en-US" sz="1200" b="1"/>
              <a:t>을 진행함에 따라 장파장</a:t>
            </a:r>
            <a:r>
              <a:rPr lang="en-US" altLang="ko-KR" sz="1200" b="1"/>
              <a:t>(1550nm) </a:t>
            </a:r>
            <a:r>
              <a:rPr lang="ko-KR" altLang="en-US" sz="1200" b="1"/>
              <a:t>영역의 투과율</a:t>
            </a:r>
            <a:r>
              <a:rPr lang="en-US" altLang="ko-KR" sz="1200" b="1"/>
              <a:t>/</a:t>
            </a:r>
            <a:r>
              <a:rPr lang="ko-KR" altLang="en-US" sz="1200" b="1"/>
              <a:t>반사율 측정기가 요구됨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96A2A45-7B52-4A91-8CE9-101246207A0A}"/>
              </a:ext>
            </a:extLst>
          </p:cNvPr>
          <p:cNvSpPr/>
          <p:nvPr/>
        </p:nvSpPr>
        <p:spPr>
          <a:xfrm>
            <a:off x="1628514" y="5287861"/>
            <a:ext cx="6954756" cy="527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0A7BEB7-9192-453A-A269-B3918E14A5CA}"/>
              </a:ext>
            </a:extLst>
          </p:cNvPr>
          <p:cNvSpPr/>
          <p:nvPr/>
        </p:nvSpPr>
        <p:spPr>
          <a:xfrm>
            <a:off x="1628514" y="5918938"/>
            <a:ext cx="6954756" cy="2038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6D6C341-028C-4283-BF19-63EB26C370DC}"/>
              </a:ext>
            </a:extLst>
          </p:cNvPr>
          <p:cNvSpPr/>
          <p:nvPr/>
        </p:nvSpPr>
        <p:spPr>
          <a:xfrm>
            <a:off x="2019578" y="4872266"/>
            <a:ext cx="6395077" cy="200461"/>
          </a:xfrm>
          <a:prstGeom prst="rect">
            <a:avLst/>
          </a:prstGeom>
          <a:gradFill>
            <a:gsLst>
              <a:gs pos="80000">
                <a:srgbClr val="720000"/>
              </a:gs>
              <a:gs pos="70000">
                <a:srgbClr val="980000"/>
              </a:gs>
              <a:gs pos="0">
                <a:srgbClr val="34164A"/>
              </a:gs>
              <a:gs pos="10000">
                <a:srgbClr val="7030A0"/>
              </a:gs>
              <a:gs pos="50000">
                <a:srgbClr val="FF0000"/>
              </a:gs>
              <a:gs pos="40000">
                <a:srgbClr val="FFFF00"/>
              </a:gs>
              <a:gs pos="30000">
                <a:srgbClr val="00FF04"/>
              </a:gs>
              <a:gs pos="20000">
                <a:srgbClr val="0000FF"/>
              </a:gs>
              <a:gs pos="60000">
                <a:srgbClr val="E00000"/>
              </a:gs>
              <a:gs pos="100000">
                <a:srgbClr val="660033"/>
              </a:gs>
            </a:gsLst>
            <a:lin ang="0" scaled="0"/>
          </a:gra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41FF7E2-6CA0-4BDA-AFBA-DDCBFD3940AF}"/>
              </a:ext>
            </a:extLst>
          </p:cNvPr>
          <p:cNvCxnSpPr/>
          <p:nvPr/>
        </p:nvCxnSpPr>
        <p:spPr>
          <a:xfrm>
            <a:off x="8286753" y="4666418"/>
            <a:ext cx="0" cy="436646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48534D6-15D8-466A-9911-39C67DAA8069}"/>
              </a:ext>
            </a:extLst>
          </p:cNvPr>
          <p:cNvSpPr txBox="1"/>
          <p:nvPr/>
        </p:nvSpPr>
        <p:spPr>
          <a:xfrm>
            <a:off x="8176114" y="4518995"/>
            <a:ext cx="334555" cy="13666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000"/>
              <a:t>2000nm</a:t>
            </a:r>
            <a:endParaRPr lang="ko-KR" altLang="en-US" sz="1000" err="1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05DA865-C8EB-4CB9-B681-A3693C1DB5B2}"/>
              </a:ext>
            </a:extLst>
          </p:cNvPr>
          <p:cNvCxnSpPr/>
          <p:nvPr/>
        </p:nvCxnSpPr>
        <p:spPr>
          <a:xfrm>
            <a:off x="5472920" y="4666418"/>
            <a:ext cx="0" cy="436646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50FC75F-0C75-4826-B851-1A364693BD39}"/>
              </a:ext>
            </a:extLst>
          </p:cNvPr>
          <p:cNvSpPr txBox="1"/>
          <p:nvPr/>
        </p:nvSpPr>
        <p:spPr>
          <a:xfrm>
            <a:off x="5319616" y="4510386"/>
            <a:ext cx="330219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000" b="1"/>
              <a:t>850nm</a:t>
            </a:r>
            <a:endParaRPr lang="ko-KR" altLang="en-US" sz="1000" b="1" err="1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00022D1-83CA-402D-B230-2C9DACD72CA5}"/>
              </a:ext>
            </a:extLst>
          </p:cNvPr>
          <p:cNvCxnSpPr/>
          <p:nvPr/>
        </p:nvCxnSpPr>
        <p:spPr>
          <a:xfrm>
            <a:off x="5856624" y="4666418"/>
            <a:ext cx="0" cy="436646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F2FEFE2-CFD4-47A9-ABFC-F4A53F3875F6}"/>
              </a:ext>
            </a:extLst>
          </p:cNvPr>
          <p:cNvSpPr txBox="1"/>
          <p:nvPr/>
        </p:nvSpPr>
        <p:spPr>
          <a:xfrm>
            <a:off x="5703597" y="4510386"/>
            <a:ext cx="330219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000" b="1"/>
              <a:t>940nm</a:t>
            </a:r>
            <a:endParaRPr lang="ko-KR" altLang="en-US" sz="1000" b="1" err="1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19E4E37-53CB-4F22-B41D-82D38D903F81}"/>
              </a:ext>
            </a:extLst>
          </p:cNvPr>
          <p:cNvCxnSpPr/>
          <p:nvPr/>
        </p:nvCxnSpPr>
        <p:spPr>
          <a:xfrm>
            <a:off x="7142950" y="4666418"/>
            <a:ext cx="0" cy="436646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026FE68-8585-487A-9D46-1A2911451963}"/>
              </a:ext>
            </a:extLst>
          </p:cNvPr>
          <p:cNvSpPr txBox="1"/>
          <p:nvPr/>
        </p:nvSpPr>
        <p:spPr>
          <a:xfrm>
            <a:off x="7007730" y="4510386"/>
            <a:ext cx="38792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000" b="1"/>
              <a:t>1550nm</a:t>
            </a:r>
            <a:endParaRPr lang="ko-KR" altLang="en-US" sz="1000" b="1" err="1"/>
          </a:p>
        </p:txBody>
      </p:sp>
      <p:sp>
        <p:nvSpPr>
          <p:cNvPr id="81" name="오른쪽 중괄호 80">
            <a:extLst>
              <a:ext uri="{FF2B5EF4-FFF2-40B4-BE49-F238E27FC236}">
                <a16:creationId xmlns:a16="http://schemas.microsoft.com/office/drawing/2014/main" id="{15FCCE36-6DE8-4140-8AA8-B549A05A634B}"/>
              </a:ext>
            </a:extLst>
          </p:cNvPr>
          <p:cNvSpPr/>
          <p:nvPr/>
        </p:nvSpPr>
        <p:spPr>
          <a:xfrm rot="16200000">
            <a:off x="4149340" y="3757292"/>
            <a:ext cx="164002" cy="2025876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7E011E-E832-4773-BCB1-48B0F15E4971}"/>
              </a:ext>
            </a:extLst>
          </p:cNvPr>
          <p:cNvSpPr txBox="1"/>
          <p:nvPr/>
        </p:nvSpPr>
        <p:spPr>
          <a:xfrm>
            <a:off x="4073694" y="4510386"/>
            <a:ext cx="36548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00" b="1"/>
              <a:t>Visible</a:t>
            </a:r>
            <a:r>
              <a:rPr lang="en-US" altLang="ko-KR" sz="1000"/>
              <a:t> </a:t>
            </a:r>
            <a:endParaRPr lang="ko-KR" altLang="en-US" sz="1000" err="1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44592C3-49E6-4916-B3D8-DD30F79920FE}"/>
              </a:ext>
            </a:extLst>
          </p:cNvPr>
          <p:cNvCxnSpPr/>
          <p:nvPr/>
        </p:nvCxnSpPr>
        <p:spPr>
          <a:xfrm>
            <a:off x="6759150" y="4666418"/>
            <a:ext cx="0" cy="436646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E2F5B60-5A1B-4CCA-8AE9-31CD287BE2F9}"/>
              </a:ext>
            </a:extLst>
          </p:cNvPr>
          <p:cNvSpPr txBox="1"/>
          <p:nvPr/>
        </p:nvSpPr>
        <p:spPr>
          <a:xfrm>
            <a:off x="6584272" y="4510386"/>
            <a:ext cx="38792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000" b="1"/>
              <a:t>1430nm</a:t>
            </a:r>
            <a:endParaRPr lang="ko-KR" altLang="en-US" sz="1000" b="1" err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EBF034F-BE2F-43B7-9347-682B049B43D7}"/>
              </a:ext>
            </a:extLst>
          </p:cNvPr>
          <p:cNvSpPr/>
          <p:nvPr/>
        </p:nvSpPr>
        <p:spPr>
          <a:xfrm>
            <a:off x="2688774" y="4445209"/>
            <a:ext cx="3406683" cy="1748472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3E0706B-F04C-4A6D-8B6C-4F31F1AA9A77}"/>
              </a:ext>
            </a:extLst>
          </p:cNvPr>
          <p:cNvSpPr/>
          <p:nvPr/>
        </p:nvSpPr>
        <p:spPr>
          <a:xfrm>
            <a:off x="2147480" y="4407747"/>
            <a:ext cx="5859564" cy="1837662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036A097-0C73-472C-A54B-FDAF465EC526}"/>
              </a:ext>
            </a:extLst>
          </p:cNvPr>
          <p:cNvSpPr txBox="1"/>
          <p:nvPr/>
        </p:nvSpPr>
        <p:spPr>
          <a:xfrm>
            <a:off x="6482952" y="5959607"/>
            <a:ext cx="576230" cy="1366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/>
              <a:t>Amber</a:t>
            </a:r>
            <a:endParaRPr lang="ko-KR" altLang="en-US" sz="1000" err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D2BC20-5168-45C5-A570-C473C0722498}"/>
              </a:ext>
            </a:extLst>
          </p:cNvPr>
          <p:cNvSpPr txBox="1"/>
          <p:nvPr/>
        </p:nvSpPr>
        <p:spPr>
          <a:xfrm>
            <a:off x="6927128" y="5959607"/>
            <a:ext cx="672326" cy="1594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/>
              <a:t>FMCW</a:t>
            </a:r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CB799C7-795E-4636-9D6A-B9DE57A6EC4C}"/>
              </a:ext>
            </a:extLst>
          </p:cNvPr>
          <p:cNvSpPr txBox="1"/>
          <p:nvPr/>
        </p:nvSpPr>
        <p:spPr>
          <a:xfrm>
            <a:off x="1052284" y="5936183"/>
            <a:ext cx="576230" cy="1366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/>
              <a:t>연관 </a:t>
            </a:r>
            <a:r>
              <a:rPr lang="en-US" altLang="ko-KR" sz="1000"/>
              <a:t>PJT</a:t>
            </a:r>
            <a:endParaRPr lang="ko-KR" altLang="en-US" sz="1000" err="1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DE3B5C-699D-4699-832C-DCC9A3494F9A}"/>
              </a:ext>
            </a:extLst>
          </p:cNvPr>
          <p:cNvSpPr txBox="1"/>
          <p:nvPr/>
        </p:nvSpPr>
        <p:spPr>
          <a:xfrm>
            <a:off x="1052284" y="5359371"/>
            <a:ext cx="57623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/>
              <a:t>제품군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CF8E93-9949-4A16-8F31-2FE4451FDC10}"/>
              </a:ext>
            </a:extLst>
          </p:cNvPr>
          <p:cNvSpPr txBox="1"/>
          <p:nvPr/>
        </p:nvSpPr>
        <p:spPr>
          <a:xfrm>
            <a:off x="1052284" y="4524746"/>
            <a:ext cx="576230" cy="1366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/>
              <a:t>사용 파장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51FEF1-2FCF-46A5-9A4B-A808A4B7B250}"/>
              </a:ext>
            </a:extLst>
          </p:cNvPr>
          <p:cNvSpPr txBox="1"/>
          <p:nvPr/>
        </p:nvSpPr>
        <p:spPr>
          <a:xfrm>
            <a:off x="3870909" y="4204755"/>
            <a:ext cx="14731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/>
              <a:t>기보유</a:t>
            </a:r>
            <a:r>
              <a:rPr lang="ko-KR" altLang="en-US" sz="1000" b="1"/>
              <a:t> 장비 측정 영역 </a:t>
            </a:r>
            <a:r>
              <a:rPr lang="en-US" altLang="ko-KR" sz="1000" b="1"/>
              <a:t>(</a:t>
            </a:r>
            <a:r>
              <a:rPr lang="ko-KR" altLang="en-US" sz="1000" b="1"/>
              <a:t>안산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A319EF0-6203-48DD-9CB4-1893C2150027}"/>
              </a:ext>
            </a:extLst>
          </p:cNvPr>
          <p:cNvSpPr txBox="1"/>
          <p:nvPr/>
        </p:nvSpPr>
        <p:spPr>
          <a:xfrm>
            <a:off x="1912402" y="4212555"/>
            <a:ext cx="114935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>
                <a:solidFill>
                  <a:srgbClr val="FF0000"/>
                </a:solidFill>
              </a:rPr>
              <a:t>신규 </a:t>
            </a:r>
            <a:r>
              <a:rPr lang="ko-KR" altLang="en-US" sz="1000" b="1" err="1">
                <a:solidFill>
                  <a:srgbClr val="FF0000"/>
                </a:solidFill>
              </a:rPr>
              <a:t>투자시</a:t>
            </a:r>
            <a:r>
              <a:rPr lang="ko-KR" altLang="en-US" sz="1000" b="1">
                <a:solidFill>
                  <a:srgbClr val="FF0000"/>
                </a:solidFill>
              </a:rPr>
              <a:t> 측정 영역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5DBFFE4-EBF4-4169-A33E-962AA1E50384}"/>
              </a:ext>
            </a:extLst>
          </p:cNvPr>
          <p:cNvCxnSpPr/>
          <p:nvPr/>
        </p:nvCxnSpPr>
        <p:spPr>
          <a:xfrm>
            <a:off x="2147480" y="4666418"/>
            <a:ext cx="0" cy="436646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C797A18-FF59-4681-8075-6B3C5846C58B}"/>
              </a:ext>
            </a:extLst>
          </p:cNvPr>
          <p:cNvSpPr txBox="1"/>
          <p:nvPr/>
        </p:nvSpPr>
        <p:spPr>
          <a:xfrm>
            <a:off x="2169627" y="4518995"/>
            <a:ext cx="283304" cy="13666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000"/>
              <a:t>175nm</a:t>
            </a:r>
            <a:endParaRPr lang="ko-KR" altLang="en-US" sz="1000" err="1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74BC7D3-DAAD-4F26-962F-8FD9B738AA58}"/>
              </a:ext>
            </a:extLst>
          </p:cNvPr>
          <p:cNvCxnSpPr/>
          <p:nvPr/>
        </p:nvCxnSpPr>
        <p:spPr>
          <a:xfrm>
            <a:off x="8003837" y="4666418"/>
            <a:ext cx="0" cy="436646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4E57B85-63BC-4433-8D2C-878461257AC0}"/>
              </a:ext>
            </a:extLst>
          </p:cNvPr>
          <p:cNvSpPr txBox="1"/>
          <p:nvPr/>
        </p:nvSpPr>
        <p:spPr>
          <a:xfrm>
            <a:off x="7625659" y="4518995"/>
            <a:ext cx="334555" cy="13666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000"/>
              <a:t>1800nm</a:t>
            </a:r>
            <a:endParaRPr lang="ko-KR" altLang="en-US" sz="1000" err="1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A6876B9-BC62-4C4F-A029-BA2F6843F92E}"/>
              </a:ext>
            </a:extLst>
          </p:cNvPr>
          <p:cNvCxnSpPr/>
          <p:nvPr/>
        </p:nvCxnSpPr>
        <p:spPr>
          <a:xfrm>
            <a:off x="6095457" y="4666418"/>
            <a:ext cx="0" cy="436646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93D183D-A9A3-4942-9419-BD1552CD252B}"/>
              </a:ext>
            </a:extLst>
          </p:cNvPr>
          <p:cNvSpPr txBox="1"/>
          <p:nvPr/>
        </p:nvSpPr>
        <p:spPr>
          <a:xfrm>
            <a:off x="6113448" y="4518995"/>
            <a:ext cx="334555" cy="13666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000"/>
              <a:t>1000nm</a:t>
            </a:r>
            <a:endParaRPr lang="ko-KR" altLang="en-US" sz="1000" err="1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86721CB-E350-46CF-A9AB-7F3904DBA2D4}"/>
              </a:ext>
            </a:extLst>
          </p:cNvPr>
          <p:cNvCxnSpPr/>
          <p:nvPr/>
        </p:nvCxnSpPr>
        <p:spPr>
          <a:xfrm>
            <a:off x="2688774" y="4666418"/>
            <a:ext cx="0" cy="436646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4B0CC06-B990-4E1C-931F-B20301BD91AC}"/>
              </a:ext>
            </a:extLst>
          </p:cNvPr>
          <p:cNvSpPr txBox="1"/>
          <p:nvPr/>
        </p:nvSpPr>
        <p:spPr>
          <a:xfrm>
            <a:off x="2724887" y="4518995"/>
            <a:ext cx="283304" cy="13666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000"/>
              <a:t>300nm</a:t>
            </a:r>
            <a:endParaRPr lang="ko-KR" altLang="en-US" sz="1000" err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58F1483-6FA9-49F3-9257-F3DF39FC7886}"/>
              </a:ext>
            </a:extLst>
          </p:cNvPr>
          <p:cNvSpPr/>
          <p:nvPr/>
        </p:nvSpPr>
        <p:spPr>
          <a:xfrm>
            <a:off x="3218402" y="5357761"/>
            <a:ext cx="2025876" cy="1647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>
                <a:solidFill>
                  <a:schemeClr val="tx1"/>
                </a:solidFill>
              </a:rPr>
              <a:t>CM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F0AECDF-DE4F-4AF1-B14E-BB1CE20A20F8}"/>
              </a:ext>
            </a:extLst>
          </p:cNvPr>
          <p:cNvSpPr/>
          <p:nvPr/>
        </p:nvSpPr>
        <p:spPr>
          <a:xfrm>
            <a:off x="5461269" y="5357761"/>
            <a:ext cx="395357" cy="1647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>
                <a:solidFill>
                  <a:schemeClr val="tx1"/>
                </a:solidFill>
              </a:rPr>
              <a:t>LM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1C38537-DDAB-4AE6-92A1-A090423C8768}"/>
              </a:ext>
            </a:extLst>
          </p:cNvPr>
          <p:cNvSpPr/>
          <p:nvPr/>
        </p:nvSpPr>
        <p:spPr>
          <a:xfrm>
            <a:off x="3221942" y="5569638"/>
            <a:ext cx="2643311" cy="1647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>
                <a:solidFill>
                  <a:schemeClr val="tx1"/>
                </a:solidFill>
              </a:rPr>
              <a:t>XR (VR, AR)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C05768F-979A-4336-9988-0C8866BE99D0}"/>
              </a:ext>
            </a:extLst>
          </p:cNvPr>
          <p:cNvSpPr/>
          <p:nvPr/>
        </p:nvSpPr>
        <p:spPr>
          <a:xfrm>
            <a:off x="6764532" y="5361790"/>
            <a:ext cx="395357" cy="3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>
                <a:solidFill>
                  <a:schemeClr val="tx1"/>
                </a:solidFill>
              </a:rPr>
              <a:t>차량용</a:t>
            </a:r>
            <a:r>
              <a:rPr lang="en-US" altLang="ko-KR" sz="1000">
                <a:solidFill>
                  <a:schemeClr val="tx1"/>
                </a:solidFill>
              </a:rPr>
              <a:t>LiDAR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4239AEF-8637-4E78-BCB2-9E469D158C42}"/>
              </a:ext>
            </a:extLst>
          </p:cNvPr>
          <p:cNvSpPr txBox="1"/>
          <p:nvPr/>
        </p:nvSpPr>
        <p:spPr>
          <a:xfrm>
            <a:off x="777829" y="3397805"/>
            <a:ext cx="9111469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/>
              <a:t>차량용 </a:t>
            </a:r>
            <a:r>
              <a:rPr lang="en-US" altLang="ko-KR" sz="1050"/>
              <a:t>LiDAR</a:t>
            </a:r>
            <a:r>
              <a:rPr lang="ko-KR" altLang="en-US" sz="1050"/>
              <a:t>는 </a:t>
            </a:r>
            <a:r>
              <a:rPr lang="en-US" altLang="ko-KR" sz="1050"/>
              <a:t>1430nm</a:t>
            </a:r>
            <a:r>
              <a:rPr lang="ko-KR" altLang="en-US" sz="1050"/>
              <a:t>와 </a:t>
            </a:r>
            <a:r>
              <a:rPr lang="en-US" altLang="ko-KR" sz="1050"/>
              <a:t>1550nm </a:t>
            </a:r>
            <a:r>
              <a:rPr lang="ko-KR" altLang="en-US" sz="1050"/>
              <a:t>파장 영역을 사용</a:t>
            </a:r>
            <a:r>
              <a:rPr lang="en-US" altLang="ko-KR" sz="1050"/>
              <a:t>.</a:t>
            </a:r>
            <a:br>
              <a:rPr lang="en-US" altLang="ko-KR" sz="1050"/>
            </a:br>
            <a:r>
              <a:rPr lang="en-US" altLang="ko-KR" sz="1050" b="1">
                <a:sym typeface="Wingdings" panose="05000000000000000000" pitchFamily="2" charset="2"/>
              </a:rPr>
              <a:t></a:t>
            </a:r>
            <a:r>
              <a:rPr lang="ko-KR" altLang="en-US" sz="1050" b="1">
                <a:sym typeface="Wingdings" panose="05000000000000000000" pitchFamily="2" charset="2"/>
              </a:rPr>
              <a:t>해당 파장은 실외 노이즈 조건인 햇빛에 </a:t>
            </a:r>
            <a:r>
              <a:rPr lang="ko-KR" altLang="en-US" sz="1050" b="1" err="1">
                <a:sym typeface="Wingdings" panose="05000000000000000000" pitchFamily="2" charset="2"/>
              </a:rPr>
              <a:t>포함되어있지</a:t>
            </a:r>
            <a:r>
              <a:rPr lang="ko-KR" altLang="en-US" sz="1050" b="1">
                <a:sym typeface="Wingdings" panose="05000000000000000000" pitchFamily="2" charset="2"/>
              </a:rPr>
              <a:t> 않은 파장이며</a:t>
            </a:r>
            <a:r>
              <a:rPr lang="en-US" altLang="ko-KR" sz="1050" b="1">
                <a:sym typeface="Wingdings" panose="05000000000000000000" pitchFamily="2" charset="2"/>
              </a:rPr>
              <a:t>, </a:t>
            </a:r>
            <a:r>
              <a:rPr lang="ko-KR" altLang="en-US" sz="1050" b="1">
                <a:sym typeface="Wingdings" panose="05000000000000000000" pitchFamily="2" charset="2"/>
              </a:rPr>
              <a:t>그 중 </a:t>
            </a:r>
            <a:r>
              <a:rPr lang="en-US" altLang="ko-KR" sz="1050" b="1">
                <a:sym typeface="Wingdings" panose="05000000000000000000" pitchFamily="2" charset="2"/>
              </a:rPr>
              <a:t>850nm/940nm</a:t>
            </a:r>
            <a:r>
              <a:rPr lang="ko-KR" altLang="en-US" sz="1050" b="1">
                <a:sym typeface="Wingdings" panose="05000000000000000000" pitchFamily="2" charset="2"/>
              </a:rPr>
              <a:t>와는 다르게 </a:t>
            </a:r>
            <a:r>
              <a:rPr lang="en-US" altLang="ko-KR" sz="1050" b="1">
                <a:sym typeface="Wingdings" panose="05000000000000000000" pitchFamily="2" charset="2"/>
              </a:rPr>
              <a:t>eye safety</a:t>
            </a:r>
            <a:r>
              <a:rPr lang="ko-KR" altLang="en-US" sz="1050" b="1">
                <a:sym typeface="Wingdings" panose="05000000000000000000" pitchFamily="2" charset="2"/>
              </a:rPr>
              <a:t>를 만족하며 좀 더 고출력 파워를 낼 수 있는 파장임</a:t>
            </a:r>
            <a:r>
              <a:rPr lang="en-US" altLang="ko-KR" sz="1050" b="1">
                <a:sym typeface="Wingdings" panose="05000000000000000000" pitchFamily="2" charset="2"/>
              </a:rPr>
              <a:t>.</a:t>
            </a:r>
            <a:endParaRPr lang="en-US" altLang="ko-KR" sz="105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/>
              <a:t>CTO</a:t>
            </a:r>
            <a:r>
              <a:rPr lang="ko-KR" altLang="en-US" sz="1050"/>
              <a:t>에서 차량용 </a:t>
            </a:r>
            <a:r>
              <a:rPr lang="en-US" altLang="ko-KR" sz="1050"/>
              <a:t>LiDAR Amber PJT </a:t>
            </a:r>
            <a:r>
              <a:rPr lang="ko-KR" altLang="en-US" sz="1050"/>
              <a:t>진행중</a:t>
            </a:r>
            <a:r>
              <a:rPr lang="en-US" altLang="ko-KR" sz="1050"/>
              <a:t>, </a:t>
            </a:r>
            <a:r>
              <a:rPr lang="ko-KR" altLang="en-US" sz="1050"/>
              <a:t>연구소에서도 시장 진입을 위해 </a:t>
            </a:r>
            <a:r>
              <a:rPr lang="en-US" altLang="ko-KR" sz="1050"/>
              <a:t>FMCW LiDAR PJT </a:t>
            </a:r>
            <a:r>
              <a:rPr lang="ko-KR" altLang="en-US" sz="1050"/>
              <a:t>진행 예정임</a:t>
            </a:r>
            <a:r>
              <a:rPr lang="en-US" altLang="ko-KR" sz="1050"/>
              <a:t>. (</a:t>
            </a:r>
            <a:r>
              <a:rPr lang="ko-KR" altLang="en-US" sz="1050"/>
              <a:t>플랫폼개발</a:t>
            </a:r>
            <a:r>
              <a:rPr lang="en-US" altLang="ko-KR" sz="1050"/>
              <a:t>3</a:t>
            </a:r>
            <a:r>
              <a:rPr lang="ko-KR" altLang="en-US" sz="1050"/>
              <a:t>팀</a:t>
            </a:r>
            <a:r>
              <a:rPr lang="en-US" altLang="ko-KR" sz="1050"/>
              <a:t>, ’22 ~ ’23)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/>
              <a:t>기존 보유중인 장비는 </a:t>
            </a:r>
            <a:r>
              <a:rPr lang="en-US" altLang="ko-KR" sz="1050"/>
              <a:t>300nm ~ 1000nm</a:t>
            </a:r>
            <a:r>
              <a:rPr lang="ko-KR" altLang="en-US" sz="1050"/>
              <a:t>의 측정 범위를 가지고 있어 </a:t>
            </a:r>
            <a:r>
              <a:rPr lang="ko-KR" altLang="en-US" sz="1050" b="1"/>
              <a:t>해당 파장 측정이 불가</a:t>
            </a:r>
            <a:r>
              <a:rPr lang="ko-KR" altLang="en-US" sz="1050"/>
              <a:t>하여 신규 장비 투자 필요</a:t>
            </a:r>
            <a:r>
              <a:rPr lang="en-US" altLang="ko-KR" sz="1050"/>
              <a:t>.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751E259-A119-4D6B-93B9-2FE4B6A4BD5B}"/>
              </a:ext>
            </a:extLst>
          </p:cNvPr>
          <p:cNvGrpSpPr/>
          <p:nvPr/>
        </p:nvGrpSpPr>
        <p:grpSpPr>
          <a:xfrm>
            <a:off x="986029" y="1743610"/>
            <a:ext cx="7584650" cy="1176600"/>
            <a:chOff x="300191" y="1417476"/>
            <a:chExt cx="7584650" cy="1176600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8CBEE002-FB43-4C05-95FC-EEA257E20015}"/>
                </a:ext>
              </a:extLst>
            </p:cNvPr>
            <p:cNvGrpSpPr/>
            <p:nvPr/>
          </p:nvGrpSpPr>
          <p:grpSpPr>
            <a:xfrm>
              <a:off x="300191" y="1615171"/>
              <a:ext cx="7534164" cy="978905"/>
              <a:chOff x="300191" y="1174614"/>
              <a:chExt cx="7534164" cy="978905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C70DC678-D92F-4D96-A641-47A3E9A31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191" y="1174614"/>
                <a:ext cx="1374698" cy="400110"/>
              </a:xfrm>
              <a:prstGeom prst="roundRect">
                <a:avLst>
                  <a:gd name="adj" fmla="val 4046"/>
                </a:avLst>
              </a:prstGeom>
              <a:solidFill>
                <a:schemeClr val="bg1"/>
              </a:solidFill>
              <a:ln w="12700" algn="ctr">
                <a:solidFill>
                  <a:srgbClr val="77787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kumimoji="1" sz="1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itchFamily="34" charset="0"/>
                  <a:buAutoNum type="arabicPeriod"/>
                  <a:tabLst>
                    <a:tab pos="93663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itchFamily="34" charset="0"/>
                  <a:buChar char="•"/>
                  <a:tabLst>
                    <a:tab pos="174625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itchFamily="34" charset="0"/>
                  <a:buChar char="–"/>
                  <a:tabLst>
                    <a:tab pos="26828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>
                  <a:spcBef>
                    <a:spcPts val="0"/>
                  </a:spcBef>
                  <a:buNone/>
                  <a:defRPr/>
                </a:pPr>
                <a:r>
                  <a:rPr lang="en-US" altLang="ko-KR" sz="1000" b="1" kern="0">
                    <a:solidFill>
                      <a:srgbClr val="000000"/>
                    </a:solidFill>
                    <a:ea typeface="LG스마트체 Regular" panose="020B0600000101010101" pitchFamily="50" charset="-127"/>
                    <a:cs typeface="Arial" pitchFamily="34" charset="0"/>
                  </a:rPr>
                  <a:t>IR Cut-off Filter</a:t>
                </a:r>
              </a:p>
              <a:p>
                <a:pPr algn="ctr" eaLnBrk="1" latinLnBrk="0" hangingPunct="1">
                  <a:spcBef>
                    <a:spcPts val="0"/>
                  </a:spcBef>
                  <a:buNone/>
                  <a:defRPr/>
                </a:pPr>
                <a:r>
                  <a:rPr lang="en-US" altLang="ko-KR" sz="1000" b="1" kern="0">
                    <a:solidFill>
                      <a:srgbClr val="000000"/>
                    </a:solidFill>
                    <a:ea typeface="LG스마트체 Regular" panose="020B0600000101010101" pitchFamily="50" charset="-127"/>
                    <a:cs typeface="Arial" pitchFamily="34" charset="0"/>
                  </a:rPr>
                  <a:t>(</a:t>
                </a:r>
                <a:r>
                  <a:rPr lang="ko-KR" altLang="en-US" sz="1000" b="1" kern="0">
                    <a:solidFill>
                      <a:srgbClr val="000000"/>
                    </a:solidFill>
                    <a:ea typeface="LG스마트체 Regular" panose="020B0600000101010101" pitchFamily="50" charset="-127"/>
                    <a:cs typeface="Arial" pitchFamily="34" charset="0"/>
                  </a:rPr>
                  <a:t>수직 입사 특성</a:t>
                </a:r>
                <a:r>
                  <a:rPr lang="en-US" altLang="ko-KR" sz="1000" b="1" kern="0">
                    <a:solidFill>
                      <a:srgbClr val="000000"/>
                    </a:solidFill>
                    <a:ea typeface="LG스마트체 Regular" panose="020B0600000101010101" pitchFamily="50" charset="-127"/>
                    <a:cs typeface="Arial" pitchFamily="34" charset="0"/>
                  </a:rPr>
                  <a:t>)</a:t>
                </a:r>
              </a:p>
            </p:txBody>
          </p:sp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45A5EAF3-600E-4D5F-A916-88A25CA7A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5725" y="1175379"/>
                <a:ext cx="1374698" cy="400110"/>
              </a:xfrm>
              <a:prstGeom prst="roundRect">
                <a:avLst>
                  <a:gd name="adj" fmla="val 4046"/>
                </a:avLst>
              </a:prstGeom>
              <a:solidFill>
                <a:schemeClr val="bg1"/>
              </a:solidFill>
              <a:ln w="12700" algn="ctr">
                <a:solidFill>
                  <a:srgbClr val="77787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kumimoji="1" sz="1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itchFamily="34" charset="0"/>
                  <a:buAutoNum type="arabicPeriod"/>
                  <a:tabLst>
                    <a:tab pos="93663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itchFamily="34" charset="0"/>
                  <a:buChar char="•"/>
                  <a:tabLst>
                    <a:tab pos="174625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itchFamily="34" charset="0"/>
                  <a:buChar char="–"/>
                  <a:tabLst>
                    <a:tab pos="26828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>
                  <a:spcBef>
                    <a:spcPts val="0"/>
                  </a:spcBef>
                  <a:buFontTx/>
                  <a:buNone/>
                  <a:defRPr/>
                </a:pPr>
                <a:r>
                  <a:rPr lang="en-US" altLang="ko-KR" sz="1000" b="1" kern="0">
                    <a:solidFill>
                      <a:srgbClr val="000000"/>
                    </a:solidFill>
                    <a:ea typeface="LG스마트체 Regular" panose="020B0600000101010101" pitchFamily="50" charset="-127"/>
                    <a:cs typeface="Arial" pitchFamily="34" charset="0"/>
                  </a:rPr>
                  <a:t>IR Band Pass Filter</a:t>
                </a:r>
              </a:p>
              <a:p>
                <a:pPr algn="ctr" eaLnBrk="1" latinLnBrk="0" hangingPunct="1">
                  <a:spcBef>
                    <a:spcPts val="0"/>
                  </a:spcBef>
                  <a:buFontTx/>
                  <a:buNone/>
                  <a:defRPr/>
                </a:pPr>
                <a:r>
                  <a:rPr lang="en-US" altLang="ko-KR" sz="1000" b="1" kern="0">
                    <a:solidFill>
                      <a:srgbClr val="000000"/>
                    </a:solidFill>
                    <a:ea typeface="LG스마트체 Regular" panose="020B0600000101010101" pitchFamily="50" charset="-127"/>
                    <a:cs typeface="Arial" pitchFamily="34" charset="0"/>
                  </a:rPr>
                  <a:t>(</a:t>
                </a:r>
                <a:r>
                  <a:rPr lang="ko-KR" altLang="en-US" sz="1000" b="1" kern="0">
                    <a:solidFill>
                      <a:srgbClr val="000000"/>
                    </a:solidFill>
                    <a:ea typeface="LG스마트체 Regular" panose="020B0600000101010101" pitchFamily="50" charset="-127"/>
                    <a:cs typeface="Arial" pitchFamily="34" charset="0"/>
                  </a:rPr>
                  <a:t>수직 입사 특성</a:t>
                </a:r>
                <a:r>
                  <a:rPr lang="en-US" altLang="ko-KR" sz="1000" b="1" kern="0">
                    <a:solidFill>
                      <a:srgbClr val="000000"/>
                    </a:solidFill>
                    <a:ea typeface="LG스마트체 Regular" panose="020B0600000101010101" pitchFamily="50" charset="-127"/>
                    <a:cs typeface="Arial" pitchFamily="34" charset="0"/>
                  </a:rPr>
                  <a:t>)</a:t>
                </a:r>
              </a:p>
            </p:txBody>
          </p:sp>
          <p:sp>
            <p:nvSpPr>
              <p:cNvPr id="17" name="AutoShape 9">
                <a:extLst>
                  <a:ext uri="{FF2B5EF4-FFF2-40B4-BE49-F238E27FC236}">
                    <a16:creationId xmlns:a16="http://schemas.microsoft.com/office/drawing/2014/main" id="{0841BE65-6826-4AD8-810E-E3C865C6C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369" y="1175379"/>
                <a:ext cx="1374698" cy="400110"/>
              </a:xfrm>
              <a:prstGeom prst="roundRect">
                <a:avLst>
                  <a:gd name="adj" fmla="val 4046"/>
                </a:avLst>
              </a:prstGeom>
              <a:solidFill>
                <a:schemeClr val="bg1"/>
              </a:solidFill>
              <a:ln w="12700" algn="ctr">
                <a:solidFill>
                  <a:srgbClr val="77787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kumimoji="1" sz="1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itchFamily="34" charset="0"/>
                  <a:buAutoNum type="arabicPeriod"/>
                  <a:tabLst>
                    <a:tab pos="93663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itchFamily="34" charset="0"/>
                  <a:buChar char="•"/>
                  <a:tabLst>
                    <a:tab pos="174625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itchFamily="34" charset="0"/>
                  <a:buChar char="–"/>
                  <a:tabLst>
                    <a:tab pos="26828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>
                  <a:spcBef>
                    <a:spcPts val="0"/>
                  </a:spcBef>
                  <a:buFontTx/>
                  <a:buNone/>
                  <a:defRPr/>
                </a:pPr>
                <a:r>
                  <a:rPr lang="en-US" altLang="ko-KR" sz="1000" b="1" kern="0">
                    <a:solidFill>
                      <a:srgbClr val="000000"/>
                    </a:solidFill>
                    <a:ea typeface="LG스마트체 Regular" panose="020B0600000101010101" pitchFamily="50" charset="-127"/>
                    <a:cs typeface="Arial" pitchFamily="34" charset="0"/>
                  </a:rPr>
                  <a:t>IR Band Pass Filter</a:t>
                </a:r>
              </a:p>
              <a:p>
                <a:pPr algn="ctr" eaLnBrk="1" latinLnBrk="0" hangingPunct="1">
                  <a:spcBef>
                    <a:spcPts val="0"/>
                  </a:spcBef>
                  <a:buFontTx/>
                  <a:buNone/>
                  <a:defRPr/>
                </a:pPr>
                <a:r>
                  <a:rPr lang="en-US" altLang="ko-KR" sz="1000" b="1" kern="0">
                    <a:solidFill>
                      <a:srgbClr val="000000"/>
                    </a:solidFill>
                    <a:ea typeface="LG스마트체 Regular" panose="020B0600000101010101" pitchFamily="50" charset="-127"/>
                    <a:cs typeface="Arial" pitchFamily="34" charset="0"/>
                  </a:rPr>
                  <a:t>(</a:t>
                </a:r>
                <a:r>
                  <a:rPr lang="ko-KR" altLang="en-US" sz="1000" b="1" kern="0">
                    <a:solidFill>
                      <a:srgbClr val="000000"/>
                    </a:solidFill>
                    <a:ea typeface="LG스마트체 Regular" panose="020B0600000101010101" pitchFamily="50" charset="-127"/>
                    <a:cs typeface="Arial" pitchFamily="34" charset="0"/>
                  </a:rPr>
                  <a:t>경사 입사 특성</a:t>
                </a:r>
                <a:r>
                  <a:rPr lang="en-US" altLang="ko-KR" sz="1000" b="1" kern="0">
                    <a:solidFill>
                      <a:srgbClr val="000000"/>
                    </a:solidFill>
                    <a:ea typeface="LG스마트체 Regular" panose="020B0600000101010101" pitchFamily="50" charset="-127"/>
                    <a:cs typeface="Arial" pitchFamily="34" charset="0"/>
                  </a:rPr>
                  <a:t>)</a:t>
                </a:r>
              </a:p>
            </p:txBody>
          </p:sp>
          <p:sp>
            <p:nvSpPr>
              <p:cNvPr id="19" name="AutoShape 9">
                <a:extLst>
                  <a:ext uri="{FF2B5EF4-FFF2-40B4-BE49-F238E27FC236}">
                    <a16:creationId xmlns:a16="http://schemas.microsoft.com/office/drawing/2014/main" id="{3D46BC04-8A0A-4A72-8894-ECE904433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013" y="1175379"/>
                <a:ext cx="1374698" cy="400110"/>
              </a:xfrm>
              <a:prstGeom prst="roundRect">
                <a:avLst>
                  <a:gd name="adj" fmla="val 4046"/>
                </a:avLst>
              </a:prstGeom>
              <a:solidFill>
                <a:schemeClr val="bg1"/>
              </a:solidFill>
              <a:ln w="12700" algn="ctr">
                <a:solidFill>
                  <a:srgbClr val="77787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kumimoji="1" sz="1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itchFamily="34" charset="0"/>
                  <a:buAutoNum type="arabicPeriod"/>
                  <a:tabLst>
                    <a:tab pos="93663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itchFamily="34" charset="0"/>
                  <a:buChar char="•"/>
                  <a:tabLst>
                    <a:tab pos="174625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itchFamily="34" charset="0"/>
                  <a:buChar char="–"/>
                  <a:tabLst>
                    <a:tab pos="26828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>
                  <a:spcBef>
                    <a:spcPts val="0"/>
                  </a:spcBef>
                  <a:buFontTx/>
                  <a:buNone/>
                  <a:defRPr/>
                </a:pPr>
                <a:r>
                  <a:rPr lang="ko-KR" altLang="en-US" sz="1000" b="1" kern="0">
                    <a:solidFill>
                      <a:srgbClr val="000000"/>
                    </a:solidFill>
                    <a:latin typeface="+mn-lt"/>
                    <a:ea typeface="LG스마트체 Regular" panose="020B0600000101010101" pitchFamily="50" charset="-127"/>
                    <a:cs typeface="Arial" pitchFamily="34" charset="0"/>
                  </a:rPr>
                  <a:t>반사 차트</a:t>
                </a:r>
                <a:endParaRPr lang="en-US" altLang="ko-KR" sz="1000" b="1" kern="0">
                  <a:solidFill>
                    <a:srgbClr val="000000"/>
                  </a:solidFill>
                  <a:latin typeface="+mn-lt"/>
                  <a:ea typeface="LG스마트체 Regular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20" name="AutoShape 9">
                <a:extLst>
                  <a:ext uri="{FF2B5EF4-FFF2-40B4-BE49-F238E27FC236}">
                    <a16:creationId xmlns:a16="http://schemas.microsoft.com/office/drawing/2014/main" id="{28A0EA9D-AC44-4804-B783-35C7FBC20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9657" y="1175379"/>
                <a:ext cx="1374698" cy="400110"/>
              </a:xfrm>
              <a:prstGeom prst="roundRect">
                <a:avLst>
                  <a:gd name="adj" fmla="val 4046"/>
                </a:avLst>
              </a:prstGeom>
              <a:solidFill>
                <a:schemeClr val="bg1"/>
              </a:solidFill>
              <a:ln w="12700" algn="ctr">
                <a:solidFill>
                  <a:srgbClr val="77787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kumimoji="1" sz="1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itchFamily="34" charset="0"/>
                  <a:buAutoNum type="arabicPeriod"/>
                  <a:tabLst>
                    <a:tab pos="93663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itchFamily="34" charset="0"/>
                  <a:buChar char="•"/>
                  <a:tabLst>
                    <a:tab pos="174625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itchFamily="34" charset="0"/>
                  <a:buChar char="–"/>
                  <a:tabLst>
                    <a:tab pos="26828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tabLst>
                    <a:tab pos="363538" algn="l"/>
                  </a:tabLs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>
                  <a:spcBef>
                    <a:spcPts val="0"/>
                  </a:spcBef>
                  <a:buFontTx/>
                  <a:buNone/>
                  <a:defRPr/>
                </a:pPr>
                <a:r>
                  <a:rPr lang="ko-KR" altLang="en-US" sz="1000" b="1" kern="0">
                    <a:solidFill>
                      <a:srgbClr val="000000"/>
                    </a:solidFill>
                    <a:latin typeface="+mn-lt"/>
                    <a:ea typeface="LG스마트체 Regular" panose="020B0600000101010101" pitchFamily="50" charset="-127"/>
                    <a:cs typeface="Arial" pitchFamily="34" charset="0"/>
                  </a:rPr>
                  <a:t>편광 </a:t>
                </a:r>
                <a:r>
                  <a:rPr lang="en-US" altLang="ko-KR" sz="1000" b="1" kern="0">
                    <a:solidFill>
                      <a:srgbClr val="000000"/>
                    </a:solidFill>
                    <a:latin typeface="+mn-lt"/>
                    <a:ea typeface="LG스마트체 Regular" panose="020B0600000101010101" pitchFamily="50" charset="-127"/>
                    <a:cs typeface="Arial" pitchFamily="34" charset="0"/>
                  </a:rPr>
                  <a:t>/ AR</a:t>
                </a:r>
                <a:r>
                  <a:rPr lang="ko-KR" altLang="en-US" sz="1000" b="1" kern="0">
                    <a:solidFill>
                      <a:srgbClr val="000000"/>
                    </a:solidFill>
                    <a:latin typeface="+mn-lt"/>
                    <a:ea typeface="LG스마트체 Regular" panose="020B0600000101010101" pitchFamily="50" charset="-127"/>
                    <a:cs typeface="Arial" pitchFamily="34" charset="0"/>
                  </a:rPr>
                  <a:t> 코팅 특성</a:t>
                </a:r>
                <a:endParaRPr lang="en-US" altLang="ko-KR" sz="1000" b="1" kern="0">
                  <a:solidFill>
                    <a:srgbClr val="000000"/>
                  </a:solidFill>
                  <a:latin typeface="+mn-lt"/>
                  <a:ea typeface="LG스마트체 Regular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0B3658-175F-471D-846A-25DC8C13D888}"/>
                  </a:ext>
                </a:extLst>
              </p:cNvPr>
              <p:cNvSpPr txBox="1"/>
              <p:nvPr/>
            </p:nvSpPr>
            <p:spPr>
              <a:xfrm>
                <a:off x="4895899" y="1691854"/>
                <a:ext cx="160620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00"/>
                  <a:t>LM/3D</a:t>
                </a:r>
                <a:r>
                  <a:rPr lang="ko-KR" altLang="en-US" sz="1000"/>
                  <a:t>의 라인에서 사용되는</a:t>
                </a:r>
                <a:br>
                  <a:rPr lang="en-US" altLang="ko-KR" sz="1000"/>
                </a:br>
                <a:r>
                  <a:rPr lang="ko-KR" altLang="en-US" sz="1000"/>
                  <a:t>반사 차트 특성 평가</a:t>
                </a:r>
                <a:br>
                  <a:rPr lang="en-US" altLang="ko-KR" sz="1000"/>
                </a:br>
                <a:r>
                  <a:rPr lang="en-US" altLang="ko-KR" sz="1000"/>
                  <a:t>(</a:t>
                </a:r>
                <a:r>
                  <a:rPr lang="en-US" altLang="ko-KR" sz="1000" err="1"/>
                  <a:t>ToF</a:t>
                </a:r>
                <a:r>
                  <a:rPr lang="en-US" altLang="ko-KR" sz="1000"/>
                  <a:t>, LiDAR etc.)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AA180A-AD1B-4A85-BDD1-AF787CD47581}"/>
                  </a:ext>
                </a:extLst>
              </p:cNvPr>
              <p:cNvSpPr txBox="1"/>
              <p:nvPr/>
            </p:nvSpPr>
            <p:spPr>
              <a:xfrm>
                <a:off x="1892042" y="1691976"/>
                <a:ext cx="73738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00"/>
                  <a:t>LM / LiDAR 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A1684A-3A6F-474A-9727-DC96763256C9}"/>
                  </a:ext>
                </a:extLst>
              </p:cNvPr>
              <p:cNvSpPr txBox="1"/>
              <p:nvPr/>
            </p:nvSpPr>
            <p:spPr>
              <a:xfrm>
                <a:off x="6554907" y="1691976"/>
                <a:ext cx="3189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00"/>
                  <a:t>XR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3134A93-D897-4E13-A54C-5850F87D4E22}"/>
                  </a:ext>
                </a:extLst>
              </p:cNvPr>
              <p:cNvSpPr txBox="1"/>
              <p:nvPr/>
            </p:nvSpPr>
            <p:spPr>
              <a:xfrm>
                <a:off x="351459" y="1691976"/>
                <a:ext cx="3366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00"/>
                  <a:t>CM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A6D116E-9CEF-4809-8764-C45ADC10833C}"/>
                  </a:ext>
                </a:extLst>
              </p:cNvPr>
              <p:cNvSpPr txBox="1"/>
              <p:nvPr/>
            </p:nvSpPr>
            <p:spPr>
              <a:xfrm>
                <a:off x="3485619" y="1691976"/>
                <a:ext cx="73738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00"/>
                  <a:t>LM / LiDAR </a:t>
                </a:r>
              </a:p>
            </p:txBody>
          </p:sp>
        </p:grp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298F31F4-60A1-4CD3-8CDC-F9EA7BCCECA0}"/>
                </a:ext>
              </a:extLst>
            </p:cNvPr>
            <p:cNvSpPr/>
            <p:nvPr/>
          </p:nvSpPr>
          <p:spPr>
            <a:xfrm>
              <a:off x="6501438" y="1571364"/>
              <a:ext cx="1215645" cy="756619"/>
            </a:xfrm>
            <a:prstGeom prst="roundRect">
              <a:avLst>
                <a:gd name="adj" fmla="val 12641"/>
              </a:avLst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75B730C-7631-4D7D-8662-013CBBB53F1C}"/>
                </a:ext>
              </a:extLst>
            </p:cNvPr>
            <p:cNvSpPr txBox="1"/>
            <p:nvPr/>
          </p:nvSpPr>
          <p:spPr>
            <a:xfrm>
              <a:off x="6793195" y="2364278"/>
              <a:ext cx="109164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>
                  <a:solidFill>
                    <a:srgbClr val="00B050"/>
                  </a:solidFill>
                </a:rPr>
                <a:t>XR</a:t>
              </a:r>
              <a:r>
                <a:rPr lang="ko-KR" altLang="en-US" sz="1000">
                  <a:solidFill>
                    <a:srgbClr val="00B050"/>
                  </a:solidFill>
                </a:rPr>
                <a:t> 개발 시 필수 요소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D92E0B2-4A0F-4841-A149-9E615790BECD}"/>
                </a:ext>
              </a:extLst>
            </p:cNvPr>
            <p:cNvSpPr txBox="1"/>
            <p:nvPr/>
          </p:nvSpPr>
          <p:spPr>
            <a:xfrm>
              <a:off x="4739863" y="1417476"/>
              <a:ext cx="1899559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b="1"/>
                <a:t>현재 보유 장비로 측정 불가능한 항목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F52907-2C25-4128-BD43-287DE3E9E081}"/>
              </a:ext>
            </a:extLst>
          </p:cNvPr>
          <p:cNvSpPr/>
          <p:nvPr/>
        </p:nvSpPr>
        <p:spPr>
          <a:xfrm>
            <a:off x="6482952" y="4335118"/>
            <a:ext cx="1038578" cy="2046210"/>
          </a:xfrm>
          <a:prstGeom prst="roundRect">
            <a:avLst/>
          </a:prstGeom>
          <a:solidFill>
            <a:schemeClr val="accent3">
              <a:alpha val="1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AD4F8A-469B-4AAE-A142-F00C2AF53713}"/>
              </a:ext>
            </a:extLst>
          </p:cNvPr>
          <p:cNvSpPr txBox="1"/>
          <p:nvPr/>
        </p:nvSpPr>
        <p:spPr>
          <a:xfrm>
            <a:off x="6046853" y="4149080"/>
            <a:ext cx="246381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>
                <a:solidFill>
                  <a:srgbClr val="006600"/>
                </a:solidFill>
              </a:rPr>
              <a:t>차량용 </a:t>
            </a:r>
            <a:r>
              <a:rPr lang="en-US" altLang="ko-KR" sz="1000" b="1">
                <a:solidFill>
                  <a:srgbClr val="006600"/>
                </a:solidFill>
              </a:rPr>
              <a:t>LiDAR </a:t>
            </a:r>
            <a:r>
              <a:rPr lang="ko-KR" altLang="en-US" sz="1000" b="1">
                <a:solidFill>
                  <a:srgbClr val="006600"/>
                </a:solidFill>
              </a:rPr>
              <a:t>파장 영역 </a:t>
            </a:r>
            <a:r>
              <a:rPr lang="en-US" altLang="ko-KR" sz="1000" b="1">
                <a:solidFill>
                  <a:srgbClr val="006600"/>
                </a:solidFill>
              </a:rPr>
              <a:t>(</a:t>
            </a:r>
            <a:r>
              <a:rPr lang="ko-KR" altLang="en-US" sz="1000" b="1">
                <a:solidFill>
                  <a:srgbClr val="006600"/>
                </a:solidFill>
              </a:rPr>
              <a:t>기존 계측기 대응 불가</a:t>
            </a:r>
            <a:r>
              <a:rPr lang="en-US" altLang="ko-KR" sz="1000" b="1">
                <a:solidFill>
                  <a:srgbClr val="006600"/>
                </a:solidFill>
              </a:rPr>
              <a:t>)</a:t>
            </a:r>
            <a:endParaRPr lang="ko-KR" altLang="en-US" sz="1000" b="1">
              <a:solidFill>
                <a:srgbClr val="0066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180694-38E7-4252-BDFA-83169BDF3CA3}"/>
              </a:ext>
            </a:extLst>
          </p:cNvPr>
          <p:cNvSpPr txBox="1"/>
          <p:nvPr/>
        </p:nvSpPr>
        <p:spPr>
          <a:xfrm>
            <a:off x="5519365" y="6570749"/>
            <a:ext cx="355381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>
                <a:solidFill>
                  <a:srgbClr val="006600"/>
                </a:solidFill>
              </a:rPr>
              <a:t>1) </a:t>
            </a:r>
            <a:r>
              <a:rPr lang="en-US" altLang="ko-KR" sz="900" err="1">
                <a:solidFill>
                  <a:srgbClr val="006600"/>
                </a:solidFill>
              </a:rPr>
              <a:t>LCoS</a:t>
            </a:r>
            <a:r>
              <a:rPr lang="en-US" altLang="ko-KR" sz="900">
                <a:solidFill>
                  <a:srgbClr val="006600"/>
                </a:solidFill>
              </a:rPr>
              <a:t> : Liquid Crystal on Silicon</a:t>
            </a:r>
            <a:endParaRPr lang="ko-KR" altLang="en-US" sz="900">
              <a:solidFill>
                <a:srgbClr val="0066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849812-0945-4640-8CCA-AC6782AEDE38}"/>
              </a:ext>
            </a:extLst>
          </p:cNvPr>
          <p:cNvSpPr txBox="1"/>
          <p:nvPr/>
        </p:nvSpPr>
        <p:spPr>
          <a:xfrm>
            <a:off x="2945756" y="5959607"/>
            <a:ext cx="29868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/>
              <a:t>MS</a:t>
            </a:r>
            <a:r>
              <a:rPr lang="ko-KR" altLang="en-US" sz="1000"/>
              <a:t>向 </a:t>
            </a:r>
            <a:r>
              <a:rPr lang="en-US" altLang="ko-KR" sz="1000"/>
              <a:t>3</a:t>
            </a:r>
            <a:r>
              <a:rPr lang="ko-KR" altLang="en-US" sz="1000"/>
              <a:t>종</a:t>
            </a:r>
            <a:r>
              <a:rPr lang="en-US" altLang="ko-KR" sz="1000"/>
              <a:t> / ADI</a:t>
            </a:r>
            <a:r>
              <a:rPr lang="ko-KR" altLang="en-US" sz="1000"/>
              <a:t>向 </a:t>
            </a:r>
            <a:r>
              <a:rPr lang="en-US" altLang="ko-KR" sz="1000"/>
              <a:t>1</a:t>
            </a:r>
            <a:r>
              <a:rPr lang="ko-KR" altLang="en-US" sz="1000"/>
              <a:t>종 </a:t>
            </a:r>
            <a:r>
              <a:rPr lang="en-US" altLang="ko-KR" sz="1000"/>
              <a:t>/ Google</a:t>
            </a:r>
            <a:r>
              <a:rPr lang="ko-KR" altLang="en-US" sz="1000"/>
              <a:t>向 </a:t>
            </a:r>
            <a:r>
              <a:rPr lang="en-US" altLang="ko-KR" sz="1000"/>
              <a:t>3</a:t>
            </a:r>
            <a:r>
              <a:rPr lang="ko-KR" altLang="en-US" sz="1000"/>
              <a:t>종</a:t>
            </a:r>
            <a:r>
              <a:rPr lang="en-US" altLang="ko-KR" sz="1000"/>
              <a:t> </a:t>
            </a:r>
            <a:r>
              <a:rPr lang="ko-KR" altLang="en-US" sz="1000"/>
              <a:t> </a:t>
            </a:r>
            <a:r>
              <a:rPr lang="en-US" altLang="ko-KR" sz="1000"/>
              <a:t>/ S-LiDAR</a:t>
            </a:r>
            <a:endParaRPr lang="ko-KR" altLang="en-US" sz="10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E54C4BA-F77A-4CF5-895E-123599DCF18B}"/>
              </a:ext>
            </a:extLst>
          </p:cNvPr>
          <p:cNvSpPr txBox="1"/>
          <p:nvPr/>
        </p:nvSpPr>
        <p:spPr>
          <a:xfrm>
            <a:off x="6732795" y="905289"/>
            <a:ext cx="31079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>
                <a:solidFill>
                  <a:srgbClr val="006600"/>
                </a:solidFill>
              </a:rPr>
              <a:t>* </a:t>
            </a:r>
            <a:r>
              <a:rPr lang="ko-KR" altLang="en-US" sz="900">
                <a:solidFill>
                  <a:srgbClr val="006600"/>
                </a:solidFill>
              </a:rPr>
              <a:t>실제 환경에서 들어오는 빛과 광원에서 나온 빛을 경로를 조절해 하나로 합쳐서 눈에 들어오게 </a:t>
            </a:r>
            <a:r>
              <a:rPr lang="ko-KR" altLang="en-US" sz="900" err="1">
                <a:solidFill>
                  <a:srgbClr val="006600"/>
                </a:solidFill>
              </a:rPr>
              <a:t>해야하기</a:t>
            </a:r>
            <a:r>
              <a:rPr lang="ko-KR" altLang="en-US" sz="900">
                <a:solidFill>
                  <a:srgbClr val="006600"/>
                </a:solidFill>
              </a:rPr>
              <a:t> 때문</a:t>
            </a:r>
            <a:r>
              <a:rPr lang="en-US" altLang="ko-KR" sz="900">
                <a:solidFill>
                  <a:srgbClr val="006600"/>
                </a:solidFill>
              </a:rPr>
              <a:t>.</a:t>
            </a:r>
            <a:endParaRPr lang="ko-KR" altLang="en-US" sz="900">
              <a:solidFill>
                <a:srgbClr val="0066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F9634BD-A79C-490F-A26C-B496676B8781}"/>
              </a:ext>
            </a:extLst>
          </p:cNvPr>
          <p:cNvCxnSpPr/>
          <p:nvPr/>
        </p:nvCxnSpPr>
        <p:spPr>
          <a:xfrm flipV="1">
            <a:off x="8414655" y="1221209"/>
            <a:ext cx="0" cy="240251"/>
          </a:xfrm>
          <a:prstGeom prst="straightConnector1">
            <a:avLst/>
          </a:prstGeom>
          <a:ln w="952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52778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G, Arial">
      <a:majorFont>
        <a:latin typeface="Arial Narrow"/>
        <a:ea typeface="LG스마트체2.0 SemiBold"/>
        <a:cs typeface=""/>
      </a:majorFont>
      <a:minorFont>
        <a:latin typeface="Arial Narrow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(미설치용)21' 전사 표준 양식ver2_210329_.potx  -  사용자가 마지막으로 저장함" id="{356D1C33-762F-4EA4-AEFE-B6D83359128D}" vid="{9AF185D0-4CBB-48AB-9A27-1B11C4652E5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36542A5-787C-4446-92CD-67F2B715B4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C3612D-08B7-4D56-99F3-E3DCB3918601}">
  <ds:schemaRefs>
    <ds:schemaRef ds:uri="345c0310-5f6a-4163-af51-f88ea6aa846a"/>
    <ds:schemaRef ds:uri="4354823e-c960-4fe1-8874-8fa7879b6e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1BF1B54-E896-4786-B3B1-9B5876B40BAD}">
  <ds:schemaRefs>
    <ds:schemaRef ds:uri="345c0310-5f6a-4163-af51-f88ea6aa846a"/>
    <ds:schemaRef ds:uri="4354823e-c960-4fe1-8874-8fa7879b6ef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Application>Microsoft Office PowerPoint</Application>
  <PresentationFormat>A4 Paper (210x297 mm)</PresentationFormat>
  <Slides>20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blank</vt:lpstr>
      <vt:lpstr>[안산] 광학 3D 신제품 개발을 위한 투과율 / 반사율 측정기 투자</vt:lpstr>
      <vt:lpstr>1. 투자 심의서</vt:lpstr>
      <vt:lpstr>2. 중점 검토 │ 보유 Infra 점검</vt:lpstr>
      <vt:lpstr>2. 중점 검토 │ 보유 Infra 점검 (전사)</vt:lpstr>
      <vt:lpstr>2. 중점 검토 │ 예상 가동률</vt:lpstr>
      <vt:lpstr>3. 개발 로드맵 (TRM/PRM 연계 타당성 검토)</vt:lpstr>
      <vt:lpstr>4. 투자 타당성</vt:lpstr>
      <vt:lpstr>PowerPoint Presentation</vt:lpstr>
      <vt:lpstr>첨부. 투자 배경</vt:lpstr>
      <vt:lpstr>첨부. 경제성 – 투자비 회수</vt:lpstr>
      <vt:lpstr>첨부. 고객가치 및 이슈점검</vt:lpstr>
      <vt:lpstr>첨부. 투자비 ERRC</vt:lpstr>
      <vt:lpstr>첨부. 후보 업체 선정 / 검토</vt:lpstr>
      <vt:lpstr>첨부. 후보 업체 선정 / 검토 ( 상세 ) </vt:lpstr>
      <vt:lpstr>첨부. 단독업체 사유서 (Agilent, Cary-6000i &amp; UMA)</vt:lpstr>
      <vt:lpstr>첨부. 계측기 정보화율 검토</vt:lpstr>
      <vt:lpstr>첨부. Layout 검토서</vt:lpstr>
      <vt:lpstr>첨부. 각도별 측정 능력</vt:lpstr>
      <vt:lpstr>첨부. 각도별 측정</vt:lpstr>
      <vt:lpstr>첨부. 설비 Infra 검토 (안산연구소-안산/마곡site 광학 계측 역량 현황)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투자 발의/심의 보고(전체 투자 공용)</dc:title>
  <dc:creator>정량규</dc:creator>
  <cp:revision>1</cp:revision>
  <dcterms:created xsi:type="dcterms:W3CDTF">2021-04-13T23:52:51Z</dcterms:created>
  <dcterms:modified xsi:type="dcterms:W3CDTF">2022-09-06T09:05:38Z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ediaServiceImageTags">
    <vt:lpwstr/>
  </property>
  <property fmtid="{D5CDD505-2E9C-101B-9397-08002B2CF9AE}" pid="4" name="MSIP_Label_99b8a968-831d-4cfc-b1f9-4367a1331151_Enabled">
    <vt:lpwstr>true</vt:lpwstr>
  </property>
  <property fmtid="{D5CDD505-2E9C-101B-9397-08002B2CF9AE}" pid="5" name="MSIP_Label_99b8a968-831d-4cfc-b1f9-4367a1331151_SetDate">
    <vt:lpwstr>2022-08-22T06:18:39Z</vt:lpwstr>
  </property>
  <property fmtid="{D5CDD505-2E9C-101B-9397-08002B2CF9AE}" pid="6" name="MSIP_Label_99b8a968-831d-4cfc-b1f9-4367a1331151_Method">
    <vt:lpwstr>Privileged</vt:lpwstr>
  </property>
  <property fmtid="{D5CDD505-2E9C-101B-9397-08002B2CF9AE}" pid="7" name="MSIP_Label_99b8a968-831d-4cfc-b1f9-4367a1331151_Name">
    <vt:lpwstr>Confidential</vt:lpwstr>
  </property>
  <property fmtid="{D5CDD505-2E9C-101B-9397-08002B2CF9AE}" pid="8" name="MSIP_Label_99b8a968-831d-4cfc-b1f9-4367a1331151_SiteId">
    <vt:lpwstr>e6c7989d-a5fe-4b7b-a335-3288406db2fd</vt:lpwstr>
  </property>
  <property fmtid="{D5CDD505-2E9C-101B-9397-08002B2CF9AE}" pid="9" name="MSIP_Label_99b8a968-831d-4cfc-b1f9-4367a1331151_ActionId">
    <vt:lpwstr>5c427992-c092-41aa-8184-efefa3cfd8c0</vt:lpwstr>
  </property>
  <property fmtid="{D5CDD505-2E9C-101B-9397-08002B2CF9AE}" pid="10" name="MSIP_Label_99b8a968-831d-4cfc-b1f9-4367a1331151_ContentBits">
    <vt:lpwstr>3</vt:lpwstr>
  </property>
</Properties>
</file>