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30.xml" ContentType="application/vnd.openxmlformats-officedocument.drawingml.chart+xml"/>
  <Override PartName="/ppt/charts/colors30.xml" ContentType="application/vnd.ms-office.chartcolorstyle+xml"/>
  <Override PartName="/ppt/charts/style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5"/>
  </p:notesMasterIdLst>
  <p:sldIdLst>
    <p:sldId id="260" r:id="rId5"/>
    <p:sldId id="12494" r:id="rId6"/>
    <p:sldId id="12496" r:id="rId7"/>
    <p:sldId id="12497" r:id="rId8"/>
    <p:sldId id="12498" r:id="rId9"/>
    <p:sldId id="12499" r:id="rId10"/>
    <p:sldId id="12500" r:id="rId11"/>
    <p:sldId id="12503" r:id="rId12"/>
    <p:sldId id="12501" r:id="rId13"/>
    <p:sldId id="1250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투자 발의서" id="{F8FC9C33-3F6B-4433-965D-F61488F34852}">
          <p14:sldIdLst>
            <p14:sldId id="260"/>
            <p14:sldId id="12494"/>
            <p14:sldId id="12496"/>
          </p14:sldIdLst>
        </p14:section>
        <p14:section name="필수 첨부" id="{C4C0CF37-1C31-4F46-AAA2-AB7F57C20F63}">
          <p14:sldIdLst>
            <p14:sldId id="12497"/>
            <p14:sldId id="12498"/>
            <p14:sldId id="12499"/>
            <p14:sldId id="12500"/>
            <p14:sldId id="12503"/>
            <p14:sldId id="12501"/>
            <p14:sldId id="12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세만" initials="오" lastIdx="1" clrIdx="0">
    <p:extLst>
      <p:ext uri="{19B8F6BF-5375-455C-9EA6-DF929625EA0E}">
        <p15:presenceInfo xmlns:p15="http://schemas.microsoft.com/office/powerpoint/2012/main" userId="S::smoh@lginnotek.com::cb12e1bb-c05f-4af7-b249-3508c776a4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CCCC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7" autoAdjust="0"/>
  </p:normalViewPr>
  <p:slideViewPr>
    <p:cSldViewPr snapToGrid="0">
      <p:cViewPr varScale="1">
        <p:scale>
          <a:sx n="110" d="100"/>
          <a:sy n="110" d="100"/>
        </p:scale>
        <p:origin x="130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5.0925925925925923E-2"/>
          <c:w val="0.93888888888888888"/>
          <c:h val="0.898148148148148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Sheet1!$C$2:$C$402</c:f>
              <c:numCache>
                <c:formatCode>General</c:formatCode>
                <c:ptCount val="401"/>
                <c:pt idx="0">
                  <c:v>0</c:v>
                </c:pt>
                <c:pt idx="1">
                  <c:v>3.1410759078128292E-2</c:v>
                </c:pt>
                <c:pt idx="2">
                  <c:v>6.2790519529313374E-2</c:v>
                </c:pt>
                <c:pt idx="3">
                  <c:v>9.4108313318514311E-2</c:v>
                </c:pt>
                <c:pt idx="4">
                  <c:v>0.12533323356430426</c:v>
                </c:pt>
                <c:pt idx="5">
                  <c:v>0.15643446504023087</c:v>
                </c:pt>
                <c:pt idx="6">
                  <c:v>0.1873813145857246</c:v>
                </c:pt>
                <c:pt idx="7">
                  <c:v>0.21814324139654256</c:v>
                </c:pt>
                <c:pt idx="8">
                  <c:v>0.24868988716485479</c:v>
                </c:pt>
                <c:pt idx="9">
                  <c:v>0.27899110603922928</c:v>
                </c:pt>
                <c:pt idx="10">
                  <c:v>0.3090169943749474</c:v>
                </c:pt>
                <c:pt idx="11">
                  <c:v>0.33873792024529137</c:v>
                </c:pt>
                <c:pt idx="12">
                  <c:v>0.36812455268467792</c:v>
                </c:pt>
                <c:pt idx="13">
                  <c:v>0.39714789063478062</c:v>
                </c:pt>
                <c:pt idx="14">
                  <c:v>0.42577929156507272</c:v>
                </c:pt>
                <c:pt idx="15">
                  <c:v>0.45399049973954675</c:v>
                </c:pt>
                <c:pt idx="16">
                  <c:v>0.48175367410171532</c:v>
                </c:pt>
                <c:pt idx="17">
                  <c:v>0.50904141575037132</c:v>
                </c:pt>
                <c:pt idx="18">
                  <c:v>0.53582679497899666</c:v>
                </c:pt>
                <c:pt idx="19">
                  <c:v>0.56208337785213058</c:v>
                </c:pt>
                <c:pt idx="20">
                  <c:v>0.58778525229247314</c:v>
                </c:pt>
                <c:pt idx="21">
                  <c:v>0.61290705365297637</c:v>
                </c:pt>
                <c:pt idx="22">
                  <c:v>0.63742398974868963</c:v>
                </c:pt>
                <c:pt idx="23">
                  <c:v>0.66131186532365183</c:v>
                </c:pt>
                <c:pt idx="24">
                  <c:v>0.68454710592868862</c:v>
                </c:pt>
                <c:pt idx="25">
                  <c:v>0.70710678118654746</c:v>
                </c:pt>
                <c:pt idx="26">
                  <c:v>0.72896862742141155</c:v>
                </c:pt>
                <c:pt idx="27">
                  <c:v>0.75011106963045959</c:v>
                </c:pt>
                <c:pt idx="28">
                  <c:v>0.77051324277578925</c:v>
                </c:pt>
                <c:pt idx="29">
                  <c:v>0.7901550123756903</c:v>
                </c:pt>
                <c:pt idx="30">
                  <c:v>0.80901699437494745</c:v>
                </c:pt>
                <c:pt idx="31">
                  <c:v>0.82708057427456183</c:v>
                </c:pt>
                <c:pt idx="32">
                  <c:v>0.84432792550201508</c:v>
                </c:pt>
                <c:pt idx="33">
                  <c:v>0.86074202700394364</c:v>
                </c:pt>
                <c:pt idx="34">
                  <c:v>0.87630668004386369</c:v>
                </c:pt>
                <c:pt idx="35">
                  <c:v>0.89100652418836779</c:v>
                </c:pt>
                <c:pt idx="36">
                  <c:v>0.90482705246601958</c:v>
                </c:pt>
                <c:pt idx="37">
                  <c:v>0.91775462568398114</c:v>
                </c:pt>
                <c:pt idx="38">
                  <c:v>0.92977648588825135</c:v>
                </c:pt>
                <c:pt idx="39">
                  <c:v>0.94088076895422545</c:v>
                </c:pt>
                <c:pt idx="40">
                  <c:v>0.95105651629515353</c:v>
                </c:pt>
                <c:pt idx="41">
                  <c:v>0.96029368567694295</c:v>
                </c:pt>
                <c:pt idx="42">
                  <c:v>0.96858316112863108</c:v>
                </c:pt>
                <c:pt idx="43">
                  <c:v>0.97591676193874732</c:v>
                </c:pt>
                <c:pt idx="44">
                  <c:v>0.98228725072868861</c:v>
                </c:pt>
                <c:pt idx="45">
                  <c:v>0.98768834059513777</c:v>
                </c:pt>
                <c:pt idx="46">
                  <c:v>0.99211470131447788</c:v>
                </c:pt>
                <c:pt idx="47">
                  <c:v>0.99556196460308</c:v>
                </c:pt>
                <c:pt idx="48">
                  <c:v>0.99802672842827156</c:v>
                </c:pt>
                <c:pt idx="49">
                  <c:v>0.9995065603657316</c:v>
                </c:pt>
                <c:pt idx="50">
                  <c:v>1</c:v>
                </c:pt>
                <c:pt idx="51">
                  <c:v>0.9995065603657316</c:v>
                </c:pt>
                <c:pt idx="52">
                  <c:v>0.99802672842827156</c:v>
                </c:pt>
                <c:pt idx="53">
                  <c:v>0.99556196460308</c:v>
                </c:pt>
                <c:pt idx="54">
                  <c:v>0.99211470131447776</c:v>
                </c:pt>
                <c:pt idx="55">
                  <c:v>0.98768834059513766</c:v>
                </c:pt>
                <c:pt idx="56">
                  <c:v>0.98228725072868861</c:v>
                </c:pt>
                <c:pt idx="57">
                  <c:v>0.97591676193874743</c:v>
                </c:pt>
                <c:pt idx="58">
                  <c:v>0.96858316112863119</c:v>
                </c:pt>
                <c:pt idx="59">
                  <c:v>0.96029368567694307</c:v>
                </c:pt>
                <c:pt idx="60">
                  <c:v>0.95105651629515364</c:v>
                </c:pt>
                <c:pt idx="61">
                  <c:v>0.94088076895422545</c:v>
                </c:pt>
                <c:pt idx="62">
                  <c:v>0.92977648588825135</c:v>
                </c:pt>
                <c:pt idx="63">
                  <c:v>0.91775462568398125</c:v>
                </c:pt>
                <c:pt idx="64">
                  <c:v>0.90482705246601947</c:v>
                </c:pt>
                <c:pt idx="65">
                  <c:v>0.8910065241883679</c:v>
                </c:pt>
                <c:pt idx="66">
                  <c:v>0.87630668004386347</c:v>
                </c:pt>
                <c:pt idx="67">
                  <c:v>0.86074202700394364</c:v>
                </c:pt>
                <c:pt idx="68">
                  <c:v>0.84432792550201496</c:v>
                </c:pt>
                <c:pt idx="69">
                  <c:v>0.82708057427456205</c:v>
                </c:pt>
                <c:pt idx="70">
                  <c:v>0.80901699437494745</c:v>
                </c:pt>
                <c:pt idx="71">
                  <c:v>0.79015501237569052</c:v>
                </c:pt>
                <c:pt idx="72">
                  <c:v>0.77051324277578925</c:v>
                </c:pt>
                <c:pt idx="73">
                  <c:v>0.7501110696304597</c:v>
                </c:pt>
                <c:pt idx="74">
                  <c:v>0.72896862742141144</c:v>
                </c:pt>
                <c:pt idx="75">
                  <c:v>0.70710678118654757</c:v>
                </c:pt>
                <c:pt idx="76">
                  <c:v>0.68454710592868884</c:v>
                </c:pt>
                <c:pt idx="77">
                  <c:v>0.66131186532365183</c:v>
                </c:pt>
                <c:pt idx="78">
                  <c:v>0.63742398974868986</c:v>
                </c:pt>
                <c:pt idx="79">
                  <c:v>0.61290705365297637</c:v>
                </c:pt>
                <c:pt idx="80">
                  <c:v>0.58778525229247325</c:v>
                </c:pt>
                <c:pt idx="81">
                  <c:v>0.56208337785213047</c:v>
                </c:pt>
                <c:pt idx="82">
                  <c:v>0.53582679497899699</c:v>
                </c:pt>
                <c:pt idx="83">
                  <c:v>0.50904141575037143</c:v>
                </c:pt>
                <c:pt idx="84">
                  <c:v>0.4817536741017156</c:v>
                </c:pt>
                <c:pt idx="85">
                  <c:v>0.45399049973954686</c:v>
                </c:pt>
                <c:pt idx="86">
                  <c:v>0.42577929156507288</c:v>
                </c:pt>
                <c:pt idx="87">
                  <c:v>0.39714789063478062</c:v>
                </c:pt>
                <c:pt idx="88">
                  <c:v>0.36812455268467814</c:v>
                </c:pt>
                <c:pt idx="89">
                  <c:v>0.33873792024529131</c:v>
                </c:pt>
                <c:pt idx="90">
                  <c:v>0.30901699437494751</c:v>
                </c:pt>
                <c:pt idx="91">
                  <c:v>0.27899110603922911</c:v>
                </c:pt>
                <c:pt idx="92">
                  <c:v>0.24868988716485482</c:v>
                </c:pt>
                <c:pt idx="93">
                  <c:v>0.21814324139654231</c:v>
                </c:pt>
                <c:pt idx="94">
                  <c:v>0.18738131458572502</c:v>
                </c:pt>
                <c:pt idx="95">
                  <c:v>0.15643446504023098</c:v>
                </c:pt>
                <c:pt idx="96">
                  <c:v>0.12533323356430454</c:v>
                </c:pt>
                <c:pt idx="97">
                  <c:v>9.4108313318514353E-2</c:v>
                </c:pt>
                <c:pt idx="98">
                  <c:v>6.2790519529313582E-2</c:v>
                </c:pt>
                <c:pt idx="99">
                  <c:v>3.1410759078128236E-2</c:v>
                </c:pt>
                <c:pt idx="100">
                  <c:v>1.22514845490862E-16</c:v>
                </c:pt>
                <c:pt idx="101">
                  <c:v>-3.1410759078127994E-2</c:v>
                </c:pt>
                <c:pt idx="102">
                  <c:v>-6.2790519529313346E-2</c:v>
                </c:pt>
                <c:pt idx="103">
                  <c:v>-9.4108313318514103E-2</c:v>
                </c:pt>
                <c:pt idx="104">
                  <c:v>-0.12533323356430429</c:v>
                </c:pt>
                <c:pt idx="105">
                  <c:v>-0.15643446504023073</c:v>
                </c:pt>
                <c:pt idx="106">
                  <c:v>-0.18738131458572477</c:v>
                </c:pt>
                <c:pt idx="107">
                  <c:v>-0.21814324139654251</c:v>
                </c:pt>
                <c:pt idx="108">
                  <c:v>-0.24868988716485502</c:v>
                </c:pt>
                <c:pt idx="109">
                  <c:v>-0.27899110603922928</c:v>
                </c:pt>
                <c:pt idx="110">
                  <c:v>-0.30901699437494773</c:v>
                </c:pt>
                <c:pt idx="111">
                  <c:v>-0.33873792024529148</c:v>
                </c:pt>
                <c:pt idx="112">
                  <c:v>-0.36812455268467831</c:v>
                </c:pt>
                <c:pt idx="113">
                  <c:v>-0.39714789063478001</c:v>
                </c:pt>
                <c:pt idx="114">
                  <c:v>-0.42577929156507227</c:v>
                </c:pt>
                <c:pt idx="115">
                  <c:v>-0.45399049973954625</c:v>
                </c:pt>
                <c:pt idx="116">
                  <c:v>-0.48175367410171499</c:v>
                </c:pt>
                <c:pt idx="117">
                  <c:v>-0.50904141575037087</c:v>
                </c:pt>
                <c:pt idx="118">
                  <c:v>-0.53582679497899643</c:v>
                </c:pt>
                <c:pt idx="119">
                  <c:v>-0.56208337785213025</c:v>
                </c:pt>
                <c:pt idx="120">
                  <c:v>-0.58778525229247303</c:v>
                </c:pt>
                <c:pt idx="121">
                  <c:v>-0.61290705365297626</c:v>
                </c:pt>
                <c:pt idx="122">
                  <c:v>-0.63742398974868963</c:v>
                </c:pt>
                <c:pt idx="123">
                  <c:v>-0.66131186532365172</c:v>
                </c:pt>
                <c:pt idx="124">
                  <c:v>-0.68454710592868873</c:v>
                </c:pt>
                <c:pt idx="125">
                  <c:v>-0.70710678118654746</c:v>
                </c:pt>
                <c:pt idx="126">
                  <c:v>-0.72896862742141133</c:v>
                </c:pt>
                <c:pt idx="127">
                  <c:v>-0.75011106963045948</c:v>
                </c:pt>
                <c:pt idx="128">
                  <c:v>-0.77051324277578936</c:v>
                </c:pt>
                <c:pt idx="129">
                  <c:v>-0.79015501237569041</c:v>
                </c:pt>
                <c:pt idx="130">
                  <c:v>-0.80901699437494734</c:v>
                </c:pt>
                <c:pt idx="131">
                  <c:v>-0.82708057427456161</c:v>
                </c:pt>
                <c:pt idx="132">
                  <c:v>-0.8443279255020153</c:v>
                </c:pt>
                <c:pt idx="133">
                  <c:v>-0.86074202700394375</c:v>
                </c:pt>
                <c:pt idx="134">
                  <c:v>-0.87630668004386358</c:v>
                </c:pt>
                <c:pt idx="135">
                  <c:v>-0.89100652418836779</c:v>
                </c:pt>
                <c:pt idx="136">
                  <c:v>-0.9048270524660198</c:v>
                </c:pt>
                <c:pt idx="137">
                  <c:v>-0.91775462568398125</c:v>
                </c:pt>
                <c:pt idx="138">
                  <c:v>-0.92977648588825113</c:v>
                </c:pt>
                <c:pt idx="139">
                  <c:v>-0.94088076895422512</c:v>
                </c:pt>
                <c:pt idx="140">
                  <c:v>-0.95105651629515353</c:v>
                </c:pt>
                <c:pt idx="141">
                  <c:v>-0.96029368567694295</c:v>
                </c:pt>
                <c:pt idx="142">
                  <c:v>-0.96858316112863097</c:v>
                </c:pt>
                <c:pt idx="143">
                  <c:v>-0.97591676193874721</c:v>
                </c:pt>
                <c:pt idx="144">
                  <c:v>-0.98228725072868872</c:v>
                </c:pt>
                <c:pt idx="145">
                  <c:v>-0.98768834059513766</c:v>
                </c:pt>
                <c:pt idx="146">
                  <c:v>-0.99211470131447776</c:v>
                </c:pt>
                <c:pt idx="147">
                  <c:v>-0.99556196460308</c:v>
                </c:pt>
                <c:pt idx="148">
                  <c:v>-0.99802672842827156</c:v>
                </c:pt>
                <c:pt idx="149">
                  <c:v>-0.9995065603657316</c:v>
                </c:pt>
                <c:pt idx="150">
                  <c:v>-1</c:v>
                </c:pt>
                <c:pt idx="151">
                  <c:v>-0.9995065603657316</c:v>
                </c:pt>
                <c:pt idx="152">
                  <c:v>-0.99802672842827156</c:v>
                </c:pt>
                <c:pt idx="153">
                  <c:v>-0.99556196460308</c:v>
                </c:pt>
                <c:pt idx="154">
                  <c:v>-0.99211470131447788</c:v>
                </c:pt>
                <c:pt idx="155">
                  <c:v>-0.98768834059513777</c:v>
                </c:pt>
                <c:pt idx="156">
                  <c:v>-0.98228725072868872</c:v>
                </c:pt>
                <c:pt idx="157">
                  <c:v>-0.97591676193874732</c:v>
                </c:pt>
                <c:pt idx="158">
                  <c:v>-0.96858316112863108</c:v>
                </c:pt>
                <c:pt idx="159">
                  <c:v>-0.96029368567694307</c:v>
                </c:pt>
                <c:pt idx="160">
                  <c:v>-0.95105651629515364</c:v>
                </c:pt>
                <c:pt idx="161">
                  <c:v>-0.94088076895422534</c:v>
                </c:pt>
                <c:pt idx="162">
                  <c:v>-0.92977648588825124</c:v>
                </c:pt>
                <c:pt idx="163">
                  <c:v>-0.91775462568398147</c:v>
                </c:pt>
                <c:pt idx="164">
                  <c:v>-0.90482705246601991</c:v>
                </c:pt>
                <c:pt idx="165">
                  <c:v>-0.8910065241883679</c:v>
                </c:pt>
                <c:pt idx="166">
                  <c:v>-0.87630668004386381</c:v>
                </c:pt>
                <c:pt idx="167">
                  <c:v>-0.86074202700394398</c:v>
                </c:pt>
                <c:pt idx="168">
                  <c:v>-0.84432792550201552</c:v>
                </c:pt>
                <c:pt idx="169">
                  <c:v>-0.82708057427456183</c:v>
                </c:pt>
                <c:pt idx="170">
                  <c:v>-0.80901699437494756</c:v>
                </c:pt>
                <c:pt idx="171">
                  <c:v>-0.79015501237569064</c:v>
                </c:pt>
                <c:pt idx="172">
                  <c:v>-0.77051324277578959</c:v>
                </c:pt>
                <c:pt idx="173">
                  <c:v>-0.75011106963045948</c:v>
                </c:pt>
                <c:pt idx="174">
                  <c:v>-0.72896862742141155</c:v>
                </c:pt>
                <c:pt idx="175">
                  <c:v>-0.70710678118654768</c:v>
                </c:pt>
                <c:pt idx="176">
                  <c:v>-0.68454710592868895</c:v>
                </c:pt>
                <c:pt idx="177">
                  <c:v>-0.66131186532365227</c:v>
                </c:pt>
                <c:pt idx="178">
                  <c:v>-0.63742398974868963</c:v>
                </c:pt>
                <c:pt idx="179">
                  <c:v>-0.61290705365297649</c:v>
                </c:pt>
                <c:pt idx="180">
                  <c:v>-0.58778525229247336</c:v>
                </c:pt>
                <c:pt idx="181">
                  <c:v>-0.56208337785213092</c:v>
                </c:pt>
                <c:pt idx="182">
                  <c:v>-0.53582679497899632</c:v>
                </c:pt>
                <c:pt idx="183">
                  <c:v>-0.50904141575037121</c:v>
                </c:pt>
                <c:pt idx="184">
                  <c:v>-0.48175367410171532</c:v>
                </c:pt>
                <c:pt idx="185">
                  <c:v>-0.45399049973954697</c:v>
                </c:pt>
                <c:pt idx="186">
                  <c:v>-0.42577929156507222</c:v>
                </c:pt>
                <c:pt idx="187">
                  <c:v>-0.39714789063478034</c:v>
                </c:pt>
                <c:pt idx="188">
                  <c:v>-0.3681245526846787</c:v>
                </c:pt>
                <c:pt idx="189">
                  <c:v>-0.33873792024529226</c:v>
                </c:pt>
                <c:pt idx="190">
                  <c:v>-0.30901699437494762</c:v>
                </c:pt>
                <c:pt idx="191">
                  <c:v>-0.27899110603922966</c:v>
                </c:pt>
                <c:pt idx="192">
                  <c:v>-0.24868988716485535</c:v>
                </c:pt>
                <c:pt idx="193">
                  <c:v>-0.21814324139654331</c:v>
                </c:pt>
                <c:pt idx="194">
                  <c:v>-0.18738131458572468</c:v>
                </c:pt>
                <c:pt idx="195">
                  <c:v>-0.15643446504023112</c:v>
                </c:pt>
                <c:pt idx="196">
                  <c:v>-0.12533323356430465</c:v>
                </c:pt>
                <c:pt idx="197">
                  <c:v>-9.4108313318514908E-2</c:v>
                </c:pt>
                <c:pt idx="198">
                  <c:v>-6.2790519529313263E-2</c:v>
                </c:pt>
                <c:pt idx="199">
                  <c:v>-3.1410759078128361E-2</c:v>
                </c:pt>
                <c:pt idx="200">
                  <c:v>-2.45029690981724E-16</c:v>
                </c:pt>
                <c:pt idx="201">
                  <c:v>3.141075907812698E-2</c:v>
                </c:pt>
                <c:pt idx="202">
                  <c:v>6.2790519529312777E-2</c:v>
                </c:pt>
                <c:pt idx="203">
                  <c:v>9.4108313318513534E-2</c:v>
                </c:pt>
                <c:pt idx="204">
                  <c:v>0.12533323356430418</c:v>
                </c:pt>
                <c:pt idx="205">
                  <c:v>0.15643446504022973</c:v>
                </c:pt>
                <c:pt idx="206">
                  <c:v>0.18738131458572421</c:v>
                </c:pt>
                <c:pt idx="207">
                  <c:v>0.21814324139654195</c:v>
                </c:pt>
                <c:pt idx="208">
                  <c:v>0.24868988716485488</c:v>
                </c:pt>
                <c:pt idx="209">
                  <c:v>0.27899110603922833</c:v>
                </c:pt>
                <c:pt idx="210">
                  <c:v>0.30901699437494717</c:v>
                </c:pt>
                <c:pt idx="211">
                  <c:v>0.33873792024529098</c:v>
                </c:pt>
                <c:pt idx="212">
                  <c:v>0.3681245526846782</c:v>
                </c:pt>
                <c:pt idx="213">
                  <c:v>0.3971478906347799</c:v>
                </c:pt>
                <c:pt idx="214">
                  <c:v>0.42577929156507255</c:v>
                </c:pt>
                <c:pt idx="215">
                  <c:v>0.45399049973954658</c:v>
                </c:pt>
                <c:pt idx="216">
                  <c:v>0.48175367410171566</c:v>
                </c:pt>
                <c:pt idx="217">
                  <c:v>0.50904141575037076</c:v>
                </c:pt>
                <c:pt idx="218">
                  <c:v>0.53582679497899666</c:v>
                </c:pt>
                <c:pt idx="219">
                  <c:v>0.56208337785213047</c:v>
                </c:pt>
                <c:pt idx="220">
                  <c:v>0.58778525229247358</c:v>
                </c:pt>
                <c:pt idx="221">
                  <c:v>0.61290705365297615</c:v>
                </c:pt>
                <c:pt idx="222">
                  <c:v>0.63742398974868986</c:v>
                </c:pt>
                <c:pt idx="223">
                  <c:v>0.66131186532365194</c:v>
                </c:pt>
                <c:pt idx="224">
                  <c:v>0.68454710592868928</c:v>
                </c:pt>
                <c:pt idx="225">
                  <c:v>0.70710678118654735</c:v>
                </c:pt>
                <c:pt idx="226">
                  <c:v>0.72896862742141055</c:v>
                </c:pt>
                <c:pt idx="227">
                  <c:v>0.75011106963045915</c:v>
                </c:pt>
                <c:pt idx="228">
                  <c:v>0.7705132427757887</c:v>
                </c:pt>
                <c:pt idx="229">
                  <c:v>0.7901550123756903</c:v>
                </c:pt>
                <c:pt idx="230">
                  <c:v>0.80901699437494679</c:v>
                </c:pt>
                <c:pt idx="231">
                  <c:v>0.82708057427456161</c:v>
                </c:pt>
                <c:pt idx="232">
                  <c:v>0.84432792550201474</c:v>
                </c:pt>
                <c:pt idx="233">
                  <c:v>0.86074202700394364</c:v>
                </c:pt>
                <c:pt idx="234">
                  <c:v>0.87630668004386314</c:v>
                </c:pt>
                <c:pt idx="235">
                  <c:v>0.89100652418836768</c:v>
                </c:pt>
                <c:pt idx="236">
                  <c:v>0.90482705246601935</c:v>
                </c:pt>
                <c:pt idx="237">
                  <c:v>0.91775462568398125</c:v>
                </c:pt>
                <c:pt idx="238">
                  <c:v>0.92977648588825113</c:v>
                </c:pt>
                <c:pt idx="239">
                  <c:v>0.94088076895422545</c:v>
                </c:pt>
                <c:pt idx="240">
                  <c:v>0.95105651629515353</c:v>
                </c:pt>
                <c:pt idx="241">
                  <c:v>0.96029368567694318</c:v>
                </c:pt>
                <c:pt idx="242">
                  <c:v>0.96858316112863097</c:v>
                </c:pt>
                <c:pt idx="243">
                  <c:v>0.97591676193874743</c:v>
                </c:pt>
                <c:pt idx="244">
                  <c:v>0.98228725072868861</c:v>
                </c:pt>
                <c:pt idx="245">
                  <c:v>0.98768834059513777</c:v>
                </c:pt>
                <c:pt idx="246">
                  <c:v>0.99211470131447776</c:v>
                </c:pt>
                <c:pt idx="247">
                  <c:v>0.99556196460308</c:v>
                </c:pt>
                <c:pt idx="248">
                  <c:v>0.99802672842827156</c:v>
                </c:pt>
                <c:pt idx="249">
                  <c:v>0.9995065603657316</c:v>
                </c:pt>
                <c:pt idx="250">
                  <c:v>1</c:v>
                </c:pt>
                <c:pt idx="251">
                  <c:v>0.9995065603657316</c:v>
                </c:pt>
                <c:pt idx="252">
                  <c:v>0.99802672842827156</c:v>
                </c:pt>
                <c:pt idx="253">
                  <c:v>0.99556196460308011</c:v>
                </c:pt>
                <c:pt idx="254">
                  <c:v>0.99211470131447788</c:v>
                </c:pt>
                <c:pt idx="255">
                  <c:v>0.98768834059513788</c:v>
                </c:pt>
                <c:pt idx="256">
                  <c:v>0.98228725072868861</c:v>
                </c:pt>
                <c:pt idx="257">
                  <c:v>0.97591676193874777</c:v>
                </c:pt>
                <c:pt idx="258">
                  <c:v>0.96858316112863108</c:v>
                </c:pt>
                <c:pt idx="259">
                  <c:v>0.96029368567694307</c:v>
                </c:pt>
                <c:pt idx="260">
                  <c:v>0.95105651629515364</c:v>
                </c:pt>
                <c:pt idx="261">
                  <c:v>0.94088076895422568</c:v>
                </c:pt>
                <c:pt idx="262">
                  <c:v>0.92977648588825168</c:v>
                </c:pt>
                <c:pt idx="263">
                  <c:v>0.91775462568398147</c:v>
                </c:pt>
                <c:pt idx="264">
                  <c:v>0.90482705246601924</c:v>
                </c:pt>
                <c:pt idx="265">
                  <c:v>0.89100652418836845</c:v>
                </c:pt>
                <c:pt idx="266">
                  <c:v>0.87630668004386336</c:v>
                </c:pt>
                <c:pt idx="267">
                  <c:v>0.86074202700394353</c:v>
                </c:pt>
                <c:pt idx="268">
                  <c:v>0.84432792550201508</c:v>
                </c:pt>
                <c:pt idx="269">
                  <c:v>0.82708057427456194</c:v>
                </c:pt>
                <c:pt idx="270">
                  <c:v>0.80901699437494767</c:v>
                </c:pt>
                <c:pt idx="271">
                  <c:v>0.79015501237569064</c:v>
                </c:pt>
                <c:pt idx="272">
                  <c:v>0.77051324277578859</c:v>
                </c:pt>
                <c:pt idx="273">
                  <c:v>0.75011106963046015</c:v>
                </c:pt>
                <c:pt idx="274">
                  <c:v>0.728968627421411</c:v>
                </c:pt>
                <c:pt idx="275">
                  <c:v>0.70710678118654835</c:v>
                </c:pt>
                <c:pt idx="276">
                  <c:v>0.68454710592868973</c:v>
                </c:pt>
                <c:pt idx="277">
                  <c:v>0.66131186532365172</c:v>
                </c:pt>
                <c:pt idx="278">
                  <c:v>0.63742398974869108</c:v>
                </c:pt>
                <c:pt idx="279">
                  <c:v>0.6129070536529766</c:v>
                </c:pt>
                <c:pt idx="280">
                  <c:v>0.58778525229247336</c:v>
                </c:pt>
                <c:pt idx="281">
                  <c:v>0.56208337785213103</c:v>
                </c:pt>
                <c:pt idx="282">
                  <c:v>0.53582679497899721</c:v>
                </c:pt>
                <c:pt idx="283">
                  <c:v>0.50904141575037209</c:v>
                </c:pt>
                <c:pt idx="284">
                  <c:v>0.48175367410171621</c:v>
                </c:pt>
                <c:pt idx="285">
                  <c:v>0.4539904997395463</c:v>
                </c:pt>
                <c:pt idx="286">
                  <c:v>0.42577929156507394</c:v>
                </c:pt>
                <c:pt idx="287">
                  <c:v>0.39714789063478045</c:v>
                </c:pt>
                <c:pt idx="288">
                  <c:v>0.36812455268467797</c:v>
                </c:pt>
                <c:pt idx="289">
                  <c:v>0.33873792024529153</c:v>
                </c:pt>
                <c:pt idx="290">
                  <c:v>0.30901699437494778</c:v>
                </c:pt>
                <c:pt idx="291">
                  <c:v>0.27899110603922977</c:v>
                </c:pt>
                <c:pt idx="292">
                  <c:v>0.24868988716485549</c:v>
                </c:pt>
                <c:pt idx="293">
                  <c:v>0.21814324139654168</c:v>
                </c:pt>
                <c:pt idx="294">
                  <c:v>0.18738131458572568</c:v>
                </c:pt>
                <c:pt idx="295">
                  <c:v>0.15643446504023034</c:v>
                </c:pt>
                <c:pt idx="296">
                  <c:v>0.1253332335643039</c:v>
                </c:pt>
                <c:pt idx="297">
                  <c:v>9.4108313318514145E-2</c:v>
                </c:pt>
                <c:pt idx="298">
                  <c:v>6.2790519529313388E-2</c:v>
                </c:pt>
                <c:pt idx="299">
                  <c:v>3.1410759078128479E-2</c:v>
                </c:pt>
                <c:pt idx="300">
                  <c:v>3.67544536472586E-16</c:v>
                </c:pt>
                <c:pt idx="301">
                  <c:v>-3.1410759078127751E-2</c:v>
                </c:pt>
                <c:pt idx="302">
                  <c:v>-6.2790519529312652E-2</c:v>
                </c:pt>
                <c:pt idx="303">
                  <c:v>-9.4108313318513423E-2</c:v>
                </c:pt>
                <c:pt idx="304">
                  <c:v>-0.12533323356430318</c:v>
                </c:pt>
                <c:pt idx="305">
                  <c:v>-0.15643446504022962</c:v>
                </c:pt>
                <c:pt idx="306">
                  <c:v>-0.18738131458572496</c:v>
                </c:pt>
                <c:pt idx="307">
                  <c:v>-0.21814324139654098</c:v>
                </c:pt>
                <c:pt idx="308">
                  <c:v>-0.24868988716485477</c:v>
                </c:pt>
                <c:pt idx="309">
                  <c:v>-0.27899110603922905</c:v>
                </c:pt>
                <c:pt idx="310">
                  <c:v>-0.30901699437494706</c:v>
                </c:pt>
                <c:pt idx="311">
                  <c:v>-0.33873792024529087</c:v>
                </c:pt>
                <c:pt idx="312">
                  <c:v>-0.36812455268467725</c:v>
                </c:pt>
                <c:pt idx="313">
                  <c:v>-0.39714789063477979</c:v>
                </c:pt>
                <c:pt idx="314">
                  <c:v>-0.42577929156507327</c:v>
                </c:pt>
                <c:pt idx="315">
                  <c:v>-0.45399049973954564</c:v>
                </c:pt>
                <c:pt idx="316">
                  <c:v>-0.48175367410171555</c:v>
                </c:pt>
                <c:pt idx="317">
                  <c:v>-0.50904141575037143</c:v>
                </c:pt>
                <c:pt idx="318">
                  <c:v>-0.53582679497899655</c:v>
                </c:pt>
                <c:pt idx="319">
                  <c:v>-0.56208337785213047</c:v>
                </c:pt>
                <c:pt idx="320">
                  <c:v>-0.5877852522924728</c:v>
                </c:pt>
                <c:pt idx="321">
                  <c:v>-0.61290705365297604</c:v>
                </c:pt>
                <c:pt idx="322">
                  <c:v>-0.63742398974869052</c:v>
                </c:pt>
                <c:pt idx="323">
                  <c:v>-0.66131186532365116</c:v>
                </c:pt>
                <c:pt idx="324">
                  <c:v>-0.68454710592868917</c:v>
                </c:pt>
                <c:pt idx="325">
                  <c:v>-0.70710678118654791</c:v>
                </c:pt>
                <c:pt idx="326">
                  <c:v>-0.72896862742141055</c:v>
                </c:pt>
                <c:pt idx="327">
                  <c:v>-0.75011106963045959</c:v>
                </c:pt>
                <c:pt idx="328">
                  <c:v>-0.77051324277578803</c:v>
                </c:pt>
                <c:pt idx="329">
                  <c:v>-0.79015501237569019</c:v>
                </c:pt>
                <c:pt idx="330">
                  <c:v>-0.80901699437494723</c:v>
                </c:pt>
                <c:pt idx="331">
                  <c:v>-0.8270805742745615</c:v>
                </c:pt>
                <c:pt idx="332">
                  <c:v>-0.84432792550201463</c:v>
                </c:pt>
                <c:pt idx="333">
                  <c:v>-0.8607420270039432</c:v>
                </c:pt>
                <c:pt idx="334">
                  <c:v>-0.87630668004386303</c:v>
                </c:pt>
                <c:pt idx="335">
                  <c:v>-0.89100652418836812</c:v>
                </c:pt>
                <c:pt idx="336">
                  <c:v>-0.90482705246601891</c:v>
                </c:pt>
                <c:pt idx="337">
                  <c:v>-0.91775462568398114</c:v>
                </c:pt>
                <c:pt idx="338">
                  <c:v>-0.92977648588825135</c:v>
                </c:pt>
                <c:pt idx="339">
                  <c:v>-0.94088076895422534</c:v>
                </c:pt>
                <c:pt idx="340">
                  <c:v>-0.95105651629515342</c:v>
                </c:pt>
                <c:pt idx="341">
                  <c:v>-0.96029368567694295</c:v>
                </c:pt>
                <c:pt idx="342">
                  <c:v>-0.96858316112863097</c:v>
                </c:pt>
                <c:pt idx="343">
                  <c:v>-0.97591676193874755</c:v>
                </c:pt>
                <c:pt idx="344">
                  <c:v>-0.9822872507286885</c:v>
                </c:pt>
                <c:pt idx="345">
                  <c:v>-0.98768834059513777</c:v>
                </c:pt>
                <c:pt idx="346">
                  <c:v>-0.99211470131447788</c:v>
                </c:pt>
                <c:pt idx="347">
                  <c:v>-0.99556196460308</c:v>
                </c:pt>
                <c:pt idx="348">
                  <c:v>-0.99802672842827156</c:v>
                </c:pt>
                <c:pt idx="349">
                  <c:v>-0.9995065603657316</c:v>
                </c:pt>
                <c:pt idx="350">
                  <c:v>-1</c:v>
                </c:pt>
                <c:pt idx="351">
                  <c:v>-0.9995065603657316</c:v>
                </c:pt>
                <c:pt idx="352">
                  <c:v>-0.99802672842827156</c:v>
                </c:pt>
                <c:pt idx="353">
                  <c:v>-0.99556196460308011</c:v>
                </c:pt>
                <c:pt idx="354">
                  <c:v>-0.99211470131447799</c:v>
                </c:pt>
                <c:pt idx="355">
                  <c:v>-0.98768834059513788</c:v>
                </c:pt>
                <c:pt idx="356">
                  <c:v>-0.98228725072868861</c:v>
                </c:pt>
                <c:pt idx="357">
                  <c:v>-0.97591676193874777</c:v>
                </c:pt>
                <c:pt idx="358">
                  <c:v>-0.96858316112863119</c:v>
                </c:pt>
                <c:pt idx="359">
                  <c:v>-0.96029368567694318</c:v>
                </c:pt>
                <c:pt idx="360">
                  <c:v>-0.95105651629515375</c:v>
                </c:pt>
                <c:pt idx="361">
                  <c:v>-0.94088076895422568</c:v>
                </c:pt>
                <c:pt idx="362">
                  <c:v>-0.92977648588825168</c:v>
                </c:pt>
                <c:pt idx="363">
                  <c:v>-0.91775462568398158</c:v>
                </c:pt>
                <c:pt idx="364">
                  <c:v>-0.90482705246601924</c:v>
                </c:pt>
                <c:pt idx="365">
                  <c:v>-0.89100652418836845</c:v>
                </c:pt>
                <c:pt idx="366">
                  <c:v>-0.87630668004386347</c:v>
                </c:pt>
                <c:pt idx="367">
                  <c:v>-0.86074202700394364</c:v>
                </c:pt>
                <c:pt idx="368">
                  <c:v>-0.84432792550201508</c:v>
                </c:pt>
                <c:pt idx="369">
                  <c:v>-0.82708057427456194</c:v>
                </c:pt>
                <c:pt idx="370">
                  <c:v>-0.80901699437494767</c:v>
                </c:pt>
                <c:pt idx="371">
                  <c:v>-0.79015501237569075</c:v>
                </c:pt>
                <c:pt idx="372">
                  <c:v>-0.77051324277578859</c:v>
                </c:pt>
                <c:pt idx="373">
                  <c:v>-0.75011106963046015</c:v>
                </c:pt>
                <c:pt idx="374">
                  <c:v>-0.72896862742141111</c:v>
                </c:pt>
                <c:pt idx="375">
                  <c:v>-0.70710678118654846</c:v>
                </c:pt>
                <c:pt idx="376">
                  <c:v>-0.68454710592868984</c:v>
                </c:pt>
                <c:pt idx="377">
                  <c:v>-0.66131186532365183</c:v>
                </c:pt>
                <c:pt idx="378">
                  <c:v>-0.63742398974869119</c:v>
                </c:pt>
                <c:pt idx="379">
                  <c:v>-0.61290705365297671</c:v>
                </c:pt>
                <c:pt idx="380">
                  <c:v>-0.58778525229247347</c:v>
                </c:pt>
                <c:pt idx="381">
                  <c:v>-0.56208337785213114</c:v>
                </c:pt>
                <c:pt idx="382">
                  <c:v>-0.53582679497899732</c:v>
                </c:pt>
                <c:pt idx="383">
                  <c:v>-0.50904141575037221</c:v>
                </c:pt>
                <c:pt idx="384">
                  <c:v>-0.48175367410171632</c:v>
                </c:pt>
                <c:pt idx="385">
                  <c:v>-0.45399049973954642</c:v>
                </c:pt>
                <c:pt idx="386">
                  <c:v>-0.42577929156507405</c:v>
                </c:pt>
                <c:pt idx="387">
                  <c:v>-0.39714789063478056</c:v>
                </c:pt>
                <c:pt idx="388">
                  <c:v>-0.36812455268467809</c:v>
                </c:pt>
                <c:pt idx="389">
                  <c:v>-0.33873792024529165</c:v>
                </c:pt>
                <c:pt idx="390">
                  <c:v>-0.3090169943749479</c:v>
                </c:pt>
                <c:pt idx="391">
                  <c:v>-0.27899110603922989</c:v>
                </c:pt>
                <c:pt idx="392">
                  <c:v>-0.2486898871648556</c:v>
                </c:pt>
                <c:pt idx="393">
                  <c:v>-0.21814324139654181</c:v>
                </c:pt>
                <c:pt idx="394">
                  <c:v>-0.18738131458572579</c:v>
                </c:pt>
                <c:pt idx="395">
                  <c:v>-0.15643446504023048</c:v>
                </c:pt>
                <c:pt idx="396">
                  <c:v>-0.12533323356430401</c:v>
                </c:pt>
                <c:pt idx="397">
                  <c:v>-9.410831331851427E-2</c:v>
                </c:pt>
                <c:pt idx="398">
                  <c:v>-6.2790519529313513E-2</c:v>
                </c:pt>
                <c:pt idx="399">
                  <c:v>-3.1410759078128604E-2</c:v>
                </c:pt>
                <c:pt idx="400">
                  <c:v>-4.90059381963448E-16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8A-4138-96A6-D0D9C0D00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3927232"/>
        <c:axId val="40365888"/>
      </c:scatterChart>
      <c:valAx>
        <c:axId val="783927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40365888"/>
        <c:crosses val="autoZero"/>
        <c:crossBetween val="midCat"/>
      </c:valAx>
      <c:valAx>
        <c:axId val="40365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9272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5.0925925925925923E-2"/>
          <c:w val="0.93888888888888888"/>
          <c:h val="0.898148148148148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Sheet1!$C$2:$C$402</c:f>
              <c:numCache>
                <c:formatCode>General</c:formatCode>
                <c:ptCount val="401"/>
                <c:pt idx="0">
                  <c:v>0</c:v>
                </c:pt>
                <c:pt idx="1">
                  <c:v>3.1410759078128292E-2</c:v>
                </c:pt>
                <c:pt idx="2">
                  <c:v>6.2790519529313374E-2</c:v>
                </c:pt>
                <c:pt idx="3">
                  <c:v>9.4108313318514311E-2</c:v>
                </c:pt>
                <c:pt idx="4">
                  <c:v>0.12533323356430426</c:v>
                </c:pt>
                <c:pt idx="5">
                  <c:v>0.15643446504023087</c:v>
                </c:pt>
                <c:pt idx="6">
                  <c:v>0.1873813145857246</c:v>
                </c:pt>
                <c:pt idx="7">
                  <c:v>0.21814324139654256</c:v>
                </c:pt>
                <c:pt idx="8">
                  <c:v>0.24868988716485479</c:v>
                </c:pt>
                <c:pt idx="9">
                  <c:v>0.27899110603922928</c:v>
                </c:pt>
                <c:pt idx="10">
                  <c:v>0.3090169943749474</c:v>
                </c:pt>
                <c:pt idx="11">
                  <c:v>0.33873792024529137</c:v>
                </c:pt>
                <c:pt idx="12">
                  <c:v>0.36812455268467792</c:v>
                </c:pt>
                <c:pt idx="13">
                  <c:v>0.39714789063478062</c:v>
                </c:pt>
                <c:pt idx="14">
                  <c:v>0.42577929156507272</c:v>
                </c:pt>
                <c:pt idx="15">
                  <c:v>0.45399049973954675</c:v>
                </c:pt>
                <c:pt idx="16">
                  <c:v>0.48175367410171532</c:v>
                </c:pt>
                <c:pt idx="17">
                  <c:v>0.50904141575037132</c:v>
                </c:pt>
                <c:pt idx="18">
                  <c:v>0.53582679497899666</c:v>
                </c:pt>
                <c:pt idx="19">
                  <c:v>0.56208337785213058</c:v>
                </c:pt>
                <c:pt idx="20">
                  <c:v>0.58778525229247314</c:v>
                </c:pt>
                <c:pt idx="21">
                  <c:v>0.61290705365297637</c:v>
                </c:pt>
                <c:pt idx="22">
                  <c:v>0.63742398974868963</c:v>
                </c:pt>
                <c:pt idx="23">
                  <c:v>0.66131186532365183</c:v>
                </c:pt>
                <c:pt idx="24">
                  <c:v>0.68454710592868862</c:v>
                </c:pt>
                <c:pt idx="25">
                  <c:v>0.70710678118654746</c:v>
                </c:pt>
                <c:pt idx="26">
                  <c:v>0.72896862742141155</c:v>
                </c:pt>
                <c:pt idx="27">
                  <c:v>0.75011106963045959</c:v>
                </c:pt>
                <c:pt idx="28">
                  <c:v>0.77051324277578925</c:v>
                </c:pt>
                <c:pt idx="29">
                  <c:v>0.7901550123756903</c:v>
                </c:pt>
                <c:pt idx="30">
                  <c:v>0.80901699437494745</c:v>
                </c:pt>
                <c:pt idx="31">
                  <c:v>0.82708057427456183</c:v>
                </c:pt>
                <c:pt idx="32">
                  <c:v>0.84432792550201508</c:v>
                </c:pt>
                <c:pt idx="33">
                  <c:v>0.86074202700394364</c:v>
                </c:pt>
                <c:pt idx="34">
                  <c:v>0.87630668004386369</c:v>
                </c:pt>
                <c:pt idx="35">
                  <c:v>0.89100652418836779</c:v>
                </c:pt>
                <c:pt idx="36">
                  <c:v>0.90482705246601958</c:v>
                </c:pt>
                <c:pt idx="37">
                  <c:v>0.91775462568398114</c:v>
                </c:pt>
                <c:pt idx="38">
                  <c:v>0.92977648588825135</c:v>
                </c:pt>
                <c:pt idx="39">
                  <c:v>0.94088076895422545</c:v>
                </c:pt>
                <c:pt idx="40">
                  <c:v>0.95105651629515353</c:v>
                </c:pt>
                <c:pt idx="41">
                  <c:v>0.96029368567694295</c:v>
                </c:pt>
                <c:pt idx="42">
                  <c:v>0.96858316112863108</c:v>
                </c:pt>
                <c:pt idx="43">
                  <c:v>0.97591676193874732</c:v>
                </c:pt>
                <c:pt idx="44">
                  <c:v>0.98228725072868861</c:v>
                </c:pt>
                <c:pt idx="45">
                  <c:v>0.98768834059513777</c:v>
                </c:pt>
                <c:pt idx="46">
                  <c:v>0.99211470131447788</c:v>
                </c:pt>
                <c:pt idx="47">
                  <c:v>0.99556196460308</c:v>
                </c:pt>
                <c:pt idx="48">
                  <c:v>0.99802672842827156</c:v>
                </c:pt>
                <c:pt idx="49">
                  <c:v>0.9995065603657316</c:v>
                </c:pt>
                <c:pt idx="50">
                  <c:v>1</c:v>
                </c:pt>
                <c:pt idx="51">
                  <c:v>0.9995065603657316</c:v>
                </c:pt>
                <c:pt idx="52">
                  <c:v>0.99802672842827156</c:v>
                </c:pt>
                <c:pt idx="53">
                  <c:v>0.99556196460308</c:v>
                </c:pt>
                <c:pt idx="54">
                  <c:v>0.99211470131447776</c:v>
                </c:pt>
                <c:pt idx="55">
                  <c:v>0.98768834059513766</c:v>
                </c:pt>
                <c:pt idx="56">
                  <c:v>0.98228725072868861</c:v>
                </c:pt>
                <c:pt idx="57">
                  <c:v>0.97591676193874743</c:v>
                </c:pt>
                <c:pt idx="58">
                  <c:v>0.96858316112863119</c:v>
                </c:pt>
                <c:pt idx="59">
                  <c:v>0.96029368567694307</c:v>
                </c:pt>
                <c:pt idx="60">
                  <c:v>0.95105651629515364</c:v>
                </c:pt>
                <c:pt idx="61">
                  <c:v>0.94088076895422545</c:v>
                </c:pt>
                <c:pt idx="62">
                  <c:v>0.92977648588825135</c:v>
                </c:pt>
                <c:pt idx="63">
                  <c:v>0.91775462568398125</c:v>
                </c:pt>
                <c:pt idx="64">
                  <c:v>0.90482705246601947</c:v>
                </c:pt>
                <c:pt idx="65">
                  <c:v>0.8910065241883679</c:v>
                </c:pt>
                <c:pt idx="66">
                  <c:v>0.87630668004386347</c:v>
                </c:pt>
                <c:pt idx="67">
                  <c:v>0.86074202700394364</c:v>
                </c:pt>
                <c:pt idx="68">
                  <c:v>0.84432792550201496</c:v>
                </c:pt>
                <c:pt idx="69">
                  <c:v>0.82708057427456205</c:v>
                </c:pt>
                <c:pt idx="70">
                  <c:v>0.80901699437494745</c:v>
                </c:pt>
                <c:pt idx="71">
                  <c:v>0.79015501237569052</c:v>
                </c:pt>
                <c:pt idx="72">
                  <c:v>0.77051324277578925</c:v>
                </c:pt>
                <c:pt idx="73">
                  <c:v>0.7501110696304597</c:v>
                </c:pt>
                <c:pt idx="74">
                  <c:v>0.72896862742141144</c:v>
                </c:pt>
                <c:pt idx="75">
                  <c:v>0.70710678118654757</c:v>
                </c:pt>
                <c:pt idx="76">
                  <c:v>0.68454710592868884</c:v>
                </c:pt>
                <c:pt idx="77">
                  <c:v>0.66131186532365183</c:v>
                </c:pt>
                <c:pt idx="78">
                  <c:v>0.63742398974868986</c:v>
                </c:pt>
                <c:pt idx="79">
                  <c:v>0.61290705365297637</c:v>
                </c:pt>
                <c:pt idx="80">
                  <c:v>0.58778525229247325</c:v>
                </c:pt>
                <c:pt idx="81">
                  <c:v>0.56208337785213047</c:v>
                </c:pt>
                <c:pt idx="82">
                  <c:v>0.53582679497899699</c:v>
                </c:pt>
                <c:pt idx="83">
                  <c:v>0.50904141575037143</c:v>
                </c:pt>
                <c:pt idx="84">
                  <c:v>0.4817536741017156</c:v>
                </c:pt>
                <c:pt idx="85">
                  <c:v>0.45399049973954686</c:v>
                </c:pt>
                <c:pt idx="86">
                  <c:v>0.42577929156507288</c:v>
                </c:pt>
                <c:pt idx="87">
                  <c:v>0.39714789063478062</c:v>
                </c:pt>
                <c:pt idx="88">
                  <c:v>0.36812455268467814</c:v>
                </c:pt>
                <c:pt idx="89">
                  <c:v>0.33873792024529131</c:v>
                </c:pt>
                <c:pt idx="90">
                  <c:v>0.30901699437494751</c:v>
                </c:pt>
                <c:pt idx="91">
                  <c:v>0.27899110603922911</c:v>
                </c:pt>
                <c:pt idx="92">
                  <c:v>0.24868988716485482</c:v>
                </c:pt>
                <c:pt idx="93">
                  <c:v>0.21814324139654231</c:v>
                </c:pt>
                <c:pt idx="94">
                  <c:v>0.18738131458572502</c:v>
                </c:pt>
                <c:pt idx="95">
                  <c:v>0.15643446504023098</c:v>
                </c:pt>
                <c:pt idx="96">
                  <c:v>0.12533323356430454</c:v>
                </c:pt>
                <c:pt idx="97">
                  <c:v>9.4108313318514353E-2</c:v>
                </c:pt>
                <c:pt idx="98">
                  <c:v>6.2790519529313582E-2</c:v>
                </c:pt>
                <c:pt idx="99">
                  <c:v>3.1410759078128236E-2</c:v>
                </c:pt>
                <c:pt idx="100">
                  <c:v>1.22514845490862E-16</c:v>
                </c:pt>
                <c:pt idx="101">
                  <c:v>-3.1410759078127994E-2</c:v>
                </c:pt>
                <c:pt idx="102">
                  <c:v>-6.2790519529313346E-2</c:v>
                </c:pt>
                <c:pt idx="103">
                  <c:v>-9.4108313318514103E-2</c:v>
                </c:pt>
                <c:pt idx="104">
                  <c:v>-0.12533323356430429</c:v>
                </c:pt>
                <c:pt idx="105">
                  <c:v>-0.15643446504023073</c:v>
                </c:pt>
                <c:pt idx="106">
                  <c:v>-0.18738131458572477</c:v>
                </c:pt>
                <c:pt idx="107">
                  <c:v>-0.21814324139654251</c:v>
                </c:pt>
                <c:pt idx="108">
                  <c:v>-0.24868988716485502</c:v>
                </c:pt>
                <c:pt idx="109">
                  <c:v>-0.27899110603922928</c:v>
                </c:pt>
                <c:pt idx="110">
                  <c:v>-0.30901699437494773</c:v>
                </c:pt>
                <c:pt idx="111">
                  <c:v>-0.33873792024529148</c:v>
                </c:pt>
                <c:pt idx="112">
                  <c:v>-0.36812455268467831</c:v>
                </c:pt>
                <c:pt idx="113">
                  <c:v>-0.39714789063478001</c:v>
                </c:pt>
                <c:pt idx="114">
                  <c:v>-0.42577929156507227</c:v>
                </c:pt>
                <c:pt idx="115">
                  <c:v>-0.45399049973954625</c:v>
                </c:pt>
                <c:pt idx="116">
                  <c:v>-0.48175367410171499</c:v>
                </c:pt>
                <c:pt idx="117">
                  <c:v>-0.50904141575037087</c:v>
                </c:pt>
                <c:pt idx="118">
                  <c:v>-0.53582679497899643</c:v>
                </c:pt>
                <c:pt idx="119">
                  <c:v>-0.56208337785213025</c:v>
                </c:pt>
                <c:pt idx="120">
                  <c:v>-0.58778525229247303</c:v>
                </c:pt>
                <c:pt idx="121">
                  <c:v>-0.61290705365297626</c:v>
                </c:pt>
                <c:pt idx="122">
                  <c:v>-0.63742398974868963</c:v>
                </c:pt>
                <c:pt idx="123">
                  <c:v>-0.66131186532365172</c:v>
                </c:pt>
                <c:pt idx="124">
                  <c:v>-0.68454710592868873</c:v>
                </c:pt>
                <c:pt idx="125">
                  <c:v>-0.70710678118654746</c:v>
                </c:pt>
                <c:pt idx="126">
                  <c:v>-0.72896862742141133</c:v>
                </c:pt>
                <c:pt idx="127">
                  <c:v>-0.75011106963045948</c:v>
                </c:pt>
                <c:pt idx="128">
                  <c:v>-0.77051324277578936</c:v>
                </c:pt>
                <c:pt idx="129">
                  <c:v>-0.79015501237569041</c:v>
                </c:pt>
                <c:pt idx="130">
                  <c:v>-0.80901699437494734</c:v>
                </c:pt>
                <c:pt idx="131">
                  <c:v>-0.82708057427456161</c:v>
                </c:pt>
                <c:pt idx="132">
                  <c:v>-0.8443279255020153</c:v>
                </c:pt>
                <c:pt idx="133">
                  <c:v>-0.86074202700394375</c:v>
                </c:pt>
                <c:pt idx="134">
                  <c:v>-0.87630668004386358</c:v>
                </c:pt>
                <c:pt idx="135">
                  <c:v>-0.89100652418836779</c:v>
                </c:pt>
                <c:pt idx="136">
                  <c:v>-0.9048270524660198</c:v>
                </c:pt>
                <c:pt idx="137">
                  <c:v>-0.91775462568398125</c:v>
                </c:pt>
                <c:pt idx="138">
                  <c:v>-0.92977648588825113</c:v>
                </c:pt>
                <c:pt idx="139">
                  <c:v>-0.94088076895422512</c:v>
                </c:pt>
                <c:pt idx="140">
                  <c:v>-0.95105651629515353</c:v>
                </c:pt>
                <c:pt idx="141">
                  <c:v>-0.96029368567694295</c:v>
                </c:pt>
                <c:pt idx="142">
                  <c:v>-0.96858316112863097</c:v>
                </c:pt>
                <c:pt idx="143">
                  <c:v>-0.97591676193874721</c:v>
                </c:pt>
                <c:pt idx="144">
                  <c:v>-0.98228725072868872</c:v>
                </c:pt>
                <c:pt idx="145">
                  <c:v>-0.98768834059513766</c:v>
                </c:pt>
                <c:pt idx="146">
                  <c:v>-0.99211470131447776</c:v>
                </c:pt>
                <c:pt idx="147">
                  <c:v>-0.99556196460308</c:v>
                </c:pt>
                <c:pt idx="148">
                  <c:v>-0.99802672842827156</c:v>
                </c:pt>
                <c:pt idx="149">
                  <c:v>-0.9995065603657316</c:v>
                </c:pt>
                <c:pt idx="150">
                  <c:v>-1</c:v>
                </c:pt>
                <c:pt idx="151">
                  <c:v>-0.9995065603657316</c:v>
                </c:pt>
                <c:pt idx="152">
                  <c:v>-0.99802672842827156</c:v>
                </c:pt>
                <c:pt idx="153">
                  <c:v>-0.99556196460308</c:v>
                </c:pt>
                <c:pt idx="154">
                  <c:v>-0.99211470131447788</c:v>
                </c:pt>
                <c:pt idx="155">
                  <c:v>-0.98768834059513777</c:v>
                </c:pt>
                <c:pt idx="156">
                  <c:v>-0.98228725072868872</c:v>
                </c:pt>
                <c:pt idx="157">
                  <c:v>-0.97591676193874732</c:v>
                </c:pt>
                <c:pt idx="158">
                  <c:v>-0.96858316112863108</c:v>
                </c:pt>
                <c:pt idx="159">
                  <c:v>-0.96029368567694307</c:v>
                </c:pt>
                <c:pt idx="160">
                  <c:v>-0.95105651629515364</c:v>
                </c:pt>
                <c:pt idx="161">
                  <c:v>-0.94088076895422534</c:v>
                </c:pt>
                <c:pt idx="162">
                  <c:v>-0.92977648588825124</c:v>
                </c:pt>
                <c:pt idx="163">
                  <c:v>-0.91775462568398147</c:v>
                </c:pt>
                <c:pt idx="164">
                  <c:v>-0.90482705246601991</c:v>
                </c:pt>
                <c:pt idx="165">
                  <c:v>-0.8910065241883679</c:v>
                </c:pt>
                <c:pt idx="166">
                  <c:v>-0.87630668004386381</c:v>
                </c:pt>
                <c:pt idx="167">
                  <c:v>-0.86074202700394398</c:v>
                </c:pt>
                <c:pt idx="168">
                  <c:v>-0.84432792550201552</c:v>
                </c:pt>
                <c:pt idx="169">
                  <c:v>-0.82708057427456183</c:v>
                </c:pt>
                <c:pt idx="170">
                  <c:v>-0.80901699437494756</c:v>
                </c:pt>
                <c:pt idx="171">
                  <c:v>-0.79015501237569064</c:v>
                </c:pt>
                <c:pt idx="172">
                  <c:v>-0.77051324277578959</c:v>
                </c:pt>
                <c:pt idx="173">
                  <c:v>-0.75011106963045948</c:v>
                </c:pt>
                <c:pt idx="174">
                  <c:v>-0.72896862742141155</c:v>
                </c:pt>
                <c:pt idx="175">
                  <c:v>-0.70710678118654768</c:v>
                </c:pt>
                <c:pt idx="176">
                  <c:v>-0.68454710592868895</c:v>
                </c:pt>
                <c:pt idx="177">
                  <c:v>-0.66131186532365227</c:v>
                </c:pt>
                <c:pt idx="178">
                  <c:v>-0.63742398974868963</c:v>
                </c:pt>
                <c:pt idx="179">
                  <c:v>-0.61290705365297649</c:v>
                </c:pt>
                <c:pt idx="180">
                  <c:v>-0.58778525229247336</c:v>
                </c:pt>
                <c:pt idx="181">
                  <c:v>-0.56208337785213092</c:v>
                </c:pt>
                <c:pt idx="182">
                  <c:v>-0.53582679497899632</c:v>
                </c:pt>
                <c:pt idx="183">
                  <c:v>-0.50904141575037121</c:v>
                </c:pt>
                <c:pt idx="184">
                  <c:v>-0.48175367410171532</c:v>
                </c:pt>
                <c:pt idx="185">
                  <c:v>-0.45399049973954697</c:v>
                </c:pt>
                <c:pt idx="186">
                  <c:v>-0.42577929156507222</c:v>
                </c:pt>
                <c:pt idx="187">
                  <c:v>-0.39714789063478034</c:v>
                </c:pt>
                <c:pt idx="188">
                  <c:v>-0.3681245526846787</c:v>
                </c:pt>
                <c:pt idx="189">
                  <c:v>-0.33873792024529226</c:v>
                </c:pt>
                <c:pt idx="190">
                  <c:v>-0.30901699437494762</c:v>
                </c:pt>
                <c:pt idx="191">
                  <c:v>-0.27899110603922966</c:v>
                </c:pt>
                <c:pt idx="192">
                  <c:v>-0.24868988716485535</c:v>
                </c:pt>
                <c:pt idx="193">
                  <c:v>-0.21814324139654331</c:v>
                </c:pt>
                <c:pt idx="194">
                  <c:v>-0.18738131458572468</c:v>
                </c:pt>
                <c:pt idx="195">
                  <c:v>-0.15643446504023112</c:v>
                </c:pt>
                <c:pt idx="196">
                  <c:v>-0.12533323356430465</c:v>
                </c:pt>
                <c:pt idx="197">
                  <c:v>-9.4108313318514908E-2</c:v>
                </c:pt>
                <c:pt idx="198">
                  <c:v>-6.2790519529313263E-2</c:v>
                </c:pt>
                <c:pt idx="199">
                  <c:v>-3.1410759078128361E-2</c:v>
                </c:pt>
                <c:pt idx="200">
                  <c:v>-2.45029690981724E-16</c:v>
                </c:pt>
                <c:pt idx="201">
                  <c:v>3.141075907812698E-2</c:v>
                </c:pt>
                <c:pt idx="202">
                  <c:v>6.2790519529312777E-2</c:v>
                </c:pt>
                <c:pt idx="203">
                  <c:v>9.4108313318513534E-2</c:v>
                </c:pt>
                <c:pt idx="204">
                  <c:v>0.12533323356430418</c:v>
                </c:pt>
                <c:pt idx="205">
                  <c:v>0.15643446504022973</c:v>
                </c:pt>
                <c:pt idx="206">
                  <c:v>0.18738131458572421</c:v>
                </c:pt>
                <c:pt idx="207">
                  <c:v>0.21814324139654195</c:v>
                </c:pt>
                <c:pt idx="208">
                  <c:v>0.24868988716485488</c:v>
                </c:pt>
                <c:pt idx="209">
                  <c:v>0.27899110603922833</c:v>
                </c:pt>
                <c:pt idx="210">
                  <c:v>0.30901699437494717</c:v>
                </c:pt>
                <c:pt idx="211">
                  <c:v>0.33873792024529098</c:v>
                </c:pt>
                <c:pt idx="212">
                  <c:v>0.3681245526846782</c:v>
                </c:pt>
                <c:pt idx="213">
                  <c:v>0.3971478906347799</c:v>
                </c:pt>
                <c:pt idx="214">
                  <c:v>0.42577929156507255</c:v>
                </c:pt>
                <c:pt idx="215">
                  <c:v>0.45399049973954658</c:v>
                </c:pt>
                <c:pt idx="216">
                  <c:v>0.48175367410171566</c:v>
                </c:pt>
                <c:pt idx="217">
                  <c:v>0.50904141575037076</c:v>
                </c:pt>
                <c:pt idx="218">
                  <c:v>0.53582679497899666</c:v>
                </c:pt>
                <c:pt idx="219">
                  <c:v>0.56208337785213047</c:v>
                </c:pt>
                <c:pt idx="220">
                  <c:v>0.58778525229247358</c:v>
                </c:pt>
                <c:pt idx="221">
                  <c:v>0.61290705365297615</c:v>
                </c:pt>
                <c:pt idx="222">
                  <c:v>0.63742398974868986</c:v>
                </c:pt>
                <c:pt idx="223">
                  <c:v>0.66131186532365194</c:v>
                </c:pt>
                <c:pt idx="224">
                  <c:v>0.68454710592868928</c:v>
                </c:pt>
                <c:pt idx="225">
                  <c:v>0.70710678118654735</c:v>
                </c:pt>
                <c:pt idx="226">
                  <c:v>0.72896862742141055</c:v>
                </c:pt>
                <c:pt idx="227">
                  <c:v>0.75011106963045915</c:v>
                </c:pt>
                <c:pt idx="228">
                  <c:v>0.7705132427757887</c:v>
                </c:pt>
                <c:pt idx="229">
                  <c:v>0.7901550123756903</c:v>
                </c:pt>
                <c:pt idx="230">
                  <c:v>0.80901699437494679</c:v>
                </c:pt>
                <c:pt idx="231">
                  <c:v>0.82708057427456161</c:v>
                </c:pt>
                <c:pt idx="232">
                  <c:v>0.84432792550201474</c:v>
                </c:pt>
                <c:pt idx="233">
                  <c:v>0.86074202700394364</c:v>
                </c:pt>
                <c:pt idx="234">
                  <c:v>0.87630668004386314</c:v>
                </c:pt>
                <c:pt idx="235">
                  <c:v>0.89100652418836768</c:v>
                </c:pt>
                <c:pt idx="236">
                  <c:v>0.90482705246601935</c:v>
                </c:pt>
                <c:pt idx="237">
                  <c:v>0.91775462568398125</c:v>
                </c:pt>
                <c:pt idx="238">
                  <c:v>0.92977648588825113</c:v>
                </c:pt>
                <c:pt idx="239">
                  <c:v>0.94088076895422545</c:v>
                </c:pt>
                <c:pt idx="240">
                  <c:v>0.95105651629515353</c:v>
                </c:pt>
                <c:pt idx="241">
                  <c:v>0.96029368567694318</c:v>
                </c:pt>
                <c:pt idx="242">
                  <c:v>0.96858316112863097</c:v>
                </c:pt>
                <c:pt idx="243">
                  <c:v>0.97591676193874743</c:v>
                </c:pt>
                <c:pt idx="244">
                  <c:v>0.98228725072868861</c:v>
                </c:pt>
                <c:pt idx="245">
                  <c:v>0.98768834059513777</c:v>
                </c:pt>
                <c:pt idx="246">
                  <c:v>0.99211470131447776</c:v>
                </c:pt>
                <c:pt idx="247">
                  <c:v>0.99556196460308</c:v>
                </c:pt>
                <c:pt idx="248">
                  <c:v>0.99802672842827156</c:v>
                </c:pt>
                <c:pt idx="249">
                  <c:v>0.9995065603657316</c:v>
                </c:pt>
                <c:pt idx="250">
                  <c:v>1</c:v>
                </c:pt>
                <c:pt idx="251">
                  <c:v>0.9995065603657316</c:v>
                </c:pt>
                <c:pt idx="252">
                  <c:v>0.99802672842827156</c:v>
                </c:pt>
                <c:pt idx="253">
                  <c:v>0.99556196460308011</c:v>
                </c:pt>
                <c:pt idx="254">
                  <c:v>0.99211470131447788</c:v>
                </c:pt>
                <c:pt idx="255">
                  <c:v>0.98768834059513788</c:v>
                </c:pt>
                <c:pt idx="256">
                  <c:v>0.98228725072868861</c:v>
                </c:pt>
                <c:pt idx="257">
                  <c:v>0.97591676193874777</c:v>
                </c:pt>
                <c:pt idx="258">
                  <c:v>0.96858316112863108</c:v>
                </c:pt>
                <c:pt idx="259">
                  <c:v>0.96029368567694307</c:v>
                </c:pt>
                <c:pt idx="260">
                  <c:v>0.95105651629515364</c:v>
                </c:pt>
                <c:pt idx="261">
                  <c:v>0.94088076895422568</c:v>
                </c:pt>
                <c:pt idx="262">
                  <c:v>0.92977648588825168</c:v>
                </c:pt>
                <c:pt idx="263">
                  <c:v>0.91775462568398147</c:v>
                </c:pt>
                <c:pt idx="264">
                  <c:v>0.90482705246601924</c:v>
                </c:pt>
                <c:pt idx="265">
                  <c:v>0.89100652418836845</c:v>
                </c:pt>
                <c:pt idx="266">
                  <c:v>0.87630668004386336</c:v>
                </c:pt>
                <c:pt idx="267">
                  <c:v>0.86074202700394353</c:v>
                </c:pt>
                <c:pt idx="268">
                  <c:v>0.84432792550201508</c:v>
                </c:pt>
                <c:pt idx="269">
                  <c:v>0.82708057427456194</c:v>
                </c:pt>
                <c:pt idx="270">
                  <c:v>0.80901699437494767</c:v>
                </c:pt>
                <c:pt idx="271">
                  <c:v>0.79015501237569064</c:v>
                </c:pt>
                <c:pt idx="272">
                  <c:v>0.77051324277578859</c:v>
                </c:pt>
                <c:pt idx="273">
                  <c:v>0.75011106963046015</c:v>
                </c:pt>
                <c:pt idx="274">
                  <c:v>0.728968627421411</c:v>
                </c:pt>
                <c:pt idx="275">
                  <c:v>0.70710678118654835</c:v>
                </c:pt>
                <c:pt idx="276">
                  <c:v>0.68454710592868973</c:v>
                </c:pt>
                <c:pt idx="277">
                  <c:v>0.66131186532365172</c:v>
                </c:pt>
                <c:pt idx="278">
                  <c:v>0.63742398974869108</c:v>
                </c:pt>
                <c:pt idx="279">
                  <c:v>0.6129070536529766</c:v>
                </c:pt>
                <c:pt idx="280">
                  <c:v>0.58778525229247336</c:v>
                </c:pt>
                <c:pt idx="281">
                  <c:v>0.56208337785213103</c:v>
                </c:pt>
                <c:pt idx="282">
                  <c:v>0.53582679497899721</c:v>
                </c:pt>
                <c:pt idx="283">
                  <c:v>0.50904141575037209</c:v>
                </c:pt>
                <c:pt idx="284">
                  <c:v>0.48175367410171621</c:v>
                </c:pt>
                <c:pt idx="285">
                  <c:v>0.4539904997395463</c:v>
                </c:pt>
                <c:pt idx="286">
                  <c:v>0.42577929156507394</c:v>
                </c:pt>
                <c:pt idx="287">
                  <c:v>0.39714789063478045</c:v>
                </c:pt>
                <c:pt idx="288">
                  <c:v>0.36812455268467797</c:v>
                </c:pt>
                <c:pt idx="289">
                  <c:v>0.33873792024529153</c:v>
                </c:pt>
                <c:pt idx="290">
                  <c:v>0.30901699437494778</c:v>
                </c:pt>
                <c:pt idx="291">
                  <c:v>0.27899110603922977</c:v>
                </c:pt>
                <c:pt idx="292">
                  <c:v>0.24868988716485549</c:v>
                </c:pt>
                <c:pt idx="293">
                  <c:v>0.21814324139654168</c:v>
                </c:pt>
                <c:pt idx="294">
                  <c:v>0.18738131458572568</c:v>
                </c:pt>
                <c:pt idx="295">
                  <c:v>0.15643446504023034</c:v>
                </c:pt>
                <c:pt idx="296">
                  <c:v>0.1253332335643039</c:v>
                </c:pt>
                <c:pt idx="297">
                  <c:v>9.4108313318514145E-2</c:v>
                </c:pt>
                <c:pt idx="298">
                  <c:v>6.2790519529313388E-2</c:v>
                </c:pt>
                <c:pt idx="299">
                  <c:v>3.1410759078128479E-2</c:v>
                </c:pt>
                <c:pt idx="300">
                  <c:v>3.67544536472586E-16</c:v>
                </c:pt>
                <c:pt idx="301">
                  <c:v>-3.1410759078127751E-2</c:v>
                </c:pt>
                <c:pt idx="302">
                  <c:v>-6.2790519529312652E-2</c:v>
                </c:pt>
                <c:pt idx="303">
                  <c:v>-9.4108313318513423E-2</c:v>
                </c:pt>
                <c:pt idx="304">
                  <c:v>-0.12533323356430318</c:v>
                </c:pt>
                <c:pt idx="305">
                  <c:v>-0.15643446504022962</c:v>
                </c:pt>
                <c:pt idx="306">
                  <c:v>-0.18738131458572496</c:v>
                </c:pt>
                <c:pt idx="307">
                  <c:v>-0.21814324139654098</c:v>
                </c:pt>
                <c:pt idx="308">
                  <c:v>-0.24868988716485477</c:v>
                </c:pt>
                <c:pt idx="309">
                  <c:v>-0.27899110603922905</c:v>
                </c:pt>
                <c:pt idx="310">
                  <c:v>-0.30901699437494706</c:v>
                </c:pt>
                <c:pt idx="311">
                  <c:v>-0.33873792024529087</c:v>
                </c:pt>
                <c:pt idx="312">
                  <c:v>-0.36812455268467725</c:v>
                </c:pt>
                <c:pt idx="313">
                  <c:v>-0.39714789063477979</c:v>
                </c:pt>
                <c:pt idx="314">
                  <c:v>-0.42577929156507327</c:v>
                </c:pt>
                <c:pt idx="315">
                  <c:v>-0.45399049973954564</c:v>
                </c:pt>
                <c:pt idx="316">
                  <c:v>-0.48175367410171555</c:v>
                </c:pt>
                <c:pt idx="317">
                  <c:v>-0.50904141575037143</c:v>
                </c:pt>
                <c:pt idx="318">
                  <c:v>-0.53582679497899655</c:v>
                </c:pt>
                <c:pt idx="319">
                  <c:v>-0.56208337785213047</c:v>
                </c:pt>
                <c:pt idx="320">
                  <c:v>-0.5877852522924728</c:v>
                </c:pt>
                <c:pt idx="321">
                  <c:v>-0.61290705365297604</c:v>
                </c:pt>
                <c:pt idx="322">
                  <c:v>-0.63742398974869052</c:v>
                </c:pt>
                <c:pt idx="323">
                  <c:v>-0.66131186532365116</c:v>
                </c:pt>
                <c:pt idx="324">
                  <c:v>-0.68454710592868917</c:v>
                </c:pt>
                <c:pt idx="325">
                  <c:v>-0.70710678118654791</c:v>
                </c:pt>
                <c:pt idx="326">
                  <c:v>-0.72896862742141055</c:v>
                </c:pt>
                <c:pt idx="327">
                  <c:v>-0.75011106963045959</c:v>
                </c:pt>
                <c:pt idx="328">
                  <c:v>-0.77051324277578803</c:v>
                </c:pt>
                <c:pt idx="329">
                  <c:v>-0.79015501237569019</c:v>
                </c:pt>
                <c:pt idx="330">
                  <c:v>-0.80901699437494723</c:v>
                </c:pt>
                <c:pt idx="331">
                  <c:v>-0.8270805742745615</c:v>
                </c:pt>
                <c:pt idx="332">
                  <c:v>-0.84432792550201463</c:v>
                </c:pt>
                <c:pt idx="333">
                  <c:v>-0.8607420270039432</c:v>
                </c:pt>
                <c:pt idx="334">
                  <c:v>-0.87630668004386303</c:v>
                </c:pt>
                <c:pt idx="335">
                  <c:v>-0.89100652418836812</c:v>
                </c:pt>
                <c:pt idx="336">
                  <c:v>-0.90482705246601891</c:v>
                </c:pt>
                <c:pt idx="337">
                  <c:v>-0.91775462568398114</c:v>
                </c:pt>
                <c:pt idx="338">
                  <c:v>-0.92977648588825135</c:v>
                </c:pt>
                <c:pt idx="339">
                  <c:v>-0.94088076895422534</c:v>
                </c:pt>
                <c:pt idx="340">
                  <c:v>-0.95105651629515342</c:v>
                </c:pt>
                <c:pt idx="341">
                  <c:v>-0.96029368567694295</c:v>
                </c:pt>
                <c:pt idx="342">
                  <c:v>-0.96858316112863097</c:v>
                </c:pt>
                <c:pt idx="343">
                  <c:v>-0.97591676193874755</c:v>
                </c:pt>
                <c:pt idx="344">
                  <c:v>-0.9822872507286885</c:v>
                </c:pt>
                <c:pt idx="345">
                  <c:v>-0.98768834059513777</c:v>
                </c:pt>
                <c:pt idx="346">
                  <c:v>-0.99211470131447788</c:v>
                </c:pt>
                <c:pt idx="347">
                  <c:v>-0.99556196460308</c:v>
                </c:pt>
                <c:pt idx="348">
                  <c:v>-0.99802672842827156</c:v>
                </c:pt>
                <c:pt idx="349">
                  <c:v>-0.9995065603657316</c:v>
                </c:pt>
                <c:pt idx="350">
                  <c:v>-1</c:v>
                </c:pt>
                <c:pt idx="351">
                  <c:v>-0.9995065603657316</c:v>
                </c:pt>
                <c:pt idx="352">
                  <c:v>-0.99802672842827156</c:v>
                </c:pt>
                <c:pt idx="353">
                  <c:v>-0.99556196460308011</c:v>
                </c:pt>
                <c:pt idx="354">
                  <c:v>-0.99211470131447799</c:v>
                </c:pt>
                <c:pt idx="355">
                  <c:v>-0.98768834059513788</c:v>
                </c:pt>
                <c:pt idx="356">
                  <c:v>-0.98228725072868861</c:v>
                </c:pt>
                <c:pt idx="357">
                  <c:v>-0.97591676193874777</c:v>
                </c:pt>
                <c:pt idx="358">
                  <c:v>-0.96858316112863119</c:v>
                </c:pt>
                <c:pt idx="359">
                  <c:v>-0.96029368567694318</c:v>
                </c:pt>
                <c:pt idx="360">
                  <c:v>-0.95105651629515375</c:v>
                </c:pt>
                <c:pt idx="361">
                  <c:v>-0.94088076895422568</c:v>
                </c:pt>
                <c:pt idx="362">
                  <c:v>-0.92977648588825168</c:v>
                </c:pt>
                <c:pt idx="363">
                  <c:v>-0.91775462568398158</c:v>
                </c:pt>
                <c:pt idx="364">
                  <c:v>-0.90482705246601924</c:v>
                </c:pt>
                <c:pt idx="365">
                  <c:v>-0.89100652418836845</c:v>
                </c:pt>
                <c:pt idx="366">
                  <c:v>-0.87630668004386347</c:v>
                </c:pt>
                <c:pt idx="367">
                  <c:v>-0.86074202700394364</c:v>
                </c:pt>
                <c:pt idx="368">
                  <c:v>-0.84432792550201508</c:v>
                </c:pt>
                <c:pt idx="369">
                  <c:v>-0.82708057427456194</c:v>
                </c:pt>
                <c:pt idx="370">
                  <c:v>-0.80901699437494767</c:v>
                </c:pt>
                <c:pt idx="371">
                  <c:v>-0.79015501237569075</c:v>
                </c:pt>
                <c:pt idx="372">
                  <c:v>-0.77051324277578859</c:v>
                </c:pt>
                <c:pt idx="373">
                  <c:v>-0.75011106963046015</c:v>
                </c:pt>
                <c:pt idx="374">
                  <c:v>-0.72896862742141111</c:v>
                </c:pt>
                <c:pt idx="375">
                  <c:v>-0.70710678118654846</c:v>
                </c:pt>
                <c:pt idx="376">
                  <c:v>-0.68454710592868984</c:v>
                </c:pt>
                <c:pt idx="377">
                  <c:v>-0.66131186532365183</c:v>
                </c:pt>
                <c:pt idx="378">
                  <c:v>-0.63742398974869119</c:v>
                </c:pt>
                <c:pt idx="379">
                  <c:v>-0.61290705365297671</c:v>
                </c:pt>
                <c:pt idx="380">
                  <c:v>-0.58778525229247347</c:v>
                </c:pt>
                <c:pt idx="381">
                  <c:v>-0.56208337785213114</c:v>
                </c:pt>
                <c:pt idx="382">
                  <c:v>-0.53582679497899732</c:v>
                </c:pt>
                <c:pt idx="383">
                  <c:v>-0.50904141575037221</c:v>
                </c:pt>
                <c:pt idx="384">
                  <c:v>-0.48175367410171632</c:v>
                </c:pt>
                <c:pt idx="385">
                  <c:v>-0.45399049973954642</c:v>
                </c:pt>
                <c:pt idx="386">
                  <c:v>-0.42577929156507405</c:v>
                </c:pt>
                <c:pt idx="387">
                  <c:v>-0.39714789063478056</c:v>
                </c:pt>
                <c:pt idx="388">
                  <c:v>-0.36812455268467809</c:v>
                </c:pt>
                <c:pt idx="389">
                  <c:v>-0.33873792024529165</c:v>
                </c:pt>
                <c:pt idx="390">
                  <c:v>-0.3090169943749479</c:v>
                </c:pt>
                <c:pt idx="391">
                  <c:v>-0.27899110603922989</c:v>
                </c:pt>
                <c:pt idx="392">
                  <c:v>-0.2486898871648556</c:v>
                </c:pt>
                <c:pt idx="393">
                  <c:v>-0.21814324139654181</c:v>
                </c:pt>
                <c:pt idx="394">
                  <c:v>-0.18738131458572579</c:v>
                </c:pt>
                <c:pt idx="395">
                  <c:v>-0.15643446504023048</c:v>
                </c:pt>
                <c:pt idx="396">
                  <c:v>-0.12533323356430401</c:v>
                </c:pt>
                <c:pt idx="397">
                  <c:v>-9.410831331851427E-2</c:v>
                </c:pt>
                <c:pt idx="398">
                  <c:v>-6.2790519529313513E-2</c:v>
                </c:pt>
                <c:pt idx="399">
                  <c:v>-3.1410759078128604E-2</c:v>
                </c:pt>
                <c:pt idx="400">
                  <c:v>-4.90059381963448E-16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83-4152-B0FD-3F93D509C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3927232"/>
        <c:axId val="40365888"/>
      </c:scatterChart>
      <c:valAx>
        <c:axId val="783927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40365888"/>
        <c:crosses val="autoZero"/>
        <c:crossBetween val="midCat"/>
      </c:valAx>
      <c:valAx>
        <c:axId val="40365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9272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DED1C5B-90D3-4007-BB1A-EAB08D821F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8B4E86A-7E04-4E08-9C2F-7F5EE0785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5061B46E-298C-4281-BC50-7CE8E4049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91CEF23-4D51-46C9-9255-F983D6438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4AA4BE74-0436-4732-A557-E0D9596DC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958526E-6286-4DBE-8C2D-6F363DEC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F56B44-62F6-4621-88FD-49237BE69FC7}"/>
              </a:ext>
            </a:extLst>
          </p:cNvPr>
          <p:cNvGrpSpPr/>
          <p:nvPr userDrawn="1"/>
        </p:nvGrpSpPr>
        <p:grpSpPr>
          <a:xfrm>
            <a:off x="-19349" y="0"/>
            <a:ext cx="9925349" cy="6857999"/>
            <a:chOff x="-19349" y="0"/>
            <a:chExt cx="9925349" cy="68579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91DA9D-53C0-4FA6-8CDE-45CB83D94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"/>
            <a:stretch/>
          </p:blipFill>
          <p:spPr>
            <a:xfrm>
              <a:off x="-19349" y="0"/>
              <a:ext cx="9925349" cy="6857999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50C61D4-E68A-4C43-9B62-6041BA0A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61" y="521316"/>
              <a:ext cx="8229479" cy="5815369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A9753E-9539-4348-AAA7-99CA72694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34" t="53472" r="2568"/>
            <a:stretch/>
          </p:blipFill>
          <p:spPr>
            <a:xfrm>
              <a:off x="8359111" y="5000624"/>
              <a:ext cx="1546889" cy="1857375"/>
            </a:xfrm>
            <a:custGeom>
              <a:avLst/>
              <a:gdLst>
                <a:gd name="connsiteX0" fmla="*/ 457200 w 1546889"/>
                <a:gd name="connsiteY0" fmla="*/ 0 h 1857375"/>
                <a:gd name="connsiteX1" fmla="*/ 1546889 w 1546889"/>
                <a:gd name="connsiteY1" fmla="*/ 0 h 1857375"/>
                <a:gd name="connsiteX2" fmla="*/ 1546889 w 1546889"/>
                <a:gd name="connsiteY2" fmla="*/ 1857375 h 1857375"/>
                <a:gd name="connsiteX3" fmla="*/ 0 w 1546889"/>
                <a:gd name="connsiteY3" fmla="*/ 1857375 h 1857375"/>
                <a:gd name="connsiteX4" fmla="*/ 0 w 1546889"/>
                <a:gd name="connsiteY4" fmla="*/ 1623628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889" h="1857375">
                  <a:moveTo>
                    <a:pt x="457200" y="0"/>
                  </a:moveTo>
                  <a:lnTo>
                    <a:pt x="1546889" y="0"/>
                  </a:lnTo>
                  <a:lnTo>
                    <a:pt x="1546889" y="1857375"/>
                  </a:lnTo>
                  <a:lnTo>
                    <a:pt x="0" y="1857375"/>
                  </a:lnTo>
                  <a:lnTo>
                    <a:pt x="0" y="162362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8" Type="http://schemas.openxmlformats.org/officeDocument/2006/relationships/image" Target="../media/image17.png"/><Relationship Id="rId3" Type="http://schemas.openxmlformats.org/officeDocument/2006/relationships/image" Target="../media/image13.png"/><Relationship Id="rId17" Type="http://schemas.openxmlformats.org/officeDocument/2006/relationships/image" Target="../media/image74.png"/><Relationship Id="rId2" Type="http://schemas.openxmlformats.org/officeDocument/2006/relationships/image" Target="../media/image12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chart" Target="../charts/chart30.xml"/><Relationship Id="rId4" Type="http://schemas.openxmlformats.org/officeDocument/2006/relationships/image" Target="../media/image14.png"/><Relationship Id="rId9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png"/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12" Type="http://schemas.openxmlformats.org/officeDocument/2006/relationships/image" Target="../media/image35.jpeg"/><Relationship Id="rId2" Type="http://schemas.openxmlformats.org/officeDocument/2006/relationships/image" Target="../media/image2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microsoft.com/office/2007/relationships/hdphoto" Target="../media/hdphoto3.wdp"/><Relationship Id="rId5" Type="http://schemas.openxmlformats.org/officeDocument/2006/relationships/image" Target="../media/image29.png"/><Relationship Id="rId15" Type="http://schemas.microsoft.com/office/2007/relationships/hdphoto" Target="../media/hdphoto4.wdp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201" y="1800349"/>
            <a:ext cx="8353598" cy="46166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안산</a:t>
            </a:r>
            <a:r>
              <a:rPr lang="en-US" altLang="ko-KR" dirty="0"/>
              <a:t>] </a:t>
            </a:r>
            <a:r>
              <a:rPr lang="ko-KR" altLang="en-US" dirty="0"/>
              <a:t>광학 </a:t>
            </a:r>
            <a:r>
              <a:rPr lang="en-US" altLang="ko-KR" dirty="0"/>
              <a:t>TM FMCW</a:t>
            </a:r>
            <a:r>
              <a:rPr lang="ko-KR" altLang="en-US" dirty="0"/>
              <a:t> </a:t>
            </a:r>
            <a:r>
              <a:rPr lang="en-US" altLang="ko-KR" dirty="0"/>
              <a:t>LiDAR</a:t>
            </a:r>
            <a:r>
              <a:rPr lang="ko-KR" altLang="en-US" dirty="0"/>
              <a:t> 실험을 위한 </a:t>
            </a:r>
            <a:r>
              <a:rPr lang="en-US" altLang="ko-KR" dirty="0"/>
              <a:t>Tunable laser </a:t>
            </a:r>
            <a:r>
              <a:rPr lang="ko-KR" altLang="en-US" dirty="0"/>
              <a:t>신규 투자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09771"/>
              </p:ext>
            </p:extLst>
          </p:nvPr>
        </p:nvGraphicFramePr>
        <p:xfrm>
          <a:off x="7048500" y="2630032"/>
          <a:ext cx="2801043" cy="200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광학솔루션사업부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팀 장인규 선임</a:t>
                      </a:r>
                      <a:endParaRPr lang="en-US" altLang="ko-KR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“[</a:t>
                      </a:r>
                      <a:r>
                        <a:rPr lang="ko-KR" altLang="en-US" sz="1100" dirty="0"/>
                        <a:t>안산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광학 </a:t>
                      </a:r>
                      <a:r>
                        <a:rPr lang="en-US" altLang="ko-KR" sz="1100" dirty="0"/>
                        <a:t>TM FMCW LiDAR </a:t>
                      </a:r>
                      <a:r>
                        <a:rPr lang="ko-KR" altLang="en-US" sz="1100" dirty="0"/>
                        <a:t>실험을 위한 </a:t>
                      </a:r>
                      <a:r>
                        <a:rPr lang="en-US" altLang="ko-KR" sz="1100" dirty="0"/>
                        <a:t>Tunable laser </a:t>
                      </a:r>
                      <a:r>
                        <a:rPr lang="ko-KR" altLang="en-US" sz="1100" dirty="0"/>
                        <a:t>신규 투자</a:t>
                      </a:r>
                      <a:r>
                        <a:rPr lang="en-US" altLang="ko-KR" sz="1100" dirty="0"/>
                        <a:t>”</a:t>
                      </a:r>
                      <a:r>
                        <a:rPr lang="ko-KR" altLang="en-US" sz="1100" dirty="0"/>
                        <a:t>의 투자 심의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64" y="2924944"/>
            <a:ext cx="4157523" cy="6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ym typeface="Wingdings" pitchFamily="2" charset="2"/>
              </a:rPr>
              <a:t>1. </a:t>
            </a:r>
            <a:r>
              <a:rPr lang="ko-KR" altLang="en-US" sz="1600" b="1" dirty="0">
                <a:sym typeface="Wingdings" pitchFamily="2" charset="2"/>
              </a:rPr>
              <a:t>투자 심의서</a:t>
            </a:r>
            <a:endParaRPr lang="en-US" altLang="ko-KR" sz="1600" b="1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투자 배경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설치 장소 검토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5DA15F-DAF1-4511-B52E-687ACA6FA383}"/>
              </a:ext>
            </a:extLst>
          </p:cNvPr>
          <p:cNvSpPr txBox="1"/>
          <p:nvPr/>
        </p:nvSpPr>
        <p:spPr>
          <a:xfrm>
            <a:off x="272480" y="764704"/>
            <a:ext cx="4366901" cy="519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설치 장소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안산 동관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3D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평가분석실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설비를 배치하고자 함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연구소 계획에 의거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장비 배치 확정 예정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33E48C-3CAA-47B7-A569-A37BBCF1E3AC}"/>
              </a:ext>
            </a:extLst>
          </p:cNvPr>
          <p:cNvSpPr/>
          <p:nvPr/>
        </p:nvSpPr>
        <p:spPr>
          <a:xfrm>
            <a:off x="4329348" y="6082808"/>
            <a:ext cx="1223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&lt;</a:t>
            </a:r>
            <a:r>
              <a:rPr lang="ko-KR" altLang="en-US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실험실 배치도</a:t>
            </a:r>
            <a:r>
              <a:rPr lang="en-US" altLang="ko-KR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&gt;</a:t>
            </a:r>
            <a:endParaRPr lang="ko-KR" altLang="en-US" sz="1200"/>
          </a:p>
        </p:txBody>
      </p:sp>
      <p:sp>
        <p:nvSpPr>
          <p:cNvPr id="58" name="직사각형 45">
            <a:extLst>
              <a:ext uri="{FF2B5EF4-FFF2-40B4-BE49-F238E27FC236}">
                <a16:creationId xmlns:a16="http://schemas.microsoft.com/office/drawing/2014/main" id="{8A0A1250-A2A8-4895-BDA5-5E8638960BD5}"/>
              </a:ext>
            </a:extLst>
          </p:cNvPr>
          <p:cNvSpPr/>
          <p:nvPr/>
        </p:nvSpPr>
        <p:spPr>
          <a:xfrm>
            <a:off x="1052052" y="1411978"/>
            <a:ext cx="7778844" cy="4732804"/>
          </a:xfrm>
          <a:custGeom>
            <a:avLst/>
            <a:gdLst/>
            <a:ahLst/>
            <a:cxnLst/>
            <a:rect l="l" t="t" r="r" b="b"/>
            <a:pathLst>
              <a:path w="7778844" h="4732804">
                <a:moveTo>
                  <a:pt x="307427" y="0"/>
                </a:moveTo>
                <a:lnTo>
                  <a:pt x="2435772" y="0"/>
                </a:lnTo>
                <a:lnTo>
                  <a:pt x="2435772" y="1709938"/>
                </a:lnTo>
                <a:lnTo>
                  <a:pt x="5343073" y="1709938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017" y="4438200"/>
                </a:lnTo>
                <a:lnTo>
                  <a:pt x="7777183" y="4438412"/>
                </a:lnTo>
                <a:cubicBezTo>
                  <a:pt x="7782995" y="4492520"/>
                  <a:pt x="7241717" y="4595030"/>
                  <a:pt x="6568203" y="4667375"/>
                </a:cubicBezTo>
                <a:cubicBezTo>
                  <a:pt x="5955736" y="4733163"/>
                  <a:pt x="5444826" y="4751351"/>
                  <a:pt x="5353146" y="4712749"/>
                </a:cubicBezTo>
                <a:lnTo>
                  <a:pt x="5343072" y="4713891"/>
                </a:lnTo>
                <a:lnTo>
                  <a:pt x="5343072" y="4706600"/>
                </a:lnTo>
                <a:lnTo>
                  <a:pt x="5338175" y="4700396"/>
                </a:lnTo>
                <a:cubicBezTo>
                  <a:pt x="5337828" y="4697163"/>
                  <a:pt x="5339433" y="4693758"/>
                  <a:pt x="5343072" y="4690364"/>
                </a:cubicBezTo>
                <a:lnTo>
                  <a:pt x="5343072" y="3436885"/>
                </a:lnTo>
                <a:lnTo>
                  <a:pt x="4447845" y="3436885"/>
                </a:lnTo>
                <a:lnTo>
                  <a:pt x="4447845" y="3550923"/>
                </a:lnTo>
                <a:lnTo>
                  <a:pt x="3259125" y="3550923"/>
                </a:lnTo>
                <a:lnTo>
                  <a:pt x="3259125" y="3436885"/>
                </a:lnTo>
                <a:lnTo>
                  <a:pt x="2435772" y="3436885"/>
                </a:lnTo>
                <a:lnTo>
                  <a:pt x="2435772" y="4690364"/>
                </a:lnTo>
                <a:cubicBezTo>
                  <a:pt x="2439411" y="4693758"/>
                  <a:pt x="2441016" y="4697163"/>
                  <a:pt x="2440669" y="4700396"/>
                </a:cubicBezTo>
                <a:lnTo>
                  <a:pt x="2435772" y="4706600"/>
                </a:lnTo>
                <a:lnTo>
                  <a:pt x="2435772" y="4713891"/>
                </a:lnTo>
                <a:lnTo>
                  <a:pt x="2425698" y="4712749"/>
                </a:lnTo>
                <a:cubicBezTo>
                  <a:pt x="2334018" y="4751351"/>
                  <a:pt x="1823108" y="4733163"/>
                  <a:pt x="1210641" y="4667375"/>
                </a:cubicBezTo>
                <a:cubicBezTo>
                  <a:pt x="537127" y="4595030"/>
                  <a:pt x="-4152" y="4492520"/>
                  <a:pt x="1660" y="4438412"/>
                </a:cubicBezTo>
                <a:lnTo>
                  <a:pt x="1827" y="4438200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D7B908-21C1-4375-8F75-53B02AD3D86B}"/>
              </a:ext>
            </a:extLst>
          </p:cNvPr>
          <p:cNvSpPr/>
          <p:nvPr/>
        </p:nvSpPr>
        <p:spPr>
          <a:xfrm>
            <a:off x="4310538" y="4543021"/>
            <a:ext cx="1188720" cy="4267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70246A1-D23A-46E9-A573-C5AF50A8C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97047"/>
              </p:ext>
            </p:extLst>
          </p:nvPr>
        </p:nvGraphicFramePr>
        <p:xfrm>
          <a:off x="3480060" y="3133493"/>
          <a:ext cx="2915948" cy="87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6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통신실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공조실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2B19AD5-B2E6-49CD-9D60-3510E5DD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45560"/>
              </p:ext>
            </p:extLst>
          </p:nvPr>
        </p:nvGraphicFramePr>
        <p:xfrm>
          <a:off x="4415143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2A8A5F98-9F98-4473-BD5D-A04147E6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52392"/>
              </p:ext>
            </p:extLst>
          </p:nvPr>
        </p:nvGraphicFramePr>
        <p:xfrm>
          <a:off x="4768907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DF0C740-5E4E-400A-94EE-B0CFAEB65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85928"/>
              </p:ext>
            </p:extLst>
          </p:nvPr>
        </p:nvGraphicFramePr>
        <p:xfrm>
          <a:off x="5122672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60F0FFF-662A-477A-A831-32F92D08AF54}"/>
              </a:ext>
            </a:extLst>
          </p:cNvPr>
          <p:cNvCxnSpPr/>
          <p:nvPr/>
        </p:nvCxnSpPr>
        <p:spPr>
          <a:xfrm flipV="1">
            <a:off x="6393669" y="4031466"/>
            <a:ext cx="0" cy="89306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3634485-96F0-4DDA-8564-E0D5EE0CB565}"/>
              </a:ext>
            </a:extLst>
          </p:cNvPr>
          <p:cNvSpPr txBox="1"/>
          <p:nvPr/>
        </p:nvSpPr>
        <p:spPr>
          <a:xfrm>
            <a:off x="4518482" y="1591866"/>
            <a:ext cx="734744" cy="97506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5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2F</a:t>
            </a:r>
            <a:endParaRPr lang="ko-KR" altLang="en-US" sz="54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F24964B-C967-41F8-A60A-259307019812}"/>
              </a:ext>
            </a:extLst>
          </p:cNvPr>
          <p:cNvGrpSpPr/>
          <p:nvPr/>
        </p:nvGrpSpPr>
        <p:grpSpPr>
          <a:xfrm>
            <a:off x="6302315" y="4043439"/>
            <a:ext cx="180457" cy="317506"/>
            <a:chOff x="6302315" y="3897395"/>
            <a:chExt cx="180457" cy="317506"/>
          </a:xfrm>
        </p:grpSpPr>
        <p:sp>
          <p:nvSpPr>
            <p:cNvPr id="67" name="원형 106">
              <a:extLst>
                <a:ext uri="{FF2B5EF4-FFF2-40B4-BE49-F238E27FC236}">
                  <a16:creationId xmlns:a16="http://schemas.microsoft.com/office/drawing/2014/main" id="{F10B562C-E096-400A-943A-FD6945B90752}"/>
                </a:ext>
              </a:extLst>
            </p:cNvPr>
            <p:cNvSpPr/>
            <p:nvPr/>
          </p:nvSpPr>
          <p:spPr>
            <a:xfrm>
              <a:off x="6302315" y="4059396"/>
              <a:ext cx="180457" cy="155505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원형 107">
              <a:extLst>
                <a:ext uri="{FF2B5EF4-FFF2-40B4-BE49-F238E27FC236}">
                  <a16:creationId xmlns:a16="http://schemas.microsoft.com/office/drawing/2014/main" id="{9A8282C6-A12C-4CFC-AE62-DC354EF30930}"/>
                </a:ext>
              </a:extLst>
            </p:cNvPr>
            <p:cNvSpPr/>
            <p:nvPr/>
          </p:nvSpPr>
          <p:spPr>
            <a:xfrm flipV="1">
              <a:off x="6302315" y="3897395"/>
              <a:ext cx="180457" cy="155505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B7FF31-B65F-4564-980E-5199302D1714}"/>
              </a:ext>
            </a:extLst>
          </p:cNvPr>
          <p:cNvCxnSpPr/>
          <p:nvPr/>
        </p:nvCxnSpPr>
        <p:spPr>
          <a:xfrm flipV="1">
            <a:off x="3481438" y="4004299"/>
            <a:ext cx="0" cy="89306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>
            <a:extLst>
              <a:ext uri="{FF2B5EF4-FFF2-40B4-BE49-F238E27FC236}">
                <a16:creationId xmlns:a16="http://schemas.microsoft.com/office/drawing/2014/main" id="{3383D9DA-6837-407E-ACC7-58B856C39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6"/>
          <a:stretch/>
        </p:blipFill>
        <p:spPr bwMode="auto">
          <a:xfrm>
            <a:off x="1006333" y="889567"/>
            <a:ext cx="6380245" cy="57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6E1AED6-6CF6-49CE-824B-22B5701C9E83}"/>
              </a:ext>
            </a:extLst>
          </p:cNvPr>
          <p:cNvCxnSpPr/>
          <p:nvPr/>
        </p:nvCxnSpPr>
        <p:spPr>
          <a:xfrm rot="16200000">
            <a:off x="1909498" y="3238380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3953A0A-F988-4623-BD75-0ED2A27B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5493"/>
              </p:ext>
            </p:extLst>
          </p:nvPr>
        </p:nvGraphicFramePr>
        <p:xfrm>
          <a:off x="2497933" y="4398165"/>
          <a:ext cx="959259" cy="57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회의실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36E902-D5D2-4976-B8E3-52FA6755389E}"/>
              </a:ext>
            </a:extLst>
          </p:cNvPr>
          <p:cNvSpPr/>
          <p:nvPr/>
        </p:nvSpPr>
        <p:spPr>
          <a:xfrm>
            <a:off x="2468535" y="4012150"/>
            <a:ext cx="1011259" cy="18679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665FE450-8757-41E2-984B-9837DCE44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0" t="31098" r="23746" b="11959"/>
          <a:stretch/>
        </p:blipFill>
        <p:spPr bwMode="auto">
          <a:xfrm>
            <a:off x="6410598" y="1433389"/>
            <a:ext cx="2104542" cy="4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627FD77-308B-4179-A773-883AAEA766F6}"/>
              </a:ext>
            </a:extLst>
          </p:cNvPr>
          <p:cNvSpPr/>
          <p:nvPr/>
        </p:nvSpPr>
        <p:spPr>
          <a:xfrm>
            <a:off x="8483526" y="1499922"/>
            <a:ext cx="87934" cy="3988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B31B1E7-FF1D-4E98-82E3-E379755E9F12}"/>
              </a:ext>
            </a:extLst>
          </p:cNvPr>
          <p:cNvCxnSpPr/>
          <p:nvPr/>
        </p:nvCxnSpPr>
        <p:spPr>
          <a:xfrm flipV="1">
            <a:off x="8483526" y="1499922"/>
            <a:ext cx="87934" cy="39880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A3BA82C-E953-4900-8388-893724114FDE}"/>
              </a:ext>
            </a:extLst>
          </p:cNvPr>
          <p:cNvCxnSpPr/>
          <p:nvPr/>
        </p:nvCxnSpPr>
        <p:spPr>
          <a:xfrm flipH="1" flipV="1">
            <a:off x="8481394" y="1499922"/>
            <a:ext cx="90067" cy="3959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>
            <a:extLst>
              <a:ext uri="{FF2B5EF4-FFF2-40B4-BE49-F238E27FC236}">
                <a16:creationId xmlns:a16="http://schemas.microsoft.com/office/drawing/2014/main" id="{E3023D9C-0424-49ED-BD8A-F70C6BD0A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2"/>
          <a:stretch/>
        </p:blipFill>
        <p:spPr bwMode="auto">
          <a:xfrm>
            <a:off x="3329060" y="4019123"/>
            <a:ext cx="311213" cy="3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30E95331-7974-46A2-8986-B2011A00F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2"/>
          <a:stretch/>
        </p:blipFill>
        <p:spPr bwMode="auto">
          <a:xfrm>
            <a:off x="6242453" y="4019123"/>
            <a:ext cx="311213" cy="3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19FDB36B-674A-41BB-A1F1-9631D37CBE31}"/>
              </a:ext>
            </a:extLst>
          </p:cNvPr>
          <p:cNvSpPr/>
          <p:nvPr/>
        </p:nvSpPr>
        <p:spPr>
          <a:xfrm>
            <a:off x="8232719" y="3569593"/>
            <a:ext cx="90000" cy="9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C569275B-BFD0-413A-8432-F2691291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68581"/>
              </p:ext>
            </p:extLst>
          </p:nvPr>
        </p:nvGraphicFramePr>
        <p:xfrm>
          <a:off x="2497933" y="4985714"/>
          <a:ext cx="959259" cy="45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회의실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32A012-D0CF-40B5-976C-348608418F20}"/>
              </a:ext>
            </a:extLst>
          </p:cNvPr>
          <p:cNvSpPr/>
          <p:nvPr/>
        </p:nvSpPr>
        <p:spPr>
          <a:xfrm>
            <a:off x="8350734" y="4642138"/>
            <a:ext cx="137140" cy="1940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758007-FDE0-4E96-83C4-0C31EC761ABD}"/>
              </a:ext>
            </a:extLst>
          </p:cNvPr>
          <p:cNvSpPr/>
          <p:nvPr/>
        </p:nvSpPr>
        <p:spPr>
          <a:xfrm>
            <a:off x="3485169" y="4387141"/>
            <a:ext cx="825369" cy="449580"/>
          </a:xfrm>
          <a:prstGeom prst="rect">
            <a:avLst/>
          </a:prstGeom>
          <a:solidFill>
            <a:srgbClr val="00CC00">
              <a:alpha val="50196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휴게실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EF5DFA9-AA6E-4DC3-A1D4-D34E0B8C069A}"/>
              </a:ext>
            </a:extLst>
          </p:cNvPr>
          <p:cNvSpPr/>
          <p:nvPr/>
        </p:nvSpPr>
        <p:spPr>
          <a:xfrm>
            <a:off x="5499258" y="4387141"/>
            <a:ext cx="892811" cy="449580"/>
          </a:xfrm>
          <a:prstGeom prst="rect">
            <a:avLst/>
          </a:prstGeom>
          <a:solidFill>
            <a:srgbClr val="00CC00">
              <a:alpha val="50196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휴게실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C9671B-48AC-4B37-AD91-7B1E4CCF100B}"/>
              </a:ext>
            </a:extLst>
          </p:cNvPr>
          <p:cNvSpPr/>
          <p:nvPr/>
        </p:nvSpPr>
        <p:spPr>
          <a:xfrm>
            <a:off x="6429264" y="1806050"/>
            <a:ext cx="900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기구분석실</a:t>
            </a:r>
            <a:b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열변형분석실</a:t>
            </a:r>
            <a:r>
              <a:rPr lang="en-US" altLang="ko-KR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EF6BCE8-4884-4C6D-B36E-95E63A43C940}"/>
              </a:ext>
            </a:extLst>
          </p:cNvPr>
          <p:cNvSpPr/>
          <p:nvPr/>
        </p:nvSpPr>
        <p:spPr>
          <a:xfrm>
            <a:off x="6429263" y="2310050"/>
            <a:ext cx="90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6387613-A98F-4A9D-A2DA-9FCEE7D07307}"/>
              </a:ext>
            </a:extLst>
          </p:cNvPr>
          <p:cNvSpPr/>
          <p:nvPr/>
        </p:nvSpPr>
        <p:spPr>
          <a:xfrm>
            <a:off x="7601610" y="1986050"/>
            <a:ext cx="9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S/W</a:t>
            </a:r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창고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066F5C-FB2F-4C8A-B9E4-8A2862A81FC3}"/>
              </a:ext>
            </a:extLst>
          </p:cNvPr>
          <p:cNvSpPr/>
          <p:nvPr/>
        </p:nvSpPr>
        <p:spPr>
          <a:xfrm>
            <a:off x="7601610" y="3210050"/>
            <a:ext cx="900000" cy="8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</a:t>
            </a:r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S/W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실험실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DB27714-6773-4A53-A5E2-CED430CDFDF6}"/>
              </a:ext>
            </a:extLst>
          </p:cNvPr>
          <p:cNvSpPr/>
          <p:nvPr/>
        </p:nvSpPr>
        <p:spPr>
          <a:xfrm>
            <a:off x="7601610" y="2301215"/>
            <a:ext cx="900000" cy="908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E48BCF1-E6D6-4C4A-946E-C8E1E5ED84DA}"/>
              </a:ext>
            </a:extLst>
          </p:cNvPr>
          <p:cNvCxnSpPr>
            <a:cxnSpLocks/>
          </p:cNvCxnSpPr>
          <p:nvPr/>
        </p:nvCxnSpPr>
        <p:spPr>
          <a:xfrm>
            <a:off x="6471016" y="4486591"/>
            <a:ext cx="11626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36C2EFA-9FF2-4159-9732-F3C8EBF974E8}"/>
              </a:ext>
            </a:extLst>
          </p:cNvPr>
          <p:cNvCxnSpPr>
            <a:cxnSpLocks/>
          </p:cNvCxnSpPr>
          <p:nvPr/>
        </p:nvCxnSpPr>
        <p:spPr>
          <a:xfrm flipV="1">
            <a:off x="7604648" y="4038051"/>
            <a:ext cx="0" cy="448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EF31DFC-08D2-4B56-979C-8E5F704BC8D7}"/>
              </a:ext>
            </a:extLst>
          </p:cNvPr>
          <p:cNvSpPr/>
          <p:nvPr/>
        </p:nvSpPr>
        <p:spPr>
          <a:xfrm>
            <a:off x="6429263" y="3210050"/>
            <a:ext cx="900000" cy="86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9E5F63C-2198-4346-843A-7DC247E3D254}"/>
              </a:ext>
            </a:extLst>
          </p:cNvPr>
          <p:cNvSpPr/>
          <p:nvPr/>
        </p:nvSpPr>
        <p:spPr>
          <a:xfrm>
            <a:off x="7630017" y="4043927"/>
            <a:ext cx="693452" cy="14382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4C85649-DE59-4068-9C20-747FAF465617}"/>
              </a:ext>
            </a:extLst>
          </p:cNvPr>
          <p:cNvSpPr/>
          <p:nvPr/>
        </p:nvSpPr>
        <p:spPr>
          <a:xfrm>
            <a:off x="6450048" y="4540797"/>
            <a:ext cx="1217782" cy="14745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CC7707E7-02BA-4002-A317-3654446C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23" y="5604801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BC4DF79D-7A3B-4CB6-A2F5-CA6009E1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23" y="5179376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93DC0895-B600-49D0-8BAC-DA84C9FDE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>
            <a:off x="6753200" y="4741754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8923699B-9B25-4886-92C0-0EDF1A97C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8"/>
          <a:stretch/>
        </p:blipFill>
        <p:spPr bwMode="auto">
          <a:xfrm>
            <a:off x="6539823" y="4520392"/>
            <a:ext cx="775335" cy="18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D179BAB2-10D6-4C09-A250-67BA7F5EA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 rot="10800000">
            <a:off x="7768039" y="4234336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5205C94-A7E3-46F8-BD7D-FB2F69770769}"/>
              </a:ext>
            </a:extLst>
          </p:cNvPr>
          <p:cNvSpPr/>
          <p:nvPr/>
        </p:nvSpPr>
        <p:spPr>
          <a:xfrm rot="21029824">
            <a:off x="7536957" y="5348600"/>
            <a:ext cx="1006399" cy="64806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E7ADB0DE-98E1-4E31-B5C5-A7D00E383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 rot="10800000">
            <a:off x="7578495" y="4653929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A2B17751-2707-494C-BA25-32C6FEC4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25" y="5604801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10CF7F9-7E1A-48CF-BEAE-AE251F60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25" y="5096392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720642-C9C2-4142-849F-A1254AEC45AA}"/>
              </a:ext>
            </a:extLst>
          </p:cNvPr>
          <p:cNvSpPr/>
          <p:nvPr/>
        </p:nvSpPr>
        <p:spPr>
          <a:xfrm>
            <a:off x="2489411" y="3596006"/>
            <a:ext cx="486000" cy="468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회의실</a:t>
            </a:r>
            <a:endParaRPr lang="en-US" altLang="ko-KR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0B1EFA9-7116-4570-BB6B-17C58B518DBC}"/>
              </a:ext>
            </a:extLst>
          </p:cNvPr>
          <p:cNvSpPr/>
          <p:nvPr/>
        </p:nvSpPr>
        <p:spPr>
          <a:xfrm>
            <a:off x="2975411" y="3596006"/>
            <a:ext cx="486000" cy="468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회의실</a:t>
            </a:r>
            <a:endParaRPr lang="en-US" altLang="ko-KR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065AB75-4C00-4DF0-B5F8-AD6E1222995A}"/>
              </a:ext>
            </a:extLst>
          </p:cNvPr>
          <p:cNvSpPr txBox="1"/>
          <p:nvPr/>
        </p:nvSpPr>
        <p:spPr>
          <a:xfrm>
            <a:off x="4708183" y="5293763"/>
            <a:ext cx="378877" cy="3730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E/V</a:t>
            </a:r>
            <a:endParaRPr kumimoji="1" lang="ko-KR" altLang="en-US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5707184-6747-4CBB-B905-1E9514428375}"/>
              </a:ext>
            </a:extLst>
          </p:cNvPr>
          <p:cNvSpPr/>
          <p:nvPr/>
        </p:nvSpPr>
        <p:spPr>
          <a:xfrm>
            <a:off x="6450048" y="3241958"/>
            <a:ext cx="904583" cy="7935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5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95293EE5-3AD0-4AB3-897E-FCD07E37730D}"/>
              </a:ext>
            </a:extLst>
          </p:cNvPr>
          <p:cNvGraphicFramePr>
            <a:graphicFrameLocks noGrp="1"/>
          </p:cNvGraphicFramePr>
          <p:nvPr/>
        </p:nvGraphicFramePr>
        <p:xfrm>
          <a:off x="6528925" y="120350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송영식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장인규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이종섭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65655"/>
                  </a:ext>
                </a:extLst>
              </a:tr>
            </a:tbl>
          </a:graphicData>
        </a:graphic>
      </p:graphicFrame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1FA866E-47B5-4A5D-95A2-20CB2052D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2464"/>
              </p:ext>
            </p:extLst>
          </p:nvPr>
        </p:nvGraphicFramePr>
        <p:xfrm>
          <a:off x="124165" y="1488908"/>
          <a:ext cx="4803439" cy="4885564"/>
        </p:xfrm>
        <a:graphic>
          <a:graphicData uri="http://schemas.openxmlformats.org/drawingml/2006/table">
            <a:tbl>
              <a:tblPr firstRow="1" bandRow="1"/>
              <a:tblGrid>
                <a:gridCol w="5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3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7335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목적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배경</a:t>
                      </a: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[FMCW LiDAR 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구현을 위한 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tunable laser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 투자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]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시장 성장 전망으로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성장 동력 확보를 위한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FMCW LiDAR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개발용 레이저 투자</a:t>
                      </a:r>
                      <a:endParaRPr lang="en-US" altLang="ko-KR" sz="1400" b="0" cap="none" baseline="0" dirty="0">
                        <a:latin typeface="+mn-lt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LiDAR 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평가 역량 확보</a:t>
                      </a:r>
                      <a:br>
                        <a:rPr lang="en-US" altLang="ko-KR" sz="12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주파수 변조 레이저를 이용한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FMCW LiDAR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구동 평가 가능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Narrow linewidth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고품질 광원 이용 가능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(100GHz -&gt;100kHz)</a:t>
                      </a:r>
                      <a:b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LiDAR 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시장 동향</a:t>
                      </a:r>
                      <a:br>
                        <a:rPr lang="en-US" altLang="ko-KR" sz="12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FMCW LiDAR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시장의 지속 성장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- ACE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의 지속적인 관심</a:t>
                      </a:r>
                      <a:endParaRPr lang="en-US" altLang="ko-KR" sz="1200" b="0" cap="none" baseline="0" dirty="0">
                        <a:latin typeface="+mn-lt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내역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br>
                        <a:rPr lang="en-US" altLang="ko-KR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효과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[FMCW LiDAR </a:t>
                      </a:r>
                      <a:r>
                        <a:rPr lang="ko-KR" altLang="en-US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및 평가 </a:t>
                      </a:r>
                      <a:r>
                        <a:rPr lang="en-US" altLang="ko-KR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 </a:t>
                      </a:r>
                      <a:r>
                        <a:rPr lang="ko-KR" altLang="en-US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확보</a:t>
                      </a:r>
                      <a:r>
                        <a:rPr lang="en-US" altLang="ko-KR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주파수 변조 가능한 레이저 확보를 통한 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FMCW LiDAR 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실험</a:t>
                      </a:r>
                      <a:endParaRPr lang="en-US" altLang="ko-KR" sz="1100" b="0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- 1550nm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대역의 좁은 </a:t>
                      </a:r>
                      <a:r>
                        <a:rPr lang="en-US" altLang="ko-KR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linewidth</a:t>
                      </a:r>
                      <a:r>
                        <a:rPr lang="ko-KR" altLang="en-US" sz="11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레이저 확보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              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61F77C5-3D93-42C3-A626-B788801D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3293"/>
              </p:ext>
            </p:extLst>
          </p:nvPr>
        </p:nvGraphicFramePr>
        <p:xfrm>
          <a:off x="5023803" y="1488908"/>
          <a:ext cx="4758032" cy="4961305"/>
        </p:xfrm>
        <a:graphic>
          <a:graphicData uri="http://schemas.openxmlformats.org/drawingml/2006/table">
            <a:tbl>
              <a:tblPr firstRow="1" bandRow="1"/>
              <a:tblGrid>
                <a:gridCol w="54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34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5256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반영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 </a:t>
                      </a:r>
                      <a:r>
                        <a:rPr lang="ko-KR" altLang="en-US" sz="1100" b="0" cap="none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기반영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 </a:t>
                      </a:r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511404"/>
                  </a:ext>
                </a:extLst>
              </a:tr>
              <a:tr h="54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00" baseline="0">
                          <a:latin typeface="+mn-lt"/>
                          <a:ea typeface="+mn-ea"/>
                        </a:rPr>
                        <a:t>Risk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반도체 수급 이슈로 인하여 납기 장기화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risk. 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납기기간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10~12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주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입고일정 지연 발생 시 데모 장비 대여를 통한 실험 진행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0.8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억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1714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Infra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보유 현황 점검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Tunable laser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보유 현황 없음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레이저 사양 검토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FMCW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LiDAR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시뮬레이션을 이용한 필요 레이저 사양 확보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파장 변조 범위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0.1nm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이상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파장 변조 속도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160nm/s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이상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Linewidth: 500kHz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이하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 레이저 사양 만족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평가용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laser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적함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향후 활용 방안 점검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(3D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플랫폼개발팀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융합부품개발팀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FMCW 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시 레이저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reference laser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활용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대비한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laser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비교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FMCW 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개발 프로젝트 진행 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용으로 활용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 linewidth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광원 이용 필요 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간섭계 설계 등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활용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55651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의견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rgbClr val="FF0000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6604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A08BBE5-6366-4F35-B0A2-7865A3B17C4A}"/>
              </a:ext>
            </a:extLst>
          </p:cNvPr>
          <p:cNvSpPr txBox="1"/>
          <p:nvPr/>
        </p:nvSpPr>
        <p:spPr>
          <a:xfrm>
            <a:off x="4340012" y="2350443"/>
            <a:ext cx="583493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numCol="1" rtlCol="0" anchor="t" anchorCtr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Arial" pitchFamily="34" charset="0"/>
              </a:rPr>
              <a:t>[</a:t>
            </a: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Arial" pitchFamily="34" charset="0"/>
              </a:rPr>
              <a:t>단위 </a:t>
            </a: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Arial" pitchFamily="34" charset="0"/>
              </a:rPr>
              <a:t>:</a:t>
            </a: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Arial" pitchFamily="34" charset="0"/>
              </a:rPr>
              <a:t> 억 원</a:t>
            </a: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Arial" pitchFamily="34" charset="0"/>
              </a:rPr>
              <a:t>]</a:t>
            </a:r>
            <a:endParaRPr kumimoji="1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Arial" pitchFamily="34" charset="0"/>
            </a:endParaRPr>
          </a:p>
        </p:txBody>
      </p:sp>
      <p:graphicFrame>
        <p:nvGraphicFramePr>
          <p:cNvPr id="40" name="Group 6">
            <a:extLst>
              <a:ext uri="{FF2B5EF4-FFF2-40B4-BE49-F238E27FC236}">
                <a16:creationId xmlns:a16="http://schemas.microsoft.com/office/drawing/2014/main" id="{BB5A2C10-B7EA-4406-84C6-33797D776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59583"/>
              </p:ext>
            </p:extLst>
          </p:nvPr>
        </p:nvGraphicFramePr>
        <p:xfrm>
          <a:off x="790471" y="3323516"/>
          <a:ext cx="4124955" cy="717600"/>
        </p:xfrm>
        <a:graphic>
          <a:graphicData uri="http://schemas.openxmlformats.org/drawingml/2006/table">
            <a:tbl>
              <a:tblPr/>
              <a:tblGrid>
                <a:gridCol w="54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3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항목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투자 내용</a:t>
                      </a:r>
                      <a:endParaRPr lang="en-US" altLang="ko-KR" sz="100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단가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금액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장비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레이저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FMCW LiDAR 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실험용 </a:t>
                      </a: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tunable laser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0. 8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0.8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3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endParaRPr lang="ko-KR" altLang="en-US" sz="100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합계</a:t>
                      </a:r>
                      <a:endParaRPr lang="en-US" altLang="ko-KR" sz="100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10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r" defTabSz="914400" rtl="0" eaLnBrk="1" fontAlgn="ctr" latinLnBrk="1" hangingPunct="1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0.8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" name="Group 327">
            <a:extLst>
              <a:ext uri="{FF2B5EF4-FFF2-40B4-BE49-F238E27FC236}">
                <a16:creationId xmlns:a16="http://schemas.microsoft.com/office/drawing/2014/main" id="{91B323AD-E024-4BB9-A01F-6C33D8409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28092"/>
              </p:ext>
            </p:extLst>
          </p:nvPr>
        </p:nvGraphicFramePr>
        <p:xfrm>
          <a:off x="742094" y="4812665"/>
          <a:ext cx="4125165" cy="927735"/>
        </p:xfrm>
        <a:graphic>
          <a:graphicData uri="http://schemas.openxmlformats.org/drawingml/2006/table">
            <a:tbl>
              <a:tblPr/>
              <a:tblGrid>
                <a:gridCol w="53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509">
                  <a:extLst>
                    <a:ext uri="{9D8B030D-6E8A-4147-A177-3AD203B41FA5}">
                      <a16:colId xmlns:a16="http://schemas.microsoft.com/office/drawing/2014/main" val="1352709323"/>
                    </a:ext>
                  </a:extLst>
                </a:gridCol>
                <a:gridCol w="652509">
                  <a:extLst>
                    <a:ext uri="{9D8B030D-6E8A-4147-A177-3AD203B41FA5}">
                      <a16:colId xmlns:a16="http://schemas.microsoft.com/office/drawing/2014/main" val="1468538006"/>
                    </a:ext>
                  </a:extLst>
                </a:gridCol>
                <a:gridCol w="447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5547"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457200" indent="-381000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93663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914400" indent="-73977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174625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371600" indent="-110172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26828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1828800" indent="-1465263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2860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7432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2004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6576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구분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457200" indent="-381000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93663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914400" indent="-73977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174625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371600" indent="-110172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26828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1828800" indent="-1465263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2860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7432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2004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6576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투자 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투자 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설비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사양 항목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설비 사양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0054"/>
                  </a:ext>
                </a:extLst>
              </a:tr>
              <a:tr h="185547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Tunable laser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파장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변조 범위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&gt;0.1nm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100nm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대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대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파장 변조 속도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&gt;160nm/s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200nm/s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83466"/>
                  </a:ext>
                </a:extLst>
              </a:tr>
              <a:tr h="18554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Linewidth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&lt;500kHz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200kHz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04971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E3C24216-16AF-46C3-9DC9-6A9236A3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57" y="2724652"/>
            <a:ext cx="1252967" cy="4929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6D6A6A-77BD-4D1B-BEEC-2B951525C314}"/>
              </a:ext>
            </a:extLst>
          </p:cNvPr>
          <p:cNvSpPr txBox="1"/>
          <p:nvPr/>
        </p:nvSpPr>
        <p:spPr>
          <a:xfrm>
            <a:off x="4346649" y="2689997"/>
            <a:ext cx="4504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006600"/>
                </a:solidFill>
              </a:rPr>
              <a:t> </a:t>
            </a:r>
            <a:r>
              <a:rPr lang="en-US" altLang="ko-KR" sz="800" dirty="0">
                <a:solidFill>
                  <a:srgbClr val="006600"/>
                </a:solidFill>
              </a:rPr>
              <a:t>* </a:t>
            </a:r>
            <a:r>
              <a:rPr lang="en-US" altLang="ko-KR" sz="800" dirty="0" err="1">
                <a:solidFill>
                  <a:srgbClr val="006600"/>
                </a:solidFill>
              </a:rPr>
              <a:t>yole</a:t>
            </a:r>
            <a:r>
              <a:rPr lang="en-US" altLang="ko-KR" sz="800" dirty="0">
                <a:solidFill>
                  <a:srgbClr val="006600"/>
                </a:solidFill>
              </a:rPr>
              <a:t> </a:t>
            </a:r>
            <a:r>
              <a:rPr lang="ko-KR" altLang="en-US" sz="800" dirty="0">
                <a:solidFill>
                  <a:srgbClr val="006600"/>
                </a:solidFill>
              </a:rPr>
              <a:t>자료</a:t>
            </a:r>
            <a:endParaRPr lang="en-US" altLang="ko-KR" sz="800" dirty="0">
              <a:solidFill>
                <a:srgbClr val="0066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807B8FB-E049-416C-862E-1B0940388D02}"/>
              </a:ext>
            </a:extLst>
          </p:cNvPr>
          <p:cNvGrpSpPr/>
          <p:nvPr/>
        </p:nvGrpSpPr>
        <p:grpSpPr>
          <a:xfrm>
            <a:off x="746273" y="5869182"/>
            <a:ext cx="4105011" cy="497950"/>
            <a:chOff x="746273" y="5554222"/>
            <a:chExt cx="4105011" cy="497950"/>
          </a:xfrm>
        </p:grpSpPr>
        <p:sp>
          <p:nvSpPr>
            <p:cNvPr id="47" name="Line 2">
              <a:extLst>
                <a:ext uri="{FF2B5EF4-FFF2-40B4-BE49-F238E27FC236}">
                  <a16:creationId xmlns:a16="http://schemas.microsoft.com/office/drawing/2014/main" id="{3D68E35C-23A7-4D18-8F35-5F1B7969B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917" y="5806269"/>
              <a:ext cx="4032367" cy="0"/>
            </a:xfrm>
            <a:prstGeom prst="line">
              <a:avLst/>
            </a:prstGeom>
            <a:noFill/>
            <a:ln w="31750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 w="12700">
                  <a:solidFill>
                    <a:srgbClr val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8" name="다이아몬드 47">
              <a:extLst>
                <a:ext uri="{FF2B5EF4-FFF2-40B4-BE49-F238E27FC236}">
                  <a16:creationId xmlns:a16="http://schemas.microsoft.com/office/drawing/2014/main" id="{A7A76168-CCF1-4226-93A1-86DFDC2B8780}"/>
                </a:ext>
              </a:extLst>
            </p:cNvPr>
            <p:cNvSpPr/>
            <p:nvPr/>
          </p:nvSpPr>
          <p:spPr bwMode="auto">
            <a:xfrm>
              <a:off x="2613484" y="573426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D7057F-FA94-4052-BBAE-B8F9FC0C49FF}"/>
                </a:ext>
              </a:extLst>
            </p:cNvPr>
            <p:cNvSpPr/>
            <p:nvPr/>
          </p:nvSpPr>
          <p:spPr bwMode="auto">
            <a:xfrm>
              <a:off x="4009865" y="573426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E41BEC-3E20-4CF0-9861-822332219715}"/>
                </a:ext>
              </a:extLst>
            </p:cNvPr>
            <p:cNvSpPr txBox="1"/>
            <p:nvPr/>
          </p:nvSpPr>
          <p:spPr>
            <a:xfrm>
              <a:off x="1607918" y="5554222"/>
              <a:ext cx="189155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en-US" altLang="ko-KR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9220F-6503-4206-83D2-06CF623E7E2A}"/>
                </a:ext>
              </a:extLst>
            </p:cNvPr>
            <p:cNvSpPr txBox="1"/>
            <p:nvPr/>
          </p:nvSpPr>
          <p:spPr>
            <a:xfrm>
              <a:off x="2629567" y="5554222"/>
              <a:ext cx="110608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C5ECE5E-B795-4E63-867E-CC54481FBE11}"/>
                </a:ext>
              </a:extLst>
            </p:cNvPr>
            <p:cNvSpPr txBox="1"/>
            <p:nvPr/>
          </p:nvSpPr>
          <p:spPr>
            <a:xfrm>
              <a:off x="3892098" y="5554222"/>
              <a:ext cx="37830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입고완료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DBC508D-7C03-446F-9FEB-714C392328C8}"/>
                </a:ext>
              </a:extLst>
            </p:cNvPr>
            <p:cNvSpPr/>
            <p:nvPr/>
          </p:nvSpPr>
          <p:spPr bwMode="auto">
            <a:xfrm>
              <a:off x="1631108" y="573426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F5181D-6946-452A-AD9D-C95FE30A3C5F}"/>
                </a:ext>
              </a:extLst>
            </p:cNvPr>
            <p:cNvSpPr txBox="1"/>
            <p:nvPr/>
          </p:nvSpPr>
          <p:spPr>
            <a:xfrm>
              <a:off x="1456942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</a:t>
              </a: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/5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0FFC7E-179B-4856-B8DA-4F3BACDD0DB8}"/>
                </a:ext>
              </a:extLst>
            </p:cNvPr>
            <p:cNvSpPr txBox="1"/>
            <p:nvPr/>
          </p:nvSpPr>
          <p:spPr>
            <a:xfrm>
              <a:off x="2477418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</a:t>
              </a: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/8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E83EB2-45D5-403F-AB0C-A9CD0DF56C04}"/>
                </a:ext>
              </a:extLst>
            </p:cNvPr>
            <p:cNvSpPr txBox="1"/>
            <p:nvPr/>
          </p:nvSpPr>
          <p:spPr>
            <a:xfrm>
              <a:off x="3835699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12/08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1CDF59A0-87D8-4C23-AC9C-C26C6E48BDD0}"/>
                </a:ext>
              </a:extLst>
            </p:cNvPr>
            <p:cNvSpPr/>
            <p:nvPr/>
          </p:nvSpPr>
          <p:spPr bwMode="auto">
            <a:xfrm>
              <a:off x="2033391" y="573426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29EEC6-932A-406C-B594-777E7FF0F49B}"/>
                </a:ext>
              </a:extLst>
            </p:cNvPr>
            <p:cNvSpPr txBox="1"/>
            <p:nvPr/>
          </p:nvSpPr>
          <p:spPr>
            <a:xfrm>
              <a:off x="1998290" y="5554222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C9A05D-EB00-430B-9AF8-EE5B1E496C1C}"/>
                </a:ext>
              </a:extLst>
            </p:cNvPr>
            <p:cNvSpPr txBox="1"/>
            <p:nvPr/>
          </p:nvSpPr>
          <p:spPr>
            <a:xfrm>
              <a:off x="1859225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9/6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EABCF-4E39-43D9-88D3-917DEF343060}"/>
                </a:ext>
              </a:extLst>
            </p:cNvPr>
            <p:cNvSpPr txBox="1"/>
            <p:nvPr/>
          </p:nvSpPr>
          <p:spPr>
            <a:xfrm>
              <a:off x="746273" y="5554222"/>
              <a:ext cx="721351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사전보고</a:t>
              </a:r>
              <a:r>
                <a:rPr kumimoji="1" lang="en-US" altLang="ko-KR" sz="9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 / </a:t>
              </a:r>
              <a:r>
                <a:rPr kumimoji="1" lang="ko-KR" altLang="en-US" sz="9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발의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F3B57CA-D125-4AF2-8835-3B2C8172775A}"/>
                </a:ext>
              </a:extLst>
            </p:cNvPr>
            <p:cNvSpPr/>
            <p:nvPr/>
          </p:nvSpPr>
          <p:spPr bwMode="auto">
            <a:xfrm>
              <a:off x="1035561" y="573426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79ABC3-F79E-45A5-B4E3-B1B7ED0D6073}"/>
                </a:ext>
              </a:extLst>
            </p:cNvPr>
            <p:cNvSpPr txBox="1"/>
            <p:nvPr/>
          </p:nvSpPr>
          <p:spPr>
            <a:xfrm>
              <a:off x="861395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9/2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CF859A8A-B740-4460-A72B-16EFE663B575}"/>
                </a:ext>
              </a:extLst>
            </p:cNvPr>
            <p:cNvSpPr/>
            <p:nvPr/>
          </p:nvSpPr>
          <p:spPr bwMode="auto">
            <a:xfrm>
              <a:off x="4558311" y="573426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F9AE54-0F18-4CD0-8862-CD26980E1C66}"/>
                </a:ext>
              </a:extLst>
            </p:cNvPr>
            <p:cNvSpPr txBox="1"/>
            <p:nvPr/>
          </p:nvSpPr>
          <p:spPr>
            <a:xfrm>
              <a:off x="4440540" y="5554222"/>
              <a:ext cx="378310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kern="0" spc="-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완료보고</a:t>
              </a:r>
              <a:endParaRPr kumimoji="0" lang="ko-KR" altLang="en-US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03241E0-1A8E-4108-A5C0-D2B7A7EB07FF}"/>
                </a:ext>
              </a:extLst>
            </p:cNvPr>
            <p:cNvSpPr txBox="1"/>
            <p:nvPr/>
          </p:nvSpPr>
          <p:spPr>
            <a:xfrm>
              <a:off x="4472840" y="5913673"/>
              <a:ext cx="31371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23.2/28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02D574-0BEA-4351-8E8F-61DD84B2237B}"/>
                </a:ext>
              </a:extLst>
            </p:cNvPr>
            <p:cNvSpPr txBox="1"/>
            <p:nvPr/>
          </p:nvSpPr>
          <p:spPr>
            <a:xfrm>
              <a:off x="3080792" y="5858408"/>
              <a:ext cx="653663" cy="142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dirty="0">
                  <a:solidFill>
                    <a:srgbClr val="0066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납기 </a:t>
              </a:r>
              <a:r>
                <a:rPr kumimoji="1" lang="en-US" altLang="ko-KR" sz="900" dirty="0">
                  <a:solidFill>
                    <a:srgbClr val="0066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</a:t>
              </a:r>
              <a:r>
                <a:rPr kumimoji="1" lang="ko-KR" altLang="en-US" sz="900" dirty="0">
                  <a:solidFill>
                    <a:srgbClr val="0066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개월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05E1FE7-0676-4C52-BC74-B8762EE45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30890"/>
              </p:ext>
            </p:extLst>
          </p:nvPr>
        </p:nvGraphicFramePr>
        <p:xfrm>
          <a:off x="124164" y="727333"/>
          <a:ext cx="9653373" cy="734568"/>
        </p:xfrm>
        <a:graphic>
          <a:graphicData uri="http://schemas.openxmlformats.org/drawingml/2006/table">
            <a:tbl>
              <a:tblPr firstRow="1" bandRow="1"/>
              <a:tblGrid>
                <a:gridCol w="42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51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1406172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250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126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투자명</a:t>
                      </a:r>
                      <a:endParaRPr lang="ko-KR" altLang="en-US" sz="1200" b="1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사업 계획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국가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KPI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MP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일정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PJT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완료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OP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율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(Normal)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주파수 변조</a:t>
                      </a:r>
                      <a:endParaRPr lang="en-US" altLang="ko-KR" sz="1200" b="1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1844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TM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안산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광학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TM FMCW LiDAR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실험을 위한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Tunable laser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 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전용 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0.8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0.8</a:t>
                      </a:r>
                      <a:r>
                        <a:rPr lang="ko-KR" altLang="en-US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자사투자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Global</a:t>
                      </a:r>
                      <a:b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안산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변조 불가</a:t>
                      </a:r>
                      <a:b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→ 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100nm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범위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22.12.30</a:t>
                      </a:r>
                      <a:endParaRPr lang="ko-KR" altLang="en-US" sz="1200" b="1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  <a:endParaRPr lang="ko-KR" altLang="en-US" sz="1200" b="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0.5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200" b="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미반영시 </a:t>
                      </a:r>
                      <a:r>
                        <a:rPr lang="ko-KR" altLang="en-US" sz="10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사유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작성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b="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6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4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투자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497F0-5A1C-458A-B442-8E7ABD94FFD3}"/>
              </a:ext>
            </a:extLst>
          </p:cNvPr>
          <p:cNvSpPr txBox="1"/>
          <p:nvPr/>
        </p:nvSpPr>
        <p:spPr>
          <a:xfrm>
            <a:off x="5055499" y="1061066"/>
            <a:ext cx="45670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Laser</a:t>
            </a:r>
            <a:r>
              <a:rPr lang="ko-KR" altLang="en-US" sz="1400" dirty="0">
                <a:sym typeface="Wingdings" panose="05000000000000000000" pitchFamily="2" charset="2"/>
              </a:rPr>
              <a:t>의 선형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주파수 변조를 위해 </a:t>
            </a:r>
            <a:r>
              <a:rPr lang="en-US" altLang="ko-KR" sz="1400" dirty="0">
                <a:sym typeface="Wingdings" panose="05000000000000000000" pitchFamily="2" charset="2"/>
              </a:rPr>
              <a:t>tunable laser </a:t>
            </a:r>
            <a:r>
              <a:rPr lang="ko-KR" altLang="en-US" sz="1400" dirty="0">
                <a:sym typeface="Wingdings" panose="05000000000000000000" pitchFamily="2" charset="2"/>
              </a:rPr>
              <a:t>사용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실시간 피드백을 통한 주파수 변조 선형화 가능</a:t>
            </a:r>
            <a:endParaRPr lang="en-US" altLang="ko-KR" sz="1400" u="sng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Tunable laser</a:t>
            </a:r>
            <a:r>
              <a:rPr lang="ko-KR" altLang="en-US" sz="1400" dirty="0"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sym typeface="Wingdings" panose="05000000000000000000" pitchFamily="2" charset="2"/>
              </a:rPr>
              <a:t>tuning range, tuning speed</a:t>
            </a:r>
            <a:r>
              <a:rPr lang="ko-KR" altLang="en-US" sz="1400" dirty="0">
                <a:sym typeface="Wingdings" panose="05000000000000000000" pitchFamily="2" charset="2"/>
              </a:rPr>
              <a:t>에 따른 </a:t>
            </a:r>
            <a:r>
              <a:rPr lang="en-US" altLang="ko-KR" sz="1400" dirty="0">
                <a:sym typeface="Wingdings" panose="05000000000000000000" pitchFamily="2" charset="2"/>
              </a:rPr>
              <a:t>depth </a:t>
            </a:r>
            <a:r>
              <a:rPr lang="ko-KR" altLang="en-US" sz="1400" dirty="0">
                <a:sym typeface="Wingdings" panose="05000000000000000000" pitchFamily="2" charset="2"/>
              </a:rPr>
              <a:t>측정 성능 평가 가능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D9B15-9B9F-4DDD-9FF4-ECB853228A9B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배경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5663-311F-4436-A0C6-04B41022A67E}"/>
              </a:ext>
            </a:extLst>
          </p:cNvPr>
          <p:cNvSpPr txBox="1"/>
          <p:nvPr/>
        </p:nvSpPr>
        <p:spPr>
          <a:xfrm>
            <a:off x="4975225" y="764704"/>
            <a:ext cx="4930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Tunable laser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를 이용한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FMCW LiDAR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실험 컨셉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78B75-8918-4448-8D07-517A52454A7C}"/>
              </a:ext>
            </a:extLst>
          </p:cNvPr>
          <p:cNvSpPr txBox="1"/>
          <p:nvPr/>
        </p:nvSpPr>
        <p:spPr>
          <a:xfrm>
            <a:off x="241946" y="1061066"/>
            <a:ext cx="456703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장거리 물체에 대한 정확한 측정이 가능하고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PIC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이용한 소형화에 용이한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FMCW LiDAR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기술에 대한 투자 증대</a:t>
            </a:r>
            <a:b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미래 기술 대비를 위한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FMCW LiDAR test setup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의 필요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3EC07-8798-4E7A-8ABF-2E7FD399AF4C}"/>
              </a:ext>
            </a:extLst>
          </p:cNvPr>
          <p:cNvSpPr txBox="1"/>
          <p:nvPr/>
        </p:nvSpPr>
        <p:spPr>
          <a:xfrm>
            <a:off x="6219854" y="5128727"/>
            <a:ext cx="2343613" cy="286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3&gt; FMCW LiDAR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실험 컨셉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8C16334-CDC3-473A-84BF-1A18F195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58" y="1808825"/>
            <a:ext cx="3708363" cy="18214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8193AB-6E6A-42E8-BB03-7D933CB79053}"/>
              </a:ext>
            </a:extLst>
          </p:cNvPr>
          <p:cNvSpPr txBox="1"/>
          <p:nvPr/>
        </p:nvSpPr>
        <p:spPr>
          <a:xfrm>
            <a:off x="241946" y="4109066"/>
            <a:ext cx="44432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주파수 변조를 이용한거리와 속도의 동시측정이 가능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dToF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대비 높은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SNR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가지는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depth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알고리즘 구현</a:t>
            </a:r>
            <a:b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주파수 변조를 위한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tunable laser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필요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C38985-011A-44A3-883A-2E35E335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7" y="4883127"/>
            <a:ext cx="3690476" cy="11432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A8DF08-56DB-4735-B1A1-19306E69F8B0}"/>
              </a:ext>
            </a:extLst>
          </p:cNvPr>
          <p:cNvSpPr txBox="1"/>
          <p:nvPr/>
        </p:nvSpPr>
        <p:spPr>
          <a:xfrm>
            <a:off x="566058" y="3613437"/>
            <a:ext cx="3809166" cy="286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1&gt;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거리 측정 방식에 따른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업체 투자 금액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56A08-0416-475E-BA6D-5AFD120078C3}"/>
              </a:ext>
            </a:extLst>
          </p:cNvPr>
          <p:cNvSpPr txBox="1"/>
          <p:nvPr/>
        </p:nvSpPr>
        <p:spPr>
          <a:xfrm>
            <a:off x="566058" y="6034420"/>
            <a:ext cx="3809166" cy="286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2&gt; FMCW LiDAR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출력 데이터 예시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1A455-6609-4A22-B05C-F35BDE43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834" y="3367191"/>
            <a:ext cx="4553652" cy="177086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1C6AD56-842E-4918-81D6-375122632A16}"/>
              </a:ext>
            </a:extLst>
          </p:cNvPr>
          <p:cNvSpPr txBox="1"/>
          <p:nvPr/>
        </p:nvSpPr>
        <p:spPr>
          <a:xfrm>
            <a:off x="6176044" y="1735727"/>
            <a:ext cx="1025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0.1nm ~ 50nm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54A717-31B5-4016-B292-0D90B0027F43}"/>
              </a:ext>
            </a:extLst>
          </p:cNvPr>
          <p:cNvSpPr txBox="1"/>
          <p:nvPr/>
        </p:nvSpPr>
        <p:spPr>
          <a:xfrm>
            <a:off x="7062652" y="2031818"/>
            <a:ext cx="107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20nm/s ~ 200nm/s</a:t>
            </a:r>
          </a:p>
        </p:txBody>
      </p:sp>
    </p:spTree>
    <p:extLst>
      <p:ext uri="{BB962C8B-B14F-4D97-AF65-F5344CB8AC3E}">
        <p14:creationId xmlns:p14="http://schemas.microsoft.com/office/powerpoint/2010/main" val="90991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B5DC-EAAD-4BB0-B0C0-2724FA5D4926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 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A2CE5-6376-4507-9CB1-68D9920D4930}"/>
              </a:ext>
            </a:extLst>
          </p:cNvPr>
          <p:cNvSpPr txBox="1"/>
          <p:nvPr/>
        </p:nvSpPr>
        <p:spPr>
          <a:xfrm>
            <a:off x="241946" y="1061066"/>
            <a:ext cx="4567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linewidth, tuning speed, tuning range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CE752-BD11-4194-8A60-C42214E36BA8}"/>
              </a:ext>
            </a:extLst>
          </p:cNvPr>
          <p:cNvSpPr/>
          <p:nvPr/>
        </p:nvSpPr>
        <p:spPr>
          <a:xfrm>
            <a:off x="292693" y="4803272"/>
            <a:ext cx="4409936" cy="6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LASER linewidth </a:t>
            </a:r>
            <a:r>
              <a:rPr lang="ko-KR" altLang="en-US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선정</a:t>
            </a:r>
            <a:endParaRPr lang="en-US" altLang="ko-KR" sz="14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최종 측정 거리에 따른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 linewidth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선정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300m 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이상 측정을 원할 시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 linewidth 500kHz 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이하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</a:t>
            </a:r>
            <a:endParaRPr lang="en-US" altLang="ko-KR" sz="1400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9E50529-09A1-4DF2-8BFE-CF2A7FE2FC27}"/>
              </a:ext>
            </a:extLst>
          </p:cNvPr>
          <p:cNvGraphicFramePr>
            <a:graphicFrameLocks noGrp="1"/>
          </p:cNvGraphicFramePr>
          <p:nvPr/>
        </p:nvGraphicFramePr>
        <p:xfrm>
          <a:off x="5248897" y="1061185"/>
          <a:ext cx="3492181" cy="51476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20279">
                  <a:extLst>
                    <a:ext uri="{9D8B030D-6E8A-4147-A177-3AD203B41FA5}">
                      <a16:colId xmlns:a16="http://schemas.microsoft.com/office/drawing/2014/main" val="803519227"/>
                    </a:ext>
                  </a:extLst>
                </a:gridCol>
                <a:gridCol w="1230200">
                  <a:extLst>
                    <a:ext uri="{9D8B030D-6E8A-4147-A177-3AD203B41FA5}">
                      <a16:colId xmlns:a16="http://schemas.microsoft.com/office/drawing/2014/main" val="1181365034"/>
                    </a:ext>
                  </a:extLst>
                </a:gridCol>
                <a:gridCol w="1041702">
                  <a:extLst>
                    <a:ext uri="{9D8B030D-6E8A-4147-A177-3AD203B41FA5}">
                      <a16:colId xmlns:a16="http://schemas.microsoft.com/office/drawing/2014/main" val="3875377303"/>
                    </a:ext>
                  </a:extLst>
                </a:gridCol>
              </a:tblGrid>
              <a:tr h="2103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Linewidth(frequency)</a:t>
                      </a: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Linewidth(wavelength)</a:t>
                      </a: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Coherence length</a:t>
                      </a: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35528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0.0801pm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4237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9.50MHz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0.0761pm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25118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9.00MHz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0.0721pm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17m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193821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0.0681pm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18m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82651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0.0641pm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19m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07542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0.0601pm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6043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0.0561pm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21m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13128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0.0521pm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23m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23367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0.0481pm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77660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0.0440pm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27m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59124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0.0400pm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26798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0.0360pm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33m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512650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0.0320pm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38m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2360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0.0280pm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43m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31716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0.0240pm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1954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0.0200pm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784150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0.0160pm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43140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0.0120pm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714231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0.0080pm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821544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0.0040pm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17633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0.40MHz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0.0032pm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375m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35620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0.30MHz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0.0024pm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07454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0.20MHz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0.0016pm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750m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35717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0.0008pm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4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420D41-AE57-46D3-BA4A-3DB1C3CD1082}"/>
                  </a:ext>
                </a:extLst>
              </p:cNvPr>
              <p:cNvSpPr/>
              <p:nvPr/>
            </p:nvSpPr>
            <p:spPr>
              <a:xfrm>
                <a:off x="292693" y="5559272"/>
                <a:ext cx="1795555" cy="495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420D41-AE57-46D3-BA4A-3DB1C3CD1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93" y="5559272"/>
                <a:ext cx="1795555" cy="495264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F89681-A4D8-4E07-A537-71DC3418E1EC}"/>
              </a:ext>
            </a:extLst>
          </p:cNvPr>
          <p:cNvSpPr/>
          <p:nvPr/>
        </p:nvSpPr>
        <p:spPr>
          <a:xfrm>
            <a:off x="5241985" y="834044"/>
            <a:ext cx="3257933" cy="192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 linewidth</a:t>
            </a:r>
            <a:r>
              <a:rPr lang="ko-KR" altLang="en-US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따른 </a:t>
            </a: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coherence length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3C25AA0-A498-4596-9A2F-6A849CEE5006}"/>
              </a:ext>
            </a:extLst>
          </p:cNvPr>
          <p:cNvCxnSpPr>
            <a:cxnSpLocks/>
          </p:cNvCxnSpPr>
          <p:nvPr/>
        </p:nvCxnSpPr>
        <p:spPr>
          <a:xfrm>
            <a:off x="8595518" y="5174958"/>
            <a:ext cx="5410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99A2E57-5F76-458E-A67A-5B5F8511BB9F}"/>
              </a:ext>
            </a:extLst>
          </p:cNvPr>
          <p:cNvCxnSpPr>
            <a:cxnSpLocks/>
          </p:cNvCxnSpPr>
          <p:nvPr/>
        </p:nvCxnSpPr>
        <p:spPr>
          <a:xfrm>
            <a:off x="8917018" y="5184852"/>
            <a:ext cx="0" cy="3099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D4FCED-5CD4-40FB-B7A8-B2B720563D0E}"/>
              </a:ext>
            </a:extLst>
          </p:cNvPr>
          <p:cNvSpPr/>
          <p:nvPr/>
        </p:nvSpPr>
        <p:spPr>
          <a:xfrm>
            <a:off x="9044909" y="5339820"/>
            <a:ext cx="799349" cy="39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120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차량용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조건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299671B-0BFB-4A92-82EE-C34930822884}"/>
                  </a:ext>
                </a:extLst>
              </p:cNvPr>
              <p:cNvSpPr/>
              <p:nvPr/>
            </p:nvSpPr>
            <p:spPr>
              <a:xfrm>
                <a:off x="2151971" y="5524844"/>
                <a:ext cx="19955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Coherence length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Coherence time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LASER linewidth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LASER linewidth (wavelength)</a:t>
                </a:r>
                <a:endParaRPr lang="ko-KR" altLang="en-US" sz="9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299671B-0BFB-4A92-82EE-C3493082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71" y="5524844"/>
                <a:ext cx="1995546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562DD0-9AC1-490D-91BD-E3961CF9E5F4}"/>
                  </a:ext>
                </a:extLst>
              </p:cNvPr>
              <p:cNvSpPr txBox="1"/>
              <p:nvPr/>
            </p:nvSpPr>
            <p:spPr>
              <a:xfrm>
                <a:off x="280282" y="3306418"/>
                <a:ext cx="3760004" cy="184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200" i="1" dirty="0">
                    <a:latin typeface="Cambria Math" panose="02040503050406030204" pitchFamily="18" charset="0"/>
                  </a:rPr>
                </a:br>
                <a:endParaRPr lang="en-US" altLang="ko-KR" sz="1200" b="1" i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562DD0-9AC1-490D-91BD-E3961CF9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2" y="3306418"/>
                <a:ext cx="3760004" cy="184731"/>
              </a:xfrm>
              <a:prstGeom prst="rect">
                <a:avLst/>
              </a:prstGeom>
              <a:blipFill>
                <a:blip r:embed="rId4"/>
                <a:stretch>
                  <a:fillRect l="-1459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CF5BBF0-C587-47E4-AFD6-2F44589F71D6}"/>
                  </a:ext>
                </a:extLst>
              </p:cNvPr>
              <p:cNvSpPr/>
              <p:nvPr/>
            </p:nvSpPr>
            <p:spPr>
              <a:xfrm>
                <a:off x="159227" y="3949133"/>
                <a:ext cx="2301207" cy="627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                =∆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CF5BBF0-C587-47E4-AFD6-2F44589F7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" y="3949133"/>
                <a:ext cx="2301207" cy="627672"/>
              </a:xfrm>
              <a:prstGeom prst="rect">
                <a:avLst/>
              </a:prstGeom>
              <a:blipFill>
                <a:blip r:embed="rId5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2D4E2AA4-1B60-4921-A6E2-59779C1C259B}"/>
              </a:ext>
            </a:extLst>
          </p:cNvPr>
          <p:cNvGrpSpPr/>
          <p:nvPr/>
        </p:nvGrpSpPr>
        <p:grpSpPr>
          <a:xfrm>
            <a:off x="2515284" y="1396186"/>
            <a:ext cx="2314684" cy="1567825"/>
            <a:chOff x="2311840" y="891089"/>
            <a:chExt cx="2759427" cy="18690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CE3059F-1990-4EF9-9970-0107BAFAB792}"/>
                </a:ext>
              </a:extLst>
            </p:cNvPr>
            <p:cNvGrpSpPr/>
            <p:nvPr/>
          </p:nvGrpSpPr>
          <p:grpSpPr>
            <a:xfrm>
              <a:off x="2311840" y="938132"/>
              <a:ext cx="1614207" cy="1532999"/>
              <a:chOff x="2840347" y="1014586"/>
              <a:chExt cx="2138188" cy="2030619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8EFA1444-FB08-424D-8119-6D4971CAFBB2}"/>
                  </a:ext>
                </a:extLst>
              </p:cNvPr>
              <p:cNvSpPr/>
              <p:nvPr/>
            </p:nvSpPr>
            <p:spPr>
              <a:xfrm>
                <a:off x="2994869" y="1447730"/>
                <a:ext cx="1438275" cy="143827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원호 77">
                <a:extLst>
                  <a:ext uri="{FF2B5EF4-FFF2-40B4-BE49-F238E27FC236}">
                    <a16:creationId xmlns:a16="http://schemas.microsoft.com/office/drawing/2014/main" id="{67209ADD-BEFF-4583-AD01-8FF9F854F779}"/>
                  </a:ext>
                </a:extLst>
              </p:cNvPr>
              <p:cNvSpPr/>
              <p:nvPr/>
            </p:nvSpPr>
            <p:spPr>
              <a:xfrm>
                <a:off x="2994869" y="1447730"/>
                <a:ext cx="1438275" cy="1438275"/>
              </a:xfrm>
              <a:prstGeom prst="arc">
                <a:avLst>
                  <a:gd name="adj1" fmla="val 18268035"/>
                  <a:gd name="adj2" fmla="val 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6EF8F55C-E8B2-4283-AE01-D2B318643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0347" y="2166868"/>
                <a:ext cx="180516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052415D7-40C8-42C9-9D16-ECF166088D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4007" y="1162594"/>
                <a:ext cx="0" cy="188261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7875958A-1FDB-467E-A87E-A111604B6112}"/>
                  </a:ext>
                </a:extLst>
              </p:cNvPr>
              <p:cNvSpPr/>
              <p:nvPr/>
            </p:nvSpPr>
            <p:spPr>
              <a:xfrm>
                <a:off x="3370996" y="1823857"/>
                <a:ext cx="686019" cy="686019"/>
              </a:xfrm>
              <a:prstGeom prst="arc">
                <a:avLst>
                  <a:gd name="adj1" fmla="val 18268035"/>
                  <a:gd name="adj2" fmla="val 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3E8E3D2-450F-4794-8891-4D6709CB44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4005" y="1297174"/>
                <a:ext cx="625199" cy="86969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C12F035A-5F2C-493D-81C8-382FC868720B}"/>
                      </a:ext>
                    </a:extLst>
                  </p:cNvPr>
                  <p:cNvSpPr/>
                  <p:nvPr/>
                </p:nvSpPr>
                <p:spPr>
                  <a:xfrm>
                    <a:off x="3986754" y="1790737"/>
                    <a:ext cx="411930" cy="36691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F1F9485C-11E9-4FF4-BDB5-3ECEAAB7BE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754" y="1790737"/>
                    <a:ext cx="411930" cy="36691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04DC12-A18C-480D-BF4D-16228405A885}"/>
                  </a:ext>
                </a:extLst>
              </p:cNvPr>
              <p:cNvSpPr txBox="1"/>
              <p:nvPr/>
            </p:nvSpPr>
            <p:spPr>
              <a:xfrm>
                <a:off x="4292518" y="2269262"/>
                <a:ext cx="686017" cy="53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Re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3E8EB4-D210-421A-98D7-39B59976AD8F}"/>
                  </a:ext>
                </a:extLst>
              </p:cNvPr>
              <p:cNvSpPr txBox="1"/>
              <p:nvPr/>
            </p:nvSpPr>
            <p:spPr>
              <a:xfrm>
                <a:off x="2840347" y="1014586"/>
                <a:ext cx="755324" cy="53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1200" dirty="0" err="1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Im</a:t>
                </a:r>
                <a:endPara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6" name="차트 75">
                  <a:extLst>
                    <a:ext uri="{FF2B5EF4-FFF2-40B4-BE49-F238E27FC236}">
                      <a16:creationId xmlns:a16="http://schemas.microsoft.com/office/drawing/2014/main" id="{EC435F71-1B60-44AD-8FA2-66F20A8471C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798263" y="891089"/>
                <a:ext cx="1273004" cy="186906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</mc:Choice>
          <mc:Fallback xmlns="">
            <p:graphicFrame>
              <p:nvGraphicFramePr>
                <p:cNvPr id="145" name="차트 144">
                  <a:extLst>
                    <a:ext uri="{FF2B5EF4-FFF2-40B4-BE49-F238E27FC236}">
                      <a16:creationId xmlns:a16="http://schemas.microsoft.com/office/drawing/2014/main" id="{4D7C4C47-3D69-4BC6-9CA4-C3C78603A66A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798263" y="891089"/>
                <a:ext cx="1273004" cy="186906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</mc:Fallback>
        </mc:AlternateContent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021DFB1-56DD-4D7C-AA36-A2FD9B529B1E}"/>
              </a:ext>
            </a:extLst>
          </p:cNvPr>
          <p:cNvCxnSpPr>
            <a:cxnSpLocks/>
          </p:cNvCxnSpPr>
          <p:nvPr/>
        </p:nvCxnSpPr>
        <p:spPr>
          <a:xfrm>
            <a:off x="3923596" y="1611212"/>
            <a:ext cx="5324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4C7DA3-39DF-4A42-88A7-ED5819251EA8}"/>
                  </a:ext>
                </a:extLst>
              </p:cNvPr>
              <p:cNvSpPr txBox="1"/>
              <p:nvPr/>
            </p:nvSpPr>
            <p:spPr>
              <a:xfrm>
                <a:off x="270397" y="2932192"/>
                <a:ext cx="213077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4C7DA3-39DF-4A42-88A7-ED5819251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7" y="2932192"/>
                <a:ext cx="2130776" cy="207108"/>
              </a:xfrm>
              <a:prstGeom prst="rect">
                <a:avLst/>
              </a:prstGeom>
              <a:blipFill>
                <a:blip r:embed="rId11"/>
                <a:stretch>
                  <a:fillRect l="-2571" b="-2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>
            <a:extLst>
              <a:ext uri="{FF2B5EF4-FFF2-40B4-BE49-F238E27FC236}">
                <a16:creationId xmlns:a16="http://schemas.microsoft.com/office/drawing/2014/main" id="{918D4C2A-E097-4D3B-9B89-A00B028DD6E1}"/>
              </a:ext>
            </a:extLst>
          </p:cNvPr>
          <p:cNvSpPr/>
          <p:nvPr/>
        </p:nvSpPr>
        <p:spPr>
          <a:xfrm>
            <a:off x="1809445" y="2924176"/>
            <a:ext cx="511019" cy="239479"/>
          </a:xfrm>
          <a:prstGeom prst="rect">
            <a:avLst/>
          </a:prstGeom>
          <a:noFill/>
          <a:ln w="2857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4B5768-B50A-433C-BCE6-97843FF708DB}"/>
              </a:ext>
            </a:extLst>
          </p:cNvPr>
          <p:cNvSpPr txBox="1"/>
          <p:nvPr/>
        </p:nvSpPr>
        <p:spPr>
          <a:xfrm>
            <a:off x="2558422" y="2780072"/>
            <a:ext cx="203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Spontaneous emission</a:t>
            </a:r>
            <a:r>
              <a:rPr lang="ko-KR" altLang="en-US" sz="120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인한 </a:t>
            </a:r>
            <a:r>
              <a:rPr lang="en-US" altLang="ko-KR" sz="1200" u="sng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phase noise</a:t>
            </a: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2869759D-77AF-4B8A-844D-BA060B394F40}"/>
              </a:ext>
            </a:extLst>
          </p:cNvPr>
          <p:cNvCxnSpPr>
            <a:cxnSpLocks/>
            <a:stCxn id="89" idx="1"/>
            <a:endCxn id="88" idx="3"/>
          </p:cNvCxnSpPr>
          <p:nvPr/>
        </p:nvCxnSpPr>
        <p:spPr>
          <a:xfrm rot="10800000" flipV="1">
            <a:off x="2320464" y="3010904"/>
            <a:ext cx="237958" cy="33011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3CE3294-924F-462F-A226-546133E15243}"/>
              </a:ext>
            </a:extLst>
          </p:cNvPr>
          <p:cNvSpPr/>
          <p:nvPr/>
        </p:nvSpPr>
        <p:spPr>
          <a:xfrm>
            <a:off x="2731130" y="3554921"/>
            <a:ext cx="708611" cy="229473"/>
          </a:xfrm>
          <a:prstGeom prst="rect">
            <a:avLst/>
          </a:prstGeom>
          <a:noFill/>
          <a:ln w="2857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92EDBED-7B3B-4699-8685-4E17F8B39776}"/>
              </a:ext>
            </a:extLst>
          </p:cNvPr>
          <p:cNvGrpSpPr/>
          <p:nvPr/>
        </p:nvGrpSpPr>
        <p:grpSpPr>
          <a:xfrm>
            <a:off x="2647450" y="3985798"/>
            <a:ext cx="2026894" cy="572792"/>
            <a:chOff x="2919054" y="3514114"/>
            <a:chExt cx="2026894" cy="572792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35F3BD3-592A-4E64-9334-E4891E622B66}"/>
                </a:ext>
              </a:extLst>
            </p:cNvPr>
            <p:cNvGrpSpPr/>
            <p:nvPr/>
          </p:nvGrpSpPr>
          <p:grpSpPr>
            <a:xfrm>
              <a:off x="2919054" y="3809907"/>
              <a:ext cx="2026894" cy="276999"/>
              <a:chOff x="2919054" y="3809907"/>
              <a:chExt cx="2026894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52B7D95E-AB85-43BA-A21F-BE85EE6288F6}"/>
                      </a:ext>
                    </a:extLst>
                  </p:cNvPr>
                  <p:cNvSpPr/>
                  <p:nvPr/>
                </p:nvSpPr>
                <p:spPr>
                  <a:xfrm>
                    <a:off x="2919054" y="3809907"/>
                    <a:ext cx="39408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15FE3964-F052-4AA5-931E-9DA6735109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054" y="3809907"/>
                    <a:ext cx="39408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12017AB-B97D-493F-82D4-83FBCB1F9D8F}"/>
                  </a:ext>
                </a:extLst>
              </p:cNvPr>
              <p:cNvSpPr/>
              <p:nvPr/>
            </p:nvSpPr>
            <p:spPr>
              <a:xfrm>
                <a:off x="3270489" y="3809907"/>
                <a:ext cx="16754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LASER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의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spectrum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범위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F103479-4064-4A00-86C7-8591AC1FE94A}"/>
                </a:ext>
              </a:extLst>
            </p:cNvPr>
            <p:cNvGrpSpPr/>
            <p:nvPr/>
          </p:nvGrpSpPr>
          <p:grpSpPr>
            <a:xfrm>
              <a:off x="3007219" y="3514114"/>
              <a:ext cx="1853770" cy="276999"/>
              <a:chOff x="3007219" y="3514114"/>
              <a:chExt cx="1853770" cy="27699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6E3EE07-B860-4C24-8BA7-EB697AF29A13}"/>
                  </a:ext>
                </a:extLst>
              </p:cNvPr>
              <p:cNvSpPr/>
              <p:nvPr/>
            </p:nvSpPr>
            <p:spPr>
              <a:xfrm>
                <a:off x="3270489" y="3514114"/>
                <a:ext cx="15905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거리에 의한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time delay</a:t>
                </a:r>
                <a:endPara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9F3EDA5C-7479-4A4D-B6B0-3DF1BEA6253D}"/>
                      </a:ext>
                    </a:extLst>
                  </p:cNvPr>
                  <p:cNvSpPr/>
                  <p:nvPr/>
                </p:nvSpPr>
                <p:spPr>
                  <a:xfrm>
                    <a:off x="3007219" y="3514114"/>
                    <a:ext cx="29379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90AB6EB5-BB8F-47F8-ADDA-2441292BD5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7219" y="3514114"/>
                    <a:ext cx="293798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id="{5BC5F6D1-70FC-4D5D-B09D-BBB1B6E7C967}"/>
                </a:ext>
              </a:extLst>
            </p:cNvPr>
            <p:cNvSpPr/>
            <p:nvPr/>
          </p:nvSpPr>
          <p:spPr>
            <a:xfrm>
              <a:off x="2955811" y="3524988"/>
              <a:ext cx="108558" cy="551044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2A7CDF5-D3A7-4434-8046-031D2C7DE0F0}"/>
                  </a:ext>
                </a:extLst>
              </p:cNvPr>
              <p:cNvSpPr txBox="1"/>
              <p:nvPr/>
            </p:nvSpPr>
            <p:spPr>
              <a:xfrm>
                <a:off x="280282" y="3575098"/>
                <a:ext cx="3204339" cy="184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200" i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endParaRPr lang="en-US" altLang="ko-KR" sz="1200" b="1" i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2A7CDF5-D3A7-4434-8046-031D2C7DE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2" y="3575098"/>
                <a:ext cx="3204339" cy="184731"/>
              </a:xfrm>
              <a:prstGeom prst="rect">
                <a:avLst/>
              </a:prstGeom>
              <a:blipFill>
                <a:blip r:embed="rId18"/>
                <a:stretch>
                  <a:fillRect l="-190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A264F21-BA2A-4FFB-A2BB-3C6E3C54D257}"/>
              </a:ext>
            </a:extLst>
          </p:cNvPr>
          <p:cNvSpPr/>
          <p:nvPr/>
        </p:nvSpPr>
        <p:spPr>
          <a:xfrm>
            <a:off x="249193" y="1502820"/>
            <a:ext cx="2171790" cy="10259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LASER linewidth</a:t>
            </a:r>
            <a:b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LASER wavelength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FWHM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Linewidth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phase  </a:t>
            </a:r>
            <a:b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error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나타남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최종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depth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에러에 영향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A47286-03AD-4876-8183-C4356F2E4A75}"/>
              </a:ext>
            </a:extLst>
          </p:cNvPr>
          <p:cNvSpPr/>
          <p:nvPr/>
        </p:nvSpPr>
        <p:spPr>
          <a:xfrm>
            <a:off x="1644715" y="4162698"/>
            <a:ext cx="700133" cy="389298"/>
          </a:xfrm>
          <a:prstGeom prst="rect">
            <a:avLst/>
          </a:prstGeom>
          <a:solidFill>
            <a:srgbClr val="008000">
              <a:alpha val="10196"/>
            </a:srgbClr>
          </a:solidFill>
          <a:ln w="2857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336718-EBD8-4364-80B4-C44D824D01F6}"/>
              </a:ext>
            </a:extLst>
          </p:cNvPr>
          <p:cNvSpPr txBox="1"/>
          <p:nvPr/>
        </p:nvSpPr>
        <p:spPr>
          <a:xfrm>
            <a:off x="2097843" y="3932187"/>
            <a:ext cx="2021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baseline="300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114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B5DC-EAAD-4BB0-B0C0-2724FA5D4926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 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A2CE5-6376-4507-9CB1-68D9920D4930}"/>
              </a:ext>
            </a:extLst>
          </p:cNvPr>
          <p:cNvSpPr txBox="1"/>
          <p:nvPr/>
        </p:nvSpPr>
        <p:spPr>
          <a:xfrm>
            <a:off x="241946" y="1061066"/>
            <a:ext cx="4567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linewidth, tuning speed, tuning range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8CFD731-CDE6-4459-A4B3-74F7FB56F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49964"/>
              </p:ext>
            </p:extLst>
          </p:nvPr>
        </p:nvGraphicFramePr>
        <p:xfrm>
          <a:off x="5462022" y="2504679"/>
          <a:ext cx="3484699" cy="24460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72699">
                  <a:extLst>
                    <a:ext uri="{9D8B030D-6E8A-4147-A177-3AD203B41FA5}">
                      <a16:colId xmlns:a16="http://schemas.microsoft.com/office/drawing/2014/main" val="305914320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45655372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443975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/>
                        <a:t>Frequency range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/>
                        <a:t>Wavelength range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/>
                        <a:t>Depth resolution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6863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10GHz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0.0801nm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7.5mm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557914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9GHz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0.0721nm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8.3mm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799718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8GHz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0.0641nm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9.4mm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8826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7GHz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0.0561nm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10.7mm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3591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6GHz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0.0481nm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12.5mm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29198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5GHz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0.0400nm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15.0mm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10682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4GHz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0.0320nm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18.8mm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86526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3GHz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0.0240nm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25.0mm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56309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2GHz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0.0160nm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37.5mm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7008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1GHz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0.0080nm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75.0mm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235645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188068A-FD91-4A33-A96F-AD59AD7D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68265"/>
              </p:ext>
            </p:extLst>
          </p:nvPr>
        </p:nvGraphicFramePr>
        <p:xfrm>
          <a:off x="609636" y="2592496"/>
          <a:ext cx="3585575" cy="25601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18605116"/>
                    </a:ext>
                  </a:extLst>
                </a:gridCol>
                <a:gridCol w="965447">
                  <a:extLst>
                    <a:ext uri="{9D8B030D-6E8A-4147-A177-3AD203B41FA5}">
                      <a16:colId xmlns:a16="http://schemas.microsoft.com/office/drawing/2014/main" val="2699808339"/>
                    </a:ext>
                  </a:extLst>
                </a:gridCol>
                <a:gridCol w="460128">
                  <a:extLst>
                    <a:ext uri="{9D8B030D-6E8A-4147-A177-3AD203B41FA5}">
                      <a16:colId xmlns:a16="http://schemas.microsoft.com/office/drawing/2014/main" val="99525645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48098912"/>
                    </a:ext>
                  </a:extLst>
                </a:gridCol>
              </a:tblGrid>
              <a:tr h="218817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/>
                        <a:t>Frequency range: 7GHz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/>
                        <a:t>Wavelength range: 0.0561nm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65160"/>
                  </a:ext>
                </a:extLst>
              </a:tr>
              <a:tr h="21881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/>
                        <a:t>Sweep period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/>
                        <a:t>Maximum distance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/>
                        <a:t>Tuning speed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290416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100us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267.86m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560.58nm/s</a:t>
                      </a: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9875312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200us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535.71m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280.29nm/s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2376737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300us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803.57m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186.86nm/s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4401339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400us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1071.43m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140.15nm/s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7540893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/>
                        <a:t>500us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1339.29m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112.12nm/s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6491355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600us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1607.14m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93.43nm/s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4211207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700us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1875.00m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80.08nm/s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4752142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800us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2142.86m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70.07nm/s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4313374"/>
                  </a:ext>
                </a:extLst>
              </a:tr>
              <a:tr h="211523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900us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2410.71m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62.29nm/s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8367487"/>
                  </a:ext>
                </a:extLst>
              </a:tr>
              <a:tr h="21881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/>
                        <a:t>1000us</a:t>
                      </a:r>
                      <a:endParaRPr lang="en-US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2678.57m</a:t>
                      </a: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56.06nm/s</a:t>
                      </a: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44081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C03BD526-7FAD-48F3-A180-46CD61ACB747}"/>
              </a:ext>
            </a:extLst>
          </p:cNvPr>
          <p:cNvSpPr txBox="1"/>
          <p:nvPr/>
        </p:nvSpPr>
        <p:spPr>
          <a:xfrm>
            <a:off x="5378717" y="2250556"/>
            <a:ext cx="202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FMCW LiDAR depth resolution</a:t>
            </a:r>
            <a:endParaRPr lang="en-US" altLang="ko-KR" sz="1200" u="sng" baseline="300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698312-EBC8-489B-ACCE-1780751E2A8C}"/>
              </a:ext>
            </a:extLst>
          </p:cNvPr>
          <p:cNvSpPr txBox="1"/>
          <p:nvPr/>
        </p:nvSpPr>
        <p:spPr>
          <a:xfrm>
            <a:off x="536551" y="2323035"/>
            <a:ext cx="233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FMCW LiDAR FM conditions</a:t>
            </a:r>
            <a:endParaRPr lang="en-US" altLang="ko-KR" sz="1200" u="sng" baseline="300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E603ED8-EB37-470C-9A47-E2A169F214AA}"/>
                  </a:ext>
                </a:extLst>
              </p:cNvPr>
              <p:cNvSpPr/>
              <p:nvPr/>
            </p:nvSpPr>
            <p:spPr>
              <a:xfrm>
                <a:off x="5400962" y="1811925"/>
                <a:ext cx="820609" cy="40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E603ED8-EB37-470C-9A47-E2A169F21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62" y="1811925"/>
                <a:ext cx="820609" cy="407291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27F046E-545C-479A-B6C4-A04985086177}"/>
                  </a:ext>
                </a:extLst>
              </p:cNvPr>
              <p:cNvSpPr/>
              <p:nvPr/>
            </p:nvSpPr>
            <p:spPr>
              <a:xfrm>
                <a:off x="576093" y="1941039"/>
                <a:ext cx="1050929" cy="443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𝑐𝑇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27F046E-545C-479A-B6C4-A04985086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3" y="1941039"/>
                <a:ext cx="1050929" cy="443391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7EA3D8E-C90C-4316-83F1-97F3DD833E11}"/>
                  </a:ext>
                </a:extLst>
              </p:cNvPr>
              <p:cNvSpPr/>
              <p:nvPr/>
            </p:nvSpPr>
            <p:spPr>
              <a:xfrm>
                <a:off x="6114027" y="1803611"/>
                <a:ext cx="1665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주파수 변조 범위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</a:t>
                </a:r>
                <a:r>
                  <a:rPr lang="ko-KR" altLang="en-US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빛의 속도</a:t>
                </a: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7EA3D8E-C90C-4316-83F1-97F3DD833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27" y="1803611"/>
                <a:ext cx="166545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38755CD9-FDE8-44CE-BB96-67B6F127C5BA}"/>
              </a:ext>
            </a:extLst>
          </p:cNvPr>
          <p:cNvSpPr/>
          <p:nvPr/>
        </p:nvSpPr>
        <p:spPr>
          <a:xfrm>
            <a:off x="5266774" y="1324166"/>
            <a:ext cx="2911226" cy="4103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거리 해상도</a:t>
            </a:r>
            <a:b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거리에 상관없이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range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반비례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F1146E-BB79-40EB-8182-8932A889B481}"/>
              </a:ext>
            </a:extLst>
          </p:cNvPr>
          <p:cNvSpPr/>
          <p:nvPr/>
        </p:nvSpPr>
        <p:spPr>
          <a:xfrm>
            <a:off x="433515" y="1324166"/>
            <a:ext cx="4208153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최대 측정 가능 거리</a:t>
            </a:r>
            <a:b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Tuning speed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 빠를 수록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integration time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줄일 수 있음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Tuning speed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 느릴 수록 먼 거리 측정 가능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B25620-FF95-471A-ACF4-5B3FBF0C4A64}"/>
                  </a:ext>
                </a:extLst>
              </p:cNvPr>
              <p:cNvSpPr/>
              <p:nvPr/>
            </p:nvSpPr>
            <p:spPr>
              <a:xfrm>
                <a:off x="1540828" y="2020686"/>
                <a:ext cx="1088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</a:t>
                </a:r>
                <a:r>
                  <a:rPr lang="ko-KR" altLang="en-US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샘플링 주파수</a:t>
                </a:r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B25620-FF95-471A-ACF4-5B3FBF0C4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28" y="2020686"/>
                <a:ext cx="1088760" cy="230832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Group 327">
            <a:extLst>
              <a:ext uri="{FF2B5EF4-FFF2-40B4-BE49-F238E27FC236}">
                <a16:creationId xmlns:a16="http://schemas.microsoft.com/office/drawing/2014/main" id="{2995C977-589D-40A9-94C3-DF46F2734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16834"/>
              </p:ext>
            </p:extLst>
          </p:nvPr>
        </p:nvGraphicFramePr>
        <p:xfrm>
          <a:off x="541797" y="5526767"/>
          <a:ext cx="5297832" cy="927735"/>
        </p:xfrm>
        <a:graphic>
          <a:graphicData uri="http://schemas.openxmlformats.org/drawingml/2006/table">
            <a:tbl>
              <a:tblPr/>
              <a:tblGrid>
                <a:gridCol w="53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509">
                  <a:extLst>
                    <a:ext uri="{9D8B030D-6E8A-4147-A177-3AD203B41FA5}">
                      <a16:colId xmlns:a16="http://schemas.microsoft.com/office/drawing/2014/main" val="1352709323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5547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defRPr kumimoji="1" sz="12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457200" indent="-381000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93663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914400" indent="-73977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174625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371600" indent="-1101725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26828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1828800" indent="-1465263" algn="l" defTabSz="914400" rtl="0" eaLnBrk="1" latinLnBrk="1" hangingPunct="1">
                        <a:spcBef>
                          <a:spcPct val="20000"/>
                        </a:spcBef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2860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7432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2004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657600" indent="-1465263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3538" algn="l"/>
                        </a:tabLst>
                        <a:defRPr kumimoji="1" sz="1000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구분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설비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사양 항목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0054"/>
                  </a:ext>
                </a:extLst>
              </a:tr>
              <a:tr h="185547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Tunable laser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파장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변조 범위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&gt;0.1nm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Depth resolution 7mm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이상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파장 변조 속도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&gt;160nm/s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2D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스캔 시 줄어든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integration time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에 대한 측정 가능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83466"/>
                  </a:ext>
                </a:extLst>
              </a:tr>
              <a:tr h="18554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Linewidth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&lt;500kHz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측정 가능 거리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300m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 거리 이상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04971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052AA4B-4ECB-4A2E-BBAA-79229194AD95}"/>
              </a:ext>
            </a:extLst>
          </p:cNvPr>
          <p:cNvSpPr/>
          <p:nvPr/>
        </p:nvSpPr>
        <p:spPr>
          <a:xfrm>
            <a:off x="433516" y="5260440"/>
            <a:ext cx="3859810" cy="2051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Tunable</a:t>
            </a:r>
            <a:r>
              <a:rPr lang="ko-KR" altLang="en-US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lang="ko-KR" altLang="en-US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필요 사양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90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B5DC-EAAD-4BB0-B0C0-2724FA5D4926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Tunable laser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A2CE5-6376-4507-9CB1-68D9920D4930}"/>
              </a:ext>
            </a:extLst>
          </p:cNvPr>
          <p:cNvSpPr txBox="1"/>
          <p:nvPr/>
        </p:nvSpPr>
        <p:spPr>
          <a:xfrm>
            <a:off x="241946" y="1061066"/>
            <a:ext cx="4567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빛의 파장을 직접적으로 변화시키는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DB575E-91EC-433F-AF5B-27A2A1F5B07D}"/>
              </a:ext>
            </a:extLst>
          </p:cNvPr>
          <p:cNvSpPr/>
          <p:nvPr/>
        </p:nvSpPr>
        <p:spPr>
          <a:xfrm>
            <a:off x="4081968" y="1021755"/>
            <a:ext cx="3264789" cy="8976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MEMS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VCSEL</a:t>
            </a: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VCSEL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DBR mirror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MEMS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기술을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이용하여 실시간 변형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Cavity length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변형하여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5F47E3-0A05-4CD0-905A-D82B111D4DA8}"/>
              </a:ext>
            </a:extLst>
          </p:cNvPr>
          <p:cNvSpPr/>
          <p:nvPr/>
        </p:nvSpPr>
        <p:spPr>
          <a:xfrm>
            <a:off x="4081968" y="2118010"/>
            <a:ext cx="2542091" cy="1102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External cavity LASER</a:t>
            </a: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External cavity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위한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grating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실시간 회전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grating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각도에 따른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selection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변화를 이용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B8651-69E9-451D-A765-0AABD2A3DA53}"/>
              </a:ext>
            </a:extLst>
          </p:cNvPr>
          <p:cNvSpPr/>
          <p:nvPr/>
        </p:nvSpPr>
        <p:spPr>
          <a:xfrm>
            <a:off x="4081969" y="3415602"/>
            <a:ext cx="2397209" cy="1474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DBR LASER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전류에 따라 물질의 굴절률이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바뀌는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electro-optic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특성을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이용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Cavity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DBR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굴절률을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바꿈으로써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lasing mode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mode selection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동시 변경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696B1D-21E5-4D31-95FB-DCD142D4526B}"/>
              </a:ext>
            </a:extLst>
          </p:cNvPr>
          <p:cNvSpPr/>
          <p:nvPr/>
        </p:nvSpPr>
        <p:spPr>
          <a:xfrm>
            <a:off x="4081969" y="5085091"/>
            <a:ext cx="2671948" cy="10643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DFB LASER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전류에 따라 물질의 굴절률이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바뀌는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electro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optic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특성을 이용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DBR LASER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와는 달리 한 개의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56BC8A-0608-48CE-9CFF-16A337444C29}"/>
              </a:ext>
            </a:extLst>
          </p:cNvPr>
          <p:cNvGrpSpPr/>
          <p:nvPr/>
        </p:nvGrpSpPr>
        <p:grpSpPr>
          <a:xfrm>
            <a:off x="6511188" y="2227551"/>
            <a:ext cx="3394812" cy="1130870"/>
            <a:chOff x="6538269" y="2053379"/>
            <a:chExt cx="3394812" cy="113087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88B0FC-C895-4695-8B79-B064154FF7E7}"/>
                </a:ext>
              </a:extLst>
            </p:cNvPr>
            <p:cNvSpPr/>
            <p:nvPr/>
          </p:nvSpPr>
          <p:spPr>
            <a:xfrm>
              <a:off x="8930046" y="2239786"/>
              <a:ext cx="45719" cy="602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FB8573-C5DF-4374-A8C0-A051C83D9D3F}"/>
                </a:ext>
              </a:extLst>
            </p:cNvPr>
            <p:cNvSpPr/>
            <p:nvPr/>
          </p:nvSpPr>
          <p:spPr>
            <a:xfrm>
              <a:off x="7133415" y="2224982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187B94-B8C9-415D-9151-F1F2970AE150}"/>
                </a:ext>
              </a:extLst>
            </p:cNvPr>
            <p:cNvGrpSpPr/>
            <p:nvPr/>
          </p:nvGrpSpPr>
          <p:grpSpPr>
            <a:xfrm>
              <a:off x="7447323" y="2239786"/>
              <a:ext cx="1484439" cy="602408"/>
              <a:chOff x="7542573" y="2338879"/>
              <a:chExt cx="1484439" cy="60240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98965B2-EF2E-4B9B-A453-D8716A5DE278}"/>
                  </a:ext>
                </a:extLst>
              </p:cNvPr>
              <p:cNvSpPr/>
              <p:nvPr/>
            </p:nvSpPr>
            <p:spPr>
              <a:xfrm>
                <a:off x="7542573" y="2338879"/>
                <a:ext cx="1484438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A994B1F-0AF8-4E14-B3F3-D0D40B73F433}"/>
                  </a:ext>
                </a:extLst>
              </p:cNvPr>
              <p:cNvSpPr/>
              <p:nvPr/>
            </p:nvSpPr>
            <p:spPr>
              <a:xfrm>
                <a:off x="7542574" y="2472400"/>
                <a:ext cx="1484438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BCFD99A-7929-4FAF-BEF6-39B1D1CA9980}"/>
                </a:ext>
              </a:extLst>
            </p:cNvPr>
            <p:cNvGrpSpPr/>
            <p:nvPr/>
          </p:nvGrpSpPr>
          <p:grpSpPr>
            <a:xfrm>
              <a:off x="8972551" y="2131630"/>
              <a:ext cx="602824" cy="698569"/>
              <a:chOff x="8500655" y="2245930"/>
              <a:chExt cx="880808" cy="698569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31AFE3D-F55A-4BD4-82FA-F8A67646E838}"/>
                  </a:ext>
                </a:extLst>
              </p:cNvPr>
              <p:cNvSpPr/>
              <p:nvPr/>
            </p:nvSpPr>
            <p:spPr>
              <a:xfrm rot="5400000">
                <a:off x="8479198" y="2489577"/>
                <a:ext cx="526269" cy="151519"/>
              </a:xfrm>
              <a:prstGeom prst="ellipse">
                <a:avLst/>
              </a:prstGeom>
              <a:solidFill>
                <a:srgbClr val="7030A0">
                  <a:alpha val="10196"/>
                </a:srgbClr>
              </a:solidFill>
              <a:ln w="12700">
                <a:solidFill>
                  <a:srgbClr val="7030A0">
                    <a:alpha val="50196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5637649A-4156-4025-9A30-C2442BDDE87A}"/>
                  </a:ext>
                </a:extLst>
              </p:cNvPr>
              <p:cNvSpPr/>
              <p:nvPr/>
            </p:nvSpPr>
            <p:spPr>
              <a:xfrm rot="17823051">
                <a:off x="8923409" y="2565947"/>
                <a:ext cx="698569" cy="58535"/>
              </a:xfrm>
              <a:custGeom>
                <a:avLst/>
                <a:gdLst>
                  <a:gd name="connsiteX0" fmla="*/ 151394 w 1234864"/>
                  <a:gd name="connsiteY0" fmla="*/ 0 h 130512"/>
                  <a:gd name="connsiteX1" fmla="*/ 151394 w 1234864"/>
                  <a:gd name="connsiteY1" fmla="*/ 113161 h 130512"/>
                  <a:gd name="connsiteX2" fmla="*/ 282661 w 1234864"/>
                  <a:gd name="connsiteY2" fmla="*/ 0 h 130512"/>
                  <a:gd name="connsiteX3" fmla="*/ 282661 w 1234864"/>
                  <a:gd name="connsiteY3" fmla="*/ 117266 h 130512"/>
                  <a:gd name="connsiteX4" fmla="*/ 418690 w 1234864"/>
                  <a:gd name="connsiteY4" fmla="*/ 0 h 130512"/>
                  <a:gd name="connsiteX5" fmla="*/ 418690 w 1234864"/>
                  <a:gd name="connsiteY5" fmla="*/ 117266 h 130512"/>
                  <a:gd name="connsiteX6" fmla="*/ 554719 w 1234864"/>
                  <a:gd name="connsiteY6" fmla="*/ 0 h 130512"/>
                  <a:gd name="connsiteX7" fmla="*/ 554719 w 1234864"/>
                  <a:gd name="connsiteY7" fmla="*/ 117266 h 130512"/>
                  <a:gd name="connsiteX8" fmla="*/ 690748 w 1234864"/>
                  <a:gd name="connsiteY8" fmla="*/ 0 h 130512"/>
                  <a:gd name="connsiteX9" fmla="*/ 690748 w 1234864"/>
                  <a:gd name="connsiteY9" fmla="*/ 117266 h 130512"/>
                  <a:gd name="connsiteX10" fmla="*/ 826777 w 1234864"/>
                  <a:gd name="connsiteY10" fmla="*/ 0 h 130512"/>
                  <a:gd name="connsiteX11" fmla="*/ 826777 w 1234864"/>
                  <a:gd name="connsiteY11" fmla="*/ 117266 h 130512"/>
                  <a:gd name="connsiteX12" fmla="*/ 962806 w 1234864"/>
                  <a:gd name="connsiteY12" fmla="*/ 0 h 130512"/>
                  <a:gd name="connsiteX13" fmla="*/ 962806 w 1234864"/>
                  <a:gd name="connsiteY13" fmla="*/ 117266 h 130512"/>
                  <a:gd name="connsiteX14" fmla="*/ 1098835 w 1234864"/>
                  <a:gd name="connsiteY14" fmla="*/ 0 h 130512"/>
                  <a:gd name="connsiteX15" fmla="*/ 1098835 w 1234864"/>
                  <a:gd name="connsiteY15" fmla="*/ 117266 h 130512"/>
                  <a:gd name="connsiteX16" fmla="*/ 1234864 w 1234864"/>
                  <a:gd name="connsiteY16" fmla="*/ 0 h 130512"/>
                  <a:gd name="connsiteX17" fmla="*/ 1234864 w 1234864"/>
                  <a:gd name="connsiteY17" fmla="*/ 130512 h 130512"/>
                  <a:gd name="connsiteX18" fmla="*/ 1098835 w 1234864"/>
                  <a:gd name="connsiteY18" fmla="*/ 130512 h 130512"/>
                  <a:gd name="connsiteX19" fmla="*/ 1083470 w 1234864"/>
                  <a:gd name="connsiteY19" fmla="*/ 130512 h 130512"/>
                  <a:gd name="connsiteX20" fmla="*/ 962806 w 1234864"/>
                  <a:gd name="connsiteY20" fmla="*/ 130512 h 130512"/>
                  <a:gd name="connsiteX21" fmla="*/ 947441 w 1234864"/>
                  <a:gd name="connsiteY21" fmla="*/ 130512 h 130512"/>
                  <a:gd name="connsiteX22" fmla="*/ 826777 w 1234864"/>
                  <a:gd name="connsiteY22" fmla="*/ 130512 h 130512"/>
                  <a:gd name="connsiteX23" fmla="*/ 811412 w 1234864"/>
                  <a:gd name="connsiteY23" fmla="*/ 130512 h 130512"/>
                  <a:gd name="connsiteX24" fmla="*/ 690748 w 1234864"/>
                  <a:gd name="connsiteY24" fmla="*/ 130512 h 130512"/>
                  <a:gd name="connsiteX25" fmla="*/ 675383 w 1234864"/>
                  <a:gd name="connsiteY25" fmla="*/ 130512 h 130512"/>
                  <a:gd name="connsiteX26" fmla="*/ 554719 w 1234864"/>
                  <a:gd name="connsiteY26" fmla="*/ 130512 h 130512"/>
                  <a:gd name="connsiteX27" fmla="*/ 539354 w 1234864"/>
                  <a:gd name="connsiteY27" fmla="*/ 130512 h 130512"/>
                  <a:gd name="connsiteX28" fmla="*/ 418690 w 1234864"/>
                  <a:gd name="connsiteY28" fmla="*/ 130512 h 130512"/>
                  <a:gd name="connsiteX29" fmla="*/ 403325 w 1234864"/>
                  <a:gd name="connsiteY29" fmla="*/ 130512 h 130512"/>
                  <a:gd name="connsiteX30" fmla="*/ 282661 w 1234864"/>
                  <a:gd name="connsiteY30" fmla="*/ 130512 h 130512"/>
                  <a:gd name="connsiteX31" fmla="*/ 267296 w 1234864"/>
                  <a:gd name="connsiteY31" fmla="*/ 130512 h 130512"/>
                  <a:gd name="connsiteX32" fmla="*/ 151394 w 1234864"/>
                  <a:gd name="connsiteY32" fmla="*/ 130512 h 130512"/>
                  <a:gd name="connsiteX33" fmla="*/ 131267 w 1234864"/>
                  <a:gd name="connsiteY33" fmla="*/ 130512 h 130512"/>
                  <a:gd name="connsiteX34" fmla="*/ 0 w 1234864"/>
                  <a:gd name="connsiteY34" fmla="*/ 130512 h 13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234864" h="130512">
                    <a:moveTo>
                      <a:pt x="151394" y="0"/>
                    </a:moveTo>
                    <a:lnTo>
                      <a:pt x="151394" y="113161"/>
                    </a:lnTo>
                    <a:lnTo>
                      <a:pt x="282661" y="0"/>
                    </a:lnTo>
                    <a:lnTo>
                      <a:pt x="282661" y="117266"/>
                    </a:lnTo>
                    <a:lnTo>
                      <a:pt x="418690" y="0"/>
                    </a:lnTo>
                    <a:lnTo>
                      <a:pt x="418690" y="117266"/>
                    </a:lnTo>
                    <a:lnTo>
                      <a:pt x="554719" y="0"/>
                    </a:lnTo>
                    <a:lnTo>
                      <a:pt x="554719" y="117266"/>
                    </a:lnTo>
                    <a:lnTo>
                      <a:pt x="690748" y="0"/>
                    </a:lnTo>
                    <a:lnTo>
                      <a:pt x="690748" y="117266"/>
                    </a:lnTo>
                    <a:lnTo>
                      <a:pt x="826777" y="0"/>
                    </a:lnTo>
                    <a:lnTo>
                      <a:pt x="826777" y="117266"/>
                    </a:lnTo>
                    <a:lnTo>
                      <a:pt x="962806" y="0"/>
                    </a:lnTo>
                    <a:lnTo>
                      <a:pt x="962806" y="117266"/>
                    </a:lnTo>
                    <a:lnTo>
                      <a:pt x="1098835" y="0"/>
                    </a:lnTo>
                    <a:lnTo>
                      <a:pt x="1098835" y="117266"/>
                    </a:lnTo>
                    <a:lnTo>
                      <a:pt x="1234864" y="0"/>
                    </a:lnTo>
                    <a:lnTo>
                      <a:pt x="1234864" y="130512"/>
                    </a:lnTo>
                    <a:lnTo>
                      <a:pt x="1098835" y="130512"/>
                    </a:lnTo>
                    <a:lnTo>
                      <a:pt x="1083470" y="130512"/>
                    </a:lnTo>
                    <a:lnTo>
                      <a:pt x="962806" y="130512"/>
                    </a:lnTo>
                    <a:lnTo>
                      <a:pt x="947441" y="130512"/>
                    </a:lnTo>
                    <a:lnTo>
                      <a:pt x="826777" y="130512"/>
                    </a:lnTo>
                    <a:lnTo>
                      <a:pt x="811412" y="130512"/>
                    </a:lnTo>
                    <a:lnTo>
                      <a:pt x="690748" y="130512"/>
                    </a:lnTo>
                    <a:lnTo>
                      <a:pt x="675383" y="130512"/>
                    </a:lnTo>
                    <a:lnTo>
                      <a:pt x="554719" y="130512"/>
                    </a:lnTo>
                    <a:lnTo>
                      <a:pt x="539354" y="130512"/>
                    </a:lnTo>
                    <a:lnTo>
                      <a:pt x="418690" y="130512"/>
                    </a:lnTo>
                    <a:lnTo>
                      <a:pt x="403325" y="130512"/>
                    </a:lnTo>
                    <a:lnTo>
                      <a:pt x="282661" y="130512"/>
                    </a:lnTo>
                    <a:lnTo>
                      <a:pt x="267296" y="130512"/>
                    </a:lnTo>
                    <a:lnTo>
                      <a:pt x="151394" y="130512"/>
                    </a:lnTo>
                    <a:lnTo>
                      <a:pt x="131267" y="130512"/>
                    </a:lnTo>
                    <a:lnTo>
                      <a:pt x="0" y="130512"/>
                    </a:lnTo>
                    <a:close/>
                  </a:path>
                </a:pathLst>
              </a:custGeom>
              <a:solidFill>
                <a:srgbClr val="7030A0">
                  <a:alpha val="10196"/>
                </a:srgbClr>
              </a:solidFill>
              <a:ln>
                <a:solidFill>
                  <a:srgbClr val="7030A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B9373EC-2743-4340-8E99-C33CBC9792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5463" y="2735182"/>
                <a:ext cx="39600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620692E-CFE6-4B85-B99B-DF2F05C91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5463" y="2393730"/>
                <a:ext cx="57600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90169072-935E-4C11-8159-C9B3D4893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4226" y="2393730"/>
                <a:ext cx="176128" cy="18852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62AB0A4F-2330-4ACB-AD6C-2E7E0DCFC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00655" y="2575560"/>
                <a:ext cx="185385" cy="15962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4E2E5BB-7958-4441-BE9E-BEB94416A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269" y="2464814"/>
              <a:ext cx="519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833D3E-4436-46F3-B893-85D8EFA69D38}"/>
                </a:ext>
              </a:extLst>
            </p:cNvPr>
            <p:cNvSpPr txBox="1"/>
            <p:nvPr/>
          </p:nvSpPr>
          <p:spPr>
            <a:xfrm>
              <a:off x="6538269" y="2191853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CAB1D6-7B9C-409B-A2F9-CDA546547FA9}"/>
                </a:ext>
              </a:extLst>
            </p:cNvPr>
            <p:cNvSpPr txBox="1"/>
            <p:nvPr/>
          </p:nvSpPr>
          <p:spPr>
            <a:xfrm>
              <a:off x="8551913" y="2907250"/>
              <a:ext cx="93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Grating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회전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F4C426CE-AD45-4364-A940-1F328D07B8CF}"/>
                </a:ext>
              </a:extLst>
            </p:cNvPr>
            <p:cNvSpPr/>
            <p:nvPr/>
          </p:nvSpPr>
          <p:spPr>
            <a:xfrm rot="20300837">
              <a:off x="9257318" y="2053379"/>
              <a:ext cx="675763" cy="741111"/>
            </a:xfrm>
            <a:prstGeom prst="arc">
              <a:avLst>
                <a:gd name="adj1" fmla="val 16824314"/>
                <a:gd name="adj2" fmla="val 20267096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4BB9936D-3D9B-472F-B019-3FECCEDDC4AA}"/>
                </a:ext>
              </a:extLst>
            </p:cNvPr>
            <p:cNvSpPr/>
            <p:nvPr/>
          </p:nvSpPr>
          <p:spPr>
            <a:xfrm rot="20300837" flipH="1" flipV="1">
              <a:off x="9093542" y="2204131"/>
              <a:ext cx="675763" cy="741111"/>
            </a:xfrm>
            <a:prstGeom prst="arc">
              <a:avLst>
                <a:gd name="adj1" fmla="val 16824314"/>
                <a:gd name="adj2" fmla="val 20267096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 descr="Visible Light Spectrum Overview and Chart">
              <a:extLst>
                <a:ext uri="{FF2B5EF4-FFF2-40B4-BE49-F238E27FC236}">
                  <a16:creationId xmlns:a16="http://schemas.microsoft.com/office/drawing/2014/main" id="{4F9D88BA-BF4E-4A5E-B18F-81B518E46C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610739" y="2543194"/>
              <a:ext cx="446680" cy="1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32A55A8-19ED-4C06-9F82-AA299CDDF539}"/>
              </a:ext>
            </a:extLst>
          </p:cNvPr>
          <p:cNvGrpSpPr/>
          <p:nvPr/>
        </p:nvGrpSpPr>
        <p:grpSpPr>
          <a:xfrm>
            <a:off x="6592335" y="5096968"/>
            <a:ext cx="2778082" cy="953181"/>
            <a:chOff x="6619416" y="4922796"/>
            <a:chExt cx="2778082" cy="95318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B091CCC-3CF2-469E-976F-BA5D4D944EE9}"/>
                </a:ext>
              </a:extLst>
            </p:cNvPr>
            <p:cNvSpPr/>
            <p:nvPr/>
          </p:nvSpPr>
          <p:spPr>
            <a:xfrm>
              <a:off x="9157053" y="5234863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94A18C4-6A52-4A91-9F35-0F61964D1219}"/>
                </a:ext>
              </a:extLst>
            </p:cNvPr>
            <p:cNvSpPr/>
            <p:nvPr/>
          </p:nvSpPr>
          <p:spPr>
            <a:xfrm>
              <a:off x="7289709" y="5243960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061CD1A-1687-481F-BB7B-D6843AD251E6}"/>
                </a:ext>
              </a:extLst>
            </p:cNvPr>
            <p:cNvGrpSpPr/>
            <p:nvPr/>
          </p:nvGrpSpPr>
          <p:grpSpPr>
            <a:xfrm>
              <a:off x="7603617" y="5243155"/>
              <a:ext cx="1484439" cy="602408"/>
              <a:chOff x="7603617" y="5243155"/>
              <a:chExt cx="1484439" cy="60240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FB9296D-13F6-4C9B-81E6-C7FF06D7B180}"/>
                  </a:ext>
                </a:extLst>
              </p:cNvPr>
              <p:cNvSpPr/>
              <p:nvPr/>
            </p:nvSpPr>
            <p:spPr>
              <a:xfrm>
                <a:off x="7603617" y="5243155"/>
                <a:ext cx="1484438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946C1F3-30F7-484C-AD95-40107B6F401F}"/>
                  </a:ext>
                </a:extLst>
              </p:cNvPr>
              <p:cNvSpPr/>
              <p:nvPr/>
            </p:nvSpPr>
            <p:spPr>
              <a:xfrm>
                <a:off x="7603618" y="5376676"/>
                <a:ext cx="1484438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EE0A918-9FBE-46D2-8693-3A2544C0A854}"/>
                  </a:ext>
                </a:extLst>
              </p:cNvPr>
              <p:cNvSpPr/>
              <p:nvPr/>
            </p:nvSpPr>
            <p:spPr>
              <a:xfrm>
                <a:off x="7663334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6796B6F-3A0A-40FA-AF32-87F8C4A10BC1}"/>
                  </a:ext>
                </a:extLst>
              </p:cNvPr>
              <p:cNvSpPr/>
              <p:nvPr/>
            </p:nvSpPr>
            <p:spPr>
              <a:xfrm>
                <a:off x="776760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2762D88-25F6-4C25-B5E9-E6C0BB5D84AE}"/>
                  </a:ext>
                </a:extLst>
              </p:cNvPr>
              <p:cNvSpPr/>
              <p:nvPr/>
            </p:nvSpPr>
            <p:spPr>
              <a:xfrm>
                <a:off x="787186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18F5F82-4EB9-476B-91BF-36743657A59B}"/>
                  </a:ext>
                </a:extLst>
              </p:cNvPr>
              <p:cNvSpPr/>
              <p:nvPr/>
            </p:nvSpPr>
            <p:spPr>
              <a:xfrm>
                <a:off x="7974187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6068897-5D44-4047-89E8-47123A7EDE28}"/>
                  </a:ext>
                </a:extLst>
              </p:cNvPr>
              <p:cNvSpPr/>
              <p:nvPr/>
            </p:nvSpPr>
            <p:spPr>
              <a:xfrm>
                <a:off x="807650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833F064-CFF9-4F82-B5DF-0E0ECC2F2DC3}"/>
                  </a:ext>
                </a:extLst>
              </p:cNvPr>
              <p:cNvSpPr/>
              <p:nvPr/>
            </p:nvSpPr>
            <p:spPr>
              <a:xfrm>
                <a:off x="817882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E47B671-1852-4ADE-A35E-B078222D2EFF}"/>
                  </a:ext>
                </a:extLst>
              </p:cNvPr>
              <p:cNvSpPr/>
              <p:nvPr/>
            </p:nvSpPr>
            <p:spPr>
              <a:xfrm>
                <a:off x="828115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29EA9C4-067B-4763-AFC6-F6C0E94BEBC5}"/>
                  </a:ext>
                </a:extLst>
              </p:cNvPr>
              <p:cNvSpPr/>
              <p:nvPr/>
            </p:nvSpPr>
            <p:spPr>
              <a:xfrm>
                <a:off x="8370735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7EE009E-22D6-4BB9-AF54-9FB7720EC060}"/>
                  </a:ext>
                </a:extLst>
              </p:cNvPr>
              <p:cNvSpPr/>
              <p:nvPr/>
            </p:nvSpPr>
            <p:spPr>
              <a:xfrm>
                <a:off x="7663334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A46416F-36F9-419B-965C-34F0F22FDC78}"/>
                  </a:ext>
                </a:extLst>
              </p:cNvPr>
              <p:cNvSpPr/>
              <p:nvPr/>
            </p:nvSpPr>
            <p:spPr>
              <a:xfrm>
                <a:off x="776760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E6AC804-9F37-49D5-AE0A-821F9BEB8F85}"/>
                  </a:ext>
                </a:extLst>
              </p:cNvPr>
              <p:cNvSpPr/>
              <p:nvPr/>
            </p:nvSpPr>
            <p:spPr>
              <a:xfrm>
                <a:off x="787186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619B00C-BE92-4FF1-8816-B73C49719152}"/>
                  </a:ext>
                </a:extLst>
              </p:cNvPr>
              <p:cNvSpPr/>
              <p:nvPr/>
            </p:nvSpPr>
            <p:spPr>
              <a:xfrm>
                <a:off x="7974187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E624984-49F0-450D-AA90-8B38AE078998}"/>
                  </a:ext>
                </a:extLst>
              </p:cNvPr>
              <p:cNvSpPr/>
              <p:nvPr/>
            </p:nvSpPr>
            <p:spPr>
              <a:xfrm>
                <a:off x="807650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072059A-3283-4560-9927-FDCD86C8A58E}"/>
                  </a:ext>
                </a:extLst>
              </p:cNvPr>
              <p:cNvSpPr/>
              <p:nvPr/>
            </p:nvSpPr>
            <p:spPr>
              <a:xfrm>
                <a:off x="817882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81B8F0D-4A74-46B5-AC01-46C114FBAE79}"/>
                  </a:ext>
                </a:extLst>
              </p:cNvPr>
              <p:cNvSpPr/>
              <p:nvPr/>
            </p:nvSpPr>
            <p:spPr>
              <a:xfrm>
                <a:off x="828115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3BAC9B6-7F7A-4AA5-A526-541AABFFEDAA}"/>
                  </a:ext>
                </a:extLst>
              </p:cNvPr>
              <p:cNvSpPr/>
              <p:nvPr/>
            </p:nvSpPr>
            <p:spPr>
              <a:xfrm>
                <a:off x="8370735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FE56BA6-FA93-4FA9-8FD0-FB2F0DD599A4}"/>
                  </a:ext>
                </a:extLst>
              </p:cNvPr>
              <p:cNvSpPr/>
              <p:nvPr/>
            </p:nvSpPr>
            <p:spPr>
              <a:xfrm>
                <a:off x="846720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0824941-632E-4470-B0D9-134F6E71A14A}"/>
                  </a:ext>
                </a:extLst>
              </p:cNvPr>
              <p:cNvSpPr/>
              <p:nvPr/>
            </p:nvSpPr>
            <p:spPr>
              <a:xfrm>
                <a:off x="8571472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9CF51BD-FC8A-49E0-A60B-38ABCE0855F2}"/>
                  </a:ext>
                </a:extLst>
              </p:cNvPr>
              <p:cNvSpPr/>
              <p:nvPr/>
            </p:nvSpPr>
            <p:spPr>
              <a:xfrm>
                <a:off x="867573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3728BD8-B3EF-4D15-AAFD-345EF1D7477C}"/>
                  </a:ext>
                </a:extLst>
              </p:cNvPr>
              <p:cNvSpPr/>
              <p:nvPr/>
            </p:nvSpPr>
            <p:spPr>
              <a:xfrm>
                <a:off x="877805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58ACF1F-1B3C-4C14-8D0A-7D3B712E163B}"/>
                  </a:ext>
                </a:extLst>
              </p:cNvPr>
              <p:cNvSpPr/>
              <p:nvPr/>
            </p:nvSpPr>
            <p:spPr>
              <a:xfrm>
                <a:off x="888038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A41A490-67F7-4489-B70B-B85CBA920DA4}"/>
                  </a:ext>
                </a:extLst>
              </p:cNvPr>
              <p:cNvSpPr/>
              <p:nvPr/>
            </p:nvSpPr>
            <p:spPr>
              <a:xfrm>
                <a:off x="8982701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D12BDB1-F718-4762-B623-9D6DC4E40065}"/>
                  </a:ext>
                </a:extLst>
              </p:cNvPr>
              <p:cNvSpPr/>
              <p:nvPr/>
            </p:nvSpPr>
            <p:spPr>
              <a:xfrm>
                <a:off x="846720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041ACA8-D62F-4585-BF2E-9A6AD07A5439}"/>
                  </a:ext>
                </a:extLst>
              </p:cNvPr>
              <p:cNvSpPr/>
              <p:nvPr/>
            </p:nvSpPr>
            <p:spPr>
              <a:xfrm>
                <a:off x="8571472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33376D-B31A-440F-A50A-DCBECE3DC8B3}"/>
                  </a:ext>
                </a:extLst>
              </p:cNvPr>
              <p:cNvSpPr/>
              <p:nvPr/>
            </p:nvSpPr>
            <p:spPr>
              <a:xfrm>
                <a:off x="867573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70698BC-E94C-42EA-8E11-FFF1EA2465BA}"/>
                  </a:ext>
                </a:extLst>
              </p:cNvPr>
              <p:cNvSpPr/>
              <p:nvPr/>
            </p:nvSpPr>
            <p:spPr>
              <a:xfrm>
                <a:off x="877805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C808DA8-F393-4223-AB83-B3155F3D6B82}"/>
                  </a:ext>
                </a:extLst>
              </p:cNvPr>
              <p:cNvSpPr/>
              <p:nvPr/>
            </p:nvSpPr>
            <p:spPr>
              <a:xfrm>
                <a:off x="888038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13200EF-B16B-44F7-847A-DDCE55A343AA}"/>
                  </a:ext>
                </a:extLst>
              </p:cNvPr>
              <p:cNvSpPr/>
              <p:nvPr/>
            </p:nvSpPr>
            <p:spPr>
              <a:xfrm>
                <a:off x="8982701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8EE9671-0B57-4CCB-B95A-430565E7E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9416" y="5457138"/>
              <a:ext cx="519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C165FC-F50A-4401-9CD9-599CED23D617}"/>
                </a:ext>
              </a:extLst>
            </p:cNvPr>
            <p:cNvSpPr txBox="1"/>
            <p:nvPr/>
          </p:nvSpPr>
          <p:spPr>
            <a:xfrm>
              <a:off x="6619416" y="5184177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7B973B-BC2A-490C-855B-5014CA426513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34" y="4992704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 descr="Visible Light Spectrum Overview and Chart">
              <a:extLst>
                <a:ext uri="{FF2B5EF4-FFF2-40B4-BE49-F238E27FC236}">
                  <a16:creationId xmlns:a16="http://schemas.microsoft.com/office/drawing/2014/main" id="{F87B3744-23D6-4834-8227-78BB174254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694872" y="5524370"/>
              <a:ext cx="446680" cy="1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9CB7D-1236-42BC-AD27-11509D508C7E}"/>
                </a:ext>
              </a:extLst>
            </p:cNvPr>
            <p:cNvSpPr txBox="1"/>
            <p:nvPr/>
          </p:nvSpPr>
          <p:spPr>
            <a:xfrm>
              <a:off x="8357854" y="4922796"/>
              <a:ext cx="93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 </a:t>
              </a: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or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온도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D40FDE0-143E-4A83-A1CF-4A4990A87F0D}"/>
              </a:ext>
            </a:extLst>
          </p:cNvPr>
          <p:cNvGrpSpPr/>
          <p:nvPr/>
        </p:nvGrpSpPr>
        <p:grpSpPr>
          <a:xfrm>
            <a:off x="7354017" y="896374"/>
            <a:ext cx="1839358" cy="1332134"/>
            <a:chOff x="7381098" y="722202"/>
            <a:chExt cx="1839358" cy="13321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E5E80A3-1938-4538-9437-1BB341447C79}"/>
                </a:ext>
              </a:extLst>
            </p:cNvPr>
            <p:cNvGrpSpPr/>
            <p:nvPr/>
          </p:nvGrpSpPr>
          <p:grpSpPr>
            <a:xfrm rot="16200000">
              <a:off x="7768269" y="1335641"/>
              <a:ext cx="502315" cy="397666"/>
              <a:chOff x="553606" y="4324476"/>
              <a:chExt cx="1440000" cy="397666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81C7101-4A8C-4033-9780-7CB03F37F758}"/>
                  </a:ext>
                </a:extLst>
              </p:cNvPr>
              <p:cNvSpPr/>
              <p:nvPr/>
            </p:nvSpPr>
            <p:spPr>
              <a:xfrm>
                <a:off x="553606" y="4324476"/>
                <a:ext cx="1440000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4BBE28A1-866E-49CE-95B3-4FE9A3A95A0E}"/>
                  </a:ext>
                </a:extLst>
              </p:cNvPr>
              <p:cNvSpPr/>
              <p:nvPr/>
            </p:nvSpPr>
            <p:spPr>
              <a:xfrm>
                <a:off x="553606" y="4542142"/>
                <a:ext cx="1440000" cy="180000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rgbClr val="00B05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B050"/>
                    </a:solidFill>
                  </a:rPr>
                  <a:t>Loss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635B2B07-3189-45C9-BE3F-4A13D009B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7899" y="777717"/>
              <a:ext cx="0" cy="2230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BC5CA9D-BD57-42A7-8350-4F02F106DF05}"/>
                </a:ext>
              </a:extLst>
            </p:cNvPr>
            <p:cNvSpPr txBox="1"/>
            <p:nvPr/>
          </p:nvSpPr>
          <p:spPr>
            <a:xfrm>
              <a:off x="7381098" y="728150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9D6771D-E11C-4046-A0C5-10FCF32906D8}"/>
                </a:ext>
              </a:extLst>
            </p:cNvPr>
            <p:cNvGrpSpPr/>
            <p:nvPr/>
          </p:nvGrpSpPr>
          <p:grpSpPr>
            <a:xfrm>
              <a:off x="7796712" y="1032966"/>
              <a:ext cx="445431" cy="216000"/>
              <a:chOff x="8274665" y="947825"/>
              <a:chExt cx="445431" cy="21600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842DFB9-0259-483B-9925-33F011913C8F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49F0E457-3430-4258-B1FD-861137ED3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AA30CBF4-7A18-412E-B3BB-E9D42F77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EFF2E22-B2CE-46CD-AB31-33E98E96C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D62B885-6038-4FE1-8242-135B70788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49E7F81-B8B4-4296-AF11-3DE2E0C0C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F7D38CF-2E25-42F3-9DEB-E37B493FE649}"/>
                </a:ext>
              </a:extLst>
            </p:cNvPr>
            <p:cNvGrpSpPr/>
            <p:nvPr/>
          </p:nvGrpSpPr>
          <p:grpSpPr>
            <a:xfrm>
              <a:off x="7796712" y="1838336"/>
              <a:ext cx="445431" cy="216000"/>
              <a:chOff x="8274665" y="947825"/>
              <a:chExt cx="445431" cy="21600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27445C9-408B-40C4-B82B-C57258439936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94E7EC0B-1DF2-4F3C-9C93-2E7C282E9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4ADBEC3-3FAF-4825-812E-70C843EDE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D611B00-B8D0-476D-BECE-459F73AC7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1EE62687-C540-4A1F-83D7-FF5E14D39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82F8301-15CA-4ADE-9C07-8FEF40AA1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4F524B-CBCC-4DE8-9485-37916940D578}"/>
                </a:ext>
              </a:extLst>
            </p:cNvPr>
            <p:cNvSpPr txBox="1"/>
            <p:nvPr/>
          </p:nvSpPr>
          <p:spPr>
            <a:xfrm>
              <a:off x="8356413" y="904135"/>
              <a:ext cx="86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DBR mirror moving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78AB85C9-7D25-49E1-8EA3-6D00E6EAC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6834" y="960324"/>
              <a:ext cx="0" cy="3295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2" descr="Visible Light Spectrum Overview and Chart">
              <a:extLst>
                <a:ext uri="{FF2B5EF4-FFF2-40B4-BE49-F238E27FC236}">
                  <a16:creationId xmlns:a16="http://schemas.microsoft.com/office/drawing/2014/main" id="{3EF29B8F-6BF6-4784-8E24-CC2C403E2A96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8042771" y="787002"/>
              <a:ext cx="252000" cy="12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B48CC30-9571-455F-B220-B065BE7C2092}"/>
              </a:ext>
            </a:extLst>
          </p:cNvPr>
          <p:cNvGrpSpPr/>
          <p:nvPr/>
        </p:nvGrpSpPr>
        <p:grpSpPr>
          <a:xfrm>
            <a:off x="6294306" y="3620589"/>
            <a:ext cx="3592895" cy="929887"/>
            <a:chOff x="6321387" y="3446417"/>
            <a:chExt cx="3592895" cy="92988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F443894-CD4A-4CA6-BB0E-F173427D42C8}"/>
                </a:ext>
              </a:extLst>
            </p:cNvPr>
            <p:cNvSpPr/>
            <p:nvPr/>
          </p:nvSpPr>
          <p:spPr>
            <a:xfrm>
              <a:off x="8275773" y="3759091"/>
              <a:ext cx="668605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7327DF0-F0E0-415F-82CD-4FE70B5DE407}"/>
                </a:ext>
              </a:extLst>
            </p:cNvPr>
            <p:cNvSpPr/>
            <p:nvPr/>
          </p:nvSpPr>
          <p:spPr>
            <a:xfrm>
              <a:off x="9598411" y="3747985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9D6E49D-7CAA-4566-8D57-67351B845C73}"/>
                </a:ext>
              </a:extLst>
            </p:cNvPr>
            <p:cNvSpPr/>
            <p:nvPr/>
          </p:nvSpPr>
          <p:spPr>
            <a:xfrm>
              <a:off x="6965570" y="3744287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4FD35CD-3460-4DFF-A341-CD7E70473B61}"/>
                </a:ext>
              </a:extLst>
            </p:cNvPr>
            <p:cNvSpPr/>
            <p:nvPr/>
          </p:nvSpPr>
          <p:spPr>
            <a:xfrm>
              <a:off x="8947785" y="3759091"/>
              <a:ext cx="599648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ECDAB29-377D-46D2-B5A1-E5130C0D6E61}"/>
                </a:ext>
              </a:extLst>
            </p:cNvPr>
            <p:cNvSpPr/>
            <p:nvPr/>
          </p:nvSpPr>
          <p:spPr>
            <a:xfrm>
              <a:off x="7256993" y="3759091"/>
              <a:ext cx="1018781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8586135-8589-477E-B764-85445C7ACEB0}"/>
                </a:ext>
              </a:extLst>
            </p:cNvPr>
            <p:cNvSpPr/>
            <p:nvPr/>
          </p:nvSpPr>
          <p:spPr>
            <a:xfrm>
              <a:off x="7256994" y="3892612"/>
              <a:ext cx="1018781" cy="18000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Gain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0271529-292D-4BB5-88B6-3F29B3C31B73}"/>
                </a:ext>
              </a:extLst>
            </p:cNvPr>
            <p:cNvSpPr/>
            <p:nvPr/>
          </p:nvSpPr>
          <p:spPr>
            <a:xfrm>
              <a:off x="8947785" y="3892612"/>
              <a:ext cx="596246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DBR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B9F87F2-089E-4DE6-BC48-7F3BA00B7F78}"/>
                </a:ext>
              </a:extLst>
            </p:cNvPr>
            <p:cNvSpPr/>
            <p:nvPr/>
          </p:nvSpPr>
          <p:spPr>
            <a:xfrm>
              <a:off x="8969014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A671FC5-4C5E-4A27-9EDF-ABD6606D9A36}"/>
                </a:ext>
              </a:extLst>
            </p:cNvPr>
            <p:cNvSpPr/>
            <p:nvPr/>
          </p:nvSpPr>
          <p:spPr>
            <a:xfrm>
              <a:off x="9071335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1939B5-43F9-43F5-943A-B9BCBED15771}"/>
                </a:ext>
              </a:extLst>
            </p:cNvPr>
            <p:cNvSpPr/>
            <p:nvPr/>
          </p:nvSpPr>
          <p:spPr>
            <a:xfrm>
              <a:off x="9173656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1DE38FF-CD7F-446C-9CF3-1EEA03B9D8B0}"/>
                </a:ext>
              </a:extLst>
            </p:cNvPr>
            <p:cNvSpPr/>
            <p:nvPr/>
          </p:nvSpPr>
          <p:spPr>
            <a:xfrm>
              <a:off x="9275977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236B209-A08D-4DD2-AA9F-919A275F7388}"/>
                </a:ext>
              </a:extLst>
            </p:cNvPr>
            <p:cNvSpPr/>
            <p:nvPr/>
          </p:nvSpPr>
          <p:spPr>
            <a:xfrm>
              <a:off x="9378298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24B70C7-B359-473B-9D31-4B790AD1B06F}"/>
                </a:ext>
              </a:extLst>
            </p:cNvPr>
            <p:cNvSpPr/>
            <p:nvPr/>
          </p:nvSpPr>
          <p:spPr>
            <a:xfrm>
              <a:off x="9467883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B848185-FB14-49B3-BA01-A26242EB27C6}"/>
                </a:ext>
              </a:extLst>
            </p:cNvPr>
            <p:cNvSpPr/>
            <p:nvPr/>
          </p:nvSpPr>
          <p:spPr>
            <a:xfrm>
              <a:off x="8969014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0BFC954-5D78-4E77-BFFB-E38A9363D265}"/>
                </a:ext>
              </a:extLst>
            </p:cNvPr>
            <p:cNvSpPr/>
            <p:nvPr/>
          </p:nvSpPr>
          <p:spPr>
            <a:xfrm>
              <a:off x="9071335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653FA12-CFC5-45EE-991F-F879D84859D2}"/>
                </a:ext>
              </a:extLst>
            </p:cNvPr>
            <p:cNvSpPr/>
            <p:nvPr/>
          </p:nvSpPr>
          <p:spPr>
            <a:xfrm>
              <a:off x="9173656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59E01C-EEBA-4EB3-A072-8B8E7372E9E0}"/>
                </a:ext>
              </a:extLst>
            </p:cNvPr>
            <p:cNvSpPr/>
            <p:nvPr/>
          </p:nvSpPr>
          <p:spPr>
            <a:xfrm>
              <a:off x="9275977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7ECDD6-4179-4C3B-8B2D-86072933A50C}"/>
                </a:ext>
              </a:extLst>
            </p:cNvPr>
            <p:cNvSpPr/>
            <p:nvPr/>
          </p:nvSpPr>
          <p:spPr>
            <a:xfrm>
              <a:off x="9378298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49906D-8E73-46DF-ADA2-2FBD5C5B21BE}"/>
                </a:ext>
              </a:extLst>
            </p:cNvPr>
            <p:cNvSpPr/>
            <p:nvPr/>
          </p:nvSpPr>
          <p:spPr>
            <a:xfrm>
              <a:off x="9467883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5440C635-8391-4B38-B954-5BD3ABF5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387" y="3999073"/>
              <a:ext cx="519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DF1DC6-EBD8-406B-B6B5-0BC2BBF5C7CD}"/>
                </a:ext>
              </a:extLst>
            </p:cNvPr>
            <p:cNvSpPr txBox="1"/>
            <p:nvPr/>
          </p:nvSpPr>
          <p:spPr>
            <a:xfrm>
              <a:off x="6321387" y="3726112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8CBF45E5-B5D3-4CB5-A662-ACFFE26B61B8}"/>
                </a:ext>
              </a:extLst>
            </p:cNvPr>
            <p:cNvCxnSpPr>
              <a:cxnSpLocks/>
            </p:cNvCxnSpPr>
            <p:nvPr/>
          </p:nvCxnSpPr>
          <p:spPr>
            <a:xfrm>
              <a:off x="9151986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4FBF549-CD61-4B1C-99A5-7F43A7FE0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62177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D15F0DD-5DB7-4E66-87EB-907B9E70EF6A}"/>
                </a:ext>
              </a:extLst>
            </p:cNvPr>
            <p:cNvSpPr txBox="1"/>
            <p:nvPr/>
          </p:nvSpPr>
          <p:spPr>
            <a:xfrm>
              <a:off x="7741635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7F7762B-4E86-4A21-A7AD-02A7F067EDF8}"/>
                </a:ext>
              </a:extLst>
            </p:cNvPr>
            <p:cNvSpPr txBox="1"/>
            <p:nvPr/>
          </p:nvSpPr>
          <p:spPr>
            <a:xfrm>
              <a:off x="9115083" y="3446417"/>
              <a:ext cx="799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4DE430D-7E9A-45FD-AA29-D3F1EDD2A56A}"/>
                </a:ext>
              </a:extLst>
            </p:cNvPr>
            <p:cNvSpPr/>
            <p:nvPr/>
          </p:nvSpPr>
          <p:spPr>
            <a:xfrm>
              <a:off x="8276138" y="3892612"/>
              <a:ext cx="668239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Phase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B4BB287-E8BB-4DDE-9075-B4372112B951}"/>
                </a:ext>
              </a:extLst>
            </p:cNvPr>
            <p:cNvCxnSpPr>
              <a:cxnSpLocks/>
            </p:cNvCxnSpPr>
            <p:nvPr/>
          </p:nvCxnSpPr>
          <p:spPr>
            <a:xfrm>
              <a:off x="8615252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3BBD08-B951-4B40-8B56-763ACFCD63F3}"/>
                </a:ext>
              </a:extLst>
            </p:cNvPr>
            <p:cNvSpPr txBox="1"/>
            <p:nvPr/>
          </p:nvSpPr>
          <p:spPr>
            <a:xfrm>
              <a:off x="8594710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D71D01-04A0-4DDD-B069-1E3097188DD1}"/>
              </a:ext>
            </a:extLst>
          </p:cNvPr>
          <p:cNvSpPr/>
          <p:nvPr/>
        </p:nvSpPr>
        <p:spPr>
          <a:xfrm>
            <a:off x="204414" y="4434636"/>
            <a:ext cx="3271393" cy="192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LASER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wavelength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방법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67F0B64-5E89-4854-B67D-44A3EF52798F}"/>
              </a:ext>
            </a:extLst>
          </p:cNvPr>
          <p:cNvGrpSpPr/>
          <p:nvPr/>
        </p:nvGrpSpPr>
        <p:grpSpPr>
          <a:xfrm>
            <a:off x="86449" y="1641530"/>
            <a:ext cx="4124940" cy="1818767"/>
            <a:chOff x="86449" y="1573207"/>
            <a:chExt cx="4124940" cy="1567366"/>
          </a:xfrm>
        </p:grpSpPr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C03CBCEF-60EA-418D-96C5-2EF800B95E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05" y="3114433"/>
              <a:ext cx="2943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75FEC18-9C4F-4013-96C2-E21C26B47A2B}"/>
                </a:ext>
              </a:extLst>
            </p:cNvPr>
            <p:cNvSpPr txBox="1"/>
            <p:nvPr/>
          </p:nvSpPr>
          <p:spPr>
            <a:xfrm>
              <a:off x="3269771" y="2847135"/>
              <a:ext cx="941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wavelength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7D038268-6D63-47B5-910E-6958F90C683C}"/>
                </a:ext>
              </a:extLst>
            </p:cNvPr>
            <p:cNvGrpSpPr/>
            <p:nvPr/>
          </p:nvGrpSpPr>
          <p:grpSpPr>
            <a:xfrm>
              <a:off x="1013563" y="1624674"/>
              <a:ext cx="1794791" cy="1480508"/>
              <a:chOff x="1478280" y="3741200"/>
              <a:chExt cx="2209800" cy="1348960"/>
            </a:xfrm>
          </p:grpSpPr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0A55D762-9E47-4B73-850F-F2625F2E9D1E}"/>
                  </a:ext>
                </a:extLst>
              </p:cNvPr>
              <p:cNvSpPr/>
              <p:nvPr/>
            </p:nvSpPr>
            <p:spPr>
              <a:xfrm>
                <a:off x="147828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자유형: 도형 173">
                <a:extLst>
                  <a:ext uri="{FF2B5EF4-FFF2-40B4-BE49-F238E27FC236}">
                    <a16:creationId xmlns:a16="http://schemas.microsoft.com/office/drawing/2014/main" id="{3D22F560-AC18-44B3-8059-013967C83959}"/>
                  </a:ext>
                </a:extLst>
              </p:cNvPr>
              <p:cNvSpPr/>
              <p:nvPr/>
            </p:nvSpPr>
            <p:spPr>
              <a:xfrm flipH="1">
                <a:off x="257556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21E7F37-EEE7-484A-B824-066D357F9CF9}"/>
                </a:ext>
              </a:extLst>
            </p:cNvPr>
            <p:cNvGrpSpPr/>
            <p:nvPr/>
          </p:nvGrpSpPr>
          <p:grpSpPr>
            <a:xfrm>
              <a:off x="643503" y="2596350"/>
              <a:ext cx="2534912" cy="508835"/>
              <a:chOff x="266700" y="2750820"/>
              <a:chExt cx="2087880" cy="220981"/>
            </a:xfrm>
          </p:grpSpPr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035EFDE2-1475-4713-A3B8-4FD6BD6AB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AC6BB154-5AE4-4668-9A33-4F4372EA4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87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FEE1FF70-CEF4-4317-8105-738C9D51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674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F8D4554-C9A3-4024-A67E-A7F263985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61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C493CB8C-4EB8-456E-A5A9-5260DA7C9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4648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C383899E-5911-493C-9B74-F53174783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635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D6BE695D-A03D-4AA3-A15B-FE57FEF72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8622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C0B793EC-3BB9-44B1-A527-A6C469D3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609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59B9EF14-3B9B-4955-954A-F3155A49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2596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CA2BBA8-8ED8-4021-8D62-232F8E4FF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580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A0AA166-ED32-4716-9D9E-EBB36AFED17E}"/>
                </a:ext>
              </a:extLst>
            </p:cNvPr>
            <p:cNvSpPr txBox="1"/>
            <p:nvPr/>
          </p:nvSpPr>
          <p:spPr>
            <a:xfrm>
              <a:off x="1068100" y="1929755"/>
              <a:ext cx="941618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Gain </a:t>
              </a:r>
              <a:endParaRPr lang="ko-KR" altLang="en-US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80A0E2-30F1-4E10-AC63-808FB8F05215}"/>
                </a:ext>
              </a:extLst>
            </p:cNvPr>
            <p:cNvSpPr txBox="1"/>
            <p:nvPr/>
          </p:nvSpPr>
          <p:spPr>
            <a:xfrm>
              <a:off x="86449" y="2314098"/>
              <a:ext cx="1391166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chemeClr val="accent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Lasing mode </a:t>
              </a:r>
              <a:endParaRPr lang="ko-KR" altLang="en-US" sz="10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237B256C-1D2C-488C-B0E3-14C74BEF85F6}"/>
                </a:ext>
              </a:extLst>
            </p:cNvPr>
            <p:cNvCxnSpPr>
              <a:cxnSpLocks/>
            </p:cNvCxnSpPr>
            <p:nvPr/>
          </p:nvCxnSpPr>
          <p:spPr>
            <a:xfrm>
              <a:off x="439005" y="1924149"/>
              <a:ext cx="2943908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190D92E-AD26-4D87-8182-F0405BDA1507}"/>
                </a:ext>
              </a:extLst>
            </p:cNvPr>
            <p:cNvSpPr txBox="1"/>
            <p:nvPr/>
          </p:nvSpPr>
          <p:spPr>
            <a:xfrm>
              <a:off x="409078" y="1920432"/>
              <a:ext cx="652342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chemeClr val="accent6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Loss</a:t>
              </a:r>
              <a:endParaRPr lang="ko-KR" altLang="en-US" sz="1000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F071830-136F-4E2A-A95F-56B79F3ED431}"/>
                </a:ext>
              </a:extLst>
            </p:cNvPr>
            <p:cNvGrpSpPr/>
            <p:nvPr/>
          </p:nvGrpSpPr>
          <p:grpSpPr>
            <a:xfrm>
              <a:off x="1966168" y="1736573"/>
              <a:ext cx="189116" cy="1404000"/>
              <a:chOff x="1478280" y="3741200"/>
              <a:chExt cx="2209800" cy="1348960"/>
            </a:xfrm>
          </p:grpSpPr>
          <p:sp>
            <p:nvSpPr>
              <p:cNvPr id="161" name="자유형: 도형 160">
                <a:extLst>
                  <a:ext uri="{FF2B5EF4-FFF2-40B4-BE49-F238E27FC236}">
                    <a16:creationId xmlns:a16="http://schemas.microsoft.com/office/drawing/2014/main" id="{C4ED5D3C-C40E-48A1-9C1E-FE0AA2EFFC27}"/>
                  </a:ext>
                </a:extLst>
              </p:cNvPr>
              <p:cNvSpPr/>
              <p:nvPr/>
            </p:nvSpPr>
            <p:spPr>
              <a:xfrm>
                <a:off x="147828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A1D48751-7A48-4AA9-BB26-7727B3CEFE1A}"/>
                  </a:ext>
                </a:extLst>
              </p:cNvPr>
              <p:cNvSpPr/>
              <p:nvPr/>
            </p:nvSpPr>
            <p:spPr>
              <a:xfrm flipH="1">
                <a:off x="257556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9BAD7689-0179-4F44-BE0B-26B1ED2F89AC}"/>
                </a:ext>
              </a:extLst>
            </p:cNvPr>
            <p:cNvGrpSpPr/>
            <p:nvPr/>
          </p:nvGrpSpPr>
          <p:grpSpPr>
            <a:xfrm flipV="1">
              <a:off x="1950707" y="1924147"/>
              <a:ext cx="211257" cy="996742"/>
              <a:chOff x="-2169560" y="3741200"/>
              <a:chExt cx="2209806" cy="1348960"/>
            </a:xfrm>
          </p:grpSpPr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F04B7E59-AB02-43A7-A9E8-8822DFACB0CF}"/>
                  </a:ext>
                </a:extLst>
              </p:cNvPr>
              <p:cNvSpPr/>
              <p:nvPr/>
            </p:nvSpPr>
            <p:spPr>
              <a:xfrm>
                <a:off x="-2169560" y="3741200"/>
                <a:ext cx="1112519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4983F70B-2625-42E5-B16D-E750AC28A009}"/>
                  </a:ext>
                </a:extLst>
              </p:cNvPr>
              <p:cNvSpPr/>
              <p:nvPr/>
            </p:nvSpPr>
            <p:spPr>
              <a:xfrm flipH="1">
                <a:off x="-1072272" y="3741200"/>
                <a:ext cx="1112518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199C487-91F1-4EB2-AFBD-81599DFC96F4}"/>
                </a:ext>
              </a:extLst>
            </p:cNvPr>
            <p:cNvSpPr txBox="1"/>
            <p:nvPr/>
          </p:nvSpPr>
          <p:spPr>
            <a:xfrm>
              <a:off x="2323284" y="1920432"/>
              <a:ext cx="1206136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rgbClr val="7030A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 selection</a:t>
              </a:r>
              <a:endParaRPr lang="ko-KR" altLang="en-US" sz="1000" dirty="0">
                <a:solidFill>
                  <a:srgbClr val="7030A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93CFB87-EF1F-4A3A-94C5-C3DD8092F622}"/>
                </a:ext>
              </a:extLst>
            </p:cNvPr>
            <p:cNvSpPr txBox="1"/>
            <p:nvPr/>
          </p:nvSpPr>
          <p:spPr>
            <a:xfrm>
              <a:off x="2134841" y="1605277"/>
              <a:ext cx="941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Output </a:t>
              </a:r>
              <a:endParaRPr lang="ko-KR" altLang="en-US" sz="1000" b="1" dirty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0E0F8C34-1708-4799-80B4-714C3BB5428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770" y="1573207"/>
              <a:ext cx="399961" cy="0"/>
            </a:xfrm>
            <a:prstGeom prst="straightConnector1">
              <a:avLst/>
            </a:prstGeom>
            <a:ln>
              <a:solidFill>
                <a:srgbClr val="FF993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E43D114-D340-489A-AEB3-4E286B44056D}"/>
                  </a:ext>
                </a:extLst>
              </p:cNvPr>
              <p:cNvSpPr/>
              <p:nvPr/>
            </p:nvSpPr>
            <p:spPr>
              <a:xfrm>
                <a:off x="281088" y="4761618"/>
                <a:ext cx="812979" cy="441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𝑛𝐿</m:t>
                      </m:r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E43D114-D340-489A-AEB3-4E286B440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88" y="4761618"/>
                <a:ext cx="812979" cy="441788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301CB5D-8FD0-4896-AB65-E53F9AD82E33}"/>
              </a:ext>
            </a:extLst>
          </p:cNvPr>
          <p:cNvGrpSpPr/>
          <p:nvPr/>
        </p:nvGrpSpPr>
        <p:grpSpPr>
          <a:xfrm>
            <a:off x="251053" y="3669401"/>
            <a:ext cx="3652762" cy="632018"/>
            <a:chOff x="251053" y="4044853"/>
            <a:chExt cx="3652762" cy="632018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8CDBA54-3859-47C4-A81A-65B05E0371A0}"/>
                </a:ext>
              </a:extLst>
            </p:cNvPr>
            <p:cNvSpPr/>
            <p:nvPr/>
          </p:nvSpPr>
          <p:spPr>
            <a:xfrm>
              <a:off x="2774598" y="4122810"/>
              <a:ext cx="240445" cy="4454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823E15B-BDD6-42EE-B16D-F52B520E55E5}"/>
                </a:ext>
              </a:extLst>
            </p:cNvPr>
            <p:cNvGrpSpPr/>
            <p:nvPr/>
          </p:nvGrpSpPr>
          <p:grpSpPr>
            <a:xfrm>
              <a:off x="1093869" y="4146692"/>
              <a:ext cx="1575831" cy="397666"/>
              <a:chOff x="553606" y="4324476"/>
              <a:chExt cx="1440000" cy="397666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60147DA-58B1-40E5-BEB4-E9CF57C894A6}"/>
                  </a:ext>
                </a:extLst>
              </p:cNvPr>
              <p:cNvSpPr/>
              <p:nvPr/>
            </p:nvSpPr>
            <p:spPr>
              <a:xfrm>
                <a:off x="553606" y="4324476"/>
                <a:ext cx="1440000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D3A583B-F1EC-4FE7-9913-E8D2B705E985}"/>
                  </a:ext>
                </a:extLst>
              </p:cNvPr>
              <p:cNvSpPr/>
              <p:nvPr/>
            </p:nvSpPr>
            <p:spPr>
              <a:xfrm>
                <a:off x="553606" y="4542142"/>
                <a:ext cx="1440000" cy="180000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rgbClr val="00B05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B050"/>
                    </a:solidFill>
                  </a:rPr>
                  <a:t>Loss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F1E56E0-57B9-4B1C-BE3F-C62761A59D58}"/>
                </a:ext>
              </a:extLst>
            </p:cNvPr>
            <p:cNvSpPr/>
            <p:nvPr/>
          </p:nvSpPr>
          <p:spPr>
            <a:xfrm>
              <a:off x="251053" y="4122810"/>
              <a:ext cx="240445" cy="4454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원호 179">
              <a:extLst>
                <a:ext uri="{FF2B5EF4-FFF2-40B4-BE49-F238E27FC236}">
                  <a16:creationId xmlns:a16="http://schemas.microsoft.com/office/drawing/2014/main" id="{8D6E0216-C336-4CBB-9D26-2F03B19335A7}"/>
                </a:ext>
              </a:extLst>
            </p:cNvPr>
            <p:cNvSpPr/>
            <p:nvPr/>
          </p:nvSpPr>
          <p:spPr>
            <a:xfrm>
              <a:off x="523241" y="4044853"/>
              <a:ext cx="2213292" cy="632018"/>
            </a:xfrm>
            <a:prstGeom prst="arc">
              <a:avLst>
                <a:gd name="adj1" fmla="val 10917238"/>
                <a:gd name="adj2" fmla="val 1049831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138834E9-C5E2-4DD0-A824-1474D00550D9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39" y="4350438"/>
              <a:ext cx="51386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3C27252-12F6-43FC-80E1-1F6E043E6200}"/>
                </a:ext>
              </a:extLst>
            </p:cNvPr>
            <p:cNvSpPr txBox="1"/>
            <p:nvPr/>
          </p:nvSpPr>
          <p:spPr>
            <a:xfrm>
              <a:off x="3111305" y="4046670"/>
              <a:ext cx="792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3456B0D-9B79-4582-8520-A4C62675139A}"/>
                </a:ext>
              </a:extLst>
            </p:cNvPr>
            <p:cNvSpPr/>
            <p:nvPr/>
          </p:nvSpPr>
          <p:spPr>
            <a:xfrm>
              <a:off x="628254" y="4122810"/>
              <a:ext cx="326781" cy="445431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4BAB9A83-B70D-4DB4-8859-69960825017B}"/>
                  </a:ext>
                </a:extLst>
              </p:cNvPr>
              <p:cNvSpPr/>
              <p:nvPr/>
            </p:nvSpPr>
            <p:spPr>
              <a:xfrm>
                <a:off x="281088" y="5572192"/>
                <a:ext cx="1551257" cy="443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4BAB9A83-B70D-4DB4-8859-699608250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88" y="5572192"/>
                <a:ext cx="1551257" cy="443006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7EBA2346-A7D8-445B-920A-35B9DE03CF19}"/>
                  </a:ext>
                </a:extLst>
              </p:cNvPr>
              <p:cNvSpPr/>
              <p:nvPr/>
            </p:nvSpPr>
            <p:spPr>
              <a:xfrm>
                <a:off x="1057235" y="4685789"/>
                <a:ext cx="121257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mode number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refractive index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cavity length</a:t>
                </a:r>
                <a:endParaRPr lang="ko-KR" altLang="en-US" sz="9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7EBA2346-A7D8-445B-920A-35B9DE03C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35" y="4685789"/>
                <a:ext cx="1212576" cy="507831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F6B8F87-C1B6-4A28-A9DC-5667A37F7ABB}"/>
              </a:ext>
            </a:extLst>
          </p:cNvPr>
          <p:cNvSpPr/>
          <p:nvPr/>
        </p:nvSpPr>
        <p:spPr>
          <a:xfrm>
            <a:off x="695800" y="5578240"/>
            <a:ext cx="317764" cy="43695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27FDD3E-851B-4EED-8902-4E1FA84830AC}"/>
              </a:ext>
            </a:extLst>
          </p:cNvPr>
          <p:cNvSpPr txBox="1"/>
          <p:nvPr/>
        </p:nvSpPr>
        <p:spPr>
          <a:xfrm>
            <a:off x="1027876" y="5281999"/>
            <a:ext cx="336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Cavity refractive index </a:t>
            </a:r>
            <a:r>
              <a:rPr lang="ko-KR" altLang="en-US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변경을 이용한 </a:t>
            </a: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modulation</a:t>
            </a:r>
          </a:p>
        </p:txBody>
      </p:sp>
      <p:cxnSp>
        <p:nvCxnSpPr>
          <p:cNvPr id="190" name="연결선: 구부러짐 189">
            <a:extLst>
              <a:ext uri="{FF2B5EF4-FFF2-40B4-BE49-F238E27FC236}">
                <a16:creationId xmlns:a16="http://schemas.microsoft.com/office/drawing/2014/main" id="{DC5E7D68-7441-40F0-B518-4819C4B8629F}"/>
              </a:ext>
            </a:extLst>
          </p:cNvPr>
          <p:cNvCxnSpPr>
            <a:cxnSpLocks/>
            <a:stCxn id="189" idx="1"/>
            <a:endCxn id="188" idx="0"/>
          </p:cNvCxnSpPr>
          <p:nvPr/>
        </p:nvCxnSpPr>
        <p:spPr>
          <a:xfrm rot="10800000" flipV="1">
            <a:off x="854682" y="5412804"/>
            <a:ext cx="173194" cy="165436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2C58146-3504-40D0-884C-31257893C515}"/>
              </a:ext>
            </a:extLst>
          </p:cNvPr>
          <p:cNvSpPr/>
          <p:nvPr/>
        </p:nvSpPr>
        <p:spPr>
          <a:xfrm>
            <a:off x="1064712" y="5578240"/>
            <a:ext cx="317764" cy="43695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288D28-DD0B-4EE0-A205-74CAF836F695}"/>
              </a:ext>
            </a:extLst>
          </p:cNvPr>
          <p:cNvSpPr/>
          <p:nvPr/>
        </p:nvSpPr>
        <p:spPr>
          <a:xfrm>
            <a:off x="1405166" y="5578240"/>
            <a:ext cx="317764" cy="43695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4D7F25D0-B651-462C-B083-9D89CF9B1224}"/>
              </a:ext>
            </a:extLst>
          </p:cNvPr>
          <p:cNvCxnSpPr>
            <a:cxnSpLocks/>
            <a:stCxn id="195" idx="1"/>
            <a:endCxn id="191" idx="2"/>
          </p:cNvCxnSpPr>
          <p:nvPr/>
        </p:nvCxnSpPr>
        <p:spPr>
          <a:xfrm rot="10800000">
            <a:off x="1223595" y="6015199"/>
            <a:ext cx="406293" cy="112563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CEE896BB-9102-444C-818C-94BA0938C83F}"/>
              </a:ext>
            </a:extLst>
          </p:cNvPr>
          <p:cNvCxnSpPr>
            <a:cxnSpLocks/>
            <a:stCxn id="196" idx="1"/>
            <a:endCxn id="192" idx="3"/>
          </p:cNvCxnSpPr>
          <p:nvPr/>
        </p:nvCxnSpPr>
        <p:spPr>
          <a:xfrm rot="10800000" flipV="1">
            <a:off x="1722931" y="5726377"/>
            <a:ext cx="205397" cy="7034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ED868DB0-2DF4-4154-92C0-D439FA869458}"/>
              </a:ext>
            </a:extLst>
          </p:cNvPr>
          <p:cNvSpPr txBox="1"/>
          <p:nvPr/>
        </p:nvSpPr>
        <p:spPr>
          <a:xfrm>
            <a:off x="1629887" y="5996956"/>
            <a:ext cx="2725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Physical length </a:t>
            </a:r>
            <a:r>
              <a:rPr lang="ko-KR" altLang="en-US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변경을 통한 </a:t>
            </a: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modulation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C28926-1096-482C-B27C-AD735A9D3A33}"/>
              </a:ext>
            </a:extLst>
          </p:cNvPr>
          <p:cNvSpPr txBox="1"/>
          <p:nvPr/>
        </p:nvSpPr>
        <p:spPr>
          <a:xfrm>
            <a:off x="1928327" y="5595572"/>
            <a:ext cx="294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 selection</a:t>
            </a:r>
            <a:r>
              <a:rPr lang="ko-KR" altLang="en-US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변경을 이용한 </a:t>
            </a: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modulation</a:t>
            </a:r>
          </a:p>
        </p:txBody>
      </p:sp>
      <p:pic>
        <p:nvPicPr>
          <p:cNvPr id="197" name="Picture 2" descr="Visible Light Spectrum Overview and Chart">
            <a:extLst>
              <a:ext uri="{FF2B5EF4-FFF2-40B4-BE49-F238E27FC236}">
                <a16:creationId xmlns:a16="http://schemas.microsoft.com/office/drawing/2014/main" id="{9E4C209E-D128-4B53-B178-6F0C8FE0F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79007" y="4263137"/>
            <a:ext cx="446680" cy="1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8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B5DC-EAAD-4BB0-B0C0-2724FA5D4926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Tunable laser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98" name="표 6">
            <a:extLst>
              <a:ext uri="{FF2B5EF4-FFF2-40B4-BE49-F238E27FC236}">
                <a16:creationId xmlns:a16="http://schemas.microsoft.com/office/drawing/2014/main" id="{52A15DBD-3985-4AA9-B038-7570EDB51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02169"/>
              </p:ext>
            </p:extLst>
          </p:nvPr>
        </p:nvGraphicFramePr>
        <p:xfrm>
          <a:off x="28575" y="3815666"/>
          <a:ext cx="9828000" cy="20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52682068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09294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9330286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98926521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4423622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넓음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수십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좁음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수십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보통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수백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보통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수백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79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speed: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~ 10,000nm/s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10nm/s ~ 200nm/s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437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range: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&gt; 100nm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 100nm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 10nm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 1nm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1249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method: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전기 신호를 이용하여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MEMS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모터나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piezoelectric actuator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이용하여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grating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회전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Phase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section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DBR section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전류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input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제어를 통한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frequency tuning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Electrical: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전류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input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통한 작은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frequency range tuning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Thermal: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온도 조절을 통한 넓은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frequency range tuning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39456"/>
                  </a:ext>
                </a:extLst>
              </a:tr>
            </a:tbl>
          </a:graphicData>
        </a:graphic>
      </p:graphicFrame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C143FAC-4ADE-4B63-A3A3-5C1B62683557}"/>
              </a:ext>
            </a:extLst>
          </p:cNvPr>
          <p:cNvSpPr/>
          <p:nvPr/>
        </p:nvSpPr>
        <p:spPr>
          <a:xfrm>
            <a:off x="281086" y="1058464"/>
            <a:ext cx="8915165" cy="205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Test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위한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tunable laser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는 범용성을 위해 넓은 범위의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 range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가지고 준수한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 speed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지니는 </a:t>
            </a:r>
            <a:r>
              <a:rPr lang="en-US" altLang="ko-KR" sz="1400" b="1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ECDL</a:t>
            </a:r>
            <a:r>
              <a:rPr lang="ko-KR" altLang="en-US" sz="1400" b="1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사용 예정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FA7E196B-B107-4D1E-8B3A-A4FAC9AB6533}"/>
              </a:ext>
            </a:extLst>
          </p:cNvPr>
          <p:cNvGrpSpPr/>
          <p:nvPr/>
        </p:nvGrpSpPr>
        <p:grpSpPr>
          <a:xfrm>
            <a:off x="3485632" y="2357658"/>
            <a:ext cx="2091006" cy="1125155"/>
            <a:chOff x="7133415" y="2059094"/>
            <a:chExt cx="2091006" cy="1125155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BB9F35C-ED5C-4F7D-BE99-BE4EAFAA401A}"/>
                </a:ext>
              </a:extLst>
            </p:cNvPr>
            <p:cNvSpPr/>
            <p:nvPr/>
          </p:nvSpPr>
          <p:spPr>
            <a:xfrm>
              <a:off x="8326161" y="2239786"/>
              <a:ext cx="45719" cy="602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72135416-BFAB-453B-96DD-807720205311}"/>
                </a:ext>
              </a:extLst>
            </p:cNvPr>
            <p:cNvSpPr/>
            <p:nvPr/>
          </p:nvSpPr>
          <p:spPr>
            <a:xfrm>
              <a:off x="7133415" y="2224982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07C3453-672C-4EF6-8816-91CD0EF56AAD}"/>
                </a:ext>
              </a:extLst>
            </p:cNvPr>
            <p:cNvGrpSpPr/>
            <p:nvPr/>
          </p:nvGrpSpPr>
          <p:grpSpPr>
            <a:xfrm>
              <a:off x="7447323" y="2239786"/>
              <a:ext cx="876600" cy="602408"/>
              <a:chOff x="7542573" y="2338879"/>
              <a:chExt cx="876600" cy="602408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0D1340F-05E5-4CD4-B5FA-BD31D55C32EB}"/>
                  </a:ext>
                </a:extLst>
              </p:cNvPr>
              <p:cNvSpPr/>
              <p:nvPr/>
            </p:nvSpPr>
            <p:spPr>
              <a:xfrm>
                <a:off x="7542573" y="2338879"/>
                <a:ext cx="876600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3D4839E1-C682-41F4-9D93-0F1DD53717BA}"/>
                  </a:ext>
                </a:extLst>
              </p:cNvPr>
              <p:cNvSpPr/>
              <p:nvPr/>
            </p:nvSpPr>
            <p:spPr>
              <a:xfrm>
                <a:off x="7542574" y="2472400"/>
                <a:ext cx="872789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24FBFC39-D844-48E4-90D4-182E6267875B}"/>
                </a:ext>
              </a:extLst>
            </p:cNvPr>
            <p:cNvGrpSpPr/>
            <p:nvPr/>
          </p:nvGrpSpPr>
          <p:grpSpPr>
            <a:xfrm>
              <a:off x="8368656" y="2131630"/>
              <a:ext cx="460997" cy="698569"/>
              <a:chOff x="7618298" y="2245930"/>
              <a:chExt cx="673581" cy="698569"/>
            </a:xfrm>
          </p:grpSpPr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3D19CF44-19E5-402B-8DA1-768ED5DD2C48}"/>
                  </a:ext>
                </a:extLst>
              </p:cNvPr>
              <p:cNvSpPr/>
              <p:nvPr/>
            </p:nvSpPr>
            <p:spPr>
              <a:xfrm rot="5400000">
                <a:off x="7596838" y="2489577"/>
                <a:ext cx="526269" cy="151519"/>
              </a:xfrm>
              <a:prstGeom prst="ellipse">
                <a:avLst/>
              </a:prstGeom>
              <a:solidFill>
                <a:srgbClr val="7030A0">
                  <a:alpha val="10196"/>
                </a:srgbClr>
              </a:solidFill>
              <a:ln w="12700">
                <a:solidFill>
                  <a:srgbClr val="7030A0">
                    <a:alpha val="50196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BEE8E60D-B304-400A-8316-E18691F6B15C}"/>
                  </a:ext>
                </a:extLst>
              </p:cNvPr>
              <p:cNvSpPr/>
              <p:nvPr/>
            </p:nvSpPr>
            <p:spPr>
              <a:xfrm rot="17823051">
                <a:off x="7868476" y="2565947"/>
                <a:ext cx="698569" cy="58535"/>
              </a:xfrm>
              <a:custGeom>
                <a:avLst/>
                <a:gdLst>
                  <a:gd name="connsiteX0" fmla="*/ 151394 w 1234864"/>
                  <a:gd name="connsiteY0" fmla="*/ 0 h 130512"/>
                  <a:gd name="connsiteX1" fmla="*/ 151394 w 1234864"/>
                  <a:gd name="connsiteY1" fmla="*/ 113161 h 130512"/>
                  <a:gd name="connsiteX2" fmla="*/ 282661 w 1234864"/>
                  <a:gd name="connsiteY2" fmla="*/ 0 h 130512"/>
                  <a:gd name="connsiteX3" fmla="*/ 282661 w 1234864"/>
                  <a:gd name="connsiteY3" fmla="*/ 117266 h 130512"/>
                  <a:gd name="connsiteX4" fmla="*/ 418690 w 1234864"/>
                  <a:gd name="connsiteY4" fmla="*/ 0 h 130512"/>
                  <a:gd name="connsiteX5" fmla="*/ 418690 w 1234864"/>
                  <a:gd name="connsiteY5" fmla="*/ 117266 h 130512"/>
                  <a:gd name="connsiteX6" fmla="*/ 554719 w 1234864"/>
                  <a:gd name="connsiteY6" fmla="*/ 0 h 130512"/>
                  <a:gd name="connsiteX7" fmla="*/ 554719 w 1234864"/>
                  <a:gd name="connsiteY7" fmla="*/ 117266 h 130512"/>
                  <a:gd name="connsiteX8" fmla="*/ 690748 w 1234864"/>
                  <a:gd name="connsiteY8" fmla="*/ 0 h 130512"/>
                  <a:gd name="connsiteX9" fmla="*/ 690748 w 1234864"/>
                  <a:gd name="connsiteY9" fmla="*/ 117266 h 130512"/>
                  <a:gd name="connsiteX10" fmla="*/ 826777 w 1234864"/>
                  <a:gd name="connsiteY10" fmla="*/ 0 h 130512"/>
                  <a:gd name="connsiteX11" fmla="*/ 826777 w 1234864"/>
                  <a:gd name="connsiteY11" fmla="*/ 117266 h 130512"/>
                  <a:gd name="connsiteX12" fmla="*/ 962806 w 1234864"/>
                  <a:gd name="connsiteY12" fmla="*/ 0 h 130512"/>
                  <a:gd name="connsiteX13" fmla="*/ 962806 w 1234864"/>
                  <a:gd name="connsiteY13" fmla="*/ 117266 h 130512"/>
                  <a:gd name="connsiteX14" fmla="*/ 1098835 w 1234864"/>
                  <a:gd name="connsiteY14" fmla="*/ 0 h 130512"/>
                  <a:gd name="connsiteX15" fmla="*/ 1098835 w 1234864"/>
                  <a:gd name="connsiteY15" fmla="*/ 117266 h 130512"/>
                  <a:gd name="connsiteX16" fmla="*/ 1234864 w 1234864"/>
                  <a:gd name="connsiteY16" fmla="*/ 0 h 130512"/>
                  <a:gd name="connsiteX17" fmla="*/ 1234864 w 1234864"/>
                  <a:gd name="connsiteY17" fmla="*/ 130512 h 130512"/>
                  <a:gd name="connsiteX18" fmla="*/ 1098835 w 1234864"/>
                  <a:gd name="connsiteY18" fmla="*/ 130512 h 130512"/>
                  <a:gd name="connsiteX19" fmla="*/ 1083470 w 1234864"/>
                  <a:gd name="connsiteY19" fmla="*/ 130512 h 130512"/>
                  <a:gd name="connsiteX20" fmla="*/ 962806 w 1234864"/>
                  <a:gd name="connsiteY20" fmla="*/ 130512 h 130512"/>
                  <a:gd name="connsiteX21" fmla="*/ 947441 w 1234864"/>
                  <a:gd name="connsiteY21" fmla="*/ 130512 h 130512"/>
                  <a:gd name="connsiteX22" fmla="*/ 826777 w 1234864"/>
                  <a:gd name="connsiteY22" fmla="*/ 130512 h 130512"/>
                  <a:gd name="connsiteX23" fmla="*/ 811412 w 1234864"/>
                  <a:gd name="connsiteY23" fmla="*/ 130512 h 130512"/>
                  <a:gd name="connsiteX24" fmla="*/ 690748 w 1234864"/>
                  <a:gd name="connsiteY24" fmla="*/ 130512 h 130512"/>
                  <a:gd name="connsiteX25" fmla="*/ 675383 w 1234864"/>
                  <a:gd name="connsiteY25" fmla="*/ 130512 h 130512"/>
                  <a:gd name="connsiteX26" fmla="*/ 554719 w 1234864"/>
                  <a:gd name="connsiteY26" fmla="*/ 130512 h 130512"/>
                  <a:gd name="connsiteX27" fmla="*/ 539354 w 1234864"/>
                  <a:gd name="connsiteY27" fmla="*/ 130512 h 130512"/>
                  <a:gd name="connsiteX28" fmla="*/ 418690 w 1234864"/>
                  <a:gd name="connsiteY28" fmla="*/ 130512 h 130512"/>
                  <a:gd name="connsiteX29" fmla="*/ 403325 w 1234864"/>
                  <a:gd name="connsiteY29" fmla="*/ 130512 h 130512"/>
                  <a:gd name="connsiteX30" fmla="*/ 282661 w 1234864"/>
                  <a:gd name="connsiteY30" fmla="*/ 130512 h 130512"/>
                  <a:gd name="connsiteX31" fmla="*/ 267296 w 1234864"/>
                  <a:gd name="connsiteY31" fmla="*/ 130512 h 130512"/>
                  <a:gd name="connsiteX32" fmla="*/ 151394 w 1234864"/>
                  <a:gd name="connsiteY32" fmla="*/ 130512 h 130512"/>
                  <a:gd name="connsiteX33" fmla="*/ 131267 w 1234864"/>
                  <a:gd name="connsiteY33" fmla="*/ 130512 h 130512"/>
                  <a:gd name="connsiteX34" fmla="*/ 0 w 1234864"/>
                  <a:gd name="connsiteY34" fmla="*/ 130512 h 13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234864" h="130512">
                    <a:moveTo>
                      <a:pt x="151394" y="0"/>
                    </a:moveTo>
                    <a:lnTo>
                      <a:pt x="151394" y="113161"/>
                    </a:lnTo>
                    <a:lnTo>
                      <a:pt x="282661" y="0"/>
                    </a:lnTo>
                    <a:lnTo>
                      <a:pt x="282661" y="117266"/>
                    </a:lnTo>
                    <a:lnTo>
                      <a:pt x="418690" y="0"/>
                    </a:lnTo>
                    <a:lnTo>
                      <a:pt x="418690" y="117266"/>
                    </a:lnTo>
                    <a:lnTo>
                      <a:pt x="554719" y="0"/>
                    </a:lnTo>
                    <a:lnTo>
                      <a:pt x="554719" y="117266"/>
                    </a:lnTo>
                    <a:lnTo>
                      <a:pt x="690748" y="0"/>
                    </a:lnTo>
                    <a:lnTo>
                      <a:pt x="690748" y="117266"/>
                    </a:lnTo>
                    <a:lnTo>
                      <a:pt x="826777" y="0"/>
                    </a:lnTo>
                    <a:lnTo>
                      <a:pt x="826777" y="117266"/>
                    </a:lnTo>
                    <a:lnTo>
                      <a:pt x="962806" y="0"/>
                    </a:lnTo>
                    <a:lnTo>
                      <a:pt x="962806" y="117266"/>
                    </a:lnTo>
                    <a:lnTo>
                      <a:pt x="1098835" y="0"/>
                    </a:lnTo>
                    <a:lnTo>
                      <a:pt x="1098835" y="117266"/>
                    </a:lnTo>
                    <a:lnTo>
                      <a:pt x="1234864" y="0"/>
                    </a:lnTo>
                    <a:lnTo>
                      <a:pt x="1234864" y="130512"/>
                    </a:lnTo>
                    <a:lnTo>
                      <a:pt x="1098835" y="130512"/>
                    </a:lnTo>
                    <a:lnTo>
                      <a:pt x="1083470" y="130512"/>
                    </a:lnTo>
                    <a:lnTo>
                      <a:pt x="962806" y="130512"/>
                    </a:lnTo>
                    <a:lnTo>
                      <a:pt x="947441" y="130512"/>
                    </a:lnTo>
                    <a:lnTo>
                      <a:pt x="826777" y="130512"/>
                    </a:lnTo>
                    <a:lnTo>
                      <a:pt x="811412" y="130512"/>
                    </a:lnTo>
                    <a:lnTo>
                      <a:pt x="690748" y="130512"/>
                    </a:lnTo>
                    <a:lnTo>
                      <a:pt x="675383" y="130512"/>
                    </a:lnTo>
                    <a:lnTo>
                      <a:pt x="554719" y="130512"/>
                    </a:lnTo>
                    <a:lnTo>
                      <a:pt x="539354" y="130512"/>
                    </a:lnTo>
                    <a:lnTo>
                      <a:pt x="418690" y="130512"/>
                    </a:lnTo>
                    <a:lnTo>
                      <a:pt x="403325" y="130512"/>
                    </a:lnTo>
                    <a:lnTo>
                      <a:pt x="282661" y="130512"/>
                    </a:lnTo>
                    <a:lnTo>
                      <a:pt x="267296" y="130512"/>
                    </a:lnTo>
                    <a:lnTo>
                      <a:pt x="151394" y="130512"/>
                    </a:lnTo>
                    <a:lnTo>
                      <a:pt x="131267" y="130512"/>
                    </a:lnTo>
                    <a:lnTo>
                      <a:pt x="0" y="130512"/>
                    </a:lnTo>
                    <a:close/>
                  </a:path>
                </a:pathLst>
              </a:custGeom>
              <a:solidFill>
                <a:srgbClr val="7030A0">
                  <a:alpha val="10196"/>
                </a:srgbClr>
              </a:solidFill>
              <a:ln>
                <a:solidFill>
                  <a:srgbClr val="7030A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80D8F0AA-8B32-441F-97D2-A5A8D17F9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3103" y="2735182"/>
                <a:ext cx="14733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F2ADCAF3-6F2F-4126-BE29-799C9B91F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3108" y="2393730"/>
                <a:ext cx="368771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80F60589-6DDC-423D-AD5A-6D62F1A05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1868" y="2393730"/>
                <a:ext cx="176129" cy="18852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C83B2A63-6FAE-4AD4-97B3-8BC3B5FD0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8298" y="2575560"/>
                <a:ext cx="185385" cy="15962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DD1E9FB-7973-4F97-AA22-C506EFB7A21C}"/>
                </a:ext>
              </a:extLst>
            </p:cNvPr>
            <p:cNvSpPr txBox="1"/>
            <p:nvPr/>
          </p:nvSpPr>
          <p:spPr>
            <a:xfrm>
              <a:off x="7959458" y="2907250"/>
              <a:ext cx="93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Grating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회전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6" name="원호 205">
              <a:extLst>
                <a:ext uri="{FF2B5EF4-FFF2-40B4-BE49-F238E27FC236}">
                  <a16:creationId xmlns:a16="http://schemas.microsoft.com/office/drawing/2014/main" id="{406F4A1A-0321-4879-9B0D-F64B48E0EFC6}"/>
                </a:ext>
              </a:extLst>
            </p:cNvPr>
            <p:cNvSpPr/>
            <p:nvPr/>
          </p:nvSpPr>
          <p:spPr>
            <a:xfrm rot="20300837">
              <a:off x="8548658" y="2059094"/>
              <a:ext cx="675763" cy="741111"/>
            </a:xfrm>
            <a:prstGeom prst="arc">
              <a:avLst>
                <a:gd name="adj1" fmla="val 17483785"/>
                <a:gd name="adj2" fmla="val 19786975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원호 206">
              <a:extLst>
                <a:ext uri="{FF2B5EF4-FFF2-40B4-BE49-F238E27FC236}">
                  <a16:creationId xmlns:a16="http://schemas.microsoft.com/office/drawing/2014/main" id="{2141558B-7352-411E-83C5-C852435B6B56}"/>
                </a:ext>
              </a:extLst>
            </p:cNvPr>
            <p:cNvSpPr/>
            <p:nvPr/>
          </p:nvSpPr>
          <p:spPr>
            <a:xfrm rot="20300837" flipH="1" flipV="1">
              <a:off x="8382977" y="2204131"/>
              <a:ext cx="675763" cy="741111"/>
            </a:xfrm>
            <a:prstGeom prst="arc">
              <a:avLst>
                <a:gd name="adj1" fmla="val 17484579"/>
                <a:gd name="adj2" fmla="val 1965315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487F4E7F-2C0C-426B-A8B7-20739053C340}"/>
              </a:ext>
            </a:extLst>
          </p:cNvPr>
          <p:cNvGrpSpPr/>
          <p:nvPr/>
        </p:nvGrpSpPr>
        <p:grpSpPr>
          <a:xfrm>
            <a:off x="7685408" y="2241747"/>
            <a:ext cx="2107789" cy="953181"/>
            <a:chOff x="7289709" y="4922796"/>
            <a:chExt cx="2107789" cy="953181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A955762-711E-47C4-81E2-16D4FEAED939}"/>
                </a:ext>
              </a:extLst>
            </p:cNvPr>
            <p:cNvSpPr/>
            <p:nvPr/>
          </p:nvSpPr>
          <p:spPr>
            <a:xfrm>
              <a:off x="9157053" y="5234863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96127686-1E72-4933-8CFC-FC4F4395C28E}"/>
                </a:ext>
              </a:extLst>
            </p:cNvPr>
            <p:cNvSpPr/>
            <p:nvPr/>
          </p:nvSpPr>
          <p:spPr>
            <a:xfrm>
              <a:off x="7289709" y="5243960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7BB13DD1-2841-416D-B9DC-C594D5C68E14}"/>
                </a:ext>
              </a:extLst>
            </p:cNvPr>
            <p:cNvGrpSpPr/>
            <p:nvPr/>
          </p:nvGrpSpPr>
          <p:grpSpPr>
            <a:xfrm>
              <a:off x="7603617" y="5243155"/>
              <a:ext cx="1484439" cy="602408"/>
              <a:chOff x="7603617" y="5243155"/>
              <a:chExt cx="1484439" cy="602408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55B36F2-AD56-4BA5-A3EB-04F7E7A639AB}"/>
                  </a:ext>
                </a:extLst>
              </p:cNvPr>
              <p:cNvSpPr/>
              <p:nvPr/>
            </p:nvSpPr>
            <p:spPr>
              <a:xfrm>
                <a:off x="7603617" y="5243155"/>
                <a:ext cx="1484438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E3008344-03FE-45AB-B110-5C57E6AA0778}"/>
                  </a:ext>
                </a:extLst>
              </p:cNvPr>
              <p:cNvSpPr/>
              <p:nvPr/>
            </p:nvSpPr>
            <p:spPr>
              <a:xfrm>
                <a:off x="7603618" y="5376676"/>
                <a:ext cx="1484438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6FE87C0-A990-4EB8-957E-223FCD03F339}"/>
                  </a:ext>
                </a:extLst>
              </p:cNvPr>
              <p:cNvSpPr/>
              <p:nvPr/>
            </p:nvSpPr>
            <p:spPr>
              <a:xfrm>
                <a:off x="7663334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D40DDEC3-7ACD-4694-B755-8C94FD6F2A92}"/>
                  </a:ext>
                </a:extLst>
              </p:cNvPr>
              <p:cNvSpPr/>
              <p:nvPr/>
            </p:nvSpPr>
            <p:spPr>
              <a:xfrm>
                <a:off x="776760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6B8371D-2AF8-4443-A37C-4ABA51031258}"/>
                  </a:ext>
                </a:extLst>
              </p:cNvPr>
              <p:cNvSpPr/>
              <p:nvPr/>
            </p:nvSpPr>
            <p:spPr>
              <a:xfrm>
                <a:off x="787186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8F817C2-F6A3-4568-9B1C-F2E24EDDE2A2}"/>
                  </a:ext>
                </a:extLst>
              </p:cNvPr>
              <p:cNvSpPr/>
              <p:nvPr/>
            </p:nvSpPr>
            <p:spPr>
              <a:xfrm>
                <a:off x="7974187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3A115802-7255-4926-B4F7-E7424712E8C0}"/>
                  </a:ext>
                </a:extLst>
              </p:cNvPr>
              <p:cNvSpPr/>
              <p:nvPr/>
            </p:nvSpPr>
            <p:spPr>
              <a:xfrm>
                <a:off x="807650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FA18B148-31A8-4FFD-9289-2331BE5E00AA}"/>
                  </a:ext>
                </a:extLst>
              </p:cNvPr>
              <p:cNvSpPr/>
              <p:nvPr/>
            </p:nvSpPr>
            <p:spPr>
              <a:xfrm>
                <a:off x="817882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540796A8-C839-4A11-BEEE-474A69E7FC3E}"/>
                  </a:ext>
                </a:extLst>
              </p:cNvPr>
              <p:cNvSpPr/>
              <p:nvPr/>
            </p:nvSpPr>
            <p:spPr>
              <a:xfrm>
                <a:off x="828115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4DFAAEB9-0BE4-41B6-B810-5CED34CB12D7}"/>
                  </a:ext>
                </a:extLst>
              </p:cNvPr>
              <p:cNvSpPr/>
              <p:nvPr/>
            </p:nvSpPr>
            <p:spPr>
              <a:xfrm>
                <a:off x="8370735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87873FA1-29F6-41E6-B00F-D9506EE5FE48}"/>
                  </a:ext>
                </a:extLst>
              </p:cNvPr>
              <p:cNvSpPr/>
              <p:nvPr/>
            </p:nvSpPr>
            <p:spPr>
              <a:xfrm>
                <a:off x="7663334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08E063EA-3378-4460-BA24-A9C8B0D801AD}"/>
                  </a:ext>
                </a:extLst>
              </p:cNvPr>
              <p:cNvSpPr/>
              <p:nvPr/>
            </p:nvSpPr>
            <p:spPr>
              <a:xfrm>
                <a:off x="776760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59EFF26F-0DF4-4BE5-A5E5-45021F0A4C2E}"/>
                  </a:ext>
                </a:extLst>
              </p:cNvPr>
              <p:cNvSpPr/>
              <p:nvPr/>
            </p:nvSpPr>
            <p:spPr>
              <a:xfrm>
                <a:off x="787186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F2D00D23-FDFA-44A6-8787-0F77910CD2D8}"/>
                  </a:ext>
                </a:extLst>
              </p:cNvPr>
              <p:cNvSpPr/>
              <p:nvPr/>
            </p:nvSpPr>
            <p:spPr>
              <a:xfrm>
                <a:off x="7974187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347F0F32-062D-4FD3-AC48-5D9BE1ACA928}"/>
                  </a:ext>
                </a:extLst>
              </p:cNvPr>
              <p:cNvSpPr/>
              <p:nvPr/>
            </p:nvSpPr>
            <p:spPr>
              <a:xfrm>
                <a:off x="807650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AEB08B14-3755-487A-B9C1-6743AB8CE758}"/>
                  </a:ext>
                </a:extLst>
              </p:cNvPr>
              <p:cNvSpPr/>
              <p:nvPr/>
            </p:nvSpPr>
            <p:spPr>
              <a:xfrm>
                <a:off x="817882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657B813-5EC2-4FF0-ACC6-39755CF3FB4F}"/>
                  </a:ext>
                </a:extLst>
              </p:cNvPr>
              <p:cNvSpPr/>
              <p:nvPr/>
            </p:nvSpPr>
            <p:spPr>
              <a:xfrm>
                <a:off x="828115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ECB38807-A3AC-4FC8-A198-96EB3A9CEF20}"/>
                  </a:ext>
                </a:extLst>
              </p:cNvPr>
              <p:cNvSpPr/>
              <p:nvPr/>
            </p:nvSpPr>
            <p:spPr>
              <a:xfrm>
                <a:off x="8370735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037AE2C-747F-41FE-84C2-1C508973D59F}"/>
                  </a:ext>
                </a:extLst>
              </p:cNvPr>
              <p:cNvSpPr/>
              <p:nvPr/>
            </p:nvSpPr>
            <p:spPr>
              <a:xfrm>
                <a:off x="846720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01C4F367-1845-49DB-8BF3-C67F8EBE8CD2}"/>
                  </a:ext>
                </a:extLst>
              </p:cNvPr>
              <p:cNvSpPr/>
              <p:nvPr/>
            </p:nvSpPr>
            <p:spPr>
              <a:xfrm>
                <a:off x="8571472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D236F89-19B2-44C6-A37B-62F7F2364633}"/>
                  </a:ext>
                </a:extLst>
              </p:cNvPr>
              <p:cNvSpPr/>
              <p:nvPr/>
            </p:nvSpPr>
            <p:spPr>
              <a:xfrm>
                <a:off x="867573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DFB2EF4E-FC40-497D-AEB8-8E3D8F750F90}"/>
                  </a:ext>
                </a:extLst>
              </p:cNvPr>
              <p:cNvSpPr/>
              <p:nvPr/>
            </p:nvSpPr>
            <p:spPr>
              <a:xfrm>
                <a:off x="877805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5C1527BC-1581-4EAE-8B4D-39FB73011844}"/>
                  </a:ext>
                </a:extLst>
              </p:cNvPr>
              <p:cNvSpPr/>
              <p:nvPr/>
            </p:nvSpPr>
            <p:spPr>
              <a:xfrm>
                <a:off x="888038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E0446714-87EF-4E08-ADFF-1ACCDEDAC249}"/>
                  </a:ext>
                </a:extLst>
              </p:cNvPr>
              <p:cNvSpPr/>
              <p:nvPr/>
            </p:nvSpPr>
            <p:spPr>
              <a:xfrm>
                <a:off x="8982701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717C76D9-2E0B-4C93-A193-5C3AD5E2D015}"/>
                  </a:ext>
                </a:extLst>
              </p:cNvPr>
              <p:cNvSpPr/>
              <p:nvPr/>
            </p:nvSpPr>
            <p:spPr>
              <a:xfrm>
                <a:off x="846720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C0A823A1-8743-42E5-9246-F04762305DAB}"/>
                  </a:ext>
                </a:extLst>
              </p:cNvPr>
              <p:cNvSpPr/>
              <p:nvPr/>
            </p:nvSpPr>
            <p:spPr>
              <a:xfrm>
                <a:off x="8571472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B98E3AB8-2A74-44BF-8733-F0EA3EAB4CCF}"/>
                  </a:ext>
                </a:extLst>
              </p:cNvPr>
              <p:cNvSpPr/>
              <p:nvPr/>
            </p:nvSpPr>
            <p:spPr>
              <a:xfrm>
                <a:off x="867573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5FA9D63F-6D77-479F-A75C-69CE8D2181BC}"/>
                  </a:ext>
                </a:extLst>
              </p:cNvPr>
              <p:cNvSpPr/>
              <p:nvPr/>
            </p:nvSpPr>
            <p:spPr>
              <a:xfrm>
                <a:off x="877805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080AA202-69E6-4907-B0A8-FAD7759F0753}"/>
                  </a:ext>
                </a:extLst>
              </p:cNvPr>
              <p:cNvSpPr/>
              <p:nvPr/>
            </p:nvSpPr>
            <p:spPr>
              <a:xfrm>
                <a:off x="888038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4C138F0-09D9-4EE2-B13D-D83B4F0E6C59}"/>
                  </a:ext>
                </a:extLst>
              </p:cNvPr>
              <p:cNvSpPr/>
              <p:nvPr/>
            </p:nvSpPr>
            <p:spPr>
              <a:xfrm>
                <a:off x="8982701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FBC10ACF-09CF-4393-AD54-81F2EF2CC300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34" y="4992704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721182E-4EB0-4563-8829-CC8B0D5FCC01}"/>
                </a:ext>
              </a:extLst>
            </p:cNvPr>
            <p:cNvSpPr txBox="1"/>
            <p:nvPr/>
          </p:nvSpPr>
          <p:spPr>
            <a:xfrm>
              <a:off x="8357854" y="4922796"/>
              <a:ext cx="93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 </a:t>
              </a: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or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온도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3BCCFDD-3064-416E-98E9-62F38AFEF237}"/>
              </a:ext>
            </a:extLst>
          </p:cNvPr>
          <p:cNvGrpSpPr/>
          <p:nvPr/>
        </p:nvGrpSpPr>
        <p:grpSpPr>
          <a:xfrm>
            <a:off x="1573675" y="2281045"/>
            <a:ext cx="1423744" cy="1276619"/>
            <a:chOff x="7796712" y="777717"/>
            <a:chExt cx="1423744" cy="1276619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4A98B981-DE17-44E1-9B33-021595AA21CE}"/>
                </a:ext>
              </a:extLst>
            </p:cNvPr>
            <p:cNvGrpSpPr/>
            <p:nvPr/>
          </p:nvGrpSpPr>
          <p:grpSpPr>
            <a:xfrm rot="16200000">
              <a:off x="7768269" y="1335641"/>
              <a:ext cx="502315" cy="397666"/>
              <a:chOff x="553606" y="4324476"/>
              <a:chExt cx="1440000" cy="397666"/>
            </a:xfrm>
          </p:grpSpPr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47DACB06-0548-4CE6-B6EE-B5FB2A7142B2}"/>
                  </a:ext>
                </a:extLst>
              </p:cNvPr>
              <p:cNvSpPr/>
              <p:nvPr/>
            </p:nvSpPr>
            <p:spPr>
              <a:xfrm>
                <a:off x="553606" y="4324476"/>
                <a:ext cx="1440000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471C4198-F4AD-4A8D-9AA5-24A97AE0734E}"/>
                  </a:ext>
                </a:extLst>
              </p:cNvPr>
              <p:cNvSpPr/>
              <p:nvPr/>
            </p:nvSpPr>
            <p:spPr>
              <a:xfrm>
                <a:off x="553606" y="4542142"/>
                <a:ext cx="1440000" cy="180000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rgbClr val="00B05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B050"/>
                    </a:solidFill>
                  </a:rPr>
                  <a:t>Loss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CD4B2891-4F2E-4F89-9AB3-B6858A890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7899" y="777717"/>
              <a:ext cx="0" cy="2230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8A87DF2F-66E1-4D16-A016-C08608BFC1D9}"/>
                </a:ext>
              </a:extLst>
            </p:cNvPr>
            <p:cNvGrpSpPr/>
            <p:nvPr/>
          </p:nvGrpSpPr>
          <p:grpSpPr>
            <a:xfrm>
              <a:off x="7796712" y="1032966"/>
              <a:ext cx="445431" cy="216000"/>
              <a:chOff x="8274665" y="947825"/>
              <a:chExt cx="445431" cy="216000"/>
            </a:xfrm>
          </p:grpSpPr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CE9D0779-A87C-4C77-91D7-DE063E208146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79E5532E-55E8-44B2-8550-8121416F3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2509839D-B39A-4247-B24B-E40A3CA9A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DEE490BE-F32C-4152-907C-D800FABA2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0C13A767-ECFE-4108-A7AF-776ACD5A6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20300CD5-8F47-423D-9875-197788206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966E1FE2-985C-4E68-A64B-9413F62C26C7}"/>
                </a:ext>
              </a:extLst>
            </p:cNvPr>
            <p:cNvGrpSpPr/>
            <p:nvPr/>
          </p:nvGrpSpPr>
          <p:grpSpPr>
            <a:xfrm>
              <a:off x="7796712" y="1838336"/>
              <a:ext cx="445431" cy="216000"/>
              <a:chOff x="8274665" y="947825"/>
              <a:chExt cx="445431" cy="216000"/>
            </a:xfrm>
          </p:grpSpPr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4CCF49A-C837-4AEE-B28E-F6BD947BAFF8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61C9D9C-068D-4224-BF06-FCBD1ED35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AD6BEFF7-CA3B-426F-B748-A74BE446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1EAE2378-07F7-4858-96D9-6A3C274E1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C3658D15-C22E-48A7-A6D7-BDB6B81E4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1BBFECBF-FCDF-4873-A339-0FFFB3D11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A6C2A44-1E68-4764-94FD-A22E20189B1C}"/>
                </a:ext>
              </a:extLst>
            </p:cNvPr>
            <p:cNvSpPr txBox="1"/>
            <p:nvPr/>
          </p:nvSpPr>
          <p:spPr>
            <a:xfrm>
              <a:off x="8356413" y="904135"/>
              <a:ext cx="86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DBR mirror moving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A768724F-D916-4070-9388-C30E6228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6834" y="960324"/>
              <a:ext cx="0" cy="3295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01F6A260-E447-49CF-B707-BDD75A87F9BF}"/>
              </a:ext>
            </a:extLst>
          </p:cNvPr>
          <p:cNvGrpSpPr/>
          <p:nvPr/>
        </p:nvGrpSpPr>
        <p:grpSpPr>
          <a:xfrm>
            <a:off x="5533124" y="2267862"/>
            <a:ext cx="2063199" cy="929887"/>
            <a:chOff x="6965570" y="3446417"/>
            <a:chExt cx="2063199" cy="929887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7E5383-7387-4141-97B0-937A7F873FF5}"/>
                </a:ext>
              </a:extLst>
            </p:cNvPr>
            <p:cNvSpPr/>
            <p:nvPr/>
          </p:nvSpPr>
          <p:spPr>
            <a:xfrm>
              <a:off x="7741450" y="3759091"/>
              <a:ext cx="556172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5BDB2B3-056A-40F7-B051-04C833A91CD4}"/>
                </a:ext>
              </a:extLst>
            </p:cNvPr>
            <p:cNvSpPr/>
            <p:nvPr/>
          </p:nvSpPr>
          <p:spPr>
            <a:xfrm>
              <a:off x="8788324" y="3747571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A92972B-897B-494C-B0DE-515FEE5F2544}"/>
                </a:ext>
              </a:extLst>
            </p:cNvPr>
            <p:cNvSpPr/>
            <p:nvPr/>
          </p:nvSpPr>
          <p:spPr>
            <a:xfrm>
              <a:off x="6965570" y="3744287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6065085-1040-4CF6-9A3C-2F133FB4968F}"/>
                </a:ext>
              </a:extLst>
            </p:cNvPr>
            <p:cNvSpPr/>
            <p:nvPr/>
          </p:nvSpPr>
          <p:spPr>
            <a:xfrm>
              <a:off x="8295716" y="3759091"/>
              <a:ext cx="442530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6607E5F7-FCDC-4800-ADAD-8E29A27F9FE4}"/>
                </a:ext>
              </a:extLst>
            </p:cNvPr>
            <p:cNvSpPr/>
            <p:nvPr/>
          </p:nvSpPr>
          <p:spPr>
            <a:xfrm>
              <a:off x="7256995" y="3759091"/>
              <a:ext cx="482832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D662733D-483E-43EC-91B3-D7819CAA00BB}"/>
                </a:ext>
              </a:extLst>
            </p:cNvPr>
            <p:cNvSpPr/>
            <p:nvPr/>
          </p:nvSpPr>
          <p:spPr>
            <a:xfrm>
              <a:off x="7256995" y="3892612"/>
              <a:ext cx="480926" cy="18000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Gain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4CE5B58-7913-4F59-9B5D-4FCEE532D83E}"/>
                </a:ext>
              </a:extLst>
            </p:cNvPr>
            <p:cNvSpPr/>
            <p:nvPr/>
          </p:nvSpPr>
          <p:spPr>
            <a:xfrm>
              <a:off x="8295716" y="3892612"/>
              <a:ext cx="442530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100" dirty="0">
                  <a:solidFill>
                    <a:srgbClr val="7030A0"/>
                  </a:solidFill>
                </a:rPr>
                <a:t>DBR</a:t>
              </a:r>
              <a:endParaRPr lang="ko-KR" altLang="en-US" spc="-100" dirty="0">
                <a:solidFill>
                  <a:srgbClr val="7030A0"/>
                </a:solidFill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E3EACD43-3B65-4312-B8A9-D7ADC2714E78}"/>
                </a:ext>
              </a:extLst>
            </p:cNvPr>
            <p:cNvSpPr/>
            <p:nvPr/>
          </p:nvSpPr>
          <p:spPr>
            <a:xfrm>
              <a:off x="8316945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3DFFCA1B-1AD7-466D-A1E3-876F51D13F09}"/>
                </a:ext>
              </a:extLst>
            </p:cNvPr>
            <p:cNvSpPr/>
            <p:nvPr/>
          </p:nvSpPr>
          <p:spPr>
            <a:xfrm>
              <a:off x="8419266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D417BB32-147B-4D4F-A0F8-5EDC1BC63C61}"/>
                </a:ext>
              </a:extLst>
            </p:cNvPr>
            <p:cNvSpPr/>
            <p:nvPr/>
          </p:nvSpPr>
          <p:spPr>
            <a:xfrm>
              <a:off x="8521587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FE234E5-E297-4FC0-AC90-A65CF993EB9D}"/>
                </a:ext>
              </a:extLst>
            </p:cNvPr>
            <p:cNvSpPr/>
            <p:nvPr/>
          </p:nvSpPr>
          <p:spPr>
            <a:xfrm>
              <a:off x="8623908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CA18E82F-B0C1-40C2-932E-8ACE3E416760}"/>
                </a:ext>
              </a:extLst>
            </p:cNvPr>
            <p:cNvSpPr/>
            <p:nvPr/>
          </p:nvSpPr>
          <p:spPr>
            <a:xfrm>
              <a:off x="8316945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03CB1299-9090-432C-8D35-96C519A4DCB5}"/>
                </a:ext>
              </a:extLst>
            </p:cNvPr>
            <p:cNvSpPr/>
            <p:nvPr/>
          </p:nvSpPr>
          <p:spPr>
            <a:xfrm>
              <a:off x="8419266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EB5491D5-B422-4B1C-8C91-ACABB6C86010}"/>
                </a:ext>
              </a:extLst>
            </p:cNvPr>
            <p:cNvSpPr/>
            <p:nvPr/>
          </p:nvSpPr>
          <p:spPr>
            <a:xfrm>
              <a:off x="8521587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C1C850D-7E37-4626-8B6B-0EF44B4A6671}"/>
                </a:ext>
              </a:extLst>
            </p:cNvPr>
            <p:cNvSpPr/>
            <p:nvPr/>
          </p:nvSpPr>
          <p:spPr>
            <a:xfrm>
              <a:off x="8623908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905AB169-678B-4464-9787-4F5A8B2C3982}"/>
                </a:ext>
              </a:extLst>
            </p:cNvPr>
            <p:cNvCxnSpPr>
              <a:cxnSpLocks/>
            </p:cNvCxnSpPr>
            <p:nvPr/>
          </p:nvCxnSpPr>
          <p:spPr>
            <a:xfrm>
              <a:off x="8506890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470345AC-F7AD-410F-9009-6B1B902A9A15}"/>
                </a:ext>
              </a:extLst>
            </p:cNvPr>
            <p:cNvCxnSpPr>
              <a:cxnSpLocks/>
            </p:cNvCxnSpPr>
            <p:nvPr/>
          </p:nvCxnSpPr>
          <p:spPr>
            <a:xfrm>
              <a:off x="7507034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631E95D-CECF-4A86-AFBE-25A17DC17606}"/>
                </a:ext>
              </a:extLst>
            </p:cNvPr>
            <p:cNvSpPr txBox="1"/>
            <p:nvPr/>
          </p:nvSpPr>
          <p:spPr>
            <a:xfrm>
              <a:off x="7464141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0EFE9D1-3D71-4D4F-BD80-7E3E9BF582AF}"/>
                </a:ext>
              </a:extLst>
            </p:cNvPr>
            <p:cNvSpPr txBox="1"/>
            <p:nvPr/>
          </p:nvSpPr>
          <p:spPr>
            <a:xfrm>
              <a:off x="8500356" y="3446417"/>
              <a:ext cx="499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97FE43FE-F135-4EEA-92EE-9A6825950AAB}"/>
                </a:ext>
              </a:extLst>
            </p:cNvPr>
            <p:cNvSpPr/>
            <p:nvPr/>
          </p:nvSpPr>
          <p:spPr>
            <a:xfrm>
              <a:off x="7741814" y="3892612"/>
              <a:ext cx="555807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Phase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4579BC70-DFFA-45E2-9E2F-0C2A16C77DDC}"/>
                </a:ext>
              </a:extLst>
            </p:cNvPr>
            <p:cNvCxnSpPr>
              <a:cxnSpLocks/>
            </p:cNvCxnSpPr>
            <p:nvPr/>
          </p:nvCxnSpPr>
          <p:spPr>
            <a:xfrm>
              <a:off x="8036681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A5737773-CC8A-4CEB-A58F-E6B60B6D3759}"/>
                </a:ext>
              </a:extLst>
            </p:cNvPr>
            <p:cNvSpPr txBox="1"/>
            <p:nvPr/>
          </p:nvSpPr>
          <p:spPr>
            <a:xfrm>
              <a:off x="7989984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87CFD80-13C3-4838-B2D8-F87D9D8BFF36}"/>
              </a:ext>
            </a:extLst>
          </p:cNvPr>
          <p:cNvSpPr/>
          <p:nvPr/>
        </p:nvSpPr>
        <p:spPr>
          <a:xfrm>
            <a:off x="6452783" y="321164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광통신에서 많이 사용</a:t>
            </a:r>
            <a:endParaRPr lang="en-US" altLang="ko-KR" sz="900" dirty="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(</a:t>
            </a:r>
            <a:r>
              <a:rPr lang="en-US" altLang="ko-KR" sz="900" dirty="0" err="1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Lumentum</a:t>
            </a:r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II-VI)</a:t>
            </a:r>
            <a:endParaRPr lang="ko-KR" altLang="en-US" sz="900" dirty="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97" name="표 6">
            <a:extLst>
              <a:ext uri="{FF2B5EF4-FFF2-40B4-BE49-F238E27FC236}">
                <a16:creationId xmlns:a16="http://schemas.microsoft.com/office/drawing/2014/main" id="{87F44A8F-119E-4B54-BE45-4A1F808BB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6911"/>
              </p:ext>
            </p:extLst>
          </p:nvPr>
        </p:nvGraphicFramePr>
        <p:xfrm>
          <a:off x="28575" y="1729691"/>
          <a:ext cx="9828000" cy="3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52682068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09294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9330286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98926521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4423622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MEMS VCSEL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ECDL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DBR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DFB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1998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46A627E-25A7-4AE4-857B-54645295186F}"/>
              </a:ext>
            </a:extLst>
          </p:cNvPr>
          <p:cNvSpPr/>
          <p:nvPr/>
        </p:nvSpPr>
        <p:spPr>
          <a:xfrm>
            <a:off x="3291840" y="1715589"/>
            <a:ext cx="2177143" cy="425849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2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투자비 </a:t>
            </a:r>
            <a:r>
              <a:rPr lang="en-US" altLang="ko-KR" dirty="0"/>
              <a:t>ERRC</a:t>
            </a:r>
            <a:endParaRPr lang="ko-KR" altLang="en-US" dirty="0"/>
          </a:p>
        </p:txBody>
      </p:sp>
      <p:graphicFrame>
        <p:nvGraphicFramePr>
          <p:cNvPr id="17" name="내용 개체 틀 8">
            <a:extLst>
              <a:ext uri="{FF2B5EF4-FFF2-40B4-BE49-F238E27FC236}">
                <a16:creationId xmlns:a16="http://schemas.microsoft.com/office/drawing/2014/main" id="{97A1AAB2-BEC5-4B14-9E98-1AFE6C54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119093"/>
              </p:ext>
            </p:extLst>
          </p:nvPr>
        </p:nvGraphicFramePr>
        <p:xfrm>
          <a:off x="185614" y="2307491"/>
          <a:ext cx="4371242" cy="407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345">
                  <a:extLst>
                    <a:ext uri="{9D8B030D-6E8A-4147-A177-3AD203B41FA5}">
                      <a16:colId xmlns:a16="http://schemas.microsoft.com/office/drawing/2014/main" val="4095312702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4119733051"/>
                    </a:ext>
                  </a:extLst>
                </a:gridCol>
                <a:gridCol w="2615497">
                  <a:extLst>
                    <a:ext uri="{9D8B030D-6E8A-4147-A177-3AD203B41FA5}">
                      <a16:colId xmlns:a16="http://schemas.microsoft.com/office/drawing/2014/main" val="1411190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78535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Agilent  :  Cary-6000i &amp; UMA </a:t>
                      </a: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5906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err="1">
                          <a:effectLst/>
                          <a:latin typeface="+mn-ea"/>
                          <a:ea typeface="+mn-ea"/>
                        </a:rPr>
                        <a:t>본품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572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Cary 6000i Bundle Set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123,312,500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37812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UMA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69,008,200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8265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en-US" altLang="ko-KR" sz="10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192,320,700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75422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검출기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402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Diffuse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측정기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internal (110mm port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적분구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1,607,700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0296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PMT InGaAs Detector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25,505,000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02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27,112,700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801668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Accessory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04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세트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2,483,000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68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투과형 홀더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2,026,000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3062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프린터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487,500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00177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4,996,500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155945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기타 비용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85274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배송비 및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</a:rPr>
                        <a:t>설치료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3,560,000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05700"/>
                  </a:ext>
                </a:extLst>
              </a:tr>
              <a:tr h="34408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8945" marR="768945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227,989,900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70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84DFDD5-A2DD-4621-A6C2-F3D06FF837AB}"/>
              </a:ext>
            </a:extLst>
          </p:cNvPr>
          <p:cNvSpPr txBox="1"/>
          <p:nvPr/>
        </p:nvSpPr>
        <p:spPr>
          <a:xfrm>
            <a:off x="3692760" y="2122086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50" i="1"/>
              <a:t>단위 </a:t>
            </a:r>
            <a:r>
              <a:rPr lang="en-US" altLang="ko-KR" sz="1050" i="1"/>
              <a:t>: KRW</a:t>
            </a:r>
            <a:endParaRPr lang="ko-KR" altLang="en-US" sz="1050" i="1" err="1"/>
          </a:p>
        </p:txBody>
      </p:sp>
      <p:graphicFrame>
        <p:nvGraphicFramePr>
          <p:cNvPr id="19" name="내용 개체 틀 8">
            <a:extLst>
              <a:ext uri="{FF2B5EF4-FFF2-40B4-BE49-F238E27FC236}">
                <a16:creationId xmlns:a16="http://schemas.microsoft.com/office/drawing/2014/main" id="{547EFA9D-4F7C-4AA5-A462-180714764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6497"/>
              </p:ext>
            </p:extLst>
          </p:nvPr>
        </p:nvGraphicFramePr>
        <p:xfrm>
          <a:off x="5349144" y="2307491"/>
          <a:ext cx="4371242" cy="407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345">
                  <a:extLst>
                    <a:ext uri="{9D8B030D-6E8A-4147-A177-3AD203B41FA5}">
                      <a16:colId xmlns:a16="http://schemas.microsoft.com/office/drawing/2014/main" val="4095312702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4119733051"/>
                    </a:ext>
                  </a:extLst>
                </a:gridCol>
                <a:gridCol w="2615497">
                  <a:extLst>
                    <a:ext uri="{9D8B030D-6E8A-4147-A177-3AD203B41FA5}">
                      <a16:colId xmlns:a16="http://schemas.microsoft.com/office/drawing/2014/main" val="1411190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78535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Agilent  :  Cary-6000i &amp; UMA </a:t>
                      </a: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5906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err="1">
                          <a:effectLst/>
                          <a:latin typeface="+mn-ea"/>
                          <a:ea typeface="+mn-ea"/>
                        </a:rPr>
                        <a:t>본품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572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Cary 6000i Bundle Set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123,312,500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37812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UMA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69,008,200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8265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en-US" altLang="ko-KR" sz="10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192,320,700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75422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검출기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402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Diffuse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측정기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internal (110mm port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적분구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1,607,700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0296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PMT InGaAs Detector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25,505,000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02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27,112,700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801668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Accessory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04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세트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2,483,000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68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투과형 홀더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2,026,000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3062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프린터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00177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4,509,000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155945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기타 비용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85274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배송비 및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</a:rPr>
                        <a:t>설치료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3,560,000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05700"/>
                  </a:ext>
                </a:extLst>
              </a:tr>
              <a:tr h="34408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8945" marR="768945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227,502,400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70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FD28B9-C846-4F22-8031-2E3D972A0034}"/>
              </a:ext>
            </a:extLst>
          </p:cNvPr>
          <p:cNvSpPr txBox="1"/>
          <p:nvPr/>
        </p:nvSpPr>
        <p:spPr>
          <a:xfrm>
            <a:off x="8856290" y="2122086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50" i="1"/>
              <a:t>단위 </a:t>
            </a:r>
            <a:r>
              <a:rPr lang="en-US" altLang="ko-KR" sz="1050" i="1"/>
              <a:t>: KRW</a:t>
            </a:r>
            <a:endParaRPr lang="ko-KR" altLang="en-US" sz="1050" i="1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6EEC1F-1EFB-4505-A8C6-0CE43BA258CA}"/>
              </a:ext>
            </a:extLst>
          </p:cNvPr>
          <p:cNvSpPr txBox="1"/>
          <p:nvPr/>
        </p:nvSpPr>
        <p:spPr>
          <a:xfrm>
            <a:off x="1790866" y="1953532"/>
            <a:ext cx="14314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차 견적서 </a:t>
            </a:r>
            <a:r>
              <a:rPr lang="en-US" altLang="ko-KR" sz="1400"/>
              <a:t>(</a:t>
            </a:r>
            <a:r>
              <a:rPr lang="ko-KR" altLang="en-US" sz="1400"/>
              <a:t>발의가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BE72F5-1598-473D-898C-CFAF4023AAE8}"/>
              </a:ext>
            </a:extLst>
          </p:cNvPr>
          <p:cNvSpPr txBox="1"/>
          <p:nvPr/>
        </p:nvSpPr>
        <p:spPr>
          <a:xfrm>
            <a:off x="6969224" y="1963964"/>
            <a:ext cx="14314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2</a:t>
            </a:r>
            <a:r>
              <a:rPr lang="ko-KR" altLang="en-US" sz="1400"/>
              <a:t>차 견적서 </a:t>
            </a:r>
            <a:r>
              <a:rPr lang="en-US" altLang="ko-KR" sz="1400"/>
              <a:t>(</a:t>
            </a:r>
            <a:r>
              <a:rPr lang="ko-KR" altLang="en-US" sz="1400"/>
              <a:t>심의가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699778-D6EB-40D9-AD4A-8C7067D1818F}"/>
              </a:ext>
            </a:extLst>
          </p:cNvPr>
          <p:cNvCxnSpPr>
            <a:cxnSpLocks/>
          </p:cNvCxnSpPr>
          <p:nvPr/>
        </p:nvCxnSpPr>
        <p:spPr>
          <a:xfrm>
            <a:off x="4953000" y="1700808"/>
            <a:ext cx="0" cy="475252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>
            <a:extLst>
              <a:ext uri="{FF2B5EF4-FFF2-40B4-BE49-F238E27FC236}">
                <a16:creationId xmlns:a16="http://schemas.microsoft.com/office/drawing/2014/main" id="{3AF4AF85-259C-4286-B826-1D0B084D8CF1}"/>
              </a:ext>
            </a:extLst>
          </p:cNvPr>
          <p:cNvSpPr txBox="1">
            <a:spLocks/>
          </p:cNvSpPr>
          <p:nvPr/>
        </p:nvSpPr>
        <p:spPr>
          <a:xfrm>
            <a:off x="126629" y="741844"/>
            <a:ext cx="9652742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견적가</a:t>
            </a:r>
            <a:r>
              <a:rPr lang="ko-KR" altLang="en-US" dirty="0"/>
              <a:t> 분석을 통해 불필요한 옵션 품목을 삭제 및 </a:t>
            </a:r>
            <a:r>
              <a:rPr lang="ko-KR" altLang="en-US" dirty="0" err="1"/>
              <a:t>네고</a:t>
            </a:r>
            <a:r>
              <a:rPr lang="ko-KR" altLang="en-US" dirty="0"/>
              <a:t> 진행하여 </a:t>
            </a:r>
            <a:r>
              <a:rPr lang="en-US" altLang="ko-KR" dirty="0"/>
              <a:t>2</a:t>
            </a:r>
            <a:r>
              <a:rPr lang="ko-KR" altLang="en-US" dirty="0"/>
              <a:t>차 견적 확보 예정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124FB-83A9-498A-9E32-858000EE73F5}"/>
              </a:ext>
            </a:extLst>
          </p:cNvPr>
          <p:cNvSpPr txBox="1"/>
          <p:nvPr/>
        </p:nvSpPr>
        <p:spPr>
          <a:xfrm>
            <a:off x="416496" y="1150292"/>
            <a:ext cx="534441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/>
              <a:t>- Accessory</a:t>
            </a:r>
            <a:r>
              <a:rPr lang="ko-KR" altLang="en-US" sz="1100"/>
              <a:t>의 프린터 항목은 사내 </a:t>
            </a:r>
            <a:r>
              <a:rPr lang="en-US" altLang="ko-KR" sz="1100"/>
              <a:t>infra</a:t>
            </a:r>
            <a:r>
              <a:rPr lang="ko-KR" altLang="en-US" sz="1100"/>
              <a:t>를 활용할 수 있으므로</a:t>
            </a:r>
            <a:r>
              <a:rPr lang="en-US" altLang="ko-KR" sz="1100"/>
              <a:t>, </a:t>
            </a:r>
            <a:r>
              <a:rPr lang="ko-KR" altLang="en-US" sz="1100"/>
              <a:t>품목 삭제하여 </a:t>
            </a:r>
            <a:r>
              <a:rPr lang="en-US" altLang="ko-KR" sz="1100"/>
              <a:t>0.005</a:t>
            </a:r>
            <a:r>
              <a:rPr lang="ko-KR" altLang="en-US" sz="1100"/>
              <a:t>억 비용 절감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D9EE6-F989-4FA3-A652-1789AD649B9D}"/>
              </a:ext>
            </a:extLst>
          </p:cNvPr>
          <p:cNvSpPr txBox="1"/>
          <p:nvPr/>
        </p:nvSpPr>
        <p:spPr>
          <a:xfrm rot="20283566">
            <a:off x="2154149" y="3182849"/>
            <a:ext cx="6042080" cy="110799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200" dirty="0"/>
              <a:t>Need</a:t>
            </a:r>
            <a:r>
              <a:rPr lang="ko-KR" altLang="en-US" sz="7200" dirty="0"/>
              <a:t> </a:t>
            </a:r>
            <a:r>
              <a:rPr lang="en-US" altLang="ko-KR" sz="7200" dirty="0"/>
              <a:t>to update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687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업체</a:t>
            </a:r>
            <a:r>
              <a:rPr lang="en-US" altLang="ko-KR" dirty="0"/>
              <a:t>/</a:t>
            </a:r>
            <a:r>
              <a:rPr lang="ko-KR" altLang="en-US" dirty="0"/>
              <a:t>사양 비교 검토</a:t>
            </a:r>
          </a:p>
        </p:txBody>
      </p:sp>
      <p:graphicFrame>
        <p:nvGraphicFramePr>
          <p:cNvPr id="105" name="표 6">
            <a:extLst>
              <a:ext uri="{FF2B5EF4-FFF2-40B4-BE49-F238E27FC236}">
                <a16:creationId xmlns:a16="http://schemas.microsoft.com/office/drawing/2014/main" id="{9A10BFB3-76F6-4991-8D3A-47488FD2F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98822"/>
              </p:ext>
            </p:extLst>
          </p:nvPr>
        </p:nvGraphicFramePr>
        <p:xfrm>
          <a:off x="30001" y="1217523"/>
          <a:ext cx="9839965" cy="5054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465">
                  <a:extLst>
                    <a:ext uri="{9D8B030D-6E8A-4147-A177-3AD203B41FA5}">
                      <a16:colId xmlns:a16="http://schemas.microsoft.com/office/drawing/2014/main" val="2936581278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40929460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1933028660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989265211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444236221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61309891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1393341712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304720017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756909476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541183249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369382480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651304745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166400267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Company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ID Photonics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Santec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Lucentek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Quantifi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Photonics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Lionix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International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Keysight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Toptica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Newport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Luna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Rio-lasers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Apex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TeraXion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57074"/>
                  </a:ext>
                </a:extLst>
              </a:tr>
              <a:tr h="998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Model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CoBrite-DX1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TSL-570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Continuous tunable LASER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LASER 2003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N7778c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CTL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TLB-6728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5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Phoenix1400</a:t>
                      </a:r>
                      <a:endParaRPr lang="ko-KR" altLang="en-US" sz="1200" kern="1200" spc="-5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ORION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AP4053A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NLM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882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Structure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DFB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95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5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Wavelength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1524.5~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1572nm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1630nm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1528~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1567nm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1620nm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1530~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1565nm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1515~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1620nm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1510~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1630nm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1570nm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1515~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1565nm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1530~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1565nm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1630nm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1550nm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99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Power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6.31mW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8~10mW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10~30mW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27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&lt;100kHz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250MHz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1.5MHz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437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speed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1~200nm/s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5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1~1000nm/s</a:t>
                      </a:r>
                      <a:endParaRPr lang="ko-KR" altLang="en-US" sz="1200" kern="1200" spc="-5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394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resolution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91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accuracy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142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Price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7,800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5,700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9,500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30,260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유로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5,200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Unavailable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5,000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12535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19F6C60C-BBBA-439F-9A1D-8533929F6A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11" b="89362" l="4425" r="94690">
                        <a14:foregroundMark x1="42478" y1="25532" x2="42478" y2="25532"/>
                        <a14:foregroundMark x1="40708" y1="17021" x2="56637" y2="21277"/>
                        <a14:foregroundMark x1="38938" y1="14894" x2="8850" y2="38298"/>
                        <a14:foregroundMark x1="14159" y1="31915" x2="7080" y2="36170"/>
                        <a14:foregroundMark x1="4425" y1="36170" x2="4425" y2="36170"/>
                        <a14:foregroundMark x1="5310" y1="31915" x2="5310" y2="31915"/>
                        <a14:foregroundMark x1="4425" y1="42553" x2="4425" y2="42553"/>
                        <a14:foregroundMark x1="4425" y1="48936" x2="4425" y2="48936"/>
                        <a14:foregroundMark x1="4425" y1="68085" x2="43363" y2="65957"/>
                        <a14:foregroundMark x1="45133" y1="72340" x2="45133" y2="72340"/>
                        <a14:foregroundMark x1="40708" y1="74468" x2="40708" y2="74468"/>
                        <a14:foregroundMark x1="33628" y1="76596" x2="33628" y2="76596"/>
                        <a14:foregroundMark x1="12389" y1="46809" x2="43363" y2="46809"/>
                        <a14:foregroundMark x1="69027" y1="17021" x2="69027" y2="17021"/>
                        <a14:foregroundMark x1="64602" y1="19149" x2="64602" y2="19149"/>
                        <a14:foregroundMark x1="69027" y1="14894" x2="69027" y2="14894"/>
                        <a14:foregroundMark x1="87611" y1="53191" x2="87611" y2="53191"/>
                        <a14:foregroundMark x1="89381" y1="14894" x2="66372" y2="14894"/>
                        <a14:foregroundMark x1="92920" y1="72340" x2="92920" y2="72340"/>
                        <a14:foregroundMark x1="94690" y1="74468" x2="94690" y2="74468"/>
                        <a14:foregroundMark x1="20354" y1="70213" x2="20354" y2="70213"/>
                        <a14:backgroundMark x1="7080" y1="10638" x2="7080" y2="10638"/>
                        <a14:backgroundMark x1="32743" y1="4255" x2="32743" y2="4255"/>
                        <a14:backgroundMark x1="38053" y1="4255" x2="38053" y2="4255"/>
                        <a14:backgroundMark x1="45133" y1="4255" x2="45133" y2="4255"/>
                        <a14:backgroundMark x1="53982" y1="4255" x2="53982" y2="4255"/>
                        <a14:backgroundMark x1="61947" y1="4255" x2="61947" y2="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202" y="2247609"/>
            <a:ext cx="689873" cy="289302"/>
          </a:xfrm>
          <a:prstGeom prst="rect">
            <a:avLst/>
          </a:prstGeom>
        </p:spPr>
      </p:pic>
      <p:pic>
        <p:nvPicPr>
          <p:cNvPr id="108" name="Picture 2" descr="orion laser module">
            <a:extLst>
              <a:ext uri="{FF2B5EF4-FFF2-40B4-BE49-F238E27FC236}">
                <a16:creationId xmlns:a16="http://schemas.microsoft.com/office/drawing/2014/main" id="{3E6B64AC-7FF1-4D9F-8E50-F4F50E72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601" y="2028163"/>
            <a:ext cx="575703" cy="5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Tunable Laser Source">
            <a:extLst>
              <a:ext uri="{FF2B5EF4-FFF2-40B4-BE49-F238E27FC236}">
                <a16:creationId xmlns:a16="http://schemas.microsoft.com/office/drawing/2014/main" id="{16A8E022-C374-4EFF-83F4-A7AAF223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6430" y="2130185"/>
            <a:ext cx="766762" cy="5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705BDF4F-9238-4DFB-8046-8C1D8542A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5424" y="2120985"/>
            <a:ext cx="731448" cy="4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A724C5D0-5762-43DD-A405-B30DE3EAF65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5791" y="2271730"/>
            <a:ext cx="731591" cy="195704"/>
          </a:xfrm>
          <a:prstGeom prst="rect">
            <a:avLst/>
          </a:prstGeom>
        </p:spPr>
      </p:pic>
      <p:pic>
        <p:nvPicPr>
          <p:cNvPr id="112" name="Picture 10">
            <a:extLst>
              <a:ext uri="{FF2B5EF4-FFF2-40B4-BE49-F238E27FC236}">
                <a16:creationId xmlns:a16="http://schemas.microsoft.com/office/drawing/2014/main" id="{6D591C2F-5B8E-49A2-B572-D91C6795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9087" y="2227627"/>
            <a:ext cx="534521" cy="3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Tunable Laser Display - Resize">
            <a:extLst>
              <a:ext uri="{FF2B5EF4-FFF2-40B4-BE49-F238E27FC236}">
                <a16:creationId xmlns:a16="http://schemas.microsoft.com/office/drawing/2014/main" id="{5CD8DB2C-C7D1-4BCD-AFEC-8A555BB4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2724" y="2158994"/>
            <a:ext cx="689162" cy="54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4F6AEA36-7981-4BF3-81F1-C0F75E73435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89394" l="5505" r="91743">
                        <a14:foregroundMark x1="11009" y1="16667" x2="11009" y2="16667"/>
                        <a14:foregroundMark x1="6422" y1="10606" x2="8257" y2="75758"/>
                        <a14:foregroundMark x1="11927" y1="19697" x2="76147" y2="16667"/>
                        <a14:foregroundMark x1="9174" y1="12121" x2="77982" y2="12121"/>
                        <a14:foregroundMark x1="78899" y1="13636" x2="91743" y2="31818"/>
                        <a14:foregroundMark x1="90826" y1="34848" x2="90826" y2="77273"/>
                        <a14:foregroundMark x1="80734" y1="80303" x2="18349" y2="75758"/>
                        <a14:foregroundMark x1="67890" y1="87879" x2="67890" y2="87879"/>
                        <a14:foregroundMark x1="67890" y1="83333" x2="67890" y2="83333"/>
                        <a14:foregroundMark x1="19266" y1="83333" x2="19266" y2="83333"/>
                        <a14:foregroundMark x1="22018" y1="83333" x2="22018" y2="83333"/>
                        <a14:foregroundMark x1="84404" y1="83333" x2="84404" y2="83333"/>
                        <a14:foregroundMark x1="36697" y1="80303" x2="36697" y2="80303"/>
                        <a14:foregroundMark x1="36697" y1="81818" x2="36697" y2="81818"/>
                        <a14:foregroundMark x1="40367" y1="83333" x2="27523" y2="80303"/>
                        <a14:foregroundMark x1="33945" y1="81818" x2="27523" y2="83333"/>
                        <a14:foregroundMark x1="17431" y1="83333" x2="6422" y2="80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908" y="2164544"/>
            <a:ext cx="662445" cy="399943"/>
          </a:xfrm>
          <a:prstGeom prst="rect">
            <a:avLst/>
          </a:prstGeom>
        </p:spPr>
      </p:pic>
      <p:pic>
        <p:nvPicPr>
          <p:cNvPr id="115" name="Picture 14" descr="CoBrite-DX1">
            <a:extLst>
              <a:ext uri="{FF2B5EF4-FFF2-40B4-BE49-F238E27FC236}">
                <a16:creationId xmlns:a16="http://schemas.microsoft.com/office/drawing/2014/main" id="{17930756-3FA8-4ABF-AAD3-27EFEC2F3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198" y="2160115"/>
            <a:ext cx="712910" cy="4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1570343E-B429-4174-BD36-ED98EBE89EA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6420" y="2121742"/>
            <a:ext cx="520879" cy="498091"/>
          </a:xfrm>
          <a:prstGeom prst="rect">
            <a:avLst/>
          </a:prstGeom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27C99792-2D2A-42B5-ACC1-849B6DE6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53" b="94118" l="4082" r="94898">
                        <a14:foregroundMark x1="16327" y1="55882" x2="16327" y2="55882"/>
                        <a14:foregroundMark x1="16327" y1="58824" x2="16327" y2="58824"/>
                        <a14:foregroundMark x1="5102" y1="60294" x2="28571" y2="89706"/>
                        <a14:foregroundMark x1="87755" y1="45588" x2="35714" y2="75000"/>
                        <a14:foregroundMark x1="55102" y1="52941" x2="55102" y2="52941"/>
                        <a14:foregroundMark x1="90816" y1="29412" x2="90816" y2="29412"/>
                        <a14:foregroundMark x1="70408" y1="7353" x2="70408" y2="7353"/>
                        <a14:foregroundMark x1="94898" y1="32353" x2="94898" y2="32353"/>
                        <a14:foregroundMark x1="92857" y1="44118" x2="92857" y2="44118"/>
                        <a14:foregroundMark x1="93878" y1="50000" x2="93878" y2="50000"/>
                        <a14:foregroundMark x1="87755" y1="55882" x2="87755" y2="55882"/>
                        <a14:foregroundMark x1="79592" y1="60294" x2="79592" y2="60294"/>
                        <a14:foregroundMark x1="74490" y1="64706" x2="74490" y2="64706"/>
                        <a14:foregroundMark x1="67347" y1="67647" x2="67347" y2="67647"/>
                        <a14:foregroundMark x1="61224" y1="72059" x2="61224" y2="72059"/>
                        <a14:foregroundMark x1="51020" y1="79412" x2="51020" y2="79412"/>
                        <a14:foregroundMark x1="44898" y1="85294" x2="44898" y2="85294"/>
                        <a14:foregroundMark x1="38776" y1="89706" x2="38776" y2="89706"/>
                        <a14:foregroundMark x1="30612" y1="94118" x2="30612" y2="94118"/>
                        <a14:foregroundMark x1="65306" y1="73529" x2="65306" y2="73529"/>
                        <a14:foregroundMark x1="57143" y1="77941" x2="57143" y2="77941"/>
                        <a14:backgroundMark x1="7143" y1="8824" x2="7143" y2="8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1624" y="2148647"/>
            <a:ext cx="614363" cy="42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E80EF756-C4E0-4A61-92D2-D62CD07456B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75" y="2081113"/>
            <a:ext cx="960393" cy="524313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3CE1125-DF5D-47C7-8330-C78346B557DB}"/>
              </a:ext>
            </a:extLst>
          </p:cNvPr>
          <p:cNvSpPr/>
          <p:nvPr/>
        </p:nvSpPr>
        <p:spPr>
          <a:xfrm>
            <a:off x="425749" y="779792"/>
            <a:ext cx="9054503" cy="205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핵심 사양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(linewidth, tuning speed, tuning range)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고려한 검토로 실험 시 범용성을 최대화 하기 위한 업체를 결정하고자 함</a:t>
            </a:r>
            <a:endParaRPr lang="ko-KR" altLang="en-US" sz="1400" b="1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2713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, Arial">
      <a:majorFont>
        <a:latin typeface="Arial Narrow"/>
        <a:ea typeface="LG스마트체2.0 SemiBold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A15C66-7E2D-4DB5-8DDA-FE6B450E2B57}"/>
</file>

<file path=customXml/itemProps2.xml><?xml version="1.0" encoding="utf-8"?>
<ds:datastoreItem xmlns:ds="http://schemas.openxmlformats.org/officeDocument/2006/customXml" ds:itemID="{01BF1B54-E896-4786-B3B1-9B5876B40BAD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57b56531-8875-43a6-b8fe-18b74680ada0"/>
    <ds:schemaRef ds:uri="d354595e-da69-4616-8cb4-ae180109a6e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6542A5-787C-4446-92CD-67F2B715B4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997</TotalTime>
  <Words>2008</Words>
  <Application>Microsoft Office PowerPoint</Application>
  <PresentationFormat>A4 용지(210x297mm)</PresentationFormat>
  <Paragraphs>666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LG스마트체 SemiBold</vt:lpstr>
      <vt:lpstr>LG스마트체2.0 Bold</vt:lpstr>
      <vt:lpstr>LG스마트체2.0 Regular</vt:lpstr>
      <vt:lpstr>LG스마트체2.0 SemiBold</vt:lpstr>
      <vt:lpstr>굴림</vt:lpstr>
      <vt:lpstr>Arial</vt:lpstr>
      <vt:lpstr>Arial Narrow</vt:lpstr>
      <vt:lpstr>Cambria Math</vt:lpstr>
      <vt:lpstr>LG스마트체 Regular</vt:lpstr>
      <vt:lpstr>Wingdings</vt:lpstr>
      <vt:lpstr>맑은 고딕</vt:lpstr>
      <vt:lpstr>blank</vt:lpstr>
      <vt:lpstr>[안산] 광학 TM FMCW LiDAR 실험을 위한 Tunable laser 신규 투자</vt:lpstr>
      <vt:lpstr>1. 투자 심의서</vt:lpstr>
      <vt:lpstr>2. 투자 배경</vt:lpstr>
      <vt:lpstr>첨부. 장비 사양 선정 기준 검토</vt:lpstr>
      <vt:lpstr>첨부. 장비 사양 선정 기준 검토</vt:lpstr>
      <vt:lpstr>첨부. 장비 사양 선정 기준 검토</vt:lpstr>
      <vt:lpstr>첨부. 장비 사양 선정 기준 검토</vt:lpstr>
      <vt:lpstr>첨부. 투자비 ERRC</vt:lpstr>
      <vt:lpstr>첨부. 업체/사양 비교 검토</vt:lpstr>
      <vt:lpstr>첨부. 설치 장소 검토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정량규</dc:creator>
  <cp:lastModifiedBy>Ingyu Jang(장인규)</cp:lastModifiedBy>
  <cp:revision>50</cp:revision>
  <dcterms:created xsi:type="dcterms:W3CDTF">2021-04-13T23:52:51Z</dcterms:created>
  <dcterms:modified xsi:type="dcterms:W3CDTF">2022-09-06T07:59:08Z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0x010100D57BD2E32BF8774AA4E09D22251D61FD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2022-09-02T01:19:32Z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5c427992-c092-41aa-8184-efefa3cfd8c0</vt:lpwstr>
  </property>
  <property fmtid="{D5CDD505-2E9C-101B-9397-08002B2CF9AE}" pid="9" name="MSIP_Label_99b8a968-831d-4cfc-b1f9-4367a1331151_ContentBits">
    <vt:lpwstr>3</vt:lpwstr>
  </property>
</Properties>
</file>