
<file path=[Content_Types].xml><?xml version="1.0" encoding="utf-8"?>
<Types xmlns="http://schemas.openxmlformats.org/package/2006/content-types">
  <Default Extension="emf" ContentType="image/x-emf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0"/>
  </p:notesMasterIdLst>
  <p:sldIdLst>
    <p:sldId id="310" r:id="rId5"/>
    <p:sldId id="276" r:id="rId6"/>
    <p:sldId id="260" r:id="rId7"/>
    <p:sldId id="308" r:id="rId8"/>
    <p:sldId id="264" r:id="rId9"/>
    <p:sldId id="300" r:id="rId10"/>
    <p:sldId id="289" r:id="rId11"/>
    <p:sldId id="268" r:id="rId12"/>
    <p:sldId id="267" r:id="rId13"/>
    <p:sldId id="288" r:id="rId14"/>
    <p:sldId id="277" r:id="rId15"/>
    <p:sldId id="279" r:id="rId16"/>
    <p:sldId id="12493" r:id="rId17"/>
    <p:sldId id="280" r:id="rId18"/>
    <p:sldId id="12492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알림" id="{A9D5349E-811E-4E7E-9A8E-6289A665C806}">
          <p14:sldIdLst>
            <p14:sldId id="310"/>
          </p14:sldIdLst>
        </p14:section>
        <p14:section name="투자 발의서" id="{F8FC9C33-3F6B-4433-965D-F61488F34852}">
          <p14:sldIdLst>
            <p14:sldId id="276"/>
            <p14:sldId id="260"/>
            <p14:sldId id="308"/>
            <p14:sldId id="264"/>
            <p14:sldId id="300"/>
          </p14:sldIdLst>
        </p14:section>
        <p14:section name="경제성 검토 양식" id="{6E0E2332-21A7-4FEA-8B4B-262F461458B8}">
          <p14:sldIdLst>
            <p14:sldId id="289"/>
            <p14:sldId id="268"/>
            <p14:sldId id="267"/>
          </p14:sldIdLst>
        </p14:section>
        <p14:section name="필수첨부" id="{6FB5E5D2-DA49-4A74-87F7-8CC8787C4D09}">
          <p14:sldIdLst>
            <p14:sldId id="288"/>
            <p14:sldId id="277"/>
            <p14:sldId id="279"/>
            <p14:sldId id="12493"/>
            <p14:sldId id="280"/>
            <p14:sldId id="12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세만" initials="오" lastIdx="1" clrIdx="0">
    <p:extLst>
      <p:ext uri="{19B8F6BF-5375-455C-9EA6-DF929625EA0E}">
        <p15:presenceInfo xmlns:p15="http://schemas.microsoft.com/office/powerpoint/2012/main" userId="S::smoh@lginnotek.com::cb12e1bb-c05f-4af7-b249-3508c776a4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CC"/>
    <a:srgbClr val="FFFFCC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7" autoAdjust="0"/>
  </p:normalViewPr>
  <p:slideViewPr>
    <p:cSldViewPr snapToGrid="0">
      <p:cViewPr varScale="1">
        <p:scale>
          <a:sx n="101" d="100"/>
          <a:sy n="101" d="100"/>
        </p:scale>
        <p:origin x="96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'Loading율 양식(월별)'!$H$19</c:f>
              <c:strCache>
                <c:ptCount val="1"/>
                <c:pt idx="0">
                  <c:v>기존 물동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양식(월별)'!$I$19:$AF$19</c:f>
              <c:numCache>
                <c:formatCode>#,##0;\-#,##0;</c:formatCode>
                <c:ptCount val="24"/>
                <c:pt idx="0">
                  <c:v>140000</c:v>
                </c:pt>
                <c:pt idx="1">
                  <c:v>145000</c:v>
                </c:pt>
                <c:pt idx="2">
                  <c:v>150000</c:v>
                </c:pt>
                <c:pt idx="3">
                  <c:v>160000</c:v>
                </c:pt>
                <c:pt idx="4">
                  <c:v>160000</c:v>
                </c:pt>
                <c:pt idx="5">
                  <c:v>160000</c:v>
                </c:pt>
                <c:pt idx="6">
                  <c:v>160000</c:v>
                </c:pt>
                <c:pt idx="7">
                  <c:v>160000</c:v>
                </c:pt>
                <c:pt idx="8">
                  <c:v>160000</c:v>
                </c:pt>
                <c:pt idx="9">
                  <c:v>160000</c:v>
                </c:pt>
                <c:pt idx="10">
                  <c:v>160000</c:v>
                </c:pt>
                <c:pt idx="11">
                  <c:v>160000</c:v>
                </c:pt>
                <c:pt idx="12">
                  <c:v>160000</c:v>
                </c:pt>
                <c:pt idx="13">
                  <c:v>160000</c:v>
                </c:pt>
                <c:pt idx="14">
                  <c:v>160000</c:v>
                </c:pt>
                <c:pt idx="15">
                  <c:v>160000</c:v>
                </c:pt>
                <c:pt idx="16">
                  <c:v>165000</c:v>
                </c:pt>
                <c:pt idx="17">
                  <c:v>165000</c:v>
                </c:pt>
                <c:pt idx="18">
                  <c:v>165000</c:v>
                </c:pt>
                <c:pt idx="19">
                  <c:v>170000</c:v>
                </c:pt>
                <c:pt idx="20">
                  <c:v>170000</c:v>
                </c:pt>
                <c:pt idx="21">
                  <c:v>170000</c:v>
                </c:pt>
                <c:pt idx="22">
                  <c:v>170000</c:v>
                </c:pt>
                <c:pt idx="23">
                  <c:v>170000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C-494F-A5D8-069F93617545}"/>
            </c:ext>
          </c:extLst>
        </c:ser>
        <c:ser>
          <c:idx val="1"/>
          <c:order val="1"/>
          <c:tx>
            <c:strRef>
              <c:f>'Loading율 양식(월별)'!$H$20</c:f>
              <c:strCache>
                <c:ptCount val="1"/>
                <c:pt idx="0">
                  <c:v>추가(확정)</c:v>
                </c:pt>
              </c:strCache>
            </c:strRef>
          </c:tx>
          <c:spPr>
            <a:solidFill>
              <a:srgbClr val="9B9BFF"/>
            </a:solidFill>
            <a:ln>
              <a:solidFill>
                <a:srgbClr val="9B9B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양식(월별)'!$I$20:$AF$20</c:f>
              <c:numCache>
                <c:formatCode>#,##0;\-#,##0;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5000</c:v>
                </c:pt>
                <c:pt idx="8">
                  <c:v>25000</c:v>
                </c:pt>
                <c:pt idx="9">
                  <c:v>25000</c:v>
                </c:pt>
                <c:pt idx="10">
                  <c:v>20000</c:v>
                </c:pt>
                <c:pt idx="11">
                  <c:v>15000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5000</c:v>
                </c:pt>
                <c:pt idx="20">
                  <c:v>25000</c:v>
                </c:pt>
                <c:pt idx="21">
                  <c:v>25000</c:v>
                </c:pt>
                <c:pt idx="22">
                  <c:v>20000</c:v>
                </c:pt>
                <c:pt idx="2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C-494F-A5D8-069F93617545}"/>
            </c:ext>
          </c:extLst>
        </c:ser>
        <c:ser>
          <c:idx val="2"/>
          <c:order val="2"/>
          <c:tx>
            <c:strRef>
              <c:f>'Loading율 양식(월별)'!$H$21</c:f>
              <c:strCache>
                <c:ptCount val="1"/>
                <c:pt idx="0">
                  <c:v>추가(미수주)</c:v>
                </c:pt>
              </c:strCache>
            </c:strRef>
          </c:tx>
          <c:spPr>
            <a:solidFill>
              <a:srgbClr val="FF9F9F"/>
            </a:solidFill>
            <a:ln>
              <a:solidFill>
                <a:srgbClr val="FF9F9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양식(월별)'!$I$21:$AF$21</c:f>
              <c:numCache>
                <c:formatCode>#,##0;\-#,##0;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10000</c:v>
                </c:pt>
                <c:pt idx="11">
                  <c:v>10000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C-494F-A5D8-069F9361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483328"/>
        <c:axId val="1927616192"/>
      </c:barChart>
      <c:lineChart>
        <c:grouping val="standard"/>
        <c:varyColors val="0"/>
        <c:ser>
          <c:idx val="3"/>
          <c:order val="3"/>
          <c:tx>
            <c:strRef>
              <c:f>'Loading율 양식(월별)'!$H$22</c:f>
              <c:strCache>
                <c:ptCount val="1"/>
              </c:strCache>
            </c:strRef>
          </c:tx>
          <c:spPr>
            <a:ln w="127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양식(월별)'!$I$22:$AF$22</c:f>
              <c:numCache>
                <c:formatCode>#,##0;\-#,##0;</c:formatCode>
                <c:ptCount val="24"/>
                <c:pt idx="0">
                  <c:v>140000</c:v>
                </c:pt>
                <c:pt idx="1">
                  <c:v>145000</c:v>
                </c:pt>
                <c:pt idx="2">
                  <c:v>150000</c:v>
                </c:pt>
                <c:pt idx="3">
                  <c:v>160000</c:v>
                </c:pt>
                <c:pt idx="4">
                  <c:v>160000</c:v>
                </c:pt>
                <c:pt idx="5">
                  <c:v>160000</c:v>
                </c:pt>
                <c:pt idx="6">
                  <c:v>160000</c:v>
                </c:pt>
                <c:pt idx="7">
                  <c:v>165000</c:v>
                </c:pt>
                <c:pt idx="8">
                  <c:v>185000</c:v>
                </c:pt>
                <c:pt idx="9">
                  <c:v>185000</c:v>
                </c:pt>
                <c:pt idx="10">
                  <c:v>190000</c:v>
                </c:pt>
                <c:pt idx="11">
                  <c:v>185000</c:v>
                </c:pt>
                <c:pt idx="12">
                  <c:v>160000</c:v>
                </c:pt>
                <c:pt idx="13">
                  <c:v>160000</c:v>
                </c:pt>
                <c:pt idx="14">
                  <c:v>160000</c:v>
                </c:pt>
                <c:pt idx="15">
                  <c:v>160000</c:v>
                </c:pt>
                <c:pt idx="16">
                  <c:v>165000</c:v>
                </c:pt>
                <c:pt idx="17">
                  <c:v>165000</c:v>
                </c:pt>
                <c:pt idx="18">
                  <c:v>165000</c:v>
                </c:pt>
                <c:pt idx="19">
                  <c:v>175000</c:v>
                </c:pt>
                <c:pt idx="20">
                  <c:v>195000</c:v>
                </c:pt>
                <c:pt idx="21">
                  <c:v>195000</c:v>
                </c:pt>
                <c:pt idx="22">
                  <c:v>200000</c:v>
                </c:pt>
                <c:pt idx="23">
                  <c:v>195000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DC-494F-A5D8-069F93617545}"/>
            </c:ext>
          </c:extLst>
        </c:ser>
        <c:ser>
          <c:idx val="4"/>
          <c:order val="4"/>
          <c:tx>
            <c:strRef>
              <c:f>'Loading율 양식(월별)'!$H$27</c:f>
              <c:strCache>
                <c:ptCount val="1"/>
                <c:pt idx="0">
                  <c:v>투자Capa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양식(월별)'!$I$27:$AF$27</c:f>
              <c:numCache>
                <c:formatCode>#,##0;\-#,##0;</c:formatCode>
                <c:ptCount val="24"/>
                <c:pt idx="0">
                  <c:v>168766.416</c:v>
                </c:pt>
                <c:pt idx="1">
                  <c:v>168766.416</c:v>
                </c:pt>
                <c:pt idx="2">
                  <c:v>168766.416</c:v>
                </c:pt>
                <c:pt idx="3">
                  <c:v>168766.416</c:v>
                </c:pt>
                <c:pt idx="4">
                  <c:v>168766.416</c:v>
                </c:pt>
                <c:pt idx="5">
                  <c:v>168766.416</c:v>
                </c:pt>
                <c:pt idx="6">
                  <c:v>177648.85894736843</c:v>
                </c:pt>
                <c:pt idx="7">
                  <c:v>177648.85894736843</c:v>
                </c:pt>
                <c:pt idx="8">
                  <c:v>194319.41968911918</c:v>
                </c:pt>
                <c:pt idx="9">
                  <c:v>194319.41968911918</c:v>
                </c:pt>
                <c:pt idx="10">
                  <c:v>194319.41968911918</c:v>
                </c:pt>
                <c:pt idx="11">
                  <c:v>194319.41968911918</c:v>
                </c:pt>
                <c:pt idx="12">
                  <c:v>194319.41968911918</c:v>
                </c:pt>
                <c:pt idx="13">
                  <c:v>194319.41968911918</c:v>
                </c:pt>
                <c:pt idx="14">
                  <c:v>194319.41968911918</c:v>
                </c:pt>
                <c:pt idx="15">
                  <c:v>194319.41968911918</c:v>
                </c:pt>
                <c:pt idx="16">
                  <c:v>194319.41968911918</c:v>
                </c:pt>
                <c:pt idx="17">
                  <c:v>194319.41968911918</c:v>
                </c:pt>
                <c:pt idx="18">
                  <c:v>194319.41968911918</c:v>
                </c:pt>
                <c:pt idx="19">
                  <c:v>194319.41968911918</c:v>
                </c:pt>
                <c:pt idx="20">
                  <c:v>194319.41968911918</c:v>
                </c:pt>
                <c:pt idx="21">
                  <c:v>194319.41968911918</c:v>
                </c:pt>
                <c:pt idx="22">
                  <c:v>194319.41968911918</c:v>
                </c:pt>
                <c:pt idx="23">
                  <c:v>194319.41968911918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DC-494F-A5D8-069F93617545}"/>
            </c:ext>
          </c:extLst>
        </c:ser>
        <c:ser>
          <c:idx val="5"/>
          <c:order val="5"/>
          <c:tx>
            <c:strRef>
              <c:f>'Loading율 양식(월별)'!$H$25</c:f>
              <c:strCache>
                <c:ptCount val="1"/>
                <c:pt idx="0">
                  <c:v>생산성Capa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양식(월별)'!$I$25:$AF$25</c:f>
              <c:numCache>
                <c:formatCode>#,##0;\-#,##0;</c:formatCode>
                <c:ptCount val="24"/>
                <c:pt idx="0">
                  <c:v>168766.416</c:v>
                </c:pt>
                <c:pt idx="1">
                  <c:v>168766.416</c:v>
                </c:pt>
                <c:pt idx="2">
                  <c:v>168766.416</c:v>
                </c:pt>
                <c:pt idx="3">
                  <c:v>168766.416</c:v>
                </c:pt>
                <c:pt idx="4">
                  <c:v>168766.416</c:v>
                </c:pt>
                <c:pt idx="5">
                  <c:v>168766.416</c:v>
                </c:pt>
                <c:pt idx="6">
                  <c:v>177648.85894736843</c:v>
                </c:pt>
                <c:pt idx="7">
                  <c:v>177648.85894736843</c:v>
                </c:pt>
                <c:pt idx="8">
                  <c:v>177648.85894736843</c:v>
                </c:pt>
                <c:pt idx="9">
                  <c:v>177648.85894736843</c:v>
                </c:pt>
                <c:pt idx="10">
                  <c:v>177648.85894736843</c:v>
                </c:pt>
                <c:pt idx="11">
                  <c:v>177648.85894736843</c:v>
                </c:pt>
                <c:pt idx="12">
                  <c:v>177648.85894736843</c:v>
                </c:pt>
                <c:pt idx="13">
                  <c:v>177648.85894736843</c:v>
                </c:pt>
                <c:pt idx="14">
                  <c:v>177648.85894736843</c:v>
                </c:pt>
                <c:pt idx="15">
                  <c:v>177648.85894736843</c:v>
                </c:pt>
                <c:pt idx="16">
                  <c:v>177648.85894736843</c:v>
                </c:pt>
                <c:pt idx="17">
                  <c:v>177648.85894736843</c:v>
                </c:pt>
                <c:pt idx="18">
                  <c:v>177648.85894736843</c:v>
                </c:pt>
                <c:pt idx="19">
                  <c:v>177648.85894736843</c:v>
                </c:pt>
                <c:pt idx="20">
                  <c:v>177648.85894736843</c:v>
                </c:pt>
                <c:pt idx="21">
                  <c:v>177648.85894736843</c:v>
                </c:pt>
                <c:pt idx="22">
                  <c:v>177648.85894736843</c:v>
                </c:pt>
                <c:pt idx="23">
                  <c:v>177648.85894736843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DC-494F-A5D8-069F93617545}"/>
            </c:ext>
          </c:extLst>
        </c:ser>
        <c:ser>
          <c:idx val="6"/>
          <c:order val="6"/>
          <c:tx>
            <c:strRef>
              <c:f>'Loading율 양식(월별)'!$H$23</c:f>
              <c:strCache>
                <c:ptCount val="1"/>
                <c:pt idx="0">
                  <c:v>기존Capa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'Loading율 양식(월별)'!$I$18:$AF$18</c:f>
              <c:numCache>
                <c:formatCode>\'yy\.m"월"</c:formatCode>
                <c:ptCount val="24"/>
                <c:pt idx="0">
                  <c:v>44075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44228</c:v>
                </c:pt>
                <c:pt idx="6">
                  <c:v>44256</c:v>
                </c:pt>
                <c:pt idx="7">
                  <c:v>44287</c:v>
                </c:pt>
                <c:pt idx="8">
                  <c:v>44317</c:v>
                </c:pt>
                <c:pt idx="9">
                  <c:v>44348</c:v>
                </c:pt>
                <c:pt idx="10">
                  <c:v>44378</c:v>
                </c:pt>
                <c:pt idx="11">
                  <c:v>44409</c:v>
                </c:pt>
                <c:pt idx="12">
                  <c:v>44440</c:v>
                </c:pt>
                <c:pt idx="13">
                  <c:v>44470</c:v>
                </c:pt>
                <c:pt idx="14">
                  <c:v>44501</c:v>
                </c:pt>
                <c:pt idx="15">
                  <c:v>44531</c:v>
                </c:pt>
                <c:pt idx="16">
                  <c:v>44562</c:v>
                </c:pt>
                <c:pt idx="17">
                  <c:v>44593</c:v>
                </c:pt>
                <c:pt idx="18">
                  <c:v>44621</c:v>
                </c:pt>
                <c:pt idx="19">
                  <c:v>44652</c:v>
                </c:pt>
                <c:pt idx="20">
                  <c:v>44682</c:v>
                </c:pt>
                <c:pt idx="21">
                  <c:v>44713</c:v>
                </c:pt>
                <c:pt idx="22">
                  <c:v>44743</c:v>
                </c:pt>
                <c:pt idx="23">
                  <c:v>44774</c:v>
                </c:pt>
              </c:numCache>
            </c:numRef>
          </c:cat>
          <c:val>
            <c:numRef>
              <c:f>'Loading율 양식(월별)'!$I$23:$AF$23</c:f>
              <c:numCache>
                <c:formatCode>#,##0;\-#,##0;</c:formatCode>
                <c:ptCount val="24"/>
                <c:pt idx="0">
                  <c:v>168766.416</c:v>
                </c:pt>
                <c:pt idx="1">
                  <c:v>168766.416</c:v>
                </c:pt>
                <c:pt idx="2">
                  <c:v>168766.416</c:v>
                </c:pt>
                <c:pt idx="3">
                  <c:v>168766.416</c:v>
                </c:pt>
                <c:pt idx="4">
                  <c:v>168766.416</c:v>
                </c:pt>
                <c:pt idx="5">
                  <c:v>168766.416</c:v>
                </c:pt>
                <c:pt idx="6">
                  <c:v>168766.416</c:v>
                </c:pt>
                <c:pt idx="7">
                  <c:v>168766.416</c:v>
                </c:pt>
                <c:pt idx="8">
                  <c:v>168766.416</c:v>
                </c:pt>
                <c:pt idx="9">
                  <c:v>168766.416</c:v>
                </c:pt>
                <c:pt idx="10">
                  <c:v>168766.416</c:v>
                </c:pt>
                <c:pt idx="11">
                  <c:v>168766.416</c:v>
                </c:pt>
                <c:pt idx="12">
                  <c:v>168766.416</c:v>
                </c:pt>
                <c:pt idx="13">
                  <c:v>168766.416</c:v>
                </c:pt>
                <c:pt idx="14">
                  <c:v>168766.416</c:v>
                </c:pt>
                <c:pt idx="15">
                  <c:v>168766.416</c:v>
                </c:pt>
                <c:pt idx="16">
                  <c:v>168766.416</c:v>
                </c:pt>
                <c:pt idx="17">
                  <c:v>168766.416</c:v>
                </c:pt>
                <c:pt idx="18">
                  <c:v>168766.416</c:v>
                </c:pt>
                <c:pt idx="19">
                  <c:v>168766.416</c:v>
                </c:pt>
                <c:pt idx="20">
                  <c:v>168766.416</c:v>
                </c:pt>
                <c:pt idx="21">
                  <c:v>168766.416</c:v>
                </c:pt>
                <c:pt idx="22">
                  <c:v>168766.416</c:v>
                </c:pt>
                <c:pt idx="23">
                  <c:v>168766.416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BDC-494F-A5D8-069F9361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483328"/>
        <c:axId val="1927616192"/>
      </c:lineChart>
      <c:dateAx>
        <c:axId val="313483328"/>
        <c:scaling>
          <c:orientation val="minMax"/>
        </c:scaling>
        <c:delete val="0"/>
        <c:axPos val="b"/>
        <c:numFmt formatCode="\'yy\.m&quot;월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616192"/>
        <c:crosses val="autoZero"/>
        <c:auto val="1"/>
        <c:lblOffset val="100"/>
        <c:baseTimeUnit val="months"/>
      </c:dateAx>
      <c:valAx>
        <c:axId val="1927616192"/>
        <c:scaling>
          <c:orientation val="minMax"/>
          <c:min val="12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;\-#,##0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8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043966808024356"/>
          <c:y val="0.64924303343420242"/>
          <c:w val="0.21296979438521835"/>
          <c:h val="0.21294298886823779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'LOB 양식(Peak대응)'!$H$44</c:f>
              <c:strCache>
                <c:ptCount val="1"/>
                <c:pt idx="0">
                  <c:v>기존 Capa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'LOB 양식(Peak대응)'!$I$43:$T$43</c:f>
              <c:strCache>
                <c:ptCount val="12"/>
                <c:pt idx="0">
                  <c:v>A공정</c:v>
                </c:pt>
                <c:pt idx="1">
                  <c:v>B공정</c:v>
                </c:pt>
                <c:pt idx="2">
                  <c:v>C공정</c:v>
                </c:pt>
                <c:pt idx="3">
                  <c:v>D공정</c:v>
                </c:pt>
                <c:pt idx="4">
                  <c:v>E공정</c:v>
                </c:pt>
                <c:pt idx="5">
                  <c:v>F공정</c:v>
                </c:pt>
                <c:pt idx="6">
                  <c:v>G공정</c:v>
                </c:pt>
                <c:pt idx="7">
                  <c:v>H공정</c:v>
                </c:pt>
                <c:pt idx="8">
                  <c:v>I공정</c:v>
                </c:pt>
                <c:pt idx="9">
                  <c:v>J공정</c:v>
                </c:pt>
                <c:pt idx="10">
                  <c:v>K공정</c:v>
                </c:pt>
                <c:pt idx="11">
                  <c:v>L공정</c:v>
                </c:pt>
              </c:strCache>
            </c:strRef>
          </c:cat>
          <c:val>
            <c:numRef>
              <c:f>'LOB 양식(Peak대응)'!$I$44:$T$44</c:f>
              <c:numCache>
                <c:formatCode>#,##0</c:formatCode>
                <c:ptCount val="12"/>
                <c:pt idx="0">
                  <c:v>208353.6</c:v>
                </c:pt>
                <c:pt idx="1">
                  <c:v>220609.69411764707</c:v>
                </c:pt>
                <c:pt idx="2">
                  <c:v>178588.80000000002</c:v>
                </c:pt>
                <c:pt idx="3">
                  <c:v>187518.24000000002</c:v>
                </c:pt>
                <c:pt idx="4">
                  <c:v>208353.6</c:v>
                </c:pt>
                <c:pt idx="5">
                  <c:v>197387.62105263158</c:v>
                </c:pt>
                <c:pt idx="6">
                  <c:v>168766.416</c:v>
                </c:pt>
                <c:pt idx="7">
                  <c:v>312530.40000000002</c:v>
                </c:pt>
                <c:pt idx="8">
                  <c:v>202722.42162162164</c:v>
                </c:pt>
                <c:pt idx="9">
                  <c:v>197387.62105263158</c:v>
                </c:pt>
                <c:pt idx="10">
                  <c:v>190373.84771573605</c:v>
                </c:pt>
                <c:pt idx="11">
                  <c:v>187518.24000000002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1-459E-8A0B-FEC2A7A67742}"/>
            </c:ext>
          </c:extLst>
        </c:ser>
        <c:ser>
          <c:idx val="1"/>
          <c:order val="1"/>
          <c:tx>
            <c:strRef>
              <c:f>'LOB 양식(Peak대응)'!$H$45</c:f>
              <c:strCache>
                <c:ptCount val="1"/>
                <c:pt idx="0">
                  <c:v>생산성 향상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'LOB 양식(Peak대응)'!$I$43:$T$43</c:f>
              <c:strCache>
                <c:ptCount val="12"/>
                <c:pt idx="0">
                  <c:v>A공정</c:v>
                </c:pt>
                <c:pt idx="1">
                  <c:v>B공정</c:v>
                </c:pt>
                <c:pt idx="2">
                  <c:v>C공정</c:v>
                </c:pt>
                <c:pt idx="3">
                  <c:v>D공정</c:v>
                </c:pt>
                <c:pt idx="4">
                  <c:v>E공정</c:v>
                </c:pt>
                <c:pt idx="5">
                  <c:v>F공정</c:v>
                </c:pt>
                <c:pt idx="6">
                  <c:v>G공정</c:v>
                </c:pt>
                <c:pt idx="7">
                  <c:v>H공정</c:v>
                </c:pt>
                <c:pt idx="8">
                  <c:v>I공정</c:v>
                </c:pt>
                <c:pt idx="9">
                  <c:v>J공정</c:v>
                </c:pt>
                <c:pt idx="10">
                  <c:v>K공정</c:v>
                </c:pt>
                <c:pt idx="11">
                  <c:v>L공정</c:v>
                </c:pt>
              </c:strCache>
            </c:strRef>
          </c:cat>
          <c:val>
            <c:numRef>
              <c:f>'LOB 양식(Peak대응)'!$I$45:$T$45</c:f>
              <c:numCache>
                <c:formatCode>#,##0;\-#,##0;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20992.016842105251</c:v>
                </c:pt>
                <c:pt idx="3">
                  <c:v>15204.181621621625</c:v>
                </c:pt>
                <c:pt idx="4">
                  <c:v>0</c:v>
                </c:pt>
                <c:pt idx="5">
                  <c:v>0</c:v>
                </c:pt>
                <c:pt idx="6">
                  <c:v>8882.4429473684286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3945.5719733831356</c:v>
                </c:pt>
                <c:pt idx="11">
                  <c:v>20835.359999999986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1-459E-8A0B-FEC2A7A67742}"/>
            </c:ext>
          </c:extLst>
        </c:ser>
        <c:ser>
          <c:idx val="2"/>
          <c:order val="2"/>
          <c:tx>
            <c:strRef>
              <c:f>'LOB 양식(Peak대응)'!$H$46</c:f>
              <c:strCache>
                <c:ptCount val="1"/>
                <c:pt idx="0">
                  <c:v>투자 Capa</c:v>
                </c:pt>
              </c:strCache>
            </c:strRef>
          </c:tx>
          <c:spPr>
            <a:solidFill>
              <a:srgbClr val="5B5BFF"/>
            </a:solidFill>
            <a:ln>
              <a:solidFill>
                <a:srgbClr val="5B5B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'LOB 양식(Peak대응)'!$I$43:$T$43</c:f>
              <c:strCache>
                <c:ptCount val="12"/>
                <c:pt idx="0">
                  <c:v>A공정</c:v>
                </c:pt>
                <c:pt idx="1">
                  <c:v>B공정</c:v>
                </c:pt>
                <c:pt idx="2">
                  <c:v>C공정</c:v>
                </c:pt>
                <c:pt idx="3">
                  <c:v>D공정</c:v>
                </c:pt>
                <c:pt idx="4">
                  <c:v>E공정</c:v>
                </c:pt>
                <c:pt idx="5">
                  <c:v>F공정</c:v>
                </c:pt>
                <c:pt idx="6">
                  <c:v>G공정</c:v>
                </c:pt>
                <c:pt idx="7">
                  <c:v>H공정</c:v>
                </c:pt>
                <c:pt idx="8">
                  <c:v>I공정</c:v>
                </c:pt>
                <c:pt idx="9">
                  <c:v>J공정</c:v>
                </c:pt>
                <c:pt idx="10">
                  <c:v>K공정</c:v>
                </c:pt>
                <c:pt idx="11">
                  <c:v>L공정</c:v>
                </c:pt>
              </c:strCache>
            </c:strRef>
          </c:cat>
          <c:val>
            <c:numRef>
              <c:f>'LOB 양식(Peak대응)'!$I$46:$T$46</c:f>
              <c:numCache>
                <c:formatCode>#,##0;\-#,##0;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23439.780000000002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61-459E-8A0B-FEC2A7A67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3483328"/>
        <c:axId val="1927616192"/>
      </c:barChart>
      <c:lineChart>
        <c:grouping val="standard"/>
        <c:varyColors val="0"/>
        <c:ser>
          <c:idx val="3"/>
          <c:order val="3"/>
          <c:tx>
            <c:strRef>
              <c:f>'LOB 양식(Peak대응)'!$H$47</c:f>
              <c:strCache>
                <c:ptCount val="1"/>
                <c:pt idx="0">
                  <c:v>필요Capa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solidFill>
                  <a:srgbClr val="FFFFFF">
                    <a:alpha val="83922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461-459E-8A0B-FEC2A7A6774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61-459E-8A0B-FEC2A7A6774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61-459E-8A0B-FEC2A7A6774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61-459E-8A0B-FEC2A7A6774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61-459E-8A0B-FEC2A7A6774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61-459E-8A0B-FEC2A7A6774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61-459E-8A0B-FEC2A7A6774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461-459E-8A0B-FEC2A7A6774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461-459E-8A0B-FEC2A7A6774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461-459E-8A0B-FEC2A7A6774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461-459E-8A0B-FEC2A7A6774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461-459E-8A0B-FEC2A7A67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'LOB 양식(Peak대응)'!$I$43:$T$43</c:f>
              <c:strCache>
                <c:ptCount val="12"/>
                <c:pt idx="0">
                  <c:v>A공정</c:v>
                </c:pt>
                <c:pt idx="1">
                  <c:v>B공정</c:v>
                </c:pt>
                <c:pt idx="2">
                  <c:v>C공정</c:v>
                </c:pt>
                <c:pt idx="3">
                  <c:v>D공정</c:v>
                </c:pt>
                <c:pt idx="4">
                  <c:v>E공정</c:v>
                </c:pt>
                <c:pt idx="5">
                  <c:v>F공정</c:v>
                </c:pt>
                <c:pt idx="6">
                  <c:v>G공정</c:v>
                </c:pt>
                <c:pt idx="7">
                  <c:v>H공정</c:v>
                </c:pt>
                <c:pt idx="8">
                  <c:v>I공정</c:v>
                </c:pt>
                <c:pt idx="9">
                  <c:v>J공정</c:v>
                </c:pt>
                <c:pt idx="10">
                  <c:v>K공정</c:v>
                </c:pt>
                <c:pt idx="11">
                  <c:v>L공정</c:v>
                </c:pt>
              </c:strCache>
            </c:strRef>
          </c:cat>
          <c:val>
            <c:numRef>
              <c:f>'LOB 양식(Peak대응)'!$I$47:$T$47</c:f>
              <c:numCache>
                <c:formatCode>#,##0</c:formatCode>
                <c:ptCount val="12"/>
                <c:pt idx="0">
                  <c:v>190000</c:v>
                </c:pt>
                <c:pt idx="1">
                  <c:v>190000</c:v>
                </c:pt>
                <c:pt idx="2">
                  <c:v>190000</c:v>
                </c:pt>
                <c:pt idx="3">
                  <c:v>190000</c:v>
                </c:pt>
                <c:pt idx="4">
                  <c:v>190000</c:v>
                </c:pt>
                <c:pt idx="5">
                  <c:v>190000</c:v>
                </c:pt>
                <c:pt idx="6">
                  <c:v>190000</c:v>
                </c:pt>
                <c:pt idx="7">
                  <c:v>190000</c:v>
                </c:pt>
                <c:pt idx="8">
                  <c:v>190000</c:v>
                </c:pt>
                <c:pt idx="9">
                  <c:v>190000</c:v>
                </c:pt>
                <c:pt idx="10">
                  <c:v>190000</c:v>
                </c:pt>
                <c:pt idx="11">
                  <c:v>190000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461-459E-8A0B-FEC2A7A67742}"/>
            </c:ext>
          </c:extLst>
        </c:ser>
        <c:ser>
          <c:idx val="4"/>
          <c:order val="4"/>
          <c:tx>
            <c:strRef>
              <c:f>'LOB 양식(Peak대응)'!$H$48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'LOB 양식(Peak대응)'!$I$43:$T$43</c:f>
              <c:strCache>
                <c:ptCount val="12"/>
                <c:pt idx="0">
                  <c:v>A공정</c:v>
                </c:pt>
                <c:pt idx="1">
                  <c:v>B공정</c:v>
                </c:pt>
                <c:pt idx="2">
                  <c:v>C공정</c:v>
                </c:pt>
                <c:pt idx="3">
                  <c:v>D공정</c:v>
                </c:pt>
                <c:pt idx="4">
                  <c:v>E공정</c:v>
                </c:pt>
                <c:pt idx="5">
                  <c:v>F공정</c:v>
                </c:pt>
                <c:pt idx="6">
                  <c:v>G공정</c:v>
                </c:pt>
                <c:pt idx="7">
                  <c:v>H공정</c:v>
                </c:pt>
                <c:pt idx="8">
                  <c:v>I공정</c:v>
                </c:pt>
                <c:pt idx="9">
                  <c:v>J공정</c:v>
                </c:pt>
                <c:pt idx="10">
                  <c:v>K공정</c:v>
                </c:pt>
                <c:pt idx="11">
                  <c:v>L공정</c:v>
                </c:pt>
              </c:strCache>
            </c:strRef>
          </c:cat>
          <c:val>
            <c:numRef>
              <c:f>'LOB 양식(Peak대응)'!$I$48:$T$48</c:f>
              <c:numCache>
                <c:formatCode>#,##0</c:formatCode>
                <c:ptCount val="12"/>
                <c:pt idx="0">
                  <c:v>208353.6</c:v>
                </c:pt>
                <c:pt idx="1">
                  <c:v>220609.69411764707</c:v>
                </c:pt>
                <c:pt idx="2">
                  <c:v>199580.81684210527</c:v>
                </c:pt>
                <c:pt idx="3">
                  <c:v>202722.42162162164</c:v>
                </c:pt>
                <c:pt idx="4">
                  <c:v>208353.6</c:v>
                </c:pt>
                <c:pt idx="5">
                  <c:v>197387.62105263158</c:v>
                </c:pt>
                <c:pt idx="6">
                  <c:v>201088.63894736842</c:v>
                </c:pt>
                <c:pt idx="7">
                  <c:v>312530.40000000002</c:v>
                </c:pt>
                <c:pt idx="8">
                  <c:v>202722.42162162164</c:v>
                </c:pt>
                <c:pt idx="9">
                  <c:v>197387.62105263158</c:v>
                </c:pt>
                <c:pt idx="10">
                  <c:v>194319.41968911918</c:v>
                </c:pt>
                <c:pt idx="11">
                  <c:v>208353.6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461-459E-8A0B-FEC2A7A67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483328"/>
        <c:axId val="1927616192"/>
      </c:lineChart>
      <c:catAx>
        <c:axId val="3134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7616192"/>
        <c:crosses val="autoZero"/>
        <c:auto val="1"/>
        <c:lblAlgn val="ctr"/>
        <c:lblOffset val="100"/>
        <c:noMultiLvlLbl val="0"/>
      </c:catAx>
      <c:valAx>
        <c:axId val="192761619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crossAx val="31348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36375503433228"/>
          <c:y val="3.8009259259259298E-2"/>
          <c:w val="0.21638040207858425"/>
          <c:h val="0.11747958588509771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">
            <a:extLst>
              <a:ext uri="{FF2B5EF4-FFF2-40B4-BE49-F238E27FC236}">
                <a16:creationId xmlns:a16="http://schemas.microsoft.com/office/drawing/2014/main" id="{D2D2EFD3-F198-48E2-BD5C-D02CCF1809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25344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13A51E-66C1-419A-97B9-8826D2EF2F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817" y="6597352"/>
            <a:ext cx="850208" cy="196955"/>
          </a:xfrm>
          <a:prstGeom prst="rect">
            <a:avLst/>
          </a:prstGeom>
        </p:spPr>
      </p:pic>
      <p:sp>
        <p:nvSpPr>
          <p:cNvPr id="18" name="Line 2">
            <a:extLst>
              <a:ext uri="{FF2B5EF4-FFF2-40B4-BE49-F238E27FC236}">
                <a16:creationId xmlns:a16="http://schemas.microsoft.com/office/drawing/2014/main" id="{BE3F9CD5-9914-4228-9CC9-37F251BC66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DDDC0BAC-383F-48B4-A602-F81839E9C7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7887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DED1C5B-90D3-4007-BB1A-EAB08D821F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B4E86A-7E04-4E08-9C2F-7F5EE0785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061B46E-298C-4281-BC50-7CE8E4049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91CEF23-4D51-46C9-9255-F983D6438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AA4BE74-0436-4732-A557-E0D9596DC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958526E-6286-4DBE-8C2D-6F363DEC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F56B44-62F6-4621-88FD-49237BE69FC7}"/>
              </a:ext>
            </a:extLst>
          </p:cNvPr>
          <p:cNvGrpSpPr/>
          <p:nvPr userDrawn="1"/>
        </p:nvGrpSpPr>
        <p:grpSpPr>
          <a:xfrm>
            <a:off x="-19349" y="0"/>
            <a:ext cx="9925349" cy="6857999"/>
            <a:chOff x="-19349" y="0"/>
            <a:chExt cx="9925349" cy="68579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91DA9D-53C0-4FA6-8CDE-45CB83D94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"/>
            <a:stretch/>
          </p:blipFill>
          <p:spPr>
            <a:xfrm>
              <a:off x="-19349" y="0"/>
              <a:ext cx="9925349" cy="6857999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0C61D4-E68A-4C43-9B62-6041BA0A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61" y="521316"/>
              <a:ext cx="8229479" cy="5815369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A9753E-9539-4348-AAA7-99CA72694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34" t="53472" r="2568"/>
            <a:stretch/>
          </p:blipFill>
          <p:spPr>
            <a:xfrm>
              <a:off x="8359111" y="5000624"/>
              <a:ext cx="1546889" cy="1857375"/>
            </a:xfrm>
            <a:custGeom>
              <a:avLst/>
              <a:gdLst>
                <a:gd name="connsiteX0" fmla="*/ 457200 w 1546889"/>
                <a:gd name="connsiteY0" fmla="*/ 0 h 1857375"/>
                <a:gd name="connsiteX1" fmla="*/ 1546889 w 1546889"/>
                <a:gd name="connsiteY1" fmla="*/ 0 h 1857375"/>
                <a:gd name="connsiteX2" fmla="*/ 1546889 w 1546889"/>
                <a:gd name="connsiteY2" fmla="*/ 1857375 h 1857375"/>
                <a:gd name="connsiteX3" fmla="*/ 0 w 1546889"/>
                <a:gd name="connsiteY3" fmla="*/ 1857375 h 1857375"/>
                <a:gd name="connsiteX4" fmla="*/ 0 w 1546889"/>
                <a:gd name="connsiteY4" fmla="*/ 1623628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889" h="1857375">
                  <a:moveTo>
                    <a:pt x="457200" y="0"/>
                  </a:moveTo>
                  <a:lnTo>
                    <a:pt x="1546889" y="0"/>
                  </a:lnTo>
                  <a:lnTo>
                    <a:pt x="1546889" y="1857375"/>
                  </a:lnTo>
                  <a:lnTo>
                    <a:pt x="0" y="1857375"/>
                  </a:lnTo>
                  <a:lnTo>
                    <a:pt x="0" y="16236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5" r:id="rId1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CB2167-B7A9-48AA-A441-CECF9A4C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45" y="938575"/>
            <a:ext cx="9262110" cy="1323439"/>
          </a:xfrm>
        </p:spPr>
        <p:txBody>
          <a:bodyPr/>
          <a:lstStyle/>
          <a:p>
            <a:r>
              <a:rPr lang="ko-KR" altLang="en-US" sz="8000"/>
              <a:t>투자 표준 심의서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98569-8C41-40AA-9B8D-F6E6015225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2311400" cy="365125"/>
          </a:xfrm>
        </p:spPr>
        <p:txBody>
          <a:bodyPr/>
          <a:lstStyle/>
          <a:p>
            <a:fld id="{17045FA9-3DE8-4DAA-B8EF-7EB8BC955E6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22F11D82-3CE2-4FD1-AEF4-E52DD68654C1}"/>
              </a:ext>
            </a:extLst>
          </p:cNvPr>
          <p:cNvSpPr txBox="1">
            <a:spLocks/>
          </p:cNvSpPr>
          <p:nvPr/>
        </p:nvSpPr>
        <p:spPr>
          <a:xfrm>
            <a:off x="321945" y="3089865"/>
            <a:ext cx="9262110" cy="144655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수정금지</a:t>
            </a:r>
            <a:endParaRPr lang="en-US" altLang="ko-KR" sz="4400"/>
          </a:p>
          <a:p>
            <a:r>
              <a:rPr lang="en-US" altLang="ko-KR" sz="4400"/>
              <a:t>(</a:t>
            </a:r>
            <a:r>
              <a:rPr lang="ko-KR" altLang="en-US" sz="4400"/>
              <a:t>다른 이름 저장 하여 사용 할 것</a:t>
            </a:r>
            <a:r>
              <a:rPr lang="en-US" altLang="ko-KR" sz="4400"/>
              <a:t>)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6054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물동 </a:t>
            </a:r>
            <a:r>
              <a:rPr lang="en-US" altLang="ko-KR"/>
              <a:t>vs Capa.</a:t>
            </a:r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500F143-5864-42F2-B5FB-A402EE174CB3}"/>
              </a:ext>
            </a:extLst>
          </p:cNvPr>
          <p:cNvGraphicFramePr>
            <a:graphicFrameLocks/>
          </p:cNvGraphicFramePr>
          <p:nvPr/>
        </p:nvGraphicFramePr>
        <p:xfrm>
          <a:off x="0" y="2035548"/>
          <a:ext cx="9794763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C50646B-4B48-4F53-B376-34C1E9E3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82899"/>
          </a:xfrm>
        </p:spPr>
        <p:txBody>
          <a:bodyPr/>
          <a:lstStyle/>
          <a:p>
            <a:r>
              <a:rPr lang="en-US" altLang="ko-KR"/>
              <a:t>’20</a:t>
            </a:r>
            <a:r>
              <a:rPr lang="ko-KR" altLang="en-US"/>
              <a:t>년 연간 </a:t>
            </a:r>
            <a:r>
              <a:rPr lang="en-US" altLang="ko-KR"/>
              <a:t>Loading</a:t>
            </a:r>
            <a:r>
              <a:rPr lang="ko-KR" altLang="en-US"/>
              <a:t>율은 </a:t>
            </a:r>
            <a:r>
              <a:rPr lang="en-US" altLang="ko-KR" err="1"/>
              <a:t>xx.x</a:t>
            </a:r>
            <a:r>
              <a:rPr lang="en-US" altLang="ko-KR"/>
              <a:t>%</a:t>
            </a:r>
            <a:r>
              <a:rPr lang="ko-KR" altLang="en-US"/>
              <a:t>이며</a:t>
            </a:r>
            <a:r>
              <a:rPr lang="en-US" altLang="ko-KR"/>
              <a:t>, X</a:t>
            </a:r>
            <a:r>
              <a:rPr lang="ko-KR" altLang="en-US"/>
              <a:t>월 기준</a:t>
            </a:r>
            <a:r>
              <a:rPr lang="en-US" altLang="ko-KR"/>
              <a:t> Loading</a:t>
            </a:r>
            <a:r>
              <a:rPr lang="ko-KR" altLang="en-US"/>
              <a:t>율은 </a:t>
            </a:r>
            <a:r>
              <a:rPr lang="en-US" altLang="ko-KR" err="1"/>
              <a:t>xx.x</a:t>
            </a:r>
            <a:r>
              <a:rPr lang="en-US" altLang="ko-KR"/>
              <a:t>%</a:t>
            </a:r>
            <a:r>
              <a:rPr lang="ko-KR" altLang="en-US"/>
              <a:t>임</a:t>
            </a:r>
            <a:r>
              <a:rPr lang="en-US" altLang="ko-KR"/>
              <a:t>. ’21</a:t>
            </a:r>
            <a:r>
              <a:rPr lang="ko-KR" altLang="en-US"/>
              <a:t>년 이후 평균 </a:t>
            </a:r>
            <a:r>
              <a:rPr lang="en-US" altLang="ko-KR"/>
              <a:t>Loading</a:t>
            </a:r>
            <a:r>
              <a:rPr lang="ko-KR" altLang="en-US"/>
              <a:t>율은 </a:t>
            </a:r>
            <a:r>
              <a:rPr lang="en-US" altLang="ko-KR"/>
              <a:t>XX%</a:t>
            </a:r>
            <a:r>
              <a:rPr lang="ko-KR" altLang="en-US"/>
              <a:t>로 예상됨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B4D9-3CD1-4CF5-8CE8-FC51708534D3}"/>
              </a:ext>
            </a:extLst>
          </p:cNvPr>
          <p:cNvSpPr txBox="1"/>
          <p:nvPr/>
        </p:nvSpPr>
        <p:spPr>
          <a:xfrm>
            <a:off x="3152800" y="672594"/>
            <a:ext cx="21640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fontAlgn="auto" latinLnBrk="0">
              <a:spcBef>
                <a:spcPct val="20000"/>
              </a:spcBef>
              <a:spcAft>
                <a:spcPts val="0"/>
              </a:spcAft>
              <a:defRPr kumimoji="1" sz="900" b="0" kern="0">
                <a:solidFill>
                  <a:srgbClr val="008000"/>
                </a:solidFill>
                <a:cs typeface="Arial" charset="0"/>
              </a:defRPr>
            </a:lvl1pPr>
            <a:lvl2pPr marL="742950" indent="-285750" eaLnBrk="0" hangingPunct="0">
              <a:defRPr sz="1000">
                <a:ea typeface="돋움" pitchFamily="50" charset="-127"/>
              </a:defRPr>
            </a:lvl2pPr>
            <a:lvl3pPr marL="1143000" indent="-228600" eaLnBrk="0" hangingPunct="0">
              <a:defRPr sz="1000">
                <a:ea typeface="돋움" pitchFamily="50" charset="-127"/>
              </a:defRPr>
            </a:lvl3pPr>
            <a:lvl4pPr marL="1600200" indent="-228600" eaLnBrk="0" hangingPunct="0">
              <a:defRPr sz="1000">
                <a:ea typeface="돋움" pitchFamily="50" charset="-127"/>
              </a:defRPr>
            </a:lvl4pPr>
            <a:lvl5pPr marL="2057400" indent="-228600" eaLnBrk="0" hangingPunct="0">
              <a:defRPr sz="1000"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ea typeface="돋움" pitchFamily="50" charset="-127"/>
              </a:defRPr>
            </a:lvl9pPr>
          </a:lstStyle>
          <a:p>
            <a:r>
              <a:rPr lang="en-US" altLang="ko-KR"/>
              <a:t>Peak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7FBB9-5790-459C-83E0-86A398FE9EA9}"/>
              </a:ext>
            </a:extLst>
          </p:cNvPr>
          <p:cNvSpPr txBox="1">
            <a:spLocks/>
          </p:cNvSpPr>
          <p:nvPr/>
        </p:nvSpPr>
        <p:spPr>
          <a:xfrm>
            <a:off x="4440158" y="1193993"/>
            <a:ext cx="635129" cy="105390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cs"/>
              </a:rPr>
              <a:t>Loading</a:t>
            </a:r>
            <a:r>
              <a:rPr kumimoji="0" lang="ko-KR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cs"/>
              </a:rPr>
              <a:t>율</a:t>
            </a:r>
            <a:endParaRPr kumimoji="0" lang="en-US" altLang="ko-KR" sz="11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cs"/>
              </a:rPr>
              <a:t> 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D6F8F-9B92-4164-BF12-ED399F08F8EC}"/>
              </a:ext>
            </a:extLst>
          </p:cNvPr>
          <p:cNvSpPr txBox="1">
            <a:spLocks/>
          </p:cNvSpPr>
          <p:nvPr/>
        </p:nvSpPr>
        <p:spPr>
          <a:xfrm>
            <a:off x="269697" y="1193993"/>
            <a:ext cx="635129" cy="105390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/>
              <a:t>Capa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/>
              <a:t>정보</a:t>
            </a:r>
            <a:endParaRPr kumimoji="0" lang="ko-KR" altLang="en-US" sz="1100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2D86F0-97F9-450B-8395-E9D42A3E439D}"/>
              </a:ext>
            </a:extLst>
          </p:cNvPr>
          <p:cNvGraphicFramePr>
            <a:graphicFrameLocks noGrp="1"/>
          </p:cNvGraphicFramePr>
          <p:nvPr/>
        </p:nvGraphicFramePr>
        <p:xfrm>
          <a:off x="995348" y="1193992"/>
          <a:ext cx="3116054" cy="1053906"/>
        </p:xfrm>
        <a:graphic>
          <a:graphicData uri="http://schemas.openxmlformats.org/drawingml/2006/table">
            <a:tbl>
              <a:tblPr/>
              <a:tblGrid>
                <a:gridCol w="948248">
                  <a:extLst>
                    <a:ext uri="{9D8B030D-6E8A-4147-A177-3AD203B41FA5}">
                      <a16:colId xmlns:a16="http://schemas.microsoft.com/office/drawing/2014/main" val="1543332698"/>
                    </a:ext>
                  </a:extLst>
                </a:gridCol>
                <a:gridCol w="716666">
                  <a:extLst>
                    <a:ext uri="{9D8B030D-6E8A-4147-A177-3AD203B41FA5}">
                      <a16:colId xmlns:a16="http://schemas.microsoft.com/office/drawing/2014/main" val="2936151352"/>
                    </a:ext>
                  </a:extLst>
                </a:gridCol>
                <a:gridCol w="725570">
                  <a:extLst>
                    <a:ext uri="{9D8B030D-6E8A-4147-A177-3AD203B41FA5}">
                      <a16:colId xmlns:a16="http://schemas.microsoft.com/office/drawing/2014/main" val="1564694363"/>
                    </a:ext>
                  </a:extLst>
                </a:gridCol>
                <a:gridCol w="725570">
                  <a:extLst>
                    <a:ext uri="{9D8B030D-6E8A-4147-A177-3AD203B41FA5}">
                      <a16:colId xmlns:a16="http://schemas.microsoft.com/office/drawing/2014/main" val="4088581311"/>
                    </a:ext>
                  </a:extLst>
                </a:gridCol>
              </a:tblGrid>
              <a:tr h="175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투자 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투자 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03434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공정수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19306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03802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Tact Time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11.1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9.7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91415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5266"/>
                  </a:ext>
                </a:extLst>
              </a:tr>
              <a:tr h="17565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적용월</a:t>
                      </a:r>
                    </a:p>
                  </a:txBody>
                  <a:tcPr marL="9525" marR="9525" marT="9525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4940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1E47FCF-124C-424B-8CFC-AC4BB5EDA7DE}"/>
              </a:ext>
            </a:extLst>
          </p:cNvPr>
          <p:cNvGraphicFramePr>
            <a:graphicFrameLocks noGrp="1"/>
          </p:cNvGraphicFramePr>
          <p:nvPr/>
        </p:nvGraphicFramePr>
        <p:xfrm>
          <a:off x="5181203" y="1193992"/>
          <a:ext cx="4142556" cy="1078731"/>
        </p:xfrm>
        <a:graphic>
          <a:graphicData uri="http://schemas.openxmlformats.org/drawingml/2006/table">
            <a:tbl>
              <a:tblPr/>
              <a:tblGrid>
                <a:gridCol w="146309">
                  <a:extLst>
                    <a:ext uri="{9D8B030D-6E8A-4147-A177-3AD203B41FA5}">
                      <a16:colId xmlns:a16="http://schemas.microsoft.com/office/drawing/2014/main" val="1719227733"/>
                    </a:ext>
                  </a:extLst>
                </a:gridCol>
                <a:gridCol w="1129692">
                  <a:extLst>
                    <a:ext uri="{9D8B030D-6E8A-4147-A177-3AD203B41FA5}">
                      <a16:colId xmlns:a16="http://schemas.microsoft.com/office/drawing/2014/main" val="684374550"/>
                    </a:ext>
                  </a:extLst>
                </a:gridCol>
                <a:gridCol w="937763">
                  <a:extLst>
                    <a:ext uri="{9D8B030D-6E8A-4147-A177-3AD203B41FA5}">
                      <a16:colId xmlns:a16="http://schemas.microsoft.com/office/drawing/2014/main" val="608276647"/>
                    </a:ext>
                  </a:extLst>
                </a:gridCol>
                <a:gridCol w="937763">
                  <a:extLst>
                    <a:ext uri="{9D8B030D-6E8A-4147-A177-3AD203B41FA5}">
                      <a16:colId xmlns:a16="http://schemas.microsoft.com/office/drawing/2014/main" val="3304194265"/>
                    </a:ext>
                  </a:extLst>
                </a:gridCol>
                <a:gridCol w="991029">
                  <a:extLst>
                    <a:ext uri="{9D8B030D-6E8A-4147-A177-3AD203B41FA5}">
                      <a16:colId xmlns:a16="http://schemas.microsoft.com/office/drawing/2014/main" val="49820267"/>
                    </a:ext>
                  </a:extLst>
                </a:gridCol>
              </a:tblGrid>
              <a:tr h="1417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년차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년차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59319"/>
                  </a:ext>
                </a:extLst>
              </a:tr>
              <a:tr h="172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연간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89.8%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비수기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추가 수주 활동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86985"/>
                  </a:ext>
                </a:extLst>
              </a:tr>
              <a:tr h="1417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연간 물동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1,985,000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2,095,000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444"/>
                  </a:ext>
                </a:extLst>
              </a:tr>
              <a:tr h="141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연간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1,985,000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2,095,000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71499"/>
                  </a:ext>
                </a:extLst>
              </a:tr>
              <a:tr h="1726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Peak Loading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102.9%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Peak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선행생산 대응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145604"/>
                  </a:ext>
                </a:extLst>
              </a:tr>
              <a:tr h="1417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Peak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 물동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200,000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96566"/>
                  </a:ext>
                </a:extLst>
              </a:tr>
              <a:tr h="141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Peak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071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37C7BE-7D1D-442F-BF59-D10EAA5DBEBB}"/>
              </a:ext>
            </a:extLst>
          </p:cNvPr>
          <p:cNvGraphicFramePr>
            <a:graphicFrameLocks noGrp="1"/>
          </p:cNvGraphicFramePr>
          <p:nvPr/>
        </p:nvGraphicFramePr>
        <p:xfrm>
          <a:off x="111237" y="4743130"/>
          <a:ext cx="9652740" cy="1611948"/>
        </p:xfrm>
        <a:graphic>
          <a:graphicData uri="http://schemas.openxmlformats.org/drawingml/2006/table">
            <a:tbl>
              <a:tblPr/>
              <a:tblGrid>
                <a:gridCol w="537602">
                  <a:extLst>
                    <a:ext uri="{9D8B030D-6E8A-4147-A177-3AD203B41FA5}">
                      <a16:colId xmlns:a16="http://schemas.microsoft.com/office/drawing/2014/main" val="4066932151"/>
                    </a:ext>
                  </a:extLst>
                </a:gridCol>
                <a:gridCol w="772522">
                  <a:extLst>
                    <a:ext uri="{9D8B030D-6E8A-4147-A177-3AD203B41FA5}">
                      <a16:colId xmlns:a16="http://schemas.microsoft.com/office/drawing/2014/main" val="724473994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288844153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21255489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614323853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275572781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2738044830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949783346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2707348447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312421972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917487351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3566025419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3135120631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552605978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90820273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829885477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077785621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767751697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3990278070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2751118597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2787472045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1822766586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180689492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75039260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51411207"/>
                    </a:ext>
                  </a:extLst>
                </a:gridCol>
                <a:gridCol w="347609">
                  <a:extLst>
                    <a:ext uri="{9D8B030D-6E8A-4147-A177-3AD203B41FA5}">
                      <a16:colId xmlns:a16="http://schemas.microsoft.com/office/drawing/2014/main" val="4104904689"/>
                    </a:ext>
                  </a:extLst>
                </a:gridCol>
              </a:tblGrid>
              <a:tr h="134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'20.9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'20.10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'20.11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'20.12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'21.7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'21.8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'21.9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'21.10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'21.11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'21.12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'22.7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'22.8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06275"/>
                  </a:ext>
                </a:extLst>
              </a:tr>
              <a:tr h="1343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물동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기존 물동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6391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확정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09590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추가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미수주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77032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합계 물동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200,000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195,000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54700"/>
                  </a:ext>
                </a:extLst>
              </a:tr>
              <a:tr h="134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기존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기존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210826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83.0%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109.6%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109.6%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112.6%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109.6%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103.7%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115.5%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115.5%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118.5%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115.5%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21288"/>
                  </a:ext>
                </a:extLst>
              </a:tr>
              <a:tr h="134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생산성 향상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생산성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15923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83.0%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104.1%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104.1%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107.0%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104.1%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98.5%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112.6%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109.8%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38437"/>
                  </a:ext>
                </a:extLst>
              </a:tr>
              <a:tr h="1343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투자후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투자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49665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83.0%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95.2%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95.2%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95.2%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100.4%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100.4%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100.4%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3161"/>
                  </a:ext>
                </a:extLst>
              </a:tr>
              <a:tr h="13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누적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년간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Loading)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83.0%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89.5%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90.7%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91.7%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82.9%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83.2%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83.4%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84.3%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86.1%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87.5%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88.9%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89.8%</a:t>
                      </a:r>
                    </a:p>
                  </a:txBody>
                  <a:tcPr marL="1449" marR="1449" marT="1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88447"/>
                  </a:ext>
                </a:extLst>
              </a:tr>
            </a:tbl>
          </a:graphicData>
        </a:graphic>
      </p:graphicFrame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en-US" altLang="ko-KR"/>
              <a:t>2 / 4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D2D85-2C89-42BC-A093-3C9CB50B5FDF}"/>
              </a:ext>
            </a:extLst>
          </p:cNvPr>
          <p:cNvSpPr/>
          <p:nvPr/>
        </p:nvSpPr>
        <p:spPr>
          <a:xfrm>
            <a:off x="2504728" y="2824099"/>
            <a:ext cx="4896544" cy="1389151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Data Sheet(</a:t>
            </a:r>
            <a:r>
              <a:rPr lang="ko-KR" altLang="en-US" sz="1600" b="1">
                <a:solidFill>
                  <a:schemeClr val="tx1"/>
                </a:solidFill>
              </a:rPr>
              <a:t>엑셀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⑤물동</a:t>
            </a:r>
            <a:r>
              <a:rPr lang="en-US" altLang="ko-KR" sz="1600" b="1">
                <a:solidFill>
                  <a:schemeClr val="tx1"/>
                </a:solidFill>
              </a:rPr>
              <a:t>,Capa(Loading))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>
                <a:solidFill>
                  <a:schemeClr val="tx1"/>
                </a:solidFill>
              </a:rPr>
              <a:t>분석 후 내용 붙여 넣기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AEAAC52D-91D2-4381-87C4-037C66DA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설비 관련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: Data Sheet </a:t>
            </a:r>
            <a:r>
              <a:rPr lang="ko-KR" altLang="en-US" sz="1200" b="1">
                <a:ea typeface="LG스마트체 Regular" panose="020B0600000101010101" pitchFamily="50" charset="-127"/>
              </a:rPr>
              <a:t>의 해당 </a:t>
            </a:r>
            <a:r>
              <a:rPr lang="en-US" altLang="ko-KR" sz="1200" b="1">
                <a:ea typeface="LG스마트체 Regular" panose="020B0600000101010101" pitchFamily="50" charset="-127"/>
              </a:rPr>
              <a:t>Sheet </a:t>
            </a:r>
            <a:r>
              <a:rPr lang="ko-KR" altLang="en-US" sz="1200" b="1">
                <a:ea typeface="LG스마트체 Regular" panose="020B0600000101010101" pitchFamily="50" charset="-127"/>
              </a:rPr>
              <a:t>에서 물동 </a:t>
            </a:r>
            <a:r>
              <a:rPr lang="en-US" altLang="ko-KR" sz="1200" b="1">
                <a:ea typeface="LG스마트체 Regular" panose="020B0600000101010101" pitchFamily="50" charset="-127"/>
              </a:rPr>
              <a:t>/ Capa  </a:t>
            </a:r>
            <a:r>
              <a:rPr lang="ko-KR" altLang="en-US" sz="1200" b="1">
                <a:ea typeface="LG스마트체 Regular" panose="020B0600000101010101" pitchFamily="50" charset="-127"/>
              </a:rPr>
              <a:t>정보를 활용하여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-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 중 문의사항은 투자기획팀 담당자와 논의 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35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158B8C-5608-4CDE-B31B-DE032D11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ko-KR" altLang="en-US"/>
              <a:t>보유 </a:t>
            </a:r>
            <a:r>
              <a:rPr lang="en-US" altLang="ko-KR"/>
              <a:t>Line</a:t>
            </a:r>
            <a:r>
              <a:rPr lang="ko-KR" altLang="en-US"/>
              <a:t>의 </a:t>
            </a:r>
            <a:r>
              <a:rPr lang="en-US" altLang="ko-KR"/>
              <a:t>T/T,</a:t>
            </a:r>
            <a:r>
              <a:rPr lang="ko-KR" altLang="en-US"/>
              <a:t>생산가동률 분석결과 </a:t>
            </a:r>
            <a:r>
              <a:rPr lang="en-US" altLang="ko-KR"/>
              <a:t>LOB</a:t>
            </a:r>
            <a:r>
              <a:rPr lang="ko-KR" altLang="en-US"/>
              <a:t>는 </a:t>
            </a:r>
            <a:r>
              <a:rPr lang="en-US" altLang="ko-KR"/>
              <a:t>XX%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생산성 향상 및 본 투자를 통해 개선 </a:t>
            </a:r>
            <a:r>
              <a:rPr lang="en-US" altLang="ko-KR"/>
              <a:t>LOB</a:t>
            </a:r>
            <a:r>
              <a:rPr lang="ko-KR" altLang="en-US"/>
              <a:t>는 </a:t>
            </a:r>
            <a:r>
              <a:rPr lang="en-US" altLang="ko-KR"/>
              <a:t>XX%</a:t>
            </a:r>
            <a:r>
              <a:rPr lang="ko-KR" altLang="en-US"/>
              <a:t>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8F89F4-743F-4939-9631-D7B88A9F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LOB </a:t>
            </a:r>
            <a:r>
              <a:rPr lang="ko-KR" altLang="en-US"/>
              <a:t>분석결과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FE7B1-9185-4A54-90E6-1D3CCE11C830}"/>
              </a:ext>
            </a:extLst>
          </p:cNvPr>
          <p:cNvSpPr txBox="1">
            <a:spLocks/>
          </p:cNvSpPr>
          <p:nvPr/>
        </p:nvSpPr>
        <p:spPr>
          <a:xfrm>
            <a:off x="201558" y="1339943"/>
            <a:ext cx="1159792" cy="19551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>
                <a:solidFill>
                  <a:prstClr val="white"/>
                </a:solidFill>
              </a:rPr>
              <a:t>LOB </a:t>
            </a:r>
            <a:r>
              <a:rPr lang="ko-KR" altLang="en-US" sz="1050">
                <a:solidFill>
                  <a:prstClr val="white"/>
                </a:solidFill>
              </a:rPr>
              <a:t>정보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C77067-5164-4CA0-8CE6-818471ED2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27859"/>
              </p:ext>
            </p:extLst>
          </p:nvPr>
        </p:nvGraphicFramePr>
        <p:xfrm>
          <a:off x="194453" y="1645989"/>
          <a:ext cx="2294068" cy="1434996"/>
        </p:xfrm>
        <a:graphic>
          <a:graphicData uri="http://schemas.openxmlformats.org/drawingml/2006/table">
            <a:tbl>
              <a:tblPr/>
              <a:tblGrid>
                <a:gridCol w="491584">
                  <a:extLst>
                    <a:ext uri="{9D8B030D-6E8A-4147-A177-3AD203B41FA5}">
                      <a16:colId xmlns:a16="http://schemas.microsoft.com/office/drawing/2014/main" val="3179124293"/>
                    </a:ext>
                  </a:extLst>
                </a:gridCol>
                <a:gridCol w="600828">
                  <a:extLst>
                    <a:ext uri="{9D8B030D-6E8A-4147-A177-3AD203B41FA5}">
                      <a16:colId xmlns:a16="http://schemas.microsoft.com/office/drawing/2014/main" val="3643744146"/>
                    </a:ext>
                  </a:extLst>
                </a:gridCol>
                <a:gridCol w="600828">
                  <a:extLst>
                    <a:ext uri="{9D8B030D-6E8A-4147-A177-3AD203B41FA5}">
                      <a16:colId xmlns:a16="http://schemas.microsoft.com/office/drawing/2014/main" val="1168331572"/>
                    </a:ext>
                  </a:extLst>
                </a:gridCol>
                <a:gridCol w="600828">
                  <a:extLst>
                    <a:ext uri="{9D8B030D-6E8A-4147-A177-3AD203B41FA5}">
                      <a16:colId xmlns:a16="http://schemas.microsoft.com/office/drawing/2014/main" val="462329094"/>
                    </a:ext>
                  </a:extLst>
                </a:gridCol>
              </a:tblGrid>
              <a:tr h="159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항목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기존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생산성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개선후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62174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공정수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89808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Neck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K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104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Tact Time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11.1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10.6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9.7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22903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LOB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84.2%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85.8%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92.8%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713623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11129"/>
                  </a:ext>
                </a:extLst>
              </a:tr>
              <a:tr h="159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기준정보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7137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일시간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20.67 hr/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일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58243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월일수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28.0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932" marR="1932" marT="19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804004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3520EC1-4273-4F3F-80DE-293CE1853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68530"/>
              </p:ext>
            </p:extLst>
          </p:nvPr>
        </p:nvGraphicFramePr>
        <p:xfrm>
          <a:off x="2270459" y="1278700"/>
          <a:ext cx="7508912" cy="299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DE53FA-A7BE-46EB-9B4E-73656F1E4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40963"/>
              </p:ext>
            </p:extLst>
          </p:nvPr>
        </p:nvGraphicFramePr>
        <p:xfrm>
          <a:off x="194453" y="4290667"/>
          <a:ext cx="9584917" cy="1998920"/>
        </p:xfrm>
        <a:graphic>
          <a:graphicData uri="http://schemas.openxmlformats.org/drawingml/2006/table">
            <a:tbl>
              <a:tblPr/>
              <a:tblGrid>
                <a:gridCol w="972905">
                  <a:extLst>
                    <a:ext uri="{9D8B030D-6E8A-4147-A177-3AD203B41FA5}">
                      <a16:colId xmlns:a16="http://schemas.microsoft.com/office/drawing/2014/main" val="2390528841"/>
                    </a:ext>
                  </a:extLst>
                </a:gridCol>
                <a:gridCol w="792740">
                  <a:extLst>
                    <a:ext uri="{9D8B030D-6E8A-4147-A177-3AD203B41FA5}">
                      <a16:colId xmlns:a16="http://schemas.microsoft.com/office/drawing/2014/main" val="343712757"/>
                    </a:ext>
                  </a:extLst>
                </a:gridCol>
                <a:gridCol w="684639">
                  <a:extLst>
                    <a:ext uri="{9D8B030D-6E8A-4147-A177-3AD203B41FA5}">
                      <a16:colId xmlns:a16="http://schemas.microsoft.com/office/drawing/2014/main" val="3791061679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206436920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3213149838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3489060249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1001283931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793085475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1549080371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3563703000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3304741511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3895527920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1729072293"/>
                    </a:ext>
                  </a:extLst>
                </a:gridCol>
                <a:gridCol w="648603">
                  <a:extLst>
                    <a:ext uri="{9D8B030D-6E8A-4147-A177-3AD203B41FA5}">
                      <a16:colId xmlns:a16="http://schemas.microsoft.com/office/drawing/2014/main" val="1856979911"/>
                    </a:ext>
                  </a:extLst>
                </a:gridCol>
              </a:tblGrid>
              <a:tr h="142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K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공정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46761"/>
                  </a:ext>
                </a:extLst>
              </a:tr>
              <a:tr h="1427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기존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보유 대수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08755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생산가동률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43904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220,610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178,589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187,518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168,766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312,530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202,722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190,374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187,518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14799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86.1%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106.4%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101.3%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112.6%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93.7%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99.8%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101.3%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61517"/>
                  </a:ext>
                </a:extLst>
              </a:tr>
              <a:tr h="1427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생산성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향상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증가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20,992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15,204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8,882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3,946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20,835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67203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220,610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199,581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202,722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177,649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312,530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202,722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875215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86.1%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95.2%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93.7%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9C5700"/>
                          </a:solidFill>
                          <a:effectLst/>
                          <a:latin typeface="+mn-lt"/>
                          <a:ea typeface="+mn-ea"/>
                        </a:rPr>
                        <a:t>107.0%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93.7%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001833"/>
                  </a:ext>
                </a:extLst>
              </a:tr>
              <a:tr h="1427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신규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투자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신규 대수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96602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생산가동률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90%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74652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층가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23,440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837349"/>
                  </a:ext>
                </a:extLst>
              </a:tr>
              <a:tr h="1427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합산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Capa/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220,610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199,581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202,722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201,089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312,530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202,722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197,388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194,319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208,354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90989"/>
                  </a:ext>
                </a:extLst>
              </a:tr>
              <a:tr h="142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Loading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율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86.1%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95.2%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93.7%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94.5%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60.8%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93.7%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96.3%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97.8%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91.2%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258202"/>
                  </a:ext>
                </a:extLst>
              </a:tr>
              <a:tr h="1427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Peak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월 물동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190,000</a:t>
                      </a:r>
                    </a:p>
                  </a:txBody>
                  <a:tcPr marL="1242" marR="1242" marT="1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5341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4A5E45-C64D-485B-8B53-DB7FFDDA1172}"/>
              </a:ext>
            </a:extLst>
          </p:cNvPr>
          <p:cNvSpPr/>
          <p:nvPr/>
        </p:nvSpPr>
        <p:spPr>
          <a:xfrm>
            <a:off x="2504728" y="2824099"/>
            <a:ext cx="4896544" cy="1389151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Data Sheet(</a:t>
            </a:r>
            <a:r>
              <a:rPr lang="ko-KR" altLang="en-US" sz="1600" b="1">
                <a:solidFill>
                  <a:schemeClr val="tx1"/>
                </a:solidFill>
              </a:rPr>
              <a:t>엑셀</a:t>
            </a:r>
            <a:r>
              <a:rPr lang="en-US" altLang="ko-KR" sz="1600" b="1">
                <a:solidFill>
                  <a:schemeClr val="tx1"/>
                </a:solidFill>
              </a:rPr>
              <a:t>, ④LOB(Peak))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>
                <a:solidFill>
                  <a:schemeClr val="tx1"/>
                </a:solidFill>
              </a:rPr>
              <a:t>분석 후 내용 붙여 넣기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20EE52-8F92-4EE3-B80F-88C5A6D2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설비 관련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: Data Sheet </a:t>
            </a:r>
            <a:r>
              <a:rPr lang="ko-KR" altLang="en-US" sz="1200" b="1">
                <a:ea typeface="LG스마트체 Regular" panose="020B0600000101010101" pitchFamily="50" charset="-127"/>
              </a:rPr>
              <a:t>의 해당 </a:t>
            </a:r>
            <a:r>
              <a:rPr lang="en-US" altLang="ko-KR" sz="1200" b="1">
                <a:ea typeface="LG스마트체 Regular" panose="020B0600000101010101" pitchFamily="50" charset="-127"/>
              </a:rPr>
              <a:t>Sheet </a:t>
            </a:r>
            <a:r>
              <a:rPr lang="ko-KR" altLang="en-US" sz="1200" b="1">
                <a:ea typeface="LG스마트체 Regular" panose="020B0600000101010101" pitchFamily="50" charset="-127"/>
              </a:rPr>
              <a:t>에서 </a:t>
            </a:r>
            <a:r>
              <a:rPr lang="en-US" altLang="ko-KR" sz="1200" b="1">
                <a:ea typeface="LG스마트체 Regular" panose="020B0600000101010101" pitchFamily="50" charset="-127"/>
              </a:rPr>
              <a:t>Peak </a:t>
            </a:r>
            <a:r>
              <a:rPr lang="ko-KR" altLang="en-US" sz="1200" b="1">
                <a:ea typeface="LG스마트체 Regular" panose="020B0600000101010101" pitchFamily="50" charset="-127"/>
              </a:rPr>
              <a:t>물동 기준하여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ko-KR" altLang="en-US" sz="1200" b="1">
                <a:ea typeface="LG스마트체 Regular" panose="020B0600000101010101" pitchFamily="50" charset="-127"/>
              </a:rPr>
              <a:t>   각 공정별 보유 </a:t>
            </a:r>
            <a:r>
              <a:rPr lang="en-US" altLang="ko-KR" sz="1200" b="1">
                <a:ea typeface="LG스마트체 Regular" panose="020B0600000101010101" pitchFamily="50" charset="-127"/>
              </a:rPr>
              <a:t>Capa </a:t>
            </a:r>
            <a:r>
              <a:rPr lang="ko-KR" altLang="en-US" sz="1200" b="1">
                <a:ea typeface="LG스마트체 Regular" panose="020B0600000101010101" pitchFamily="50" charset="-127"/>
              </a:rPr>
              <a:t>정보를 활용하여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-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 중 문의사항은 투자기획팀 담당자와 논의 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90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C040D9-7DA9-47CA-A8D1-36925D78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en-US" altLang="ko-KR"/>
              <a:t>XX</a:t>
            </a:r>
            <a:r>
              <a:rPr lang="ko-KR" altLang="en-US"/>
              <a:t>의 투자 </a:t>
            </a:r>
            <a:r>
              <a:rPr lang="ko-KR" altLang="en-US" err="1"/>
              <a:t>실적가를</a:t>
            </a:r>
            <a:r>
              <a:rPr lang="ko-KR" altLang="en-US"/>
              <a:t> 바탕으로 </a:t>
            </a:r>
            <a:r>
              <a:rPr lang="en-US" altLang="ko-KR"/>
              <a:t>ERRC </a:t>
            </a:r>
            <a:r>
              <a:rPr lang="ko-KR" altLang="en-US"/>
              <a:t>진행하여 분석가는 ***</a:t>
            </a:r>
            <a:r>
              <a:rPr lang="en-US" altLang="ko-KR"/>
              <a:t>.*</a:t>
            </a:r>
            <a:r>
              <a:rPr lang="ko-KR" altLang="en-US"/>
              <a:t>억으로 검토하였으며</a:t>
            </a:r>
            <a:r>
              <a:rPr lang="en-US" altLang="ko-KR"/>
              <a:t>, </a:t>
            </a:r>
            <a:r>
              <a:rPr lang="ko-KR" altLang="en-US"/>
              <a:t>총 투자비는 ***</a:t>
            </a:r>
            <a:r>
              <a:rPr lang="en-US" altLang="ko-KR"/>
              <a:t>.*</a:t>
            </a:r>
            <a:r>
              <a:rPr lang="ko-KR" altLang="en-US"/>
              <a:t>억임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8A0C94-140D-468D-B7CF-C20DFE3C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투자비 </a:t>
            </a:r>
            <a:r>
              <a:rPr lang="en-US" altLang="ko-KR"/>
              <a:t>ERRC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D6483-C09D-4A51-B1D3-55F4B0A4D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A3E557-A83A-4817-9CB3-F9E1930EA8B1}"/>
              </a:ext>
            </a:extLst>
          </p:cNvPr>
          <p:cNvSpPr/>
          <p:nvPr/>
        </p:nvSpPr>
        <p:spPr>
          <a:xfrm>
            <a:off x="2462369" y="2149148"/>
            <a:ext cx="666751" cy="10888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오각형 22">
            <a:extLst>
              <a:ext uri="{FF2B5EF4-FFF2-40B4-BE49-F238E27FC236}">
                <a16:creationId xmlns:a16="http://schemas.microsoft.com/office/drawing/2014/main" id="{CAAA79FE-2124-46FE-B2AA-555987A06D14}"/>
              </a:ext>
            </a:extLst>
          </p:cNvPr>
          <p:cNvSpPr/>
          <p:nvPr/>
        </p:nvSpPr>
        <p:spPr>
          <a:xfrm rot="16200000">
            <a:off x="3551358" y="1693761"/>
            <a:ext cx="203717" cy="712800"/>
          </a:xfrm>
          <a:prstGeom prst="homePlate">
            <a:avLst>
              <a:gd name="adj" fmla="val 2965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37398FD-EDD6-4945-B2C3-957C72AD0FEC}"/>
              </a:ext>
            </a:extLst>
          </p:cNvPr>
          <p:cNvCxnSpPr/>
          <p:nvPr/>
        </p:nvCxnSpPr>
        <p:spPr>
          <a:xfrm>
            <a:off x="2836570" y="2141040"/>
            <a:ext cx="118032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A8C8A8-08F5-40DA-AF56-0371A30DDDCA}"/>
              </a:ext>
            </a:extLst>
          </p:cNvPr>
          <p:cNvCxnSpPr/>
          <p:nvPr/>
        </p:nvCxnSpPr>
        <p:spPr>
          <a:xfrm>
            <a:off x="8553053" y="2534465"/>
            <a:ext cx="900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61350E-7051-4C59-AD0F-3AB6CBC29EDF}"/>
              </a:ext>
            </a:extLst>
          </p:cNvPr>
          <p:cNvSpPr txBox="1"/>
          <p:nvPr/>
        </p:nvSpPr>
        <p:spPr>
          <a:xfrm>
            <a:off x="2459903" y="192403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</a:rPr>
              <a:t>XX.X</a:t>
            </a:r>
            <a:r>
              <a:rPr kumimoji="1"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89F63-33DF-43F7-A5C4-106742FCB29B}"/>
              </a:ext>
            </a:extLst>
          </p:cNvPr>
          <p:cNvSpPr txBox="1"/>
          <p:nvPr/>
        </p:nvSpPr>
        <p:spPr>
          <a:xfrm>
            <a:off x="9048779" y="231154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XX.XX</a:t>
            </a:r>
            <a:r>
              <a:rPr kumimoji="1"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44EE7-D3F7-4951-A6CD-89674ED12E07}"/>
              </a:ext>
            </a:extLst>
          </p:cNvPr>
          <p:cNvSpPr txBox="1"/>
          <p:nvPr/>
        </p:nvSpPr>
        <p:spPr>
          <a:xfrm>
            <a:off x="-1972498" y="5733256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* </a:t>
            </a:r>
            <a:r>
              <a:rPr kumimoji="1" lang="ko-KR" altLang="en-US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부대비용 포함</a:t>
            </a:r>
            <a:endParaRPr kumimoji="1" lang="en-US" altLang="ko-KR" sz="1000">
              <a:solidFill>
                <a:srgbClr val="000000"/>
              </a:solidFill>
              <a:latin typeface="LG스마트체2.0 Regular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- </a:t>
            </a:r>
            <a:r>
              <a:rPr kumimoji="1" lang="ko-KR" altLang="en-US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관세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(</a:t>
            </a:r>
            <a:r>
              <a:rPr kumimoji="1" lang="en-US" altLang="ko-KR" sz="10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)/</a:t>
            </a:r>
            <a:r>
              <a:rPr kumimoji="1" lang="ko-KR" altLang="en-US" sz="10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시운전비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(</a:t>
            </a:r>
            <a:r>
              <a:rPr kumimoji="1" lang="en-US" altLang="ko-KR" sz="10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)</a:t>
            </a:r>
            <a:endParaRPr kumimoji="1" lang="ko-KR" altLang="en-US" sz="1000">
              <a:solidFill>
                <a:srgbClr val="000000"/>
              </a:solidFill>
              <a:latin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1B6D5-A9BB-4F87-AD69-BA742FF25001}"/>
              </a:ext>
            </a:extLst>
          </p:cNvPr>
          <p:cNvSpPr txBox="1"/>
          <p:nvPr/>
        </p:nvSpPr>
        <p:spPr>
          <a:xfrm>
            <a:off x="9005027" y="110113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[</a:t>
            </a:r>
            <a:r>
              <a:rPr kumimoji="1" lang="ko-KR" altLang="en-US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금액 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: </a:t>
            </a:r>
            <a:r>
              <a:rPr kumimoji="1" lang="ko-KR" altLang="en-US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억원</a:t>
            </a:r>
            <a:r>
              <a:rPr kumimoji="1" lang="en-US" altLang="ko-KR" sz="1000">
                <a:solidFill>
                  <a:srgbClr val="000000"/>
                </a:solidFill>
                <a:latin typeface="LG스마트체2.0 Regular" panose="020B0600000101010101" pitchFamily="50" charset="-127"/>
              </a:rPr>
              <a:t>]</a:t>
            </a:r>
            <a:endParaRPr kumimoji="1" lang="ko-KR" altLang="en-US" sz="1000">
              <a:solidFill>
                <a:srgbClr val="000000"/>
              </a:solidFill>
              <a:latin typeface="LG스마트체2.0 Regular" panose="020B0600000101010101" pitchFamily="50" charset="-127"/>
            </a:endParaRPr>
          </a:p>
        </p:txBody>
      </p:sp>
      <p:sp>
        <p:nvSpPr>
          <p:cNvPr id="14" name="오각형 29">
            <a:extLst>
              <a:ext uri="{FF2B5EF4-FFF2-40B4-BE49-F238E27FC236}">
                <a16:creationId xmlns:a16="http://schemas.microsoft.com/office/drawing/2014/main" id="{A6E98FE6-7A1E-445F-9FD6-E3D748CF0FF1}"/>
              </a:ext>
            </a:extLst>
          </p:cNvPr>
          <p:cNvSpPr/>
          <p:nvPr/>
        </p:nvSpPr>
        <p:spPr>
          <a:xfrm rot="5400000">
            <a:off x="8419121" y="2040123"/>
            <a:ext cx="264780" cy="712800"/>
          </a:xfrm>
          <a:prstGeom prst="homePlate">
            <a:avLst>
              <a:gd name="adj" fmla="val 2965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C1251F-C8EF-48C4-A8A2-45531C545961}"/>
              </a:ext>
            </a:extLst>
          </p:cNvPr>
          <p:cNvSpPr/>
          <p:nvPr/>
        </p:nvSpPr>
        <p:spPr>
          <a:xfrm>
            <a:off x="9088151" y="2534157"/>
            <a:ext cx="701310" cy="8574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3FDA1-BA8A-4CB5-9F8C-B8761ABE6E57}"/>
              </a:ext>
            </a:extLst>
          </p:cNvPr>
          <p:cNvSpPr txBox="1"/>
          <p:nvPr/>
        </p:nvSpPr>
        <p:spPr>
          <a:xfrm>
            <a:off x="8287821" y="2291195"/>
            <a:ext cx="69762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ko-KR" altLang="en-US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1AF9B0-C9AA-42C2-9027-1B9C1A215D7B}"/>
              </a:ext>
            </a:extLst>
          </p:cNvPr>
          <p:cNvSpPr/>
          <p:nvPr/>
        </p:nvSpPr>
        <p:spPr>
          <a:xfrm>
            <a:off x="5562536" y="1582315"/>
            <a:ext cx="716281" cy="1551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02F65-0996-4ADF-970E-C0E1F96ECAE1}"/>
              </a:ext>
            </a:extLst>
          </p:cNvPr>
          <p:cNvSpPr txBox="1"/>
          <p:nvPr/>
        </p:nvSpPr>
        <p:spPr>
          <a:xfrm>
            <a:off x="5593195" y="13264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LG스마트체2.0 Regular" panose="020B0600000101010101" pitchFamily="50" charset="-127"/>
              </a:rPr>
              <a:t>XX.X</a:t>
            </a:r>
            <a:r>
              <a:rPr kumimoji="1" lang="ko-KR" altLang="en-US" sz="12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221E20C-09BC-43C4-8967-CB272C33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1093"/>
              </p:ext>
            </p:extLst>
          </p:nvPr>
        </p:nvGraphicFramePr>
        <p:xfrm>
          <a:off x="119499" y="2895336"/>
          <a:ext cx="9687627" cy="3447312"/>
        </p:xfrm>
        <a:graphic>
          <a:graphicData uri="http://schemas.openxmlformats.org/drawingml/2006/table">
            <a:tbl>
              <a:tblPr firstRow="1" bandRow="1"/>
              <a:tblGrid>
                <a:gridCol w="140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7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투자항목</a:t>
                      </a: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대수</a:t>
                      </a: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실적발주</a:t>
                      </a: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실적가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실적가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분석</a:t>
                      </a: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차 </a:t>
                      </a:r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견적가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ERRC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차 </a:t>
                      </a:r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견적가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사양 추가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]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억 ↑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- XXXXXXXXXXXXX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 추가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0.1X </a:t>
                      </a: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▲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[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생산성 기능개선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]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억 ↑ 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- XXXXXXXXXXXXXXX 0.X6 </a:t>
                      </a: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▲</a:t>
                      </a:r>
                    </a:p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- XXXXXXXXX X.11 </a:t>
                      </a: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▲</a:t>
                      </a:r>
                    </a:p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- XXXXXXXXXXXXXXXX 0.2X </a:t>
                      </a:r>
                      <a:r>
                        <a:rPr lang="en-US" altLang="ko-KR" sz="1100" b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▲</a:t>
                      </a:r>
                    </a:p>
                    <a:p>
                      <a:pPr algn="l" latinLnBrk="1"/>
                      <a:endParaRPr lang="en-US" altLang="ko-KR" sz="1100" b="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기타 등등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사양 합리화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] 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억↓</a:t>
                      </a: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XXXXXXXXXXXX X.XX ▼</a:t>
                      </a: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[Max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Capa] 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억↓</a:t>
                      </a: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XXXXXXXXXXXX X.XX ▼</a:t>
                      </a: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유휴설비 활용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] 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억↓</a:t>
                      </a: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XXXXXXXXXXXX X.XX ▼</a:t>
                      </a:r>
                    </a:p>
                    <a:p>
                      <a:pPr algn="l" latinLnBrk="1"/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기타 등등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부품 </a:t>
                      </a:r>
                      <a:r>
                        <a:rPr lang="ko-KR" altLang="en-US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사급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공용화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</a:p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3600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‘19.7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4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경비</a:t>
                      </a: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‘17.2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783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Total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D876C9-85EE-4D1C-9190-1D77A8506021}"/>
              </a:ext>
            </a:extLst>
          </p:cNvPr>
          <p:cNvSpPr txBox="1"/>
          <p:nvPr/>
        </p:nvSpPr>
        <p:spPr>
          <a:xfrm>
            <a:off x="3349398" y="1974139"/>
            <a:ext cx="69762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ko-KR" altLang="en-US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억↑</a:t>
            </a:r>
          </a:p>
        </p:txBody>
      </p:sp>
      <p:sp>
        <p:nvSpPr>
          <p:cNvPr id="21" name="오각형 37">
            <a:extLst>
              <a:ext uri="{FF2B5EF4-FFF2-40B4-BE49-F238E27FC236}">
                <a16:creationId xmlns:a16="http://schemas.microsoft.com/office/drawing/2014/main" id="{F0746EA2-3736-4DE3-AB45-9F876643E2B3}"/>
              </a:ext>
            </a:extLst>
          </p:cNvPr>
          <p:cNvSpPr/>
          <p:nvPr/>
        </p:nvSpPr>
        <p:spPr>
          <a:xfrm rot="16200000">
            <a:off x="4473416" y="1405838"/>
            <a:ext cx="349010" cy="712800"/>
          </a:xfrm>
          <a:prstGeom prst="homePlate">
            <a:avLst>
              <a:gd name="adj" fmla="val 2965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7BA23-C20B-42D6-A0AF-0A9D1DC21103}"/>
              </a:ext>
            </a:extLst>
          </p:cNvPr>
          <p:cNvSpPr txBox="1"/>
          <p:nvPr/>
        </p:nvSpPr>
        <p:spPr>
          <a:xfrm>
            <a:off x="4327381" y="1677551"/>
            <a:ext cx="69762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ko-KR" altLang="en-US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억↑</a:t>
            </a:r>
          </a:p>
        </p:txBody>
      </p:sp>
      <p:sp>
        <p:nvSpPr>
          <p:cNvPr id="23" name="오각형 39">
            <a:extLst>
              <a:ext uri="{FF2B5EF4-FFF2-40B4-BE49-F238E27FC236}">
                <a16:creationId xmlns:a16="http://schemas.microsoft.com/office/drawing/2014/main" id="{C5FF6448-5A58-40A0-B552-42ADDD70123C}"/>
              </a:ext>
            </a:extLst>
          </p:cNvPr>
          <p:cNvSpPr/>
          <p:nvPr/>
        </p:nvSpPr>
        <p:spPr>
          <a:xfrm rot="5400000">
            <a:off x="6650598" y="1428558"/>
            <a:ext cx="391530" cy="712800"/>
          </a:xfrm>
          <a:prstGeom prst="homePlate">
            <a:avLst>
              <a:gd name="adj" fmla="val 2965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EA4E6-57E4-4126-A458-9A55036D984B}"/>
              </a:ext>
            </a:extLst>
          </p:cNvPr>
          <p:cNvSpPr txBox="1"/>
          <p:nvPr/>
        </p:nvSpPr>
        <p:spPr>
          <a:xfrm>
            <a:off x="6504555" y="1619593"/>
            <a:ext cx="69762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ko-KR" altLang="en-US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억↓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5F75F1-4186-4249-A5F3-6203CE48A2FE}"/>
              </a:ext>
            </a:extLst>
          </p:cNvPr>
          <p:cNvCxnSpPr/>
          <p:nvPr/>
        </p:nvCxnSpPr>
        <p:spPr>
          <a:xfrm>
            <a:off x="4638590" y="1582315"/>
            <a:ext cx="1475005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D7DB6C-F99E-49EE-820F-66589CA4CB6A}"/>
              </a:ext>
            </a:extLst>
          </p:cNvPr>
          <p:cNvCxnSpPr/>
          <p:nvPr/>
        </p:nvCxnSpPr>
        <p:spPr>
          <a:xfrm>
            <a:off x="5819639" y="1582193"/>
            <a:ext cx="936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16C6C-E7A4-4A20-9974-1592227815D1}"/>
              </a:ext>
            </a:extLst>
          </p:cNvPr>
          <p:cNvSpPr txBox="1"/>
          <p:nvPr/>
        </p:nvSpPr>
        <p:spPr>
          <a:xfrm>
            <a:off x="3385758" y="1742103"/>
            <a:ext cx="5033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/>
              <a:t>사양 증가</a:t>
            </a:r>
            <a:endParaRPr lang="en-US" altLang="ko-KR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8F8D-A320-4116-A286-A9731FCEF9C6}"/>
              </a:ext>
            </a:extLst>
          </p:cNvPr>
          <p:cNvSpPr txBox="1"/>
          <p:nvPr/>
        </p:nvSpPr>
        <p:spPr>
          <a:xfrm>
            <a:off x="4202853" y="1377503"/>
            <a:ext cx="85921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/>
              <a:t>생산성 기능개선</a:t>
            </a:r>
            <a:endParaRPr lang="en-US" altLang="ko-KR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50DE6F-C814-4D54-BE0C-95ECF3D788BE}"/>
              </a:ext>
            </a:extLst>
          </p:cNvPr>
          <p:cNvCxnSpPr/>
          <p:nvPr/>
        </p:nvCxnSpPr>
        <p:spPr>
          <a:xfrm>
            <a:off x="3614521" y="1942233"/>
            <a:ext cx="118032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F17143-DC65-4C1F-B1C3-6FEC3DA7D9BE}"/>
              </a:ext>
            </a:extLst>
          </p:cNvPr>
          <p:cNvSpPr txBox="1"/>
          <p:nvPr/>
        </p:nvSpPr>
        <p:spPr>
          <a:xfrm>
            <a:off x="3456871" y="2133566"/>
            <a:ext cx="4183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/>
              <a:t>(</a:t>
            </a:r>
            <a:r>
              <a:rPr lang="en-US" altLang="ko-KR" sz="1200" err="1"/>
              <a:t>xx.x</a:t>
            </a:r>
            <a:r>
              <a:rPr lang="en-US" altLang="ko-KR" sz="1200"/>
              <a:t>%)</a:t>
            </a:r>
            <a:endParaRPr lang="ko-KR" altLang="en-US" sz="120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7D496-BD6B-4290-8AE8-37440D31EC32}"/>
              </a:ext>
            </a:extLst>
          </p:cNvPr>
          <p:cNvSpPr txBox="1"/>
          <p:nvPr/>
        </p:nvSpPr>
        <p:spPr>
          <a:xfrm>
            <a:off x="4428930" y="1913913"/>
            <a:ext cx="4183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/>
              <a:t>(</a:t>
            </a:r>
            <a:r>
              <a:rPr lang="en-US" altLang="ko-KR" sz="1200" err="1"/>
              <a:t>xx.x</a:t>
            </a:r>
            <a:r>
              <a:rPr lang="en-US" altLang="ko-KR" sz="1200"/>
              <a:t>%)</a:t>
            </a:r>
            <a:endParaRPr lang="ko-KR" altLang="en-US" sz="1200" err="1"/>
          </a:p>
        </p:txBody>
      </p:sp>
      <p:sp>
        <p:nvSpPr>
          <p:cNvPr id="36" name="오각형 39">
            <a:extLst>
              <a:ext uri="{FF2B5EF4-FFF2-40B4-BE49-F238E27FC236}">
                <a16:creationId xmlns:a16="http://schemas.microsoft.com/office/drawing/2014/main" id="{4BF9C3C1-4F12-4B95-93EA-663276D8422D}"/>
              </a:ext>
            </a:extLst>
          </p:cNvPr>
          <p:cNvSpPr/>
          <p:nvPr/>
        </p:nvSpPr>
        <p:spPr>
          <a:xfrm rot="5400000">
            <a:off x="7543960" y="1766029"/>
            <a:ext cx="283409" cy="712800"/>
          </a:xfrm>
          <a:prstGeom prst="homePlate">
            <a:avLst>
              <a:gd name="adj" fmla="val 29650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E3E2ED0-C5A1-438B-9F56-E2F02F518878}"/>
              </a:ext>
            </a:extLst>
          </p:cNvPr>
          <p:cNvCxnSpPr/>
          <p:nvPr/>
        </p:nvCxnSpPr>
        <p:spPr>
          <a:xfrm>
            <a:off x="6833779" y="1971906"/>
            <a:ext cx="936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3DEA29-41DD-4F18-8188-FC90CCA08E39}"/>
              </a:ext>
            </a:extLst>
          </p:cNvPr>
          <p:cNvCxnSpPr/>
          <p:nvPr/>
        </p:nvCxnSpPr>
        <p:spPr>
          <a:xfrm>
            <a:off x="7689408" y="2259938"/>
            <a:ext cx="936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C4E4A1-FA80-4B42-BF18-2A4EDCB393F7}"/>
              </a:ext>
            </a:extLst>
          </p:cNvPr>
          <p:cNvSpPr txBox="1"/>
          <p:nvPr/>
        </p:nvSpPr>
        <p:spPr>
          <a:xfrm>
            <a:off x="7406791" y="1996868"/>
            <a:ext cx="69762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err="1">
                <a:solidFill>
                  <a:srgbClr val="000000"/>
                </a:solidFill>
                <a:latin typeface="LG스마트체2.0 Regular" panose="020B0600000101010101" pitchFamily="50" charset="-127"/>
              </a:rPr>
              <a:t>X.XX</a:t>
            </a:r>
            <a:r>
              <a:rPr kumimoji="1" lang="ko-KR" altLang="en-US" sz="1100">
                <a:solidFill>
                  <a:srgbClr val="000000"/>
                </a:solidFill>
                <a:latin typeface="LG스마트체2.0 Regular" panose="020B0600000101010101" pitchFamily="50" charset="-127"/>
              </a:rPr>
              <a:t>억↓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6E1488-CEDD-4CCF-9B6A-923A4E314D7F}"/>
              </a:ext>
            </a:extLst>
          </p:cNvPr>
          <p:cNvSpPr txBox="1"/>
          <p:nvPr/>
        </p:nvSpPr>
        <p:spPr>
          <a:xfrm>
            <a:off x="6537225" y="1377503"/>
            <a:ext cx="5931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/>
              <a:t>사양합리화</a:t>
            </a:r>
            <a:endParaRPr lang="en-US" altLang="ko-KR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45744E-137F-43E1-81A8-66752EEEE342}"/>
              </a:ext>
            </a:extLst>
          </p:cNvPr>
          <p:cNvSpPr txBox="1"/>
          <p:nvPr/>
        </p:nvSpPr>
        <p:spPr>
          <a:xfrm>
            <a:off x="7444674" y="1768948"/>
            <a:ext cx="4760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/>
              <a:t>Max</a:t>
            </a:r>
            <a:r>
              <a:rPr lang="ko-KR" altLang="en-US" sz="1000"/>
              <a:t> </a:t>
            </a:r>
            <a:r>
              <a:rPr lang="en-US" altLang="ko-KR" sz="1000" err="1"/>
              <a:t>Capa</a:t>
            </a:r>
            <a:endParaRPr lang="en-US" altLang="ko-KR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25D1A2-70DE-44D3-A15E-AD5D85B7716A}"/>
              </a:ext>
            </a:extLst>
          </p:cNvPr>
          <p:cNvSpPr txBox="1"/>
          <p:nvPr/>
        </p:nvSpPr>
        <p:spPr>
          <a:xfrm>
            <a:off x="8196496" y="2065403"/>
            <a:ext cx="7357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/>
              <a:t>유휴설비 활용</a:t>
            </a:r>
            <a:endParaRPr lang="en-US" altLang="ko-KR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5CA3F3-A86A-44CD-B1D0-CFF6724F3621}"/>
              </a:ext>
            </a:extLst>
          </p:cNvPr>
          <p:cNvSpPr/>
          <p:nvPr/>
        </p:nvSpPr>
        <p:spPr>
          <a:xfrm>
            <a:off x="10135499" y="2693592"/>
            <a:ext cx="2027799" cy="4154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rgbClr val="FF0000"/>
                </a:solidFill>
              </a:rPr>
              <a:t>심의시까지 </a:t>
            </a:r>
            <a:r>
              <a:rPr kumimoji="1" lang="en-US" altLang="ko-KR" sz="900">
                <a:solidFill>
                  <a:srgbClr val="FF0000"/>
                </a:solidFill>
              </a:rPr>
              <a:t>2</a:t>
            </a:r>
            <a:r>
              <a:rPr kumimoji="1" lang="ko-KR" altLang="en-US" sz="900">
                <a:solidFill>
                  <a:srgbClr val="FF0000"/>
                </a:solidFill>
              </a:rPr>
              <a:t>차 견적이 확보되지 않은 경우</a:t>
            </a:r>
            <a:r>
              <a:rPr kumimoji="1" lang="en-US" altLang="ko-KR" sz="900">
                <a:solidFill>
                  <a:srgbClr val="FF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rgbClr val="FF0000"/>
                </a:solidFill>
              </a:rPr>
              <a:t>심의는 </a:t>
            </a:r>
            <a:r>
              <a:rPr kumimoji="1" lang="en-US" altLang="ko-KR" sz="900">
                <a:solidFill>
                  <a:srgbClr val="FF0000"/>
                </a:solidFill>
              </a:rPr>
              <a:t>1</a:t>
            </a:r>
            <a:r>
              <a:rPr kumimoji="1" lang="ko-KR" altLang="en-US" sz="900">
                <a:solidFill>
                  <a:srgbClr val="FF0000"/>
                </a:solidFill>
              </a:rPr>
              <a:t>차 견적으로 진행</a:t>
            </a:r>
            <a:endParaRPr kumimoji="1" lang="en-US" altLang="ko-KR" sz="90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rgbClr val="FF0000"/>
                </a:solidFill>
              </a:rPr>
              <a:t>집행 전 </a:t>
            </a:r>
            <a:r>
              <a:rPr kumimoji="1" lang="en-US" altLang="ko-KR" sz="900">
                <a:solidFill>
                  <a:srgbClr val="FF0000"/>
                </a:solidFill>
              </a:rPr>
              <a:t>ERRC</a:t>
            </a:r>
            <a:r>
              <a:rPr kumimoji="1" lang="ko-KR" altLang="en-US" sz="900">
                <a:solidFill>
                  <a:srgbClr val="FF0000"/>
                </a:solidFill>
              </a:rPr>
              <a:t>견적 산출</a:t>
            </a:r>
          </a:p>
        </p:txBody>
      </p:sp>
      <p:sp>
        <p:nvSpPr>
          <p:cNvPr id="48" name="슬라이드 번호 개체 틀 3">
            <a:extLst>
              <a:ext uri="{FF2B5EF4-FFF2-40B4-BE49-F238E27FC236}">
                <a16:creationId xmlns:a16="http://schemas.microsoft.com/office/drawing/2014/main" id="{825D97D3-795C-47DF-921C-361A3419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-ERRC</a:t>
            </a:r>
            <a:r>
              <a:rPr lang="ko-KR" altLang="en-US"/>
              <a:t> </a:t>
            </a:r>
            <a:r>
              <a:rPr lang="en-US" altLang="ko-KR"/>
              <a:t>1 / 1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FE4F44-2CB2-43A3-A729-A2B4DC6F8736}"/>
              </a:ext>
            </a:extLst>
          </p:cNvPr>
          <p:cNvSpPr/>
          <p:nvPr/>
        </p:nvSpPr>
        <p:spPr>
          <a:xfrm>
            <a:off x="-1913252" y="5517232"/>
            <a:ext cx="1720023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rgbClr val="FF0000"/>
                </a:solidFill>
              </a:rPr>
              <a:t>경비 포함 </a:t>
            </a:r>
            <a:r>
              <a:rPr kumimoji="1" lang="en-US" altLang="ko-KR" sz="900">
                <a:solidFill>
                  <a:srgbClr val="FF0000"/>
                </a:solidFill>
              </a:rPr>
              <a:t>TCO </a:t>
            </a:r>
            <a:r>
              <a:rPr kumimoji="1" lang="ko-KR" altLang="en-US" sz="900">
                <a:solidFill>
                  <a:srgbClr val="FF0000"/>
                </a:solidFill>
              </a:rPr>
              <a:t>관점에서 투자비 산출</a:t>
            </a:r>
          </a:p>
        </p:txBody>
      </p:sp>
    </p:spTree>
    <p:extLst>
      <p:ext uri="{BB962C8B-B14F-4D97-AF65-F5344CB8AC3E}">
        <p14:creationId xmlns:p14="http://schemas.microsoft.com/office/powerpoint/2010/main" val="369145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C73879-3C8A-435E-9F40-C46A57C1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업체</a:t>
            </a:r>
            <a:r>
              <a:rPr lang="en-US" altLang="ko-KR"/>
              <a:t>/</a:t>
            </a:r>
            <a:r>
              <a:rPr lang="ko-KR" altLang="en-US"/>
              <a:t>사양 비교 검토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E13D1-2697-4C47-ACE3-21934967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FA9-3DE8-4DAA-B8EF-7EB8BC955E6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F69249-3849-4584-82E0-4709B7F27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373355-D6E9-4EEC-8735-CA427F73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3167"/>
              </p:ext>
            </p:extLst>
          </p:nvPr>
        </p:nvGraphicFramePr>
        <p:xfrm>
          <a:off x="185614" y="774276"/>
          <a:ext cx="9592649" cy="498104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5219514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06614444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352198544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127222611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411052059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350703038"/>
                    </a:ext>
                  </a:extLst>
                </a:gridCol>
                <a:gridCol w="774656">
                  <a:extLst>
                    <a:ext uri="{9D8B030D-6E8A-4147-A177-3AD203B41FA5}">
                      <a16:colId xmlns:a16="http://schemas.microsoft.com/office/drawing/2014/main" val="4227140964"/>
                    </a:ext>
                  </a:extLst>
                </a:gridCol>
                <a:gridCol w="774656">
                  <a:extLst>
                    <a:ext uri="{9D8B030D-6E8A-4147-A177-3AD203B41FA5}">
                      <a16:colId xmlns:a16="http://schemas.microsoft.com/office/drawing/2014/main" val="2030830786"/>
                    </a:ext>
                  </a:extLst>
                </a:gridCol>
                <a:gridCol w="774656">
                  <a:extLst>
                    <a:ext uri="{9D8B030D-6E8A-4147-A177-3AD203B41FA5}">
                      <a16:colId xmlns:a16="http://schemas.microsoft.com/office/drawing/2014/main" val="1219384635"/>
                    </a:ext>
                  </a:extLst>
                </a:gridCol>
                <a:gridCol w="157940">
                  <a:extLst>
                    <a:ext uri="{9D8B030D-6E8A-4147-A177-3AD203B41FA5}">
                      <a16:colId xmlns:a16="http://schemas.microsoft.com/office/drawing/2014/main" val="1978133124"/>
                    </a:ext>
                  </a:extLst>
                </a:gridCol>
                <a:gridCol w="1301120">
                  <a:extLst>
                    <a:ext uri="{9D8B030D-6E8A-4147-A177-3AD203B41FA5}">
                      <a16:colId xmlns:a16="http://schemas.microsoft.com/office/drawing/2014/main" val="3794362172"/>
                    </a:ext>
                  </a:extLst>
                </a:gridCol>
                <a:gridCol w="1301120">
                  <a:extLst>
                    <a:ext uri="{9D8B030D-6E8A-4147-A177-3AD203B41FA5}">
                      <a16:colId xmlns:a16="http://schemas.microsoft.com/office/drawing/2014/main" val="3473207645"/>
                    </a:ext>
                  </a:extLst>
                </a:gridCol>
              </a:tblGrid>
              <a:tr h="438967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핵심 사항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경쟁사 납품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업력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품질 및 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M/S)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고려한 검토로 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FC-BGA 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 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Risk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</a:t>
                      </a:r>
                      <a:r>
                        <a:rPr lang="ko-KR" altLang="en-US" sz="1600" b="1" i="0" u="none" strike="noStrike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최소하화여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적기 개발 하고자 함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15285"/>
                  </a:ext>
                </a:extLst>
              </a:tr>
              <a:tr h="12752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54179"/>
                  </a:ext>
                </a:extLst>
              </a:tr>
              <a:tr h="2743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검토 업체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우선 업체 좌측 표현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ORC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社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PPS-8500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社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P-800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社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S-850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사업부 검토자 의견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CTO/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장비 개발 검토자 의견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34283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상세항목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필요 사양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6300"/>
                  </a:ext>
                </a:extLst>
              </a:tr>
              <a:tr h="274355"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Stepper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노광기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Tech.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정보화율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934387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Capa [UPH]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500ea/hour 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500ea/hour 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64202"/>
                  </a:ext>
                </a:extLst>
              </a:tr>
              <a:tr h="54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광원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고압수은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UV, 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고압수은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UV / i,gh,ghi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(Selective)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26737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 Scan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영역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100*100㎜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64985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Quality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Resolution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69697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편차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±2um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±2um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777091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가격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대당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3.2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억엔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76972"/>
                  </a:ext>
                </a:extLst>
              </a:tr>
              <a:tr h="54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Responsiviceness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대응력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해외법인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대응력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해외법인 셋업경험</a:t>
                      </a:r>
                      <a:b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연태</a:t>
                      </a:r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베트남</a:t>
                      </a:r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), CS11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51850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Delivery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납 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&lt;6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B05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83817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자사 납품 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29411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경쟁사 납품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社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89963"/>
                  </a:ext>
                </a:extLst>
              </a:tr>
              <a:tr h="27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Scoring(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우선순위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25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점</a:t>
                      </a:r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(1</a:t>
                      </a:r>
                      <a:r>
                        <a:rPr lang="ko-KR" altLang="en-US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순위</a:t>
                      </a:r>
                      <a:r>
                        <a:rPr lang="en-US" altLang="ko-KR" sz="1000" b="1" i="0" u="none" strike="noStrike">
                          <a:solidFill>
                            <a:srgbClr val="0000FF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7877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8C3BFD-01C1-44D2-A400-2CB88EF37A9F}"/>
              </a:ext>
            </a:extLst>
          </p:cNvPr>
          <p:cNvSpPr/>
          <p:nvPr/>
        </p:nvSpPr>
        <p:spPr>
          <a:xfrm>
            <a:off x="2504728" y="2824099"/>
            <a:ext cx="4896544" cy="1389151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Data Sheet(</a:t>
            </a:r>
            <a:r>
              <a:rPr lang="ko-KR" altLang="en-US" sz="1600" b="1">
                <a:solidFill>
                  <a:schemeClr val="tx1"/>
                </a:solidFill>
              </a:rPr>
              <a:t>엑셀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①사양</a:t>
            </a:r>
            <a:r>
              <a:rPr lang="en-US" altLang="ko-KR" sz="1600" b="1">
                <a:solidFill>
                  <a:schemeClr val="tx1"/>
                </a:solidFill>
              </a:rPr>
              <a:t>,</a:t>
            </a:r>
            <a:r>
              <a:rPr lang="ko-KR" altLang="en-US" sz="1600" b="1">
                <a:solidFill>
                  <a:schemeClr val="tx1"/>
                </a:solidFill>
              </a:rPr>
              <a:t>업체</a:t>
            </a:r>
            <a:r>
              <a:rPr lang="en-US" altLang="ko-KR" sz="1600" b="1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>
                <a:solidFill>
                  <a:schemeClr val="tx1"/>
                </a:solidFill>
              </a:rPr>
              <a:t>분석 후 내용 붙여 넣기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E12B4F4-07FB-44A5-900B-CEBB2A802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: </a:t>
            </a:r>
            <a:r>
              <a:rPr lang="ko-KR" altLang="en-US" sz="1200" b="1">
                <a:ea typeface="LG스마트체 Regular" panose="020B0600000101010101" pitchFamily="50" charset="-127"/>
              </a:rPr>
              <a:t>항목별 </a:t>
            </a:r>
            <a:r>
              <a:rPr lang="en-US" altLang="ko-KR" sz="1200" b="1">
                <a:ea typeface="LG스마트체 Regular" panose="020B0600000101010101" pitchFamily="50" charset="-127"/>
              </a:rPr>
              <a:t>3</a:t>
            </a:r>
            <a:r>
              <a:rPr lang="ko-KR" altLang="en-US" sz="1200" b="1">
                <a:ea typeface="LG스마트체 Regular" panose="020B0600000101010101" pitchFamily="50" charset="-127"/>
              </a:rPr>
              <a:t>점 이상은 사양 만족</a:t>
            </a:r>
            <a:r>
              <a:rPr lang="en-US" altLang="ko-KR" sz="1200" b="1">
                <a:ea typeface="LG스마트체 Regular" panose="020B0600000101010101" pitchFamily="50" charset="-127"/>
              </a:rPr>
              <a:t>,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설비는</a:t>
            </a:r>
            <a:r>
              <a:rPr lang="en-US" altLang="ko-KR" sz="1200" b="1">
                <a:ea typeface="LG스마트체 Regular" panose="020B0600000101010101" pitchFamily="50" charset="-127"/>
              </a:rPr>
              <a:t> 2</a:t>
            </a:r>
            <a:r>
              <a:rPr lang="ko-KR" altLang="en-US" sz="1200" b="1">
                <a:ea typeface="LG스마트체 Regular" panose="020B0600000101010101" pitchFamily="50" charset="-127"/>
              </a:rPr>
              <a:t>점 이하가 없어야 함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- </a:t>
            </a:r>
            <a:r>
              <a:rPr lang="ko-KR" altLang="en-US" sz="1200" b="1">
                <a:ea typeface="LG스마트체 Regular" panose="020B0600000101010101" pitchFamily="50" charset="-127"/>
              </a:rPr>
              <a:t>본 내용으로 업체가 선정되는 것은 아니며</a:t>
            </a:r>
            <a:r>
              <a:rPr lang="en-US" altLang="ko-KR" sz="1200" b="1">
                <a:ea typeface="LG스마트체 Regular" panose="020B0600000101010101" pitchFamily="50" charset="-127"/>
              </a:rPr>
              <a:t>, </a:t>
            </a:r>
            <a:r>
              <a:rPr lang="ko-KR" altLang="en-US" sz="1200" b="1">
                <a:ea typeface="LG스마트체 Regular" panose="020B0600000101010101" pitchFamily="50" charset="-127"/>
              </a:rPr>
              <a:t>다수 업체가 요구</a:t>
            </a:r>
            <a:br>
              <a:rPr lang="en-US" altLang="ko-KR" sz="1200" b="1">
                <a:ea typeface="LG스마트체 Regular" panose="020B0600000101010101" pitchFamily="50" charset="-127"/>
              </a:rPr>
            </a:br>
            <a:r>
              <a:rPr lang="en-US" altLang="ko-KR" sz="1200" b="1">
                <a:ea typeface="LG스마트체 Regular" panose="020B0600000101010101" pitchFamily="50" charset="-127"/>
              </a:rPr>
              <a:t>   </a:t>
            </a:r>
            <a:r>
              <a:rPr lang="ko-KR" altLang="en-US" sz="1200" b="1">
                <a:ea typeface="LG스마트체 Regular" panose="020B0600000101010101" pitchFamily="50" charset="-127"/>
              </a:rPr>
              <a:t>사양을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모두 만족 시 심의 후 경쟁 입찰 진행됨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10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66DD8D-32C5-4202-AFBE-B0896FB2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/>
          <a:lstStyle/>
          <a:p>
            <a:r>
              <a:rPr lang="ko-KR" altLang="en-US"/>
              <a:t>물류 흐름성</a:t>
            </a:r>
            <a:r>
              <a:rPr lang="en-US" altLang="ko-KR"/>
              <a:t>(</a:t>
            </a:r>
            <a:r>
              <a:rPr lang="ko-KR" altLang="en-US"/>
              <a:t>이동거리</a:t>
            </a:r>
            <a:r>
              <a:rPr lang="en-US" altLang="ko-KR"/>
              <a:t>), </a:t>
            </a:r>
            <a:r>
              <a:rPr lang="ko-KR" altLang="en-US"/>
              <a:t>공간활용률</a:t>
            </a:r>
            <a:r>
              <a:rPr lang="en-US" altLang="ko-KR"/>
              <a:t>(Footprint), </a:t>
            </a:r>
            <a:r>
              <a:rPr lang="ko-KR" altLang="en-US"/>
              <a:t>향후 확장성 관점에서 최적 </a:t>
            </a:r>
            <a:r>
              <a:rPr lang="en-US" altLang="ko-KR"/>
              <a:t>Layout Case3</a:t>
            </a:r>
            <a:r>
              <a:rPr lang="ko-KR" altLang="en-US"/>
              <a:t>를 제안함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54B13D-37BD-4214-9AF2-9F435F7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Layout </a:t>
            </a:r>
            <a:r>
              <a:rPr lang="ko-KR" altLang="en-US"/>
              <a:t>검토서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E2C5A-317C-4BFC-8B93-F5CA6391B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00A09E-4E27-4B7F-8163-1D552CCB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02093"/>
              </p:ext>
            </p:extLst>
          </p:nvPr>
        </p:nvGraphicFramePr>
        <p:xfrm>
          <a:off x="3032804" y="1155836"/>
          <a:ext cx="6744732" cy="5193594"/>
        </p:xfrm>
        <a:graphic>
          <a:graphicData uri="http://schemas.openxmlformats.org/drawingml/2006/table">
            <a:tbl>
              <a:tblPr/>
              <a:tblGrid>
                <a:gridCol w="19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89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검토 사항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latinLnBrk="1" hangingPunct="1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추진 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Layout</a:t>
                      </a:r>
                    </a:p>
                  </a:txBody>
                  <a:tcPr marL="91441" marR="91441" marT="72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81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Concept</a:t>
                      </a:r>
                      <a:endParaRPr lang="ko-KR" altLang="en-US" sz="1100" b="1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45707" marB="4570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공정 별 배치</a:t>
                      </a:r>
                      <a:endParaRPr lang="en-US" altLang="ko-KR" sz="1100" b="0" kern="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 (</a:t>
                      </a:r>
                      <a:r>
                        <a:rPr lang="ko-KR" altLang="en-US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직사각형의 모인 형태</a:t>
                      </a:r>
                      <a:r>
                        <a:rPr lang="en-US" altLang="ko-KR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 kern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공정별 전문 작업자</a:t>
                      </a:r>
                      <a:r>
                        <a:rPr lang="ko-KR" altLang="en-US" sz="1100" b="0" kern="0" baseline="0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배정</a:t>
                      </a:r>
                      <a:endParaRPr lang="en-US" altLang="ko-KR" sz="1100" b="0" kern="0"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45707" marB="45707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공정별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제품별 배치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 (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세로형태의 공정 배치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물류 흐름 고려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72002" marR="72002" marT="45707" marB="45707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CR 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면적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㎡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r>
                        <a:rPr lang="en-US" altLang="ko-KR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XXX.</a:t>
                      </a:r>
                      <a:r>
                        <a:rPr lang="en-US" altLang="ko-KR" sz="1100" b="0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㎡</a:t>
                      </a: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XXX.X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㎡</a:t>
                      </a: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2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Footprint</a:t>
                      </a: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율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(%)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%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%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 대비</a:t>
                      </a:r>
                      <a:endParaRPr lang="en-US" altLang="ko-KR" sz="1000" b="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개선</a:t>
                      </a:r>
                      <a:endParaRPr lang="en-US" altLang="ko-KR" sz="1000" b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XX.X%p</a:t>
                      </a: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en-US" altLang="ko-KR" sz="1100" b="0" kern="1200" baseline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</a:t>
                      </a: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% </a:t>
                      </a:r>
                      <a:r>
                        <a:rPr lang="ko-KR" altLang="en-US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개선</a:t>
                      </a:r>
                      <a:r>
                        <a:rPr lang="en-US" altLang="ko-KR" sz="1100" b="0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100" b="0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7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물류 거리</a:t>
                      </a:r>
                      <a:r>
                        <a:rPr lang="en-US" altLang="ko-KR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(m)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XXX.Xm</a:t>
                      </a:r>
                      <a:endParaRPr lang="ko-KR" altLang="en-US" sz="1100" b="0" u="non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XXX.Xm</a:t>
                      </a:r>
                      <a:endParaRPr lang="ko-KR" altLang="en-US" sz="1100" b="0" u="non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05612"/>
                  </a:ext>
                </a:extLst>
              </a:tr>
              <a:tr h="316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기존 대비</a:t>
                      </a:r>
                      <a:endParaRPr lang="en-US" altLang="ko-KR" sz="1000" b="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개선</a:t>
                      </a:r>
                      <a:endParaRPr lang="en-US" altLang="ko-KR" sz="1000" b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100" b="0" u="non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kern="1200" baseline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XX.Xm</a:t>
                      </a: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en-US" altLang="ko-KR" sz="1100" b="0" u="none" kern="1200" baseline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XX.X</a:t>
                      </a: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%</a:t>
                      </a:r>
                      <a:r>
                        <a:rPr lang="ko-KR" altLang="en-US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개선</a:t>
                      </a:r>
                      <a:r>
                        <a:rPr lang="en-US" altLang="ko-KR" sz="1100" b="0" u="none" kern="12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100" b="0" u="none" kern="1200" baseline="0">
                        <a:solidFill>
                          <a:schemeClr val="bg1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4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장  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공정별 전문 작업자 배정 유리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공정별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제품별 흐름 생산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기존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CR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활용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(Dead Space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↓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46892"/>
                  </a:ext>
                </a:extLst>
              </a:tr>
              <a:tr h="48440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단  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물류흐름이 원활하지 않음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설비 집적도가 떨어짐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일부 공정 다기능공 양성 필요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기존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Reflow </a:t>
                      </a:r>
                      <a:r>
                        <a:rPr lang="ko-KR" altLang="en-US" sz="1100" b="0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연결부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변경 필요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C250BF3-CF83-4051-9A6F-16E1D8D68A38}"/>
              </a:ext>
            </a:extLst>
          </p:cNvPr>
          <p:cNvSpPr/>
          <p:nvPr/>
        </p:nvSpPr>
        <p:spPr>
          <a:xfrm>
            <a:off x="4868155" y="1636655"/>
            <a:ext cx="1438814" cy="12276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8D5EB3-B225-4A73-9665-4F73280A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96953"/>
              </p:ext>
            </p:extLst>
          </p:nvPr>
        </p:nvGraphicFramePr>
        <p:xfrm>
          <a:off x="142747" y="1155836"/>
          <a:ext cx="2838578" cy="5193592"/>
        </p:xfrm>
        <a:graphic>
          <a:graphicData uri="http://schemas.openxmlformats.org/drawingml/2006/table">
            <a:tbl>
              <a:tblPr/>
              <a:tblGrid>
                <a:gridCol w="28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ts val="8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■ 공장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1441" marR="91441" marT="7200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indent="0">
                        <a:lnSpc>
                          <a:spcPts val="1400"/>
                        </a:lnSpc>
                        <a:buFontTx/>
                        <a:buNone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45707" marB="45707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■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G2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동 층별 사용현황</a:t>
                      </a: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/>
                      <a:endParaRPr lang="ko-KR" altLang="en-US" sz="11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4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■ </a:t>
                      </a: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Layout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검토 위치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(G2</a:t>
                      </a: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동 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2</a:t>
                      </a: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층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_9,240</a:t>
                      </a:r>
                      <a:r>
                        <a:rPr lang="ko-KR" altLang="en-US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㎡</a:t>
                      </a:r>
                      <a:r>
                        <a:rPr lang="en-US" altLang="ko-KR" sz="1100" b="1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itchFamily="34" charset="0"/>
                        </a:rPr>
                        <a:t>)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itchFamily="34" charset="0"/>
                      </a:endParaRP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61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u="non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72002" marR="72002" marT="0" marB="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0561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D47A1DB-6DEC-49B9-A1C8-5855FF602AD6}"/>
              </a:ext>
            </a:extLst>
          </p:cNvPr>
          <p:cNvSpPr/>
          <p:nvPr/>
        </p:nvSpPr>
        <p:spPr>
          <a:xfrm>
            <a:off x="7834466" y="1636655"/>
            <a:ext cx="1438814" cy="12276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" name="자유형 58">
            <a:extLst>
              <a:ext uri="{FF2B5EF4-FFF2-40B4-BE49-F238E27FC236}">
                <a16:creationId xmlns:a16="http://schemas.microsoft.com/office/drawing/2014/main" id="{46F43BF1-37EF-4E09-824C-9FAB95F7A5EE}"/>
              </a:ext>
            </a:extLst>
          </p:cNvPr>
          <p:cNvSpPr/>
          <p:nvPr/>
        </p:nvSpPr>
        <p:spPr>
          <a:xfrm>
            <a:off x="4539550" y="1636655"/>
            <a:ext cx="1800000" cy="1227600"/>
          </a:xfrm>
          <a:custGeom>
            <a:avLst/>
            <a:gdLst>
              <a:gd name="connsiteX0" fmla="*/ 0 w 2785403"/>
              <a:gd name="connsiteY0" fmla="*/ 0 h 1364566"/>
              <a:gd name="connsiteX1" fmla="*/ 2785403 w 2785403"/>
              <a:gd name="connsiteY1" fmla="*/ 0 h 1364566"/>
              <a:gd name="connsiteX2" fmla="*/ 2785403 w 2785403"/>
              <a:gd name="connsiteY2" fmla="*/ 1364566 h 1364566"/>
              <a:gd name="connsiteX3" fmla="*/ 464233 w 2785403"/>
              <a:gd name="connsiteY3" fmla="*/ 1364566 h 1364566"/>
              <a:gd name="connsiteX4" fmla="*/ 464233 w 2785403"/>
              <a:gd name="connsiteY4" fmla="*/ 1125415 h 1364566"/>
              <a:gd name="connsiteX5" fmla="*/ 14067 w 2785403"/>
              <a:gd name="connsiteY5" fmla="*/ 1125415 h 1364566"/>
              <a:gd name="connsiteX6" fmla="*/ 0 w 2785403"/>
              <a:gd name="connsiteY6" fmla="*/ 0 h 13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5403" h="1364566">
                <a:moveTo>
                  <a:pt x="0" y="0"/>
                </a:moveTo>
                <a:lnTo>
                  <a:pt x="2785403" y="0"/>
                </a:lnTo>
                <a:lnTo>
                  <a:pt x="2785403" y="1364566"/>
                </a:lnTo>
                <a:lnTo>
                  <a:pt x="464233" y="1364566"/>
                </a:lnTo>
                <a:lnTo>
                  <a:pt x="464233" y="1125415"/>
                </a:lnTo>
                <a:lnTo>
                  <a:pt x="14067" y="1125415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" name="자유형 59">
            <a:extLst>
              <a:ext uri="{FF2B5EF4-FFF2-40B4-BE49-F238E27FC236}">
                <a16:creationId xmlns:a16="http://schemas.microsoft.com/office/drawing/2014/main" id="{4817F925-A670-4F9B-BEC7-4C7CC6D2BE02}"/>
              </a:ext>
            </a:extLst>
          </p:cNvPr>
          <p:cNvSpPr/>
          <p:nvPr/>
        </p:nvSpPr>
        <p:spPr>
          <a:xfrm>
            <a:off x="7473280" y="1636655"/>
            <a:ext cx="1800000" cy="1227600"/>
          </a:xfrm>
          <a:custGeom>
            <a:avLst/>
            <a:gdLst>
              <a:gd name="connsiteX0" fmla="*/ 0 w 2785403"/>
              <a:gd name="connsiteY0" fmla="*/ 0 h 1364566"/>
              <a:gd name="connsiteX1" fmla="*/ 2785403 w 2785403"/>
              <a:gd name="connsiteY1" fmla="*/ 0 h 1364566"/>
              <a:gd name="connsiteX2" fmla="*/ 2785403 w 2785403"/>
              <a:gd name="connsiteY2" fmla="*/ 1364566 h 1364566"/>
              <a:gd name="connsiteX3" fmla="*/ 464233 w 2785403"/>
              <a:gd name="connsiteY3" fmla="*/ 1364566 h 1364566"/>
              <a:gd name="connsiteX4" fmla="*/ 464233 w 2785403"/>
              <a:gd name="connsiteY4" fmla="*/ 1125415 h 1364566"/>
              <a:gd name="connsiteX5" fmla="*/ 14067 w 2785403"/>
              <a:gd name="connsiteY5" fmla="*/ 1125415 h 1364566"/>
              <a:gd name="connsiteX6" fmla="*/ 0 w 2785403"/>
              <a:gd name="connsiteY6" fmla="*/ 0 h 13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5403" h="1364566">
                <a:moveTo>
                  <a:pt x="0" y="0"/>
                </a:moveTo>
                <a:lnTo>
                  <a:pt x="2785403" y="0"/>
                </a:lnTo>
                <a:lnTo>
                  <a:pt x="2785403" y="1364566"/>
                </a:lnTo>
                <a:lnTo>
                  <a:pt x="464233" y="1364566"/>
                </a:lnTo>
                <a:lnTo>
                  <a:pt x="464233" y="1125415"/>
                </a:lnTo>
                <a:lnTo>
                  <a:pt x="14067" y="1125415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ECC9C-760E-4524-98A4-B193D451C50F}"/>
              </a:ext>
            </a:extLst>
          </p:cNvPr>
          <p:cNvSpPr txBox="1"/>
          <p:nvPr/>
        </p:nvSpPr>
        <p:spPr>
          <a:xfrm>
            <a:off x="5673080" y="1419407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>
                <a:solidFill>
                  <a:prstClr val="black"/>
                </a:solidFill>
              </a:rPr>
              <a:t>투입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B4EA20-0737-4A19-BC11-5061AE8637F1}"/>
              </a:ext>
            </a:extLst>
          </p:cNvPr>
          <p:cNvSpPr/>
          <p:nvPr/>
        </p:nvSpPr>
        <p:spPr>
          <a:xfrm>
            <a:off x="5253781" y="1882676"/>
            <a:ext cx="525357" cy="763669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①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XXX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2BF582-0671-4B99-AC09-3182BE82D2C3}"/>
              </a:ext>
            </a:extLst>
          </p:cNvPr>
          <p:cNvSpPr/>
          <p:nvPr/>
        </p:nvSpPr>
        <p:spPr>
          <a:xfrm>
            <a:off x="5836935" y="1757783"/>
            <a:ext cx="360358" cy="101175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②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C82FED-8301-4E32-A8BA-26B11D2AFA5D}"/>
              </a:ext>
            </a:extLst>
          </p:cNvPr>
          <p:cNvSpPr/>
          <p:nvPr/>
        </p:nvSpPr>
        <p:spPr>
          <a:xfrm>
            <a:off x="4900066" y="1893084"/>
            <a:ext cx="288947" cy="7476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③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F44857-2ECD-4AA4-AC4C-30240EA43E94}"/>
              </a:ext>
            </a:extLst>
          </p:cNvPr>
          <p:cNvSpPr/>
          <p:nvPr/>
        </p:nvSpPr>
        <p:spPr>
          <a:xfrm>
            <a:off x="8553873" y="1773362"/>
            <a:ext cx="614450" cy="1036497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①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XXX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132EA5-C68B-4007-8A2F-D668268FB95E}"/>
              </a:ext>
            </a:extLst>
          </p:cNvPr>
          <p:cNvSpPr/>
          <p:nvPr/>
        </p:nvSpPr>
        <p:spPr>
          <a:xfrm>
            <a:off x="8209936" y="1773362"/>
            <a:ext cx="288947" cy="1036497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②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38FF5-EF3B-4582-AE4B-6B374F736376}"/>
              </a:ext>
            </a:extLst>
          </p:cNvPr>
          <p:cNvSpPr/>
          <p:nvPr/>
        </p:nvSpPr>
        <p:spPr>
          <a:xfrm>
            <a:off x="7876572" y="1773362"/>
            <a:ext cx="288947" cy="1036497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③</a:t>
            </a:r>
            <a:r>
              <a:rPr kumimoji="1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/>
                <a:cs typeface="+mn-cs"/>
              </a:rPr>
              <a:t>X</a:t>
            </a: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/>
              <a:cs typeface="+mn-cs"/>
            </a:endParaRPr>
          </a:p>
        </p:txBody>
      </p:sp>
      <p:sp>
        <p:nvSpPr>
          <p:cNvPr id="19" name="아래쪽 화살표 70">
            <a:extLst>
              <a:ext uri="{FF2B5EF4-FFF2-40B4-BE49-F238E27FC236}">
                <a16:creationId xmlns:a16="http://schemas.microsoft.com/office/drawing/2014/main" id="{EC923AFD-F345-4063-AD76-E7D03A7E7044}"/>
              </a:ext>
            </a:extLst>
          </p:cNvPr>
          <p:cNvSpPr/>
          <p:nvPr/>
        </p:nvSpPr>
        <p:spPr>
          <a:xfrm>
            <a:off x="6035742" y="1606534"/>
            <a:ext cx="72008" cy="122297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20" name="아래쪽 화살표 72">
            <a:extLst>
              <a:ext uri="{FF2B5EF4-FFF2-40B4-BE49-F238E27FC236}">
                <a16:creationId xmlns:a16="http://schemas.microsoft.com/office/drawing/2014/main" id="{CAF1C893-67B5-47B4-B0EE-51F56F8A7C69}"/>
              </a:ext>
            </a:extLst>
          </p:cNvPr>
          <p:cNvSpPr/>
          <p:nvPr/>
        </p:nvSpPr>
        <p:spPr>
          <a:xfrm>
            <a:off x="9026285" y="1606534"/>
            <a:ext cx="72008" cy="122297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9E4416-2811-4D48-968D-315F07487301}"/>
              </a:ext>
            </a:extLst>
          </p:cNvPr>
          <p:cNvCxnSpPr/>
          <p:nvPr/>
        </p:nvCxnSpPr>
        <p:spPr>
          <a:xfrm flipH="1">
            <a:off x="8021045" y="1962288"/>
            <a:ext cx="840053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EFA124-1026-4D8F-A9B1-F5A07230C484}"/>
              </a:ext>
            </a:extLst>
          </p:cNvPr>
          <p:cNvCxnSpPr/>
          <p:nvPr/>
        </p:nvCxnSpPr>
        <p:spPr>
          <a:xfrm>
            <a:off x="5625918" y="2577350"/>
            <a:ext cx="359559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B957F9-EF73-4734-8ADF-2EE9D75B17FE}"/>
              </a:ext>
            </a:extLst>
          </p:cNvPr>
          <p:cNvSpPr/>
          <p:nvPr/>
        </p:nvSpPr>
        <p:spPr>
          <a:xfrm>
            <a:off x="333396" y="5097464"/>
            <a:ext cx="2461646" cy="11680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3A5E5F-8B31-4A39-BC07-05449A1E242D}"/>
              </a:ext>
            </a:extLst>
          </p:cNvPr>
          <p:cNvSpPr/>
          <p:nvPr/>
        </p:nvSpPr>
        <p:spPr>
          <a:xfrm>
            <a:off x="333397" y="5846534"/>
            <a:ext cx="1144016" cy="41899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XX Room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(</a:t>
            </a:r>
            <a:r>
              <a:rPr kumimoji="1" lang="en-US" altLang="ko-KR" sz="105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XX,XXX</a:t>
            </a: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 Class)</a:t>
            </a:r>
            <a:endParaRPr kumimoji="1" lang="ko-KR" altLang="en-US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63CCCA-129C-4DC4-B0C4-21896065A3ED}"/>
              </a:ext>
            </a:extLst>
          </p:cNvPr>
          <p:cNvGrpSpPr/>
          <p:nvPr/>
        </p:nvGrpSpPr>
        <p:grpSpPr>
          <a:xfrm>
            <a:off x="194900" y="3834896"/>
            <a:ext cx="2724184" cy="871883"/>
            <a:chOff x="-201411" y="6871523"/>
            <a:chExt cx="3871180" cy="10869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819C4C-BDF1-4D4C-BB93-987301CBCB49}"/>
                </a:ext>
              </a:extLst>
            </p:cNvPr>
            <p:cNvSpPr/>
            <p:nvPr/>
          </p:nvSpPr>
          <p:spPr>
            <a:xfrm>
              <a:off x="-201411" y="6874884"/>
              <a:ext cx="1224136" cy="810587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55EAAF84-7399-473E-BACF-1CDC974DD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1167" y="7747436"/>
              <a:ext cx="1045573" cy="2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1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층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</a:t>
              </a:r>
              <a:r>
                <a:rPr kumimoji="1" lang="en-US" altLang="ko-KR" sz="11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X,XXX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㎡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)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6AB409-85A5-43BB-8D4D-82506B0BFC7E}"/>
                </a:ext>
              </a:extLst>
            </p:cNvPr>
            <p:cNvSpPr/>
            <p:nvPr/>
          </p:nvSpPr>
          <p:spPr>
            <a:xfrm>
              <a:off x="1123611" y="6874884"/>
              <a:ext cx="1224136" cy="810587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A253181C-30F0-4B64-8AFB-4F2C62C5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452" y="7747436"/>
              <a:ext cx="1045573" cy="2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2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층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</a:t>
              </a:r>
              <a:r>
                <a:rPr kumimoji="1" lang="en-US" altLang="ko-KR" sz="11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X.XXX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㎡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)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CAEE7D-34B9-4826-998D-DC9862B01FD5}"/>
                </a:ext>
              </a:extLst>
            </p:cNvPr>
            <p:cNvSpPr/>
            <p:nvPr/>
          </p:nvSpPr>
          <p:spPr>
            <a:xfrm>
              <a:off x="2445633" y="6874884"/>
              <a:ext cx="1224136" cy="810587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58C0F37F-925E-4FE7-BED4-DB263356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120" y="7747436"/>
              <a:ext cx="1045573" cy="2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3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층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</a:t>
              </a:r>
              <a:r>
                <a:rPr kumimoji="1" lang="en-US" altLang="ko-KR" sz="11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X.XXX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㎡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)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F0CF54C9-8B7F-42E0-A4E7-1CB512981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4164" y="7074184"/>
              <a:ext cx="751718" cy="485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kern="0"/>
                <a:t>XX</a:t>
              </a:r>
              <a:r>
                <a:rPr kumimoji="1" lang="ko-KR" altLang="en-US" sz="1100" b="0" kern="0"/>
                <a:t>사업부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(XX</a:t>
              </a: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제품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)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B9B6E9-EB51-4A17-87EE-C94EFFCA9114}"/>
                </a:ext>
              </a:extLst>
            </p:cNvPr>
            <p:cNvCxnSpPr/>
            <p:nvPr/>
          </p:nvCxnSpPr>
          <p:spPr>
            <a:xfrm flipH="1">
              <a:off x="669964" y="7147942"/>
              <a:ext cx="181423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0BE745-1E5E-4BE9-93E1-13D4B9CBAD63}"/>
                </a:ext>
              </a:extLst>
            </p:cNvPr>
            <p:cNvCxnSpPr/>
            <p:nvPr/>
          </p:nvCxnSpPr>
          <p:spPr>
            <a:xfrm>
              <a:off x="669963" y="6871523"/>
              <a:ext cx="0" cy="279884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BABC884-B050-44EF-B282-1854BDA2D33C}"/>
                </a:ext>
              </a:extLst>
            </p:cNvPr>
            <p:cNvCxnSpPr/>
            <p:nvPr/>
          </p:nvCxnSpPr>
          <p:spPr>
            <a:xfrm flipH="1">
              <a:off x="850939" y="7454620"/>
              <a:ext cx="181423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F7C66F9-6F09-4EE4-89E8-C390E61F85B4}"/>
                </a:ext>
              </a:extLst>
            </p:cNvPr>
            <p:cNvCxnSpPr/>
            <p:nvPr/>
          </p:nvCxnSpPr>
          <p:spPr>
            <a:xfrm>
              <a:off x="841862" y="7147750"/>
              <a:ext cx="0" cy="309051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940C653F-CC55-4FA4-8E3C-694C4A7A9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515" y="6951441"/>
              <a:ext cx="25006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물류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6F469CEF-5ABC-421A-B186-94224B9E7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868" y="7074184"/>
              <a:ext cx="437365" cy="485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kern="0">
                  <a:solidFill>
                    <a:srgbClr val="0000FF"/>
                  </a:solidFill>
                </a:rPr>
                <a:t>XX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(XXX)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73AAB3D-8D8E-4D56-ADFA-58FD22F9719A}"/>
                </a:ext>
              </a:extLst>
            </p:cNvPr>
            <p:cNvCxnSpPr/>
            <p:nvPr/>
          </p:nvCxnSpPr>
          <p:spPr>
            <a:xfrm>
              <a:off x="2887207" y="6871523"/>
              <a:ext cx="0" cy="690053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252EB40-F0ED-42C6-9925-5A829793B87F}"/>
                </a:ext>
              </a:extLst>
            </p:cNvPr>
            <p:cNvCxnSpPr/>
            <p:nvPr/>
          </p:nvCxnSpPr>
          <p:spPr>
            <a:xfrm flipH="1">
              <a:off x="2445634" y="7298216"/>
              <a:ext cx="444103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6998FD0-0138-4A3F-BABF-C31EB375D193}"/>
                </a:ext>
              </a:extLst>
            </p:cNvPr>
            <p:cNvCxnSpPr/>
            <p:nvPr/>
          </p:nvCxnSpPr>
          <p:spPr>
            <a:xfrm flipH="1">
              <a:off x="2887208" y="7567478"/>
              <a:ext cx="545454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FFF2807-FA01-4F5A-9A94-895C9E85281D}"/>
                </a:ext>
              </a:extLst>
            </p:cNvPr>
            <p:cNvCxnSpPr/>
            <p:nvPr/>
          </p:nvCxnSpPr>
          <p:spPr>
            <a:xfrm>
              <a:off x="3415845" y="7413745"/>
              <a:ext cx="0" cy="147831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6D8F7FD-69C1-4948-A2D2-E9D10F2ECBCC}"/>
                </a:ext>
              </a:extLst>
            </p:cNvPr>
            <p:cNvCxnSpPr/>
            <p:nvPr/>
          </p:nvCxnSpPr>
          <p:spPr>
            <a:xfrm flipH="1">
              <a:off x="3418374" y="7413745"/>
              <a:ext cx="251395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636CC616-B307-4F7F-A49C-FFB3C67AF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737" y="6998580"/>
              <a:ext cx="403957" cy="169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옥외</a:t>
              </a: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UT</a:t>
              </a: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7FA0A92F-39E9-4CED-BC28-2DA959C4C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37" y="7424872"/>
              <a:ext cx="15388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UT</a:t>
              </a:r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B1621B12-FD2E-4458-ADE3-6DFFB4C39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288" y="6947407"/>
              <a:ext cx="328022" cy="485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lnSpc>
                  <a:spcPct val="115000"/>
                </a:lnSpc>
                <a:spcBef>
                  <a:spcPct val="15000"/>
                </a:spcBef>
                <a:spcAft>
                  <a:spcPct val="15000"/>
                </a:spcAft>
                <a:defRPr sz="1200" b="1">
                  <a:solidFill>
                    <a:srgbClr val="000000"/>
                  </a:solidFill>
                  <a:latin typeface="Arial Narrow" pitchFamily="34" charset="0"/>
                  <a:ea typeface="LG스마트체 Regular" pitchFamily="50" charset="-127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kern="0"/>
                <a:t>XX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(</a:t>
              </a:r>
              <a:r>
                <a:rPr kumimoji="1" lang="en-US" altLang="zh-CN" sz="1100" b="0" kern="0"/>
                <a:t>XX</a:t>
              </a:r>
              <a:r>
                <a:rPr kumimoji="1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LG스마트체 Regular" pitchFamily="50" charset="-127"/>
                </a:rPr>
                <a:t>)</a:t>
              </a:r>
              <a:endParaRPr kumimoji="1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9450EC-5729-4078-BE1B-B8D1EC7C6AC5}"/>
              </a:ext>
            </a:extLst>
          </p:cNvPr>
          <p:cNvGrpSpPr/>
          <p:nvPr/>
        </p:nvGrpSpPr>
        <p:grpSpPr>
          <a:xfrm rot="20501575">
            <a:off x="2426208" y="1358385"/>
            <a:ext cx="608601" cy="553231"/>
            <a:chOff x="3756960" y="1346000"/>
            <a:chExt cx="608601" cy="569994"/>
          </a:xfrm>
        </p:grpSpPr>
        <p:grpSp>
          <p:nvGrpSpPr>
            <p:cNvPr id="48" name="Group 110">
              <a:extLst>
                <a:ext uri="{FF2B5EF4-FFF2-40B4-BE49-F238E27FC236}">
                  <a16:creationId xmlns:a16="http://schemas.microsoft.com/office/drawing/2014/main" id="{75D6F55E-4D3A-4DEB-8EF6-A7EBD0581FF7}"/>
                </a:ext>
              </a:extLst>
            </p:cNvPr>
            <p:cNvGrpSpPr>
              <a:grpSpLocks/>
            </p:cNvGrpSpPr>
            <p:nvPr/>
          </p:nvGrpSpPr>
          <p:grpSpPr bwMode="auto">
            <a:xfrm rot="550723">
              <a:off x="3949517" y="1532250"/>
              <a:ext cx="220434" cy="195152"/>
              <a:chOff x="0" y="0"/>
              <a:chExt cx="1733" cy="1736"/>
            </a:xfrm>
          </p:grpSpPr>
          <p:sp>
            <p:nvSpPr>
              <p:cNvPr id="53" name="AutoShape 111">
                <a:extLst>
                  <a:ext uri="{FF2B5EF4-FFF2-40B4-BE49-F238E27FC236}">
                    <a16:creationId xmlns:a16="http://schemas.microsoft.com/office/drawing/2014/main" id="{A41C0251-46C7-4D9F-994F-8D24FC62F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" y="0"/>
                <a:ext cx="408" cy="726"/>
              </a:xfrm>
              <a:prstGeom prst="upArrow">
                <a:avLst>
                  <a:gd name="adj1" fmla="val 67648"/>
                  <a:gd name="adj2" fmla="val 120819"/>
                </a:avLst>
              </a:prstGeom>
              <a:solidFill>
                <a:srgbClr val="000000"/>
              </a:solidFill>
              <a:ln w="9525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1600" kern="0">
                  <a:solidFill>
                    <a:srgbClr val="C00000"/>
                  </a:solidFill>
                  <a:ea typeface="LG스마트체 Regular" pitchFamily="50" charset="-127"/>
                  <a:sym typeface="Arial" pitchFamily="34" charset="0"/>
                </a:endParaRPr>
              </a:p>
            </p:txBody>
          </p:sp>
          <p:sp>
            <p:nvSpPr>
              <p:cNvPr id="54" name="AutoShape 112">
                <a:extLst>
                  <a:ext uri="{FF2B5EF4-FFF2-40B4-BE49-F238E27FC236}">
                    <a16:creationId xmlns:a16="http://schemas.microsoft.com/office/drawing/2014/main" id="{FA9A3A53-687F-4608-910F-3171914D0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63" y="1010"/>
                <a:ext cx="408" cy="726"/>
              </a:xfrm>
              <a:prstGeom prst="upArrow">
                <a:avLst>
                  <a:gd name="adj1" fmla="val 67648"/>
                  <a:gd name="adj2" fmla="val 120819"/>
                </a:avLst>
              </a:prstGeom>
              <a:solidFill>
                <a:srgbClr val="000000"/>
              </a:solidFill>
              <a:ln w="9525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1600" kern="0">
                  <a:solidFill>
                    <a:srgbClr val="C00000"/>
                  </a:solidFill>
                  <a:ea typeface="LG스마트체 Regular" pitchFamily="50" charset="-127"/>
                  <a:sym typeface="Arial" pitchFamily="34" charset="0"/>
                </a:endParaRPr>
              </a:p>
            </p:txBody>
          </p:sp>
          <p:sp>
            <p:nvSpPr>
              <p:cNvPr id="55" name="AutoShape 113">
                <a:extLst>
                  <a:ext uri="{FF2B5EF4-FFF2-40B4-BE49-F238E27FC236}">
                    <a16:creationId xmlns:a16="http://schemas.microsoft.com/office/drawing/2014/main" id="{8FA41D12-FC5A-4C00-9B36-13B2B6296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166" y="501"/>
                <a:ext cx="408" cy="726"/>
              </a:xfrm>
              <a:prstGeom prst="upArrow">
                <a:avLst>
                  <a:gd name="adj1" fmla="val 67648"/>
                  <a:gd name="adj2" fmla="val 120819"/>
                </a:avLst>
              </a:prstGeom>
              <a:solidFill>
                <a:srgbClr val="000000"/>
              </a:solidFill>
              <a:ln w="9525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1600" kern="0">
                  <a:solidFill>
                    <a:srgbClr val="C00000"/>
                  </a:solidFill>
                  <a:ea typeface="LG스마트체 Regular" pitchFamily="50" charset="-127"/>
                  <a:sym typeface="Arial" pitchFamily="34" charset="0"/>
                </a:endParaRPr>
              </a:p>
            </p:txBody>
          </p:sp>
          <p:sp>
            <p:nvSpPr>
              <p:cNvPr id="56" name="AutoShape 114">
                <a:extLst>
                  <a:ext uri="{FF2B5EF4-FFF2-40B4-BE49-F238E27FC236}">
                    <a16:creationId xmlns:a16="http://schemas.microsoft.com/office/drawing/2014/main" id="{C19AF5E7-A35F-4A81-8051-B1E7BF00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 flipV="1">
                <a:off x="159" y="508"/>
                <a:ext cx="408" cy="726"/>
              </a:xfrm>
              <a:prstGeom prst="upArrow">
                <a:avLst>
                  <a:gd name="adj1" fmla="val 67648"/>
                  <a:gd name="adj2" fmla="val 120819"/>
                </a:avLst>
              </a:prstGeom>
              <a:solidFill>
                <a:srgbClr val="000000"/>
              </a:solidFill>
              <a:ln w="9525" cmpd="sng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zh-CN" sz="1600" kern="0">
                  <a:solidFill>
                    <a:srgbClr val="C00000"/>
                  </a:solidFill>
                  <a:ea typeface="LG스마트체 Regular" pitchFamily="50" charset="-127"/>
                  <a:sym typeface="Arial" pitchFamily="34" charset="0"/>
                </a:endParaRPr>
              </a:p>
            </p:txBody>
          </p:sp>
        </p:grpSp>
        <p:sp>
          <p:nvSpPr>
            <p:cNvPr id="49" name="Rectangle 105">
              <a:extLst>
                <a:ext uri="{FF2B5EF4-FFF2-40B4-BE49-F238E27FC236}">
                  <a16:creationId xmlns:a16="http://schemas.microsoft.com/office/drawing/2014/main" id="{5D95EA71-35DA-4B4E-8BCC-B3781C0E59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">
              <a:off x="3921721" y="1685162"/>
              <a:ext cx="2503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00" kern="0">
                  <a:solidFill>
                    <a:srgbClr val="C00000"/>
                  </a:solidFill>
                  <a:ea typeface="LG스마트체 Regular" panose="020B0600000101010101" pitchFamily="50" charset="-127"/>
                </a:rPr>
                <a:t>S</a:t>
              </a:r>
              <a:endParaRPr kumimoji="1" lang="zh-CN" altLang="en-US" sz="900" kern="0">
                <a:solidFill>
                  <a:srgbClr val="C00000"/>
                </a:solidFill>
                <a:ea typeface="LG스마트체 Regular" panose="020B0600000101010101" pitchFamily="50" charset="-127"/>
              </a:endParaRPr>
            </a:p>
          </p:txBody>
        </p:sp>
        <p:sp>
          <p:nvSpPr>
            <p:cNvPr id="50" name="Rectangle 105">
              <a:extLst>
                <a:ext uri="{FF2B5EF4-FFF2-40B4-BE49-F238E27FC236}">
                  <a16:creationId xmlns:a16="http://schemas.microsoft.com/office/drawing/2014/main" id="{5A5A1186-7FD0-43AF-8F94-67E7DC4B3C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">
              <a:off x="4113569" y="1549687"/>
              <a:ext cx="25199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00" kern="0">
                  <a:solidFill>
                    <a:srgbClr val="C00000"/>
                  </a:solidFill>
                  <a:ea typeface="LG스마트체 Regular" panose="020B0600000101010101" pitchFamily="50" charset="-127"/>
                  <a:sym typeface="Arial" pitchFamily="34" charset="0"/>
                </a:rPr>
                <a:t>E</a:t>
              </a:r>
              <a:endParaRPr kumimoji="1" lang="zh-CN" altLang="en-US" sz="900" kern="0">
                <a:solidFill>
                  <a:srgbClr val="C00000"/>
                </a:solidFill>
                <a:ea typeface="LG스마트체 Regular" panose="020B0600000101010101" pitchFamily="50" charset="-127"/>
              </a:endParaRPr>
            </a:p>
          </p:txBody>
        </p:sp>
        <p:sp>
          <p:nvSpPr>
            <p:cNvPr id="51" name="Rectangle 105">
              <a:extLst>
                <a:ext uri="{FF2B5EF4-FFF2-40B4-BE49-F238E27FC236}">
                  <a16:creationId xmlns:a16="http://schemas.microsoft.com/office/drawing/2014/main" id="{73FDDF8B-5046-4103-9C87-63CA591FCE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">
              <a:off x="3756960" y="1488231"/>
              <a:ext cx="27443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00" kern="0">
                  <a:solidFill>
                    <a:srgbClr val="C00000"/>
                  </a:solidFill>
                  <a:ea typeface="LG스마트체 Regular" panose="020B0600000101010101" pitchFamily="50" charset="-127"/>
                  <a:sym typeface="Arial" pitchFamily="34" charset="0"/>
                </a:rPr>
                <a:t>W</a:t>
              </a:r>
              <a:endParaRPr kumimoji="1" lang="zh-CN" altLang="en-US" sz="900" kern="0">
                <a:solidFill>
                  <a:srgbClr val="000000"/>
                </a:solidFill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Rectangle 105">
              <a:extLst>
                <a:ext uri="{FF2B5EF4-FFF2-40B4-BE49-F238E27FC236}">
                  <a16:creationId xmlns:a16="http://schemas.microsoft.com/office/drawing/2014/main" id="{66BD8968-C745-479D-BAF0-8AFC7BF981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">
              <a:off x="3970022" y="1346000"/>
              <a:ext cx="25359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00" kern="0">
                  <a:solidFill>
                    <a:srgbClr val="C00000"/>
                  </a:solidFill>
                  <a:ea typeface="LG스마트체 Regular" panose="020B0600000101010101" pitchFamily="50" charset="-127"/>
                </a:rPr>
                <a:t>N</a:t>
              </a:r>
              <a:endParaRPr kumimoji="1" lang="zh-CN" altLang="en-US" sz="900" kern="0">
                <a:solidFill>
                  <a:srgbClr val="C00000"/>
                </a:solidFill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7" name="Text Box 14">
            <a:extLst>
              <a:ext uri="{FF2B5EF4-FFF2-40B4-BE49-F238E27FC236}">
                <a16:creationId xmlns:a16="http://schemas.microsoft.com/office/drawing/2014/main" id="{5534F141-16D4-4E7D-9EF1-64F54599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44" y="3003227"/>
            <a:ext cx="2760371" cy="37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 sz="12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 대지              </a:t>
            </a: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39,072㎡  (11,819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평</a:t>
            </a: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) /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유휴 없음</a:t>
            </a: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 건축연면적   </a:t>
            </a: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47,429㎡ (14,347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평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) /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</a:rPr>
              <a:t>유휴 없음</a:t>
            </a:r>
            <a:endParaRPr kumimoji="1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1811377-A694-4EDC-9D71-AE815E30F723}"/>
              </a:ext>
            </a:extLst>
          </p:cNvPr>
          <p:cNvGrpSpPr/>
          <p:nvPr/>
        </p:nvGrpSpPr>
        <p:grpSpPr>
          <a:xfrm>
            <a:off x="271117" y="1583180"/>
            <a:ext cx="2454335" cy="1202888"/>
            <a:chOff x="361270" y="2133272"/>
            <a:chExt cx="3938644" cy="2785849"/>
          </a:xfrm>
        </p:grpSpPr>
        <p:sp>
          <p:nvSpPr>
            <p:cNvPr id="59" name="직사각형 11">
              <a:extLst>
                <a:ext uri="{FF2B5EF4-FFF2-40B4-BE49-F238E27FC236}">
                  <a16:creationId xmlns:a16="http://schemas.microsoft.com/office/drawing/2014/main" id="{78C4B260-BE63-4212-A7E4-70A51A58FAB8}"/>
                </a:ext>
              </a:extLst>
            </p:cNvPr>
            <p:cNvSpPr/>
            <p:nvPr/>
          </p:nvSpPr>
          <p:spPr>
            <a:xfrm>
              <a:off x="361270" y="2802512"/>
              <a:ext cx="1103360" cy="2002161"/>
            </a:xfrm>
            <a:custGeom>
              <a:avLst/>
              <a:gdLst>
                <a:gd name="connsiteX0" fmla="*/ 0 w 1008112"/>
                <a:gd name="connsiteY0" fmla="*/ 0 h 2398517"/>
                <a:gd name="connsiteX1" fmla="*/ 1008112 w 1008112"/>
                <a:gd name="connsiteY1" fmla="*/ 0 h 2398517"/>
                <a:gd name="connsiteX2" fmla="*/ 1008112 w 1008112"/>
                <a:gd name="connsiteY2" fmla="*/ 2398517 h 2398517"/>
                <a:gd name="connsiteX3" fmla="*/ 0 w 1008112"/>
                <a:gd name="connsiteY3" fmla="*/ 2398517 h 2398517"/>
                <a:gd name="connsiteX4" fmla="*/ 0 w 1008112"/>
                <a:gd name="connsiteY4" fmla="*/ 0 h 2398517"/>
                <a:gd name="connsiteX0" fmla="*/ 13395 w 1021507"/>
                <a:gd name="connsiteY0" fmla="*/ 0 h 2398517"/>
                <a:gd name="connsiteX1" fmla="*/ 1021507 w 1021507"/>
                <a:gd name="connsiteY1" fmla="*/ 0 h 2398517"/>
                <a:gd name="connsiteX2" fmla="*/ 1021507 w 1021507"/>
                <a:gd name="connsiteY2" fmla="*/ 2398517 h 2398517"/>
                <a:gd name="connsiteX3" fmla="*/ 13395 w 1021507"/>
                <a:gd name="connsiteY3" fmla="*/ 2398517 h 2398517"/>
                <a:gd name="connsiteX4" fmla="*/ 0 w 1021507"/>
                <a:gd name="connsiteY4" fmla="*/ 2397009 h 2398517"/>
                <a:gd name="connsiteX5" fmla="*/ 13395 w 1021507"/>
                <a:gd name="connsiteY5" fmla="*/ 0 h 2398517"/>
                <a:gd name="connsiteX0" fmla="*/ 32445 w 1040557"/>
                <a:gd name="connsiteY0" fmla="*/ 0 h 2398517"/>
                <a:gd name="connsiteX1" fmla="*/ 1040557 w 1040557"/>
                <a:gd name="connsiteY1" fmla="*/ 0 h 2398517"/>
                <a:gd name="connsiteX2" fmla="*/ 1040557 w 1040557"/>
                <a:gd name="connsiteY2" fmla="*/ 2398517 h 2398517"/>
                <a:gd name="connsiteX3" fmla="*/ 32445 w 1040557"/>
                <a:gd name="connsiteY3" fmla="*/ 2398517 h 2398517"/>
                <a:gd name="connsiteX4" fmla="*/ 0 w 1040557"/>
                <a:gd name="connsiteY4" fmla="*/ 1730259 h 2398517"/>
                <a:gd name="connsiteX5" fmla="*/ 32445 w 1040557"/>
                <a:gd name="connsiteY5" fmla="*/ 0 h 2398517"/>
                <a:gd name="connsiteX0" fmla="*/ 32445 w 1040557"/>
                <a:gd name="connsiteY0" fmla="*/ 0 h 2398517"/>
                <a:gd name="connsiteX1" fmla="*/ 1040557 w 1040557"/>
                <a:gd name="connsiteY1" fmla="*/ 0 h 2398517"/>
                <a:gd name="connsiteX2" fmla="*/ 1040557 w 1040557"/>
                <a:gd name="connsiteY2" fmla="*/ 2398517 h 2398517"/>
                <a:gd name="connsiteX3" fmla="*/ 213420 w 1040557"/>
                <a:gd name="connsiteY3" fmla="*/ 1741292 h 2398517"/>
                <a:gd name="connsiteX4" fmla="*/ 0 w 1040557"/>
                <a:gd name="connsiteY4" fmla="*/ 1730259 h 2398517"/>
                <a:gd name="connsiteX5" fmla="*/ 32445 w 1040557"/>
                <a:gd name="connsiteY5" fmla="*/ 0 h 2398517"/>
                <a:gd name="connsiteX0" fmla="*/ 32445 w 1040557"/>
                <a:gd name="connsiteY0" fmla="*/ 0 h 2398517"/>
                <a:gd name="connsiteX1" fmla="*/ 1040557 w 1040557"/>
                <a:gd name="connsiteY1" fmla="*/ 0 h 2398517"/>
                <a:gd name="connsiteX2" fmla="*/ 1040557 w 1040557"/>
                <a:gd name="connsiteY2" fmla="*/ 2398517 h 2398517"/>
                <a:gd name="connsiteX3" fmla="*/ 213420 w 1040557"/>
                <a:gd name="connsiteY3" fmla="*/ 1741292 h 2398517"/>
                <a:gd name="connsiteX4" fmla="*/ 190501 w 1040557"/>
                <a:gd name="connsiteY4" fmla="*/ 1730259 h 2398517"/>
                <a:gd name="connsiteX5" fmla="*/ 0 w 1040557"/>
                <a:gd name="connsiteY5" fmla="*/ 1730259 h 2398517"/>
                <a:gd name="connsiteX6" fmla="*/ 32445 w 1040557"/>
                <a:gd name="connsiteY6" fmla="*/ 0 h 2398517"/>
                <a:gd name="connsiteX0" fmla="*/ 32445 w 1040557"/>
                <a:gd name="connsiteY0" fmla="*/ 0 h 2398517"/>
                <a:gd name="connsiteX1" fmla="*/ 1040557 w 1040557"/>
                <a:gd name="connsiteY1" fmla="*/ 0 h 2398517"/>
                <a:gd name="connsiteX2" fmla="*/ 1040557 w 1040557"/>
                <a:gd name="connsiteY2" fmla="*/ 2398517 h 2398517"/>
                <a:gd name="connsiteX3" fmla="*/ 194370 w 1040557"/>
                <a:gd name="connsiteY3" fmla="*/ 2388992 h 2398517"/>
                <a:gd name="connsiteX4" fmla="*/ 190501 w 1040557"/>
                <a:gd name="connsiteY4" fmla="*/ 1730259 h 2398517"/>
                <a:gd name="connsiteX5" fmla="*/ 0 w 1040557"/>
                <a:gd name="connsiteY5" fmla="*/ 1730259 h 2398517"/>
                <a:gd name="connsiteX6" fmla="*/ 32445 w 1040557"/>
                <a:gd name="connsiteY6" fmla="*/ 0 h 2398517"/>
                <a:gd name="connsiteX0" fmla="*/ 32445 w 1040557"/>
                <a:gd name="connsiteY0" fmla="*/ 0 h 2406534"/>
                <a:gd name="connsiteX1" fmla="*/ 1040557 w 1040557"/>
                <a:gd name="connsiteY1" fmla="*/ 0 h 2406534"/>
                <a:gd name="connsiteX2" fmla="*/ 1040557 w 1040557"/>
                <a:gd name="connsiteY2" fmla="*/ 2398517 h 2406534"/>
                <a:gd name="connsiteX3" fmla="*/ 1038226 w 1040557"/>
                <a:gd name="connsiteY3" fmla="*/ 2406534 h 2406534"/>
                <a:gd name="connsiteX4" fmla="*/ 194370 w 1040557"/>
                <a:gd name="connsiteY4" fmla="*/ 2388992 h 2406534"/>
                <a:gd name="connsiteX5" fmla="*/ 190501 w 1040557"/>
                <a:gd name="connsiteY5" fmla="*/ 1730259 h 2406534"/>
                <a:gd name="connsiteX6" fmla="*/ 0 w 1040557"/>
                <a:gd name="connsiteY6" fmla="*/ 1730259 h 2406534"/>
                <a:gd name="connsiteX7" fmla="*/ 32445 w 1040557"/>
                <a:gd name="connsiteY7" fmla="*/ 0 h 2406534"/>
                <a:gd name="connsiteX0" fmla="*/ 32445 w 1040557"/>
                <a:gd name="connsiteY0" fmla="*/ 0 h 2398517"/>
                <a:gd name="connsiteX1" fmla="*/ 1040557 w 1040557"/>
                <a:gd name="connsiteY1" fmla="*/ 0 h 2398517"/>
                <a:gd name="connsiteX2" fmla="*/ 1040557 w 1040557"/>
                <a:gd name="connsiteY2" fmla="*/ 2398517 h 2398517"/>
                <a:gd name="connsiteX3" fmla="*/ 771526 w 1040557"/>
                <a:gd name="connsiteY3" fmla="*/ 2387484 h 2398517"/>
                <a:gd name="connsiteX4" fmla="*/ 194370 w 1040557"/>
                <a:gd name="connsiteY4" fmla="*/ 2388992 h 2398517"/>
                <a:gd name="connsiteX5" fmla="*/ 190501 w 1040557"/>
                <a:gd name="connsiteY5" fmla="*/ 1730259 h 2398517"/>
                <a:gd name="connsiteX6" fmla="*/ 0 w 1040557"/>
                <a:gd name="connsiteY6" fmla="*/ 1730259 h 2398517"/>
                <a:gd name="connsiteX7" fmla="*/ 32445 w 1040557"/>
                <a:gd name="connsiteY7" fmla="*/ 0 h 2398517"/>
                <a:gd name="connsiteX0" fmla="*/ 32445 w 1040557"/>
                <a:gd name="connsiteY0" fmla="*/ 0 h 2388992"/>
                <a:gd name="connsiteX1" fmla="*/ 1040557 w 1040557"/>
                <a:gd name="connsiteY1" fmla="*/ 0 h 2388992"/>
                <a:gd name="connsiteX2" fmla="*/ 773857 w 1040557"/>
                <a:gd name="connsiteY2" fmla="*/ 1903217 h 2388992"/>
                <a:gd name="connsiteX3" fmla="*/ 771526 w 1040557"/>
                <a:gd name="connsiteY3" fmla="*/ 2387484 h 2388992"/>
                <a:gd name="connsiteX4" fmla="*/ 194370 w 1040557"/>
                <a:gd name="connsiteY4" fmla="*/ 2388992 h 2388992"/>
                <a:gd name="connsiteX5" fmla="*/ 190501 w 1040557"/>
                <a:gd name="connsiteY5" fmla="*/ 1730259 h 2388992"/>
                <a:gd name="connsiteX6" fmla="*/ 0 w 1040557"/>
                <a:gd name="connsiteY6" fmla="*/ 1730259 h 2388992"/>
                <a:gd name="connsiteX7" fmla="*/ 32445 w 1040557"/>
                <a:gd name="connsiteY7" fmla="*/ 0 h 2388992"/>
                <a:gd name="connsiteX0" fmla="*/ 32445 w 1040557"/>
                <a:gd name="connsiteY0" fmla="*/ 0 h 2388992"/>
                <a:gd name="connsiteX1" fmla="*/ 1040557 w 1040557"/>
                <a:gd name="connsiteY1" fmla="*/ 0 h 2388992"/>
                <a:gd name="connsiteX2" fmla="*/ 773857 w 1040557"/>
                <a:gd name="connsiteY2" fmla="*/ 1903217 h 2388992"/>
                <a:gd name="connsiteX3" fmla="*/ 771526 w 1040557"/>
                <a:gd name="connsiteY3" fmla="*/ 1892184 h 2388992"/>
                <a:gd name="connsiteX4" fmla="*/ 771526 w 1040557"/>
                <a:gd name="connsiteY4" fmla="*/ 2387484 h 2388992"/>
                <a:gd name="connsiteX5" fmla="*/ 194370 w 1040557"/>
                <a:gd name="connsiteY5" fmla="*/ 2388992 h 2388992"/>
                <a:gd name="connsiteX6" fmla="*/ 190501 w 1040557"/>
                <a:gd name="connsiteY6" fmla="*/ 1730259 h 2388992"/>
                <a:gd name="connsiteX7" fmla="*/ 0 w 1040557"/>
                <a:gd name="connsiteY7" fmla="*/ 1730259 h 2388992"/>
                <a:gd name="connsiteX8" fmla="*/ 32445 w 1040557"/>
                <a:gd name="connsiteY8" fmla="*/ 0 h 2388992"/>
                <a:gd name="connsiteX0" fmla="*/ 32445 w 1040557"/>
                <a:gd name="connsiteY0" fmla="*/ 0 h 2388992"/>
                <a:gd name="connsiteX1" fmla="*/ 1040557 w 1040557"/>
                <a:gd name="connsiteY1" fmla="*/ 0 h 2388992"/>
                <a:gd name="connsiteX2" fmla="*/ 773857 w 1040557"/>
                <a:gd name="connsiteY2" fmla="*/ 1903217 h 2388992"/>
                <a:gd name="connsiteX3" fmla="*/ 581026 w 1040557"/>
                <a:gd name="connsiteY3" fmla="*/ 1882659 h 2388992"/>
                <a:gd name="connsiteX4" fmla="*/ 771526 w 1040557"/>
                <a:gd name="connsiteY4" fmla="*/ 2387484 h 2388992"/>
                <a:gd name="connsiteX5" fmla="*/ 194370 w 1040557"/>
                <a:gd name="connsiteY5" fmla="*/ 2388992 h 2388992"/>
                <a:gd name="connsiteX6" fmla="*/ 190501 w 1040557"/>
                <a:gd name="connsiteY6" fmla="*/ 1730259 h 2388992"/>
                <a:gd name="connsiteX7" fmla="*/ 0 w 1040557"/>
                <a:gd name="connsiteY7" fmla="*/ 1730259 h 2388992"/>
                <a:gd name="connsiteX8" fmla="*/ 32445 w 1040557"/>
                <a:gd name="connsiteY8" fmla="*/ 0 h 2388992"/>
                <a:gd name="connsiteX0" fmla="*/ 32445 w 1078657"/>
                <a:gd name="connsiteY0" fmla="*/ 0 h 2388992"/>
                <a:gd name="connsiteX1" fmla="*/ 1040557 w 1078657"/>
                <a:gd name="connsiteY1" fmla="*/ 0 h 2388992"/>
                <a:gd name="connsiteX2" fmla="*/ 1078657 w 1078657"/>
                <a:gd name="connsiteY2" fmla="*/ 1903217 h 2388992"/>
                <a:gd name="connsiteX3" fmla="*/ 581026 w 1078657"/>
                <a:gd name="connsiteY3" fmla="*/ 1882659 h 2388992"/>
                <a:gd name="connsiteX4" fmla="*/ 771526 w 1078657"/>
                <a:gd name="connsiteY4" fmla="*/ 2387484 h 2388992"/>
                <a:gd name="connsiteX5" fmla="*/ 194370 w 1078657"/>
                <a:gd name="connsiteY5" fmla="*/ 2388992 h 2388992"/>
                <a:gd name="connsiteX6" fmla="*/ 190501 w 1078657"/>
                <a:gd name="connsiteY6" fmla="*/ 1730259 h 2388992"/>
                <a:gd name="connsiteX7" fmla="*/ 0 w 1078657"/>
                <a:gd name="connsiteY7" fmla="*/ 1730259 h 2388992"/>
                <a:gd name="connsiteX8" fmla="*/ 32445 w 1078657"/>
                <a:gd name="connsiteY8" fmla="*/ 0 h 2388992"/>
                <a:gd name="connsiteX0" fmla="*/ 32445 w 1078657"/>
                <a:gd name="connsiteY0" fmla="*/ 0 h 2388992"/>
                <a:gd name="connsiteX1" fmla="*/ 1040557 w 1078657"/>
                <a:gd name="connsiteY1" fmla="*/ 0 h 2388992"/>
                <a:gd name="connsiteX2" fmla="*/ 1078657 w 1078657"/>
                <a:gd name="connsiteY2" fmla="*/ 1903217 h 2388992"/>
                <a:gd name="connsiteX3" fmla="*/ 790576 w 1078657"/>
                <a:gd name="connsiteY3" fmla="*/ 1882659 h 2388992"/>
                <a:gd name="connsiteX4" fmla="*/ 771526 w 1078657"/>
                <a:gd name="connsiteY4" fmla="*/ 2387484 h 2388992"/>
                <a:gd name="connsiteX5" fmla="*/ 194370 w 1078657"/>
                <a:gd name="connsiteY5" fmla="*/ 2388992 h 2388992"/>
                <a:gd name="connsiteX6" fmla="*/ 190501 w 1078657"/>
                <a:gd name="connsiteY6" fmla="*/ 1730259 h 2388992"/>
                <a:gd name="connsiteX7" fmla="*/ 0 w 1078657"/>
                <a:gd name="connsiteY7" fmla="*/ 1730259 h 2388992"/>
                <a:gd name="connsiteX8" fmla="*/ 32445 w 1078657"/>
                <a:gd name="connsiteY8" fmla="*/ 0 h 2388992"/>
                <a:gd name="connsiteX0" fmla="*/ 32445 w 1078657"/>
                <a:gd name="connsiteY0" fmla="*/ 0 h 2388992"/>
                <a:gd name="connsiteX1" fmla="*/ 1040557 w 1078657"/>
                <a:gd name="connsiteY1" fmla="*/ 0 h 2388992"/>
                <a:gd name="connsiteX2" fmla="*/ 1078657 w 1078657"/>
                <a:gd name="connsiteY2" fmla="*/ 1903217 h 2388992"/>
                <a:gd name="connsiteX3" fmla="*/ 800101 w 1078657"/>
                <a:gd name="connsiteY3" fmla="*/ 1911234 h 2388992"/>
                <a:gd name="connsiteX4" fmla="*/ 771526 w 1078657"/>
                <a:gd name="connsiteY4" fmla="*/ 2387484 h 2388992"/>
                <a:gd name="connsiteX5" fmla="*/ 194370 w 1078657"/>
                <a:gd name="connsiteY5" fmla="*/ 2388992 h 2388992"/>
                <a:gd name="connsiteX6" fmla="*/ 190501 w 1078657"/>
                <a:gd name="connsiteY6" fmla="*/ 1730259 h 2388992"/>
                <a:gd name="connsiteX7" fmla="*/ 0 w 1078657"/>
                <a:gd name="connsiteY7" fmla="*/ 1730259 h 2388992"/>
                <a:gd name="connsiteX8" fmla="*/ 32445 w 1078657"/>
                <a:gd name="connsiteY8" fmla="*/ 0 h 2388992"/>
                <a:gd name="connsiteX0" fmla="*/ 32445 w 1078657"/>
                <a:gd name="connsiteY0" fmla="*/ 0 h 2388992"/>
                <a:gd name="connsiteX1" fmla="*/ 1040557 w 1078657"/>
                <a:gd name="connsiteY1" fmla="*/ 0 h 2388992"/>
                <a:gd name="connsiteX2" fmla="*/ 1078657 w 1078657"/>
                <a:gd name="connsiteY2" fmla="*/ 1903217 h 2388992"/>
                <a:gd name="connsiteX3" fmla="*/ 800101 w 1078657"/>
                <a:gd name="connsiteY3" fmla="*/ 1911234 h 2388992"/>
                <a:gd name="connsiteX4" fmla="*/ 800101 w 1078657"/>
                <a:gd name="connsiteY4" fmla="*/ 2387484 h 2388992"/>
                <a:gd name="connsiteX5" fmla="*/ 194370 w 1078657"/>
                <a:gd name="connsiteY5" fmla="*/ 2388992 h 2388992"/>
                <a:gd name="connsiteX6" fmla="*/ 190501 w 1078657"/>
                <a:gd name="connsiteY6" fmla="*/ 1730259 h 2388992"/>
                <a:gd name="connsiteX7" fmla="*/ 0 w 1078657"/>
                <a:gd name="connsiteY7" fmla="*/ 1730259 h 2388992"/>
                <a:gd name="connsiteX8" fmla="*/ 32445 w 1078657"/>
                <a:gd name="connsiteY8" fmla="*/ 0 h 2388992"/>
                <a:gd name="connsiteX0" fmla="*/ 0 w 1084312"/>
                <a:gd name="connsiteY0" fmla="*/ 0 h 2398517"/>
                <a:gd name="connsiteX1" fmla="*/ 1046212 w 1084312"/>
                <a:gd name="connsiteY1" fmla="*/ 9525 h 2398517"/>
                <a:gd name="connsiteX2" fmla="*/ 1084312 w 1084312"/>
                <a:gd name="connsiteY2" fmla="*/ 1912742 h 2398517"/>
                <a:gd name="connsiteX3" fmla="*/ 805756 w 1084312"/>
                <a:gd name="connsiteY3" fmla="*/ 1920759 h 2398517"/>
                <a:gd name="connsiteX4" fmla="*/ 805756 w 1084312"/>
                <a:gd name="connsiteY4" fmla="*/ 2397009 h 2398517"/>
                <a:gd name="connsiteX5" fmla="*/ 200025 w 1084312"/>
                <a:gd name="connsiteY5" fmla="*/ 2398517 h 2398517"/>
                <a:gd name="connsiteX6" fmla="*/ 196156 w 1084312"/>
                <a:gd name="connsiteY6" fmla="*/ 1739784 h 2398517"/>
                <a:gd name="connsiteX7" fmla="*/ 5655 w 1084312"/>
                <a:gd name="connsiteY7" fmla="*/ 1739784 h 2398517"/>
                <a:gd name="connsiteX8" fmla="*/ 0 w 1084312"/>
                <a:gd name="connsiteY8" fmla="*/ 0 h 2398517"/>
                <a:gd name="connsiteX0" fmla="*/ 0 w 1103362"/>
                <a:gd name="connsiteY0" fmla="*/ 0 h 2388992"/>
                <a:gd name="connsiteX1" fmla="*/ 1065262 w 1103362"/>
                <a:gd name="connsiteY1" fmla="*/ 0 h 2388992"/>
                <a:gd name="connsiteX2" fmla="*/ 1103362 w 1103362"/>
                <a:gd name="connsiteY2" fmla="*/ 1903217 h 2388992"/>
                <a:gd name="connsiteX3" fmla="*/ 824806 w 1103362"/>
                <a:gd name="connsiteY3" fmla="*/ 1911234 h 2388992"/>
                <a:gd name="connsiteX4" fmla="*/ 824806 w 1103362"/>
                <a:gd name="connsiteY4" fmla="*/ 2387484 h 2388992"/>
                <a:gd name="connsiteX5" fmla="*/ 219075 w 1103362"/>
                <a:gd name="connsiteY5" fmla="*/ 2388992 h 2388992"/>
                <a:gd name="connsiteX6" fmla="*/ 215206 w 1103362"/>
                <a:gd name="connsiteY6" fmla="*/ 1730259 h 2388992"/>
                <a:gd name="connsiteX7" fmla="*/ 24705 w 1103362"/>
                <a:gd name="connsiteY7" fmla="*/ 1730259 h 2388992"/>
                <a:gd name="connsiteX8" fmla="*/ 0 w 1103362"/>
                <a:gd name="connsiteY8" fmla="*/ 0 h 2388992"/>
                <a:gd name="connsiteX0" fmla="*/ 0 w 1103362"/>
                <a:gd name="connsiteY0" fmla="*/ 9525 h 2398517"/>
                <a:gd name="connsiteX1" fmla="*/ 1093837 w 1103362"/>
                <a:gd name="connsiteY1" fmla="*/ 0 h 2398517"/>
                <a:gd name="connsiteX2" fmla="*/ 1103362 w 1103362"/>
                <a:gd name="connsiteY2" fmla="*/ 1912742 h 2398517"/>
                <a:gd name="connsiteX3" fmla="*/ 824806 w 1103362"/>
                <a:gd name="connsiteY3" fmla="*/ 1920759 h 2398517"/>
                <a:gd name="connsiteX4" fmla="*/ 824806 w 1103362"/>
                <a:gd name="connsiteY4" fmla="*/ 2397009 h 2398517"/>
                <a:gd name="connsiteX5" fmla="*/ 219075 w 1103362"/>
                <a:gd name="connsiteY5" fmla="*/ 2398517 h 2398517"/>
                <a:gd name="connsiteX6" fmla="*/ 215206 w 1103362"/>
                <a:gd name="connsiteY6" fmla="*/ 1739784 h 2398517"/>
                <a:gd name="connsiteX7" fmla="*/ 24705 w 1103362"/>
                <a:gd name="connsiteY7" fmla="*/ 1739784 h 2398517"/>
                <a:gd name="connsiteX8" fmla="*/ 0 w 1103362"/>
                <a:gd name="connsiteY8" fmla="*/ 9525 h 2398517"/>
                <a:gd name="connsiteX0" fmla="*/ 0 w 1103362"/>
                <a:gd name="connsiteY0" fmla="*/ 9525 h 2398517"/>
                <a:gd name="connsiteX1" fmla="*/ 1093837 w 1103362"/>
                <a:gd name="connsiteY1" fmla="*/ 0 h 2398517"/>
                <a:gd name="connsiteX2" fmla="*/ 1103362 w 1103362"/>
                <a:gd name="connsiteY2" fmla="*/ 1912742 h 2398517"/>
                <a:gd name="connsiteX3" fmla="*/ 824806 w 1103362"/>
                <a:gd name="connsiteY3" fmla="*/ 1920759 h 2398517"/>
                <a:gd name="connsiteX4" fmla="*/ 824806 w 1103362"/>
                <a:gd name="connsiteY4" fmla="*/ 2397009 h 2398517"/>
                <a:gd name="connsiteX5" fmla="*/ 219075 w 1103362"/>
                <a:gd name="connsiteY5" fmla="*/ 2398517 h 2398517"/>
                <a:gd name="connsiteX6" fmla="*/ 215206 w 1103362"/>
                <a:gd name="connsiteY6" fmla="*/ 1739784 h 2398517"/>
                <a:gd name="connsiteX7" fmla="*/ 5655 w 1103362"/>
                <a:gd name="connsiteY7" fmla="*/ 1739784 h 2398517"/>
                <a:gd name="connsiteX8" fmla="*/ 0 w 1103362"/>
                <a:gd name="connsiteY8" fmla="*/ 9525 h 239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362" h="2398517">
                  <a:moveTo>
                    <a:pt x="0" y="9525"/>
                  </a:moveTo>
                  <a:lnTo>
                    <a:pt x="1093837" y="0"/>
                  </a:lnTo>
                  <a:lnTo>
                    <a:pt x="1103362" y="1912742"/>
                  </a:lnTo>
                  <a:lnTo>
                    <a:pt x="824806" y="1920759"/>
                  </a:lnTo>
                  <a:lnTo>
                    <a:pt x="824806" y="2397009"/>
                  </a:lnTo>
                  <a:lnTo>
                    <a:pt x="219075" y="2398517"/>
                  </a:lnTo>
                  <a:cubicBezTo>
                    <a:pt x="217785" y="2178939"/>
                    <a:pt x="216496" y="1959362"/>
                    <a:pt x="215206" y="1739784"/>
                  </a:cubicBezTo>
                  <a:lnTo>
                    <a:pt x="5655" y="173978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6FBFB"/>
            </a:solidFill>
            <a:ln w="3175" cmpd="sng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95573" tIns="47787" rIns="95573" bIns="47787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0">
                <a:solidFill>
                  <a:srgbClr val="000000"/>
                </a:solidFill>
                <a:ea typeface="LG스마트체 Regular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EF0DCD-A604-446E-8F94-CB4B1F55642E}"/>
                </a:ext>
              </a:extLst>
            </p:cNvPr>
            <p:cNvSpPr/>
            <p:nvPr/>
          </p:nvSpPr>
          <p:spPr>
            <a:xfrm>
              <a:off x="1459070" y="2133272"/>
              <a:ext cx="718288" cy="1179851"/>
            </a:xfrm>
            <a:prstGeom prst="rect">
              <a:avLst/>
            </a:prstGeom>
            <a:solidFill>
              <a:srgbClr val="F6FBFB"/>
            </a:solidFill>
            <a:ln w="3175" cmpd="sng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95573" tIns="47787" rIns="95573" bIns="47787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0">
                <a:solidFill>
                  <a:prstClr val="white">
                    <a:lumMod val="75000"/>
                  </a:prstClr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1E28D6C-5963-431E-A85C-EE0018895DB9}"/>
                </a:ext>
              </a:extLst>
            </p:cNvPr>
            <p:cNvSpPr/>
            <p:nvPr/>
          </p:nvSpPr>
          <p:spPr>
            <a:xfrm>
              <a:off x="2989219" y="2833957"/>
              <a:ext cx="1310695" cy="2085164"/>
            </a:xfrm>
            <a:prstGeom prst="rect">
              <a:avLst/>
            </a:prstGeom>
            <a:solidFill>
              <a:srgbClr val="F6FBFB"/>
            </a:solidFill>
            <a:ln w="3175" cmpd="sng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95573" tIns="47787" rIns="95573" bIns="47787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0">
                <a:solidFill>
                  <a:srgbClr val="000000"/>
                </a:solidFill>
                <a:ea typeface="LG스마트체 Regular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A6CB3B-E5CF-444B-B2FF-2B01C3E42DEF}"/>
                </a:ext>
              </a:extLst>
            </p:cNvPr>
            <p:cNvSpPr/>
            <p:nvPr/>
          </p:nvSpPr>
          <p:spPr>
            <a:xfrm>
              <a:off x="2569466" y="2133272"/>
              <a:ext cx="1303414" cy="467736"/>
            </a:xfrm>
            <a:prstGeom prst="rect">
              <a:avLst/>
            </a:prstGeom>
            <a:pattFill prst="pct10">
              <a:fgClr>
                <a:srgbClr val="FFFFFF">
                  <a:lumMod val="50000"/>
                </a:srgbClr>
              </a:fgClr>
              <a:bgClr>
                <a:srgbClr val="FFFFFF"/>
              </a:bgClr>
            </a:pattFill>
            <a:ln w="3175" cmpd="sng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95573" tIns="47787" rIns="95573" bIns="47787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0">
                <a:solidFill>
                  <a:srgbClr val="000000"/>
                </a:solidFill>
                <a:ea typeface="LG스마트체 Regular" pitchFamily="50" charset="-127"/>
              </a:endParaRPr>
            </a:p>
          </p:txBody>
        </p:sp>
        <p:sp>
          <p:nvSpPr>
            <p:cNvPr id="63" name="Rectangle 5236">
              <a:extLst>
                <a:ext uri="{FF2B5EF4-FFF2-40B4-BE49-F238E27FC236}">
                  <a16:creationId xmlns:a16="http://schemas.microsoft.com/office/drawing/2014/main" id="{8F046CFE-014D-4398-B5B7-FEA05D57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228" y="3611547"/>
              <a:ext cx="433703" cy="4295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b="1" kern="0">
                  <a:solidFill>
                    <a:srgbClr val="0000FF"/>
                  </a:solidFill>
                  <a:ea typeface="LG스마트체 Regular" pitchFamily="50" charset="-127"/>
                  <a:cs typeface="Times New Roman" pitchFamily="18" charset="0"/>
                </a:rPr>
                <a:t>G2</a:t>
              </a:r>
              <a:r>
                <a:rPr kumimoji="1" lang="ko-KR" altLang="en-US" sz="1100" b="1" kern="0">
                  <a:solidFill>
                    <a:srgbClr val="0000FF"/>
                  </a:solidFill>
                  <a:ea typeface="LG스마트체 Regular" pitchFamily="50" charset="-127"/>
                  <a:cs typeface="Times New Roman" pitchFamily="18" charset="0"/>
                </a:rPr>
                <a:t>동</a:t>
              </a:r>
              <a:endParaRPr kumimoji="1" lang="en-US" altLang="ko-KR" sz="1100" b="1" kern="0">
                <a:solidFill>
                  <a:srgbClr val="0000FF"/>
                </a:solidFill>
                <a:ea typeface="LG스마트체 Regular" pitchFamily="50" charset="-127"/>
                <a:cs typeface="Times New Roman" pitchFamily="18" charset="0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kern="0">
                  <a:solidFill>
                    <a:srgbClr val="0000FF"/>
                  </a:solidFill>
                  <a:ea typeface="LG스마트체 Regular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1100" kern="0">
                  <a:solidFill>
                    <a:srgbClr val="0000FF"/>
                  </a:solidFill>
                  <a:ea typeface="LG스마트체 Regular" pitchFamily="50" charset="-127"/>
                  <a:cs typeface="Times New Roman" pitchFamily="18" charset="0"/>
                </a:rPr>
                <a:t>기판</a:t>
              </a:r>
              <a:r>
                <a:rPr kumimoji="1" lang="en-US" altLang="zh-CN" sz="1100" kern="0">
                  <a:solidFill>
                    <a:srgbClr val="0000FF"/>
                  </a:solidFill>
                  <a:ea typeface="LG스마트체 Regular" pitchFamily="50" charset="-127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4" name="Rectangle 5236">
              <a:extLst>
                <a:ext uri="{FF2B5EF4-FFF2-40B4-BE49-F238E27FC236}">
                  <a16:creationId xmlns:a16="http://schemas.microsoft.com/office/drawing/2014/main" id="{499EC303-3BC1-4509-9EF5-3C0CA1EFE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43" y="3219276"/>
              <a:ext cx="524782" cy="7610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G1</a:t>
              </a:r>
              <a:r>
                <a:rPr kumimoji="1" lang="ko-KR" altLang="en-US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동</a:t>
              </a:r>
              <a:endParaRPr kumimoji="1" lang="en-US" altLang="ko-KR" sz="1100" b="1" kern="0">
                <a:solidFill>
                  <a:prstClr val="white">
                    <a:lumMod val="75000"/>
                  </a:prstClr>
                </a:solidFill>
                <a:ea typeface="LG스마트체 Regular" pitchFamily="50" charset="-127"/>
                <a:cs typeface="Times New Roman" pitchFamily="18" charset="0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광학</a:t>
              </a:r>
              <a:r>
                <a:rPr kumimoji="1" lang="en-US" altLang="ko-KR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)</a:t>
              </a:r>
              <a:endParaRPr kumimoji="1" lang="en-US" altLang="zh-CN" sz="1100" kern="0">
                <a:solidFill>
                  <a:prstClr val="white">
                    <a:lumMod val="75000"/>
                  </a:prstClr>
                </a:solidFill>
                <a:ea typeface="LG스마트체 Regular" pitchFamily="50" charset="-127"/>
                <a:cs typeface="Times New Roman" pitchFamily="18" charset="0"/>
              </a:endParaRPr>
            </a:p>
          </p:txBody>
        </p:sp>
        <p:sp>
          <p:nvSpPr>
            <p:cNvPr id="65" name="Rectangle 5236">
              <a:extLst>
                <a:ext uri="{FF2B5EF4-FFF2-40B4-BE49-F238E27FC236}">
                  <a16:creationId xmlns:a16="http://schemas.microsoft.com/office/drawing/2014/main" id="{A89E6DE5-E393-4C8D-89A2-7337C307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85" y="2435572"/>
              <a:ext cx="1489800" cy="7610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G3</a:t>
              </a:r>
              <a:r>
                <a:rPr kumimoji="1" lang="ko-KR" altLang="en-US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동</a:t>
              </a:r>
              <a:br>
                <a:rPr kumimoji="1" lang="en-US" altLang="ko-KR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</a:br>
              <a:r>
                <a:rPr kumimoji="1" lang="en-US" altLang="ko-KR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광학</a:t>
              </a:r>
              <a:r>
                <a:rPr kumimoji="1" lang="en-US" altLang="ko-KR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)</a:t>
              </a:r>
              <a:endParaRPr kumimoji="1" lang="en-US" altLang="zh-CN" sz="1100" kern="0">
                <a:solidFill>
                  <a:prstClr val="white">
                    <a:lumMod val="75000"/>
                  </a:prstClr>
                </a:solidFill>
                <a:ea typeface="LG스마트체 Regular" pitchFamily="50" charset="-127"/>
                <a:cs typeface="Times New Roman" pitchFamily="18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E7825FE-11A5-4DEE-950B-B3CB326704E2}"/>
                </a:ext>
              </a:extLst>
            </p:cNvPr>
            <p:cNvSpPr/>
            <p:nvPr/>
          </p:nvSpPr>
          <p:spPr>
            <a:xfrm>
              <a:off x="1651973" y="3330960"/>
              <a:ext cx="757786" cy="974852"/>
            </a:xfrm>
            <a:prstGeom prst="rect">
              <a:avLst/>
            </a:prstGeom>
            <a:solidFill>
              <a:srgbClr val="F6FBFB"/>
            </a:solidFill>
            <a:ln w="3175" cmpd="sng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lIns="95573" tIns="47787" rIns="95573" bIns="47787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0">
                <a:solidFill>
                  <a:srgbClr val="000000"/>
                </a:solidFill>
                <a:ea typeface="LG스마트체 Regular" pitchFamily="50" charset="-127"/>
              </a:endParaRPr>
            </a:p>
          </p:txBody>
        </p:sp>
        <p:sp>
          <p:nvSpPr>
            <p:cNvPr id="67" name="Rectangle 5236">
              <a:extLst>
                <a:ext uri="{FF2B5EF4-FFF2-40B4-BE49-F238E27FC236}">
                  <a16:creationId xmlns:a16="http://schemas.microsoft.com/office/drawing/2014/main" id="{4D4AFFE2-2AB2-4FC6-A6F6-FD9C3C785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316" y="3482086"/>
              <a:ext cx="524782" cy="7610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G4</a:t>
              </a:r>
              <a:r>
                <a:rPr kumimoji="1" lang="ko-KR" altLang="en-US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동</a:t>
              </a:r>
              <a:br>
                <a:rPr kumimoji="1" lang="en-US" altLang="ko-KR" sz="1100" b="1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</a:br>
              <a:r>
                <a:rPr kumimoji="1" lang="en-US" altLang="ko-KR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광학</a:t>
              </a:r>
              <a:r>
                <a:rPr kumimoji="1" lang="en-US" altLang="ko-KR" sz="1100" kern="0">
                  <a:solidFill>
                    <a:prstClr val="white">
                      <a:lumMod val="75000"/>
                    </a:prstClr>
                  </a:solidFill>
                  <a:ea typeface="LG스마트체 Regular" pitchFamily="50" charset="-127"/>
                  <a:cs typeface="Times New Roman" pitchFamily="18" charset="0"/>
                </a:rPr>
                <a:t>)</a:t>
              </a:r>
              <a:endParaRPr kumimoji="1" lang="en-US" altLang="zh-CN" sz="1100" kern="0">
                <a:solidFill>
                  <a:prstClr val="white">
                    <a:lumMod val="75000"/>
                  </a:prstClr>
                </a:solidFill>
                <a:ea typeface="LG스마트체 Regular" pitchFamily="50" charset="-127"/>
                <a:cs typeface="Times New Roman" pitchFamily="18" charset="0"/>
              </a:endParaRPr>
            </a:p>
          </p:txBody>
        </p:sp>
        <p:sp>
          <p:nvSpPr>
            <p:cNvPr id="68" name="Rectangle 5236">
              <a:extLst>
                <a:ext uri="{FF2B5EF4-FFF2-40B4-BE49-F238E27FC236}">
                  <a16:creationId xmlns:a16="http://schemas.microsoft.com/office/drawing/2014/main" id="{418A196C-9DFD-4195-A98E-6E078C9A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428" y="2276088"/>
              <a:ext cx="497483" cy="3073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kern="0">
                  <a:solidFill>
                    <a:srgbClr val="000000"/>
                  </a:solidFill>
                  <a:ea typeface="LG스마트체 Regular" pitchFamily="50" charset="-127"/>
                  <a:cs typeface="Times New Roman" pitchFamily="18" charset="0"/>
                </a:rPr>
                <a:t>환경반</a:t>
              </a:r>
              <a:endParaRPr kumimoji="1" lang="en-US" altLang="zh-CN" sz="1100" kern="0">
                <a:solidFill>
                  <a:srgbClr val="000000"/>
                </a:solidFill>
                <a:ea typeface="LG스마트체 Regular" pitchFamily="50" charset="-127"/>
                <a:cs typeface="Times New Roman" pitchFamily="18" charset="0"/>
              </a:endParaRPr>
            </a:p>
          </p:txBody>
        </p:sp>
      </p:grpSp>
      <p:sp>
        <p:nvSpPr>
          <p:cNvPr id="69" name="Rectangle 5236">
            <a:extLst>
              <a:ext uri="{FF2B5EF4-FFF2-40B4-BE49-F238E27FC236}">
                <a16:creationId xmlns:a16="http://schemas.microsoft.com/office/drawing/2014/main" id="{02446540-C638-4828-A5FB-0AF9AC09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49" y="2699725"/>
            <a:ext cx="307691" cy="1568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정문</a:t>
            </a:r>
            <a:endParaRPr kumimoji="1" lang="en-US" altLang="ko-KR" sz="1050" b="1">
              <a:solidFill>
                <a:srgbClr val="000000"/>
              </a:solidFill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328EFE-346B-4F63-AAF9-B8DDFF860C75}"/>
              </a:ext>
            </a:extLst>
          </p:cNvPr>
          <p:cNvSpPr/>
          <p:nvPr/>
        </p:nvSpPr>
        <p:spPr>
          <a:xfrm>
            <a:off x="1477413" y="5097464"/>
            <a:ext cx="1317628" cy="11680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XX </a:t>
            </a:r>
            <a:r>
              <a:rPr kumimoji="1" lang="ko-KR" altLang="en-US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공정</a:t>
            </a:r>
            <a:r>
              <a:rPr kumimoji="1" lang="ko-KR" altLang="en-US" sz="1050" b="1" kern="0">
                <a:solidFill>
                  <a:prstClr val="white">
                    <a:lumMod val="75000"/>
                  </a:prstClr>
                </a:solidFill>
                <a:latin typeface="LG스마트체2.0 Regular"/>
                <a:ea typeface="LG스마트체2.0 Regular"/>
              </a:rPr>
              <a:t>군</a:t>
            </a:r>
            <a:endParaRPr kumimoji="1" lang="en-US" altLang="ko-KR" sz="1050" b="1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(XX / XX</a:t>
            </a:r>
            <a:r>
              <a:rPr kumimoji="1" lang="ko-KR" altLang="en-US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 </a:t>
            </a: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/ XX</a:t>
            </a:r>
            <a:r>
              <a:rPr kumimoji="1" lang="ko-KR" altLang="en-US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 등</a:t>
            </a: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)</a:t>
            </a:r>
            <a:endParaRPr kumimoji="1" lang="ko-KR" altLang="en-US" sz="1050" b="1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7CE8F8-7FE3-469F-8409-A4BA2C2DCEF2}"/>
              </a:ext>
            </a:extLst>
          </p:cNvPr>
          <p:cNvSpPr/>
          <p:nvPr/>
        </p:nvSpPr>
        <p:spPr>
          <a:xfrm>
            <a:off x="333396" y="5097464"/>
            <a:ext cx="1144017" cy="74907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XX </a:t>
            </a:r>
            <a:r>
              <a:rPr kumimoji="1" lang="ko-KR" altLang="en-US" sz="1050" b="1" i="0" u="none" strike="noStrike" kern="0" cap="none" spc="0" normalizeH="0" baseline="0" noProof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공정군</a:t>
            </a:r>
            <a:endParaRPr kumimoji="1" lang="en-US" altLang="ko-KR" sz="1050" b="1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(</a:t>
            </a:r>
            <a:r>
              <a:rPr kumimoji="1" lang="en-US" altLang="ko-KR" sz="1050" b="1" kern="0">
                <a:solidFill>
                  <a:prstClr val="white">
                    <a:lumMod val="75000"/>
                  </a:prstClr>
                </a:solidFill>
                <a:latin typeface="LG스마트체2.0 Regular"/>
                <a:ea typeface="LG스마트체2.0 Regular"/>
              </a:rPr>
              <a:t>XX</a:t>
            </a: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 / XX</a:t>
            </a:r>
            <a:r>
              <a:rPr kumimoji="1" lang="ko-KR" altLang="en-US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 등</a:t>
            </a: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)</a:t>
            </a:r>
            <a:endParaRPr kumimoji="1" lang="ko-KR" altLang="en-US" sz="1050" b="1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25B35-6111-4A5B-B088-1C712C5DCE66}"/>
              </a:ext>
            </a:extLst>
          </p:cNvPr>
          <p:cNvSpPr txBox="1"/>
          <p:nvPr/>
        </p:nvSpPr>
        <p:spPr>
          <a:xfrm>
            <a:off x="8707970" y="1419407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050" b="1">
                <a:solidFill>
                  <a:prstClr val="black"/>
                </a:solidFill>
              </a:defRPr>
            </a:lvl1pPr>
          </a:lstStyle>
          <a:p>
            <a:r>
              <a:rPr lang="ko-KR" altLang="en-US"/>
              <a:t>투입</a:t>
            </a:r>
          </a:p>
        </p:txBody>
      </p:sp>
      <p:sp>
        <p:nvSpPr>
          <p:cNvPr id="73" name="자유형 84">
            <a:extLst>
              <a:ext uri="{FF2B5EF4-FFF2-40B4-BE49-F238E27FC236}">
                <a16:creationId xmlns:a16="http://schemas.microsoft.com/office/drawing/2014/main" id="{70A6A5BE-99D6-4BCE-A3D4-1DE5CBB7E124}"/>
              </a:ext>
            </a:extLst>
          </p:cNvPr>
          <p:cNvSpPr/>
          <p:nvPr/>
        </p:nvSpPr>
        <p:spPr bwMode="auto">
          <a:xfrm flipH="1">
            <a:off x="5042109" y="2513306"/>
            <a:ext cx="994149" cy="206903"/>
          </a:xfrm>
          <a:custGeom>
            <a:avLst/>
            <a:gdLst>
              <a:gd name="connsiteX0" fmla="*/ 0 w 220980"/>
              <a:gd name="connsiteY0" fmla="*/ 1005840 h 1005840"/>
              <a:gd name="connsiteX1" fmla="*/ 220980 w 220980"/>
              <a:gd name="connsiteY1" fmla="*/ 1005840 h 1005840"/>
              <a:gd name="connsiteX2" fmla="*/ 220980 w 220980"/>
              <a:gd name="connsiteY2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" h="1005840">
                <a:moveTo>
                  <a:pt x="0" y="1005840"/>
                </a:moveTo>
                <a:lnTo>
                  <a:pt x="220980" y="1005840"/>
                </a:lnTo>
                <a:lnTo>
                  <a:pt x="220980" y="0"/>
                </a:ln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30BE434-DA2F-43BA-9C94-50E25A55736A}"/>
              </a:ext>
            </a:extLst>
          </p:cNvPr>
          <p:cNvCxnSpPr/>
          <p:nvPr/>
        </p:nvCxnSpPr>
        <p:spPr>
          <a:xfrm>
            <a:off x="8024643" y="1713254"/>
            <a:ext cx="903161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자유형 87">
            <a:extLst>
              <a:ext uri="{FF2B5EF4-FFF2-40B4-BE49-F238E27FC236}">
                <a16:creationId xmlns:a16="http://schemas.microsoft.com/office/drawing/2014/main" id="{2ABB0CA8-C2FF-4D98-82D0-1895B0F75020}"/>
              </a:ext>
            </a:extLst>
          </p:cNvPr>
          <p:cNvSpPr/>
          <p:nvPr/>
        </p:nvSpPr>
        <p:spPr bwMode="auto">
          <a:xfrm flipH="1" flipV="1">
            <a:off x="5458631" y="1736595"/>
            <a:ext cx="561171" cy="245441"/>
          </a:xfrm>
          <a:custGeom>
            <a:avLst/>
            <a:gdLst>
              <a:gd name="connsiteX0" fmla="*/ 0 w 220980"/>
              <a:gd name="connsiteY0" fmla="*/ 1005840 h 1005840"/>
              <a:gd name="connsiteX1" fmla="*/ 220980 w 220980"/>
              <a:gd name="connsiteY1" fmla="*/ 1005840 h 1005840"/>
              <a:gd name="connsiteX2" fmla="*/ 220980 w 220980"/>
              <a:gd name="connsiteY2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" h="1005840">
                <a:moveTo>
                  <a:pt x="0" y="1005840"/>
                </a:moveTo>
                <a:lnTo>
                  <a:pt x="220980" y="1005840"/>
                </a:lnTo>
                <a:lnTo>
                  <a:pt x="220980" y="0"/>
                </a:ln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76" name="자유형 88">
            <a:extLst>
              <a:ext uri="{FF2B5EF4-FFF2-40B4-BE49-F238E27FC236}">
                <a16:creationId xmlns:a16="http://schemas.microsoft.com/office/drawing/2014/main" id="{9DAAFBEB-22A6-4C3E-9738-1BF5C6B26D55}"/>
              </a:ext>
            </a:extLst>
          </p:cNvPr>
          <p:cNvSpPr/>
          <p:nvPr/>
        </p:nvSpPr>
        <p:spPr bwMode="auto">
          <a:xfrm>
            <a:off x="5047663" y="1691510"/>
            <a:ext cx="914400" cy="317633"/>
          </a:xfrm>
          <a:custGeom>
            <a:avLst/>
            <a:gdLst>
              <a:gd name="connsiteX0" fmla="*/ 0 w 914400"/>
              <a:gd name="connsiteY0" fmla="*/ 317633 h 317633"/>
              <a:gd name="connsiteX1" fmla="*/ 0 w 914400"/>
              <a:gd name="connsiteY1" fmla="*/ 0 h 317633"/>
              <a:gd name="connsiteX2" fmla="*/ 914400 w 914400"/>
              <a:gd name="connsiteY2" fmla="*/ 0 h 31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17633">
                <a:moveTo>
                  <a:pt x="0" y="317633"/>
                </a:move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F1AAEC-1E6D-4348-ABC1-6B74AE85272C}"/>
              </a:ext>
            </a:extLst>
          </p:cNvPr>
          <p:cNvSpPr txBox="1"/>
          <p:nvPr/>
        </p:nvSpPr>
        <p:spPr>
          <a:xfrm>
            <a:off x="5631894" y="2815044"/>
            <a:ext cx="418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>
                <a:solidFill>
                  <a:prstClr val="black"/>
                </a:solidFill>
              </a:rPr>
              <a:t>OUT</a:t>
            </a:r>
            <a:endParaRPr kumimoji="1" lang="ko-KR" altLang="en-US" sz="1050" b="1">
              <a:solidFill>
                <a:prstClr val="black"/>
              </a:solidFill>
            </a:endParaRPr>
          </a:p>
        </p:txBody>
      </p:sp>
      <p:sp>
        <p:nvSpPr>
          <p:cNvPr id="78" name="아래쪽 화살표 91">
            <a:extLst>
              <a:ext uri="{FF2B5EF4-FFF2-40B4-BE49-F238E27FC236}">
                <a16:creationId xmlns:a16="http://schemas.microsoft.com/office/drawing/2014/main" id="{F111AF44-6628-4C6A-B76A-83C295419ED5}"/>
              </a:ext>
            </a:extLst>
          </p:cNvPr>
          <p:cNvSpPr/>
          <p:nvPr/>
        </p:nvSpPr>
        <p:spPr>
          <a:xfrm>
            <a:off x="6035742" y="2923778"/>
            <a:ext cx="72008" cy="122297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79" name="아래쪽 화살표 92">
            <a:extLst>
              <a:ext uri="{FF2B5EF4-FFF2-40B4-BE49-F238E27FC236}">
                <a16:creationId xmlns:a16="http://schemas.microsoft.com/office/drawing/2014/main" id="{C5BAF45D-1D94-4213-B8F8-5200FA17545D}"/>
              </a:ext>
            </a:extLst>
          </p:cNvPr>
          <p:cNvSpPr/>
          <p:nvPr/>
        </p:nvSpPr>
        <p:spPr>
          <a:xfrm>
            <a:off x="9026285" y="2923778"/>
            <a:ext cx="72008" cy="122297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09633E-D2D9-4F61-80A8-4E5BA3E02A3C}"/>
              </a:ext>
            </a:extLst>
          </p:cNvPr>
          <p:cNvSpPr txBox="1"/>
          <p:nvPr/>
        </p:nvSpPr>
        <p:spPr>
          <a:xfrm>
            <a:off x="8666784" y="2815044"/>
            <a:ext cx="418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050" b="1">
                <a:solidFill>
                  <a:prstClr val="black"/>
                </a:solidFill>
              </a:defRPr>
            </a:lvl1pPr>
          </a:lstStyle>
          <a:p>
            <a:r>
              <a:rPr lang="en-US" altLang="ko-KR"/>
              <a:t>OUT</a:t>
            </a:r>
            <a:endParaRPr lang="ko-KR" altLang="en-US"/>
          </a:p>
        </p:txBody>
      </p:sp>
      <p:sp>
        <p:nvSpPr>
          <p:cNvPr id="81" name="TextBox 4">
            <a:extLst>
              <a:ext uri="{FF2B5EF4-FFF2-40B4-BE49-F238E27FC236}">
                <a16:creationId xmlns:a16="http://schemas.microsoft.com/office/drawing/2014/main" id="{0D0B9A4B-6DA8-421B-932B-5F4183C2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(Layout 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변경 사항 발생시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: </a:t>
            </a:r>
            <a:r>
              <a:rPr lang="ko-KR" altLang="en-US" sz="1200" b="1">
                <a:ea typeface="LG스마트체 Regular" panose="020B0600000101010101" pitchFamily="50" charset="-127"/>
              </a:rPr>
              <a:t>공간의 기존 </a:t>
            </a:r>
            <a:r>
              <a:rPr lang="en-US" altLang="ko-KR" sz="1200" b="1">
                <a:ea typeface="LG스마트체 Regular" panose="020B0600000101010101" pitchFamily="50" charset="-127"/>
              </a:rPr>
              <a:t>Layout </a:t>
            </a:r>
            <a:r>
              <a:rPr lang="ko-KR" altLang="en-US" sz="1200" b="1">
                <a:ea typeface="LG스마트체 Regular" panose="020B0600000101010101" pitchFamily="50" charset="-127"/>
              </a:rPr>
              <a:t>을 기준으로 </a:t>
            </a:r>
            <a:r>
              <a:rPr lang="ko-KR" altLang="en-US" sz="1200" b="1" err="1">
                <a:ea typeface="LG스마트체 Regular" panose="020B0600000101010101" pitchFamily="50" charset="-127"/>
              </a:rPr>
              <a:t>배치후</a:t>
            </a:r>
            <a:r>
              <a:rPr lang="ko-KR" altLang="en-US" sz="1200" b="1">
                <a:ea typeface="LG스마트체 Regular" panose="020B0600000101010101" pitchFamily="50" charset="-127"/>
              </a:rPr>
              <a:t> 변동사항 정리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-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 중 문의 사항은 투자기획팀 투자 담당자 문의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02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570C4D-7A93-4686-8BA1-91458142DC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614" y="117507"/>
            <a:ext cx="3902030" cy="400110"/>
          </a:xfrm>
        </p:spPr>
        <p:txBody>
          <a:bodyPr wrap="none"/>
          <a:lstStyle/>
          <a:p>
            <a:r>
              <a:rPr lang="ko-KR" altLang="en-US">
                <a:latin typeface="+mn-ea"/>
                <a:ea typeface="+mn-ea"/>
              </a:rPr>
              <a:t>첨부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>
                <a:latin typeface="+mn-ea"/>
                <a:ea typeface="+mn-ea"/>
              </a:rPr>
              <a:t>고객가치 및 이슈점검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변경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58731A-F184-4EE8-906E-036B33ED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34161"/>
              </p:ext>
            </p:extLst>
          </p:nvPr>
        </p:nvGraphicFramePr>
        <p:xfrm>
          <a:off x="488738" y="757576"/>
          <a:ext cx="8928313" cy="5696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96">
                  <a:extLst>
                    <a:ext uri="{9D8B030D-6E8A-4147-A177-3AD203B41FA5}">
                      <a16:colId xmlns:a16="http://schemas.microsoft.com/office/drawing/2014/main" val="1407327343"/>
                    </a:ext>
                  </a:extLst>
                </a:gridCol>
                <a:gridCol w="866991">
                  <a:extLst>
                    <a:ext uri="{9D8B030D-6E8A-4147-A177-3AD203B41FA5}">
                      <a16:colId xmlns:a16="http://schemas.microsoft.com/office/drawing/2014/main" val="289538311"/>
                    </a:ext>
                  </a:extLst>
                </a:gridCol>
                <a:gridCol w="214399">
                  <a:extLst>
                    <a:ext uri="{9D8B030D-6E8A-4147-A177-3AD203B41FA5}">
                      <a16:colId xmlns:a16="http://schemas.microsoft.com/office/drawing/2014/main" val="4198509907"/>
                    </a:ext>
                  </a:extLst>
                </a:gridCol>
                <a:gridCol w="2183015">
                  <a:extLst>
                    <a:ext uri="{9D8B030D-6E8A-4147-A177-3AD203B41FA5}">
                      <a16:colId xmlns:a16="http://schemas.microsoft.com/office/drawing/2014/main" val="4224971521"/>
                    </a:ext>
                  </a:extLst>
                </a:gridCol>
                <a:gridCol w="725233">
                  <a:extLst>
                    <a:ext uri="{9D8B030D-6E8A-4147-A177-3AD203B41FA5}">
                      <a16:colId xmlns:a16="http://schemas.microsoft.com/office/drawing/2014/main" val="2092444746"/>
                    </a:ext>
                  </a:extLst>
                </a:gridCol>
                <a:gridCol w="4505179">
                  <a:extLst>
                    <a:ext uri="{9D8B030D-6E8A-4147-A177-3AD203B41FA5}">
                      <a16:colId xmlns:a16="http://schemas.microsoft.com/office/drawing/2014/main" val="3716228302"/>
                    </a:ext>
                  </a:extLst>
                </a:gridCol>
              </a:tblGrid>
              <a:tr h="23642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영역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 목적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및 점검사항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점검결과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점검결과 상세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26054"/>
                  </a:ext>
                </a:extLst>
              </a:tr>
              <a:tr h="1307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가치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고객의 요구가 반영된 투자인가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(Needs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만족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Pain point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해소 등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97267"/>
                  </a:ext>
                </a:extLst>
              </a:tr>
              <a:tr h="11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파트너십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고객의 차기 및 장기 프로젝트에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가능한 투자인가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5959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경쟁우위</a:t>
                      </a:r>
                    </a:p>
                  </a:txBody>
                  <a:tcPr marL="3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고객에게 어떤 경쟁우위를 제공하는가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원가개선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ost)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시장선도기술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echnology)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품질확보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uality)]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025873"/>
                  </a:ext>
                </a:extLst>
              </a:tr>
              <a:tr h="396986"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동반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성장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합리적 협의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거래 절차 준수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투자검토시 자사 거래기준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협력사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하도급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계열사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준수하여 거래조건을 협의하였는가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276923"/>
                  </a:ext>
                </a:extLst>
              </a:tr>
              <a:tr h="1043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 시 당위성 검토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 기본 조건에 해당하는가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436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특수관계자 거래조건의 적정성은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037096"/>
                  </a:ext>
                </a:extLst>
              </a:tr>
              <a:tr h="12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경영간섭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향후 거래를 전제로 부당하게 기술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경영정보를 요청하거나 투자를 요구하였는가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84449"/>
                  </a:ext>
                </a:extLst>
              </a:tr>
              <a:tr h="110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부당이익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리베이트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불공정 가격 제공 등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부당이익 편취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8846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</a:t>
                      </a:r>
                      <a:endParaRPr lang="en-US" altLang="ko-KR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</a:t>
                      </a:r>
                    </a:p>
                  </a:txBody>
                  <a:tcPr marL="0" marR="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환경오염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투자로 발생할 수 있는 환경오염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토양오염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예방책은 마련되었는가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47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안전관리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화재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폭발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화학물질 누출과 같은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안전상의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8377"/>
                  </a:ext>
                </a:extLst>
              </a:tr>
              <a:tr h="13222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작업장 內 투자설비 및 시설운용시 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임직원 안전관리 위해요소는 점검되었는가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 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99602"/>
                  </a:ext>
                </a:extLst>
              </a:tr>
              <a:tr h="1154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부하율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용량 증가로 인한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UT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 투자반영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  <a:p>
                      <a:pPr lvl="0" algn="l" fontAlgn="ctr"/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순수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폐수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,CDA,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전기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44369"/>
                  </a:ext>
                </a:extLst>
              </a:tr>
              <a:tr h="9870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인허가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법적 인허가 신고 대상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신고시점 서류를 안전환경부서와 확인 하였는가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36000" marR="0" marT="108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56933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12B0BC4-91B4-458E-A22B-99AD504DD61D}"/>
              </a:ext>
            </a:extLst>
          </p:cNvPr>
          <p:cNvGrpSpPr/>
          <p:nvPr/>
        </p:nvGrpSpPr>
        <p:grpSpPr>
          <a:xfrm>
            <a:off x="4320892" y="923633"/>
            <a:ext cx="428943" cy="369958"/>
            <a:chOff x="3947994" y="1440118"/>
            <a:chExt cx="428943" cy="36995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2845D2F-275E-4DFF-A755-A57CB690ECA3}"/>
                </a:ext>
              </a:extLst>
            </p:cNvPr>
            <p:cNvSpPr/>
            <p:nvPr/>
          </p:nvSpPr>
          <p:spPr>
            <a:xfrm>
              <a:off x="3948116" y="1652065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EE20BA-B1C2-4B3D-ACB7-42ABC34895C1}"/>
                </a:ext>
              </a:extLst>
            </p:cNvPr>
            <p:cNvSpPr/>
            <p:nvPr/>
          </p:nvSpPr>
          <p:spPr>
            <a:xfrm>
              <a:off x="4219278" y="1652417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4E0C66-F07F-4767-832F-110D32CD7F27}"/>
                </a:ext>
              </a:extLst>
            </p:cNvPr>
            <p:cNvSpPr txBox="1"/>
            <p:nvPr/>
          </p:nvSpPr>
          <p:spPr>
            <a:xfrm>
              <a:off x="3947994" y="1440118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0901CB-E25D-4DFA-88C2-3B8F09A92897}"/>
              </a:ext>
            </a:extLst>
          </p:cNvPr>
          <p:cNvGrpSpPr/>
          <p:nvPr/>
        </p:nvGrpSpPr>
        <p:grpSpPr>
          <a:xfrm>
            <a:off x="4320892" y="1287810"/>
            <a:ext cx="438193" cy="354847"/>
            <a:chOff x="3938744" y="1954552"/>
            <a:chExt cx="438193" cy="35484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1D2D8D-2379-4C2E-8214-C83BFD8A431E}"/>
                </a:ext>
              </a:extLst>
            </p:cNvPr>
            <p:cNvSpPr/>
            <p:nvPr/>
          </p:nvSpPr>
          <p:spPr>
            <a:xfrm>
              <a:off x="3948116" y="2151740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7740758-AFDA-4581-A52A-8F95BB6BEE9D}"/>
                </a:ext>
              </a:extLst>
            </p:cNvPr>
            <p:cNvSpPr/>
            <p:nvPr/>
          </p:nvSpPr>
          <p:spPr>
            <a:xfrm>
              <a:off x="4219278" y="214924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B8CF85-E727-406D-9D93-8660B4664AF5}"/>
                </a:ext>
              </a:extLst>
            </p:cNvPr>
            <p:cNvSpPr txBox="1"/>
            <p:nvPr/>
          </p:nvSpPr>
          <p:spPr>
            <a:xfrm>
              <a:off x="3938744" y="1954552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A4BAE2-0078-4F11-926D-2870A600BB6B}"/>
              </a:ext>
            </a:extLst>
          </p:cNvPr>
          <p:cNvSpPr txBox="1"/>
          <p:nvPr/>
        </p:nvSpPr>
        <p:spPr>
          <a:xfrm>
            <a:off x="4916797" y="4704932"/>
            <a:ext cx="2837884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투자가 야기할 수 있는 환경오염 예방 검토내용 요약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58EACD-393F-4B41-BADC-0BC23663BA6C}"/>
              </a:ext>
            </a:extLst>
          </p:cNvPr>
          <p:cNvGrpSpPr/>
          <p:nvPr/>
        </p:nvGrpSpPr>
        <p:grpSpPr>
          <a:xfrm>
            <a:off x="4320892" y="4600722"/>
            <a:ext cx="432928" cy="349971"/>
            <a:chOff x="3944009" y="4254333"/>
            <a:chExt cx="432928" cy="34997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3E59778-B4A1-431F-988F-56611E80043E}"/>
                </a:ext>
              </a:extLst>
            </p:cNvPr>
            <p:cNvSpPr/>
            <p:nvPr/>
          </p:nvSpPr>
          <p:spPr>
            <a:xfrm>
              <a:off x="3951849" y="4446293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B91B7E-8E8E-414F-9BB5-5543936F0540}"/>
                </a:ext>
              </a:extLst>
            </p:cNvPr>
            <p:cNvSpPr/>
            <p:nvPr/>
          </p:nvSpPr>
          <p:spPr>
            <a:xfrm>
              <a:off x="4219278" y="4446645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B431E7-B59F-4D80-AE94-45AAA6FE1976}"/>
                </a:ext>
              </a:extLst>
            </p:cNvPr>
            <p:cNvSpPr txBox="1"/>
            <p:nvPr/>
          </p:nvSpPr>
          <p:spPr>
            <a:xfrm>
              <a:off x="3944009" y="4254333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BECD66F-C003-4ECB-B6EE-C0DCDA9E2D08}"/>
              </a:ext>
            </a:extLst>
          </p:cNvPr>
          <p:cNvGrpSpPr/>
          <p:nvPr/>
        </p:nvGrpSpPr>
        <p:grpSpPr>
          <a:xfrm>
            <a:off x="4320892" y="4984826"/>
            <a:ext cx="432928" cy="325907"/>
            <a:chOff x="3944009" y="4820417"/>
            <a:chExt cx="432928" cy="3259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E431569-1411-4F45-80F9-5DEF5429A5B1}"/>
                </a:ext>
              </a:extLst>
            </p:cNvPr>
            <p:cNvSpPr/>
            <p:nvPr/>
          </p:nvSpPr>
          <p:spPr>
            <a:xfrm>
              <a:off x="3951849" y="4988313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111371-8D79-45C0-A6BC-4D72C58B4307}"/>
                </a:ext>
              </a:extLst>
            </p:cNvPr>
            <p:cNvSpPr/>
            <p:nvPr/>
          </p:nvSpPr>
          <p:spPr>
            <a:xfrm>
              <a:off x="4219278" y="4988665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5535B-8A34-4794-8E40-DDB76778A015}"/>
                </a:ext>
              </a:extLst>
            </p:cNvPr>
            <p:cNvSpPr txBox="1"/>
            <p:nvPr/>
          </p:nvSpPr>
          <p:spPr>
            <a:xfrm>
              <a:off x="3944009" y="482041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A8DAB4A-2D50-4EFA-9871-2AE988AF0726}"/>
              </a:ext>
            </a:extLst>
          </p:cNvPr>
          <p:cNvGrpSpPr/>
          <p:nvPr/>
        </p:nvGrpSpPr>
        <p:grpSpPr>
          <a:xfrm>
            <a:off x="4320892" y="5687873"/>
            <a:ext cx="432927" cy="352465"/>
            <a:chOff x="3944009" y="5884847"/>
            <a:chExt cx="432927" cy="35246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EDB53B3-089D-4310-BEC2-6B148A7D5633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6E2360C-6450-4240-82A0-E9232621D2BE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BB2B8F-44FD-4FE8-9A68-FC7C1A90A05B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25AD372-C16E-4A7B-B1BF-D591C202D9D0}"/>
              </a:ext>
            </a:extLst>
          </p:cNvPr>
          <p:cNvGrpSpPr/>
          <p:nvPr/>
        </p:nvGrpSpPr>
        <p:grpSpPr>
          <a:xfrm>
            <a:off x="4320892" y="3943462"/>
            <a:ext cx="539412" cy="308993"/>
            <a:chOff x="3952538" y="3721747"/>
            <a:chExt cx="539412" cy="30899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3AE7193-F288-4162-89FB-A489145F0DA6}"/>
                </a:ext>
              </a:extLst>
            </p:cNvPr>
            <p:cNvSpPr/>
            <p:nvPr/>
          </p:nvSpPr>
          <p:spPr>
            <a:xfrm>
              <a:off x="3952538" y="3870791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5EFCEA9-97B8-492A-85B1-10B2D7C9F423}"/>
                </a:ext>
              </a:extLst>
            </p:cNvPr>
            <p:cNvSpPr/>
            <p:nvPr/>
          </p:nvSpPr>
          <p:spPr>
            <a:xfrm>
              <a:off x="4219278" y="387308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16FCC9-717B-4F06-BD79-42750A354792}"/>
                </a:ext>
              </a:extLst>
            </p:cNvPr>
            <p:cNvSpPr txBox="1"/>
            <p:nvPr/>
          </p:nvSpPr>
          <p:spPr>
            <a:xfrm>
              <a:off x="4202841" y="37217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87C4EF0-BC4F-4585-A37A-0F18507EBFE4}"/>
              </a:ext>
            </a:extLst>
          </p:cNvPr>
          <p:cNvGrpSpPr/>
          <p:nvPr/>
        </p:nvGrpSpPr>
        <p:grpSpPr>
          <a:xfrm>
            <a:off x="4320892" y="2161431"/>
            <a:ext cx="440486" cy="318962"/>
            <a:chOff x="3936451" y="3208264"/>
            <a:chExt cx="440486" cy="318962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C4CFD6C-F6FE-476F-A71D-4E263A00E37C}"/>
                </a:ext>
              </a:extLst>
            </p:cNvPr>
            <p:cNvSpPr/>
            <p:nvPr/>
          </p:nvSpPr>
          <p:spPr>
            <a:xfrm>
              <a:off x="3952538" y="3369567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5BF583D-3431-49AB-B75E-6238A45DF6D0}"/>
                </a:ext>
              </a:extLst>
            </p:cNvPr>
            <p:cNvSpPr/>
            <p:nvPr/>
          </p:nvSpPr>
          <p:spPr>
            <a:xfrm>
              <a:off x="4219278" y="3369567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7E6647-4194-4D1F-B1D2-AA4E6D3FF9B5}"/>
                </a:ext>
              </a:extLst>
            </p:cNvPr>
            <p:cNvSpPr txBox="1"/>
            <p:nvPr/>
          </p:nvSpPr>
          <p:spPr>
            <a:xfrm>
              <a:off x="3936451" y="320826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7F03D3-9622-43E1-BEF6-E4B95A1FF851}"/>
              </a:ext>
            </a:extLst>
          </p:cNvPr>
          <p:cNvGrpSpPr/>
          <p:nvPr/>
        </p:nvGrpSpPr>
        <p:grpSpPr>
          <a:xfrm>
            <a:off x="4320892" y="4296398"/>
            <a:ext cx="432928" cy="337688"/>
            <a:chOff x="3944009" y="4350595"/>
            <a:chExt cx="432928" cy="33768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67AB5D7-68ED-49A8-97E0-835E26685D9A}"/>
                </a:ext>
              </a:extLst>
            </p:cNvPr>
            <p:cNvSpPr/>
            <p:nvPr/>
          </p:nvSpPr>
          <p:spPr>
            <a:xfrm>
              <a:off x="3951849" y="4530272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69DAECA-C720-418C-AD38-2D2E7705EA80}"/>
                </a:ext>
              </a:extLst>
            </p:cNvPr>
            <p:cNvSpPr/>
            <p:nvPr/>
          </p:nvSpPr>
          <p:spPr>
            <a:xfrm>
              <a:off x="4219278" y="4530624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7B5FCC-ADC6-414E-A3DE-41E8982E8A53}"/>
                </a:ext>
              </a:extLst>
            </p:cNvPr>
            <p:cNvSpPr txBox="1"/>
            <p:nvPr/>
          </p:nvSpPr>
          <p:spPr>
            <a:xfrm>
              <a:off x="3944009" y="4350595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A50567F-0671-49FD-AEEA-8C0C61BED016}"/>
              </a:ext>
            </a:extLst>
          </p:cNvPr>
          <p:cNvSpPr txBox="1"/>
          <p:nvPr/>
        </p:nvSpPr>
        <p:spPr>
          <a:xfrm>
            <a:off x="2000672" y="3217394"/>
            <a:ext cx="1279765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해당사항 없을 경우 미 표기</a:t>
            </a:r>
            <a:endParaRPr lang="en-US" altLang="ko-KR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06356-790E-44BD-81D6-8D009C1CF0A9}"/>
              </a:ext>
            </a:extLst>
          </p:cNvPr>
          <p:cNvGrpSpPr/>
          <p:nvPr/>
        </p:nvGrpSpPr>
        <p:grpSpPr>
          <a:xfrm>
            <a:off x="4336979" y="3587302"/>
            <a:ext cx="427530" cy="317179"/>
            <a:chOff x="4321865" y="3557512"/>
            <a:chExt cx="427530" cy="31717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69CE214-995E-453D-88A9-54BA1928718B}"/>
                </a:ext>
              </a:extLst>
            </p:cNvPr>
            <p:cNvSpPr/>
            <p:nvPr/>
          </p:nvSpPr>
          <p:spPr>
            <a:xfrm>
              <a:off x="4324996" y="3717032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4DCDECC-B114-4174-B4C9-44052C57DB04}"/>
                </a:ext>
              </a:extLst>
            </p:cNvPr>
            <p:cNvSpPr/>
            <p:nvPr/>
          </p:nvSpPr>
          <p:spPr>
            <a:xfrm>
              <a:off x="4591736" y="3717032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1BF0C9-E1B8-4E02-A166-52EE59079F8D}"/>
                </a:ext>
              </a:extLst>
            </p:cNvPr>
            <p:cNvSpPr txBox="1"/>
            <p:nvPr/>
          </p:nvSpPr>
          <p:spPr>
            <a:xfrm>
              <a:off x="4321865" y="3557512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ED3111-F623-4B19-926E-A7644BE134FC}"/>
              </a:ext>
            </a:extLst>
          </p:cNvPr>
          <p:cNvGrpSpPr/>
          <p:nvPr/>
        </p:nvGrpSpPr>
        <p:grpSpPr>
          <a:xfrm>
            <a:off x="4320892" y="5337358"/>
            <a:ext cx="432927" cy="352465"/>
            <a:chOff x="3944009" y="5884847"/>
            <a:chExt cx="432927" cy="35246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2A7ECF3-B19A-4376-A79A-509BB7ADCD0B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15EB2FD-4035-4978-9584-ED00EA578441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8C19FB-A472-48D7-B7E7-261041B75B81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5BFD2D7-6D18-4206-94E9-78E2D73EFF09}"/>
              </a:ext>
            </a:extLst>
          </p:cNvPr>
          <p:cNvSpPr txBox="1"/>
          <p:nvPr/>
        </p:nvSpPr>
        <p:spPr>
          <a:xfrm>
            <a:off x="4916797" y="5752509"/>
            <a:ext cx="4338294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증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 부분 반영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or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영향 없음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후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변압기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OO%,  CDA OO%,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폐수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OO%,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대기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OO%,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순수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OO% (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대상만 기재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376159F-E908-45EB-A442-5D242C5B0170}"/>
              </a:ext>
            </a:extLst>
          </p:cNvPr>
          <p:cNvGrpSpPr/>
          <p:nvPr/>
        </p:nvGrpSpPr>
        <p:grpSpPr>
          <a:xfrm>
            <a:off x="4320892" y="6035005"/>
            <a:ext cx="432927" cy="352465"/>
            <a:chOff x="3944009" y="5884847"/>
            <a:chExt cx="432927" cy="3524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37FED48-6385-4874-A45C-92785BAC0839}"/>
                </a:ext>
              </a:extLst>
            </p:cNvPr>
            <p:cNvSpPr/>
            <p:nvPr/>
          </p:nvSpPr>
          <p:spPr>
            <a:xfrm>
              <a:off x="3944009" y="6079301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80C14F8-47D1-47A4-BE81-9B601B506508}"/>
                </a:ext>
              </a:extLst>
            </p:cNvPr>
            <p:cNvSpPr/>
            <p:nvPr/>
          </p:nvSpPr>
          <p:spPr>
            <a:xfrm>
              <a:off x="4219277" y="6079653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91C396-944A-45AD-BED0-5EE785AB83F3}"/>
                </a:ext>
              </a:extLst>
            </p:cNvPr>
            <p:cNvSpPr txBox="1"/>
            <p:nvPr/>
          </p:nvSpPr>
          <p:spPr>
            <a:xfrm>
              <a:off x="3944009" y="5884847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71BE8A6-149A-4895-8A64-98F794A3570F}"/>
              </a:ext>
            </a:extLst>
          </p:cNvPr>
          <p:cNvSpPr txBox="1"/>
          <p:nvPr/>
        </p:nvSpPr>
        <p:spPr>
          <a:xfrm>
            <a:off x="4916797" y="6106228"/>
            <a:ext cx="4494348" cy="351398"/>
          </a:xfrm>
          <a:prstGeom prst="rect">
            <a:avLst/>
          </a:prstGeom>
          <a:noFill/>
        </p:spPr>
        <p:txBody>
          <a:bodyPr wrap="squar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법적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PSM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제출 대상에 해당되며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신고를 위한 관련 서류는 설비 입고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60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일전까지 안전환경에 제출 실시예정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90972E-7972-4049-9DF6-450CB31B95AD}"/>
              </a:ext>
            </a:extLst>
          </p:cNvPr>
          <p:cNvGrpSpPr/>
          <p:nvPr/>
        </p:nvGrpSpPr>
        <p:grpSpPr>
          <a:xfrm>
            <a:off x="4336979" y="2765430"/>
            <a:ext cx="424399" cy="303536"/>
            <a:chOff x="4321865" y="2876041"/>
            <a:chExt cx="424399" cy="30353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9F4A39-BE23-4310-956C-984A48AB4A86}"/>
                </a:ext>
              </a:extLst>
            </p:cNvPr>
            <p:cNvSpPr/>
            <p:nvPr/>
          </p:nvSpPr>
          <p:spPr>
            <a:xfrm>
              <a:off x="4321865" y="3016924"/>
              <a:ext cx="157659" cy="15765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Y</a:t>
              </a:r>
              <a:endParaRPr lang="ko-KR" altLang="en-US" sz="900" b="1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78DB4F-731F-4BA7-AFE3-56C894DC648A}"/>
                </a:ext>
              </a:extLst>
            </p:cNvPr>
            <p:cNvSpPr/>
            <p:nvPr/>
          </p:nvSpPr>
          <p:spPr>
            <a:xfrm>
              <a:off x="4588605" y="3016924"/>
              <a:ext cx="157659" cy="1576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780D14-789E-4912-ACD8-148BE5CE5CAE}"/>
                </a:ext>
              </a:extLst>
            </p:cNvPr>
            <p:cNvSpPr txBox="1"/>
            <p:nvPr/>
          </p:nvSpPr>
          <p:spPr>
            <a:xfrm>
              <a:off x="4321865" y="2876041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FA1FC4-D5B0-4A68-81DB-38D8348D48E3}"/>
              </a:ext>
            </a:extLst>
          </p:cNvPr>
          <p:cNvGrpSpPr/>
          <p:nvPr/>
        </p:nvGrpSpPr>
        <p:grpSpPr>
          <a:xfrm>
            <a:off x="4270364" y="1672233"/>
            <a:ext cx="657048" cy="381124"/>
            <a:chOff x="4255250" y="1645024"/>
            <a:chExt cx="657048" cy="38112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2A1896F-F1B2-4B1C-BFAE-77074CB1B7E1}"/>
                </a:ext>
              </a:extLst>
            </p:cNvPr>
            <p:cNvSpPr/>
            <p:nvPr/>
          </p:nvSpPr>
          <p:spPr>
            <a:xfrm>
              <a:off x="4255250" y="1860814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6B87509-A961-4837-81D2-998FAD5F15C5}"/>
                </a:ext>
              </a:extLst>
            </p:cNvPr>
            <p:cNvSpPr/>
            <p:nvPr/>
          </p:nvSpPr>
          <p:spPr>
            <a:xfrm>
              <a:off x="4444868" y="1860814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598A10A-464D-49AF-8C2E-0DC362139205}"/>
                </a:ext>
              </a:extLst>
            </p:cNvPr>
            <p:cNvSpPr/>
            <p:nvPr/>
          </p:nvSpPr>
          <p:spPr>
            <a:xfrm>
              <a:off x="4634486" y="1868489"/>
              <a:ext cx="157659" cy="1576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</a:t>
              </a:r>
              <a:endParaRPr lang="ko-KR" altLang="en-US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898BBC-0647-48DB-BE60-9CB21B7C6050}"/>
                </a:ext>
              </a:extLst>
            </p:cNvPr>
            <p:cNvSpPr txBox="1"/>
            <p:nvPr/>
          </p:nvSpPr>
          <p:spPr>
            <a:xfrm>
              <a:off x="4623189" y="164502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3A8842-619C-487F-9333-B3884D3AB9B0}"/>
                </a:ext>
              </a:extLst>
            </p:cNvPr>
            <p:cNvSpPr txBox="1"/>
            <p:nvPr/>
          </p:nvSpPr>
          <p:spPr>
            <a:xfrm>
              <a:off x="4256139" y="1645024"/>
              <a:ext cx="289109" cy="3035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500" b="1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BE25E8-1088-4B46-A550-8DC1B1BBC527}"/>
              </a:ext>
            </a:extLst>
          </p:cNvPr>
          <p:cNvSpPr txBox="1"/>
          <p:nvPr/>
        </p:nvSpPr>
        <p:spPr>
          <a:xfrm>
            <a:off x="6707962" y="5758193"/>
            <a:ext cx="2061462" cy="145770"/>
          </a:xfrm>
          <a:prstGeom prst="rect">
            <a:avLst/>
          </a:prstGeom>
          <a:noFill/>
        </p:spPr>
        <p:txBody>
          <a:bodyPr wrap="none" lIns="0" tIns="7200" rIns="0" bIns="0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본 내용은 안전환경팀에서 작성해야 합니다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  <a:endParaRPr lang="ko-KR" altLang="en-US" sz="900" err="1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EFE988-ECF1-41F4-B12E-122BD12E4798}"/>
              </a:ext>
            </a:extLst>
          </p:cNvPr>
          <p:cNvSpPr txBox="1"/>
          <p:nvPr/>
        </p:nvSpPr>
        <p:spPr>
          <a:xfrm>
            <a:off x="4916797" y="5056737"/>
            <a:ext cx="4320661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투자로 발생할 수 있는 보건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안전 및 화재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폭발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유해화학물질 누출 점검 내용 요약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E3B4E5-7A79-4E91-B991-9367A0B61398}"/>
              </a:ext>
            </a:extLst>
          </p:cNvPr>
          <p:cNvSpPr txBox="1"/>
          <p:nvPr/>
        </p:nvSpPr>
        <p:spPr>
          <a:xfrm>
            <a:off x="4916797" y="5403424"/>
            <a:ext cx="3777243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시설운용시 작업중인 임직원의 안전관리 위해요소 점검 내용 기재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73B0CE-D105-4077-B63F-5074D889ADC8}"/>
              </a:ext>
            </a:extLst>
          </p:cNvPr>
          <p:cNvSpPr txBox="1"/>
          <p:nvPr/>
        </p:nvSpPr>
        <p:spPr>
          <a:xfrm>
            <a:off x="4916797" y="3999976"/>
            <a:ext cx="2610257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경영정보 또는 부당한 투자 요청 여부 표시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7F45F0-03E8-42E0-9E5D-27C144D41C2F}"/>
              </a:ext>
            </a:extLst>
          </p:cNvPr>
          <p:cNvSpPr txBox="1"/>
          <p:nvPr/>
        </p:nvSpPr>
        <p:spPr>
          <a:xfrm>
            <a:off x="4916797" y="4348694"/>
            <a:ext cx="4025708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투자를 검토하는 과정에서 음성적 리베이트 요구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특정 업체 제품 강매 또는 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불공정 가격 제공 등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부당이익 추구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간주될 수 있는 행위가 있었는지 점검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C00F44-3C67-4252-96B9-6A48D97406D4}"/>
              </a:ext>
            </a:extLst>
          </p:cNvPr>
          <p:cNvSpPr txBox="1"/>
          <p:nvPr/>
        </p:nvSpPr>
        <p:spPr>
          <a:xfrm>
            <a:off x="4916797" y="3643549"/>
            <a:ext cx="4120286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금액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납기 등 거래조건의 주요항목의 적정성을 타 업체 조건과 비교 내용 기재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237516-BF35-4EFC-A2BC-E53C4F393E00}"/>
              </a:ext>
            </a:extLst>
          </p:cNvPr>
          <p:cNvSpPr txBox="1"/>
          <p:nvPr/>
        </p:nvSpPr>
        <p:spPr>
          <a:xfrm>
            <a:off x="4916797" y="2208292"/>
            <a:ext cx="2724070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예상 거래 업체와 사회적 이슈가 발생하지 않도록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자사 거래기준 확인한 내용 기재 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2DCEF7-B563-4ACC-A1D2-1F482682A0ED}"/>
              </a:ext>
            </a:extLst>
          </p:cNvPr>
          <p:cNvSpPr txBox="1"/>
          <p:nvPr/>
        </p:nvSpPr>
        <p:spPr>
          <a:xfrm>
            <a:off x="4916797" y="2607194"/>
            <a:ext cx="3749992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특수관계자 거래에 적용되는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가지 기본 조건 해당여부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검토내용 명기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C7561FD-8988-476A-AF0B-CAE957991C64}"/>
              </a:ext>
            </a:extLst>
          </p:cNvPr>
          <p:cNvSpPr txBox="1"/>
          <p:nvPr/>
        </p:nvSpPr>
        <p:spPr>
          <a:xfrm>
            <a:off x="4916797" y="2807658"/>
            <a:ext cx="3607325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① 효율성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거래 시 보다 비용절감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매출증가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및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 개선 등 </a:t>
            </a:r>
            <a:b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     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효율성 증대효과가 명백한 경우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정량적 효과 기재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2E2A89-78C6-40B0-B2E0-D393B50EFB73}"/>
              </a:ext>
            </a:extLst>
          </p:cNvPr>
          <p:cNvSpPr txBox="1"/>
          <p:nvPr/>
        </p:nvSpPr>
        <p:spPr>
          <a:xfrm>
            <a:off x="4916797" y="3103342"/>
            <a:ext cx="4080210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② 보안성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타사 거래 시 영업활동에 유용한 기술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 등의 유출이 우려되어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     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경제적으로 회복하기 어려운 피해가 예상되는 경우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핵심기술 내재화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8FFB7-A3B9-4FF8-B539-62A9965BF084}"/>
              </a:ext>
            </a:extLst>
          </p:cNvPr>
          <p:cNvSpPr txBox="1"/>
          <p:nvPr/>
        </p:nvSpPr>
        <p:spPr>
          <a:xfrm>
            <a:off x="4916797" y="3422148"/>
            <a:ext cx="4060974" cy="197510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③ 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긴급성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00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경기급변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천재지변 등 불가항력 요인으로 긴급한 거래가 필요한 경우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65D43F-E305-46C5-AA71-29E9C2B46E43}"/>
              </a:ext>
            </a:extLst>
          </p:cNvPr>
          <p:cNvSpPr txBox="1"/>
          <p:nvPr/>
        </p:nvSpPr>
        <p:spPr>
          <a:xfrm>
            <a:off x="4916797" y="996616"/>
            <a:ext cx="3887850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고객이 투자를 요청한 내용을 요약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투자가 만족시킬 수 있는 고객 요구사항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(Needs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및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Pain Point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해소 등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명기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3F13C5-D024-4F5B-9A77-8FA4B3B2F8A6}"/>
              </a:ext>
            </a:extLst>
          </p:cNvPr>
          <p:cNvSpPr txBox="1"/>
          <p:nvPr/>
        </p:nvSpPr>
        <p:spPr>
          <a:xfrm>
            <a:off x="4916797" y="1377096"/>
            <a:ext cx="2581403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연계하여 대응 가능한 고객 프로젝트 표기</a:t>
            </a:r>
            <a:endParaRPr lang="en-US" altLang="ko-KR" sz="10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(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예상 물동 및 추가투자 금액 포함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8B8487-E9CD-46DD-AE29-B68903C29E57}"/>
              </a:ext>
            </a:extLst>
          </p:cNvPr>
          <p:cNvSpPr txBox="1"/>
          <p:nvPr/>
        </p:nvSpPr>
        <p:spPr>
          <a:xfrm>
            <a:off x="4916797" y="1814344"/>
            <a:ext cx="3830142" cy="351398"/>
          </a:xfrm>
          <a:prstGeom prst="rect">
            <a:avLst/>
          </a:prstGeom>
          <a:noFill/>
        </p:spPr>
        <p:txBody>
          <a:bodyPr wrap="none" lIns="36000" tIns="7200" rIns="36000" b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고객에게 제공할 수 있는 경쟁우위 내용을 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원가개선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시장선도기술 적용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</a:p>
          <a:p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품질확보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 </a:t>
            </a: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측면에서 요약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</a:p>
        </p:txBody>
      </p:sp>
      <p:sp>
        <p:nvSpPr>
          <p:cNvPr id="81" name="TextBox 4">
            <a:extLst>
              <a:ext uri="{FF2B5EF4-FFF2-40B4-BE49-F238E27FC236}">
                <a16:creationId xmlns:a16="http://schemas.microsoft.com/office/drawing/2014/main" id="{4C279691-74C2-4723-9955-4A9C1CCB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: </a:t>
            </a:r>
            <a:r>
              <a:rPr lang="ko-KR" altLang="en-US" sz="1200" b="1">
                <a:ea typeface="LG스마트체 Regular" panose="020B0600000101010101" pitchFamily="50" charset="-127"/>
              </a:rPr>
              <a:t>각 물음에 대해 점검 결과를 작성 할 것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- UT </a:t>
            </a:r>
            <a:r>
              <a:rPr lang="ko-KR" altLang="en-US" sz="1200" b="1">
                <a:ea typeface="LG스마트체 Regular" panose="020B0600000101010101" pitchFamily="50" charset="-127"/>
              </a:rPr>
              <a:t>부하율 관련 부분은 안전환경팀에 의뢰 할 것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22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20">
            <a:extLst>
              <a:ext uri="{FF2B5EF4-FFF2-40B4-BE49-F238E27FC236}">
                <a16:creationId xmlns:a16="http://schemas.microsoft.com/office/drawing/2014/main" id="{92AAE737-0F7D-4A18-B297-9946B910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" y="1430906"/>
            <a:ext cx="3130665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‘21. 0. 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고객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근거로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(000 → 000)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요청 </a:t>
            </a:r>
            <a:endParaRPr lang="en-US" altLang="ko-KR" sz="1200" b="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0269F6-7274-4597-B67F-7D8B3FBA358B}"/>
              </a:ext>
            </a:extLst>
          </p:cNvPr>
          <p:cNvGrpSpPr/>
          <p:nvPr/>
        </p:nvGrpSpPr>
        <p:grpSpPr>
          <a:xfrm>
            <a:off x="638138" y="877471"/>
            <a:ext cx="3421144" cy="299451"/>
            <a:chOff x="1525569" y="2304411"/>
            <a:chExt cx="1887653" cy="29945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252A08-38C7-43F2-962B-405FC759E783}"/>
                </a:ext>
              </a:extLst>
            </p:cNvPr>
            <p:cNvSpPr/>
            <p:nvPr/>
          </p:nvSpPr>
          <p:spPr>
            <a:xfrm>
              <a:off x="1994878" y="2304411"/>
              <a:ext cx="949034" cy="2377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투자 </a:t>
              </a:r>
              <a:r>
                <a:rPr lang="en-US" altLang="ko-KR" sz="14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History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9346D95-9143-4B71-815D-E7CE2FDDC6AE}"/>
                </a:ext>
              </a:extLst>
            </p:cNvPr>
            <p:cNvCxnSpPr/>
            <p:nvPr/>
          </p:nvCxnSpPr>
          <p:spPr>
            <a:xfrm>
              <a:off x="1525569" y="2603862"/>
              <a:ext cx="18876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DF7029-CC20-4A6D-A39B-83BD0D94E0E4}"/>
              </a:ext>
            </a:extLst>
          </p:cNvPr>
          <p:cNvGrpSpPr/>
          <p:nvPr/>
        </p:nvGrpSpPr>
        <p:grpSpPr>
          <a:xfrm>
            <a:off x="5687119" y="877471"/>
            <a:ext cx="3421144" cy="299451"/>
            <a:chOff x="1525569" y="2304411"/>
            <a:chExt cx="1887653" cy="2994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4AA4C1-A8A2-4EE0-A8EC-687CA0C1F1ED}"/>
                </a:ext>
              </a:extLst>
            </p:cNvPr>
            <p:cNvSpPr/>
            <p:nvPr/>
          </p:nvSpPr>
          <p:spPr>
            <a:xfrm>
              <a:off x="1994878" y="2304411"/>
              <a:ext cx="949034" cy="2377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Reflection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B1FB2E-4325-48B9-8524-071329F0938F}"/>
                </a:ext>
              </a:extLst>
            </p:cNvPr>
            <p:cNvCxnSpPr/>
            <p:nvPr/>
          </p:nvCxnSpPr>
          <p:spPr>
            <a:xfrm>
              <a:off x="1525569" y="2603862"/>
              <a:ext cx="18876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220">
            <a:extLst>
              <a:ext uri="{FF2B5EF4-FFF2-40B4-BE49-F238E27FC236}">
                <a16:creationId xmlns:a16="http://schemas.microsoft.com/office/drawing/2014/main" id="{254EBE7E-2E5E-41C4-BD3E-B808761A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1713645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15" name="Text Box 220">
            <a:extLst>
              <a:ext uri="{FF2B5EF4-FFF2-40B4-BE49-F238E27FC236}">
                <a16:creationId xmlns:a16="http://schemas.microsoft.com/office/drawing/2014/main" id="{A05F38A0-7267-43C9-B998-732B8DCC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1993050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16" name="Text Box 220">
            <a:extLst>
              <a:ext uri="{FF2B5EF4-FFF2-40B4-BE49-F238E27FC236}">
                <a16:creationId xmlns:a16="http://schemas.microsoft.com/office/drawing/2014/main" id="{22D40776-B668-4AA4-B637-B6DC2E35F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" y="2735154"/>
            <a:ext cx="3130665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‘21. 0. 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고객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근거로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(000 → 000)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요청 </a:t>
            </a:r>
            <a:endParaRPr lang="en-US" altLang="ko-KR" sz="1200" b="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7" name="Text Box 220">
            <a:extLst>
              <a:ext uri="{FF2B5EF4-FFF2-40B4-BE49-F238E27FC236}">
                <a16:creationId xmlns:a16="http://schemas.microsoft.com/office/drawing/2014/main" id="{A37AF8A4-A8AC-4B95-8327-921A6EB6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3017893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18" name="Text Box 220">
            <a:extLst>
              <a:ext uri="{FF2B5EF4-FFF2-40B4-BE49-F238E27FC236}">
                <a16:creationId xmlns:a16="http://schemas.microsoft.com/office/drawing/2014/main" id="{C244B38B-D1E5-46F2-AD2B-D8E0D8616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3297298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19" name="Text Box 220">
            <a:extLst>
              <a:ext uri="{FF2B5EF4-FFF2-40B4-BE49-F238E27FC236}">
                <a16:creationId xmlns:a16="http://schemas.microsoft.com/office/drawing/2014/main" id="{50A8FD9B-5D02-4E63-9C28-77BFDCDE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" y="3944151"/>
            <a:ext cx="3130665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‘21. 0. 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고객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근거로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(000 → 000)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요청 </a:t>
            </a:r>
            <a:endParaRPr lang="en-US" altLang="ko-KR" sz="1200" b="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20" name="Text Box 220">
            <a:extLst>
              <a:ext uri="{FF2B5EF4-FFF2-40B4-BE49-F238E27FC236}">
                <a16:creationId xmlns:a16="http://schemas.microsoft.com/office/drawing/2014/main" id="{B84928A7-5743-4317-8F90-F30A0ABE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4226890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21" name="Text Box 220">
            <a:extLst>
              <a:ext uri="{FF2B5EF4-FFF2-40B4-BE49-F238E27FC236}">
                <a16:creationId xmlns:a16="http://schemas.microsoft.com/office/drawing/2014/main" id="{8493C05A-5CC3-4384-AFBA-440E0635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5" y="4506295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22" name="Text Box 220">
            <a:extLst>
              <a:ext uri="{FF2B5EF4-FFF2-40B4-BE49-F238E27FC236}">
                <a16:creationId xmlns:a16="http://schemas.microsoft.com/office/drawing/2014/main" id="{97786DDE-B52B-4D1D-BDE2-73483DD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745" y="1432829"/>
            <a:ext cx="525785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00000</a:t>
            </a:r>
          </a:p>
        </p:txBody>
      </p:sp>
      <p:sp>
        <p:nvSpPr>
          <p:cNvPr id="23" name="Text Box 220">
            <a:extLst>
              <a:ext uri="{FF2B5EF4-FFF2-40B4-BE49-F238E27FC236}">
                <a16:creationId xmlns:a16="http://schemas.microsoft.com/office/drawing/2014/main" id="{4DEE1F8F-1C5E-44E8-95D8-22D7828E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751" y="1713645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24" name="Text Box 220">
            <a:extLst>
              <a:ext uri="{FF2B5EF4-FFF2-40B4-BE49-F238E27FC236}">
                <a16:creationId xmlns:a16="http://schemas.microsoft.com/office/drawing/2014/main" id="{3FFFC80C-41BB-45F1-AEF7-96F4D493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751" y="1993050"/>
            <a:ext cx="1840247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56F364BA-A077-4A7E-816E-0ADBACC1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선택 첨부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성격에 따라 양식 변경 가능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ko-KR" altLang="en-US" sz="1200" b="1">
                <a:ea typeface="LG스마트체 Regular" panose="020B0600000101010101" pitchFamily="50" charset="-127"/>
              </a:rPr>
              <a:t>       </a:t>
            </a:r>
            <a:r>
              <a:rPr lang="en-US" altLang="ko-KR" sz="1200" b="1">
                <a:ea typeface="LG스마트체 Regular" panose="020B0600000101010101" pitchFamily="50" charset="-127"/>
              </a:rPr>
              <a:t>1) </a:t>
            </a:r>
            <a:r>
              <a:rPr lang="ko-KR" altLang="en-US" sz="1200" b="1">
                <a:ea typeface="LG스마트체 Regular" panose="020B0600000101010101" pitchFamily="50" charset="-127"/>
              </a:rPr>
              <a:t>신규투자</a:t>
            </a:r>
            <a:r>
              <a:rPr lang="en-US" altLang="ko-KR" sz="1200" b="1">
                <a:ea typeface="LG스마트체 Regular" panose="020B0600000101010101" pitchFamily="50" charset="-127"/>
              </a:rPr>
              <a:t>: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검토 결정 시점까지의 </a:t>
            </a:r>
            <a:r>
              <a:rPr lang="en-US" altLang="ko-KR" sz="1200" b="1">
                <a:ea typeface="LG스마트체 Regular" panose="020B0600000101010101" pitchFamily="50" charset="-127"/>
              </a:rPr>
              <a:t>History </a:t>
            </a:r>
            <a:r>
              <a:rPr lang="ko-KR" altLang="en-US" sz="1200" b="1">
                <a:ea typeface="LG스마트체 Regular" panose="020B0600000101010101" pitchFamily="50" charset="-127"/>
              </a:rPr>
              <a:t>기재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  2) </a:t>
            </a:r>
            <a:r>
              <a:rPr lang="ko-KR" altLang="en-US" sz="1200" b="1">
                <a:ea typeface="LG스마트체 Regular" panose="020B0600000101010101" pitchFamily="50" charset="-127"/>
              </a:rPr>
              <a:t>중장기</a:t>
            </a:r>
            <a:r>
              <a:rPr lang="en-US" altLang="ko-KR" sz="1200" b="1"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ea typeface="LG스마트체 Regular" panose="020B0600000101010101" pitchFamily="50" charset="-127"/>
              </a:rPr>
              <a:t>단계별</a:t>
            </a:r>
            <a:r>
              <a:rPr lang="en-US" altLang="ko-KR" sz="1200" b="1">
                <a:ea typeface="LG스마트체 Regular" panose="020B0600000101010101" pitchFamily="50" charset="-127"/>
              </a:rPr>
              <a:t>)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</a:t>
            </a:r>
            <a:r>
              <a:rPr lang="en-US" altLang="ko-KR" sz="1200" b="1">
                <a:ea typeface="LG스마트체 Regular" panose="020B0600000101010101" pitchFamily="50" charset="-127"/>
              </a:rPr>
              <a:t>: </a:t>
            </a:r>
            <a:r>
              <a:rPr lang="ko-KR" altLang="en-US" sz="1200" b="1">
                <a:ea typeface="LG스마트체 Regular" panose="020B0600000101010101" pitchFamily="50" charset="-127"/>
              </a:rPr>
              <a:t>기존 투자이력 </a:t>
            </a:r>
            <a:r>
              <a:rPr lang="en-US" altLang="ko-KR" sz="1200" b="1"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시점</a:t>
            </a:r>
            <a:r>
              <a:rPr lang="en-US" altLang="ko-KR" sz="1200" b="1">
                <a:ea typeface="LG스마트체 Regular" panose="020B0600000101010101" pitchFamily="50" charset="-127"/>
              </a:rPr>
              <a:t>/</a:t>
            </a:r>
            <a:r>
              <a:rPr lang="ko-KR" altLang="en-US" sz="1200" b="1">
                <a:ea typeface="LG스마트체 Regular" panose="020B0600000101010101" pitchFamily="50" charset="-127"/>
              </a:rPr>
              <a:t>금액 등</a:t>
            </a:r>
            <a:r>
              <a:rPr lang="en-US" altLang="ko-KR" sz="1200" b="1">
                <a:ea typeface="LG스마트체 Regular" panose="020B0600000101010101" pitchFamily="50" charset="-127"/>
              </a:rPr>
              <a:t>) </a:t>
            </a:r>
            <a:r>
              <a:rPr lang="ko-KR" altLang="en-US" sz="1200" b="1">
                <a:ea typeface="LG스마트체 Regular" panose="020B0600000101010101" pitchFamily="50" charset="-127"/>
              </a:rPr>
              <a:t>기재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F372753F-FFC3-4CB2-821E-45DEE31B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. </a:t>
            </a:r>
            <a:r>
              <a:rPr lang="ko-KR" altLang="en-US"/>
              <a:t>투자 </a:t>
            </a:r>
            <a:r>
              <a:rPr lang="en-US" altLang="ko-KR"/>
              <a:t>History / Reflection</a:t>
            </a:r>
            <a:endParaRPr lang="ko-KR" altLang="en-US"/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7057B307-6F2A-464F-ACB1-760589F5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ko-KR" altLang="en-US"/>
              <a:t>첨부</a:t>
            </a:r>
            <a:r>
              <a:rPr lang="en-US" altLang="ko-KR"/>
              <a:t>-History</a:t>
            </a:r>
            <a:r>
              <a:rPr lang="ko-KR" altLang="en-US"/>
              <a:t> </a:t>
            </a:r>
            <a:r>
              <a:rPr lang="en-US" altLang="ko-KR"/>
              <a:t>1 /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5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공장구분</a:t>
            </a:r>
            <a:r>
              <a:rPr lang="en-US" altLang="ko-KR"/>
              <a:t>] </a:t>
            </a:r>
            <a:r>
              <a:rPr lang="ko-KR" altLang="en-US"/>
              <a:t>투자명</a:t>
            </a:r>
            <a:r>
              <a:rPr lang="en-US" altLang="ko-KR"/>
              <a:t>(</a:t>
            </a:r>
            <a:r>
              <a:rPr lang="ko-KR" altLang="en-US"/>
              <a:t>작성</a:t>
            </a:r>
            <a:r>
              <a:rPr lang="en-US" altLang="ko-KR"/>
              <a:t>Guide</a:t>
            </a:r>
            <a:r>
              <a:rPr lang="ko-KR" altLang="en-US"/>
              <a:t>에 따라 작성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7182"/>
              </p:ext>
            </p:extLst>
          </p:nvPr>
        </p:nvGraphicFramePr>
        <p:xfrm>
          <a:off x="7048500" y="2630032"/>
          <a:ext cx="2801043" cy="179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ㅇㅇ사업부</a:t>
                      </a:r>
                      <a:r>
                        <a:rPr lang="en-US" altLang="ko-KR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ㅇㅇㅇ팀 ㅇㅇㅇ팀장</a:t>
                      </a:r>
                      <a:endParaRPr lang="en-US" altLang="ko-KR" sz="1100" b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“</a:t>
                      </a:r>
                      <a:r>
                        <a:rPr lang="ko-KR" altLang="en-US" sz="1100"/>
                        <a:t>투자명</a:t>
                      </a:r>
                      <a:r>
                        <a:rPr lang="en-US" altLang="ko-KR" sz="1100"/>
                        <a:t>”</a:t>
                      </a:r>
                      <a:r>
                        <a:rPr lang="ko-KR" altLang="en-US" sz="1100"/>
                        <a:t>의 투자 심의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CFO,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생산기술담당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경영기획담당</a:t>
                      </a:r>
                      <a:endParaRPr lang="en-US" altLang="ko-KR" sz="11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경영기획팀장</a:t>
                      </a:r>
                      <a:r>
                        <a:rPr lang="en-US" altLang="ko-KR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</a:t>
                      </a:r>
                      <a:endParaRPr lang="en-US" altLang="ko-KR" sz="11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64" y="2924944"/>
            <a:ext cx="4157523" cy="143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ym typeface="Wingdings" pitchFamily="2" charset="2"/>
              </a:rPr>
              <a:t>1. </a:t>
            </a:r>
            <a:r>
              <a:rPr lang="ko-KR" altLang="en-US" sz="1600" b="1">
                <a:sym typeface="Wingdings" pitchFamily="2" charset="2"/>
              </a:rPr>
              <a:t>투자 심의서</a:t>
            </a:r>
            <a:endParaRPr lang="en-US" altLang="ko-KR" sz="1600" b="1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2. </a:t>
            </a:r>
            <a:r>
              <a:rPr lang="ko-KR" altLang="en-US" sz="1600" b="1"/>
              <a:t>목차</a:t>
            </a:r>
            <a:r>
              <a:rPr lang="en-US" altLang="ko-KR" sz="1600" b="1"/>
              <a:t>1</a:t>
            </a:r>
            <a:endParaRPr lang="en-US" altLang="ko-KR" sz="1400" b="1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3. </a:t>
            </a:r>
            <a:r>
              <a:rPr lang="ko-KR" altLang="en-US" sz="1600" b="1"/>
              <a:t>목차</a:t>
            </a:r>
            <a:r>
              <a:rPr lang="en-US" altLang="ko-KR" sz="1600" b="1"/>
              <a:t>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/>
              <a:t>4. </a:t>
            </a:r>
            <a:r>
              <a:rPr lang="ko-KR" altLang="en-US" sz="1600" b="1"/>
              <a:t>목차</a:t>
            </a:r>
            <a:r>
              <a:rPr lang="en-US" altLang="ko-KR" sz="1600" b="1"/>
              <a:t>3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5FCB40-41A6-42E9-BFAF-300A5610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32595"/>
              </p:ext>
            </p:extLst>
          </p:nvPr>
        </p:nvGraphicFramePr>
        <p:xfrm>
          <a:off x="7070077" y="4653136"/>
          <a:ext cx="2750892" cy="1524000"/>
        </p:xfrm>
        <a:graphic>
          <a:graphicData uri="http://schemas.openxmlformats.org/drawingml/2006/table">
            <a:tbl>
              <a:tblPr firstRow="1" bandRow="1"/>
              <a:tblGrid>
                <a:gridCol w="1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32">
                  <a:extLst>
                    <a:ext uri="{9D8B030D-6E8A-4147-A177-3AD203B41FA5}">
                      <a16:colId xmlns:a16="http://schemas.microsoft.com/office/drawing/2014/main" val="773631874"/>
                    </a:ext>
                  </a:extLst>
                </a:gridCol>
                <a:gridCol w="774354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1137935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ㅇㅇㅇㅇㅇㅇㅇ팀</a:t>
                      </a: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생기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PM</a:t>
                      </a:r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13179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1754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16504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법무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10516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구매</a:t>
                      </a:r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부품</a:t>
                      </a:r>
                      <a:r>
                        <a:rPr lang="en-US" altLang="ko-KR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41561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47201"/>
                  </a:ext>
                </a:extLst>
              </a:tr>
              <a:tr h="86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투자기획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82851"/>
                  </a:ext>
                </a:extLst>
              </a:tr>
            </a:tbl>
          </a:graphicData>
        </a:graphic>
      </p:graphicFrame>
      <p:sp>
        <p:nvSpPr>
          <p:cNvPr id="20" name="TextBox 4">
            <a:extLst>
              <a:ext uri="{FF2B5EF4-FFF2-40B4-BE49-F238E27FC236}">
                <a16:creationId xmlns:a16="http://schemas.microsoft.com/office/drawing/2014/main" id="{A0557C41-606E-400D-89B1-D62C4559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투자명 작성 기준에 따를 것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ko-KR" altLang="en-US" sz="1200" b="1">
                <a:ea typeface="LG스마트체 Regular" panose="020B0600000101010101" pitchFamily="50" charset="-127"/>
              </a:rPr>
              <a:t>     </a:t>
            </a:r>
            <a:r>
              <a:rPr lang="en-US" altLang="ko-KR" sz="1200" b="1">
                <a:ea typeface="LG스마트체 Regular" panose="020B0600000101010101" pitchFamily="50" charset="-127"/>
              </a:rPr>
              <a:t>- </a:t>
            </a:r>
            <a:r>
              <a:rPr lang="ko-KR" altLang="en-US" sz="1200" b="1">
                <a:ea typeface="LG스마트체 Regular" panose="020B0600000101010101" pitchFamily="50" charset="-127"/>
              </a:rPr>
              <a:t>각 항목별 담당자 선정 할 것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B494FD-26DB-4915-A409-5C88C7300490}"/>
              </a:ext>
            </a:extLst>
          </p:cNvPr>
          <p:cNvSpPr/>
          <p:nvPr/>
        </p:nvSpPr>
        <p:spPr>
          <a:xfrm>
            <a:off x="-1023664" y="0"/>
            <a:ext cx="936104" cy="476672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투자 </a:t>
            </a:r>
            <a:r>
              <a:rPr lang="en-US" altLang="ko-KR" sz="1200" b="1">
                <a:solidFill>
                  <a:schemeClr val="tx1"/>
                </a:solidFill>
              </a:rPr>
              <a:t>Manual 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참고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BBE305-AE0C-4F37-BB1C-DA4F690AB6E8}"/>
              </a:ext>
            </a:extLst>
          </p:cNvPr>
          <p:cNvSpPr/>
          <p:nvPr/>
        </p:nvSpPr>
        <p:spPr>
          <a:xfrm>
            <a:off x="-1023664" y="1776239"/>
            <a:ext cx="936104" cy="485776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1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투자명 작성법</a:t>
            </a:r>
          </a:p>
        </p:txBody>
      </p:sp>
      <p:graphicFrame>
        <p:nvGraphicFramePr>
          <p:cNvPr id="4" name="개체 3">
            <a:hlinkClick r:id="" action="ppaction://ole?verb=0"/>
            <a:extLst>
              <a:ext uri="{FF2B5EF4-FFF2-40B4-BE49-F238E27FC236}">
                <a16:creationId xmlns:a16="http://schemas.microsoft.com/office/drawing/2014/main" id="{9D830B2C-9A6B-43B5-A9AE-241DAF573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805811"/>
              </p:ext>
            </p:extLst>
          </p:nvPr>
        </p:nvGraphicFramePr>
        <p:xfrm>
          <a:off x="211282" y="573357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resentation" showAsIcon="1" r:id="rId3" imgW="914400" imgH="771525" progId="PowerPoint.Show.12">
                  <p:embed/>
                </p:oleObj>
              </mc:Choice>
              <mc:Fallback>
                <p:oleObj name="Presentation" showAsIcon="1" r:id="rId3" imgW="914400" imgH="7715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82" y="573357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95293EE5-3AD0-4AB3-897E-FCD07E37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02988"/>
              </p:ext>
            </p:extLst>
          </p:nvPr>
        </p:nvGraphicFramePr>
        <p:xfrm>
          <a:off x="6528925" y="120350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ㅇㅇㅇㅇㅇ팀</a:t>
                      </a: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ㅇㅇㅇㅇㅇ팀</a:t>
                      </a: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ㅇㅇㅇㅇㅇ팀</a:t>
                      </a:r>
                      <a:endParaRPr lang="ko-KR" altLang="en-US" sz="10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65655"/>
                  </a:ext>
                </a:extLst>
              </a:tr>
            </a:tbl>
          </a:graphicData>
        </a:graphic>
      </p:graphicFrame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55F68EF-528D-49D4-A114-228D388C13C8}"/>
              </a:ext>
            </a:extLst>
          </p:cNvPr>
          <p:cNvSpPr/>
          <p:nvPr/>
        </p:nvSpPr>
        <p:spPr>
          <a:xfrm>
            <a:off x="-1023664" y="0"/>
            <a:ext cx="936104" cy="476672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투자 </a:t>
            </a:r>
            <a:r>
              <a:rPr lang="en-US" altLang="ko-KR" sz="1200" b="1">
                <a:solidFill>
                  <a:schemeClr val="tx1"/>
                </a:solidFill>
              </a:rPr>
              <a:t>Manual 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참고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2A29423-E98E-41A8-94D7-581BE484E592}"/>
              </a:ext>
            </a:extLst>
          </p:cNvPr>
          <p:cNvSpPr/>
          <p:nvPr/>
        </p:nvSpPr>
        <p:spPr>
          <a:xfrm>
            <a:off x="-1023664" y="727332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2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투자요약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535E0FF9-EBF9-40A0-80BD-E7CB2BE4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35931"/>
              </p:ext>
            </p:extLst>
          </p:nvPr>
        </p:nvGraphicFramePr>
        <p:xfrm>
          <a:off x="4978396" y="1524112"/>
          <a:ext cx="4799142" cy="4988100"/>
        </p:xfrm>
        <a:graphic>
          <a:graphicData uri="http://schemas.openxmlformats.org/drawingml/2006/table">
            <a:tbl>
              <a:tblPr firstRow="1" bandRow="1"/>
              <a:tblGrid>
                <a:gridCol w="52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53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73627">
                  <a:extLst>
                    <a:ext uri="{9D8B030D-6E8A-4147-A177-3AD203B41FA5}">
                      <a16:colId xmlns:a16="http://schemas.microsoft.com/office/drawing/2014/main" val="1861915908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85500417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3722385062"/>
                    </a:ext>
                  </a:extLst>
                </a:gridCol>
                <a:gridCol w="397564">
                  <a:extLst>
                    <a:ext uri="{9D8B030D-6E8A-4147-A177-3AD203B41FA5}">
                      <a16:colId xmlns:a16="http://schemas.microsoft.com/office/drawing/2014/main" val="2781854319"/>
                    </a:ext>
                  </a:extLst>
                </a:gridCol>
              </a:tblGrid>
              <a:tr h="426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고객가치</a:t>
                      </a:r>
                      <a:endParaRPr lang="en-US" altLang="ko-KR" sz="1100" b="1" spc="-100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및 </a:t>
                      </a:r>
                      <a:r>
                        <a:rPr lang="en-US" altLang="ko-KR" sz="1100" b="1" spc="-1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Issue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고객가치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.LOB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확보를 통한 추가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매출 확보 및 물동 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Seasonality </a:t>
                      </a:r>
                      <a:r>
                        <a:rPr lang="ko-KR" altLang="en-US" sz="1000" b="0" cap="none" baseline="0">
                          <a:latin typeface="+mn-lt"/>
                          <a:ea typeface="+mn-ea"/>
                        </a:rPr>
                        <a:t>대응</a:t>
                      </a:r>
                      <a:r>
                        <a:rPr lang="en-US" altLang="ko-KR" sz="1000" b="0" cap="none" baseline="0"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11404"/>
                  </a:ext>
                </a:extLst>
              </a:tr>
              <a:tr h="426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동반성장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설비업체로 설비구매팀 통한 공정거래 진행 예정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2864"/>
                  </a:ext>
                </a:extLst>
              </a:tr>
              <a:tr h="426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안전환경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설비 동일사양 신규 제작으로 오염 발생 요소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/Risk 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75208"/>
                  </a:ext>
                </a:extLst>
              </a:tr>
              <a:tr h="426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법무</a:t>
                      </a: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계약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자체 투자 건으로 특별한 리스크 없음</a:t>
                      </a:r>
                      <a:endParaRPr lang="en-US" altLang="ko-KR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83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Risk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예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반도체 內 부품 공급 불균형 발생 시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고객 생산 차질로 인한 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Risk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有 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부품 수급 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Risk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는 시장 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MI </a:t>
                      </a:r>
                      <a:r>
                        <a:rPr lang="ko-KR" altLang="en-US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활동을 통한 他 고객 물동 확보를 통해 </a:t>
                      </a:r>
                      <a:r>
                        <a:rPr lang="en-US" altLang="ko-KR" sz="110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Hedge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투자비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(ERRC)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18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16863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주요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검토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0"/>
                        </a:spcBef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물류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공정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000%]</a:t>
                      </a:r>
                      <a:b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미달 사유 작성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  <a:ea typeface="+mn-ea"/>
                        </a:rPr>
                        <a:t>공용화율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lt"/>
                          <a:ea typeface="+mn-ea"/>
                        </a:rPr>
                        <a:t>00.0%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785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정보화율 점검 결과 혹은 미달 사유 작성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물동실현율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000">
                          <a:latin typeface="+mn-lt"/>
                          <a:ea typeface="+mn-ea"/>
                        </a:rPr>
                        <a:t>00.0%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54270"/>
                  </a:ext>
                </a:extLst>
              </a:tr>
              <a:tr h="538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물동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/Capa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점검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(Max Capa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 신용재 선임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경화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Capa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추진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개선전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12.1Ksht → 12.9Ksht, 0.8Ksht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Loader T/T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단축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(37.2 → 25.1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: Process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시간과 동일하게 개선</a:t>
                      </a:r>
                      <a:b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Slip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인한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T/T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변동 개선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Conveyor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속도 통일 및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T/T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자동보정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.Layout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검토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(Max Capa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 김시홍 책임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LDI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노광룸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內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Space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확보를 통한 동일공정 통합 배치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(Footprint 75.2→76.0%)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경화기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유휴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Roll Coater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공간 활용 공정 근접 배치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 검토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자동화솔루션팀 김정규 책임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PS1/1A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기존공장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설비이며 기존 표준 사양에 따른 투자로 적합함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95496"/>
                  </a:ext>
                </a:extLst>
              </a:tr>
              <a:tr h="228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latin typeface="+mn-lt"/>
                          <a:ea typeface="+mn-ea"/>
                        </a:rPr>
                        <a:t>타당성</a:t>
                      </a:r>
                      <a:endParaRPr lang="en-US" altLang="ko-KR" sz="11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>
                          <a:latin typeface="+mn-lt"/>
                          <a:ea typeface="+mn-ea"/>
                        </a:rPr>
                        <a:t>검토결과</a:t>
                      </a:r>
                      <a:endParaRPr lang="en-US" altLang="ko-KR" sz="11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투자기획팀 작성 예정</a:t>
                      </a:r>
                      <a:b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88087"/>
                  </a:ext>
                </a:extLst>
              </a:tr>
              <a:tr h="172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pc="-100" baseline="0">
                          <a:latin typeface="+mn-lt"/>
                          <a:ea typeface="+mn-ea"/>
                        </a:rPr>
                        <a:t>CFO</a:t>
                      </a:r>
                      <a:br>
                        <a:rPr lang="en-US" altLang="ko-KR" sz="1100" b="1" spc="-100" baseline="0">
                          <a:latin typeface="+mn-lt"/>
                          <a:ea typeface="+mn-ea"/>
                        </a:rPr>
                      </a:br>
                      <a:r>
                        <a:rPr lang="ko-KR" altLang="en-US" sz="1100" b="1" spc="-100" baseline="0">
                          <a:latin typeface="+mn-lt"/>
                          <a:ea typeface="+mn-ea"/>
                        </a:rPr>
                        <a:t>심의결과</a:t>
                      </a:r>
                      <a:endParaRPr lang="en-US" altLang="ko-KR" sz="1100" b="1" spc="-100" baseline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투자기획팀 작성 예정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2266"/>
                  </a:ext>
                </a:extLst>
              </a:tr>
            </a:tbl>
          </a:graphicData>
        </a:graphic>
      </p:graphicFrame>
      <p:graphicFrame>
        <p:nvGraphicFramePr>
          <p:cNvPr id="191" name="Group 6">
            <a:extLst>
              <a:ext uri="{FF2B5EF4-FFF2-40B4-BE49-F238E27FC236}">
                <a16:creationId xmlns:a16="http://schemas.microsoft.com/office/drawing/2014/main" id="{F08E3B6F-03BF-4B6C-BE9E-E98FB0B59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98983"/>
              </p:ext>
            </p:extLst>
          </p:nvPr>
        </p:nvGraphicFramePr>
        <p:xfrm>
          <a:off x="9777537" y="7014644"/>
          <a:ext cx="1815690" cy="685800"/>
        </p:xfrm>
        <a:graphic>
          <a:graphicData uri="http://schemas.openxmlformats.org/drawingml/2006/table">
            <a:tbl>
              <a:tblPr/>
              <a:tblGrid>
                <a:gridCol w="264600">
                  <a:extLst>
                    <a:ext uri="{9D8B030D-6E8A-4147-A177-3AD203B41FA5}">
                      <a16:colId xmlns:a16="http://schemas.microsoft.com/office/drawing/2014/main" val="1603770536"/>
                    </a:ext>
                  </a:extLst>
                </a:gridCol>
                <a:gridCol w="59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50">
                  <a:extLst>
                    <a:ext uri="{9D8B030D-6E8A-4147-A177-3AD203B41FA5}">
                      <a16:colId xmlns:a16="http://schemas.microsoft.com/office/drawing/2014/main" val="1550625589"/>
                    </a:ext>
                  </a:extLst>
                </a:gridCol>
                <a:gridCol w="344598">
                  <a:extLst>
                    <a:ext uri="{9D8B030D-6E8A-4147-A177-3AD203B41FA5}">
                      <a16:colId xmlns:a16="http://schemas.microsoft.com/office/drawing/2014/main" val="1316883268"/>
                    </a:ext>
                  </a:extLst>
                </a:gridCol>
                <a:gridCol w="344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설비 명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수량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발의가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심의가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신규</a:t>
                      </a:r>
                    </a:p>
                  </a:txBody>
                  <a:tcPr marL="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LDI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경화기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345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전기동개조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00.7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00.7</a:t>
                      </a:r>
                      <a:endParaRPr lang="ko-KR" altLang="en-US" sz="900" b="0" i="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103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합계</a:t>
                      </a:r>
                      <a:endParaRPr lang="en-US" altLang="ko-KR" sz="9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9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00.0</a:t>
                      </a: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r" defTabSz="914400" rtl="0" eaLnBrk="1" fontAlgn="ctr" latinLnBrk="1" hangingPunct="1"/>
                      <a:r>
                        <a:rPr lang="en-US" altLang="ko-KR" sz="9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00.0</a:t>
                      </a: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실행 단추: 끝으로 이동 2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6F7F4C-AAB4-4D21-AD54-1964131648D4}"/>
              </a:ext>
            </a:extLst>
          </p:cNvPr>
          <p:cNvSpPr/>
          <p:nvPr/>
        </p:nvSpPr>
        <p:spPr>
          <a:xfrm>
            <a:off x="5151880" y="5301208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1" name="실행 단추: 끝으로 이동 2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CDD6592-E4BC-4625-A1D0-60CE7DEF80DB}"/>
              </a:ext>
            </a:extLst>
          </p:cNvPr>
          <p:cNvSpPr/>
          <p:nvPr/>
        </p:nvSpPr>
        <p:spPr>
          <a:xfrm>
            <a:off x="5133020" y="1931946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224" name="표 223">
            <a:extLst>
              <a:ext uri="{FF2B5EF4-FFF2-40B4-BE49-F238E27FC236}">
                <a16:creationId xmlns:a16="http://schemas.microsoft.com/office/drawing/2014/main" id="{86F99692-151E-4D60-A93A-C6017492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73474"/>
              </p:ext>
            </p:extLst>
          </p:nvPr>
        </p:nvGraphicFramePr>
        <p:xfrm>
          <a:off x="4810811" y="6977335"/>
          <a:ext cx="4889222" cy="612376"/>
        </p:xfrm>
        <a:graphic>
          <a:graphicData uri="http://schemas.openxmlformats.org/drawingml/2006/table">
            <a:tbl>
              <a:tblPr firstRow="1" bandRow="1"/>
              <a:tblGrid>
                <a:gridCol w="593212">
                  <a:extLst>
                    <a:ext uri="{9D8B030D-6E8A-4147-A177-3AD203B41FA5}">
                      <a16:colId xmlns:a16="http://schemas.microsoft.com/office/drawing/2014/main" val="2606080957"/>
                    </a:ext>
                  </a:extLst>
                </a:gridCol>
                <a:gridCol w="301113">
                  <a:extLst>
                    <a:ext uri="{9D8B030D-6E8A-4147-A177-3AD203B41FA5}">
                      <a16:colId xmlns:a16="http://schemas.microsoft.com/office/drawing/2014/main" val="713348385"/>
                    </a:ext>
                  </a:extLst>
                </a:gridCol>
                <a:gridCol w="532888">
                  <a:extLst>
                    <a:ext uri="{9D8B030D-6E8A-4147-A177-3AD203B41FA5}">
                      <a16:colId xmlns:a16="http://schemas.microsoft.com/office/drawing/2014/main" val="2020157338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166118959"/>
                    </a:ext>
                  </a:extLst>
                </a:gridCol>
                <a:gridCol w="535724">
                  <a:extLst>
                    <a:ext uri="{9D8B030D-6E8A-4147-A177-3AD203B41FA5}">
                      <a16:colId xmlns:a16="http://schemas.microsoft.com/office/drawing/2014/main" val="3533137799"/>
                    </a:ext>
                  </a:extLst>
                </a:gridCol>
                <a:gridCol w="301113">
                  <a:extLst>
                    <a:ext uri="{9D8B030D-6E8A-4147-A177-3AD203B41FA5}">
                      <a16:colId xmlns:a16="http://schemas.microsoft.com/office/drawing/2014/main" val="313765514"/>
                    </a:ext>
                  </a:extLst>
                </a:gridCol>
                <a:gridCol w="369850">
                  <a:extLst>
                    <a:ext uri="{9D8B030D-6E8A-4147-A177-3AD203B41FA5}">
                      <a16:colId xmlns:a16="http://schemas.microsoft.com/office/drawing/2014/main" val="3674042009"/>
                    </a:ext>
                  </a:extLst>
                </a:gridCol>
                <a:gridCol w="119521">
                  <a:extLst>
                    <a:ext uri="{9D8B030D-6E8A-4147-A177-3AD203B41FA5}">
                      <a16:colId xmlns:a16="http://schemas.microsoft.com/office/drawing/2014/main" val="2412864604"/>
                    </a:ext>
                  </a:extLst>
                </a:gridCol>
                <a:gridCol w="486850">
                  <a:extLst>
                    <a:ext uri="{9D8B030D-6E8A-4147-A177-3AD203B41FA5}">
                      <a16:colId xmlns:a16="http://schemas.microsoft.com/office/drawing/2014/main" val="3109139088"/>
                    </a:ext>
                  </a:extLst>
                </a:gridCol>
                <a:gridCol w="532888">
                  <a:extLst>
                    <a:ext uri="{9D8B030D-6E8A-4147-A177-3AD203B41FA5}">
                      <a16:colId xmlns:a16="http://schemas.microsoft.com/office/drawing/2014/main" val="278695185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112693029"/>
                    </a:ext>
                  </a:extLst>
                </a:gridCol>
                <a:gridCol w="558288">
                  <a:extLst>
                    <a:ext uri="{9D8B030D-6E8A-4147-A177-3AD203B41FA5}">
                      <a16:colId xmlns:a16="http://schemas.microsoft.com/office/drawing/2014/main" val="611441084"/>
                    </a:ext>
                  </a:extLst>
                </a:gridCol>
              </a:tblGrid>
              <a:tr h="1530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물동실현율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144%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최한열      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자동화율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40.0%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남해기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보유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Infra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정량규     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사양점검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양용훈       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13630"/>
                  </a:ext>
                </a:extLst>
              </a:tr>
              <a:tr h="1530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물류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25.0%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유휴활용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정량규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납기점검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장병수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50588"/>
                  </a:ext>
                </a:extLst>
              </a:tr>
              <a:tr h="153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공용화율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김수홍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검사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경제성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오소영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Arial Narrow" panose="020B0606020202030204" pitchFamily="34" charset="0"/>
                          <a:ea typeface="+mn-ea"/>
                        </a:rPr>
                        <a:t>Simulation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윤정환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6861"/>
                  </a:ext>
                </a:extLst>
              </a:tr>
              <a:tr h="15309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정보화율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Arial Narrow" panose="020B0606020202030204" pitchFamily="34" charset="0"/>
                          <a:ea typeface="+mn-ea"/>
                        </a:rPr>
                        <a:t>-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18000" marR="1800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공정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법무검토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Arial Narrow" panose="020B0606020202030204" pitchFamily="34" charset="0"/>
                          <a:ea typeface="+mn-ea"/>
                        </a:rPr>
                        <a:t>-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Arial Narrow" panose="020B0606020202030204" pitchFamily="34" charset="0"/>
                          <a:ea typeface="+mn-ea"/>
                        </a:rPr>
                        <a:t>Layout</a:t>
                      </a:r>
                      <a:endParaRPr lang="ko-KR" altLang="en-US" sz="90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Arial Narrow" panose="020B0606020202030204" pitchFamily="34" charset="0"/>
                          <a:ea typeface="+mn-ea"/>
                        </a:rPr>
                        <a:t>김시홍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51223"/>
                  </a:ext>
                </a:extLst>
              </a:tr>
            </a:tbl>
          </a:graphicData>
        </a:graphic>
      </p:graphicFrame>
      <p:sp>
        <p:nvSpPr>
          <p:cNvPr id="122" name="TextBox 4">
            <a:extLst>
              <a:ext uri="{FF2B5EF4-FFF2-40B4-BE49-F238E27FC236}">
                <a16:creationId xmlns:a16="http://schemas.microsoft.com/office/drawing/2014/main" id="{12267DB6-5373-4587-93E3-BFC2A8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핵심 위주로 간단 명료하게 작성 할 것</a:t>
            </a:r>
            <a:r>
              <a:rPr lang="en-US" altLang="ko-KR" sz="1200" b="1">
                <a:ea typeface="LG스마트체 Regular" panose="020B0600000101010101" pitchFamily="50" charset="-127"/>
              </a:rPr>
              <a:t>.(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당위성 표현</a:t>
            </a:r>
            <a:r>
              <a:rPr lang="en-US" altLang="ko-KR" sz="1200" b="1"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각 항목에 대한 </a:t>
            </a:r>
            <a:r>
              <a:rPr lang="en-US" altLang="ko-KR" sz="1200" b="1">
                <a:ea typeface="LG스마트체 Regular" panose="020B0600000101010101" pitchFamily="50" charset="-127"/>
              </a:rPr>
              <a:t>Manual </a:t>
            </a:r>
            <a:r>
              <a:rPr lang="ko-KR" altLang="en-US" sz="1200" b="1">
                <a:ea typeface="LG스마트체 Regular" panose="020B0600000101010101" pitchFamily="50" charset="-127"/>
              </a:rPr>
              <a:t>참고하여 작성 할 것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  <a:br>
              <a:rPr lang="en-US" altLang="ko-KR" sz="1200" b="1">
                <a:ea typeface="LG스마트체 Regular" panose="020B0600000101010101" pitchFamily="50" charset="-127"/>
              </a:rPr>
            </a:br>
            <a:r>
              <a:rPr lang="en-US" altLang="ko-KR" sz="1200" b="1">
                <a:ea typeface="LG스마트체 Regular" panose="020B0600000101010101" pitchFamily="50" charset="-127"/>
              </a:rPr>
              <a:t>      (Manual</a:t>
            </a:r>
            <a:r>
              <a:rPr lang="ko-KR" altLang="en-US" sz="1200" b="1">
                <a:ea typeface="LG스마트체 Regular" panose="020B0600000101010101" pitchFamily="50" charset="-127"/>
              </a:rPr>
              <a:t>에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다양한 예시가 포함되어 있음</a:t>
            </a:r>
            <a:r>
              <a:rPr lang="en-US" altLang="ko-KR" sz="1200" b="1"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1EB7AD2-BA03-4B45-8F49-28B0BB2FBD5D}"/>
              </a:ext>
            </a:extLst>
          </p:cNvPr>
          <p:cNvSpPr/>
          <p:nvPr/>
        </p:nvSpPr>
        <p:spPr>
          <a:xfrm>
            <a:off x="-1023664" y="2075962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3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투자목적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배경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F84749F-9BF8-430C-ABF4-04ED333EB887}"/>
              </a:ext>
            </a:extLst>
          </p:cNvPr>
          <p:cNvSpPr/>
          <p:nvPr/>
        </p:nvSpPr>
        <p:spPr>
          <a:xfrm>
            <a:off x="-1023664" y="3967693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4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투자효과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C199E2C1-FC33-4A7B-AD83-0244E56BDC08}"/>
              </a:ext>
            </a:extLst>
          </p:cNvPr>
          <p:cNvSpPr/>
          <p:nvPr/>
        </p:nvSpPr>
        <p:spPr>
          <a:xfrm>
            <a:off x="-1044873" y="4831789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5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경제성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9E13F69-BA8E-40A0-BF63-C942CA5543D8}"/>
              </a:ext>
            </a:extLst>
          </p:cNvPr>
          <p:cNvSpPr/>
          <p:nvPr/>
        </p:nvSpPr>
        <p:spPr>
          <a:xfrm>
            <a:off x="9993560" y="1916832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6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투자 </a:t>
            </a:r>
            <a:r>
              <a:rPr lang="en-US" altLang="ko-KR" sz="1200">
                <a:solidFill>
                  <a:schemeClr val="tx1"/>
                </a:solidFill>
              </a:rPr>
              <a:t>Risk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0883BE1-4597-4D66-B8C2-5B1175CAE30A}"/>
              </a:ext>
            </a:extLst>
          </p:cNvPr>
          <p:cNvSpPr/>
          <p:nvPr/>
        </p:nvSpPr>
        <p:spPr>
          <a:xfrm>
            <a:off x="9993560" y="2587596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7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solidFill>
                  <a:schemeClr val="tx1"/>
                </a:solidFill>
              </a:rPr>
              <a:t>ERRC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94ACCD2-AF2D-4097-ACA4-535B5CF250A3}"/>
              </a:ext>
            </a:extLst>
          </p:cNvPr>
          <p:cNvSpPr/>
          <p:nvPr/>
        </p:nvSpPr>
        <p:spPr>
          <a:xfrm>
            <a:off x="9993560" y="4346783"/>
            <a:ext cx="936104" cy="613435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11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주요검토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작성방법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8D30AD7-FDED-4C69-B202-C78E8B7EC9BD}"/>
              </a:ext>
            </a:extLst>
          </p:cNvPr>
          <p:cNvSpPr/>
          <p:nvPr/>
        </p:nvSpPr>
        <p:spPr>
          <a:xfrm>
            <a:off x="9993560" y="3286712"/>
            <a:ext cx="936104" cy="768742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▶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8,9,10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공용화율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정보화율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tx1"/>
                </a:solidFill>
              </a:rPr>
              <a:t>자동화율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C355C31-1078-4E17-B73F-FD3A90B22424}"/>
              </a:ext>
            </a:extLst>
          </p:cNvPr>
          <p:cNvSpPr/>
          <p:nvPr/>
        </p:nvSpPr>
        <p:spPr>
          <a:xfrm>
            <a:off x="9993560" y="0"/>
            <a:ext cx="936104" cy="476672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투자 </a:t>
            </a:r>
            <a:r>
              <a:rPr lang="en-US" altLang="ko-KR" sz="1200" b="1">
                <a:solidFill>
                  <a:schemeClr val="tx1"/>
                </a:solidFill>
              </a:rPr>
              <a:t>Manual </a:t>
            </a: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참고 </a:t>
            </a:r>
            <a:r>
              <a:rPr lang="en-US" altLang="ko-KR" sz="1200" b="1">
                <a:solidFill>
                  <a:schemeClr val="tx1"/>
                </a:solidFill>
              </a:rPr>
              <a:t>Page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68C6D9-DA82-433A-A0BC-2E616D7E3267}"/>
              </a:ext>
            </a:extLst>
          </p:cNvPr>
          <p:cNvSpPr/>
          <p:nvPr/>
        </p:nvSpPr>
        <p:spPr>
          <a:xfrm>
            <a:off x="-2463824" y="0"/>
            <a:ext cx="936104" cy="476672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</a:rPr>
              <a:t>타당성 점수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943C6C19-D9D6-4CE7-9E7D-3DAE4E78B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70591"/>
              </p:ext>
            </p:extLst>
          </p:nvPr>
        </p:nvGraphicFramePr>
        <p:xfrm>
          <a:off x="-3535570" y="1542921"/>
          <a:ext cx="2379200" cy="16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목적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물동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매출 외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되어 있으며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관련근거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수주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Latter)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명확함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 되었으며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 협의 중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법적 구속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 되었으며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마케팅 예측 기반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 되었으나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근거가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정성적임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BB04F6E-35AE-4DC5-BA2D-B3DDC311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90614"/>
              </p:ext>
            </p:extLst>
          </p:nvPr>
        </p:nvGraphicFramePr>
        <p:xfrm>
          <a:off x="-3535570" y="3283442"/>
          <a:ext cx="2379200" cy="1841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효과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되어 있으며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관련근거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(Logic)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명확함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필요수준을 만족함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숫자로 표현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근거가 명확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필요수준과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Gap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있으나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Gap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대한 설명이 있음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정성적으로 작성 되었으나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사업부장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임원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의사 결정이 있었음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정량적이나 근거가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단순 정성적인 내용으로 표현됨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0170648-479F-4379-B795-EEBE462A7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44334"/>
              </p:ext>
            </p:extLst>
          </p:nvPr>
        </p:nvGraphicFramePr>
        <p:xfrm>
          <a:off x="-3535570" y="5198660"/>
          <a:ext cx="2379200" cy="170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경제성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경제성 지표가 정량적으로 산출됨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회수기간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만족함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OP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자동화는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이내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정량적으로 산출 되었으나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회수기간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미달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정성적으로 작성 되었으나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사업부장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임원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의사 결정이 있었음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정량적이나 근거가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단순 정성적인 내용으로 표현됨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FFA1DC58-8DA0-4598-BC58-77AF4D13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88930"/>
              </p:ext>
            </p:extLst>
          </p:nvPr>
        </p:nvGraphicFramePr>
        <p:xfrm>
          <a:off x="-3397299" y="7175528"/>
          <a:ext cx="2379200" cy="16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 합의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완료일정에 대한 법적 근거가 있음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 합의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  확인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 합의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관련 부서 확인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 합의 일정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일정의 근거 없음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설비구매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안전환경 미합의 일정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81AFD109-E180-42A0-B437-36424305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45875"/>
              </p:ext>
            </p:extLst>
          </p:nvPr>
        </p:nvGraphicFramePr>
        <p:xfrm>
          <a:off x="11048329" y="292478"/>
          <a:ext cx="2379200" cy="1792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확보 되었으며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ERRC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의해 효율화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 달성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확보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ERRC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추진 했지만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altLang="en-US" sz="90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미달성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확보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미확보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ERRC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했지만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효율화 하지 못함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명확한 사유가 존재함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확보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미확보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견적 미확보 사유 없음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견적 미확보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89BA973-A4D2-4791-8499-9BE9A4B63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92705"/>
              </p:ext>
            </p:extLst>
          </p:nvPr>
        </p:nvGraphicFramePr>
        <p:xfrm>
          <a:off x="11048329" y="2181075"/>
          <a:ext cx="2379200" cy="1478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물동 </a:t>
                      </a:r>
                      <a:r>
                        <a:rPr lang="ko-KR" altLang="en-US" sz="90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실현율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이하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이하 사유 확인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미케팅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이하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사유 없음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마케팅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28A183FE-8506-4A0A-A65C-EC8E6D408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3672"/>
              </p:ext>
            </p:extLst>
          </p:nvPr>
        </p:nvGraphicFramePr>
        <p:xfrm>
          <a:off x="13508722" y="3183741"/>
          <a:ext cx="2379200" cy="139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공용화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불만족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사유 및 검토 의견 존재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B4F0991-F862-480B-A235-6ABB139C5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70219"/>
              </p:ext>
            </p:extLst>
          </p:nvPr>
        </p:nvGraphicFramePr>
        <p:xfrm>
          <a:off x="13508722" y="4741190"/>
          <a:ext cx="2379200" cy="139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제품군별 기준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기준 불만족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사유 및 검토 의견 존재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50BF55D-B19C-440D-949F-FDAEFAFC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70048"/>
              </p:ext>
            </p:extLst>
          </p:nvPr>
        </p:nvGraphicFramePr>
        <p:xfrm>
          <a:off x="13494420" y="228063"/>
          <a:ext cx="2379200" cy="139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목표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만족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불만족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사유 및 검토 의견 존재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C6C03C54-6D1F-4D99-A30A-84AA3419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88836"/>
              </p:ext>
            </p:extLst>
          </p:nvPr>
        </p:nvGraphicFramePr>
        <p:xfrm>
          <a:off x="13508722" y="6298639"/>
          <a:ext cx="2379200" cy="1302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사양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Concept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개선 제안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6EC24A1-ECE6-42FE-AFFE-F25E6432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783"/>
              </p:ext>
            </p:extLst>
          </p:nvPr>
        </p:nvGraphicFramePr>
        <p:xfrm>
          <a:off x="13494420" y="1785512"/>
          <a:ext cx="2379200" cy="1302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50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1811900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</a:tblGrid>
              <a:tr h="1860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점수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생산지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Layout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860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Pass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 및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Case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 완료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327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부서 확인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93511"/>
                  </a:ext>
                </a:extLst>
              </a:tr>
              <a:tr h="186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Fail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72642"/>
                  </a:ext>
                </a:extLst>
              </a:tr>
              <a:tr h="186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 부서 미확인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63325"/>
                  </a:ext>
                </a:extLst>
              </a:tr>
              <a:tr h="186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결과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B20187C6-4BCE-42C9-AD66-2B8893ACFF53}"/>
              </a:ext>
            </a:extLst>
          </p:cNvPr>
          <p:cNvSpPr/>
          <p:nvPr/>
        </p:nvSpPr>
        <p:spPr>
          <a:xfrm>
            <a:off x="-988437" y="6147133"/>
            <a:ext cx="936104" cy="290171"/>
          </a:xfrm>
          <a:prstGeom prst="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solidFill>
                  <a:schemeClr val="tx1"/>
                </a:solidFill>
              </a:rPr>
              <a:t>안전환경 </a:t>
            </a:r>
            <a:r>
              <a:rPr lang="en-US" altLang="ko-KR" sz="1000" b="1" dirty="0">
                <a:solidFill>
                  <a:schemeClr val="tx1"/>
                </a:solidFill>
              </a:rPr>
              <a:t>or</a:t>
            </a:r>
            <a:r>
              <a:rPr lang="ko-KR" altLang="en-US" sz="1000" b="1" dirty="0">
                <a:solidFill>
                  <a:schemeClr val="tx1"/>
                </a:solidFill>
              </a:rPr>
              <a:t> 설비구매팀 의견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D1D58-5ED4-442B-AF00-C623184AA7E5}"/>
              </a:ext>
            </a:extLst>
          </p:cNvPr>
          <p:cNvSpPr txBox="1"/>
          <p:nvPr/>
        </p:nvSpPr>
        <p:spPr>
          <a:xfrm>
            <a:off x="11048329" y="3786622"/>
            <a:ext cx="2290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정보화율 작성방법 업데이트됨 </a:t>
            </a:r>
            <a:r>
              <a:rPr lang="en-US" altLang="ko-KR" sz="1200">
                <a:solidFill>
                  <a:srgbClr val="FF0000"/>
                </a:solidFill>
              </a:rPr>
              <a:t>(8/16)</a:t>
            </a:r>
          </a:p>
          <a:p>
            <a:r>
              <a:rPr lang="ko-KR" altLang="en-US" sz="1200">
                <a:solidFill>
                  <a:srgbClr val="FF0000"/>
                </a:solidFill>
              </a:rPr>
              <a:t>작성 매뉴얼 참고하세요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5785A2-5901-4376-A06C-69219C0E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94558"/>
              </p:ext>
            </p:extLst>
          </p:nvPr>
        </p:nvGraphicFramePr>
        <p:xfrm>
          <a:off x="124164" y="727333"/>
          <a:ext cx="9653373" cy="734568"/>
        </p:xfrm>
        <a:graphic>
          <a:graphicData uri="http://schemas.openxmlformats.org/drawingml/2006/table">
            <a:tbl>
              <a:tblPr firstRow="1" bandRow="1"/>
              <a:tblGrid>
                <a:gridCol w="42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1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579535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2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823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12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사업 계획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국가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KPI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MP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PJT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완료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OP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율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(Normal)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인원효율화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기판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PS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4]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예시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광학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CM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동간 물류 자동화를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위한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AGV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 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0.0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 전용 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3,3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00.0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</a:t>
                      </a:r>
                      <a:endParaRPr kumimoji="1" lang="en-US" altLang="ko-KR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kumimoji="1" lang="en-US" altLang="ko-KR" sz="12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ACE</a:t>
                      </a:r>
                      <a:b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중국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심천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예시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.30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명 </a:t>
                      </a:r>
                      <a:b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</a:t>
                      </a: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22.11.10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22.12.30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endParaRPr lang="ko-KR" altLang="en-US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0.92</a:t>
                      </a: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미반영시 </a:t>
                      </a:r>
                      <a:r>
                        <a:rPr lang="ko-KR" altLang="en-US" sz="10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사유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작성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67517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AF11B96-F856-44CE-8DA4-70210D85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59348"/>
              </p:ext>
            </p:extLst>
          </p:nvPr>
        </p:nvGraphicFramePr>
        <p:xfrm>
          <a:off x="124165" y="1524112"/>
          <a:ext cx="4803441" cy="4983369"/>
        </p:xfrm>
        <a:graphic>
          <a:graphicData uri="http://schemas.openxmlformats.org/drawingml/2006/table">
            <a:tbl>
              <a:tblPr firstRow="1" bandRow="1"/>
              <a:tblGrid>
                <a:gridCol w="5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3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3450503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3777189567"/>
                    </a:ext>
                  </a:extLst>
                </a:gridCol>
                <a:gridCol w="660401">
                  <a:extLst>
                    <a:ext uri="{9D8B030D-6E8A-4147-A177-3AD203B41FA5}">
                      <a16:colId xmlns:a16="http://schemas.microsoft.com/office/drawing/2014/main" val="466165766"/>
                    </a:ext>
                  </a:extLst>
                </a:gridCol>
                <a:gridCol w="2165355">
                  <a:extLst>
                    <a:ext uri="{9D8B030D-6E8A-4147-A177-3AD203B41FA5}">
                      <a16:colId xmlns:a16="http://schemas.microsoft.com/office/drawing/2014/main" val="3650431090"/>
                    </a:ext>
                  </a:extLst>
                </a:gridCol>
              </a:tblGrid>
              <a:tr h="19285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목적</a:t>
                      </a:r>
                      <a:endParaRPr lang="en-US" altLang="ko-KR" sz="1200" b="1" cap="none" baseline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cap="none" baseline="0"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cap="none" baseline="0">
                          <a:latin typeface="+mn-lt"/>
                          <a:ea typeface="+mn-ea"/>
                        </a:rPr>
                        <a:t>배경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예시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.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고객 수요 증가 </a:t>
                      </a:r>
                      <a:r>
                        <a:rPr lang="en-US" altLang="ko-KR" sz="1200" b="0" cap="none" baseline="0" dirty="0" err="1">
                          <a:latin typeface="+mn-lt"/>
                          <a:ea typeface="+mn-ea"/>
                        </a:rPr>
                        <a:t>Capa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확보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고객 수요 증가 대응을 위한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Neck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 공정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(3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공정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100" b="0" cap="none" baseline="0" dirty="0" err="1">
                          <a:latin typeface="+mn-lt"/>
                          <a:ea typeface="+mn-ea"/>
                        </a:rPr>
                        <a:t>Capa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 Balance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 투자</a:t>
                      </a:r>
                      <a:endParaRPr lang="en-US" altLang="ko-KR" sz="1400" b="0" cap="none" baseline="0" dirty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■ 예시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.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고객 요구 수요 증가</a:t>
                      </a:r>
                      <a:br>
                        <a:rPr lang="en-US" altLang="ko-KR" sz="12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예시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.’22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사업 계획 대비 고객 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0%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물동 증대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(00,000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 →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00,000)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: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예시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주요 증가 내역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삼성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+000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억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, QTI +000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억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물동 변동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200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전공정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000K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000K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(+5K), </a:t>
                      </a:r>
                      <a:r>
                        <a:rPr lang="ko-KR" altLang="en-US" sz="1100" b="0" kern="1200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후공정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00K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00K (+0K)</a:t>
                      </a:r>
                      <a:b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월별 필요 물동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</a:t>
                      </a:r>
                      <a:endParaRPr lang="en-US" altLang="ko-KR" sz="1200" b="0" cap="none" baseline="0" dirty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altLang="ko-KR" sz="1200" b="0" cap="none" baseline="0" dirty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altLang="ko-KR" sz="1200" b="0" cap="none" baseline="0" dirty="0">
                        <a:latin typeface="+mn-lt"/>
                        <a:ea typeface="+mn-ea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7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dirty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+mn-lt"/>
                          <a:ea typeface="+mn-ea"/>
                        </a:rPr>
                        <a:t>효과</a:t>
                      </a:r>
                      <a:endParaRPr lang="en-US" altLang="ko-KR" sz="1200" b="1" dirty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  <a:ea typeface="+mn-ea"/>
                        </a:rPr>
                        <a:t>■ 투자 전 </a:t>
                      </a:r>
                      <a:r>
                        <a:rPr lang="en-US" altLang="ko-KR" sz="1200" b="0" dirty="0"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200" b="0" dirty="0">
                          <a:latin typeface="+mn-lt"/>
                          <a:ea typeface="+mn-ea"/>
                        </a:rPr>
                        <a:t>후 변동 </a:t>
                      </a:r>
                      <a:r>
                        <a:rPr lang="en-US" altLang="ko-KR" sz="1200" b="0" dirty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dirty="0" err="1">
                          <a:latin typeface="+mn-lt"/>
                          <a:ea typeface="+mn-ea"/>
                        </a:rPr>
                        <a:t>Capa</a:t>
                      </a:r>
                      <a:r>
                        <a:rPr lang="en-US" altLang="ko-KR" sz="1200" b="0" dirty="0">
                          <a:latin typeface="+mn-lt"/>
                          <a:ea typeface="+mn-ea"/>
                        </a:rPr>
                        <a:t> 00K </a:t>
                      </a:r>
                      <a:r>
                        <a:rPr lang="ko-KR" altLang="en-US" sz="1200" b="0" dirty="0">
                          <a:latin typeface="+mn-lt"/>
                          <a:ea typeface="+mn-ea"/>
                        </a:rPr>
                        <a:t>→ </a:t>
                      </a:r>
                      <a:r>
                        <a:rPr lang="en-US" altLang="ko-KR" sz="1200" b="0" dirty="0">
                          <a:latin typeface="+mn-lt"/>
                          <a:ea typeface="+mn-ea"/>
                        </a:rPr>
                        <a:t>00K (00K </a:t>
                      </a:r>
                      <a:r>
                        <a:rPr lang="ko-KR" altLang="en-US" sz="1200" b="0" dirty="0">
                          <a:latin typeface="+mn-lt"/>
                          <a:ea typeface="+mn-ea"/>
                        </a:rPr>
                        <a:t>확보</a:t>
                      </a:r>
                      <a:r>
                        <a:rPr lang="en-US" altLang="ko-KR" sz="1200" b="0" dirty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200" b="0" dirty="0">
                          <a:latin typeface="+mn-lt"/>
                          <a:ea typeface="+mn-ea"/>
                        </a:rPr>
                      </a:br>
                      <a:br>
                        <a:rPr lang="en-US" altLang="ko-KR" sz="1200" b="0" dirty="0">
                          <a:latin typeface="+mn-lt"/>
                          <a:ea typeface="+mn-ea"/>
                        </a:rPr>
                      </a:br>
                      <a:br>
                        <a:rPr lang="en-US" altLang="ko-KR" sz="1200" b="0" dirty="0">
                          <a:latin typeface="+mn-lt"/>
                          <a:ea typeface="+mn-ea"/>
                        </a:rPr>
                      </a:br>
                      <a:endParaRPr lang="en-US" altLang="ko-KR" sz="1200" b="0" dirty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■ 경제성 지표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OP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30.5%, PBP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1.7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br>
                        <a:rPr lang="en-US" altLang="ko-KR" sz="1200" b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br>
                        <a:rPr lang="en-US" altLang="ko-KR" sz="1200" b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br>
                        <a:rPr lang="en-US" altLang="ko-KR" sz="1200" b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br>
                        <a:rPr lang="en-US" altLang="ko-KR" sz="1200" b="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1200" b="0" dirty="0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5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 dirty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lt"/>
                        <a:ea typeface="+mn-ea"/>
                      </a:endParaRPr>
                    </a:p>
                  </a:txBody>
                  <a:tcPr marL="72000" marR="72000" marT="216000" marB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  <a:tr h="142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항목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표준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계획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Gap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검토 의견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ㅇㅇ안전환경팀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or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설비구매팀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77817"/>
                  </a:ext>
                </a:extLst>
              </a:tr>
              <a:tr h="142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설비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Gap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발생 사유 간략히 작성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9468"/>
                  </a:ext>
                </a:extLst>
              </a:tr>
              <a:tr h="1423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Gap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발생 사유 간략히 작성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7168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107C5BD-BB23-4FB4-879A-388C5106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67428"/>
              </p:ext>
            </p:extLst>
          </p:nvPr>
        </p:nvGraphicFramePr>
        <p:xfrm>
          <a:off x="708636" y="2871308"/>
          <a:ext cx="4243387" cy="504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193795208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4050470783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3358298048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1058964715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3535081522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2888727523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2112839134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3557711080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782303901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1755291008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2828305106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647493797"/>
                    </a:ext>
                  </a:extLst>
                </a:gridCol>
                <a:gridCol w="299376">
                  <a:extLst>
                    <a:ext uri="{9D8B030D-6E8A-4147-A177-3AD203B41FA5}">
                      <a16:colId xmlns:a16="http://schemas.microsoft.com/office/drawing/2014/main" val="1623782916"/>
                    </a:ext>
                  </a:extLst>
                </a:gridCol>
              </a:tblGrid>
              <a:tr h="1681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56968"/>
                  </a:ext>
                </a:extLst>
              </a:tr>
              <a:tr h="1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단계심의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97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97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97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95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95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107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107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101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9451"/>
                  </a:ext>
                </a:extLst>
              </a:tr>
              <a:tr h="1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LOB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대응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18831"/>
                  </a:ext>
                </a:extLst>
              </a:tr>
            </a:tbl>
          </a:graphicData>
        </a:graphic>
      </p:graphicFrame>
      <p:graphicFrame>
        <p:nvGraphicFramePr>
          <p:cNvPr id="78" name="Group 327">
            <a:extLst>
              <a:ext uri="{FF2B5EF4-FFF2-40B4-BE49-F238E27FC236}">
                <a16:creationId xmlns:a16="http://schemas.microsoft.com/office/drawing/2014/main" id="{FADC33C4-ED5D-4449-874F-C8047E39E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9256"/>
              </p:ext>
            </p:extLst>
          </p:nvPr>
        </p:nvGraphicFramePr>
        <p:xfrm>
          <a:off x="742094" y="3770344"/>
          <a:ext cx="4125164" cy="706374"/>
        </p:xfrm>
        <a:graphic>
          <a:graphicData uri="http://schemas.openxmlformats.org/drawingml/2006/table">
            <a:tbl>
              <a:tblPr/>
              <a:tblGrid>
                <a:gridCol w="77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49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457200" indent="-381000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93663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914400" indent="-73977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174625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371600" indent="-110172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26828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1828800" indent="-1465263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2860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7432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2004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6576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모델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Peak </a:t>
                      </a:r>
                      <a:r>
                        <a:rPr kumimoji="1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물동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457200" indent="-381000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93663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914400" indent="-73977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174625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371600" indent="-110172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26828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1828800" indent="-1465263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2860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7432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2004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6576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투자 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투자 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Capa</a:t>
                      </a:r>
                      <a:endParaRPr kumimoji="1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Diff.</a:t>
                      </a:r>
                      <a:endParaRPr kumimoji="1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Capa</a:t>
                      </a:r>
                      <a:endParaRPr kumimoji="1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Diff.</a:t>
                      </a:r>
                      <a:endParaRPr kumimoji="1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" marR="7200" marT="7200" marB="7200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전공정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108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공정 반복 고려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후공정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완제품 기준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04971"/>
                  </a:ext>
                </a:extLst>
              </a:tr>
            </a:tbl>
          </a:graphicData>
        </a:graphic>
      </p:graphicFrame>
      <p:graphicFrame>
        <p:nvGraphicFramePr>
          <p:cNvPr id="79" name="Group 6">
            <a:extLst>
              <a:ext uri="{FF2B5EF4-FFF2-40B4-BE49-F238E27FC236}">
                <a16:creationId xmlns:a16="http://schemas.microsoft.com/office/drawing/2014/main" id="{7C42A0A6-E52B-4DC5-9676-90FACD86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8998"/>
              </p:ext>
            </p:extLst>
          </p:nvPr>
        </p:nvGraphicFramePr>
        <p:xfrm>
          <a:off x="744596" y="4749745"/>
          <a:ext cx="4066215" cy="670560"/>
        </p:xfrm>
        <a:graphic>
          <a:graphicData uri="http://schemas.openxmlformats.org/drawingml/2006/table">
            <a:tbl>
              <a:tblPr/>
              <a:tblGrid>
                <a:gridCol w="53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70835813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74198842"/>
                    </a:ext>
                  </a:extLst>
                </a:gridCol>
                <a:gridCol w="456175">
                  <a:extLst>
                    <a:ext uri="{9D8B030D-6E8A-4147-A177-3AD203B41FA5}">
                      <a16:colId xmlns:a16="http://schemas.microsoft.com/office/drawing/2014/main" val="3087557671"/>
                    </a:ext>
                  </a:extLst>
                </a:gridCol>
                <a:gridCol w="427600">
                  <a:extLst>
                    <a:ext uri="{9D8B030D-6E8A-4147-A177-3AD203B41FA5}">
                      <a16:colId xmlns:a16="http://schemas.microsoft.com/office/drawing/2014/main" val="385605035"/>
                    </a:ext>
                  </a:extLst>
                </a:gridCol>
                <a:gridCol w="427600">
                  <a:extLst>
                    <a:ext uri="{9D8B030D-6E8A-4147-A177-3AD203B41FA5}">
                      <a16:colId xmlns:a16="http://schemas.microsoft.com/office/drawing/2014/main" val="647998877"/>
                    </a:ext>
                  </a:extLst>
                </a:gridCol>
                <a:gridCol w="424425">
                  <a:extLst>
                    <a:ext uri="{9D8B030D-6E8A-4147-A177-3AD203B41FA5}">
                      <a16:colId xmlns:a16="http://schemas.microsoft.com/office/drawing/2014/main" val="3714914605"/>
                    </a:ext>
                  </a:extLst>
                </a:gridCol>
                <a:gridCol w="427600">
                  <a:extLst>
                    <a:ext uri="{9D8B030D-6E8A-4147-A177-3AD203B41FA5}">
                      <a16:colId xmlns:a16="http://schemas.microsoft.com/office/drawing/2014/main" val="627303997"/>
                    </a:ext>
                  </a:extLst>
                </a:gridCol>
                <a:gridCol w="392675">
                  <a:extLst>
                    <a:ext uri="{9D8B030D-6E8A-4147-A177-3AD203B41FA5}">
                      <a16:colId xmlns:a16="http://schemas.microsoft.com/office/drawing/2014/main" val="2363107194"/>
                    </a:ext>
                  </a:extLst>
                </a:gridCol>
              </a:tblGrid>
              <a:tr h="16223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경제성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산출 기준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원가 분석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경제성 항목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증분매출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인하율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재료비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  <a:endParaRPr lang="ko-KR" alt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ko-KR" alt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</a:t>
                      </a:r>
                      <a:endParaRPr lang="ko-KR" alt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7222"/>
                  </a:ext>
                </a:extLst>
              </a:tr>
              <a:tr h="1622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Normal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993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억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2.0%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51.7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억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24.9%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30.5%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141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억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67.4%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1.7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Worst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936</a:t>
                      </a: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억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4.0%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endParaRPr lang="ko-KR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26.4%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27.3%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118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억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60.8%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1.8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실행 단추: 끝으로 이동 7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FC6D105-56D5-4820-A3E5-6FD4CAA1AE8E}"/>
              </a:ext>
            </a:extLst>
          </p:cNvPr>
          <p:cNvSpPr/>
          <p:nvPr/>
        </p:nvSpPr>
        <p:spPr>
          <a:xfrm>
            <a:off x="277247" y="5301208"/>
            <a:ext cx="216024" cy="144016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42F6FA6-951C-4CB4-9E4A-7BB5EEA33F0C}"/>
              </a:ext>
            </a:extLst>
          </p:cNvPr>
          <p:cNvGrpSpPr/>
          <p:nvPr/>
        </p:nvGrpSpPr>
        <p:grpSpPr>
          <a:xfrm>
            <a:off x="603942" y="5554222"/>
            <a:ext cx="4247342" cy="497950"/>
            <a:chOff x="603942" y="5645662"/>
            <a:chExt cx="4247342" cy="497950"/>
          </a:xfrm>
        </p:grpSpPr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617979B6-6135-4CCA-8168-D55156E9B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917" y="5897709"/>
              <a:ext cx="4032367" cy="0"/>
            </a:xfrm>
            <a:prstGeom prst="line">
              <a:avLst/>
            </a:prstGeom>
            <a:noFill/>
            <a:ln w="31750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 w="12700">
                  <a:solidFill>
                    <a:srgbClr val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83" name="다이아몬드 82">
              <a:extLst>
                <a:ext uri="{FF2B5EF4-FFF2-40B4-BE49-F238E27FC236}">
                  <a16:creationId xmlns:a16="http://schemas.microsoft.com/office/drawing/2014/main" id="{65E24DAC-565B-48B2-9F38-AEDAF04CEA26}"/>
                </a:ext>
              </a:extLst>
            </p:cNvPr>
            <p:cNvSpPr/>
            <p:nvPr/>
          </p:nvSpPr>
          <p:spPr bwMode="auto">
            <a:xfrm>
              <a:off x="1850005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160B38-52CB-4926-B105-90C0C446DAFD}"/>
                </a:ext>
              </a:extLst>
            </p:cNvPr>
            <p:cNvSpPr/>
            <p:nvPr/>
          </p:nvSpPr>
          <p:spPr bwMode="auto">
            <a:xfrm>
              <a:off x="3397306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29A820-1FD9-4D87-9B0F-30341E1B56D9}"/>
                </a:ext>
              </a:extLst>
            </p:cNvPr>
            <p:cNvSpPr txBox="1"/>
            <p:nvPr/>
          </p:nvSpPr>
          <p:spPr>
            <a:xfrm>
              <a:off x="1016192" y="564566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현장경영</a:t>
              </a:r>
              <a:endParaRPr kumimoji="0" lang="en-US" altLang="ko-KR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8A74E0-0DC5-44F7-9A11-31DC537AF3C3}"/>
                </a:ext>
              </a:extLst>
            </p:cNvPr>
            <p:cNvSpPr txBox="1"/>
            <p:nvPr/>
          </p:nvSpPr>
          <p:spPr>
            <a:xfrm>
              <a:off x="1771511" y="5645662"/>
              <a:ext cx="29976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최초</a:t>
              </a:r>
              <a:r>
                <a:rPr kumimoji="0" lang="en-US" altLang="ko-KR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9A2FCA-7BC4-4C3C-B948-08DC72B51DDF}"/>
                </a:ext>
              </a:extLst>
            </p:cNvPr>
            <p:cNvSpPr txBox="1"/>
            <p:nvPr/>
          </p:nvSpPr>
          <p:spPr>
            <a:xfrm>
              <a:off x="3279539" y="564566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입고완료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6B21EA-CF6B-4856-AA99-405F3B1A38FE}"/>
                </a:ext>
              </a:extLst>
            </p:cNvPr>
            <p:cNvSpPr/>
            <p:nvPr/>
          </p:nvSpPr>
          <p:spPr bwMode="auto">
            <a:xfrm>
              <a:off x="1133959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65EBE3-2D18-48EF-A6B8-1C88BBF114EA}"/>
                </a:ext>
              </a:extLst>
            </p:cNvPr>
            <p:cNvSpPr txBox="1"/>
            <p:nvPr/>
          </p:nvSpPr>
          <p:spPr>
            <a:xfrm>
              <a:off x="959793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2/11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F8338D-706B-4CCE-965A-A4231D3066E3}"/>
                </a:ext>
              </a:extLst>
            </p:cNvPr>
            <p:cNvSpPr txBox="1"/>
            <p:nvPr/>
          </p:nvSpPr>
          <p:spPr>
            <a:xfrm>
              <a:off x="1713939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2/28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273B2D-D8A8-47E9-9F04-6DC3FDEC4EC8}"/>
                </a:ext>
              </a:extLst>
            </p:cNvPr>
            <p:cNvSpPr txBox="1"/>
            <p:nvPr/>
          </p:nvSpPr>
          <p:spPr>
            <a:xfrm>
              <a:off x="3223140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8/30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B7B196D0-2335-4BD7-AD7E-290678DA085B}"/>
                </a:ext>
              </a:extLst>
            </p:cNvPr>
            <p:cNvSpPr/>
            <p:nvPr/>
          </p:nvSpPr>
          <p:spPr bwMode="auto">
            <a:xfrm>
              <a:off x="1500732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5556519-8824-4368-A631-A0DC48511687}"/>
                </a:ext>
              </a:extLst>
            </p:cNvPr>
            <p:cNvSpPr txBox="1"/>
            <p:nvPr/>
          </p:nvSpPr>
          <p:spPr>
            <a:xfrm>
              <a:off x="1465631" y="5645662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294C10-AE35-4B5A-AED8-4CC74D4ACC4D}"/>
                </a:ext>
              </a:extLst>
            </p:cNvPr>
            <p:cNvSpPr txBox="1"/>
            <p:nvPr/>
          </p:nvSpPr>
          <p:spPr>
            <a:xfrm>
              <a:off x="1326566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2/20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3BE333-C627-44CC-B67A-7EFC4B5C71D5}"/>
                </a:ext>
              </a:extLst>
            </p:cNvPr>
            <p:cNvSpPr txBox="1"/>
            <p:nvPr/>
          </p:nvSpPr>
          <p:spPr>
            <a:xfrm>
              <a:off x="4216870" y="5645662"/>
              <a:ext cx="139864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MP</a:t>
              </a: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EC00292-479D-43B1-8CB8-612AD2261A5D}"/>
                </a:ext>
              </a:extLst>
            </p:cNvPr>
            <p:cNvSpPr/>
            <p:nvPr/>
          </p:nvSpPr>
          <p:spPr bwMode="auto">
            <a:xfrm>
              <a:off x="4215414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198FFA2-0B5C-4FC6-ABC8-33DC6A6C44CD}"/>
                </a:ext>
              </a:extLst>
            </p:cNvPr>
            <p:cNvSpPr txBox="1"/>
            <p:nvPr/>
          </p:nvSpPr>
          <p:spPr>
            <a:xfrm>
              <a:off x="4041249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9/31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3BFB35-A40A-4388-BB7C-04D9089F4103}"/>
                </a:ext>
              </a:extLst>
            </p:cNvPr>
            <p:cNvSpPr txBox="1"/>
            <p:nvPr/>
          </p:nvSpPr>
          <p:spPr>
            <a:xfrm>
              <a:off x="742094" y="5645662"/>
              <a:ext cx="21480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4F0F3F3-D5BB-48AA-A7D1-69E101A4EC21}"/>
                </a:ext>
              </a:extLst>
            </p:cNvPr>
            <p:cNvSpPr/>
            <p:nvPr/>
          </p:nvSpPr>
          <p:spPr bwMode="auto">
            <a:xfrm>
              <a:off x="778108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92519B9-5BF0-42CC-93FB-B45AC86608E9}"/>
                </a:ext>
              </a:extLst>
            </p:cNvPr>
            <p:cNvSpPr txBox="1"/>
            <p:nvPr/>
          </p:nvSpPr>
          <p:spPr>
            <a:xfrm>
              <a:off x="603942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2/8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1" name="다이아몬드 100">
              <a:extLst>
                <a:ext uri="{FF2B5EF4-FFF2-40B4-BE49-F238E27FC236}">
                  <a16:creationId xmlns:a16="http://schemas.microsoft.com/office/drawing/2014/main" id="{DE9536D7-EDDE-4905-B98D-4103E8ACA7E2}"/>
                </a:ext>
              </a:extLst>
            </p:cNvPr>
            <p:cNvSpPr/>
            <p:nvPr/>
          </p:nvSpPr>
          <p:spPr bwMode="auto">
            <a:xfrm>
              <a:off x="4558311" y="582570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61B84DB-2448-4377-8F41-745F15768943}"/>
                </a:ext>
              </a:extLst>
            </p:cNvPr>
            <p:cNvSpPr txBox="1"/>
            <p:nvPr/>
          </p:nvSpPr>
          <p:spPr>
            <a:xfrm>
              <a:off x="4470197" y="5645662"/>
              <a:ext cx="318998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PJT</a:t>
              </a:r>
              <a:r>
                <a:rPr kumimoji="1" lang="ko-KR" altLang="en-US" sz="900" b="0" i="0" u="none" strike="noStrike" kern="0" cap="none" spc="-10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완료</a:t>
              </a:r>
              <a:endParaRPr kumimoji="0" lang="ko-KR" altLang="en-US" sz="900" b="0" i="0" u="none" strike="noStrike" kern="0" cap="none" spc="-10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BF79CE-F99C-4806-AAEB-E4876B171C74}"/>
                </a:ext>
              </a:extLst>
            </p:cNvPr>
            <p:cNvSpPr txBox="1"/>
            <p:nvPr/>
          </p:nvSpPr>
          <p:spPr>
            <a:xfrm>
              <a:off x="4472840" y="6005113"/>
              <a:ext cx="31371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12/31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A52F3D5-CC7D-4377-8D4D-FAF2327C2044}"/>
                </a:ext>
              </a:extLst>
            </p:cNvPr>
            <p:cNvSpPr/>
            <p:nvPr/>
          </p:nvSpPr>
          <p:spPr bwMode="auto">
            <a:xfrm>
              <a:off x="2960864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ker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59BB83-5AED-43EF-ADCB-79CEB85F2EAF}"/>
                </a:ext>
              </a:extLst>
            </p:cNvPr>
            <p:cNvSpPr txBox="1"/>
            <p:nvPr/>
          </p:nvSpPr>
          <p:spPr>
            <a:xfrm>
              <a:off x="2843097" y="564566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공사완료</a:t>
              </a:r>
              <a:endParaRPr kumimoji="0" lang="ko-KR" altLang="en-US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32C4DD-99CF-42EE-A9D2-CD38F662DF45}"/>
                </a:ext>
              </a:extLst>
            </p:cNvPr>
            <p:cNvSpPr txBox="1"/>
            <p:nvPr/>
          </p:nvSpPr>
          <p:spPr>
            <a:xfrm>
              <a:off x="2786698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8/20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08A55F7-45C2-49FF-9CDD-6705A777F965}"/>
                </a:ext>
              </a:extLst>
            </p:cNvPr>
            <p:cNvSpPr txBox="1"/>
            <p:nvPr/>
          </p:nvSpPr>
          <p:spPr>
            <a:xfrm>
              <a:off x="3720307" y="5645662"/>
              <a:ext cx="371897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Setup</a:t>
              </a:r>
              <a:r>
                <a:rPr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완료</a:t>
              </a:r>
              <a:endParaRPr kumimoji="0" lang="en-US" altLang="ko-KR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5C45B86-FB63-4CFA-925B-F7BCA7752CFA}"/>
                </a:ext>
              </a:extLst>
            </p:cNvPr>
            <p:cNvSpPr/>
            <p:nvPr/>
          </p:nvSpPr>
          <p:spPr bwMode="auto">
            <a:xfrm>
              <a:off x="3834867" y="582570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F344F-B51E-426D-90AB-A18110AD7727}"/>
                </a:ext>
              </a:extLst>
            </p:cNvPr>
            <p:cNvSpPr txBox="1"/>
            <p:nvPr/>
          </p:nvSpPr>
          <p:spPr>
            <a:xfrm>
              <a:off x="3660702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9/31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CAA5DA5-9B92-44F6-8FE8-775DF5C9443E}"/>
                </a:ext>
              </a:extLst>
            </p:cNvPr>
            <p:cNvSpPr/>
            <p:nvPr/>
          </p:nvSpPr>
          <p:spPr bwMode="auto">
            <a:xfrm>
              <a:off x="2187176" y="582570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ker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E6B59B8-87AD-4E65-9066-DB3DF931511F}"/>
                </a:ext>
              </a:extLst>
            </p:cNvPr>
            <p:cNvSpPr txBox="1"/>
            <p:nvPr/>
          </p:nvSpPr>
          <p:spPr>
            <a:xfrm>
              <a:off x="2151162" y="5645662"/>
              <a:ext cx="214802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설계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473FD4B-81AF-497B-B823-133B4F65C7B0}"/>
                </a:ext>
              </a:extLst>
            </p:cNvPr>
            <p:cNvSpPr txBox="1"/>
            <p:nvPr/>
          </p:nvSpPr>
          <p:spPr>
            <a:xfrm>
              <a:off x="2007146" y="600511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8/20</a:t>
              </a: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DA7C53D3-F61B-4BAD-A2E7-5FC20746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12318"/>
              </p:ext>
            </p:extLst>
          </p:nvPr>
        </p:nvGraphicFramePr>
        <p:xfrm>
          <a:off x="5506065" y="2550820"/>
          <a:ext cx="4271474" cy="822960"/>
        </p:xfrm>
        <a:graphic>
          <a:graphicData uri="http://schemas.openxmlformats.org/drawingml/2006/table">
            <a:tbl>
              <a:tblPr firstRow="1" bandRow="1"/>
              <a:tblGrid>
                <a:gridCol w="380960">
                  <a:extLst>
                    <a:ext uri="{9D8B030D-6E8A-4147-A177-3AD203B41FA5}">
                      <a16:colId xmlns:a16="http://schemas.microsoft.com/office/drawing/2014/main" val="4185903964"/>
                    </a:ext>
                  </a:extLst>
                </a:gridCol>
                <a:gridCol w="755504">
                  <a:extLst>
                    <a:ext uri="{9D8B030D-6E8A-4147-A177-3AD203B41FA5}">
                      <a16:colId xmlns:a16="http://schemas.microsoft.com/office/drawing/2014/main" val="833306466"/>
                    </a:ext>
                  </a:extLst>
                </a:gridCol>
                <a:gridCol w="261025">
                  <a:extLst>
                    <a:ext uri="{9D8B030D-6E8A-4147-A177-3AD203B41FA5}">
                      <a16:colId xmlns:a16="http://schemas.microsoft.com/office/drawing/2014/main" val="1546848690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2610327559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3315244305"/>
                    </a:ext>
                  </a:extLst>
                </a:gridCol>
                <a:gridCol w="316218">
                  <a:extLst>
                    <a:ext uri="{9D8B030D-6E8A-4147-A177-3AD203B41FA5}">
                      <a16:colId xmlns:a16="http://schemas.microsoft.com/office/drawing/2014/main" val="3147280385"/>
                    </a:ext>
                  </a:extLst>
                </a:gridCol>
                <a:gridCol w="1925331">
                  <a:extLst>
                    <a:ext uri="{9D8B030D-6E8A-4147-A177-3AD203B41FA5}">
                      <a16:colId xmlns:a16="http://schemas.microsoft.com/office/drawing/2014/main" val="2052822819"/>
                    </a:ext>
                  </a:extLst>
                </a:gridCol>
              </a:tblGrid>
              <a:tr h="5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설비 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수량</a:t>
                      </a:r>
                      <a:endParaRPr kumimoji="1" lang="en-US" altLang="ko-KR" sz="10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ko-KR" altLang="en-US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ko-KR" altLang="en-US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00.0</a:t>
                      </a:r>
                      <a:r>
                        <a:rPr lang="ko-KR" alt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→ </a:t>
                      </a:r>
                      <a:r>
                        <a:rPr lang="en-US" altLang="ko-KR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00.0</a:t>
                      </a:r>
                      <a:r>
                        <a:rPr lang="ko-KR" alt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00.0</a:t>
                      </a:r>
                      <a:r>
                        <a:rPr lang="ko-KR" alt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억↓</a:t>
                      </a:r>
                      <a:r>
                        <a:rPr lang="en-US" altLang="ko-KR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(00.0%)</a:t>
                      </a:r>
                      <a:endParaRPr lang="ko-KR" alt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1066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신규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+mn-lt"/>
                          <a:ea typeface="+mn-ea"/>
                        </a:rPr>
                        <a:t>LDI</a:t>
                      </a:r>
                      <a:endParaRPr lang="ko-KR" altLang="en-US" sz="11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(0.00)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단계 기 투자설비로 </a:t>
                      </a:r>
                      <a:r>
                        <a:rPr lang="ko-KR" altLang="en-US" sz="1000" b="0" i="0" u="none" strike="noStrike" err="1">
                          <a:effectLst/>
                          <a:latin typeface="+mn-lt"/>
                          <a:ea typeface="+mn-ea"/>
                        </a:rPr>
                        <a:t>실적가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 반영함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① LDI </a:t>
                      </a:r>
                      <a:r>
                        <a:rPr lang="ko-KR" altLang="en-US" sz="1000" b="0" i="0" u="none" strike="noStrike" err="1">
                          <a:effectLst/>
                          <a:latin typeface="+mn-lt"/>
                          <a:ea typeface="+mn-ea"/>
                        </a:rPr>
                        <a:t>실적가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(PS 3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단계 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’21.8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 투자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② 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전기동 개조 사양 합리화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(1.0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억↓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불필요 사양 삭제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effectLst/>
                          <a:latin typeface="+mn-lt"/>
                          <a:ea typeface="+mn-ea"/>
                        </a:rPr>
                        <a:t>초음파 유량계</a:t>
                      </a:r>
                      <a:r>
                        <a:rPr lang="en-US" altLang="ko-KR" sz="1000" b="0" i="0" u="none" strike="noStrike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23573"/>
                  </a:ext>
                </a:extLst>
              </a:tr>
              <a:tr h="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+mn-lt"/>
                          <a:ea typeface="+mn-ea"/>
                        </a:rPr>
                        <a:t>경화기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0.00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87739"/>
                  </a:ext>
                </a:extLst>
              </a:tr>
              <a:tr h="9611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+mn-lt"/>
                          <a:ea typeface="+mn-ea"/>
                        </a:rPr>
                        <a:t>전기동개조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00.7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00.7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+mn-lt"/>
                          <a:ea typeface="+mn-ea"/>
                        </a:rPr>
                        <a:t>0.00</a:t>
                      </a:r>
                      <a:endParaRPr lang="ko-KR" altLang="en-US" sz="11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73858"/>
                  </a:ext>
                </a:extLst>
              </a:tr>
              <a:tr h="96115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11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00.0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00.0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2108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60C3F5-6AA0-4927-9519-519F07BF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04905"/>
              </p:ext>
            </p:extLst>
          </p:nvPr>
        </p:nvGraphicFramePr>
        <p:xfrm>
          <a:off x="5506065" y="7862826"/>
          <a:ext cx="4272420" cy="457200"/>
        </p:xfrm>
        <a:graphic>
          <a:graphicData uri="http://schemas.openxmlformats.org/drawingml/2006/table">
            <a:tbl>
              <a:tblPr firstRow="1" bandRow="1"/>
              <a:tblGrid>
                <a:gridCol w="551553">
                  <a:extLst>
                    <a:ext uri="{9D8B030D-6E8A-4147-A177-3AD203B41FA5}">
                      <a16:colId xmlns:a16="http://schemas.microsoft.com/office/drawing/2014/main" val="901489962"/>
                    </a:ext>
                  </a:extLst>
                </a:gridCol>
                <a:gridCol w="373627">
                  <a:extLst>
                    <a:ext uri="{9D8B030D-6E8A-4147-A177-3AD203B41FA5}">
                      <a16:colId xmlns:a16="http://schemas.microsoft.com/office/drawing/2014/main" val="3934896007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3657017176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349829880"/>
                    </a:ext>
                  </a:extLst>
                </a:gridCol>
                <a:gridCol w="397564">
                  <a:extLst>
                    <a:ext uri="{9D8B030D-6E8A-4147-A177-3AD203B41FA5}">
                      <a16:colId xmlns:a16="http://schemas.microsoft.com/office/drawing/2014/main" val="4017529695"/>
                    </a:ext>
                  </a:extLst>
                </a:gridCol>
              </a:tblGrid>
              <a:tr h="16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물류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공정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000%</a:t>
                      </a:r>
                      <a:b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자동화율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미달 사유 작성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  <a:ea typeface="+mn-ea"/>
                        </a:rPr>
                        <a:t>공용화율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lt"/>
                          <a:ea typeface="+mn-ea"/>
                        </a:rPr>
                        <a:t>00.0%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85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정보화율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정보화율 점검 결과 혹은 미달 사유 작성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물동실현율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000">
                          <a:latin typeface="+mn-lt"/>
                          <a:ea typeface="+mn-ea"/>
                        </a:rPr>
                        <a:t>00.0%</a:t>
                      </a:r>
                      <a:endParaRPr lang="ko-KR" altLang="en-US" sz="1000"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5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EDC830E-DF2F-43F2-A675-20CAC1FC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물동 정합성</a:t>
            </a:r>
          </a:p>
        </p:txBody>
      </p:sp>
      <p:sp>
        <p:nvSpPr>
          <p:cNvPr id="32" name="Text Box 220">
            <a:extLst>
              <a:ext uri="{FF2B5EF4-FFF2-40B4-BE49-F238E27FC236}">
                <a16:creationId xmlns:a16="http://schemas.microsoft.com/office/drawing/2014/main" id="{36C31F28-B6A9-4485-B8DB-D9BB2234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449" y="374025"/>
            <a:ext cx="1546898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작성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</a:t>
            </a:r>
            <a:endParaRPr lang="en-US" altLang="ko-KR" sz="1200" b="0">
              <a:solidFill>
                <a:srgbClr val="006600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E50A8BC3-0232-4542-92A7-B14648E4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en-US" altLang="ko-KR"/>
              <a:t>3 / 4</a:t>
            </a:r>
            <a:endParaRPr lang="ko-KR" altLang="en-US"/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6FFC3593-92B9-4A9F-BDD4-BF2A32EFC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532" y="278057"/>
            <a:ext cx="2287486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설비 투자 및 물동 관련 투자 일때 필수 작성</a:t>
            </a:r>
          </a:p>
        </p:txBody>
      </p:sp>
      <p:sp>
        <p:nvSpPr>
          <p:cNvPr id="33" name="AutoShape 9">
            <a:extLst>
              <a:ext uri="{FF2B5EF4-FFF2-40B4-BE49-F238E27FC236}">
                <a16:creationId xmlns:a16="http://schemas.microsoft.com/office/drawing/2014/main" id="{DCB4FC73-A7D4-42D3-BBD6-A995EB0A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58" y="73903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사업부 마케팅</a:t>
            </a:r>
          </a:p>
        </p:txBody>
      </p:sp>
      <p:sp>
        <p:nvSpPr>
          <p:cNvPr id="36" name="AutoShape 9">
            <a:extLst>
              <a:ext uri="{FF2B5EF4-FFF2-40B4-BE49-F238E27FC236}">
                <a16:creationId xmlns:a16="http://schemas.microsoft.com/office/drawing/2014/main" id="{D5C38735-14D2-4A6A-A707-D69BC554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9" y="829442"/>
            <a:ext cx="756816" cy="713608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+mn-lt"/>
                <a:ea typeface="LG스마트체 Regular" panose="020B0600000101010101" pitchFamily="50" charset="-127"/>
                <a:cs typeface="Arial" pitchFamily="34" charset="0"/>
              </a:rPr>
              <a:t>물동</a:t>
            </a:r>
            <a:endParaRPr lang="en-US" altLang="ko-KR" sz="1200" b="1" kern="0">
              <a:solidFill>
                <a:srgbClr val="000000"/>
              </a:solidFill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+mn-lt"/>
                <a:ea typeface="LG스마트체 Regular" panose="020B0600000101010101" pitchFamily="50" charset="-127"/>
                <a:cs typeface="Arial" pitchFamily="34" charset="0"/>
              </a:rPr>
              <a:t>근거</a:t>
            </a:r>
            <a:endParaRPr lang="en-US" altLang="ko-KR" sz="1200" b="1" kern="0">
              <a:solidFill>
                <a:srgbClr val="000000"/>
              </a:solidFill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 Box 220">
            <a:extLst>
              <a:ext uri="{FF2B5EF4-FFF2-40B4-BE49-F238E27FC236}">
                <a16:creationId xmlns:a16="http://schemas.microsoft.com/office/drawing/2014/main" id="{7085A4A2-899B-4439-864A-D8318E94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933" y="1675348"/>
            <a:ext cx="3706143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적용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Set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제품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차종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000000, Set(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대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당 자사 제품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개 적용</a:t>
            </a:r>
            <a:endParaRPr lang="en-US" altLang="ko-KR" sz="1200" b="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38" name="직사각형 2">
            <a:extLst>
              <a:ext uri="{FF2B5EF4-FFF2-40B4-BE49-F238E27FC236}">
                <a16:creationId xmlns:a16="http://schemas.microsoft.com/office/drawing/2014/main" id="{3A686606-957E-4CDE-859B-9EDE4576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698" y="2029662"/>
            <a:ext cx="67005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n-US" altLang="ko-KR" sz="1000"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ea typeface="LG스마트체 Regular" panose="020B0600000101010101" pitchFamily="50" charset="-127"/>
              </a:rPr>
              <a:t>단위 </a:t>
            </a:r>
            <a:r>
              <a:rPr lang="en-US" altLang="ko-KR" sz="1000">
                <a:ea typeface="LG스마트체 Regular" panose="020B0600000101010101" pitchFamily="50" charset="-127"/>
              </a:rPr>
              <a:t>: K Unit)</a:t>
            </a:r>
            <a:endParaRPr lang="en-US" altLang="ko-KR" sz="1000">
              <a:solidFill>
                <a:srgbClr val="006600"/>
              </a:solidFill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65EC922-20AA-40E0-81F1-8314CC92C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86118"/>
              </p:ext>
            </p:extLst>
          </p:nvPr>
        </p:nvGraphicFramePr>
        <p:xfrm>
          <a:off x="1447800" y="2213275"/>
          <a:ext cx="7670078" cy="1095560"/>
        </p:xfrm>
        <a:graphic>
          <a:graphicData uri="http://schemas.openxmlformats.org/drawingml/2006/table">
            <a:tbl>
              <a:tblPr/>
              <a:tblGrid>
                <a:gridCol w="659406">
                  <a:extLst>
                    <a:ext uri="{9D8B030D-6E8A-4147-A177-3AD203B41FA5}">
                      <a16:colId xmlns:a16="http://schemas.microsoft.com/office/drawing/2014/main" val="1743957646"/>
                    </a:ext>
                  </a:extLst>
                </a:gridCol>
                <a:gridCol w="739479">
                  <a:extLst>
                    <a:ext uri="{9D8B030D-6E8A-4147-A177-3AD203B41FA5}">
                      <a16:colId xmlns:a16="http://schemas.microsoft.com/office/drawing/2014/main" val="214177948"/>
                    </a:ext>
                  </a:extLst>
                </a:gridCol>
                <a:gridCol w="579333">
                  <a:extLst>
                    <a:ext uri="{9D8B030D-6E8A-4147-A177-3AD203B41FA5}">
                      <a16:colId xmlns:a16="http://schemas.microsoft.com/office/drawing/2014/main" val="31392903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41299614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632511061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038703109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064261809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63014640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41539033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392963421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29698375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4219911356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958710563"/>
                    </a:ext>
                  </a:extLst>
                </a:gridCol>
              </a:tblGrid>
              <a:tr h="17394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시장전망</a:t>
                      </a:r>
                      <a:endParaRPr lang="en-US" altLang="ko-KR" sz="105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altLang="ko-KR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자료 출처</a:t>
                      </a:r>
                      <a:endParaRPr lang="en-US" altLang="ko-KR" sz="105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기재</a:t>
                      </a:r>
                      <a:r>
                        <a:rPr lang="en-US" altLang="ko-KR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5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Set/</a:t>
                      </a: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차종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자사모델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실적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예상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25535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66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'18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'19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22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24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25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64581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4596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193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194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38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111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205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278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285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063399"/>
                  </a:ext>
                </a:extLst>
              </a:tr>
              <a:tr h="22582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6183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Sum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kern="1200">
                        <a:solidFill>
                          <a:srgbClr val="0066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140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294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296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303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307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314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526627"/>
                  </a:ext>
                </a:extLst>
              </a:tr>
            </a:tbl>
          </a:graphicData>
        </a:graphic>
      </p:graphicFrame>
      <p:sp>
        <p:nvSpPr>
          <p:cNvPr id="40" name="AutoShape 9">
            <a:extLst>
              <a:ext uri="{FF2B5EF4-FFF2-40B4-BE49-F238E27FC236}">
                <a16:creationId xmlns:a16="http://schemas.microsoft.com/office/drawing/2014/main" id="{39827726-59E9-4198-B4D3-9850A34A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9" y="1676091"/>
            <a:ext cx="756816" cy="713608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시장</a:t>
            </a:r>
            <a:endParaRPr lang="en-US" altLang="ko-KR" sz="1200" b="1" kern="0">
              <a:solidFill>
                <a:srgbClr val="000000"/>
              </a:solidFill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점검</a:t>
            </a:r>
            <a:endParaRPr lang="en-US" altLang="ko-KR" sz="1200" b="1" kern="0">
              <a:solidFill>
                <a:srgbClr val="000000"/>
              </a:solidFill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1" name="AutoShape 9">
            <a:extLst>
              <a:ext uri="{FF2B5EF4-FFF2-40B4-BE49-F238E27FC236}">
                <a16:creationId xmlns:a16="http://schemas.microsoft.com/office/drawing/2014/main" id="{7BAF0187-6920-4FD3-8EFA-962C8E7D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9" y="5150021"/>
            <a:ext cx="756816" cy="713608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의견</a:t>
            </a:r>
            <a:endParaRPr lang="en-US" altLang="ko-KR" sz="1200" b="1" kern="0">
              <a:solidFill>
                <a:srgbClr val="000000"/>
              </a:solidFill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A30E25D3-48C8-43BD-8A16-8E25BD35E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947" y="3334017"/>
            <a:ext cx="2726708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>
                <a:ea typeface="LG스마트체 Regular" panose="020B0600000101010101" pitchFamily="50" charset="-127"/>
              </a:rPr>
              <a:t>IHS </a:t>
            </a:r>
            <a:r>
              <a:rPr lang="ko-KR" altLang="en-US">
                <a:ea typeface="LG스마트체 Regular" panose="020B0600000101010101" pitchFamily="50" charset="-127"/>
              </a:rPr>
              <a:t>필수 </a:t>
            </a:r>
            <a:r>
              <a:rPr lang="en-US" altLang="ko-KR">
                <a:ea typeface="LG스마트체 Regular" panose="020B0600000101010101" pitchFamily="50" charset="-127"/>
              </a:rPr>
              <a:t>/ </a:t>
            </a:r>
            <a:r>
              <a:rPr lang="ko-KR" altLang="en-US">
                <a:ea typeface="LG스마트체 Regular" panose="020B0600000101010101" pitchFamily="50" charset="-127"/>
              </a:rPr>
              <a:t>추가 자료 제시 가능</a:t>
            </a:r>
            <a:r>
              <a:rPr lang="en-US" altLang="ko-KR">
                <a:ea typeface="LG스마트체 Regular" panose="020B0600000101010101" pitchFamily="50" charset="-127"/>
              </a:rPr>
              <a:t>(</a:t>
            </a:r>
            <a:r>
              <a:rPr lang="ko-KR" altLang="en-US">
                <a:ea typeface="LG스마트체 Regular" panose="020B0600000101010101" pitchFamily="50" charset="-127"/>
              </a:rPr>
              <a:t>자료 출처 필수 기재</a:t>
            </a:r>
            <a:r>
              <a:rPr lang="en-US" altLang="ko-KR">
                <a:ea typeface="LG스마트체 Regular" panose="020B0600000101010101" pitchFamily="50" charset="-127"/>
              </a:rPr>
              <a:t>)</a:t>
            </a:r>
            <a:endParaRPr lang="ko-KR" altLang="en-US">
              <a:ea typeface="LG스마트체 Regular" panose="020B0600000101010101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B5D4066-DFDD-46A7-B586-E6E1E9BC8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35524"/>
              </p:ext>
            </p:extLst>
          </p:nvPr>
        </p:nvGraphicFramePr>
        <p:xfrm>
          <a:off x="1447800" y="3632500"/>
          <a:ext cx="7670078" cy="1095560"/>
        </p:xfrm>
        <a:graphic>
          <a:graphicData uri="http://schemas.openxmlformats.org/drawingml/2006/table">
            <a:tbl>
              <a:tblPr/>
              <a:tblGrid>
                <a:gridCol w="659406">
                  <a:extLst>
                    <a:ext uri="{9D8B030D-6E8A-4147-A177-3AD203B41FA5}">
                      <a16:colId xmlns:a16="http://schemas.microsoft.com/office/drawing/2014/main" val="1743957646"/>
                    </a:ext>
                  </a:extLst>
                </a:gridCol>
                <a:gridCol w="739479">
                  <a:extLst>
                    <a:ext uri="{9D8B030D-6E8A-4147-A177-3AD203B41FA5}">
                      <a16:colId xmlns:a16="http://schemas.microsoft.com/office/drawing/2014/main" val="214177948"/>
                    </a:ext>
                  </a:extLst>
                </a:gridCol>
                <a:gridCol w="579333">
                  <a:extLst>
                    <a:ext uri="{9D8B030D-6E8A-4147-A177-3AD203B41FA5}">
                      <a16:colId xmlns:a16="http://schemas.microsoft.com/office/drawing/2014/main" val="31392903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41299614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632511061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038703109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064261809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63014640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41539033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3392963421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296983752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4219911356"/>
                    </a:ext>
                  </a:extLst>
                </a:gridCol>
                <a:gridCol w="569186">
                  <a:extLst>
                    <a:ext uri="{9D8B030D-6E8A-4147-A177-3AD203B41FA5}">
                      <a16:colId xmlns:a16="http://schemas.microsoft.com/office/drawing/2014/main" val="2958710563"/>
                    </a:ext>
                  </a:extLst>
                </a:gridCol>
              </a:tblGrid>
              <a:tr h="17394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자사</a:t>
                      </a:r>
                      <a:endParaRPr lang="en-US" altLang="ko-KR" sz="105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물동</a:t>
                      </a: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Set(</a:t>
                      </a:r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차종</a:t>
                      </a:r>
                      <a:r>
                        <a:rPr lang="en-US" altLang="ko-KR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5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자사모델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실적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예상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25535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66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'18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'19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22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24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25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26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‘</a:t>
                      </a: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27</a:t>
                      </a:r>
                      <a:r>
                        <a:rPr lang="ko-KR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64581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4596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063399"/>
                  </a:ext>
                </a:extLst>
              </a:tr>
              <a:tr h="22582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>
                          <a:solidFill>
                            <a:srgbClr val="0066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00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6183"/>
                  </a:ext>
                </a:extLst>
              </a:tr>
              <a:tr h="173948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Sum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kern="1200">
                        <a:solidFill>
                          <a:srgbClr val="006600"/>
                        </a:solidFill>
                        <a:effectLst/>
                        <a:latin typeface="+mn-lt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227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140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233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294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296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303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307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314</a:t>
                      </a:r>
                    </a:p>
                  </a:txBody>
                  <a:tcPr marL="3188" marR="3188" marT="31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526627"/>
                  </a:ext>
                </a:extLst>
              </a:tr>
            </a:tbl>
          </a:graphicData>
        </a:graphic>
      </p:graphicFrame>
      <p:sp>
        <p:nvSpPr>
          <p:cNvPr id="44" name="Text Box 220">
            <a:extLst>
              <a:ext uri="{FF2B5EF4-FFF2-40B4-BE49-F238E27FC236}">
                <a16:creationId xmlns:a16="http://schemas.microsoft.com/office/drawing/2014/main" id="{8233A481-56BD-42AC-927D-D530D954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283" y="1905871"/>
            <a:ext cx="1981312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- 000000000000000000000000000</a:t>
            </a:r>
          </a:p>
        </p:txBody>
      </p:sp>
      <p:sp>
        <p:nvSpPr>
          <p:cNvPr id="45" name="Text Box 220">
            <a:extLst>
              <a:ext uri="{FF2B5EF4-FFF2-40B4-BE49-F238E27FC236}">
                <a16:creationId xmlns:a16="http://schemas.microsoft.com/office/drawing/2014/main" id="{060A8149-8A47-4191-B0AB-DC0365EF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933" y="790599"/>
            <a:ext cx="3879267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‘21. 0. 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고객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00000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근거로 </a:t>
            </a:r>
            <a:r>
              <a:rPr lang="en-US" altLang="ko-KR" sz="1200" b="0" err="1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Capa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증설 </a:t>
            </a: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(000 → 000)</a:t>
            </a:r>
            <a:r>
              <a:rPr lang="ko-KR" altLang="en-US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으로 요청 </a:t>
            </a:r>
            <a:endParaRPr lang="en-US" altLang="ko-KR" sz="1200" b="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46" name="Text Box 220">
            <a:extLst>
              <a:ext uri="{FF2B5EF4-FFF2-40B4-BE49-F238E27FC236}">
                <a16:creationId xmlns:a16="http://schemas.microsoft.com/office/drawing/2014/main" id="{C7308599-8629-4314-82D8-226A5927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694" y="5473005"/>
            <a:ext cx="487313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Risk :</a:t>
            </a:r>
          </a:p>
        </p:txBody>
      </p:sp>
      <p:sp>
        <p:nvSpPr>
          <p:cNvPr id="47" name="Text Box 220">
            <a:extLst>
              <a:ext uri="{FF2B5EF4-FFF2-40B4-BE49-F238E27FC236}">
                <a16:creationId xmlns:a16="http://schemas.microsoft.com/office/drawing/2014/main" id="{8DE5B438-35AD-45B5-9387-736FEE5A9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362" y="2016270"/>
            <a:ext cx="2457404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기본 최근 </a:t>
            </a:r>
            <a:r>
              <a:rPr lang="en-US" altLang="ko-KR">
                <a:ea typeface="LG스마트체 Regular" panose="020B0600000101010101" pitchFamily="50" charset="-127"/>
              </a:rPr>
              <a:t>3</a:t>
            </a:r>
            <a:r>
              <a:rPr lang="ko-KR" altLang="en-US"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ea typeface="LG스마트체 Regular" panose="020B0600000101010101" pitchFamily="50" charset="-127"/>
              </a:rPr>
              <a:t>+ </a:t>
            </a:r>
            <a:r>
              <a:rPr lang="ko-KR" altLang="en-US">
                <a:ea typeface="LG스마트체 Regular" panose="020B0600000101010101" pitchFamily="50" charset="-127"/>
              </a:rPr>
              <a:t>자사 생산</a:t>
            </a:r>
            <a:r>
              <a:rPr lang="en-US" altLang="ko-KR">
                <a:ea typeface="LG스마트체 Regular" panose="020B0600000101010101" pitchFamily="50" charset="-127"/>
              </a:rPr>
              <a:t>/</a:t>
            </a:r>
            <a:r>
              <a:rPr lang="ko-KR" altLang="en-US">
                <a:ea typeface="LG스마트체 Regular" panose="020B0600000101010101" pitchFamily="50" charset="-127"/>
              </a:rPr>
              <a:t>판매 예상 </a:t>
            </a:r>
            <a:r>
              <a:rPr lang="en-US" altLang="ko-KR">
                <a:ea typeface="LG스마트체 Regular" panose="020B0600000101010101" pitchFamily="50" charset="-127"/>
              </a:rPr>
              <a:t>(</a:t>
            </a:r>
            <a:r>
              <a:rPr lang="ko-KR" altLang="en-US">
                <a:ea typeface="LG스마트체 Regular" panose="020B0600000101010101" pitchFamily="50" charset="-127"/>
              </a:rPr>
              <a:t>최소 </a:t>
            </a:r>
            <a:r>
              <a:rPr lang="en-US" altLang="ko-KR">
                <a:ea typeface="LG스마트체 Regular" panose="020B0600000101010101" pitchFamily="50" charset="-127"/>
              </a:rPr>
              <a:t>5</a:t>
            </a:r>
            <a:r>
              <a:rPr lang="ko-KR" altLang="en-US">
                <a:ea typeface="LG스마트체 Regular" panose="020B0600000101010101" pitchFamily="50" charset="-127"/>
              </a:rPr>
              <a:t>년</a:t>
            </a:r>
            <a:r>
              <a:rPr lang="en-US" altLang="ko-KR"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48" name="Text Box 220">
            <a:extLst>
              <a:ext uri="{FF2B5EF4-FFF2-40B4-BE49-F238E27FC236}">
                <a16:creationId xmlns:a16="http://schemas.microsoft.com/office/drawing/2014/main" id="{656797E4-5DA6-4FA5-ADFA-E4E57F09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85" y="5897789"/>
            <a:ext cx="7306487" cy="20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☞ 시장 전망 대비 </a:t>
            </a:r>
            <a:r>
              <a:rPr lang="ko-KR" altLang="en-US" sz="1300" err="1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자사물동은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000(</a:t>
            </a:r>
            <a:r>
              <a:rPr lang="ko-KR" altLang="en-US" sz="1300" err="1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정합함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/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보수적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/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긍정적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으로 판단되며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, 000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Risk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에 대해 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000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를 통해 </a:t>
            </a:r>
            <a:r>
              <a:rPr lang="en-US" altLang="ko-KR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Hedge</a:t>
            </a:r>
            <a:r>
              <a:rPr lang="ko-KR" altLang="en-US" sz="130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하겠음</a:t>
            </a:r>
            <a:endParaRPr lang="en-US" altLang="ko-KR" sz="1300">
              <a:solidFill>
                <a:prstClr val="black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26F2B772-D8A6-4165-9089-990F0464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947" y="1027883"/>
            <a:ext cx="2051844" cy="3231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고객 </a:t>
            </a:r>
            <a:r>
              <a:rPr lang="en-US" altLang="ko-KR">
                <a:ea typeface="LG스마트체 Regular" panose="020B0600000101010101" pitchFamily="50" charset="-127"/>
              </a:rPr>
              <a:t>Forecast </a:t>
            </a:r>
            <a:r>
              <a:rPr lang="ko-KR" altLang="en-US">
                <a:ea typeface="LG스마트체 Regular" panose="020B0600000101010101" pitchFamily="50" charset="-127"/>
              </a:rPr>
              <a:t>또는 수주 물동 정보 기재</a:t>
            </a:r>
            <a:endParaRPr lang="en-US" altLang="ko-KR">
              <a:ea typeface="LG스마트체 Regular" panose="020B0600000101010101" pitchFamily="50" charset="-127"/>
            </a:endParaRPr>
          </a:p>
          <a:p>
            <a:r>
              <a:rPr lang="en-US" altLang="ko-KR">
                <a:ea typeface="LG스마트체 Regular" panose="020B0600000101010101" pitchFamily="50" charset="-127"/>
              </a:rPr>
              <a:t>(</a:t>
            </a:r>
            <a:r>
              <a:rPr lang="ko-KR" altLang="en-US">
                <a:ea typeface="LG스마트체 Regular" panose="020B0600000101010101" pitchFamily="50" charset="-127"/>
              </a:rPr>
              <a:t>필요 시 근거 메일</a:t>
            </a:r>
            <a:r>
              <a:rPr lang="en-US" altLang="ko-KR">
                <a:ea typeface="LG스마트체 Regular" panose="020B0600000101010101" pitchFamily="50" charset="-127"/>
              </a:rPr>
              <a:t>/ </a:t>
            </a:r>
            <a:r>
              <a:rPr lang="ko-KR" altLang="en-US">
                <a:ea typeface="LG스마트체 Regular" panose="020B0600000101010101" pitchFamily="50" charset="-127"/>
              </a:rPr>
              <a:t>계약 등 개체 삽입</a:t>
            </a:r>
            <a:r>
              <a:rPr lang="en-US" altLang="ko-KR">
                <a:ea typeface="LG스마트체 Regular" panose="020B0600000101010101" pitchFamily="50" charset="-127"/>
              </a:rPr>
              <a:t>)</a:t>
            </a:r>
            <a:endParaRPr lang="ko-KR" altLang="en-US">
              <a:ea typeface="LG스마트체 Regular" panose="020B0600000101010101" pitchFamily="50" charset="-127"/>
            </a:endParaRPr>
          </a:p>
        </p:txBody>
      </p:sp>
      <p:sp>
        <p:nvSpPr>
          <p:cNvPr id="50" name="Text Box 220">
            <a:extLst>
              <a:ext uri="{FF2B5EF4-FFF2-40B4-BE49-F238E27FC236}">
                <a16:creationId xmlns:a16="http://schemas.microsoft.com/office/drawing/2014/main" id="{5D368918-0A11-4368-B84C-21EA6BEC4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694" y="5136643"/>
            <a:ext cx="931345" cy="1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Opportunity :</a:t>
            </a:r>
          </a:p>
        </p:txBody>
      </p:sp>
      <p:sp>
        <p:nvSpPr>
          <p:cNvPr id="51" name="Text Box 220">
            <a:extLst>
              <a:ext uri="{FF2B5EF4-FFF2-40B4-BE49-F238E27FC236}">
                <a16:creationId xmlns:a16="http://schemas.microsoft.com/office/drawing/2014/main" id="{FFA36503-DA4B-44ED-948B-656B682C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934" y="5138592"/>
            <a:ext cx="722954" cy="3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[Opportunity/</a:t>
            </a:r>
            <a:b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</a:br>
            <a:r>
              <a:rPr lang="en-US" altLang="ko-KR" sz="1200" b="0">
                <a:solidFill>
                  <a:prstClr val="black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Risk]</a:t>
            </a: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9C2703B8-572E-4D20-95DD-98C671B4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80" y="2389699"/>
            <a:ext cx="548227" cy="3231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근거 자료 </a:t>
            </a:r>
            <a:endParaRPr lang="en-US" altLang="ko-KR">
              <a:ea typeface="LG스마트체 Regular" panose="020B0600000101010101" pitchFamily="50" charset="-127"/>
            </a:endParaRPr>
          </a:p>
          <a:p>
            <a:r>
              <a:rPr lang="ko-KR" altLang="en-US">
                <a:ea typeface="LG스마트체 Regular" panose="020B0600000101010101" pitchFamily="50" charset="-127"/>
              </a:rPr>
              <a:t>개체 삽입</a:t>
            </a: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19821990-BD81-4B0C-BE3D-A6E98649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062" y="3832801"/>
            <a:ext cx="548227" cy="3231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근거 자료 </a:t>
            </a:r>
            <a:endParaRPr lang="en-US" altLang="ko-KR">
              <a:ea typeface="LG스마트체 Regular" panose="020B0600000101010101" pitchFamily="50" charset="-127"/>
            </a:endParaRPr>
          </a:p>
          <a:p>
            <a:r>
              <a:rPr lang="ko-KR" altLang="en-US">
                <a:ea typeface="LG스마트체 Regular" panose="020B0600000101010101" pitchFamily="50" charset="-127"/>
              </a:rPr>
              <a:t>개체 삽입</a:t>
            </a:r>
          </a:p>
        </p:txBody>
      </p:sp>
      <p:sp>
        <p:nvSpPr>
          <p:cNvPr id="54" name="직사각형 2">
            <a:extLst>
              <a:ext uri="{FF2B5EF4-FFF2-40B4-BE49-F238E27FC236}">
                <a16:creationId xmlns:a16="http://schemas.microsoft.com/office/drawing/2014/main" id="{72B98E62-6BFE-4C18-876E-5D39E599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418" y="2187680"/>
            <a:ext cx="57066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n-US" altLang="ko-KR" sz="1000">
                <a:ea typeface="LG스마트체 Regular" panose="020B0600000101010101" pitchFamily="50" charset="-127"/>
              </a:rPr>
              <a:t>[ </a:t>
            </a:r>
            <a:r>
              <a:rPr lang="ko-KR" altLang="en-US" sz="1000">
                <a:ea typeface="LG스마트체 Regular" panose="020B0600000101010101" pitchFamily="50" charset="-127"/>
              </a:rPr>
              <a:t>시장 자료</a:t>
            </a:r>
            <a:r>
              <a:rPr lang="en-US" altLang="ko-KR" sz="1000">
                <a:ea typeface="LG스마트체 Regular" panose="020B0600000101010101" pitchFamily="50" charset="-127"/>
              </a:rPr>
              <a:t>]</a:t>
            </a:r>
            <a:endParaRPr lang="en-US" altLang="ko-KR" sz="1000">
              <a:solidFill>
                <a:srgbClr val="0066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5" name="직사각형 2">
            <a:extLst>
              <a:ext uri="{FF2B5EF4-FFF2-40B4-BE49-F238E27FC236}">
                <a16:creationId xmlns:a16="http://schemas.microsoft.com/office/drawing/2014/main" id="{8C7259D6-80D3-47CF-8F1F-D71D96F5C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418" y="3632195"/>
            <a:ext cx="57066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n-US" altLang="ko-KR" sz="1000">
                <a:ea typeface="LG스마트체 Regular" panose="020B0600000101010101" pitchFamily="50" charset="-127"/>
              </a:rPr>
              <a:t>[ </a:t>
            </a:r>
            <a:r>
              <a:rPr lang="ko-KR" altLang="en-US" sz="1000">
                <a:ea typeface="LG스마트체 Regular" panose="020B0600000101010101" pitchFamily="50" charset="-127"/>
              </a:rPr>
              <a:t>물동 자료</a:t>
            </a:r>
            <a:r>
              <a:rPr lang="en-US" altLang="ko-KR" sz="1000">
                <a:ea typeface="LG스마트체 Regular" panose="020B0600000101010101" pitchFamily="50" charset="-127"/>
              </a:rPr>
              <a:t>]</a:t>
            </a:r>
            <a:endParaRPr lang="en-US" altLang="ko-KR" sz="1000">
              <a:solidFill>
                <a:srgbClr val="0066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6" name="Text Box 220">
            <a:extLst>
              <a:ext uri="{FF2B5EF4-FFF2-40B4-BE49-F238E27FC236}">
                <a16:creationId xmlns:a16="http://schemas.microsoft.com/office/drawing/2014/main" id="{1B56343A-8F7B-456F-A965-CFD80DA72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947" y="4761297"/>
            <a:ext cx="7782580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ea typeface="LG스마트체 Regular" panose="020B0600000101010101" pitchFamily="50" charset="-127"/>
              </a:rPr>
              <a:t>※ </a:t>
            </a:r>
            <a:r>
              <a:rPr lang="ko-KR" altLang="en-US" b="1">
                <a:solidFill>
                  <a:srgbClr val="FF0000"/>
                </a:solidFill>
                <a:ea typeface="LG스마트체 Regular" panose="020B0600000101010101" pitchFamily="50" charset="-127"/>
              </a:rPr>
              <a:t>필수점검 </a:t>
            </a:r>
            <a:r>
              <a:rPr lang="en-US" altLang="ko-KR" b="1">
                <a:solidFill>
                  <a:srgbClr val="FF0000"/>
                </a:solidFill>
                <a:ea typeface="LG스마트체 Regular" panose="020B0600000101010101" pitchFamily="50" charset="-127"/>
              </a:rPr>
              <a:t>: </a:t>
            </a:r>
            <a:r>
              <a:rPr lang="ko-KR" altLang="en-US" b="1">
                <a:solidFill>
                  <a:srgbClr val="FF0000"/>
                </a:solidFill>
                <a:ea typeface="LG스마트체 Regular" panose="020B0600000101010101" pitchFamily="50" charset="-127"/>
              </a:rPr>
              <a:t>시장전망 대비 </a:t>
            </a:r>
            <a:r>
              <a:rPr lang="ko-KR" altLang="en-US" b="1" err="1">
                <a:solidFill>
                  <a:srgbClr val="FF0000"/>
                </a:solidFill>
                <a:ea typeface="LG스마트체 Regular" panose="020B0600000101010101" pitchFamily="50" charset="-127"/>
              </a:rPr>
              <a:t>자사물동에</a:t>
            </a:r>
            <a:r>
              <a:rPr lang="ko-KR" altLang="en-US" b="1">
                <a:solidFill>
                  <a:srgbClr val="FF0000"/>
                </a:solidFill>
                <a:ea typeface="LG스마트체 Regular" panose="020B0600000101010101" pitchFamily="50" charset="-127"/>
              </a:rPr>
              <a:t> 차이가 있을 경우 차이 사유를 표에 정량적 표기하거나 기술해서 시장전망 대비 </a:t>
            </a:r>
            <a:r>
              <a:rPr lang="ko-KR" altLang="en-US" b="1" err="1">
                <a:solidFill>
                  <a:srgbClr val="FF0000"/>
                </a:solidFill>
                <a:ea typeface="LG스마트체 Regular" panose="020B0600000101010101" pitchFamily="50" charset="-127"/>
              </a:rPr>
              <a:t>자사물동</a:t>
            </a:r>
            <a:r>
              <a:rPr lang="ko-KR" altLang="en-US" b="1">
                <a:solidFill>
                  <a:srgbClr val="FF0000"/>
                </a:solidFill>
                <a:ea typeface="LG스마트체 Regular" panose="020B0600000101010101" pitchFamily="50" charset="-127"/>
              </a:rPr>
              <a:t> 차이가 설명돼야 함</a:t>
            </a:r>
            <a:r>
              <a:rPr lang="en-US" altLang="ko-KR" b="1">
                <a:solidFill>
                  <a:srgbClr val="FF0000"/>
                </a:solidFill>
                <a:ea typeface="LG스마트체 Regular" panose="020B0600000101010101" pitchFamily="50" charset="-127"/>
              </a:rPr>
              <a:t>.</a:t>
            </a:r>
          </a:p>
        </p:txBody>
      </p:sp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07E8B3BE-71E6-43AA-B9C1-A139BD144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51728"/>
              </p:ext>
            </p:extLst>
          </p:nvPr>
        </p:nvGraphicFramePr>
        <p:xfrm>
          <a:off x="9179503" y="2764589"/>
          <a:ext cx="729343" cy="61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57" name="개체 56">
                        <a:extLst>
                          <a:ext uri="{FF2B5EF4-FFF2-40B4-BE49-F238E27FC236}">
                            <a16:creationId xmlns:a16="http://schemas.microsoft.com/office/drawing/2014/main" id="{07E8B3BE-71E6-43AA-B9C1-A139BD1444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9503" y="2764589"/>
                        <a:ext cx="729343" cy="615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>
            <a:extLst>
              <a:ext uri="{FF2B5EF4-FFF2-40B4-BE49-F238E27FC236}">
                <a16:creationId xmlns:a16="http://schemas.microsoft.com/office/drawing/2014/main" id="{493077CF-B047-4450-8286-82371CA22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45264"/>
              </p:ext>
            </p:extLst>
          </p:nvPr>
        </p:nvGraphicFramePr>
        <p:xfrm>
          <a:off x="9200395" y="4203343"/>
          <a:ext cx="705605" cy="61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58" name="개체 57">
                        <a:extLst>
                          <a:ext uri="{FF2B5EF4-FFF2-40B4-BE49-F238E27FC236}">
                            <a16:creationId xmlns:a16="http://schemas.microsoft.com/office/drawing/2014/main" id="{493077CF-B047-4450-8286-82371CA221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0395" y="4203343"/>
                        <a:ext cx="705605" cy="615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20">
            <a:extLst>
              <a:ext uri="{FF2B5EF4-FFF2-40B4-BE49-F238E27FC236}">
                <a16:creationId xmlns:a16="http://schemas.microsoft.com/office/drawing/2014/main" id="{B78FB07E-014F-4E20-AA33-561F487D5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58" y="6143440"/>
            <a:ext cx="3496150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b="1">
                <a:ea typeface="LG스마트체 Regular" panose="020B0600000101010101" pitchFamily="50" charset="-127"/>
              </a:rPr>
              <a:t>※ </a:t>
            </a:r>
            <a:r>
              <a:rPr lang="ko-KR" altLang="en-US" b="1">
                <a:ea typeface="LG스마트체 Regular" panose="020B0600000101010101" pitchFamily="50" charset="-127"/>
              </a:rPr>
              <a:t>시장 전망대비 </a:t>
            </a:r>
            <a:r>
              <a:rPr lang="ko-KR" altLang="en-US" b="1" err="1">
                <a:ea typeface="LG스마트체 Regular" panose="020B0600000101010101" pitchFamily="50" charset="-127"/>
              </a:rPr>
              <a:t>자사물동</a:t>
            </a:r>
            <a:r>
              <a:rPr lang="ko-KR" altLang="en-US" b="1">
                <a:ea typeface="LG스마트체 Regular" panose="020B0600000101010101" pitchFamily="50" charset="-127"/>
              </a:rPr>
              <a:t> 비교 시 시사점과 마케팅 정리 의견 기술</a:t>
            </a:r>
            <a:endParaRPr lang="en-US" altLang="ko-KR" b="1">
              <a:ea typeface="LG스마트체 Regular" panose="020B0600000101010101" pitchFamily="50" charset="-127"/>
            </a:endParaRPr>
          </a:p>
        </p:txBody>
      </p:sp>
      <p:sp>
        <p:nvSpPr>
          <p:cNvPr id="60" name="Text Box 220">
            <a:extLst>
              <a:ext uri="{FF2B5EF4-FFF2-40B4-BE49-F238E27FC236}">
                <a16:creationId xmlns:a16="http://schemas.microsoft.com/office/drawing/2014/main" id="{E291CFAB-2B7F-465C-A488-9C87F86B3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786" y="5147884"/>
            <a:ext cx="6546664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본 투자를 통해 얻을 수 있는 기회 요인</a:t>
            </a:r>
            <a:r>
              <a:rPr lang="en-US" altLang="ko-KR">
                <a:highlight>
                  <a:srgbClr val="FFFF00"/>
                </a:highlight>
                <a:ea typeface="LG스마트체 Regular" panose="020B0600000101010101" pitchFamily="50" charset="-127"/>
              </a:rPr>
              <a:t>(</a:t>
            </a:r>
            <a:r>
              <a:rPr lang="ko-KR" altLang="en-US">
                <a:highlight>
                  <a:srgbClr val="FFFF00"/>
                </a:highlight>
                <a:ea typeface="LG스마트체 Regular" panose="020B0600000101010101" pitchFamily="50" charset="-127"/>
              </a:rPr>
              <a:t>향후 확보 가능성이 있는 물동</a:t>
            </a:r>
            <a:r>
              <a:rPr lang="en-US" altLang="ko-KR">
                <a:highlight>
                  <a:srgbClr val="FFFF00"/>
                </a:highlight>
                <a:ea typeface="LG스마트체 Regular" panose="020B0600000101010101" pitchFamily="50" charset="-127"/>
              </a:rPr>
              <a:t>, Biz. </a:t>
            </a:r>
            <a:r>
              <a:rPr lang="ko-KR" altLang="en-US">
                <a:highlight>
                  <a:srgbClr val="FFFF00"/>
                </a:highlight>
                <a:ea typeface="LG스마트체 Regular" panose="020B0600000101010101" pitchFamily="50" charset="-127"/>
              </a:rPr>
              <a:t>추가</a:t>
            </a:r>
            <a:r>
              <a:rPr lang="en-US" altLang="ko-KR">
                <a:highlight>
                  <a:srgbClr val="FFFF00"/>
                </a:highlight>
                <a:ea typeface="LG스마트체 Regular" panose="020B0600000101010101" pitchFamily="50" charset="-127"/>
              </a:rPr>
              <a:t>/</a:t>
            </a:r>
            <a:r>
              <a:rPr lang="ko-KR" altLang="en-US">
                <a:highlight>
                  <a:srgbClr val="FFFF00"/>
                </a:highlight>
                <a:ea typeface="LG스마트체 Regular" panose="020B0600000101010101" pitchFamily="50" charset="-127"/>
              </a:rPr>
              <a:t>확대 기회</a:t>
            </a:r>
            <a:r>
              <a:rPr lang="en-US" altLang="ko-KR">
                <a:highlight>
                  <a:srgbClr val="FFFF00"/>
                </a:highlight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highlight>
                  <a:srgbClr val="FFFF00"/>
                </a:highlight>
                <a:ea typeface="LG스마트체 Regular" panose="020B0600000101010101" pitchFamily="50" charset="-127"/>
              </a:rPr>
              <a:t>시장선점 등 마케팅 관점 기회요인</a:t>
            </a:r>
            <a:r>
              <a:rPr lang="en-US" altLang="ko-KR">
                <a:highlight>
                  <a:srgbClr val="FFFF00"/>
                </a:highlight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61" name="Text Box 220">
            <a:extLst>
              <a:ext uri="{FF2B5EF4-FFF2-40B4-BE49-F238E27FC236}">
                <a16:creationId xmlns:a16="http://schemas.microsoft.com/office/drawing/2014/main" id="{E8B2B553-F16A-45BC-985F-28A7BE02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348" y="5502939"/>
            <a:ext cx="7167027" cy="1615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시장</a:t>
            </a:r>
            <a:r>
              <a:rPr lang="en-US" altLang="ko-KR">
                <a:ea typeface="LG스마트체 Regular" panose="020B0600000101010101" pitchFamily="50" charset="-127"/>
              </a:rPr>
              <a:t>, M/S </a:t>
            </a:r>
            <a:r>
              <a:rPr lang="ko-KR" altLang="en-US">
                <a:ea typeface="LG스마트체 Regular" panose="020B0600000101010101" pitchFamily="50" charset="-127"/>
              </a:rPr>
              <a:t>경쟁</a:t>
            </a:r>
            <a:r>
              <a:rPr lang="en-US" altLang="ko-KR"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ea typeface="LG스마트체 Regular" panose="020B0600000101010101" pitchFamily="50" charset="-127"/>
              </a:rPr>
              <a:t>물동 변동성 등</a:t>
            </a:r>
            <a:r>
              <a:rPr lang="en-US" altLang="ko-KR">
                <a:ea typeface="LG스마트체 Regular" panose="020B0600000101010101" pitchFamily="50" charset="-127"/>
              </a:rPr>
              <a:t> </a:t>
            </a:r>
            <a:r>
              <a:rPr lang="ko-KR" altLang="en-US">
                <a:ea typeface="LG스마트체 Regular" panose="020B0600000101010101" pitchFamily="50" charset="-127"/>
              </a:rPr>
              <a:t>마케팅 관점</a:t>
            </a:r>
            <a:r>
              <a:rPr lang="en-US" altLang="ko-KR">
                <a:ea typeface="LG스마트체 Regular" panose="020B0600000101010101" pitchFamily="50" charset="-127"/>
              </a:rPr>
              <a:t> </a:t>
            </a:r>
            <a:r>
              <a:rPr lang="ko-KR" altLang="en-US">
                <a:ea typeface="LG스마트체 Regular" panose="020B0600000101010101" pitchFamily="50" charset="-127"/>
              </a:rPr>
              <a:t>예상 </a:t>
            </a:r>
            <a:r>
              <a:rPr lang="en-US" altLang="ko-KR">
                <a:ea typeface="LG스마트체 Regular" panose="020B0600000101010101" pitchFamily="50" charset="-127"/>
              </a:rPr>
              <a:t>Risk </a:t>
            </a:r>
            <a:r>
              <a:rPr lang="ko-KR" altLang="en-US">
                <a:ea typeface="LG스마트체 Regular" panose="020B0600000101010101" pitchFamily="50" charset="-127"/>
              </a:rPr>
              <a:t>기재 </a:t>
            </a:r>
            <a:r>
              <a:rPr lang="en-US" altLang="ko-KR">
                <a:ea typeface="LG스마트체 Regular" panose="020B0600000101010101" pitchFamily="50" charset="-127"/>
              </a:rPr>
              <a:t>(</a:t>
            </a:r>
            <a:r>
              <a:rPr lang="ko-KR" altLang="en-US">
                <a:ea typeface="LG스마트체 Regular" panose="020B0600000101010101" pitchFamily="50" charset="-127"/>
              </a:rPr>
              <a:t>공정</a:t>
            </a:r>
            <a:r>
              <a:rPr lang="en-US" altLang="ko-KR">
                <a:ea typeface="LG스마트체 Regular" panose="020B0600000101010101" pitchFamily="50" charset="-127"/>
              </a:rPr>
              <a:t>, </a:t>
            </a:r>
            <a:r>
              <a:rPr lang="ko-KR" altLang="en-US" err="1">
                <a:ea typeface="LG스마트체 Regular" panose="020B0600000101010101" pitchFamily="50" charset="-127"/>
              </a:rPr>
              <a:t>수율확보</a:t>
            </a:r>
            <a:r>
              <a:rPr lang="en-US" altLang="ko-KR"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ea typeface="LG스마트체 Regular" panose="020B0600000101010101" pitchFamily="50" charset="-127"/>
              </a:rPr>
              <a:t>경제성 등 다른 전반적 이슈는 경제성 분석 </a:t>
            </a:r>
            <a:r>
              <a:rPr lang="en-US" altLang="ko-KR">
                <a:ea typeface="LG스마트체 Regular" panose="020B0600000101010101" pitchFamily="50" charset="-127"/>
              </a:rPr>
              <a:t>Risk/To-Do</a:t>
            </a:r>
            <a:r>
              <a:rPr lang="ko-KR" altLang="en-US">
                <a:ea typeface="LG스마트체 Regular" panose="020B0600000101010101" pitchFamily="50" charset="-127"/>
              </a:rPr>
              <a:t>에 작성</a:t>
            </a:r>
            <a:r>
              <a:rPr lang="en-US" altLang="ko-KR"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62" name="Text Box 220">
            <a:extLst>
              <a:ext uri="{FF2B5EF4-FFF2-40B4-BE49-F238E27FC236}">
                <a16:creationId xmlns:a16="http://schemas.microsoft.com/office/drawing/2014/main" id="{C13A3F38-5260-4961-9476-0A7468B9B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39390" y="5115534"/>
            <a:ext cx="3677289" cy="807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ko-KR" altLang="en-US">
                <a:ea typeface="LG스마트체 Regular" panose="020B0600000101010101" pitchFamily="50" charset="-127"/>
              </a:rPr>
              <a:t>변경 사항</a:t>
            </a:r>
            <a:br>
              <a:rPr lang="en-US" altLang="ko-KR">
                <a:ea typeface="LG스마트체 Regular" panose="020B0600000101010101" pitchFamily="50" charset="-127"/>
              </a:rPr>
            </a:br>
            <a:r>
              <a:rPr lang="en-US" altLang="ko-KR">
                <a:ea typeface="LG스마트체 Regular" panose="020B0600000101010101" pitchFamily="50" charset="-127"/>
              </a:rPr>
              <a:t>- </a:t>
            </a:r>
            <a:r>
              <a:rPr lang="ko-KR" altLang="en-US">
                <a:ea typeface="LG스마트체 Regular" panose="020B0600000101010101" pitchFamily="50" charset="-127"/>
              </a:rPr>
              <a:t>취지 </a:t>
            </a:r>
            <a:r>
              <a:rPr lang="en-US" altLang="ko-KR">
                <a:ea typeface="LG스마트체 Regular" panose="020B0600000101010101" pitchFamily="50" charset="-127"/>
              </a:rPr>
              <a:t>: Opportunity</a:t>
            </a:r>
            <a:r>
              <a:rPr lang="ko-KR" altLang="en-US">
                <a:ea typeface="LG스마트체 Regular" panose="020B0600000101010101" pitchFamily="50" charset="-127"/>
              </a:rPr>
              <a:t>와 </a:t>
            </a:r>
            <a:r>
              <a:rPr lang="en-US" altLang="ko-KR">
                <a:ea typeface="LG스마트체 Regular" panose="020B0600000101010101" pitchFamily="50" charset="-127"/>
              </a:rPr>
              <a:t>Risk</a:t>
            </a:r>
            <a:r>
              <a:rPr lang="ko-KR" altLang="en-US">
                <a:ea typeface="LG스마트체 Regular" panose="020B0600000101010101" pitchFamily="50" charset="-127"/>
              </a:rPr>
              <a:t> 작성하지 않거나 내용이 미흡한 경우가 많아</a:t>
            </a:r>
            <a:br>
              <a:rPr lang="en-US" altLang="ko-KR">
                <a:ea typeface="LG스마트체 Regular" panose="020B0600000101010101" pitchFamily="50" charset="-127"/>
              </a:rPr>
            </a:br>
            <a:r>
              <a:rPr lang="en-US" altLang="ko-KR">
                <a:ea typeface="LG스마트체 Regular" panose="020B0600000101010101" pitchFamily="50" charset="-127"/>
              </a:rPr>
              <a:t>             ‘Opportunity / Risk’</a:t>
            </a:r>
            <a:r>
              <a:rPr lang="ko-KR" altLang="en-US">
                <a:ea typeface="LG스마트체 Regular" panose="020B0600000101010101" pitchFamily="50" charset="-127"/>
              </a:rPr>
              <a:t> 항목 양식화</a:t>
            </a:r>
            <a:br>
              <a:rPr lang="en-US" altLang="ko-KR">
                <a:ea typeface="LG스마트체 Regular" panose="020B0600000101010101" pitchFamily="50" charset="-127"/>
              </a:rPr>
            </a:br>
            <a:r>
              <a:rPr lang="en-US" altLang="ko-KR">
                <a:ea typeface="LG스마트체 Regular" panose="020B0600000101010101" pitchFamily="50" charset="-127"/>
              </a:rPr>
              <a:t>             (</a:t>
            </a:r>
            <a:r>
              <a:rPr lang="ko-KR" altLang="en-US">
                <a:ea typeface="LG스마트체 Regular" panose="020B0600000101010101" pitchFamily="50" charset="-127"/>
              </a:rPr>
              <a:t>기존에 </a:t>
            </a:r>
            <a:r>
              <a:rPr lang="ko-KR" altLang="en-US" err="1">
                <a:ea typeface="LG스마트체 Regular" panose="020B0600000101010101" pitchFamily="50" charset="-127"/>
              </a:rPr>
              <a:t>가이드된</a:t>
            </a:r>
            <a:r>
              <a:rPr lang="ko-KR" altLang="en-US">
                <a:ea typeface="LG스마트체 Regular" panose="020B0600000101010101" pitchFamily="50" charset="-127"/>
              </a:rPr>
              <a:t> </a:t>
            </a:r>
            <a:r>
              <a:rPr lang="ko-KR" altLang="en-US" err="1">
                <a:ea typeface="LG스마트체 Regular" panose="020B0600000101010101" pitchFamily="50" charset="-127"/>
              </a:rPr>
              <a:t>작성예시는</a:t>
            </a:r>
            <a:r>
              <a:rPr lang="ko-KR" altLang="en-US">
                <a:ea typeface="LG스마트체 Regular" panose="020B0600000101010101" pitchFamily="50" charset="-127"/>
              </a:rPr>
              <a:t> 삭제</a:t>
            </a:r>
            <a:r>
              <a:rPr lang="en-US" altLang="ko-KR"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ea typeface="LG스마트체 Regular" panose="020B0600000101010101" pitchFamily="50" charset="-127"/>
              </a:rPr>
              <a:t>작성내용가이드를 추가</a:t>
            </a:r>
            <a:r>
              <a:rPr lang="en-US" altLang="ko-KR">
                <a:ea typeface="LG스마트체 Regular" panose="020B0600000101010101" pitchFamily="50" charset="-127"/>
              </a:rPr>
              <a:t>)</a:t>
            </a:r>
            <a:br>
              <a:rPr lang="en-US" altLang="ko-KR">
                <a:ea typeface="LG스마트체 Regular" panose="020B0600000101010101" pitchFamily="50" charset="-127"/>
              </a:rPr>
            </a:br>
            <a:r>
              <a:rPr lang="en-US" altLang="ko-KR">
                <a:ea typeface="LG스마트체 Regular" panose="020B0600000101010101" pitchFamily="50" charset="-127"/>
              </a:rPr>
              <a:t>             </a:t>
            </a:r>
            <a:r>
              <a:rPr lang="ko-KR" altLang="en-US">
                <a:ea typeface="LG스마트체 Regular" panose="020B0600000101010101" pitchFamily="50" charset="-127"/>
              </a:rPr>
              <a:t>☞ 부분도 </a:t>
            </a:r>
            <a:r>
              <a:rPr lang="ko-KR" altLang="en-US" err="1">
                <a:ea typeface="LG스마트체 Regular" panose="020B0600000101010101" pitchFamily="50" charset="-127"/>
              </a:rPr>
              <a:t>작성예시</a:t>
            </a:r>
            <a:r>
              <a:rPr lang="en-US" altLang="ko-KR">
                <a:ea typeface="LG스마트체 Regular" panose="020B0600000101010101" pitchFamily="50" charset="-127"/>
              </a:rPr>
              <a:t>/</a:t>
            </a:r>
            <a:r>
              <a:rPr lang="ko-KR" altLang="en-US">
                <a:ea typeface="LG스마트체 Regular" panose="020B0600000101010101" pitchFamily="50" charset="-127"/>
              </a:rPr>
              <a:t>작성 가이드 수정</a:t>
            </a:r>
            <a:endParaRPr lang="en-US" altLang="ko-KR"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D59819-DE16-4977-9A2F-7262F3130EAE}"/>
              </a:ext>
            </a:extLst>
          </p:cNvPr>
          <p:cNvSpPr/>
          <p:nvPr/>
        </p:nvSpPr>
        <p:spPr>
          <a:xfrm>
            <a:off x="1158288" y="4728061"/>
            <a:ext cx="8712968" cy="16555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AutoShape 9">
            <a:extLst>
              <a:ext uri="{FF2B5EF4-FFF2-40B4-BE49-F238E27FC236}">
                <a16:creationId xmlns:a16="http://schemas.microsoft.com/office/drawing/2014/main" id="{D9E60C9A-8E47-4CCC-AA35-B0ECC843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732" y="1081203"/>
            <a:ext cx="3520747" cy="74159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물동 </a:t>
            </a:r>
            <a:r>
              <a:rPr lang="ko-KR" altLang="en-US" sz="1200" b="1" kern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실현율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고려해봅시다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  <a:endParaRPr lang="ko-KR" altLang="en-US" sz="1200" b="1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02F2A3E2-B7CD-4653-A73D-7506DBC18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물동 관련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본 투자와 연관된 물동 계획으로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본 페이지는 사업부 마케팅이 직접 작성 하고</a:t>
            </a:r>
            <a:r>
              <a:rPr lang="en-US" altLang="ko-KR" sz="1200" b="1">
                <a:ea typeface="LG스마트체 Regular" panose="020B0600000101010101" pitchFamily="50" charset="-127"/>
              </a:rPr>
              <a:t>,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작성자 명기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5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7E021B0-E7C1-4F95-B9E3-F977508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수주수익성 대비 투자심의 수익성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CB306-E3C0-4DAB-878C-135ECC0E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FA9-3DE8-4DAA-B8EF-7EB8BC955E6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3A4971-DD36-4BDC-BFC3-6BA5E65B6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81558"/>
              </p:ext>
            </p:extLst>
          </p:nvPr>
        </p:nvGraphicFramePr>
        <p:xfrm>
          <a:off x="416495" y="1088224"/>
          <a:ext cx="4248473" cy="499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072">
                  <a:extLst>
                    <a:ext uri="{9D8B030D-6E8A-4147-A177-3AD203B41FA5}">
                      <a16:colId xmlns:a16="http://schemas.microsoft.com/office/drawing/2014/main" val="3872976518"/>
                    </a:ext>
                  </a:extLst>
                </a:gridCol>
                <a:gridCol w="1059467">
                  <a:extLst>
                    <a:ext uri="{9D8B030D-6E8A-4147-A177-3AD203B41FA5}">
                      <a16:colId xmlns:a16="http://schemas.microsoft.com/office/drawing/2014/main" val="1064293853"/>
                    </a:ext>
                  </a:extLst>
                </a:gridCol>
                <a:gridCol w="1059467">
                  <a:extLst>
                    <a:ext uri="{9D8B030D-6E8A-4147-A177-3AD203B41FA5}">
                      <a16:colId xmlns:a16="http://schemas.microsoft.com/office/drawing/2014/main" val="3530984588"/>
                    </a:ext>
                  </a:extLst>
                </a:gridCol>
                <a:gridCol w="1059467">
                  <a:extLst>
                    <a:ext uri="{9D8B030D-6E8A-4147-A177-3AD203B41FA5}">
                      <a16:colId xmlns:a16="http://schemas.microsoft.com/office/drawing/2014/main" val="1813171703"/>
                    </a:ext>
                  </a:extLst>
                </a:gridCol>
              </a:tblGrid>
              <a:tr h="2826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altLang="en-US" sz="1050" b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단위 </a:t>
                      </a:r>
                      <a:r>
                        <a:rPr lang="en-US" altLang="ko-KR" sz="1050" b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ko-KR" altLang="en-US" sz="1050" b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억원</a:t>
                      </a:r>
                      <a:r>
                        <a:rPr lang="en-US" altLang="ko-KR" sz="1050" b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5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수주수익성</a:t>
                      </a:r>
                      <a:endParaRPr lang="en-US" altLang="ko-KR" sz="1100" b="1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’00</a:t>
                      </a:r>
                      <a:r>
                        <a:rPr lang="en-US" altLang="ko-KR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.00)</a:t>
                      </a:r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투자심의</a:t>
                      </a:r>
                      <a:br>
                        <a:rPr lang="en-US" altLang="ko-KR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lang="en-US" altLang="ko-KR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21.07)</a:t>
                      </a:r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62796"/>
                  </a:ext>
                </a:extLst>
              </a:tr>
              <a:tr h="282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수주수익성 比</a:t>
                      </a:r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12988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매출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00.0↑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485017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수량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(K)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00↑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57645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ASP(</a:t>
                      </a:r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00↓</a:t>
                      </a:r>
                      <a:endParaRPr lang="en-US" altLang="ko-KR" sz="11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04711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판가인하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(0%/0%/0%)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(0%/0%/0%)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68809"/>
                  </a:ext>
                </a:extLst>
              </a:tr>
              <a:tr h="84258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3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3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99885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재료비율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314040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고객지정 비율</a:t>
                      </a:r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 baseline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(90%)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(10%↓)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13301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구매 </a:t>
                      </a:r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CI)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(0%/0%/0%)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(0%/0%/0%)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245831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노무비율</a:t>
                      </a:r>
                      <a:endParaRPr lang="en-US" altLang="ko-KR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5869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제조경비율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0.0%↓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6643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감상비율</a:t>
                      </a:r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 baseline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(0.0%)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(0.0%)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23201"/>
                  </a:ext>
                </a:extLst>
              </a:tr>
              <a:tr h="77095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3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99625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영업이익 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</a:t>
                      </a: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  <a:endParaRPr lang="el-GR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08188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(0.0%)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(0.0%)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(0.0%</a:t>
                      </a: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0807"/>
                  </a:ext>
                </a:extLst>
              </a:tr>
              <a:tr h="77095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3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6624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투자비 </a:t>
                      </a:r>
                      <a:endParaRPr lang="ko-KR" alt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00.0</a:t>
                      </a:r>
                      <a:endParaRPr lang="el-GR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31974"/>
                  </a:ext>
                </a:extLst>
              </a:tr>
              <a:tr h="77095">
                <a:tc gridSpan="4">
                  <a:txBody>
                    <a:bodyPr/>
                    <a:lstStyle/>
                    <a:p>
                      <a:pPr algn="ctr" fontAlgn="ctr"/>
                      <a:endParaRPr lang="en-US" sz="3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586272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NPV </a:t>
                      </a:r>
                      <a:endParaRPr 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00.0</a:t>
                      </a:r>
                      <a:endParaRPr lang="el-GR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115663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IRR </a:t>
                      </a:r>
                      <a:endParaRPr lang="en-US" sz="1100" b="1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00.0%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9873"/>
                  </a:ext>
                </a:extLst>
              </a:tr>
              <a:tr h="25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PBP</a:t>
                      </a:r>
                    </a:p>
                  </a:txBody>
                  <a:tcPr marL="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</a:t>
                      </a:r>
                      <a:r>
                        <a:rPr lang="ko-KR" alt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</a:t>
                      </a:r>
                      <a:r>
                        <a:rPr lang="ko-KR" alt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0" i="0" u="none" strike="noStrike" baseline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0.0</a:t>
                      </a:r>
                      <a:r>
                        <a:rPr lang="ko-KR" altLang="en-US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316663"/>
                  </a:ext>
                </a:extLst>
              </a:tr>
            </a:tbl>
          </a:graphicData>
        </a:graphic>
      </p:graphicFrame>
      <p:sp>
        <p:nvSpPr>
          <p:cNvPr id="9" name="Text Box 220">
            <a:extLst>
              <a:ext uri="{FF2B5EF4-FFF2-40B4-BE49-F238E27FC236}">
                <a16:creationId xmlns:a16="http://schemas.microsoft.com/office/drawing/2014/main" id="{771DC80A-BC64-42D4-BCBC-E18DC32C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500" y="1602177"/>
            <a:ext cx="737381" cy="1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44A80-00E7-4A34-93EE-068D3C32B20E}"/>
              </a:ext>
            </a:extLst>
          </p:cNvPr>
          <p:cNvSpPr/>
          <p:nvPr/>
        </p:nvSpPr>
        <p:spPr bwMode="auto">
          <a:xfrm>
            <a:off x="5457056" y="1591354"/>
            <a:ext cx="557163" cy="21852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재료비</a:t>
            </a:r>
            <a:endParaRPr kumimoji="1" lang="en-US" altLang="ko-KR" sz="12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 Box 220">
            <a:extLst>
              <a:ext uri="{FF2B5EF4-FFF2-40B4-BE49-F238E27FC236}">
                <a16:creationId xmlns:a16="http://schemas.microsoft.com/office/drawing/2014/main" id="{46DC5148-C445-405B-9604-9D1D02D8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301" y="1887224"/>
            <a:ext cx="9361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- 0000000000000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  <a:p>
            <a:pPr eaLnBrk="1" hangingPunct="1"/>
            <a:endParaRPr lang="en-US" altLang="ko-KR" sz="10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2" name="Text Box 220">
            <a:extLst>
              <a:ext uri="{FF2B5EF4-FFF2-40B4-BE49-F238E27FC236}">
                <a16:creationId xmlns:a16="http://schemas.microsoft.com/office/drawing/2014/main" id="{7AA58BAB-0EFD-4513-B004-FF20F2760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500" y="2629062"/>
            <a:ext cx="737381" cy="1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3" name="Text Box 220">
            <a:extLst>
              <a:ext uri="{FF2B5EF4-FFF2-40B4-BE49-F238E27FC236}">
                <a16:creationId xmlns:a16="http://schemas.microsoft.com/office/drawing/2014/main" id="{41DD90C0-8E25-4D5E-A74C-BE6CEB1B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301" y="2914109"/>
            <a:ext cx="9361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- 0000000000000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  <a:p>
            <a:pPr eaLnBrk="1" hangingPunct="1"/>
            <a:endParaRPr lang="en-US" altLang="ko-KR" sz="10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 Box 220">
            <a:extLst>
              <a:ext uri="{FF2B5EF4-FFF2-40B4-BE49-F238E27FC236}">
                <a16:creationId xmlns:a16="http://schemas.microsoft.com/office/drawing/2014/main" id="{9FC7D346-4780-4D5B-B7B4-DC352E7B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500" y="3951817"/>
            <a:ext cx="737381" cy="1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655CD-0C60-4F1B-A787-1DF1EA1862B4}"/>
              </a:ext>
            </a:extLst>
          </p:cNvPr>
          <p:cNvSpPr/>
          <p:nvPr/>
        </p:nvSpPr>
        <p:spPr bwMode="auto">
          <a:xfrm>
            <a:off x="5457056" y="3940995"/>
            <a:ext cx="557163" cy="9877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000</a:t>
            </a:r>
          </a:p>
        </p:txBody>
      </p:sp>
      <p:sp>
        <p:nvSpPr>
          <p:cNvPr id="16" name="Text Box 220">
            <a:extLst>
              <a:ext uri="{FF2B5EF4-FFF2-40B4-BE49-F238E27FC236}">
                <a16:creationId xmlns:a16="http://schemas.microsoft.com/office/drawing/2014/main" id="{8B79C1F0-42CE-42BE-A0D3-1BAC5150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301" y="4236864"/>
            <a:ext cx="9361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- 0000000000000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  <a:p>
            <a:pPr eaLnBrk="1" hangingPunct="1"/>
            <a:endParaRPr lang="en-US" altLang="ko-KR" sz="10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7" name="Text Box 220">
            <a:extLst>
              <a:ext uri="{FF2B5EF4-FFF2-40B4-BE49-F238E27FC236}">
                <a16:creationId xmlns:a16="http://schemas.microsoft.com/office/drawing/2014/main" id="{81FC26B8-2F29-4AF8-ABBE-4734DBE8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500" y="5103947"/>
            <a:ext cx="737381" cy="1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78F260-2DD6-4881-A852-8BBCF7CA955B}"/>
              </a:ext>
            </a:extLst>
          </p:cNvPr>
          <p:cNvSpPr/>
          <p:nvPr/>
        </p:nvSpPr>
        <p:spPr bwMode="auto">
          <a:xfrm>
            <a:off x="5457056" y="5093125"/>
            <a:ext cx="557163" cy="9877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000</a:t>
            </a:r>
          </a:p>
        </p:txBody>
      </p:sp>
      <p:sp>
        <p:nvSpPr>
          <p:cNvPr id="19" name="Text Box 220">
            <a:extLst>
              <a:ext uri="{FF2B5EF4-FFF2-40B4-BE49-F238E27FC236}">
                <a16:creationId xmlns:a16="http://schemas.microsoft.com/office/drawing/2014/main" id="{7BCF35EA-85A1-4906-8048-C150BB7C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301" y="5388994"/>
            <a:ext cx="9361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- 0000000000000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  <a:p>
            <a:pPr eaLnBrk="1" hangingPunct="1"/>
            <a:endParaRPr lang="en-US" altLang="ko-KR" sz="10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379FED-DEB2-4734-BA92-D53BF83FB617}"/>
              </a:ext>
            </a:extLst>
          </p:cNvPr>
          <p:cNvGrpSpPr/>
          <p:nvPr/>
        </p:nvGrpSpPr>
        <p:grpSpPr>
          <a:xfrm>
            <a:off x="5500900" y="828761"/>
            <a:ext cx="4024975" cy="268279"/>
            <a:chOff x="6756898" y="1072489"/>
            <a:chExt cx="1446338" cy="268279"/>
          </a:xfrm>
        </p:grpSpPr>
        <p:sp>
          <p:nvSpPr>
            <p:cNvPr id="21" name="Text Box 220">
              <a:extLst>
                <a:ext uri="{FF2B5EF4-FFF2-40B4-BE49-F238E27FC236}">
                  <a16:creationId xmlns:a16="http://schemas.microsoft.com/office/drawing/2014/main" id="{91647630-8282-4EF6-B631-993F1E12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2023" y="1072489"/>
              <a:ext cx="446995" cy="22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Wingdings" pitchFamily="2" charset="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en-US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Times New Roman" pitchFamily="18" charset="0"/>
                </a:rPr>
                <a:t>수주 比 변동 내역</a:t>
              </a:r>
              <a:endParaRPr lang="en-US" altLang="ko-KR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67C7B07-F2F7-42A5-87DA-FC8A1C957DC9}"/>
                </a:ext>
              </a:extLst>
            </p:cNvPr>
            <p:cNvCxnSpPr/>
            <p:nvPr/>
          </p:nvCxnSpPr>
          <p:spPr>
            <a:xfrm>
              <a:off x="6756898" y="1340768"/>
              <a:ext cx="144633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220">
            <a:extLst>
              <a:ext uri="{FF2B5EF4-FFF2-40B4-BE49-F238E27FC236}">
                <a16:creationId xmlns:a16="http://schemas.microsoft.com/office/drawing/2014/main" id="{3FFFDC5E-9CB4-4874-BA5E-A3E096178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17" y="6108154"/>
            <a:ext cx="3972241" cy="17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※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다수 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PJT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대응을 위한 공통투자 경우 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PJT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별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경제성 항목 및 합계 표기</a:t>
            </a:r>
            <a:endParaRPr lang="en-US" altLang="ko-KR" sz="1100" b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24" name="Text Box 220">
            <a:extLst>
              <a:ext uri="{FF2B5EF4-FFF2-40B4-BE49-F238E27FC236}">
                <a16:creationId xmlns:a16="http://schemas.microsoft.com/office/drawing/2014/main" id="{B6CFF1F7-31A3-4769-9B12-031A0DBC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51" y="868548"/>
            <a:ext cx="2196114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수주심의시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Total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물동 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00M / </a:t>
            </a:r>
            <a:r>
              <a:rPr lang="ko-KR" altLang="en-US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판가 </a:t>
            </a:r>
            <a:r>
              <a:rPr lang="en-US" altLang="ko-KR" sz="11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$0.0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8024DA59-1E4B-4160-ADFC-A4D29F5E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전장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본 투자와 관련된 수주 계획</a:t>
            </a:r>
            <a:r>
              <a:rPr lang="en-US" altLang="ko-KR" sz="1200" b="1">
                <a:ea typeface="LG스마트체 Regular" panose="020B0600000101010101" pitchFamily="50" charset="-127"/>
              </a:rPr>
              <a:t>/</a:t>
            </a:r>
            <a:r>
              <a:rPr lang="ko-KR" altLang="en-US" sz="1200" b="1">
                <a:ea typeface="LG스마트체 Regular" panose="020B0600000101010101" pitchFamily="50" charset="-127"/>
              </a:rPr>
              <a:t>실적으로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본 페이지는 전장원가관리팀이 직접 작성 하고</a:t>
            </a:r>
            <a:r>
              <a:rPr lang="en-US" altLang="ko-KR" sz="1200" b="1">
                <a:ea typeface="LG스마트체 Regular" panose="020B0600000101010101" pitchFamily="50" charset="-127"/>
              </a:rPr>
              <a:t>, </a:t>
            </a:r>
            <a:r>
              <a:rPr lang="ko-KR" altLang="en-US" sz="1200" b="1">
                <a:ea typeface="LG스마트체 Regular" panose="020B0600000101010101" pitchFamily="50" charset="-127"/>
              </a:rPr>
              <a:t>작성자 명기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  <p:sp>
        <p:nvSpPr>
          <p:cNvPr id="28" name="Text Box 220">
            <a:extLst>
              <a:ext uri="{FF2B5EF4-FFF2-40B4-BE49-F238E27FC236}">
                <a16:creationId xmlns:a16="http://schemas.microsoft.com/office/drawing/2014/main" id="{6FFE7F98-94F2-403B-801F-32F7D8D6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449" y="374025"/>
            <a:ext cx="1546898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작성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</a:t>
            </a:r>
            <a:endParaRPr lang="en-US" altLang="ko-KR" sz="1200" b="0">
              <a:solidFill>
                <a:srgbClr val="006600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B29A41A2-5710-422F-80C1-1A2B8294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58" y="73903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전장원가관리팀</a:t>
            </a:r>
          </a:p>
        </p:txBody>
      </p:sp>
    </p:spTree>
    <p:extLst>
      <p:ext uri="{BB962C8B-B14F-4D97-AF65-F5344CB8AC3E}">
        <p14:creationId xmlns:p14="http://schemas.microsoft.com/office/powerpoint/2010/main" val="316226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7E0079-7DBC-4D81-A9A4-EC2877F5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투자 타당성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30082-D91A-4CB8-A5E7-404257538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7096" y="314438"/>
            <a:ext cx="3043844" cy="307777"/>
          </a:xfrm>
        </p:spPr>
        <p:txBody>
          <a:bodyPr/>
          <a:lstStyle/>
          <a:p>
            <a:r>
              <a:rPr lang="ko-KR" altLang="en-US">
                <a:ea typeface="LG스마트체 Regular" panose="020B0600000101010101" pitchFamily="50" charset="-127"/>
              </a:rPr>
              <a:t>투자효과 </a:t>
            </a:r>
            <a:r>
              <a:rPr lang="en-US" altLang="ko-KR">
                <a:ea typeface="LG스마트체 Regular" panose="020B0600000101010101" pitchFamily="50" charset="-127"/>
              </a:rPr>
              <a:t>/ Risk</a:t>
            </a:r>
            <a:endParaRPr lang="ko-KR" altLang="en-US">
              <a:ea typeface="LG스마트체 Regular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42201B-00ED-49DB-9F7F-B4DC97F46269}"/>
              </a:ext>
            </a:extLst>
          </p:cNvPr>
          <p:cNvGrpSpPr/>
          <p:nvPr/>
        </p:nvGrpSpPr>
        <p:grpSpPr>
          <a:xfrm>
            <a:off x="1312669" y="813123"/>
            <a:ext cx="3641615" cy="266028"/>
            <a:chOff x="2573461" y="947089"/>
            <a:chExt cx="954934" cy="266028"/>
          </a:xfrm>
        </p:grpSpPr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73A7139F-64D8-4A14-A10C-A88BE06F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151" y="947089"/>
              <a:ext cx="274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ko-KR" altLang="en-US" sz="1400"/>
                <a:t>투자경제성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136AFE6-CA5E-4469-AF82-7978ADA02E54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0C6B981-9C87-4A8D-8C7C-24924B20FB25}"/>
              </a:ext>
            </a:extLst>
          </p:cNvPr>
          <p:cNvGraphicFramePr>
            <a:graphicFrameLocks noGrp="1"/>
          </p:cNvGraphicFramePr>
          <p:nvPr/>
        </p:nvGraphicFramePr>
        <p:xfrm>
          <a:off x="346906" y="3736150"/>
          <a:ext cx="2635832" cy="1614753"/>
        </p:xfrm>
        <a:graphic>
          <a:graphicData uri="http://schemas.openxmlformats.org/drawingml/2006/table">
            <a:tbl>
              <a:tblPr/>
              <a:tblGrid>
                <a:gridCol w="478985">
                  <a:extLst>
                    <a:ext uri="{9D8B030D-6E8A-4147-A177-3AD203B41FA5}">
                      <a16:colId xmlns:a16="http://schemas.microsoft.com/office/drawing/2014/main" val="3644518657"/>
                    </a:ext>
                  </a:extLst>
                </a:gridCol>
                <a:gridCol w="546037">
                  <a:extLst>
                    <a:ext uri="{9D8B030D-6E8A-4147-A177-3AD203B41FA5}">
                      <a16:colId xmlns:a16="http://schemas.microsoft.com/office/drawing/2014/main" val="3997786915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3017988409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572555854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3950277321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1254124880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2913989907"/>
                    </a:ext>
                  </a:extLst>
                </a:gridCol>
              </a:tblGrid>
              <a:tr h="17941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구분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5055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매출액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33168"/>
                  </a:ext>
                </a:extLst>
              </a:tr>
              <a:tr h="1794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제조</a:t>
                      </a:r>
                      <a:endParaRPr lang="en-US" altLang="ko-KR" sz="1000" b="1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원가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22535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06961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노무비율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71802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469037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판관비율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29169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영업이익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4892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1000" b="1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70594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410B21-98B1-443B-ADB1-AB1089314BF1}"/>
              </a:ext>
            </a:extLst>
          </p:cNvPr>
          <p:cNvCxnSpPr>
            <a:cxnSpLocks/>
          </p:cNvCxnSpPr>
          <p:nvPr/>
        </p:nvCxnSpPr>
        <p:spPr>
          <a:xfrm>
            <a:off x="5885995" y="842380"/>
            <a:ext cx="0" cy="54345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8">
            <a:extLst>
              <a:ext uri="{FF2B5EF4-FFF2-40B4-BE49-F238E27FC236}">
                <a16:creationId xmlns:a16="http://schemas.microsoft.com/office/drawing/2014/main" id="{60C20226-6514-4C54-A793-1CCB37CC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08" y="1453829"/>
            <a:ext cx="237084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PJT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물동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가정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수주할인율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Text Box 118">
            <a:extLst>
              <a:ext uri="{FF2B5EF4-FFF2-40B4-BE49-F238E27FC236}">
                <a16:creationId xmlns:a16="http://schemas.microsoft.com/office/drawing/2014/main" id="{579333F8-190D-4710-BFDA-6A27FB23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6" y="16435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A49D1C-7530-4BD0-ABF9-E289E689EB05}"/>
              </a:ext>
            </a:extLst>
          </p:cNvPr>
          <p:cNvGraphicFramePr>
            <a:graphicFrameLocks noGrp="1"/>
          </p:cNvGraphicFramePr>
          <p:nvPr/>
        </p:nvGraphicFramePr>
        <p:xfrm>
          <a:off x="362915" y="1921539"/>
          <a:ext cx="2575702" cy="640080"/>
        </p:xfrm>
        <a:graphic>
          <a:graphicData uri="http://schemas.openxmlformats.org/drawingml/2006/table">
            <a:tbl>
              <a:tblPr/>
              <a:tblGrid>
                <a:gridCol w="917326">
                  <a:extLst>
                    <a:ext uri="{9D8B030D-6E8A-4147-A177-3AD203B41FA5}">
                      <a16:colId xmlns:a16="http://schemas.microsoft.com/office/drawing/2014/main" val="3599479922"/>
                    </a:ext>
                  </a:extLst>
                </a:gridCol>
                <a:gridCol w="552792">
                  <a:extLst>
                    <a:ext uri="{9D8B030D-6E8A-4147-A177-3AD203B41FA5}">
                      <a16:colId xmlns:a16="http://schemas.microsoft.com/office/drawing/2014/main" val="2540849468"/>
                    </a:ext>
                  </a:extLst>
                </a:gridCol>
                <a:gridCol w="552792">
                  <a:extLst>
                    <a:ext uri="{9D8B030D-6E8A-4147-A177-3AD203B41FA5}">
                      <a16:colId xmlns:a16="http://schemas.microsoft.com/office/drawing/2014/main" val="619127690"/>
                    </a:ext>
                  </a:extLst>
                </a:gridCol>
                <a:gridCol w="552792">
                  <a:extLst>
                    <a:ext uri="{9D8B030D-6E8A-4147-A177-3AD203B41FA5}">
                      <a16:colId xmlns:a16="http://schemas.microsoft.com/office/drawing/2014/main" val="3198281432"/>
                    </a:ext>
                  </a:extLst>
                </a:gridCol>
              </a:tblGrid>
              <a:tr h="100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최근 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3</a:t>
                      </a: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개년 실적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’00</a:t>
                      </a:r>
                      <a:r>
                        <a:rPr kumimoji="1" lang="ko-KR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년</a:t>
                      </a: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’00</a:t>
                      </a:r>
                      <a:r>
                        <a:rPr kumimoji="1" lang="ko-KR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년</a:t>
                      </a: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’00</a:t>
                      </a:r>
                      <a:r>
                        <a:rPr kumimoji="1" lang="ko-KR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년</a:t>
                      </a: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27282"/>
                  </a:ext>
                </a:extLst>
              </a:tr>
              <a:tr h="1006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OP</a:t>
                      </a: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율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86159"/>
                  </a:ext>
                </a:extLst>
              </a:tr>
              <a:tr h="1006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판가인하율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611217"/>
                  </a:ext>
                </a:extLst>
              </a:tr>
              <a:tr h="1006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구매 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CI</a:t>
                      </a:r>
                      <a:r>
                        <a:rPr kumimoji="1" lang="ko-KR" altLang="en-US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율</a:t>
                      </a:r>
                      <a:r>
                        <a:rPr kumimoji="1" lang="en-US" altLang="ko-KR" sz="1050" b="0" kern="0" cap="none" spc="0" baseline="0" noProof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4662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2752AA3-B81D-4E88-931D-D2EFED76FBC5}"/>
              </a:ext>
            </a:extLst>
          </p:cNvPr>
          <p:cNvGraphicFramePr>
            <a:graphicFrameLocks noGrp="1"/>
          </p:cNvGraphicFramePr>
          <p:nvPr/>
        </p:nvGraphicFramePr>
        <p:xfrm>
          <a:off x="378824" y="2621047"/>
          <a:ext cx="2543537" cy="647806"/>
        </p:xfrm>
        <a:graphic>
          <a:graphicData uri="http://schemas.openxmlformats.org/drawingml/2006/table">
            <a:tbl>
              <a:tblPr/>
              <a:tblGrid>
                <a:gridCol w="60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7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  <a:endParaRPr kumimoji="0" lang="en-US" altLang="ko-KR" sz="1050" kern="120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  <a:endParaRPr kumimoji="0" lang="en-US" altLang="ko-KR" sz="1050" kern="120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판가인하</a:t>
                      </a:r>
                      <a:endParaRPr kumimoji="0" lang="en-US" altLang="ko-KR" sz="1050" kern="120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구매 </a:t>
                      </a:r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외주 </a:t>
                      </a:r>
                      <a:r>
                        <a:rPr kumimoji="0" lang="en-US" altLang="ko-KR" sz="1050" kern="120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43022"/>
                  </a:ext>
                </a:extLst>
              </a:tr>
            </a:tbl>
          </a:graphicData>
        </a:graphic>
      </p:graphicFrame>
      <p:sp>
        <p:nvSpPr>
          <p:cNvPr id="16" name="Text Box 118">
            <a:extLst>
              <a:ext uri="{FF2B5EF4-FFF2-40B4-BE49-F238E27FC236}">
                <a16:creationId xmlns:a16="http://schemas.microsoft.com/office/drawing/2014/main" id="{A10B61D4-61BA-4073-9E63-B1FD53097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08" y="3366057"/>
            <a:ext cx="251511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투자비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NPV 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IRR : 00.0%,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회수기간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0.0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OP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00.0%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0AEBE13E-107B-4E5F-B20E-D36E8241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52" y="5503105"/>
            <a:ext cx="540198" cy="713608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손익</a:t>
            </a:r>
            <a:endParaRPr lang="en-US" altLang="ko-KR" sz="1200" b="1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Risk</a:t>
            </a:r>
          </a:p>
        </p:txBody>
      </p:sp>
      <p:sp>
        <p:nvSpPr>
          <p:cNvPr id="18" name="Text Box 118">
            <a:extLst>
              <a:ext uri="{FF2B5EF4-FFF2-40B4-BE49-F238E27FC236}">
                <a16:creationId xmlns:a16="http://schemas.microsoft.com/office/drawing/2014/main" id="{B442667A-BFF5-4070-B4DD-9DBBE909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83" y="5492429"/>
            <a:ext cx="262732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현 재료비 대비 높은 목표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재료비 달성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Text Box 118">
            <a:extLst>
              <a:ext uri="{FF2B5EF4-FFF2-40B4-BE49-F238E27FC236}">
                <a16:creationId xmlns:a16="http://schemas.microsoft.com/office/drawing/2014/main" id="{452A2BC3-37E0-4A1F-B21E-F35C5032A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61" y="56821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8F62FB3-B92F-4CBB-AB08-F35055AF8714}"/>
              </a:ext>
            </a:extLst>
          </p:cNvPr>
          <p:cNvGraphicFramePr>
            <a:graphicFrameLocks noGrp="1"/>
          </p:cNvGraphicFramePr>
          <p:nvPr/>
        </p:nvGraphicFramePr>
        <p:xfrm>
          <a:off x="3137731" y="3736150"/>
          <a:ext cx="2635832" cy="1614753"/>
        </p:xfrm>
        <a:graphic>
          <a:graphicData uri="http://schemas.openxmlformats.org/drawingml/2006/table">
            <a:tbl>
              <a:tblPr/>
              <a:tblGrid>
                <a:gridCol w="478985">
                  <a:extLst>
                    <a:ext uri="{9D8B030D-6E8A-4147-A177-3AD203B41FA5}">
                      <a16:colId xmlns:a16="http://schemas.microsoft.com/office/drawing/2014/main" val="3644518657"/>
                    </a:ext>
                  </a:extLst>
                </a:gridCol>
                <a:gridCol w="546037">
                  <a:extLst>
                    <a:ext uri="{9D8B030D-6E8A-4147-A177-3AD203B41FA5}">
                      <a16:colId xmlns:a16="http://schemas.microsoft.com/office/drawing/2014/main" val="3997786915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3017988409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572555854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3950277321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1254124880"/>
                    </a:ext>
                  </a:extLst>
                </a:gridCol>
                <a:gridCol w="322162">
                  <a:extLst>
                    <a:ext uri="{9D8B030D-6E8A-4147-A177-3AD203B41FA5}">
                      <a16:colId xmlns:a16="http://schemas.microsoft.com/office/drawing/2014/main" val="2913989907"/>
                    </a:ext>
                  </a:extLst>
                </a:gridCol>
              </a:tblGrid>
              <a:tr h="17941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구분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5055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매출액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33168"/>
                  </a:ext>
                </a:extLst>
              </a:tr>
              <a:tr h="1794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제조</a:t>
                      </a:r>
                      <a:endParaRPr lang="en-US" altLang="ko-KR" sz="1000" b="1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원가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22535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06961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노무비율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71802"/>
                  </a:ext>
                </a:extLst>
              </a:tr>
              <a:tr h="179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469037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판관비율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29169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영업이익</a:t>
                      </a: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4892"/>
                  </a:ext>
                </a:extLst>
              </a:tr>
              <a:tr h="17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1000" b="1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cap="non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739" marR="1739" marT="173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70594"/>
                  </a:ext>
                </a:extLst>
              </a:tr>
            </a:tbl>
          </a:graphicData>
        </a:graphic>
      </p:graphicFrame>
      <p:sp>
        <p:nvSpPr>
          <p:cNvPr id="21" name="Text Box 118">
            <a:extLst>
              <a:ext uri="{FF2B5EF4-FFF2-40B4-BE49-F238E27FC236}">
                <a16:creationId xmlns:a16="http://schemas.microsoft.com/office/drawing/2014/main" id="{12FA2481-C2A7-4826-A84B-285D51931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33" y="1453829"/>
            <a:ext cx="237084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PJT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물동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가정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수주할인율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Text Box 118">
            <a:extLst>
              <a:ext uri="{FF2B5EF4-FFF2-40B4-BE49-F238E27FC236}">
                <a16:creationId xmlns:a16="http://schemas.microsoft.com/office/drawing/2014/main" id="{1ED161E4-201A-4BA5-B5D3-5553BF0C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16435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0B6A83-1D6B-409D-8B58-DCFD89DC0CCE}"/>
              </a:ext>
            </a:extLst>
          </p:cNvPr>
          <p:cNvGraphicFramePr>
            <a:graphicFrameLocks noGrp="1"/>
          </p:cNvGraphicFramePr>
          <p:nvPr/>
        </p:nvGraphicFramePr>
        <p:xfrm>
          <a:off x="3169649" y="2621047"/>
          <a:ext cx="2543537" cy="647806"/>
        </p:xfrm>
        <a:graphic>
          <a:graphicData uri="http://schemas.openxmlformats.org/drawingml/2006/table">
            <a:tbl>
              <a:tblPr/>
              <a:tblGrid>
                <a:gridCol w="60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7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  <a:endParaRPr kumimoji="0" lang="en-US" altLang="ko-KR" sz="105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차년</a:t>
                      </a:r>
                      <a:endParaRPr kumimoji="0" lang="en-US" altLang="ko-KR" sz="105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판가인하</a:t>
                      </a:r>
                      <a:endParaRPr kumimoji="0" lang="en-US" altLang="ko-KR" sz="105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구매 </a:t>
                      </a:r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외주 </a:t>
                      </a:r>
                      <a:r>
                        <a:rPr kumimoji="0" lang="en-US" altLang="ko-KR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43022"/>
                  </a:ext>
                </a:extLst>
              </a:tr>
            </a:tbl>
          </a:graphicData>
        </a:graphic>
      </p:graphicFrame>
      <p:sp>
        <p:nvSpPr>
          <p:cNvPr id="24" name="Text Box 118">
            <a:extLst>
              <a:ext uri="{FF2B5EF4-FFF2-40B4-BE49-F238E27FC236}">
                <a16:creationId xmlns:a16="http://schemas.microsoft.com/office/drawing/2014/main" id="{E2F780D2-165F-4EE6-AFBE-D228C82A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33" y="3366057"/>
            <a:ext cx="251511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투자비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NPV 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IRR : 00.0%,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회수기간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0.0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25" name="Text Box 118">
            <a:extLst>
              <a:ext uri="{FF2B5EF4-FFF2-40B4-BE49-F238E27FC236}">
                <a16:creationId xmlns:a16="http://schemas.microsoft.com/office/drawing/2014/main" id="{D4661409-DC6C-4B25-A561-52807C4D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1843618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4FFA98B9-97A1-41F3-AF62-E75348B8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2053168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7" name="Text Box 118">
            <a:extLst>
              <a:ext uri="{FF2B5EF4-FFF2-40B4-BE49-F238E27FC236}">
                <a16:creationId xmlns:a16="http://schemas.microsoft.com/office/drawing/2014/main" id="{40F1FA1A-AF2B-44B6-9585-A195072A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83" y="5951681"/>
            <a:ext cx="666849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AutoShape 9">
            <a:extLst>
              <a:ext uri="{FF2B5EF4-FFF2-40B4-BE49-F238E27FC236}">
                <a16:creationId xmlns:a16="http://schemas.microsoft.com/office/drawing/2014/main" id="{99C08A17-9748-45EF-BB56-D742A383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919405"/>
            <a:ext cx="1752600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관련 사업부기획관리</a:t>
            </a:r>
          </a:p>
        </p:txBody>
      </p:sp>
      <p:sp>
        <p:nvSpPr>
          <p:cNvPr id="31" name="AutoShape 9">
            <a:extLst>
              <a:ext uri="{FF2B5EF4-FFF2-40B4-BE49-F238E27FC236}">
                <a16:creationId xmlns:a16="http://schemas.microsoft.com/office/drawing/2014/main" id="{996072C6-E359-4E41-9206-987F865C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1" y="1188280"/>
            <a:ext cx="2626173" cy="202370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Normal(</a:t>
            </a:r>
            <a:r>
              <a:rPr lang="en-US" altLang="ko-KR" sz="1200" b="1" kern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Mostlikely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32" name="AutoShape 9">
            <a:extLst>
              <a:ext uri="{FF2B5EF4-FFF2-40B4-BE49-F238E27FC236}">
                <a16:creationId xmlns:a16="http://schemas.microsoft.com/office/drawing/2014/main" id="{74038743-E64E-4B41-9032-09252963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451" y="1188280"/>
            <a:ext cx="2626173" cy="202370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Worst(Risk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감안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992F32-D3B6-40E7-BDE7-C182CF222DA0}"/>
              </a:ext>
            </a:extLst>
          </p:cNvPr>
          <p:cNvGrpSpPr/>
          <p:nvPr/>
        </p:nvGrpSpPr>
        <p:grpSpPr>
          <a:xfrm>
            <a:off x="6366052" y="813123"/>
            <a:ext cx="2735999" cy="266028"/>
            <a:chOff x="2573461" y="947089"/>
            <a:chExt cx="954934" cy="266028"/>
          </a:xfrm>
        </p:grpSpPr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AEB0CD2E-344C-49B8-81B7-1E773B1C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884" y="947089"/>
              <a:ext cx="296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altLang="ko-KR" sz="1400"/>
                <a:t>Risk / To-Do</a:t>
              </a:r>
              <a:endParaRPr lang="ko-KR" altLang="en-US" sz="14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900382-0D2C-4517-9D33-501BCE86E4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18">
            <a:extLst>
              <a:ext uri="{FF2B5EF4-FFF2-40B4-BE49-F238E27FC236}">
                <a16:creationId xmlns:a16="http://schemas.microsoft.com/office/drawing/2014/main" id="{C08EAF5B-6FA9-4582-AF75-23F1E0008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935" y="1189577"/>
            <a:ext cx="759823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수율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 Box 118">
            <a:extLst>
              <a:ext uri="{FF2B5EF4-FFF2-40B4-BE49-F238E27FC236}">
                <a16:creationId xmlns:a16="http://schemas.microsoft.com/office/drawing/2014/main" id="{489A8D0B-CB09-48D4-9C4B-CBBE7EDC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935" y="1897896"/>
            <a:ext cx="873637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구매단가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CI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 Box 220">
            <a:extLst>
              <a:ext uri="{FF2B5EF4-FFF2-40B4-BE49-F238E27FC236}">
                <a16:creationId xmlns:a16="http://schemas.microsoft.com/office/drawing/2014/main" id="{AD358B24-8B56-4FC4-960E-8417F183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108" y="5629522"/>
            <a:ext cx="193642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0000000000000000000000000</a:t>
            </a:r>
          </a:p>
        </p:txBody>
      </p:sp>
      <p:sp>
        <p:nvSpPr>
          <p:cNvPr id="40" name="Text Box 220">
            <a:extLst>
              <a:ext uri="{FF2B5EF4-FFF2-40B4-BE49-F238E27FC236}">
                <a16:creationId xmlns:a16="http://schemas.microsoft.com/office/drawing/2014/main" id="{63F10338-ADA3-42A2-BF61-0B95C4EB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21" y="5381872"/>
            <a:ext cx="1189428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법무팀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계약검토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)]</a:t>
            </a:r>
          </a:p>
        </p:txBody>
      </p:sp>
      <p:sp>
        <p:nvSpPr>
          <p:cNvPr id="41" name="Text Box 220">
            <a:extLst>
              <a:ext uri="{FF2B5EF4-FFF2-40B4-BE49-F238E27FC236}">
                <a16:creationId xmlns:a16="http://schemas.microsoft.com/office/drawing/2014/main" id="{40F681BF-E294-486F-9F48-F356A9380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996" y="5381872"/>
            <a:ext cx="830356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검토자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000)</a:t>
            </a:r>
          </a:p>
        </p:txBody>
      </p:sp>
      <p:sp>
        <p:nvSpPr>
          <p:cNvPr id="42" name="Text Box 220">
            <a:extLst>
              <a:ext uri="{FF2B5EF4-FFF2-40B4-BE49-F238E27FC236}">
                <a16:creationId xmlns:a16="http://schemas.microsoft.com/office/drawing/2014/main" id="{92DD2D39-0AE4-416F-B63A-CE139EB0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13" y="5861406"/>
            <a:ext cx="1865895" cy="17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- 0000000000000000000000000000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49EF95-AB8E-4789-8C83-C290B945BF48}"/>
              </a:ext>
            </a:extLst>
          </p:cNvPr>
          <p:cNvCxnSpPr/>
          <p:nvPr/>
        </p:nvCxnSpPr>
        <p:spPr>
          <a:xfrm>
            <a:off x="5943600" y="5267325"/>
            <a:ext cx="36195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9">
            <a:extLst>
              <a:ext uri="{FF2B5EF4-FFF2-40B4-BE49-F238E27FC236}">
                <a16:creationId xmlns:a16="http://schemas.microsoft.com/office/drawing/2014/main" id="{EBDA34AB-A2EC-4D63-82FB-97ECCAA7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579" y="5595196"/>
            <a:ext cx="1383392" cy="527066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내용 없는 경우도 </a:t>
            </a:r>
            <a:br>
              <a:rPr lang="en-US" altLang="ko-KR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법무팀에서 </a:t>
            </a:r>
            <a:r>
              <a:rPr lang="ko-KR" altLang="en-US" sz="105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관련없음</a:t>
            </a: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표시</a:t>
            </a:r>
            <a:endParaRPr lang="en-US" altLang="ko-KR" sz="105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필요시 검토의견 유첨</a:t>
            </a:r>
          </a:p>
        </p:txBody>
      </p:sp>
      <p:sp>
        <p:nvSpPr>
          <p:cNvPr id="45" name="AutoShape 9">
            <a:extLst>
              <a:ext uri="{FF2B5EF4-FFF2-40B4-BE49-F238E27FC236}">
                <a16:creationId xmlns:a16="http://schemas.microsoft.com/office/drawing/2014/main" id="{FB5160BC-4CC6-4912-8F2A-C53F24E1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919405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투자발의책임자</a:t>
            </a:r>
          </a:p>
        </p:txBody>
      </p:sp>
      <p:sp>
        <p:nvSpPr>
          <p:cNvPr id="46" name="Text Box 118">
            <a:extLst>
              <a:ext uri="{FF2B5EF4-FFF2-40B4-BE49-F238E27FC236}">
                <a16:creationId xmlns:a16="http://schemas.microsoft.com/office/drawing/2014/main" id="{3FF0BAF8-4CF5-4F75-8090-25A2CD7C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910" y="1399412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Text Box 118">
            <a:extLst>
              <a:ext uri="{FF2B5EF4-FFF2-40B4-BE49-F238E27FC236}">
                <a16:creationId xmlns:a16="http://schemas.microsoft.com/office/drawing/2014/main" id="{750999E4-A58C-4326-868D-F3FB1EC5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910" y="2107731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AutoShape 9">
            <a:extLst>
              <a:ext uri="{FF2B5EF4-FFF2-40B4-BE49-F238E27FC236}">
                <a16:creationId xmlns:a16="http://schemas.microsoft.com/office/drawing/2014/main" id="{39728950-D198-4A0B-9DE0-0AC77845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5286293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법무팀</a:t>
            </a:r>
          </a:p>
        </p:txBody>
      </p:sp>
      <p:sp>
        <p:nvSpPr>
          <p:cNvPr id="53" name="직사각형 2">
            <a:extLst>
              <a:ext uri="{FF2B5EF4-FFF2-40B4-BE49-F238E27FC236}">
                <a16:creationId xmlns:a16="http://schemas.microsoft.com/office/drawing/2014/main" id="{30D1855E-1452-470A-8882-A1973630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165" y="5419528"/>
            <a:ext cx="6844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n-US" altLang="ko-KR" sz="1000">
                <a:ea typeface="LG스마트체 Regular" panose="020B0600000101010101" pitchFamily="50" charset="-127"/>
              </a:rPr>
              <a:t>[ </a:t>
            </a:r>
            <a:r>
              <a:rPr lang="ko-KR" altLang="en-US" sz="1000">
                <a:ea typeface="LG스마트체 Regular" panose="020B0600000101010101" pitchFamily="50" charset="-127"/>
              </a:rPr>
              <a:t>경제성 자료</a:t>
            </a:r>
            <a:r>
              <a:rPr lang="en-US" altLang="ko-KR" sz="1000">
                <a:ea typeface="LG스마트체 Regular" panose="020B0600000101010101" pitchFamily="50" charset="-127"/>
              </a:rPr>
              <a:t>]</a:t>
            </a:r>
            <a:endParaRPr lang="en-US" altLang="ko-KR" sz="1000">
              <a:solidFill>
                <a:srgbClr val="006600"/>
              </a:solidFill>
              <a:ea typeface="LG스마트체 Regular" panose="020B0600000101010101" pitchFamily="50" charset="-127"/>
            </a:endParaRPr>
          </a:p>
        </p:txBody>
      </p:sp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D0FF60CD-F020-4CD9-9C24-3314D924B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9497" y="5627699"/>
          <a:ext cx="753969" cy="63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D0FF60CD-F020-4CD9-9C24-3314D924B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9497" y="5627699"/>
                        <a:ext cx="753969" cy="63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220">
            <a:extLst>
              <a:ext uri="{FF2B5EF4-FFF2-40B4-BE49-F238E27FC236}">
                <a16:creationId xmlns:a16="http://schemas.microsoft.com/office/drawing/2014/main" id="{B2C6B096-6736-478A-A080-98554E9A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902" y="202787"/>
            <a:ext cx="213840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작성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경제성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  <a:b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</a:b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           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(Risk)</a:t>
            </a:r>
          </a:p>
        </p:txBody>
      </p:sp>
      <p:sp>
        <p:nvSpPr>
          <p:cNvPr id="58" name="슬라이드 번호 개체 틀 3">
            <a:extLst>
              <a:ext uri="{FF2B5EF4-FFF2-40B4-BE49-F238E27FC236}">
                <a16:creationId xmlns:a16="http://schemas.microsoft.com/office/drawing/2014/main" id="{B3E18309-6EBA-481C-9F6D-712EFAA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en-US" altLang="ko-KR"/>
              <a:t>4 / 4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61879-C29D-4064-8C0B-2EBF22F2E8BF}"/>
              </a:ext>
            </a:extLst>
          </p:cNvPr>
          <p:cNvSpPr txBox="1"/>
          <p:nvPr/>
        </p:nvSpPr>
        <p:spPr>
          <a:xfrm>
            <a:off x="6002321" y="2306397"/>
            <a:ext cx="201233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5725" indent="-85725" algn="l">
              <a:buFont typeface="Wingdings" panose="05000000000000000000" pitchFamily="2" charset="2"/>
              <a:buChar char="§"/>
            </a:pP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목표 재료비 달성 계획 </a:t>
            </a:r>
            <a:r>
              <a:rPr kumimoji="1" lang="en-US" altLang="ko-KR" sz="1000" b="1">
                <a:highlight>
                  <a:srgbClr val="FFFF00"/>
                </a:highlight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kumimoji="1" lang="ko-KR" altLang="en-US" sz="1000" b="1">
                <a:highlight>
                  <a:srgbClr val="FFFF00"/>
                </a:highlight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전장사업부</a:t>
            </a:r>
            <a:r>
              <a:rPr kumimoji="1" lang="en-US" altLang="ko-KR" sz="1000" b="1">
                <a:highlight>
                  <a:srgbClr val="FFFF00"/>
                </a:highlight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endParaRPr kumimoji="1" lang="en-US" altLang="ko-KR" sz="1000" b="1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algn="l"/>
            <a:r>
              <a:rPr kumimoji="1"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- </a:t>
            </a:r>
            <a:r>
              <a:rPr kumimoji="1"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구매 담당 의견 </a:t>
            </a:r>
            <a:r>
              <a:rPr kumimoji="1"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: </a:t>
            </a:r>
          </a:p>
        </p:txBody>
      </p:sp>
      <p:graphicFrame>
        <p:nvGraphicFramePr>
          <p:cNvPr id="61" name="표 7">
            <a:extLst>
              <a:ext uri="{FF2B5EF4-FFF2-40B4-BE49-F238E27FC236}">
                <a16:creationId xmlns:a16="http://schemas.microsoft.com/office/drawing/2014/main" id="{A7C8AD18-A812-4799-B89D-CED1435E6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22666"/>
              </p:ext>
            </p:extLst>
          </p:nvPr>
        </p:nvGraphicFramePr>
        <p:xfrm>
          <a:off x="6077051" y="2675384"/>
          <a:ext cx="35524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03">
                  <a:extLst>
                    <a:ext uri="{9D8B030D-6E8A-4147-A177-3AD203B41FA5}">
                      <a16:colId xmlns:a16="http://schemas.microsoft.com/office/drawing/2014/main" val="1800152792"/>
                    </a:ext>
                  </a:extLst>
                </a:gridCol>
                <a:gridCol w="560417">
                  <a:extLst>
                    <a:ext uri="{9D8B030D-6E8A-4147-A177-3AD203B41FA5}">
                      <a16:colId xmlns:a16="http://schemas.microsoft.com/office/drawing/2014/main" val="2276842941"/>
                    </a:ext>
                  </a:extLst>
                </a:gridCol>
                <a:gridCol w="560417">
                  <a:extLst>
                    <a:ext uri="{9D8B030D-6E8A-4147-A177-3AD203B41FA5}">
                      <a16:colId xmlns:a16="http://schemas.microsoft.com/office/drawing/2014/main" val="2616881092"/>
                    </a:ext>
                  </a:extLst>
                </a:gridCol>
                <a:gridCol w="560417">
                  <a:extLst>
                    <a:ext uri="{9D8B030D-6E8A-4147-A177-3AD203B41FA5}">
                      <a16:colId xmlns:a16="http://schemas.microsoft.com/office/drawing/2014/main" val="4026849934"/>
                    </a:ext>
                  </a:extLst>
                </a:gridCol>
                <a:gridCol w="560417">
                  <a:extLst>
                    <a:ext uri="{9D8B030D-6E8A-4147-A177-3AD203B41FA5}">
                      <a16:colId xmlns:a16="http://schemas.microsoft.com/office/drawing/2014/main" val="2385518028"/>
                    </a:ext>
                  </a:extLst>
                </a:gridCol>
                <a:gridCol w="560417">
                  <a:extLst>
                    <a:ext uri="{9D8B030D-6E8A-4147-A177-3AD203B41FA5}">
                      <a16:colId xmlns:a16="http://schemas.microsoft.com/office/drawing/2014/main" val="671662640"/>
                    </a:ext>
                  </a:extLst>
                </a:gridCol>
              </a:tblGrid>
              <a:tr h="7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년도 </a:t>
                      </a: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심의</a:t>
                      </a: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MM.DD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MM.DD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MM.DD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MP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34030"/>
                  </a:ext>
                </a:extLst>
              </a:tr>
              <a:tr h="7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현재 재료비</a:t>
                      </a: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94503"/>
                  </a:ext>
                </a:extLst>
              </a:tr>
              <a:tr h="7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목표 재료비</a:t>
                      </a: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31169"/>
                  </a:ext>
                </a:extLst>
              </a:tr>
              <a:tr h="7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Gap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$0.00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695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53E777E-6BD5-4433-A185-ADC7D3063CAB}"/>
              </a:ext>
            </a:extLst>
          </p:cNvPr>
          <p:cNvSpPr txBox="1"/>
          <p:nvPr/>
        </p:nvSpPr>
        <p:spPr>
          <a:xfrm>
            <a:off x="1217444" y="6138014"/>
            <a:ext cx="310558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5725" indent="-85725" algn="l">
              <a:buFont typeface="Wingdings" panose="05000000000000000000" pitchFamily="2" charset="2"/>
              <a:buChar char="§"/>
            </a:pP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일정  </a:t>
            </a:r>
            <a:r>
              <a:rPr kumimoji="1" lang="en-US" altLang="ko-KR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 </a:t>
            </a: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기타</a:t>
            </a:r>
            <a:r>
              <a:rPr kumimoji="1" lang="en-US" altLang="ko-KR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수율</a:t>
            </a:r>
            <a:r>
              <a:rPr kumimoji="1" lang="en-US" altLang="ko-KR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r>
              <a:rPr kumimoji="1" lang="ko-KR" altLang="en-US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판가 인하 방어 등</a:t>
            </a:r>
            <a:r>
              <a:rPr kumimoji="1" lang="en-US" altLang="ko-KR" sz="10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</a:p>
          <a:p>
            <a:pPr algn="l"/>
            <a:r>
              <a:rPr kumimoji="1"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- </a:t>
            </a:r>
            <a:r>
              <a:rPr kumimoji="1"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 납기 설비 </a:t>
            </a:r>
            <a:r>
              <a:rPr kumimoji="1"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00000</a:t>
            </a:r>
            <a:r>
              <a:rPr kumimoji="1"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대한 납기 이슈 대응을 위한 </a:t>
            </a:r>
            <a:r>
              <a:rPr kumimoji="1"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000000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5B8643D-327B-49ED-BD8E-2432002BC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7436"/>
              </p:ext>
            </p:extLst>
          </p:nvPr>
        </p:nvGraphicFramePr>
        <p:xfrm>
          <a:off x="5958492" y="3635119"/>
          <a:ext cx="3838576" cy="1371600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345085315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462582136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1632006969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45189043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17588365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3938701425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775031229"/>
                    </a:ext>
                  </a:extLst>
                </a:gridCol>
              </a:tblGrid>
              <a:tr h="7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개선과제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OP</a:t>
                      </a:r>
                    </a:p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일정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주관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달성가능성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6847" marR="6847" marT="6847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30236"/>
                  </a:ext>
                </a:extLst>
              </a:tr>
              <a:tr h="1095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판가 인상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원재료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구리 外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상승분 반영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`21.8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92335"/>
                  </a:ext>
                </a:extLst>
              </a:tr>
              <a:tr h="84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원재료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희토류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상승분 반영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0.0%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`21.6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000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40625"/>
                  </a:ext>
                </a:extLst>
              </a:tr>
              <a:tr h="10959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재료비 개선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Shaft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가공업체 변경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(YD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테크→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GEN)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0.0%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`21.7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87405"/>
                  </a:ext>
                </a:extLst>
              </a:tr>
              <a:tr h="10959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버스바 사출재질 변경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듀폰→코프라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0.0%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`21.7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000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49392"/>
                  </a:ext>
                </a:extLst>
              </a:tr>
              <a:tr h="10959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Cover 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베어링 생산지 변경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일본→한국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0.0%</a:t>
                      </a: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`21.9</a:t>
                      </a:r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38234"/>
                  </a:ext>
                </a:extLst>
              </a:tr>
              <a:tr h="84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투자비 절감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설비개조비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Nego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0.0%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`21.8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000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00%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88078"/>
                  </a:ext>
                </a:extLst>
              </a:tr>
              <a:tr h="84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0000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0000000000000000000000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’00.0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22011"/>
                  </a:ext>
                </a:extLst>
              </a:tr>
              <a:tr h="849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4553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9BED633A-D59F-4249-A576-B8A46854BF33}"/>
              </a:ext>
            </a:extLst>
          </p:cNvPr>
          <p:cNvSpPr/>
          <p:nvPr/>
        </p:nvSpPr>
        <p:spPr>
          <a:xfrm>
            <a:off x="9604872" y="3908768"/>
            <a:ext cx="144000" cy="144000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</a:t>
            </a:r>
            <a:endParaRPr lang="ko-KR" altLang="en-US" sz="900" b="1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235306C-81B0-425F-98A1-F63EE68E1DED}"/>
              </a:ext>
            </a:extLst>
          </p:cNvPr>
          <p:cNvSpPr/>
          <p:nvPr/>
        </p:nvSpPr>
        <p:spPr>
          <a:xfrm>
            <a:off x="9604872" y="4076429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Y</a:t>
            </a:r>
            <a:endParaRPr lang="ko-KR" altLang="en-US" sz="900" b="1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4B902E7-0613-434C-925A-F4C086DAD288}"/>
              </a:ext>
            </a:extLst>
          </p:cNvPr>
          <p:cNvSpPr/>
          <p:nvPr/>
        </p:nvSpPr>
        <p:spPr>
          <a:xfrm>
            <a:off x="9604872" y="42440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</a:t>
            </a:r>
            <a:endParaRPr lang="ko-KR" altLang="en-US" sz="900" b="1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D5643-BAFE-478D-9075-43A9E22A6E3D}"/>
              </a:ext>
            </a:extLst>
          </p:cNvPr>
          <p:cNvSpPr txBox="1"/>
          <p:nvPr/>
        </p:nvSpPr>
        <p:spPr>
          <a:xfrm>
            <a:off x="5961838" y="3429000"/>
            <a:ext cx="286616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u="sng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■ 수익성 개선 계획</a:t>
            </a:r>
            <a:r>
              <a:rPr lang="en-US" altLang="ko-KR" sz="1100" b="1" u="sng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100" b="1" u="sng">
                <a:solidFill>
                  <a:prstClr val="black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2.0 Regular" panose="020B0600000101010101" pitchFamily="50" charset="-127"/>
              </a:rPr>
              <a:t>목표 재료비가 있을 경우 작성</a:t>
            </a:r>
            <a:r>
              <a:rPr lang="en-US" altLang="ko-KR" sz="1100" b="1" u="sng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ko-KR" altLang="en-US" sz="1100" b="1" u="sng">
              <a:solidFill>
                <a:prstClr val="black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F76879C3-E9A1-45C4-BE70-65280DBB2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설비 관련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본 투자시 경제성 및 </a:t>
            </a:r>
            <a:r>
              <a:rPr lang="en-US" altLang="ko-KR" sz="1200" b="1">
                <a:ea typeface="LG스마트체 Regular" panose="020B0600000101010101" pitchFamily="50" charset="-127"/>
              </a:rPr>
              <a:t>Risk </a:t>
            </a:r>
            <a:r>
              <a:rPr lang="ko-KR" altLang="en-US" sz="1200" b="1">
                <a:ea typeface="LG스마트체 Regular" panose="020B0600000101010101" pitchFamily="50" charset="-127"/>
              </a:rPr>
              <a:t>를 정량적으로 작성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경제성 </a:t>
            </a:r>
            <a:r>
              <a:rPr lang="en-US" altLang="ko-KR" sz="1200" b="1">
                <a:ea typeface="LG스마트체 Regular" panose="020B0600000101010101" pitchFamily="50" charset="-127"/>
              </a:rPr>
              <a:t>: </a:t>
            </a:r>
            <a:r>
              <a:rPr lang="ko-KR" altLang="en-US" sz="1200" b="1">
                <a:ea typeface="LG스마트체 Regular" panose="020B0600000101010101" pitchFamily="50" charset="-127"/>
              </a:rPr>
              <a:t>사업부 기획관리 작성 및 담당자 명기</a:t>
            </a:r>
            <a:br>
              <a:rPr lang="en-US" altLang="ko-KR" sz="1200" b="1">
                <a:ea typeface="LG스마트체 Regular" panose="020B0600000101010101" pitchFamily="50" charset="-127"/>
              </a:rPr>
            </a:br>
            <a:r>
              <a:rPr lang="en-US" altLang="ko-KR" sz="1200" b="1">
                <a:ea typeface="LG스마트체 Regular" panose="020B0600000101010101" pitchFamily="50" charset="-127"/>
              </a:rPr>
              <a:t>     - Risk :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발의부서 작성 및 담당자 명기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60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7E0079-7DBC-4D81-A9A4-EC2877F5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투자 타당성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30082-D91A-4CB8-A5E7-404257538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7096" y="314438"/>
            <a:ext cx="3043844" cy="307777"/>
          </a:xfrm>
        </p:spPr>
        <p:txBody>
          <a:bodyPr/>
          <a:lstStyle/>
          <a:p>
            <a:r>
              <a:rPr lang="ko-KR" altLang="en-US"/>
              <a:t>투자효과 </a:t>
            </a:r>
            <a:r>
              <a:rPr lang="en-US" altLang="ko-KR"/>
              <a:t>/ Risk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42201B-00ED-49DB-9F7F-B4DC97F46269}"/>
              </a:ext>
            </a:extLst>
          </p:cNvPr>
          <p:cNvGrpSpPr/>
          <p:nvPr/>
        </p:nvGrpSpPr>
        <p:grpSpPr>
          <a:xfrm>
            <a:off x="1312669" y="813123"/>
            <a:ext cx="3641615" cy="266028"/>
            <a:chOff x="2573461" y="947089"/>
            <a:chExt cx="954934" cy="266028"/>
          </a:xfrm>
        </p:grpSpPr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73A7139F-64D8-4A14-A10C-A88BE06F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151" y="947089"/>
              <a:ext cx="274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ko-KR" altLang="en-US" sz="1400"/>
                <a:t>투자경제성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136AFE6-CA5E-4469-AF82-7978ADA02E54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410B21-98B1-443B-ADB1-AB1089314BF1}"/>
              </a:ext>
            </a:extLst>
          </p:cNvPr>
          <p:cNvCxnSpPr>
            <a:cxnSpLocks/>
          </p:cNvCxnSpPr>
          <p:nvPr/>
        </p:nvCxnSpPr>
        <p:spPr>
          <a:xfrm>
            <a:off x="5885995" y="842380"/>
            <a:ext cx="0" cy="54345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8">
            <a:extLst>
              <a:ext uri="{FF2B5EF4-FFF2-40B4-BE49-F238E27FC236}">
                <a16:creationId xmlns:a16="http://schemas.microsoft.com/office/drawing/2014/main" id="{60C20226-6514-4C54-A793-1CCB37CC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08" y="1453829"/>
            <a:ext cx="746999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가정 사항</a:t>
            </a:r>
          </a:p>
        </p:txBody>
      </p:sp>
      <p:sp>
        <p:nvSpPr>
          <p:cNvPr id="13" name="Text Box 118">
            <a:extLst>
              <a:ext uri="{FF2B5EF4-FFF2-40B4-BE49-F238E27FC236}">
                <a16:creationId xmlns:a16="http://schemas.microsoft.com/office/drawing/2014/main" id="{579333F8-190D-4710-BFDA-6A27FB23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6" y="16435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16" name="Text Box 118">
            <a:extLst>
              <a:ext uri="{FF2B5EF4-FFF2-40B4-BE49-F238E27FC236}">
                <a16:creationId xmlns:a16="http://schemas.microsoft.com/office/drawing/2014/main" id="{A10B61D4-61BA-4073-9E63-B1FD53097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08" y="4054889"/>
            <a:ext cx="2067874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투자비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회수기간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0.0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0AEBE13E-107B-4E5F-B20E-D36E8241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52" y="5503105"/>
            <a:ext cx="540198" cy="713608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손익</a:t>
            </a:r>
            <a:endParaRPr lang="en-US" altLang="ko-KR" sz="1200" b="1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Risk</a:t>
            </a:r>
          </a:p>
        </p:txBody>
      </p:sp>
      <p:sp>
        <p:nvSpPr>
          <p:cNvPr id="18" name="Text Box 118">
            <a:extLst>
              <a:ext uri="{FF2B5EF4-FFF2-40B4-BE49-F238E27FC236}">
                <a16:creationId xmlns:a16="http://schemas.microsoft.com/office/drawing/2014/main" id="{B442667A-BFF5-4070-B4DD-9DBBE909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83" y="5492429"/>
            <a:ext cx="262732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현 재료비 대비 높은 목표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재료비 달성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…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Text Box 118">
            <a:extLst>
              <a:ext uri="{FF2B5EF4-FFF2-40B4-BE49-F238E27FC236}">
                <a16:creationId xmlns:a16="http://schemas.microsoft.com/office/drawing/2014/main" id="{452A2BC3-37E0-4A1F-B21E-F35C5032A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61" y="56821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1" name="Text Box 118">
            <a:extLst>
              <a:ext uri="{FF2B5EF4-FFF2-40B4-BE49-F238E27FC236}">
                <a16:creationId xmlns:a16="http://schemas.microsoft.com/office/drawing/2014/main" id="{12FA2481-C2A7-4826-A84B-285D51931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33" y="1453829"/>
            <a:ext cx="746999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가정 사항</a:t>
            </a:r>
          </a:p>
        </p:txBody>
      </p:sp>
      <p:sp>
        <p:nvSpPr>
          <p:cNvPr id="22" name="Text Box 118">
            <a:extLst>
              <a:ext uri="{FF2B5EF4-FFF2-40B4-BE49-F238E27FC236}">
                <a16:creationId xmlns:a16="http://schemas.microsoft.com/office/drawing/2014/main" id="{1ED161E4-201A-4BA5-B5D3-5553BF0C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1643593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4" name="Text Box 118">
            <a:extLst>
              <a:ext uri="{FF2B5EF4-FFF2-40B4-BE49-F238E27FC236}">
                <a16:creationId xmlns:a16="http://schemas.microsoft.com/office/drawing/2014/main" id="{E2F780D2-165F-4EE6-AFBE-D228C82A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33" y="4054889"/>
            <a:ext cx="2067874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투자비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억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회수기간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: 0.0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</a:p>
        </p:txBody>
      </p:sp>
      <p:sp>
        <p:nvSpPr>
          <p:cNvPr id="25" name="Text Box 118">
            <a:extLst>
              <a:ext uri="{FF2B5EF4-FFF2-40B4-BE49-F238E27FC236}">
                <a16:creationId xmlns:a16="http://schemas.microsoft.com/office/drawing/2014/main" id="{D4661409-DC6C-4B25-A561-52807C4D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1843618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6" name="Text Box 118">
            <a:extLst>
              <a:ext uri="{FF2B5EF4-FFF2-40B4-BE49-F238E27FC236}">
                <a16:creationId xmlns:a16="http://schemas.microsoft.com/office/drawing/2014/main" id="{4FFA98B9-97A1-41F3-AF62-E75348B8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711" y="2053168"/>
            <a:ext cx="4648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kumimoji="1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buChar char="–"/>
              <a:defRPr sz="2800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buChar char="•"/>
              <a:defRPr sz="2400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buChar char="–"/>
              <a:defRPr sz="2000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buChar char="»"/>
              <a:defRPr sz="2000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b="0"/>
              <a:t>- 00000 </a:t>
            </a:r>
            <a:endParaRPr lang="en-US" altLang="ko-KR" b="0">
              <a:solidFill>
                <a:schemeClr val="tx1"/>
              </a:solidFill>
            </a:endParaRPr>
          </a:p>
        </p:txBody>
      </p:sp>
      <p:sp>
        <p:nvSpPr>
          <p:cNvPr id="27" name="Text Box 118">
            <a:extLst>
              <a:ext uri="{FF2B5EF4-FFF2-40B4-BE49-F238E27FC236}">
                <a16:creationId xmlns:a16="http://schemas.microsoft.com/office/drawing/2014/main" id="{40F1FA1A-AF2B-44B6-9585-A195072A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83" y="5951681"/>
            <a:ext cx="666849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" name="AutoShape 9">
            <a:extLst>
              <a:ext uri="{FF2B5EF4-FFF2-40B4-BE49-F238E27FC236}">
                <a16:creationId xmlns:a16="http://schemas.microsoft.com/office/drawing/2014/main" id="{996072C6-E359-4E41-9206-987F865C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1" y="1188280"/>
            <a:ext cx="2626173" cy="202370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Normal(</a:t>
            </a:r>
            <a:r>
              <a:rPr lang="en-US" altLang="ko-KR" sz="1200" b="1" kern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Mostlikely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32" name="AutoShape 9">
            <a:extLst>
              <a:ext uri="{FF2B5EF4-FFF2-40B4-BE49-F238E27FC236}">
                <a16:creationId xmlns:a16="http://schemas.microsoft.com/office/drawing/2014/main" id="{74038743-E64E-4B41-9032-09252963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451" y="1188280"/>
            <a:ext cx="2626173" cy="202370"/>
          </a:xfrm>
          <a:prstGeom prst="roundRect">
            <a:avLst>
              <a:gd name="adj" fmla="val 4046"/>
            </a:avLst>
          </a:prstGeom>
          <a:solidFill>
            <a:srgbClr val="FFFFFF"/>
          </a:solidFill>
          <a:ln w="12700" algn="ctr">
            <a:solidFill>
              <a:srgbClr val="77787B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Worst(Risk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감안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992F32-D3B6-40E7-BDE7-C182CF222DA0}"/>
              </a:ext>
            </a:extLst>
          </p:cNvPr>
          <p:cNvGrpSpPr/>
          <p:nvPr/>
        </p:nvGrpSpPr>
        <p:grpSpPr>
          <a:xfrm>
            <a:off x="6366052" y="813123"/>
            <a:ext cx="2735999" cy="266028"/>
            <a:chOff x="2573461" y="947089"/>
            <a:chExt cx="954934" cy="266028"/>
          </a:xfrm>
        </p:grpSpPr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AEB0CD2E-344C-49B8-81B7-1E773B1C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884" y="947089"/>
              <a:ext cx="296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altLang="ko-KR" sz="1400"/>
                <a:t>Risk / To-Do</a:t>
              </a:r>
              <a:endParaRPr lang="ko-KR" altLang="en-US" sz="14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900382-0D2C-4517-9D33-501BCE86E4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18">
            <a:extLst>
              <a:ext uri="{FF2B5EF4-FFF2-40B4-BE49-F238E27FC236}">
                <a16:creationId xmlns:a16="http://schemas.microsoft.com/office/drawing/2014/main" id="{C08EAF5B-6FA9-4582-AF75-23F1E0008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108" y="1215704"/>
            <a:ext cx="759823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수율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 Box 118">
            <a:extLst>
              <a:ext uri="{FF2B5EF4-FFF2-40B4-BE49-F238E27FC236}">
                <a16:creationId xmlns:a16="http://schemas.microsoft.com/office/drawing/2014/main" id="{489A8D0B-CB09-48D4-9C4B-CBBE7EDC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108" y="2596829"/>
            <a:ext cx="873637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구매단가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CI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Text Box 118">
            <a:extLst>
              <a:ext uri="{FF2B5EF4-FFF2-40B4-BE49-F238E27FC236}">
                <a16:creationId xmlns:a16="http://schemas.microsoft.com/office/drawing/2014/main" id="{7ED0E67A-77A1-41A8-920A-6D6EC23F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108" y="3789506"/>
            <a:ext cx="94897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Text Box 220">
            <a:extLst>
              <a:ext uri="{FF2B5EF4-FFF2-40B4-BE49-F238E27FC236}">
                <a16:creationId xmlns:a16="http://schemas.microsoft.com/office/drawing/2014/main" id="{AD358B24-8B56-4FC4-960E-8417F183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108" y="5629522"/>
            <a:ext cx="193642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0000000000000000000000000</a:t>
            </a:r>
          </a:p>
        </p:txBody>
      </p:sp>
      <p:sp>
        <p:nvSpPr>
          <p:cNvPr id="40" name="Text Box 220">
            <a:extLst>
              <a:ext uri="{FF2B5EF4-FFF2-40B4-BE49-F238E27FC236}">
                <a16:creationId xmlns:a16="http://schemas.microsoft.com/office/drawing/2014/main" id="{63F10338-ADA3-42A2-BF61-0B95C4EB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21" y="5381872"/>
            <a:ext cx="1189428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법무팀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계약검토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)]</a:t>
            </a:r>
          </a:p>
        </p:txBody>
      </p:sp>
      <p:sp>
        <p:nvSpPr>
          <p:cNvPr id="41" name="Text Box 220">
            <a:extLst>
              <a:ext uri="{FF2B5EF4-FFF2-40B4-BE49-F238E27FC236}">
                <a16:creationId xmlns:a16="http://schemas.microsoft.com/office/drawing/2014/main" id="{40F681BF-E294-486F-9F48-F356A9380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996" y="5381872"/>
            <a:ext cx="830356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검토자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000)</a:t>
            </a:r>
          </a:p>
        </p:txBody>
      </p:sp>
      <p:sp>
        <p:nvSpPr>
          <p:cNvPr id="42" name="Text Box 220">
            <a:extLst>
              <a:ext uri="{FF2B5EF4-FFF2-40B4-BE49-F238E27FC236}">
                <a16:creationId xmlns:a16="http://schemas.microsoft.com/office/drawing/2014/main" id="{92DD2D39-0AE4-416F-B63A-CE139EB0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13" y="5861406"/>
            <a:ext cx="1865895" cy="17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- 0000000000000000000000000000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49EF95-AB8E-4789-8C83-C290B945BF48}"/>
              </a:ext>
            </a:extLst>
          </p:cNvPr>
          <p:cNvCxnSpPr/>
          <p:nvPr/>
        </p:nvCxnSpPr>
        <p:spPr>
          <a:xfrm>
            <a:off x="5943600" y="5267325"/>
            <a:ext cx="36195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9">
            <a:extLst>
              <a:ext uri="{FF2B5EF4-FFF2-40B4-BE49-F238E27FC236}">
                <a16:creationId xmlns:a16="http://schemas.microsoft.com/office/drawing/2014/main" id="{FB5160BC-4CC6-4912-8F2A-C53F24E1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919405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투자발의책임자</a:t>
            </a:r>
          </a:p>
        </p:txBody>
      </p:sp>
      <p:sp>
        <p:nvSpPr>
          <p:cNvPr id="46" name="Text Box 118">
            <a:extLst>
              <a:ext uri="{FF2B5EF4-FFF2-40B4-BE49-F238E27FC236}">
                <a16:creationId xmlns:a16="http://schemas.microsoft.com/office/drawing/2014/main" id="{3FF0BAF8-4CF5-4F75-8090-25A2CD7C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083" y="1425539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" name="Text Box 118">
            <a:extLst>
              <a:ext uri="{FF2B5EF4-FFF2-40B4-BE49-F238E27FC236}">
                <a16:creationId xmlns:a16="http://schemas.microsoft.com/office/drawing/2014/main" id="{136D4549-4135-4378-819A-DE079515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33" y="2109416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8" name="Text Box 118">
            <a:extLst>
              <a:ext uri="{FF2B5EF4-FFF2-40B4-BE49-F238E27FC236}">
                <a16:creationId xmlns:a16="http://schemas.microsoft.com/office/drawing/2014/main" id="{750999E4-A58C-4326-868D-F3FB1EC5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083" y="2806664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9" name="Text Box 118">
            <a:extLst>
              <a:ext uri="{FF2B5EF4-FFF2-40B4-BE49-F238E27FC236}">
                <a16:creationId xmlns:a16="http://schemas.microsoft.com/office/drawing/2014/main" id="{80676433-2931-4842-8DB9-ABED3063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33" y="3490541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0" name="Text Box 118">
            <a:extLst>
              <a:ext uri="{FF2B5EF4-FFF2-40B4-BE49-F238E27FC236}">
                <a16:creationId xmlns:a16="http://schemas.microsoft.com/office/drawing/2014/main" id="{9A237085-C4F4-43B9-9507-32A99E43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083" y="3987764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1" name="Text Box 118">
            <a:extLst>
              <a:ext uri="{FF2B5EF4-FFF2-40B4-BE49-F238E27FC236}">
                <a16:creationId xmlns:a16="http://schemas.microsoft.com/office/drawing/2014/main" id="{AA85447D-1B10-41BA-AEE0-BB226C0E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733" y="4671641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직사각형 2">
            <a:extLst>
              <a:ext uri="{FF2B5EF4-FFF2-40B4-BE49-F238E27FC236}">
                <a16:creationId xmlns:a16="http://schemas.microsoft.com/office/drawing/2014/main" id="{30D1855E-1452-470A-8882-A1973630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165" y="5419528"/>
            <a:ext cx="6844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n-US" altLang="ko-KR" sz="1000">
                <a:ea typeface="LG스마트체 Regular" panose="020B0600000101010101" pitchFamily="50" charset="-127"/>
              </a:rPr>
              <a:t>[ </a:t>
            </a:r>
            <a:r>
              <a:rPr lang="ko-KR" altLang="en-US" sz="1000">
                <a:ea typeface="LG스마트체 Regular" panose="020B0600000101010101" pitchFamily="50" charset="-127"/>
              </a:rPr>
              <a:t>경제성 자료</a:t>
            </a:r>
            <a:r>
              <a:rPr lang="en-US" altLang="ko-KR" sz="1000">
                <a:ea typeface="LG스마트체 Regular" panose="020B0600000101010101" pitchFamily="50" charset="-127"/>
              </a:rPr>
              <a:t>]</a:t>
            </a:r>
            <a:endParaRPr lang="en-US" altLang="ko-KR" sz="1000">
              <a:solidFill>
                <a:srgbClr val="006600"/>
              </a:solidFill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2884A0-C042-4566-AC79-4E38AFF58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66"/>
          <a:stretch/>
        </p:blipFill>
        <p:spPr>
          <a:xfrm>
            <a:off x="5139762" y="5658726"/>
            <a:ext cx="767288" cy="307777"/>
          </a:xfrm>
          <a:prstGeom prst="rect">
            <a:avLst/>
          </a:prstGeom>
        </p:spPr>
      </p:pic>
      <p:sp>
        <p:nvSpPr>
          <p:cNvPr id="58" name="Text Box 118">
            <a:extLst>
              <a:ext uri="{FF2B5EF4-FFF2-40B4-BE49-F238E27FC236}">
                <a16:creationId xmlns:a16="http://schemas.microsoft.com/office/drawing/2014/main" id="{06E57D6A-DD67-4602-BB2D-99E1BF99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08" y="2677270"/>
            <a:ext cx="118622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월간 이익액 산출</a:t>
            </a:r>
          </a:p>
        </p:txBody>
      </p:sp>
      <p:sp>
        <p:nvSpPr>
          <p:cNvPr id="59" name="Text Box 118">
            <a:extLst>
              <a:ext uri="{FF2B5EF4-FFF2-40B4-BE49-F238E27FC236}">
                <a16:creationId xmlns:a16="http://schemas.microsoft.com/office/drawing/2014/main" id="{B4DDE123-DEF9-4AD3-B725-50B975D9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33" y="2677270"/>
            <a:ext cx="1186222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월간 이익액 산출</a:t>
            </a:r>
          </a:p>
        </p:txBody>
      </p:sp>
      <p:sp>
        <p:nvSpPr>
          <p:cNvPr id="60" name="Text Box 220">
            <a:extLst>
              <a:ext uri="{FF2B5EF4-FFF2-40B4-BE49-F238E27FC236}">
                <a16:creationId xmlns:a16="http://schemas.microsoft.com/office/drawing/2014/main" id="{D2DDF09F-46FB-4BD6-9669-63DB39D3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449" y="374025"/>
            <a:ext cx="1546898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작성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</a:t>
            </a:r>
            <a:endParaRPr lang="en-US" altLang="ko-KR" sz="1200" b="0">
              <a:solidFill>
                <a:srgbClr val="006600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sp>
        <p:nvSpPr>
          <p:cNvPr id="54" name="슬라이드 번호 개체 틀 3">
            <a:extLst>
              <a:ext uri="{FF2B5EF4-FFF2-40B4-BE49-F238E27FC236}">
                <a16:creationId xmlns:a16="http://schemas.microsoft.com/office/drawing/2014/main" id="{95FB6185-981E-44F2-88DE-44D5D10E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19843"/>
            <a:ext cx="2311400" cy="365125"/>
          </a:xfrm>
        </p:spPr>
        <p:txBody>
          <a:bodyPr/>
          <a:lstStyle/>
          <a:p>
            <a:r>
              <a:rPr lang="en-US" altLang="ko-KR"/>
              <a:t>4 / 4</a:t>
            </a:r>
            <a:endParaRPr lang="ko-KR" altLang="en-US"/>
          </a:p>
        </p:txBody>
      </p:sp>
      <p:sp>
        <p:nvSpPr>
          <p:cNvPr id="55" name="AutoShape 9">
            <a:extLst>
              <a:ext uri="{FF2B5EF4-FFF2-40B4-BE49-F238E27FC236}">
                <a16:creationId xmlns:a16="http://schemas.microsoft.com/office/drawing/2014/main" id="{DF5A88E6-02B5-47AD-8DB3-F18882E7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595" y="919405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투자발의책임자</a:t>
            </a:r>
          </a:p>
        </p:txBody>
      </p:sp>
      <p:sp>
        <p:nvSpPr>
          <p:cNvPr id="57" name="AutoShape 9">
            <a:extLst>
              <a:ext uri="{FF2B5EF4-FFF2-40B4-BE49-F238E27FC236}">
                <a16:creationId xmlns:a16="http://schemas.microsoft.com/office/drawing/2014/main" id="{B2C25D12-F387-461E-98D2-A58692FB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579" y="5595196"/>
            <a:ext cx="1383392" cy="527066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내용 없는 경우도 </a:t>
            </a:r>
            <a:br>
              <a:rPr lang="en-US" altLang="ko-KR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법무팀에서 </a:t>
            </a:r>
            <a:r>
              <a:rPr lang="ko-KR" altLang="en-US" sz="105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관련없음</a:t>
            </a: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표시</a:t>
            </a:r>
            <a:endParaRPr lang="en-US" altLang="ko-KR" sz="105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필요시 검토의견 유첨</a:t>
            </a:r>
          </a:p>
        </p:txBody>
      </p:sp>
      <p:sp>
        <p:nvSpPr>
          <p:cNvPr id="61" name="AutoShape 9">
            <a:extLst>
              <a:ext uri="{FF2B5EF4-FFF2-40B4-BE49-F238E27FC236}">
                <a16:creationId xmlns:a16="http://schemas.microsoft.com/office/drawing/2014/main" id="{7FEF24DB-A42D-4627-AD4B-8CAC1707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5286293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법무팀</a:t>
            </a: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C5A8E6F2-E520-4272-8E9C-9E648C5E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자동화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, UT 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외 투자시 필수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본 투자시 경제성 및 </a:t>
            </a:r>
            <a:r>
              <a:rPr lang="en-US" altLang="ko-KR" sz="1200" b="1">
                <a:ea typeface="LG스마트체 Regular" panose="020B0600000101010101" pitchFamily="50" charset="-127"/>
              </a:rPr>
              <a:t>Risk </a:t>
            </a:r>
            <a:r>
              <a:rPr lang="ko-KR" altLang="en-US" sz="1200" b="1">
                <a:ea typeface="LG스마트체 Regular" panose="020B0600000101010101" pitchFamily="50" charset="-127"/>
              </a:rPr>
              <a:t>를 정량적으로 작성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발의부서 작성 및 담당자 명기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71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7E0079-7DBC-4D81-A9A4-EC2877F5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투자 타당성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5ACBD-16BB-426B-A8E7-AE36111D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 / 4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30082-D91A-4CB8-A5E7-404257538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7096" y="314438"/>
            <a:ext cx="3043844" cy="307777"/>
          </a:xfrm>
        </p:spPr>
        <p:txBody>
          <a:bodyPr/>
          <a:lstStyle/>
          <a:p>
            <a:r>
              <a:rPr lang="ko-KR" altLang="en-US"/>
              <a:t>투자효과 </a:t>
            </a:r>
            <a:r>
              <a:rPr lang="en-US" altLang="ko-KR"/>
              <a:t>/ Risk</a:t>
            </a:r>
          </a:p>
        </p:txBody>
      </p:sp>
      <p:sp>
        <p:nvSpPr>
          <p:cNvPr id="57" name="Text Box 220">
            <a:extLst>
              <a:ext uri="{FF2B5EF4-FFF2-40B4-BE49-F238E27FC236}">
                <a16:creationId xmlns:a16="http://schemas.microsoft.com/office/drawing/2014/main" id="{4DD5A88E-E6C5-4265-9D2B-F75DBAC0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449" y="374025"/>
            <a:ext cx="1546898" cy="1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* 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작성 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: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팀장</a:t>
            </a:r>
            <a:r>
              <a:rPr lang="en-US" altLang="ko-KR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 / 000</a:t>
            </a:r>
            <a:r>
              <a:rPr lang="ko-KR" altLang="en-US" sz="1200" b="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  <a:cs typeface="Times New Roman" pitchFamily="18" charset="0"/>
              </a:rPr>
              <a:t>선임</a:t>
            </a:r>
            <a:endParaRPr lang="en-US" altLang="ko-KR" sz="1200" b="0">
              <a:solidFill>
                <a:srgbClr val="006600"/>
              </a:solidFill>
              <a:latin typeface="+mn-lt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539593F-1B55-44D6-BEE7-714B1B6D7593}"/>
              </a:ext>
            </a:extLst>
          </p:cNvPr>
          <p:cNvGrpSpPr/>
          <p:nvPr/>
        </p:nvGrpSpPr>
        <p:grpSpPr>
          <a:xfrm>
            <a:off x="851167" y="813123"/>
            <a:ext cx="3310559" cy="266028"/>
            <a:chOff x="2573461" y="947089"/>
            <a:chExt cx="954934" cy="266028"/>
          </a:xfrm>
        </p:grpSpPr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4300CBC3-91CB-48D3-9C8F-C0289C17A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566" y="947089"/>
              <a:ext cx="2193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ko-KR" altLang="en-US" sz="1400"/>
                <a:t>투자효과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017667E-D624-48D2-AAA8-EC567F06677E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ED6B8D0-49A0-4A1D-92D0-723745D6D6FF}"/>
              </a:ext>
            </a:extLst>
          </p:cNvPr>
          <p:cNvCxnSpPr>
            <a:cxnSpLocks/>
          </p:cNvCxnSpPr>
          <p:nvPr/>
        </p:nvCxnSpPr>
        <p:spPr>
          <a:xfrm>
            <a:off x="4953000" y="1202624"/>
            <a:ext cx="0" cy="49405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실행 단추: 앞으로 또는 다음 9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70620A-260C-46FE-9DF1-1162CF6089A2}"/>
              </a:ext>
            </a:extLst>
          </p:cNvPr>
          <p:cNvSpPr/>
          <p:nvPr/>
        </p:nvSpPr>
        <p:spPr>
          <a:xfrm>
            <a:off x="165367" y="764000"/>
            <a:ext cx="236777" cy="170410"/>
          </a:xfrm>
          <a:prstGeom prst="actionButtonForwardNex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prstClr val="white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87E82937-A765-4D56-A306-226FCBE8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14" y="774725"/>
            <a:ext cx="751809" cy="1615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marL="93663" indent="-93663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indent="0" eaLnBrk="1" hangingPunct="1"/>
            <a:r>
              <a:rPr lang="ko-KR" altLang="en-US" sz="105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투자효과 상세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1BE8A39-9327-4655-9440-CC7150707BCE}"/>
              </a:ext>
            </a:extLst>
          </p:cNvPr>
          <p:cNvGrpSpPr/>
          <p:nvPr/>
        </p:nvGrpSpPr>
        <p:grpSpPr>
          <a:xfrm>
            <a:off x="5791375" y="813123"/>
            <a:ext cx="3310559" cy="266028"/>
            <a:chOff x="2573461" y="947089"/>
            <a:chExt cx="954934" cy="266028"/>
          </a:xfrm>
        </p:grpSpPr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30F8D83B-945F-4B46-BECF-46E8B3261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884" y="947089"/>
              <a:ext cx="2966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>
                <a:spcBef>
                  <a:spcPct val="20000"/>
                </a:spcBef>
                <a:buFont typeface="Wingdings" pitchFamily="2" charset="2"/>
                <a:buNone/>
                <a:defRPr kumimoji="1" sz="1500" b="1">
                  <a:solidFill>
                    <a:srgbClr val="000000"/>
                  </a:solidFill>
                  <a:latin typeface="Arial Narrow" pitchFamily="34" charset="0"/>
                  <a:ea typeface="LG스마트체 Regular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altLang="ko-KR" sz="1400"/>
                <a:t>Risk / To-Do</a:t>
              </a:r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BF7B44A-0DE3-42B8-8771-9DA46C5F1471}"/>
                </a:ext>
              </a:extLst>
            </p:cNvPr>
            <p:cNvCxnSpPr>
              <a:cxnSpLocks/>
            </p:cNvCxnSpPr>
            <p:nvPr/>
          </p:nvCxnSpPr>
          <p:spPr>
            <a:xfrm>
              <a:off x="2573461" y="1213117"/>
              <a:ext cx="9549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20">
            <a:extLst>
              <a:ext uri="{FF2B5EF4-FFF2-40B4-BE49-F238E27FC236}">
                <a16:creationId xmlns:a16="http://schemas.microsoft.com/office/drawing/2014/main" id="{D6AA1869-20F5-42CB-A271-2AB4E35CE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833" y="5629522"/>
            <a:ext cx="193642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 0000000000000000000000000</a:t>
            </a:r>
          </a:p>
        </p:txBody>
      </p:sp>
      <p:sp>
        <p:nvSpPr>
          <p:cNvPr id="68" name="Text Box 220">
            <a:extLst>
              <a:ext uri="{FF2B5EF4-FFF2-40B4-BE49-F238E27FC236}">
                <a16:creationId xmlns:a16="http://schemas.microsoft.com/office/drawing/2014/main" id="{88F75CB1-CEF3-46BF-B951-8E94F8B7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46" y="5381872"/>
            <a:ext cx="1189428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법무팀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계약검토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)]</a:t>
            </a:r>
          </a:p>
        </p:txBody>
      </p:sp>
      <p:sp>
        <p:nvSpPr>
          <p:cNvPr id="69" name="Text Box 220">
            <a:extLst>
              <a:ext uri="{FF2B5EF4-FFF2-40B4-BE49-F238E27FC236}">
                <a16:creationId xmlns:a16="http://schemas.microsoft.com/office/drawing/2014/main" id="{C3DA11F0-D994-40EA-8EA4-84B58F86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721" y="5381872"/>
            <a:ext cx="830356" cy="19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lang="ko-KR" altLang="en-US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검토자 </a:t>
            </a:r>
            <a:r>
              <a:rPr lang="en-US" altLang="ko-KR" sz="12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000)</a:t>
            </a:r>
          </a:p>
        </p:txBody>
      </p:sp>
      <p:sp>
        <p:nvSpPr>
          <p:cNvPr id="70" name="Text Box 220">
            <a:extLst>
              <a:ext uri="{FF2B5EF4-FFF2-40B4-BE49-F238E27FC236}">
                <a16:creationId xmlns:a16="http://schemas.microsoft.com/office/drawing/2014/main" id="{81CBAEBC-7C33-4CAD-8007-42C33674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538" y="5861406"/>
            <a:ext cx="1865895" cy="17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1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- 0000000000000000000000000000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FE71C15-0E2D-4BC2-90EA-9A1505B00193}"/>
              </a:ext>
            </a:extLst>
          </p:cNvPr>
          <p:cNvCxnSpPr/>
          <p:nvPr/>
        </p:nvCxnSpPr>
        <p:spPr>
          <a:xfrm>
            <a:off x="5206496" y="5267325"/>
            <a:ext cx="43795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9">
            <a:extLst>
              <a:ext uri="{FF2B5EF4-FFF2-40B4-BE49-F238E27FC236}">
                <a16:creationId xmlns:a16="http://schemas.microsoft.com/office/drawing/2014/main" id="{3964C49B-2F92-4BDB-BA24-E71A8890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914" y="899862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투자발의책임자</a:t>
            </a:r>
          </a:p>
        </p:txBody>
      </p:sp>
      <p:sp>
        <p:nvSpPr>
          <p:cNvPr id="75" name="Text Box 118">
            <a:extLst>
              <a:ext uri="{FF2B5EF4-FFF2-40B4-BE49-F238E27FC236}">
                <a16:creationId xmlns:a16="http://schemas.microsoft.com/office/drawing/2014/main" id="{B3462C95-EF47-4592-9F94-02AB7DAB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35" y="1313555"/>
            <a:ext cx="913712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Text Box 118">
            <a:extLst>
              <a:ext uri="{FF2B5EF4-FFF2-40B4-BE49-F238E27FC236}">
                <a16:creationId xmlns:a16="http://schemas.microsoft.com/office/drawing/2014/main" id="{F0DD0056-BC80-4BBA-9BE1-6D5C3978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35" y="2694680"/>
            <a:ext cx="878446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118">
            <a:extLst>
              <a:ext uri="{FF2B5EF4-FFF2-40B4-BE49-F238E27FC236}">
                <a16:creationId xmlns:a16="http://schemas.microsoft.com/office/drawing/2014/main" id="{38091D90-91CF-4C21-80CE-3E2C1DCF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35" y="4076901"/>
            <a:ext cx="94897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8" name="Text Box 118">
            <a:extLst>
              <a:ext uri="{FF2B5EF4-FFF2-40B4-BE49-F238E27FC236}">
                <a16:creationId xmlns:a16="http://schemas.microsoft.com/office/drawing/2014/main" id="{FDD8A44B-5B1D-47A4-8D33-51BDEBA8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10" y="1521338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9" name="Text Box 118">
            <a:extLst>
              <a:ext uri="{FF2B5EF4-FFF2-40B4-BE49-F238E27FC236}">
                <a16:creationId xmlns:a16="http://schemas.microsoft.com/office/drawing/2014/main" id="{2C5661EE-C456-4375-8E7F-D36538EA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60" y="2205215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 Box 118">
            <a:extLst>
              <a:ext uri="{FF2B5EF4-FFF2-40B4-BE49-F238E27FC236}">
                <a16:creationId xmlns:a16="http://schemas.microsoft.com/office/drawing/2014/main" id="{86EF68CA-A3FA-41ED-8794-BD4E5CD6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10" y="2902463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 Box 118">
            <a:extLst>
              <a:ext uri="{FF2B5EF4-FFF2-40B4-BE49-F238E27FC236}">
                <a16:creationId xmlns:a16="http://schemas.microsoft.com/office/drawing/2014/main" id="{AE721EE3-37EB-47A4-854A-A037A408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60" y="3586340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 Box 118">
            <a:extLst>
              <a:ext uri="{FF2B5EF4-FFF2-40B4-BE49-F238E27FC236}">
                <a16:creationId xmlns:a16="http://schemas.microsoft.com/office/drawing/2014/main" id="{A409ED3C-06D1-4E22-BB4A-35A4F7DF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10" y="4275159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 Box 118">
            <a:extLst>
              <a:ext uri="{FF2B5EF4-FFF2-40B4-BE49-F238E27FC236}">
                <a16:creationId xmlns:a16="http://schemas.microsoft.com/office/drawing/2014/main" id="{95AFB0FE-37C9-4972-83CA-D8C81DAA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60" y="4959036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4" name="Text Box 118">
            <a:extLst>
              <a:ext uri="{FF2B5EF4-FFF2-40B4-BE49-F238E27FC236}">
                <a16:creationId xmlns:a16="http://schemas.microsoft.com/office/drawing/2014/main" id="{048CC37A-1995-4E6C-91F7-8B70E58F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27" y="1313555"/>
            <a:ext cx="913712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00000000000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5" name="Text Box 118">
            <a:extLst>
              <a:ext uri="{FF2B5EF4-FFF2-40B4-BE49-F238E27FC236}">
                <a16:creationId xmlns:a16="http://schemas.microsoft.com/office/drawing/2014/main" id="{025F6C93-0A11-4834-B9F9-479AF40B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27" y="2694680"/>
            <a:ext cx="878446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Text Box 118">
            <a:extLst>
              <a:ext uri="{FF2B5EF4-FFF2-40B4-BE49-F238E27FC236}">
                <a16:creationId xmlns:a16="http://schemas.microsoft.com/office/drawing/2014/main" id="{129723A6-E0B6-4F15-AC08-A9FFAEA7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27" y="4076901"/>
            <a:ext cx="948978" cy="18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00000000000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Text Box 118">
            <a:extLst>
              <a:ext uri="{FF2B5EF4-FFF2-40B4-BE49-F238E27FC236}">
                <a16:creationId xmlns:a16="http://schemas.microsoft.com/office/drawing/2014/main" id="{7D52C82E-1388-45A8-B86D-BDBE5EF7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002" y="1521338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Text Box 118">
            <a:extLst>
              <a:ext uri="{FF2B5EF4-FFF2-40B4-BE49-F238E27FC236}">
                <a16:creationId xmlns:a16="http://schemas.microsoft.com/office/drawing/2014/main" id="{7FAEBF79-0F65-402E-82D1-012FB6E8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52" y="2205215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Text Box 118">
            <a:extLst>
              <a:ext uri="{FF2B5EF4-FFF2-40B4-BE49-F238E27FC236}">
                <a16:creationId xmlns:a16="http://schemas.microsoft.com/office/drawing/2014/main" id="{9ACCFE37-AA54-4298-A084-06D6CD9F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002" y="2902463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Text Box 118">
            <a:extLst>
              <a:ext uri="{FF2B5EF4-FFF2-40B4-BE49-F238E27FC236}">
                <a16:creationId xmlns:a16="http://schemas.microsoft.com/office/drawing/2014/main" id="{EA1D954C-D3EE-4632-8B7C-1A99DE5E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52" y="3586340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1" name="Text Box 118">
            <a:extLst>
              <a:ext uri="{FF2B5EF4-FFF2-40B4-BE49-F238E27FC236}">
                <a16:creationId xmlns:a16="http://schemas.microsoft.com/office/drawing/2014/main" id="{4281125C-7E48-4E23-AF39-9FC5C9988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002" y="4275159"/>
            <a:ext cx="609141" cy="1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118">
            <a:extLst>
              <a:ext uri="{FF2B5EF4-FFF2-40B4-BE49-F238E27FC236}">
                <a16:creationId xmlns:a16="http://schemas.microsoft.com/office/drawing/2014/main" id="{0ED6DE52-4801-4DD0-A372-33275611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52" y="4959036"/>
            <a:ext cx="931345" cy="1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buFont typeface="Wingdings" pitchFamily="2" charset="2"/>
              <a:buChar char="q"/>
              <a:defRPr kumimoji="1" sz="1200" b="1"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buNone/>
            </a:pPr>
            <a:r>
              <a:rPr lang="ko-KR" altLang="en-US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☞ </a:t>
            </a:r>
            <a:r>
              <a:rPr lang="en-US" altLang="ko-KR" sz="1100" b="0">
                <a:latin typeface="Arial Narrow" panose="020B0606020202030204" pitchFamily="34" charset="0"/>
                <a:ea typeface="LG스마트체 Regular" panose="020B0600000101010101" pitchFamily="50" charset="-127"/>
              </a:rPr>
              <a:t>XXXXXXXXXX</a:t>
            </a:r>
            <a:endParaRPr lang="ko-KR" altLang="en-US" sz="1100" b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AutoShape 9">
            <a:extLst>
              <a:ext uri="{FF2B5EF4-FFF2-40B4-BE49-F238E27FC236}">
                <a16:creationId xmlns:a16="http://schemas.microsoft.com/office/drawing/2014/main" id="{B6BCC3CA-A0E0-446B-885A-298652FA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579" y="5595196"/>
            <a:ext cx="1383392" cy="527066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내용 없는 경우도 </a:t>
            </a:r>
            <a:br>
              <a:rPr lang="en-US" altLang="ko-KR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법무팀에서 </a:t>
            </a:r>
            <a:r>
              <a:rPr lang="ko-KR" altLang="en-US" sz="1050" err="1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관련없음</a:t>
            </a: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표시</a:t>
            </a:r>
            <a:endParaRPr lang="en-US" altLang="ko-KR" sz="105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None/>
            </a:pPr>
            <a:r>
              <a:rPr lang="ko-KR" altLang="en-US" sz="105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필요시 검토의견 유첨</a:t>
            </a:r>
          </a:p>
        </p:txBody>
      </p:sp>
      <p:sp>
        <p:nvSpPr>
          <p:cNvPr id="44" name="AutoShape 9">
            <a:extLst>
              <a:ext uri="{FF2B5EF4-FFF2-40B4-BE49-F238E27FC236}">
                <a16:creationId xmlns:a16="http://schemas.microsoft.com/office/drawing/2014/main" id="{30E4A5F1-C414-4557-A71D-80BBEA89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5286293"/>
            <a:ext cx="1594362" cy="314325"/>
          </a:xfrm>
          <a:prstGeom prst="roundRect">
            <a:avLst>
              <a:gd name="adj" fmla="val 4046"/>
            </a:avLst>
          </a:prstGeom>
          <a:solidFill>
            <a:srgbClr val="FFFF00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AutoNum type="arabicPeriod"/>
              <a:tabLst>
                <a:tab pos="93663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74625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6828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363538" algn="l"/>
              </a:tabLs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0"/>
              </a:spcBef>
              <a:buFontTx/>
              <a:buNone/>
              <a:defRPr/>
            </a:pP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작성 </a:t>
            </a:r>
            <a:r>
              <a:rPr lang="en-US" altLang="ko-KR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법무팀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F1DEB95-DD1E-4264-978A-7C68A762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41" y="6119336"/>
            <a:ext cx="3981859" cy="738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indent="0">
              <a:defRPr kumimoji="1" sz="1050" b="0">
                <a:solidFill>
                  <a:srgbClr val="006600"/>
                </a:solidFill>
              </a:defRPr>
            </a:lvl1pPr>
            <a:lvl2pPr marL="742950" indent="-285750" eaLnBrk="0" hangingPunct="0">
              <a:defRPr kumimoji="1" sz="1100" b="1"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ea typeface="LG스마트체 Regular" panose="020B0600000101010101" pitchFamily="50" charset="-127"/>
              </a:rPr>
              <a:t>※ </a:t>
            </a:r>
            <a:r>
              <a:rPr lang="ko-KR" altLang="en-US" sz="1200" b="1">
                <a:ea typeface="LG스마트체 Regular" panose="020B0600000101010101" pitchFamily="50" charset="-127"/>
              </a:rPr>
              <a:t>간단 작성</a:t>
            </a:r>
            <a:r>
              <a:rPr lang="en-US" altLang="ko-KR" sz="1200" b="1">
                <a:ea typeface="LG스마트체 Regular" panose="020B0600000101010101" pitchFamily="50" charset="-127"/>
              </a:rPr>
              <a:t> </a:t>
            </a:r>
            <a:r>
              <a:rPr lang="ko-KR" altLang="en-US" sz="1200" b="1">
                <a:ea typeface="LG스마트체 Regular" panose="020B0600000101010101" pitchFamily="50" charset="-127"/>
              </a:rPr>
              <a:t>가이드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정량적 효과가 표기 불가능할 때</a:t>
            </a:r>
            <a:r>
              <a:rPr lang="en-US" altLang="ko-KR" sz="1200" b="1">
                <a:solidFill>
                  <a:srgbClr val="FF0000"/>
                </a:solidFill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: </a:t>
            </a:r>
            <a:r>
              <a:rPr lang="ko-KR" altLang="en-US" sz="1200" b="1">
                <a:ea typeface="LG스마트체 Regular" panose="020B0600000101010101" pitchFamily="50" charset="-127"/>
              </a:rPr>
              <a:t>본 투자시 경제성 및 </a:t>
            </a:r>
            <a:r>
              <a:rPr lang="en-US" altLang="ko-KR" sz="1200" b="1">
                <a:ea typeface="LG스마트체 Regular" panose="020B0600000101010101" pitchFamily="50" charset="-127"/>
              </a:rPr>
              <a:t>Risk </a:t>
            </a:r>
            <a:r>
              <a:rPr lang="ko-KR" altLang="en-US" sz="1200" b="1">
                <a:ea typeface="LG스마트체 Regular" panose="020B0600000101010101" pitchFamily="50" charset="-127"/>
              </a:rPr>
              <a:t>를 정성적으로 작성</a:t>
            </a:r>
            <a:endParaRPr lang="en-US" altLang="ko-KR" sz="1200" b="1">
              <a:ea typeface="LG스마트체 Regular" panose="020B0600000101010101" pitchFamily="50" charset="-127"/>
            </a:endParaRPr>
          </a:p>
          <a:p>
            <a:r>
              <a:rPr lang="en-US" altLang="ko-KR" sz="1200" b="1">
                <a:ea typeface="LG스마트체 Regular" panose="020B0600000101010101" pitchFamily="50" charset="-127"/>
              </a:rPr>
              <a:t>     - </a:t>
            </a:r>
            <a:r>
              <a:rPr lang="ko-KR" altLang="en-US" sz="1200" b="1">
                <a:ea typeface="LG스마트체 Regular" panose="020B0600000101010101" pitchFamily="50" charset="-127"/>
              </a:rPr>
              <a:t>투자 발의부서 작성 및 담당자 명기</a:t>
            </a:r>
            <a:endParaRPr lang="en-US" altLang="ko-KR" sz="1200" b="1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9614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36542A5-787C-4446-92CD-67F2B715B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48543-1A2C-4B5D-809C-B6F06C781A58}"/>
</file>

<file path=customXml/itemProps3.xml><?xml version="1.0" encoding="utf-8"?>
<ds:datastoreItem xmlns:ds="http://schemas.openxmlformats.org/officeDocument/2006/customXml" ds:itemID="{01BF1B54-E896-4786-B3B1-9B5876B40BAD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3abbebcf-e998-46a5-a218-8caf7c565b5e"/>
    <ds:schemaRef ds:uri="http://schemas.microsoft.com/office/infopath/2007/PartnerControls"/>
    <ds:schemaRef ds:uri="http://schemas.openxmlformats.org/package/2006/metadata/core-properties"/>
    <ds:schemaRef ds:uri="1aff9aea-2167-4f2f-b1f9-a85551b2b3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499</TotalTime>
  <Words>5396</Words>
  <Application>Microsoft Office PowerPoint</Application>
  <PresentationFormat>A4 용지(210x297mm)</PresentationFormat>
  <Paragraphs>2198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맑은 고딕</vt:lpstr>
      <vt:lpstr>Arial</vt:lpstr>
      <vt:lpstr>Arial Narrow</vt:lpstr>
      <vt:lpstr>Wingdings</vt:lpstr>
      <vt:lpstr>굴림</vt:lpstr>
      <vt:lpstr>blank</vt:lpstr>
      <vt:lpstr>Worksheet</vt:lpstr>
      <vt:lpstr>Microsoft PowerPoint 프레젠테이션</vt:lpstr>
      <vt:lpstr>투자 표준 심의서</vt:lpstr>
      <vt:lpstr>첨부. 투자 History / Reflection</vt:lpstr>
      <vt:lpstr>[공장구분] 투자명(작성Guide에 따라 작성)</vt:lpstr>
      <vt:lpstr>1. 투자 심의서</vt:lpstr>
      <vt:lpstr>3. 물동 정합성</vt:lpstr>
      <vt:lpstr>5. 수주수익성 대비 투자심의 수익성 비교</vt:lpstr>
      <vt:lpstr>4. 투자 타당성</vt:lpstr>
      <vt:lpstr>4. 투자 타당성</vt:lpstr>
      <vt:lpstr>4. 투자 타당성</vt:lpstr>
      <vt:lpstr>첨부. 물동 vs Capa.</vt:lpstr>
      <vt:lpstr>첨부. LOB 분석결과</vt:lpstr>
      <vt:lpstr>첨부. 투자비 ERRC</vt:lpstr>
      <vt:lpstr>첨부. 업체/사양 비교 검토</vt:lpstr>
      <vt:lpstr>첨부. Layout 검토서</vt:lpstr>
      <vt:lpstr>첨부. 고객가치 및 이슈점검 -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정량규</dc:creator>
  <cp:lastModifiedBy>Jong Wook Lim(임종욱)</cp:lastModifiedBy>
  <cp:revision>2</cp:revision>
  <dcterms:created xsi:type="dcterms:W3CDTF">2021-04-13T23:52:51Z</dcterms:created>
  <dcterms:modified xsi:type="dcterms:W3CDTF">2022-08-24T23:40:41Z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0x01010021B73E4AAD008F4EAADD4E531C01A266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2022-08-24T23:40:41Z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5c427992-c092-41aa-8184-efefa3cfd8c0</vt:lpwstr>
  </property>
  <property fmtid="{D5CDD505-2E9C-101B-9397-08002B2CF9AE}" pid="9" name="MSIP_Label_99b8a968-831d-4cfc-b1f9-4367a1331151_ContentBits">
    <vt:lpwstr>3</vt:lpwstr>
  </property>
</Properties>
</file>