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12520" r:id="rId3"/>
    <p:sldId id="12387" r:id="rId4"/>
    <p:sldId id="12500" r:id="rId5"/>
    <p:sldId id="12489" r:id="rId6"/>
    <p:sldId id="12486" r:id="rId7"/>
    <p:sldId id="12488" r:id="rId8"/>
    <p:sldId id="12490" r:id="rId9"/>
    <p:sldId id="12491" r:id="rId10"/>
    <p:sldId id="12492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3E40BA-52AF-4A8F-8957-96964B58F7B7}">
          <p14:sldIdLst>
            <p14:sldId id="257"/>
          </p14:sldIdLst>
        </p14:section>
        <p14:section name="모바일 INNO-SHE사용방안" id="{182EA648-BCA8-4BBF-8E30-E11AD56D39C9}">
          <p14:sldIdLst>
            <p14:sldId id="12520"/>
            <p14:sldId id="12387"/>
            <p14:sldId id="12500"/>
            <p14:sldId id="12489"/>
            <p14:sldId id="12486"/>
            <p14:sldId id="12488"/>
            <p14:sldId id="12490"/>
            <p14:sldId id="12491"/>
            <p14:sldId id="124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7BB8-14F5-43C8-9EE9-7B7176E051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1138"/>
            <a:ext cx="7284993" cy="418721"/>
          </a:xfrm>
        </p:spPr>
        <p:txBody>
          <a:bodyPr>
            <a:noAutofit/>
          </a:bodyPr>
          <a:lstStyle>
            <a:lvl1pPr algn="l">
              <a:defRPr sz="1625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4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75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75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8" y="6538912"/>
            <a:ext cx="6435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F4DACB5-5D88-4DAA-B6D3-C34F7BE8DA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463" b="0" dirty="0">
              <a:solidFill>
                <a:prstClr val="black"/>
              </a:solidFill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11B417E-A0AF-4930-B673-F38D826C08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539750"/>
            <a:ext cx="944775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463" b="0" dirty="0">
              <a:solidFill>
                <a:prstClr val="black"/>
              </a:solidFill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FB0B18-5D8F-4862-9F6D-993DA3DD69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56452" y="6596175"/>
            <a:ext cx="471539" cy="16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777776" latin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BFB6DB-C2E3-43B9-BA9A-EB19154F3AC6}" type="slidenum">
              <a:rPr lang="en-US" altLang="ko-KR" sz="1056" spc="-8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defTabSz="777776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‹#›</a:t>
            </a:fld>
            <a:r>
              <a:rPr lang="en-US" altLang="ko-KR" sz="813" spc="-8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/ 55</a:t>
            </a:r>
            <a:endParaRPr lang="en-US" altLang="ko-KR" sz="813" b="0" spc="-8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235705-9F57-47A4-9334-2A535138C837}"/>
              </a:ext>
            </a:extLst>
          </p:cNvPr>
          <p:cNvCxnSpPr/>
          <p:nvPr userDrawn="1"/>
        </p:nvCxnSpPr>
        <p:spPr>
          <a:xfrm>
            <a:off x="200478" y="6453336"/>
            <a:ext cx="9577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181">
            <a:extLst>
              <a:ext uri="{FF2B5EF4-FFF2-40B4-BE49-F238E27FC236}">
                <a16:creationId xmlns:a16="http://schemas.microsoft.com/office/drawing/2014/main" id="{020B2027-1BB2-4B20-B068-CE0895D8B1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86186"/>
              </p:ext>
            </p:extLst>
          </p:nvPr>
        </p:nvGraphicFramePr>
        <p:xfrm>
          <a:off x="272479" y="656693"/>
          <a:ext cx="9447751" cy="369874"/>
        </p:xfrm>
        <a:graphic>
          <a:graphicData uri="http://schemas.openxmlformats.org/drawingml/2006/table">
            <a:tbl>
              <a:tblPr/>
              <a:tblGrid>
                <a:gridCol w="16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24">
                  <a:extLst>
                    <a:ext uri="{9D8B030D-6E8A-4147-A177-3AD203B41FA5}">
                      <a16:colId xmlns:a16="http://schemas.microsoft.com/office/drawing/2014/main" val="1420328247"/>
                    </a:ext>
                  </a:extLst>
                </a:gridCol>
                <a:gridCol w="2109058">
                  <a:extLst>
                    <a:ext uri="{9D8B030D-6E8A-4147-A177-3AD203B41FA5}">
                      <a16:colId xmlns:a16="http://schemas.microsoft.com/office/drawing/2014/main" val="4162243176"/>
                    </a:ext>
                  </a:extLst>
                </a:gridCol>
              </a:tblGrid>
              <a:tr h="2336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메뉴 경로</a:t>
                      </a:r>
                    </a:p>
                  </a:txBody>
                  <a:tcPr marL="130000" marR="130000" marT="24917" marB="2491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30000" marR="130000" marT="24917" marB="2491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 그룹</a:t>
                      </a:r>
                    </a:p>
                  </a:txBody>
                  <a:tcPr marL="130000" marR="130000" marT="24917" marB="2491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30000" marR="130000" marT="24917" marB="24917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16EBAC90-0BB6-4E03-A7D2-FEF7AFE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9" y="101463"/>
            <a:ext cx="7284993" cy="418721"/>
          </a:xfrm>
        </p:spPr>
        <p:txBody>
          <a:bodyPr>
            <a:noAutofit/>
          </a:bodyPr>
          <a:lstStyle>
            <a:lvl1pPr algn="l">
              <a:defRPr sz="1625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8187094-87D9-473A-A555-02F8DE45D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9548426"/>
              </p:ext>
            </p:extLst>
          </p:nvPr>
        </p:nvGraphicFramePr>
        <p:xfrm>
          <a:off x="272479" y="959683"/>
          <a:ext cx="9449751" cy="54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750">
                  <a:extLst>
                    <a:ext uri="{9D8B030D-6E8A-4147-A177-3AD203B41FA5}">
                      <a16:colId xmlns:a16="http://schemas.microsoft.com/office/drawing/2014/main" val="21768549"/>
                    </a:ext>
                  </a:extLst>
                </a:gridCol>
                <a:gridCol w="2108001">
                  <a:extLst>
                    <a:ext uri="{9D8B030D-6E8A-4147-A177-3AD203B41FA5}">
                      <a16:colId xmlns:a16="http://schemas.microsoft.com/office/drawing/2014/main" val="2406149417"/>
                    </a:ext>
                  </a:extLst>
                </a:gridCol>
              </a:tblGrid>
              <a:tr h="31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화면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baseline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en-US" altLang="ko-KR" sz="1000" b="1" baseline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93957"/>
                  </a:ext>
                </a:extLst>
              </a:tr>
              <a:tr h="5123569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16892"/>
                  </a:ext>
                </a:extLst>
              </a:tr>
            </a:tbl>
          </a:graphicData>
        </a:graphic>
      </p:graphicFrame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90A9073F-3731-4B01-B252-86438A7EF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9043" y="211967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138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7147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74295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11442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48590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8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375CF7F-229F-ECD3-F78A-EEF5D288F68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3D44EC03-2DC2-14CB-26C4-6D25AC36158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■ 안산연구소 외주공사 안전관리절차 및 방안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436" y="216714"/>
            <a:ext cx="2907894" cy="320675"/>
          </a:xfrm>
        </p:spPr>
        <p:txBody>
          <a:bodyPr/>
          <a:lstStyle/>
          <a:p>
            <a:r>
              <a:rPr lang="en-US" altLang="ko-KR" b="1" dirty="0" err="1"/>
              <a:t>Inno</a:t>
            </a:r>
            <a:r>
              <a:rPr lang="en-US" altLang="ko-KR" b="1" dirty="0"/>
              <a:t>-she </a:t>
            </a:r>
            <a:r>
              <a:rPr lang="ko-KR" altLang="en-US" b="1" dirty="0"/>
              <a:t>도입에 따른 안전관리 절차</a:t>
            </a: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D9C563-631B-4987-9748-E22851CA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5" y="637399"/>
            <a:ext cx="9607723" cy="5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044C-8975-4A6C-8842-C39196E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환경 </a:t>
            </a:r>
            <a:r>
              <a:rPr lang="en-US" altLang="ko-KR" dirty="0"/>
              <a:t>- QR</a:t>
            </a:r>
            <a:r>
              <a:rPr lang="ko-KR" altLang="en-US" dirty="0"/>
              <a:t>신고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CB5F-73F5-4D98-8CFD-ABE5619957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92C24-D465-4B26-86C9-D629AFDEA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33" y="1820565"/>
            <a:ext cx="2065050" cy="39183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143059-1081-4EC4-B501-C5854E26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67B65-AC46-4EB3-9832-7F91C14FC1AC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환경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신고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손상 신고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74F83-4423-43C6-ABF5-D8285AD6F51C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8" name="Text Box 88">
            <a:extLst>
              <a:ext uri="{FF2B5EF4-FFF2-40B4-BE49-F238E27FC236}">
                <a16:creationId xmlns:a16="http://schemas.microsoft.com/office/drawing/2014/main" id="{CD0ABC30-2634-4DDF-B140-68E8A07A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코드가 손상되어 환경의 자가측정 업무 불가 시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손상 신고를 하는 화면입니다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pPr marL="139303" indent="-139303">
              <a:buFont typeface="Wingdings" panose="05000000000000000000" pitchFamily="2" charset="2"/>
              <a:buChar char="v"/>
            </a:pP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124EA-AC49-47E6-82A9-F812768AE8D7}"/>
              </a:ext>
            </a:extLst>
          </p:cNvPr>
          <p:cNvSpPr txBox="1"/>
          <p:nvPr/>
        </p:nvSpPr>
        <p:spPr>
          <a:xfrm>
            <a:off x="3977949" y="4447199"/>
            <a:ext cx="2397889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신고화면에서 신고할 내용을 선택 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178228E-C915-49B5-B641-350C1C16A1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68517" y="3779747"/>
            <a:ext cx="632416" cy="587668"/>
          </a:xfrm>
          <a:prstGeom prst="bentConnector3">
            <a:avLst>
              <a:gd name="adj1" fmla="val 5754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3A9DF-3A35-42B8-ACB8-4CB0F7856470}"/>
              </a:ext>
            </a:extLst>
          </p:cNvPr>
          <p:cNvSpPr/>
          <p:nvPr/>
        </p:nvSpPr>
        <p:spPr bwMode="auto">
          <a:xfrm>
            <a:off x="1691745" y="4206601"/>
            <a:ext cx="578002" cy="4811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B0DDB1-6A90-4435-A80C-350F5CA35D25}"/>
              </a:ext>
            </a:extLst>
          </p:cNvPr>
          <p:cNvSpPr/>
          <p:nvPr/>
        </p:nvSpPr>
        <p:spPr bwMode="auto">
          <a:xfrm>
            <a:off x="1589369" y="4198700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CB5F4-4BB3-4456-A4B0-AE87833EBCE3}"/>
              </a:ext>
            </a:extLst>
          </p:cNvPr>
          <p:cNvSpPr txBox="1"/>
          <p:nvPr/>
        </p:nvSpPr>
        <p:spPr>
          <a:xfrm>
            <a:off x="1371390" y="4721804"/>
            <a:ext cx="13624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하면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QR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손상 신고 화면으로 이동합니다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AF8F8E4-A3F0-4C38-A776-D3DB11BBA560}"/>
              </a:ext>
            </a:extLst>
          </p:cNvPr>
          <p:cNvSpPr/>
          <p:nvPr/>
        </p:nvSpPr>
        <p:spPr bwMode="auto">
          <a:xfrm>
            <a:off x="3812599" y="4403450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295B-68AD-4747-B5FC-1F6D8C72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" y="765737"/>
            <a:ext cx="3254977" cy="340211"/>
          </a:xfrm>
        </p:spPr>
        <p:txBody>
          <a:bodyPr/>
          <a:lstStyle/>
          <a:p>
            <a:r>
              <a:rPr lang="en-US" altLang="ko-KR" dirty="0" err="1"/>
              <a:t>Inno</a:t>
            </a:r>
            <a:r>
              <a:rPr lang="en-US" altLang="ko-KR" dirty="0"/>
              <a:t>-SHE App </a:t>
            </a:r>
            <a:r>
              <a:rPr lang="ko-KR" altLang="en-US" dirty="0"/>
              <a:t>현장</a:t>
            </a:r>
            <a:r>
              <a:rPr lang="en-US" altLang="ko-KR" dirty="0"/>
              <a:t> </a:t>
            </a:r>
            <a:r>
              <a:rPr lang="ko-KR" altLang="en-US" dirty="0"/>
              <a:t>업무흐름도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3E667-9656-4F19-B27B-7E5C83C454B7}"/>
              </a:ext>
            </a:extLst>
          </p:cNvPr>
          <p:cNvSpPr txBox="1"/>
          <p:nvPr/>
        </p:nvSpPr>
        <p:spPr>
          <a:xfrm>
            <a:off x="2512290" y="1538164"/>
            <a:ext cx="1361468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13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App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QR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코드조회 클릭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QR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 카메라 작동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49957-15D6-40E3-A962-B9396523ABD5}"/>
              </a:ext>
            </a:extLst>
          </p:cNvPr>
          <p:cNvSpPr txBox="1"/>
          <p:nvPr/>
        </p:nvSpPr>
        <p:spPr>
          <a:xfrm>
            <a:off x="2594422" y="4268703"/>
            <a:ext cx="1550422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세션 </a:t>
            </a:r>
            <a:r>
              <a:rPr lang="ko-KR" altLang="en-US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만료시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G-Mobile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통해 </a:t>
            </a:r>
            <a:r>
              <a:rPr lang="ko-KR" altLang="en-US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재접속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필요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411D6-16B8-4330-AA1C-BBE4A27FF4FB}"/>
              </a:ext>
            </a:extLst>
          </p:cNvPr>
          <p:cNvSpPr txBox="1"/>
          <p:nvPr/>
        </p:nvSpPr>
        <p:spPr>
          <a:xfrm>
            <a:off x="4178509" y="1531080"/>
            <a:ext cx="1566182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③현장에 비치되어 있는 일일작업신청서 상단 좌측의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코드를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 카메라로 찍음</a:t>
            </a:r>
          </a:p>
        </p:txBody>
      </p: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F20CDAAF-CA64-482F-99A2-51E38B9C4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42" y="2026939"/>
            <a:ext cx="1175484" cy="74561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5BADADA-F43F-48A6-B456-A1F4F22A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676" y="2191864"/>
            <a:ext cx="206245" cy="2031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A4694AF-B5DE-4EC2-AEEA-29EA003960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" b="100000" l="22600" r="68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747" y="2631527"/>
            <a:ext cx="964251" cy="948309"/>
          </a:xfrm>
          <a:prstGeom prst="rect">
            <a:avLst/>
          </a:prstGeom>
          <a:noFill/>
          <a:ln w="28575">
            <a:noFill/>
          </a:ln>
          <a:effectLst>
            <a:glow rad="228600">
              <a:srgbClr val="FFFF00">
                <a:alpha val="40000"/>
              </a:srgb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7CBFBAE-DA39-4B97-9E98-D7CB61824EB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48"/>
          <a:stretch/>
        </p:blipFill>
        <p:spPr>
          <a:xfrm>
            <a:off x="4837341" y="2520757"/>
            <a:ext cx="316489" cy="51833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FB4100A-049F-4EF8-AA01-03DE05061B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760" y="1995339"/>
            <a:ext cx="1061582" cy="193407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F36068B-2FDC-4F83-8BD5-518FCF5BE193}"/>
              </a:ext>
            </a:extLst>
          </p:cNvPr>
          <p:cNvSpPr txBox="1"/>
          <p:nvPr/>
        </p:nvSpPr>
        <p:spPr>
          <a:xfrm>
            <a:off x="6092554" y="1520130"/>
            <a:ext cx="1247080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④ QR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찍으면 작업개요 확인 가능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아래 버튼 작업시작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 버튼 선택</a:t>
            </a:r>
            <a:endParaRPr lang="en-US" altLang="ko-KR" sz="813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429BAAF9-B255-4C75-841D-94BCFD72B4B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648226" y="2399748"/>
            <a:ext cx="504656" cy="195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64FC42-4E3F-454D-928B-D883D399B81E}"/>
              </a:ext>
            </a:extLst>
          </p:cNvPr>
          <p:cNvSpPr txBox="1"/>
          <p:nvPr/>
        </p:nvSpPr>
        <p:spPr>
          <a:xfrm>
            <a:off x="7854085" y="1519772"/>
            <a:ext cx="191040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⑤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안전조치 요구사항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점검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가스측정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)/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작업시작 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작업종료 업무 진행함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813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AF59046-C444-47A4-86D9-77906D024EA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582"/>
          <a:stretch/>
        </p:blipFill>
        <p:spPr>
          <a:xfrm>
            <a:off x="8321092" y="2001479"/>
            <a:ext cx="773124" cy="397298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746EC4-B06A-4FE7-99D0-465857D51961}"/>
              </a:ext>
            </a:extLst>
          </p:cNvPr>
          <p:cNvSpPr/>
          <p:nvPr/>
        </p:nvSpPr>
        <p:spPr>
          <a:xfrm>
            <a:off x="6750690" y="3707681"/>
            <a:ext cx="526500" cy="1755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6A8D665D-C407-4641-98E5-44AEB5A67A5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277189" y="3579836"/>
            <a:ext cx="1061582" cy="215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482059-7137-4539-B922-67FF41055B21}"/>
              </a:ext>
            </a:extLst>
          </p:cNvPr>
          <p:cNvSpPr txBox="1"/>
          <p:nvPr/>
        </p:nvSpPr>
        <p:spPr>
          <a:xfrm>
            <a:off x="3009603" y="813887"/>
            <a:ext cx="124997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b="1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Device-On </a:t>
            </a:r>
            <a:r>
              <a:rPr lang="ko-KR" altLang="en-US" sz="813" b="1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 필수</a:t>
            </a:r>
            <a:endParaRPr lang="en-US" altLang="ko-KR" sz="813" b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1C846F9-6AB5-466C-A02B-41A6707CBB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93" y="2006211"/>
            <a:ext cx="1220083" cy="21690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EF4E78-96C2-4460-9EF6-071A6E52F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54" y="2398469"/>
            <a:ext cx="657443" cy="2281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1C92FF-C75C-4AF4-B023-7BB0C8B356FF}"/>
              </a:ext>
            </a:extLst>
          </p:cNvPr>
          <p:cNvSpPr/>
          <p:nvPr/>
        </p:nvSpPr>
        <p:spPr>
          <a:xfrm>
            <a:off x="3500788" y="2320431"/>
            <a:ext cx="262715" cy="325089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1F6C40CF-7E2E-4C11-A7B5-5E0A5F8B67A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763502" y="2320431"/>
            <a:ext cx="645145" cy="162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AA614E44-B8FB-436F-B79C-60300D8014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0955" y="4047596"/>
            <a:ext cx="856766" cy="17654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C5D4601D-B5EF-4552-8E88-812B2768D124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 rot="16200000" flipH="1">
            <a:off x="6599138" y="3767395"/>
            <a:ext cx="150026" cy="410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6FC0CF-1A4D-4151-AF12-56095EB09353}"/>
              </a:ext>
            </a:extLst>
          </p:cNvPr>
          <p:cNvSpPr/>
          <p:nvPr/>
        </p:nvSpPr>
        <p:spPr>
          <a:xfrm>
            <a:off x="6227760" y="3722070"/>
            <a:ext cx="482406" cy="1755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AFDE58-CB3D-4A2C-9ADA-E95B82F148DE}"/>
              </a:ext>
            </a:extLst>
          </p:cNvPr>
          <p:cNvSpPr txBox="1"/>
          <p:nvPr/>
        </p:nvSpPr>
        <p:spPr>
          <a:xfrm>
            <a:off x="5825930" y="4003232"/>
            <a:ext cx="158720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</a:t>
            </a:r>
            <a:r>
              <a:rPr lang="ko-KR" altLang="en-US" sz="813" dirty="0" err="1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현장안전수칙위반</a:t>
            </a:r>
            <a:r>
              <a:rPr lang="ko-KR" altLang="en-US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등록 버튼</a:t>
            </a:r>
            <a:br>
              <a:rPr lang="en-US" altLang="ko-KR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등록 게시판으로 이동함</a:t>
            </a:r>
            <a:r>
              <a:rPr lang="en-US" altLang="ko-KR" sz="813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endParaRPr lang="ko-KR" altLang="en-US" sz="813" dirty="0">
              <a:highlight>
                <a:srgbClr val="FFFF00"/>
              </a:highlight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5470D3-2F96-4DCF-B311-A60830F7A2A8}"/>
              </a:ext>
            </a:extLst>
          </p:cNvPr>
          <p:cNvSpPr txBox="1"/>
          <p:nvPr/>
        </p:nvSpPr>
        <p:spPr>
          <a:xfrm>
            <a:off x="697184" y="1557672"/>
            <a:ext cx="145375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홈화면에서</a:t>
            </a:r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실행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21F1B77-4F2D-422E-ACB6-BDA2BCB092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4" y="1935546"/>
            <a:ext cx="1519538" cy="3288663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32E655-CCE2-49E6-94F7-53A42A551BC6}"/>
              </a:ext>
            </a:extLst>
          </p:cNvPr>
          <p:cNvSpPr/>
          <p:nvPr/>
        </p:nvSpPr>
        <p:spPr>
          <a:xfrm>
            <a:off x="991083" y="2152165"/>
            <a:ext cx="385083" cy="442777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9258CF2-FC55-4FD9-B9D7-212C3FD838E2}"/>
              </a:ext>
            </a:extLst>
          </p:cNvPr>
          <p:cNvCxnSpPr>
            <a:cxnSpLocks/>
          </p:cNvCxnSpPr>
          <p:nvPr/>
        </p:nvCxnSpPr>
        <p:spPr>
          <a:xfrm flipV="1">
            <a:off x="2118368" y="2587325"/>
            <a:ext cx="486996" cy="1701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2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235B-A562-42D7-9B9B-12D4749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QR</a:t>
            </a:r>
            <a:r>
              <a:rPr lang="ko-KR" altLang="en-US" dirty="0"/>
              <a:t>코드 스캔 </a:t>
            </a:r>
            <a:r>
              <a:rPr lang="en-US" altLang="ko-KR" dirty="0"/>
              <a:t>&gt; </a:t>
            </a:r>
            <a:r>
              <a:rPr lang="ko-KR" altLang="en-US" dirty="0"/>
              <a:t>작업 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65EE50-7A56-4189-A9C0-C5B7C4DC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B339D9-A62C-4C20-B41F-02F26B87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35" y="2567180"/>
            <a:ext cx="307549" cy="3075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3CB610C-BBF6-4D06-BF3C-EA091799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33" y="1820565"/>
            <a:ext cx="1901250" cy="39183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56AA16-C794-40D2-9339-4D1F6914D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955" y="1820565"/>
            <a:ext cx="1915194" cy="3910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A3BEEE7-0B44-479F-B80A-FCCE12A6E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779" y="3342490"/>
            <a:ext cx="1024526" cy="976502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63E8AE4-2937-48B2-BF5D-4619A1354BEE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1806986" y="2885800"/>
            <a:ext cx="1212568" cy="57532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E7C0E5-635F-43FB-BA3B-2A476D15BEEE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코드조회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카메라 호출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작업개요 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69B1-5980-4B7E-8C7F-15CEB3AB729B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355C7F-3055-431C-836A-66D8B3EB9DEA}"/>
              </a:ext>
            </a:extLst>
          </p:cNvPr>
          <p:cNvSpPr/>
          <p:nvPr/>
        </p:nvSpPr>
        <p:spPr bwMode="auto">
          <a:xfrm>
            <a:off x="1799958" y="2298100"/>
            <a:ext cx="461130" cy="4578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FED51E-DE2B-4387-8005-42CDBC428FF2}"/>
              </a:ext>
            </a:extLst>
          </p:cNvPr>
          <p:cNvSpPr txBox="1"/>
          <p:nvPr/>
        </p:nvSpPr>
        <p:spPr>
          <a:xfrm>
            <a:off x="1484986" y="2802095"/>
            <a:ext cx="1742512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 QR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코드조회 클릭 </a:t>
            </a:r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QR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 카메라 작동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228257-982D-47F7-A9A9-A8210738C002}"/>
              </a:ext>
            </a:extLst>
          </p:cNvPr>
          <p:cNvSpPr txBox="1"/>
          <p:nvPr/>
        </p:nvSpPr>
        <p:spPr>
          <a:xfrm>
            <a:off x="2910737" y="4558350"/>
            <a:ext cx="174251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③현장에 비치되어 있는 일일작업신청서 상단 좌측의 </a:t>
            </a:r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 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코드를 </a:t>
            </a:r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 카메라로 찍음</a:t>
            </a:r>
            <a:endParaRPr lang="en-US" altLang="ko-KR" sz="894" dirty="0">
              <a:highlight>
                <a:srgbClr val="FFFF00"/>
              </a:highlight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1DC0F0-E982-4D93-BEF9-2874556A2415}"/>
              </a:ext>
            </a:extLst>
          </p:cNvPr>
          <p:cNvSpPr txBox="1"/>
          <p:nvPr/>
        </p:nvSpPr>
        <p:spPr>
          <a:xfrm>
            <a:off x="5632176" y="5069201"/>
            <a:ext cx="2523945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④ QR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찍으면 작업개요 확인 가능 </a:t>
            </a:r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아래 버튼 작업시작</a:t>
            </a:r>
            <a:r>
              <a:rPr lang="en-US" altLang="ko-KR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94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 버튼 선택</a:t>
            </a:r>
            <a:endParaRPr lang="en-US" altLang="ko-KR" sz="894" dirty="0">
              <a:highlight>
                <a:srgbClr val="FFFF00"/>
              </a:highlight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F96F3AD3-7589-4F38-8044-D0EC60605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9043" y="815161"/>
            <a:ext cx="1843906" cy="260548"/>
          </a:xfrm>
        </p:spPr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이용 매뉴얼</a:t>
            </a:r>
          </a:p>
        </p:txBody>
      </p:sp>
      <p:sp>
        <p:nvSpPr>
          <p:cNvPr id="45" name="Text Box 88">
            <a:extLst>
              <a:ext uri="{FF2B5EF4-FFF2-40B4-BE49-F238E27FC236}">
                <a16:creationId xmlns:a16="http://schemas.microsoft.com/office/drawing/2014/main" id="{3A640089-F7EE-4DBC-BDFD-7C155392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App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코드스캔 후 작업 시작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 업무를 하는 화면으로 이동합니다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8C82B2-012B-4807-A0F2-9552BEC784C2}"/>
              </a:ext>
            </a:extLst>
          </p:cNvPr>
          <p:cNvSpPr/>
          <p:nvPr/>
        </p:nvSpPr>
        <p:spPr>
          <a:xfrm>
            <a:off x="5936551" y="5419297"/>
            <a:ext cx="899952" cy="311893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69458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8E99-0BBC-4B6F-8CDF-6233AD1F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QR</a:t>
            </a:r>
            <a:r>
              <a:rPr lang="ko-KR" altLang="en-US" dirty="0"/>
              <a:t>코드 스캔 </a:t>
            </a:r>
            <a:r>
              <a:rPr lang="en-US" altLang="ko-KR" dirty="0"/>
              <a:t>&gt; </a:t>
            </a:r>
            <a:r>
              <a:rPr lang="ko-KR" altLang="en-US" dirty="0"/>
              <a:t>작업 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4F591-C843-4CE7-894B-8B4C2385E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47E3E-44C9-4B78-A4A7-FE4A05287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/>
          <a:stretch/>
        </p:blipFill>
        <p:spPr>
          <a:xfrm>
            <a:off x="304727" y="2059341"/>
            <a:ext cx="941850" cy="3686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2FC05-D17B-4595-B830-C3B6AF7B8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7"/>
          <a:stretch/>
        </p:blipFill>
        <p:spPr>
          <a:xfrm>
            <a:off x="3384575" y="2057636"/>
            <a:ext cx="941850" cy="36897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D45AC-7AAF-43ED-B705-EBFFF51A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2" b="71726"/>
          <a:stretch/>
        </p:blipFill>
        <p:spPr>
          <a:xfrm>
            <a:off x="1336251" y="2059341"/>
            <a:ext cx="941850" cy="5195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3B945-070E-418B-A593-C2F0D181B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3"/>
          <a:stretch/>
        </p:blipFill>
        <p:spPr>
          <a:xfrm>
            <a:off x="1335006" y="2578910"/>
            <a:ext cx="941850" cy="31668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07AE87-88AA-49EE-8DD5-23BBB81817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4" b="63303"/>
          <a:stretch/>
        </p:blipFill>
        <p:spPr>
          <a:xfrm>
            <a:off x="2365285" y="2059342"/>
            <a:ext cx="941850" cy="10056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4A8F74-FCAA-4658-B1EC-1ECA0037CD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4"/>
          <a:stretch/>
        </p:blipFill>
        <p:spPr>
          <a:xfrm>
            <a:off x="2365285" y="2465711"/>
            <a:ext cx="941850" cy="3280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39D72-D544-4073-8733-A83232FCD8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5"/>
          <a:stretch/>
        </p:blipFill>
        <p:spPr>
          <a:xfrm>
            <a:off x="4403865" y="2125499"/>
            <a:ext cx="941850" cy="36219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DC1ED3-24FC-4821-B6B4-34CCAAE9EC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3" b="66170"/>
          <a:stretch/>
        </p:blipFill>
        <p:spPr>
          <a:xfrm>
            <a:off x="4403865" y="2057636"/>
            <a:ext cx="941850" cy="340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CCA976-A0EE-410A-859E-13E7822F17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4"/>
          <a:stretch/>
        </p:blipFill>
        <p:spPr>
          <a:xfrm>
            <a:off x="5442643" y="2055933"/>
            <a:ext cx="941850" cy="36897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792212-5735-4A66-AAF3-8B09BF21DCC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2"/>
          <a:stretch/>
        </p:blipFill>
        <p:spPr>
          <a:xfrm>
            <a:off x="6488205" y="2148244"/>
            <a:ext cx="941850" cy="35991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B30D2E-1432-4503-AFE1-5B1B16ECDE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5" b="64270"/>
          <a:stretch/>
        </p:blipFill>
        <p:spPr>
          <a:xfrm>
            <a:off x="6489159" y="2057637"/>
            <a:ext cx="941850" cy="3849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739B60-223E-4F96-9C73-865F193480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6"/>
          <a:stretch/>
        </p:blipFill>
        <p:spPr>
          <a:xfrm>
            <a:off x="7526982" y="2055932"/>
            <a:ext cx="941850" cy="36914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4DF7F-7FCF-4D15-94DE-DBB624BA45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3"/>
          <a:stretch/>
        </p:blipFill>
        <p:spPr>
          <a:xfrm>
            <a:off x="8565759" y="2055932"/>
            <a:ext cx="941850" cy="36914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B901E-B8CE-4443-ABC8-42414DE147B1}"/>
              </a:ext>
            </a:extLst>
          </p:cNvPr>
          <p:cNvGrpSpPr/>
          <p:nvPr/>
        </p:nvGrpSpPr>
        <p:grpSpPr>
          <a:xfrm>
            <a:off x="250720" y="2077090"/>
            <a:ext cx="919666" cy="209002"/>
            <a:chOff x="1938828" y="1907347"/>
            <a:chExt cx="1159200" cy="257233"/>
          </a:xfrm>
        </p:grpSpPr>
        <p:sp>
          <p:nvSpPr>
            <p:cNvPr id="18" name="순서도: 수동 연산 9">
              <a:extLst>
                <a:ext uri="{FF2B5EF4-FFF2-40B4-BE49-F238E27FC236}">
                  <a16:creationId xmlns:a16="http://schemas.microsoft.com/office/drawing/2014/main" id="{45B8BBD5-2BA3-4266-9062-ACECF00B6D95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1DEC-111B-4483-8A47-CF98B466D631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일반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ECDC67-B66F-4F69-AA9B-CF84B74F7FF0}"/>
              </a:ext>
            </a:extLst>
          </p:cNvPr>
          <p:cNvGrpSpPr/>
          <p:nvPr/>
        </p:nvGrpSpPr>
        <p:grpSpPr>
          <a:xfrm>
            <a:off x="1314721" y="2077090"/>
            <a:ext cx="919666" cy="209002"/>
            <a:chOff x="1938828" y="1907347"/>
            <a:chExt cx="1159200" cy="257233"/>
          </a:xfrm>
        </p:grpSpPr>
        <p:sp>
          <p:nvSpPr>
            <p:cNvPr id="21" name="순서도: 수동 연산 9">
              <a:extLst>
                <a:ext uri="{FF2B5EF4-FFF2-40B4-BE49-F238E27FC236}">
                  <a16:creationId xmlns:a16="http://schemas.microsoft.com/office/drawing/2014/main" id="{541B9DBB-E787-491D-80C5-1EA6FA762CB8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808467-9D9F-4110-9D98-69538A638D97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화기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907E86-16D3-488B-9AFE-455ADB19E8CB}"/>
              </a:ext>
            </a:extLst>
          </p:cNvPr>
          <p:cNvGrpSpPr/>
          <p:nvPr/>
        </p:nvGrpSpPr>
        <p:grpSpPr>
          <a:xfrm>
            <a:off x="2341710" y="2077090"/>
            <a:ext cx="919666" cy="209002"/>
            <a:chOff x="1938828" y="1907347"/>
            <a:chExt cx="1159200" cy="257233"/>
          </a:xfrm>
        </p:grpSpPr>
        <p:sp>
          <p:nvSpPr>
            <p:cNvPr id="24" name="순서도: 수동 연산 9">
              <a:extLst>
                <a:ext uri="{FF2B5EF4-FFF2-40B4-BE49-F238E27FC236}">
                  <a16:creationId xmlns:a16="http://schemas.microsoft.com/office/drawing/2014/main" id="{EC1BD1B8-749C-44D9-A025-F388C8308282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4EDFA7-3827-46D0-9CBD-70B388FE879C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전기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7BF1C03-70E2-49CD-96B4-8C16EA53F088}"/>
              </a:ext>
            </a:extLst>
          </p:cNvPr>
          <p:cNvGrpSpPr/>
          <p:nvPr/>
        </p:nvGrpSpPr>
        <p:grpSpPr>
          <a:xfrm>
            <a:off x="3382085" y="2077090"/>
            <a:ext cx="919666" cy="209002"/>
            <a:chOff x="1938828" y="1907347"/>
            <a:chExt cx="1159200" cy="257233"/>
          </a:xfrm>
        </p:grpSpPr>
        <p:sp>
          <p:nvSpPr>
            <p:cNvPr id="27" name="순서도: 수동 연산 9">
              <a:extLst>
                <a:ext uri="{FF2B5EF4-FFF2-40B4-BE49-F238E27FC236}">
                  <a16:creationId xmlns:a16="http://schemas.microsoft.com/office/drawing/2014/main" id="{22AA6205-96A6-4E55-B85D-007A27BFC264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3D24A8-8618-41B3-AC9F-201DB01528DE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고소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6E667B-6C08-4816-B9AF-0A4FF55BEF88}"/>
              </a:ext>
            </a:extLst>
          </p:cNvPr>
          <p:cNvGrpSpPr/>
          <p:nvPr/>
        </p:nvGrpSpPr>
        <p:grpSpPr>
          <a:xfrm>
            <a:off x="4396167" y="2077090"/>
            <a:ext cx="919666" cy="209002"/>
            <a:chOff x="1938828" y="1907347"/>
            <a:chExt cx="1159200" cy="257233"/>
          </a:xfrm>
        </p:grpSpPr>
        <p:sp>
          <p:nvSpPr>
            <p:cNvPr id="30" name="순서도: 수동 연산 9">
              <a:extLst>
                <a:ext uri="{FF2B5EF4-FFF2-40B4-BE49-F238E27FC236}">
                  <a16:creationId xmlns:a16="http://schemas.microsoft.com/office/drawing/2014/main" id="{D224435C-2ECA-4090-A103-891224D335F7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D072E2-85D4-498D-8B5B-AF1A1E0B0B35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중장비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203B4-7CE7-4E46-94C3-35C0293A552C}"/>
              </a:ext>
            </a:extLst>
          </p:cNvPr>
          <p:cNvGrpSpPr/>
          <p:nvPr/>
        </p:nvGrpSpPr>
        <p:grpSpPr>
          <a:xfrm>
            <a:off x="5432770" y="2077090"/>
            <a:ext cx="919666" cy="209002"/>
            <a:chOff x="1938828" y="1907347"/>
            <a:chExt cx="1159200" cy="257233"/>
          </a:xfrm>
        </p:grpSpPr>
        <p:sp>
          <p:nvSpPr>
            <p:cNvPr id="33" name="순서도: 수동 연산 9">
              <a:extLst>
                <a:ext uri="{FF2B5EF4-FFF2-40B4-BE49-F238E27FC236}">
                  <a16:creationId xmlns:a16="http://schemas.microsoft.com/office/drawing/2014/main" id="{C4CE9EA0-71C4-4DC3-B425-2BF865D3F966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29C9929-A5F2-41B2-9C64-506F35499DC8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굴착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893AFA-9BF3-4440-A5EC-0DBEA926145F}"/>
              </a:ext>
            </a:extLst>
          </p:cNvPr>
          <p:cNvGrpSpPr/>
          <p:nvPr/>
        </p:nvGrpSpPr>
        <p:grpSpPr>
          <a:xfrm>
            <a:off x="6495905" y="2077090"/>
            <a:ext cx="919666" cy="209002"/>
            <a:chOff x="1938828" y="1907347"/>
            <a:chExt cx="1159200" cy="257233"/>
          </a:xfrm>
        </p:grpSpPr>
        <p:sp>
          <p:nvSpPr>
            <p:cNvPr id="36" name="순서도: 수동 연산 9">
              <a:extLst>
                <a:ext uri="{FF2B5EF4-FFF2-40B4-BE49-F238E27FC236}">
                  <a16:creationId xmlns:a16="http://schemas.microsoft.com/office/drawing/2014/main" id="{0024162E-BA3A-4612-BC81-F6FE6E39B252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1B8BEB-02FB-4E05-BE3B-7BDD64E80AF5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밀폐공간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99875B-E30A-4D64-8B25-D048C7B59B6F}"/>
              </a:ext>
            </a:extLst>
          </p:cNvPr>
          <p:cNvGrpSpPr/>
          <p:nvPr/>
        </p:nvGrpSpPr>
        <p:grpSpPr>
          <a:xfrm>
            <a:off x="7503202" y="2077089"/>
            <a:ext cx="919666" cy="209002"/>
            <a:chOff x="1938828" y="1907347"/>
            <a:chExt cx="1159200" cy="257233"/>
          </a:xfrm>
        </p:grpSpPr>
        <p:sp>
          <p:nvSpPr>
            <p:cNvPr id="39" name="순서도: 수동 연산 9">
              <a:extLst>
                <a:ext uri="{FF2B5EF4-FFF2-40B4-BE49-F238E27FC236}">
                  <a16:creationId xmlns:a16="http://schemas.microsoft.com/office/drawing/2014/main" id="{818B0A8E-6F5E-4EF0-AAE9-B5DE9E3DADEE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9D8675-AD99-4863-BDB3-4DAA387F2E0C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유해위험물질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7C020F-F948-4519-B76E-34AF489CF5C3}"/>
              </a:ext>
            </a:extLst>
          </p:cNvPr>
          <p:cNvGrpSpPr/>
          <p:nvPr/>
        </p:nvGrpSpPr>
        <p:grpSpPr>
          <a:xfrm>
            <a:off x="8533703" y="2077089"/>
            <a:ext cx="919666" cy="209002"/>
            <a:chOff x="1938828" y="1907347"/>
            <a:chExt cx="1159200" cy="257233"/>
          </a:xfrm>
        </p:grpSpPr>
        <p:sp>
          <p:nvSpPr>
            <p:cNvPr id="42" name="순서도: 수동 연산 9">
              <a:extLst>
                <a:ext uri="{FF2B5EF4-FFF2-40B4-BE49-F238E27FC236}">
                  <a16:creationId xmlns:a16="http://schemas.microsoft.com/office/drawing/2014/main" id="{66EF7E6C-181C-45E2-B461-0B74D9DE342B}"/>
                </a:ext>
              </a:extLst>
            </p:cNvPr>
            <p:cNvSpPr/>
            <p:nvPr/>
          </p:nvSpPr>
          <p:spPr>
            <a:xfrm rot="10800000">
              <a:off x="1938828" y="1907347"/>
              <a:ext cx="1159200" cy="981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372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372 w 10000"/>
                <a:gd name="connsiteY2" fmla="*/ 10000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446"/>
                <a:gd name="connsiteX1" fmla="*/ 10000 w 10000"/>
                <a:gd name="connsiteY1" fmla="*/ 0 h 10446"/>
                <a:gd name="connsiteX2" fmla="*/ 6576 w 10000"/>
                <a:gd name="connsiteY2" fmla="*/ 10446 h 10446"/>
                <a:gd name="connsiteX3" fmla="*/ 3357 w 10000"/>
                <a:gd name="connsiteY3" fmla="*/ 10446 h 10446"/>
                <a:gd name="connsiteX4" fmla="*/ 0 w 10000"/>
                <a:gd name="connsiteY4" fmla="*/ 0 h 10446"/>
                <a:gd name="connsiteX0" fmla="*/ 0 w 10000"/>
                <a:gd name="connsiteY0" fmla="*/ 0 h 10842"/>
                <a:gd name="connsiteX1" fmla="*/ 10000 w 10000"/>
                <a:gd name="connsiteY1" fmla="*/ 0 h 10842"/>
                <a:gd name="connsiteX2" fmla="*/ 6576 w 10000"/>
                <a:gd name="connsiteY2" fmla="*/ 10446 h 10842"/>
                <a:gd name="connsiteX3" fmla="*/ 3357 w 10000"/>
                <a:gd name="connsiteY3" fmla="*/ 10446 h 10842"/>
                <a:gd name="connsiteX4" fmla="*/ 0 w 10000"/>
                <a:gd name="connsiteY4" fmla="*/ 0 h 10842"/>
                <a:gd name="connsiteX0" fmla="*/ 0 w 10000"/>
                <a:gd name="connsiteY0" fmla="*/ 0 h 13451"/>
                <a:gd name="connsiteX1" fmla="*/ 10000 w 10000"/>
                <a:gd name="connsiteY1" fmla="*/ 0 h 13451"/>
                <a:gd name="connsiteX2" fmla="*/ 6780 w 10000"/>
                <a:gd name="connsiteY2" fmla="*/ 13315 h 13451"/>
                <a:gd name="connsiteX3" fmla="*/ 3357 w 10000"/>
                <a:gd name="connsiteY3" fmla="*/ 10446 h 13451"/>
                <a:gd name="connsiteX4" fmla="*/ 0 w 10000"/>
                <a:gd name="connsiteY4" fmla="*/ 0 h 13451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80 w 10000"/>
                <a:gd name="connsiteY2" fmla="*/ 13315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5145"/>
                <a:gd name="connsiteX1" fmla="*/ 10000 w 10000"/>
                <a:gd name="connsiteY1" fmla="*/ 0 h 15145"/>
                <a:gd name="connsiteX2" fmla="*/ 6712 w 10000"/>
                <a:gd name="connsiteY2" fmla="*/ 14749 h 15145"/>
                <a:gd name="connsiteX3" fmla="*/ 3018 w 10000"/>
                <a:gd name="connsiteY3" fmla="*/ 14749 h 15145"/>
                <a:gd name="connsiteX4" fmla="*/ 0 w 10000"/>
                <a:gd name="connsiteY4" fmla="*/ 0 h 15145"/>
                <a:gd name="connsiteX0" fmla="*/ 0 w 10000"/>
                <a:gd name="connsiteY0" fmla="*/ 0 h 14749"/>
                <a:gd name="connsiteX1" fmla="*/ 10000 w 10000"/>
                <a:gd name="connsiteY1" fmla="*/ 0 h 14749"/>
                <a:gd name="connsiteX2" fmla="*/ 6712 w 10000"/>
                <a:gd name="connsiteY2" fmla="*/ 14749 h 14749"/>
                <a:gd name="connsiteX3" fmla="*/ 3018 w 10000"/>
                <a:gd name="connsiteY3" fmla="*/ 14749 h 14749"/>
                <a:gd name="connsiteX4" fmla="*/ 0 w 10000"/>
                <a:gd name="connsiteY4" fmla="*/ 0 h 14749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712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  <a:gd name="connsiteX0" fmla="*/ 0 w 10000"/>
                <a:gd name="connsiteY0" fmla="*/ 0 h 16183"/>
                <a:gd name="connsiteX1" fmla="*/ 10000 w 10000"/>
                <a:gd name="connsiteY1" fmla="*/ 0 h 16183"/>
                <a:gd name="connsiteX2" fmla="*/ 6373 w 10000"/>
                <a:gd name="connsiteY2" fmla="*/ 16183 h 16183"/>
                <a:gd name="connsiteX3" fmla="*/ 3018 w 10000"/>
                <a:gd name="connsiteY3" fmla="*/ 14749 h 16183"/>
                <a:gd name="connsiteX4" fmla="*/ 0 w 10000"/>
                <a:gd name="connsiteY4" fmla="*/ 0 h 1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6183">
                  <a:moveTo>
                    <a:pt x="0" y="0"/>
                  </a:moveTo>
                  <a:lnTo>
                    <a:pt x="10000" y="0"/>
                  </a:lnTo>
                  <a:lnTo>
                    <a:pt x="6373" y="16183"/>
                  </a:lnTo>
                  <a:cubicBezTo>
                    <a:pt x="6250" y="15641"/>
                    <a:pt x="4091" y="14749"/>
                    <a:pt x="3018" y="147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4262365-3B90-47EF-A8D5-622E25C0CBE5}"/>
                </a:ext>
              </a:extLst>
            </p:cNvPr>
            <p:cNvSpPr/>
            <p:nvPr/>
          </p:nvSpPr>
          <p:spPr>
            <a:xfrm>
              <a:off x="1948891" y="2010612"/>
              <a:ext cx="1121832" cy="15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813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방사선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378D18-4581-4AEB-BEF0-A890C358E01C}"/>
              </a:ext>
            </a:extLst>
          </p:cNvPr>
          <p:cNvSpPr/>
          <p:nvPr/>
        </p:nvSpPr>
        <p:spPr>
          <a:xfrm>
            <a:off x="296864" y="1244375"/>
            <a:ext cx="6207025" cy="61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AutoNum type="arabicPeriod"/>
            </a:pP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시작 조건</a:t>
            </a:r>
            <a:b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-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일반 작업 안전조치 요구사항 확인과 점검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전 점검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완료가 되어야 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노란 표시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b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-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시작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버튼이 활성화 됩니다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b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*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화기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밀폐공간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전 가스측정 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있어야만 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시작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버튼이 활성화 됩니다</a:t>
            </a:r>
            <a:r>
              <a:rPr lang="en-US" altLang="ko-KR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85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5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 sz="85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0487-44C3-4611-9CDA-C9932B4FAAB2}"/>
              </a:ext>
            </a:extLst>
          </p:cNvPr>
          <p:cNvSpPr/>
          <p:nvPr/>
        </p:nvSpPr>
        <p:spPr bwMode="auto">
          <a:xfrm>
            <a:off x="300988" y="2937076"/>
            <a:ext cx="945588" cy="207567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7437CC-E6EA-417B-BB06-83906290D8F4}"/>
              </a:ext>
            </a:extLst>
          </p:cNvPr>
          <p:cNvSpPr/>
          <p:nvPr/>
        </p:nvSpPr>
        <p:spPr bwMode="auto">
          <a:xfrm>
            <a:off x="303481" y="3270862"/>
            <a:ext cx="331122" cy="751516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6E2681-82B1-483A-8948-B3145760C8B0}"/>
              </a:ext>
            </a:extLst>
          </p:cNvPr>
          <p:cNvSpPr/>
          <p:nvPr/>
        </p:nvSpPr>
        <p:spPr bwMode="auto">
          <a:xfrm>
            <a:off x="634603" y="3569772"/>
            <a:ext cx="603476" cy="452606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0BBA8B-CEA2-4A64-8C59-DDBE534978F5}"/>
              </a:ext>
            </a:extLst>
          </p:cNvPr>
          <p:cNvSpPr/>
          <p:nvPr/>
        </p:nvSpPr>
        <p:spPr bwMode="auto">
          <a:xfrm>
            <a:off x="1322770" y="3207841"/>
            <a:ext cx="945588" cy="207567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4D3443-33F3-4F66-843C-B30840D97581}"/>
              </a:ext>
            </a:extLst>
          </p:cNvPr>
          <p:cNvSpPr/>
          <p:nvPr/>
        </p:nvSpPr>
        <p:spPr bwMode="auto">
          <a:xfrm>
            <a:off x="2369247" y="3104057"/>
            <a:ext cx="945588" cy="207567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highlight>
                <a:srgbClr val="FFFF00"/>
              </a:highlight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CD15D5-A0FB-4913-A65B-9F646B9B350E}"/>
              </a:ext>
            </a:extLst>
          </p:cNvPr>
          <p:cNvSpPr/>
          <p:nvPr/>
        </p:nvSpPr>
        <p:spPr bwMode="auto">
          <a:xfrm>
            <a:off x="1322770" y="3441302"/>
            <a:ext cx="945588" cy="233463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85FC70-227D-4978-A7E9-06B939A20337}"/>
              </a:ext>
            </a:extLst>
          </p:cNvPr>
          <p:cNvSpPr/>
          <p:nvPr/>
        </p:nvSpPr>
        <p:spPr bwMode="auto">
          <a:xfrm>
            <a:off x="3381852" y="3428354"/>
            <a:ext cx="945588" cy="233463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BA44880-107D-4C1F-9EF6-2F250768EF38}"/>
              </a:ext>
            </a:extLst>
          </p:cNvPr>
          <p:cNvSpPr/>
          <p:nvPr/>
        </p:nvSpPr>
        <p:spPr bwMode="auto">
          <a:xfrm>
            <a:off x="4409127" y="3872256"/>
            <a:ext cx="952386" cy="233463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986890-EAB2-4D99-ADA0-8EE982724F8E}"/>
              </a:ext>
            </a:extLst>
          </p:cNvPr>
          <p:cNvSpPr/>
          <p:nvPr/>
        </p:nvSpPr>
        <p:spPr bwMode="auto">
          <a:xfrm>
            <a:off x="6483510" y="2822875"/>
            <a:ext cx="946546" cy="195956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3B2CB8-21C2-4CAF-9FA2-1099335CA69D}"/>
              </a:ext>
            </a:extLst>
          </p:cNvPr>
          <p:cNvSpPr/>
          <p:nvPr/>
        </p:nvSpPr>
        <p:spPr bwMode="auto">
          <a:xfrm>
            <a:off x="6503889" y="3070146"/>
            <a:ext cx="926166" cy="952231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CDE61D-D358-4B3D-8C18-2659793D095E}"/>
              </a:ext>
            </a:extLst>
          </p:cNvPr>
          <p:cNvSpPr/>
          <p:nvPr/>
        </p:nvSpPr>
        <p:spPr bwMode="auto">
          <a:xfrm>
            <a:off x="7540716" y="3420381"/>
            <a:ext cx="926166" cy="254385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7FAB45-DA41-4856-B60A-C4DB57C988DB}"/>
              </a:ext>
            </a:extLst>
          </p:cNvPr>
          <p:cNvSpPr/>
          <p:nvPr/>
        </p:nvSpPr>
        <p:spPr bwMode="auto">
          <a:xfrm>
            <a:off x="8570995" y="3414323"/>
            <a:ext cx="926166" cy="254385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D7BA65-095A-4F70-81D6-067B7C19E866}"/>
              </a:ext>
            </a:extLst>
          </p:cNvPr>
          <p:cNvSpPr/>
          <p:nvPr/>
        </p:nvSpPr>
        <p:spPr bwMode="auto">
          <a:xfrm>
            <a:off x="256552" y="1235190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2EE448-76F8-4248-8B79-062EF11A23C6}"/>
              </a:ext>
            </a:extLst>
          </p:cNvPr>
          <p:cNvSpPr/>
          <p:nvPr/>
        </p:nvSpPr>
        <p:spPr bwMode="auto">
          <a:xfrm>
            <a:off x="5432107" y="3425824"/>
            <a:ext cx="952386" cy="233463"/>
          </a:xfrm>
          <a:prstGeom prst="rect">
            <a:avLst/>
          </a:prstGeom>
          <a:solidFill>
            <a:srgbClr val="FFFF00">
              <a:alpha val="22000"/>
            </a:srgbClr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6A00562-1F1D-4B9A-A975-F660CE0A973F}"/>
              </a:ext>
            </a:extLst>
          </p:cNvPr>
          <p:cNvSpPr/>
          <p:nvPr/>
        </p:nvSpPr>
        <p:spPr bwMode="auto">
          <a:xfrm>
            <a:off x="80209" y="2931915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AAB94D-D3BF-4133-9663-98289393064A}"/>
              </a:ext>
            </a:extLst>
          </p:cNvPr>
          <p:cNvSpPr/>
          <p:nvPr/>
        </p:nvSpPr>
        <p:spPr>
          <a:xfrm>
            <a:off x="3003196" y="2438982"/>
            <a:ext cx="4953000" cy="5425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⑤ </a:t>
            </a:r>
            <a:r>
              <a:rPr lang="ko-KR" altLang="en-US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안전조치 요구사항 </a:t>
            </a:r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점검</a:t>
            </a:r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가스측정</a:t>
            </a:r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)/</a:t>
            </a:r>
            <a:r>
              <a:rPr lang="ko-KR" altLang="en-US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작업시작 </a:t>
            </a:r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작업종료 업무 진행함</a:t>
            </a:r>
            <a:r>
              <a:rPr lang="en-US" altLang="ko-KR" sz="1463" b="1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1463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3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235B-A562-42D7-9B9B-12D4749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작업 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65EE50-7A56-4189-A9C0-C5B7C4DC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407E36-31B6-4CCE-8709-8582D502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3" y="1828305"/>
            <a:ext cx="1901250" cy="3907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89184E8-4335-491B-A13A-A7AE925BDE7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32128" y="3374838"/>
            <a:ext cx="1168805" cy="4070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8257AF-2176-44F0-BDEB-95947FAA29B5}"/>
              </a:ext>
            </a:extLst>
          </p:cNvPr>
          <p:cNvSpPr/>
          <p:nvPr/>
        </p:nvSpPr>
        <p:spPr bwMode="auto">
          <a:xfrm>
            <a:off x="1114534" y="3195539"/>
            <a:ext cx="497053" cy="8114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4F42D6-A89A-494E-B6CB-13F87D65F45C}"/>
              </a:ext>
            </a:extLst>
          </p:cNvPr>
          <p:cNvSpPr/>
          <p:nvPr/>
        </p:nvSpPr>
        <p:spPr bwMode="auto">
          <a:xfrm>
            <a:off x="1012159" y="3195539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E28A8-ADFD-4AEF-8A5E-A5ECF7523C6D}"/>
              </a:ext>
            </a:extLst>
          </p:cNvPr>
          <p:cNvSpPr txBox="1"/>
          <p:nvPr/>
        </p:nvSpPr>
        <p:spPr>
          <a:xfrm>
            <a:off x="1114534" y="3934071"/>
            <a:ext cx="1463003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안전작업 시작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..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EDA283F-8792-4DDC-8CDC-366811F2B01E}"/>
              </a:ext>
            </a:extLst>
          </p:cNvPr>
          <p:cNvSpPr/>
          <p:nvPr/>
        </p:nvSpPr>
        <p:spPr bwMode="auto">
          <a:xfrm>
            <a:off x="3415478" y="3522203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ED3BA-26DA-4F80-9F73-93F47107A22F}"/>
              </a:ext>
            </a:extLst>
          </p:cNvPr>
          <p:cNvSpPr txBox="1"/>
          <p:nvPr/>
        </p:nvSpPr>
        <p:spPr>
          <a:xfrm>
            <a:off x="3615821" y="3476113"/>
            <a:ext cx="185158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 상태에 따라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TAB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 가능합니다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2079C-6E50-4E5B-AE75-AC0F8C8B6B3B}"/>
              </a:ext>
            </a:extLst>
          </p:cNvPr>
          <p:cNvSpPr/>
          <p:nvPr/>
        </p:nvSpPr>
        <p:spPr bwMode="auto">
          <a:xfrm>
            <a:off x="2750599" y="3126017"/>
            <a:ext cx="1851584" cy="350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7CDA2-2964-4F3F-95BB-3167F89F3C9F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안전작업 시작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5B2FE-957A-445E-B49B-1E0285718A71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25" name="Text Box 88">
            <a:extLst>
              <a:ext uri="{FF2B5EF4-FFF2-40B4-BE49-F238E27FC236}">
                <a16:creationId xmlns:a16="http://schemas.microsoft.com/office/drawing/2014/main" id="{B0E2DCCF-8909-407D-8E06-4463DE5D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App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작업 리스트를 조회하여 허가서별 작업 시작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 리스트를 확인하는 화면입니다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pPr marL="139303" indent="-139303">
              <a:buFont typeface="Wingdings" panose="05000000000000000000" pitchFamily="2" charset="2"/>
              <a:buChar char="v"/>
            </a:pP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39303" indent="-139303">
              <a:buFont typeface="Wingdings" panose="05000000000000000000" pitchFamily="2" charset="2"/>
              <a:buChar char="ü"/>
            </a:pP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허가번호의 모든 작업이 작업 시작 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종료가 되어야 허가서 상태가 변경됩니다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 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예를들어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일반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화기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고소 작업이라면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3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작업을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모두 시작 처리 했을 시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작업중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TAB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메뉴로 이동합니다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00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B7F0-9163-4747-ADCD-781536A7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안전작업 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397F9-BE64-4276-96BB-0B60A074E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7472" y="815161"/>
            <a:ext cx="2075478" cy="260548"/>
          </a:xfrm>
        </p:spPr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매뉴얼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6F3FC6-6AF3-4CB1-9ACB-15530C88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8E8351-E8E2-467E-9381-108A88C4A9FF}"/>
              </a:ext>
            </a:extLst>
          </p:cNvPr>
          <p:cNvSpPr/>
          <p:nvPr/>
        </p:nvSpPr>
        <p:spPr bwMode="auto">
          <a:xfrm>
            <a:off x="552620" y="3178170"/>
            <a:ext cx="497053" cy="8114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64F1ED-268D-4992-B2E4-819375CF62AA}"/>
              </a:ext>
            </a:extLst>
          </p:cNvPr>
          <p:cNvSpPr/>
          <p:nvPr/>
        </p:nvSpPr>
        <p:spPr bwMode="auto">
          <a:xfrm>
            <a:off x="450245" y="3178169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37918-ABB5-4D54-B99A-85CC0F9F9604}"/>
              </a:ext>
            </a:extLst>
          </p:cNvPr>
          <p:cNvSpPr txBox="1"/>
          <p:nvPr/>
        </p:nvSpPr>
        <p:spPr>
          <a:xfrm>
            <a:off x="552620" y="3814572"/>
            <a:ext cx="2045938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안전작업현황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하면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작업현황 리스트 화면으로 이동합니다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966A20B-6C0B-4E74-9C48-C540758AB888}"/>
              </a:ext>
            </a:extLst>
          </p:cNvPr>
          <p:cNvCxnSpPr>
            <a:cxnSpLocks/>
          </p:cNvCxnSpPr>
          <p:nvPr/>
        </p:nvCxnSpPr>
        <p:spPr>
          <a:xfrm>
            <a:off x="921854" y="3654437"/>
            <a:ext cx="1779079" cy="302088"/>
          </a:xfrm>
          <a:prstGeom prst="bentConnector3">
            <a:avLst>
              <a:gd name="adj1" fmla="val 8486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78B1D8-08B5-46C3-9473-C98B49AD04E7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안전작업 현황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523E9-A642-4FAC-A83C-65EAA1669F3B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21" name="Text Box 88">
            <a:extLst>
              <a:ext uri="{FF2B5EF4-FFF2-40B4-BE49-F238E27FC236}">
                <a16:creationId xmlns:a16="http://schemas.microsoft.com/office/drawing/2014/main" id="{1E9C4F61-6A74-45AB-8BFD-61BD12F6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App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작업현황 리스트를 조회하는 화면입니다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</a:t>
            </a:r>
            <a:r>
              <a:rPr lang="ko-KR" altLang="en-US" sz="813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총 작업건수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- (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 노출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로그인 계정 소속 사업장의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Today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총 작업건수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총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건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시작대기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시작 처리 전 작업 수</a:t>
            </a:r>
            <a:b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작업중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시작 처리한 작업 수</a:t>
            </a:r>
            <a:b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작업종료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 처리한 작업 수</a:t>
            </a:r>
            <a:b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작업인원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허가서에 등록된 인원 수 </a:t>
            </a: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-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입소인원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사업장에 실제 입소한 인원</a:t>
            </a: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  </a:t>
            </a:r>
            <a:r>
              <a:rPr lang="ko-KR" altLang="en-US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퇴소인원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사업장에 실제 퇴소한 인원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39303" indent="-139303">
              <a:buFont typeface="Wingdings" panose="05000000000000000000" pitchFamily="2" charset="2"/>
              <a:buChar char="ü"/>
            </a:pP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입소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 err="1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퇴소</a:t>
            </a: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b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* PC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안전작업허가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일별 작업인원 조회에서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입소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퇴소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인원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연동</a:t>
            </a: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3ECC4-4DB8-4ED0-9D2D-741DF214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50" y="1837523"/>
            <a:ext cx="1901250" cy="3861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239E14-55AC-4E9A-BA92-8B6947EC92C9}"/>
              </a:ext>
            </a:extLst>
          </p:cNvPr>
          <p:cNvSpPr/>
          <p:nvPr/>
        </p:nvSpPr>
        <p:spPr bwMode="auto">
          <a:xfrm>
            <a:off x="2700933" y="4473559"/>
            <a:ext cx="1901250" cy="461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A726390-B22D-444C-9390-BDFBB801B17B}"/>
              </a:ext>
            </a:extLst>
          </p:cNvPr>
          <p:cNvSpPr/>
          <p:nvPr/>
        </p:nvSpPr>
        <p:spPr bwMode="auto">
          <a:xfrm>
            <a:off x="4508623" y="4730443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03A9E-9242-4750-9F02-B72901CCE642}"/>
              </a:ext>
            </a:extLst>
          </p:cNvPr>
          <p:cNvSpPr txBox="1"/>
          <p:nvPr/>
        </p:nvSpPr>
        <p:spPr>
          <a:xfrm>
            <a:off x="2816023" y="4557791"/>
            <a:ext cx="53165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구미</a:t>
            </a:r>
            <a:r>
              <a:rPr lang="en-US" altLang="ko-KR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DD179C-A60A-439C-88D8-1699A9E6435F}"/>
              </a:ext>
            </a:extLst>
          </p:cNvPr>
          <p:cNvSpPr txBox="1"/>
          <p:nvPr/>
        </p:nvSpPr>
        <p:spPr>
          <a:xfrm>
            <a:off x="4708966" y="4684352"/>
            <a:ext cx="2045938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로그인 계정의 소속 사업장 전체 리스트를 노출합니다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상세 검색은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상세검색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하여 검색합니다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A3565-EB4F-4E73-87DA-C654AEB3A63B}"/>
              </a:ext>
            </a:extLst>
          </p:cNvPr>
          <p:cNvSpPr/>
          <p:nvPr/>
        </p:nvSpPr>
        <p:spPr bwMode="auto">
          <a:xfrm>
            <a:off x="4124234" y="4730443"/>
            <a:ext cx="364826" cy="1750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92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900E-1CC0-426B-82F5-1199A9CB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현장안전수칙 위반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2FFAF-8CCC-4563-91E8-561D69D14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420834-953B-46E2-BB10-DCB476E8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21" y="1820565"/>
            <a:ext cx="1915194" cy="39198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21344-B744-445C-8930-851BD37F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87" y="1829774"/>
            <a:ext cx="1901250" cy="3917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8E515-5B95-468E-B4D7-75B3E5B1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6698F0-EE95-4839-9853-87D8AC0D5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735" y="2567180"/>
            <a:ext cx="307549" cy="30754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8BE3B-D9F2-4B96-A080-665AF82193F5}"/>
              </a:ext>
            </a:extLst>
          </p:cNvPr>
          <p:cNvSpPr/>
          <p:nvPr/>
        </p:nvSpPr>
        <p:spPr bwMode="auto">
          <a:xfrm>
            <a:off x="1703745" y="3218337"/>
            <a:ext cx="461130" cy="7736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33B6A4-EF75-4A83-AC3C-90C084652BE4}"/>
              </a:ext>
            </a:extLst>
          </p:cNvPr>
          <p:cNvSpPr/>
          <p:nvPr/>
        </p:nvSpPr>
        <p:spPr bwMode="auto">
          <a:xfrm>
            <a:off x="1376720" y="2802867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658D93C-21F6-4751-9BFA-F23A9CEDC4E2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796882" y="2880143"/>
            <a:ext cx="1228115" cy="57256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6F74B3-38EB-4FD4-8164-354B9843A300}"/>
              </a:ext>
            </a:extLst>
          </p:cNvPr>
          <p:cNvSpPr/>
          <p:nvPr/>
        </p:nvSpPr>
        <p:spPr bwMode="auto">
          <a:xfrm>
            <a:off x="2774021" y="5396575"/>
            <a:ext cx="882653" cy="350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BE18DF8-40A3-42E0-AEF0-F649B10F06C1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308708" y="3833354"/>
            <a:ext cx="1725195" cy="163576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7DE4D-311E-4495-9095-93C0D91987B5}"/>
              </a:ext>
            </a:extLst>
          </p:cNvPr>
          <p:cNvSpPr txBox="1"/>
          <p:nvPr/>
        </p:nvSpPr>
        <p:spPr>
          <a:xfrm>
            <a:off x="1610910" y="2801623"/>
            <a:ext cx="1742512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[QR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코드조회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하여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코드를 스캔</a:t>
            </a:r>
            <a:endParaRPr lang="en-US" altLang="ko-KR" sz="894" dirty="0">
              <a:highlight>
                <a:srgbClr val="FFFF00"/>
              </a:highlight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F628BA-2387-4B71-B9B2-1F3DBA76436D}"/>
              </a:ext>
            </a:extLst>
          </p:cNvPr>
          <p:cNvSpPr/>
          <p:nvPr/>
        </p:nvSpPr>
        <p:spPr bwMode="auto">
          <a:xfrm>
            <a:off x="2734955" y="4814335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D4CEF-1866-438D-9E86-E2E0337AFDEF}"/>
              </a:ext>
            </a:extLst>
          </p:cNvPr>
          <p:cNvSpPr txBox="1"/>
          <p:nvPr/>
        </p:nvSpPr>
        <p:spPr>
          <a:xfrm>
            <a:off x="2866617" y="4838263"/>
            <a:ext cx="174251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허가번호 확인 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 err="1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현장안전수칙위반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등록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4AA511C-F704-4253-AA4B-10906B61DE20}"/>
              </a:ext>
            </a:extLst>
          </p:cNvPr>
          <p:cNvSpPr/>
          <p:nvPr/>
        </p:nvSpPr>
        <p:spPr bwMode="auto">
          <a:xfrm>
            <a:off x="6100187" y="2763911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3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B83B8-78F7-4578-A10D-42713D26901C}"/>
              </a:ext>
            </a:extLst>
          </p:cNvPr>
          <p:cNvSpPr txBox="1"/>
          <p:nvPr/>
        </p:nvSpPr>
        <p:spPr>
          <a:xfrm>
            <a:off x="5466747" y="3331764"/>
            <a:ext cx="2411077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위반한 허가서의 분류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적용내용을 선택하면 가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감점과 점수가 자동으로 노출됩니다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0FD965-3260-4AFB-B63A-68295F6FCF6C}"/>
              </a:ext>
            </a:extLst>
          </p:cNvPr>
          <p:cNvSpPr/>
          <p:nvPr/>
        </p:nvSpPr>
        <p:spPr bwMode="auto">
          <a:xfrm>
            <a:off x="1811798" y="2282714"/>
            <a:ext cx="461130" cy="4811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1E36B-423D-4629-8087-435AFC7C09A3}"/>
              </a:ext>
            </a:extLst>
          </p:cNvPr>
          <p:cNvSpPr txBox="1"/>
          <p:nvPr/>
        </p:nvSpPr>
        <p:spPr>
          <a:xfrm>
            <a:off x="1648867" y="3794179"/>
            <a:ext cx="1738211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안전수칙 위반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하여 등록 화면으로 이동도 가능합니다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73ED86-5E9C-42C7-B89C-D731B1775549}"/>
              </a:ext>
            </a:extLst>
          </p:cNvPr>
          <p:cNvSpPr txBox="1"/>
          <p:nvPr/>
        </p:nvSpPr>
        <p:spPr>
          <a:xfrm>
            <a:off x="2173884" y="3257370"/>
            <a:ext cx="377109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또는</a:t>
            </a:r>
            <a:endParaRPr lang="en-US" altLang="ko-KR" sz="894" dirty="0">
              <a:highlight>
                <a:srgbClr val="FFFF00"/>
              </a:highlight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18FE6DD-D514-49B6-8C85-7D0E2D9111F2}"/>
              </a:ext>
            </a:extLst>
          </p:cNvPr>
          <p:cNvCxnSpPr>
            <a:cxnSpLocks/>
          </p:cNvCxnSpPr>
          <p:nvPr/>
        </p:nvCxnSpPr>
        <p:spPr>
          <a:xfrm>
            <a:off x="2079941" y="3444588"/>
            <a:ext cx="2873059" cy="130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3DFF51-CAB2-4E8A-95C3-E68A7C4FD9EA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현장안전수칙 위반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B21959-05D7-4149-9E6D-C3F0EB82E5A6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29" name="Text Box 88">
            <a:extLst>
              <a:ext uri="{FF2B5EF4-FFF2-40B4-BE49-F238E27FC236}">
                <a16:creationId xmlns:a16="http://schemas.microsoft.com/office/drawing/2014/main" id="{B94E0B84-0A15-4675-8512-7F9E2842D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App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현장안전수칙을 위반한 작업에 대해 위반사항을 등록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사진 촬영 업무를 진행합니다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  <a:p>
            <a:pPr marL="139303" indent="-139303">
              <a:buFont typeface="Wingdings" panose="05000000000000000000" pitchFamily="2" charset="2"/>
              <a:buChar char="ü"/>
            </a:pP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</a:t>
            </a: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현장안전수칙 위반으로 등록된 허가서</a:t>
            </a:r>
            <a:b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작업허가서 점수등록 가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감점에 자동 반영 되지 않습니다</a:t>
            </a:r>
            <a:r>
              <a:rPr lang="en-US" altLang="ko-KR" sz="813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F1C1D-F1EB-4ADA-A601-97943B326D8A}"/>
              </a:ext>
            </a:extLst>
          </p:cNvPr>
          <p:cNvSpPr/>
          <p:nvPr/>
        </p:nvSpPr>
        <p:spPr>
          <a:xfrm>
            <a:off x="5721085" y="4049465"/>
            <a:ext cx="246093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사진은 최대 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장까지 업로드할 수 있습니다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975" dirty="0"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C32168-86EA-4E3F-9294-6FE1C9C9A965}"/>
              </a:ext>
            </a:extLst>
          </p:cNvPr>
          <p:cNvSpPr/>
          <p:nvPr/>
        </p:nvSpPr>
        <p:spPr>
          <a:xfrm>
            <a:off x="6236248" y="2689092"/>
            <a:ext cx="2058842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스캔하면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허가서의 허가번호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작업일이 자동 반영 됩니다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sz="975" dirty="0"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95D81C-ECD7-4B4E-BFF3-ABC4D7C49B6B}"/>
              </a:ext>
            </a:extLst>
          </p:cNvPr>
          <p:cNvSpPr/>
          <p:nvPr/>
        </p:nvSpPr>
        <p:spPr bwMode="auto">
          <a:xfrm>
            <a:off x="5939812" y="4250423"/>
            <a:ext cx="882653" cy="3157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EB45E9-9E24-4484-940E-C928FCF84DC3}"/>
              </a:ext>
            </a:extLst>
          </p:cNvPr>
          <p:cNvSpPr/>
          <p:nvPr/>
        </p:nvSpPr>
        <p:spPr bwMode="auto">
          <a:xfrm>
            <a:off x="5475756" y="3158899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4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5C3978-32E5-4688-9BAA-1D07EB18C507}"/>
              </a:ext>
            </a:extLst>
          </p:cNvPr>
          <p:cNvSpPr/>
          <p:nvPr/>
        </p:nvSpPr>
        <p:spPr bwMode="auto">
          <a:xfrm>
            <a:off x="5574618" y="4045672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5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55B2D45-929E-4D99-9F00-D3C029625636}"/>
              </a:ext>
            </a:extLst>
          </p:cNvPr>
          <p:cNvSpPr/>
          <p:nvPr/>
        </p:nvSpPr>
        <p:spPr bwMode="auto">
          <a:xfrm>
            <a:off x="6583313" y="4305927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6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B48D7C-D789-4D6D-B3BD-D833DAB9AB27}"/>
              </a:ext>
            </a:extLst>
          </p:cNvPr>
          <p:cNvSpPr/>
          <p:nvPr/>
        </p:nvSpPr>
        <p:spPr>
          <a:xfrm>
            <a:off x="6381138" y="4530106"/>
            <a:ext cx="277992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등록하기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 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b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등록한 게시물은 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PC</a:t>
            </a:r>
            <a:r>
              <a:rPr lang="ko-KR" altLang="en-US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모바일에서 조회됩니다</a:t>
            </a:r>
            <a:r>
              <a:rPr lang="en-US" altLang="ko-KR" sz="975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endParaRPr lang="ko-KR" altLang="en-US" sz="975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743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235B-A562-42D7-9B9B-12D4749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공지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65EE50-7A56-4189-A9C0-C5B7C4DC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89184E8-4335-491B-A13A-A7AE925BDE7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48443" y="3784788"/>
            <a:ext cx="1852490" cy="575811"/>
          </a:xfrm>
          <a:prstGeom prst="bentConnector3">
            <a:avLst>
              <a:gd name="adj1" fmla="val 76492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DBE3718-4405-4CE4-B9D5-34D5FE4E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3" y="1829176"/>
            <a:ext cx="1901250" cy="39112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4A4393-6660-4709-812D-495A6636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55" y="1820565"/>
            <a:ext cx="1901250" cy="3950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964FE8F-1D0D-419C-9ACF-92A13B018E8B}"/>
              </a:ext>
            </a:extLst>
          </p:cNvPr>
          <p:cNvSpPr/>
          <p:nvPr/>
        </p:nvSpPr>
        <p:spPr bwMode="auto">
          <a:xfrm>
            <a:off x="218161" y="4234959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FE130-B0BF-4BAA-BC82-EA2DA81FB77B}"/>
              </a:ext>
            </a:extLst>
          </p:cNvPr>
          <p:cNvSpPr txBox="1"/>
          <p:nvPr/>
        </p:nvSpPr>
        <p:spPr>
          <a:xfrm>
            <a:off x="270782" y="4718693"/>
            <a:ext cx="3280382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공지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하면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“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공지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” 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게시판 목록 화면으로 이동합니다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8890A0-328D-416E-A76F-AF3E19F6F61E}"/>
              </a:ext>
            </a:extLst>
          </p:cNvPr>
          <p:cNvSpPr/>
          <p:nvPr/>
        </p:nvSpPr>
        <p:spPr bwMode="auto">
          <a:xfrm>
            <a:off x="471670" y="4199784"/>
            <a:ext cx="578002" cy="4811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3D25B3-AC42-414F-A549-9CE1F4A00038}"/>
              </a:ext>
            </a:extLst>
          </p:cNvPr>
          <p:cNvSpPr/>
          <p:nvPr/>
        </p:nvSpPr>
        <p:spPr bwMode="auto">
          <a:xfrm>
            <a:off x="3697722" y="3591208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EB029-55BF-409F-941C-AB5010FBA186}"/>
              </a:ext>
            </a:extLst>
          </p:cNvPr>
          <p:cNvSpPr txBox="1"/>
          <p:nvPr/>
        </p:nvSpPr>
        <p:spPr>
          <a:xfrm>
            <a:off x="3597637" y="3784788"/>
            <a:ext cx="1266276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목록에서 게시물을 선택합니다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7F057-F1A0-4962-B280-FF2B795C97FE}"/>
              </a:ext>
            </a:extLst>
          </p:cNvPr>
          <p:cNvSpPr txBox="1"/>
          <p:nvPr/>
        </p:nvSpPr>
        <p:spPr>
          <a:xfrm>
            <a:off x="4927047" y="3346112"/>
            <a:ext cx="2162980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상세 공지를 확인할 수 있고 첨부파일 다운로드도 가능합니다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402376-CF1F-47D3-A79C-88FFAD6D345E}"/>
              </a:ext>
            </a:extLst>
          </p:cNvPr>
          <p:cNvSpPr/>
          <p:nvPr/>
        </p:nvSpPr>
        <p:spPr bwMode="auto">
          <a:xfrm>
            <a:off x="4978955" y="3141361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4061-A4C9-4582-94E5-AB9A1A801CE2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7EEAD-DD18-430B-A654-64C404BCE539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20" name="Text Box 88">
            <a:extLst>
              <a:ext uri="{FF2B5EF4-FFF2-40B4-BE49-F238E27FC236}">
                <a16:creationId xmlns:a16="http://schemas.microsoft.com/office/drawing/2014/main" id="{07D6FFA0-A5D4-421F-8B38-32BE9F25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-SHE (PC)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등록한 공지를 모바일에서 확인하는 화면입니다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endParaRPr lang="en-US" altLang="ko-KR" sz="813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61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91CB-F994-4943-83BB-E37F5C0F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환경</a:t>
            </a:r>
            <a:r>
              <a:rPr lang="en-US" altLang="ko-KR" dirty="0"/>
              <a:t>-</a:t>
            </a:r>
            <a:r>
              <a:rPr lang="ko-KR" altLang="en-US" dirty="0"/>
              <a:t>자가측정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B3AEF-082C-48CC-A371-C740899F6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96315-9D34-4338-BB0C-0F81964D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828304"/>
            <a:ext cx="1901250" cy="391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BB2B6C-C6B4-4EEB-B187-AC69EBE7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33" y="1826836"/>
            <a:ext cx="2066330" cy="39120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C1E51-E094-4E77-AAC7-19B46C97C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34" y="1826835"/>
            <a:ext cx="2066330" cy="3912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00DF9B8-0C09-4107-95B8-86488926A74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55071" y="3782884"/>
            <a:ext cx="1245862" cy="584532"/>
          </a:xfrm>
          <a:prstGeom prst="bentConnector3">
            <a:avLst>
              <a:gd name="adj1" fmla="val 7735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4989D-A922-482B-930A-EF28955B3BCB}"/>
              </a:ext>
            </a:extLst>
          </p:cNvPr>
          <p:cNvSpPr/>
          <p:nvPr/>
        </p:nvSpPr>
        <p:spPr bwMode="auto">
          <a:xfrm>
            <a:off x="1078299" y="4206601"/>
            <a:ext cx="578002" cy="4811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marL="139303" indent="-139303" defTabSz="619125">
              <a:lnSpc>
                <a:spcPct val="120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endParaRPr lang="ko-KR" altLang="en-US" sz="975" dirty="0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5C2383-74B0-4A72-B28B-84017ECD8390}"/>
              </a:ext>
            </a:extLst>
          </p:cNvPr>
          <p:cNvSpPr/>
          <p:nvPr/>
        </p:nvSpPr>
        <p:spPr bwMode="auto">
          <a:xfrm>
            <a:off x="1455071" y="4517054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1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89B6-FCCC-478A-81D5-A3D23ECDF04A}"/>
              </a:ext>
            </a:extLst>
          </p:cNvPr>
          <p:cNvSpPr txBox="1"/>
          <p:nvPr/>
        </p:nvSpPr>
        <p:spPr>
          <a:xfrm>
            <a:off x="1908495" y="1174589"/>
            <a:ext cx="780402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Inno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SHE App &gt; Home 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환경 자가측정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대기 또는 수질 자가측정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D9742-C07D-4501-83A8-8A21E4C5E778}"/>
              </a:ext>
            </a:extLst>
          </p:cNvPr>
          <p:cNvSpPr txBox="1"/>
          <p:nvPr/>
        </p:nvSpPr>
        <p:spPr>
          <a:xfrm>
            <a:off x="7613515" y="1170215"/>
            <a:ext cx="2126627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 담당자</a:t>
            </a:r>
          </a:p>
        </p:txBody>
      </p:sp>
      <p:sp>
        <p:nvSpPr>
          <p:cNvPr id="14" name="Text Box 88">
            <a:extLst>
              <a:ext uri="{FF2B5EF4-FFF2-40B4-BE49-F238E27FC236}">
                <a16:creationId xmlns:a16="http://schemas.microsoft.com/office/drawing/2014/main" id="{D543D55E-B856-4A46-9AD7-010639EC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5" y="1685794"/>
            <a:ext cx="2092528" cy="415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marL="139303" indent="-139303">
              <a:buFont typeface="Wingdings" panose="05000000000000000000" pitchFamily="2" charset="2"/>
              <a:buChar char="v"/>
            </a:pP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환경의 자가측정 업무를 하는 화면입니다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139303" indent="-139303">
              <a:buFont typeface="Wingdings" panose="05000000000000000000" pitchFamily="2" charset="2"/>
              <a:buChar char="v"/>
            </a:pPr>
            <a:endParaRPr lang="en-US" altLang="ko-KR" sz="813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39303" indent="-139303"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 확인 후 날짜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업체명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측정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대기만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정보를 선택 후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선택하면 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PC</a:t>
            </a:r>
            <a:r>
              <a:rPr lang="ko-KR" altLang="en-US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조회 가능합니다</a:t>
            </a:r>
            <a:r>
              <a:rPr lang="en-US" altLang="ko-KR" sz="813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endParaRPr lang="en-US" altLang="ko-KR" sz="813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B8A8D-8C6A-4F6B-83BC-081E39E97F02}"/>
              </a:ext>
            </a:extLst>
          </p:cNvPr>
          <p:cNvSpPr txBox="1"/>
          <p:nvPr/>
        </p:nvSpPr>
        <p:spPr>
          <a:xfrm>
            <a:off x="757945" y="4721804"/>
            <a:ext cx="2397889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TAP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하면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QR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 스캔을 위해 카메라가 활성화 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F7E49-E993-42D9-A596-9D62101B5E1C}"/>
              </a:ext>
            </a:extLst>
          </p:cNvPr>
          <p:cNvSpPr txBox="1"/>
          <p:nvPr/>
        </p:nvSpPr>
        <p:spPr>
          <a:xfrm>
            <a:off x="3977949" y="4447199"/>
            <a:ext cx="2397889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스캔한 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QR</a:t>
            </a: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코드의 정보에 따라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b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대기 또는 수질 화면이 노출됩니다</a:t>
            </a:r>
            <a:r>
              <a:rPr lang="en-US" altLang="ko-KR" sz="894" dirty="0">
                <a:highlight>
                  <a:srgbClr val="FFFF00"/>
                </a:highlight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A4041B-D5ED-4A20-A3E1-53461AD940BA}"/>
              </a:ext>
            </a:extLst>
          </p:cNvPr>
          <p:cNvSpPr/>
          <p:nvPr/>
        </p:nvSpPr>
        <p:spPr bwMode="auto">
          <a:xfrm>
            <a:off x="3773199" y="4478463"/>
            <a:ext cx="204750" cy="20475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050" tIns="38025" rIns="76050" bIns="38025" numCol="1" rtlCol="0" anchor="ctr" anchorCtr="0" compatLnSpc="1">
            <a:prstTxWarp prst="textNoShape">
              <a:avLst/>
            </a:prstTxWarp>
          </a:bodyPr>
          <a:lstStyle/>
          <a:p>
            <a:pPr algn="ctr" defTabSz="619125" fontAlgn="base">
              <a:lnSpc>
                <a:spcPct val="120000"/>
              </a:lnSpc>
              <a:spcBef>
                <a:spcPts val="975"/>
              </a:spcBef>
              <a:spcAft>
                <a:spcPct val="0"/>
              </a:spcAft>
              <a:defRPr/>
            </a:pPr>
            <a:r>
              <a:rPr kumimoji="1" lang="en-US" altLang="ko-KR" sz="975" b="1" kern="0" dirty="0">
                <a:solidFill>
                  <a:srgbClr val="FFFFFF"/>
                </a:solidFill>
                <a:latin typeface="LG스마트체 Regular"/>
                <a:ea typeface="LG스마트체 Regular"/>
                <a:cs typeface="Arial" panose="020B0604020202020204" pitchFamily="34" charset="0"/>
              </a:rPr>
              <a:t>2</a:t>
            </a:r>
            <a:endParaRPr kumimoji="1" lang="ko-KR" altLang="en-US" sz="975" b="1" kern="0" dirty="0">
              <a:solidFill>
                <a:srgbClr val="FFFFFF"/>
              </a:solidFill>
              <a:latin typeface="LG스마트체 Regular"/>
              <a:ea typeface="LG스마트체 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C4872-4DE3-4978-BFAB-2BBF8E464067}"/>
</file>

<file path=customXml/itemProps2.xml><?xml version="1.0" encoding="utf-8"?>
<ds:datastoreItem xmlns:ds="http://schemas.openxmlformats.org/officeDocument/2006/customXml" ds:itemID="{86B50D5B-BB68-4971-A889-77647B657AB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2947</TotalTime>
  <Words>850</Words>
  <Application>Microsoft Office PowerPoint</Application>
  <PresentationFormat>A4 용지(210x297mm)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산돌고딕B</vt:lpstr>
      <vt:lpstr>Arial</vt:lpstr>
      <vt:lpstr>Arial Narrow</vt:lpstr>
      <vt:lpstr>Calibri</vt:lpstr>
      <vt:lpstr>Calibri Light</vt:lpstr>
      <vt:lpstr>Wingdings</vt:lpstr>
      <vt:lpstr>Office 테마</vt:lpstr>
      <vt:lpstr>■ 안산연구소 외주공사 안전관리절차 및 방안</vt:lpstr>
      <vt:lpstr>Inno-SHE App 현장 업무흐름도</vt:lpstr>
      <vt:lpstr>1. QR코드 스캔 &gt; 작업 시작/종료</vt:lpstr>
      <vt:lpstr>1. QR코드 스캔 &gt; 작업 시작/종료</vt:lpstr>
      <vt:lpstr>1. 작업 시작/종료</vt:lpstr>
      <vt:lpstr>2. 안전작업 현황</vt:lpstr>
      <vt:lpstr>3. 현장안전수칙 위반</vt:lpstr>
      <vt:lpstr>4. 공지</vt:lpstr>
      <vt:lpstr>5. 환경-자가측정</vt:lpstr>
      <vt:lpstr>6. 환경 - QR신고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박지수</cp:lastModifiedBy>
  <cp:revision>18</cp:revision>
  <dcterms:created xsi:type="dcterms:W3CDTF">2021-03-24T07:02:47Z</dcterms:created>
  <dcterms:modified xsi:type="dcterms:W3CDTF">2022-11-10T02:24:31Z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2022-11-10T02:24:31Z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0e8322ea-cba5-43a8-9895-36887cde65ea</vt:lpwstr>
  </property>
  <property fmtid="{D5CDD505-2E9C-101B-9397-08002B2CF9AE}" pid="8" name="MSIP_Label_99b8a968-831d-4cfc-b1f9-4367a1331151_ContentBits">
    <vt:lpwstr>3</vt:lpwstr>
  </property>
</Properties>
</file>