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sldIdLst>
    <p:sldId id="256" r:id="rId5"/>
  </p:sldIdLst>
  <p:sldSz cx="6480175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EC0"/>
    <a:srgbClr val="EFEDEE"/>
    <a:srgbClr val="374EC3"/>
    <a:srgbClr val="00A7E2"/>
    <a:srgbClr val="0094C8"/>
    <a:srgbClr val="33CCFF"/>
    <a:srgbClr val="3966CB"/>
    <a:srgbClr val="996633"/>
    <a:srgbClr val="5C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3975E-52A6-4831-8F6C-D5003B84556B}" v="3" dt="2022-08-24T23:39:50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F079F3-467B-4E36-9430-031285715805}"/>
              </a:ext>
            </a:extLst>
          </p:cNvPr>
          <p:cNvSpPr/>
          <p:nvPr userDrawn="1"/>
        </p:nvSpPr>
        <p:spPr>
          <a:xfrm>
            <a:off x="263632" y="1758204"/>
            <a:ext cx="5952917" cy="9210808"/>
          </a:xfrm>
          <a:prstGeom prst="roundRect">
            <a:avLst>
              <a:gd name="adj" fmla="val 3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2" dirty="0"/>
          </a:p>
        </p:txBody>
      </p:sp>
    </p:spTree>
    <p:extLst>
      <p:ext uri="{BB962C8B-B14F-4D97-AF65-F5344CB8AC3E}">
        <p14:creationId xmlns:p14="http://schemas.microsoft.com/office/powerpoint/2010/main" val="3551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8B3AF-AB7B-4A9A-80C3-3199BCE30A4D}"/>
              </a:ext>
            </a:extLst>
          </p:cNvPr>
          <p:cNvSpPr/>
          <p:nvPr/>
        </p:nvSpPr>
        <p:spPr>
          <a:xfrm>
            <a:off x="-1" y="692865"/>
            <a:ext cx="6480176" cy="56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3D Point Cloud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압축에 대한 연구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7BFC-6E53-41AE-9E16-544CFD5AB1AF}"/>
              </a:ext>
            </a:extLst>
          </p:cNvPr>
          <p:cNvSpPr txBox="1"/>
          <p:nvPr/>
        </p:nvSpPr>
        <p:spPr>
          <a:xfrm>
            <a:off x="4526995" y="1312441"/>
            <a:ext cx="1953180" cy="307777"/>
          </a:xfrm>
          <a:prstGeom prst="rect">
            <a:avLst/>
          </a:prstGeom>
          <a:noFill/>
        </p:spPr>
        <p:txBody>
          <a:bodyPr wrap="square" rIns="170084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00</a:t>
            </a:r>
            <a:r>
              <a:rPr lang="ko-KR" altLang="en-US" sz="1400" b="1" dirty="0">
                <a:latin typeface="+mj-ea"/>
                <a:ea typeface="+mj-ea"/>
              </a:rPr>
              <a:t>개발팀 </a:t>
            </a:r>
            <a:r>
              <a:rPr lang="en-US" altLang="ko-KR" sz="1400" b="1" dirty="0">
                <a:latin typeface="+mj-ea"/>
                <a:ea typeface="+mj-ea"/>
              </a:rPr>
              <a:t>000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F35B5-422C-45E0-87CF-A3216BDC7F25}"/>
              </a:ext>
            </a:extLst>
          </p:cNvPr>
          <p:cNvSpPr txBox="1"/>
          <p:nvPr/>
        </p:nvSpPr>
        <p:spPr>
          <a:xfrm>
            <a:off x="4259272" y="0"/>
            <a:ext cx="2220904" cy="395434"/>
          </a:xfrm>
          <a:prstGeom prst="rect">
            <a:avLst/>
          </a:prstGeom>
          <a:noFill/>
        </p:spPr>
        <p:txBody>
          <a:bodyPr wrap="square" lIns="170084" tIns="102050" rIns="170084" rtlCol="0">
            <a:spAutoFit/>
          </a:bodyPr>
          <a:lstStyle/>
          <a:p>
            <a:pPr algn="r"/>
            <a:r>
              <a:rPr lang="en-US" altLang="ko-KR" sz="1600" b="1" dirty="0">
                <a:latin typeface="+mj-ea"/>
                <a:ea typeface="+mj-ea"/>
              </a:rPr>
              <a:t>2.</a:t>
            </a:r>
            <a:r>
              <a:rPr lang="ko-KR" altLang="en-US" sz="1600" b="1" dirty="0">
                <a:latin typeface="+mj-ea"/>
                <a:ea typeface="+mj-ea"/>
              </a:rPr>
              <a:t>신기술 논문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F8E6EE4-5B40-41DA-9472-4B88F4CBA186}"/>
              </a:ext>
            </a:extLst>
          </p:cNvPr>
          <p:cNvSpPr/>
          <p:nvPr/>
        </p:nvSpPr>
        <p:spPr>
          <a:xfrm>
            <a:off x="331553" y="2009939"/>
            <a:ext cx="5802666" cy="368650"/>
          </a:xfrm>
          <a:prstGeom prst="roundRect">
            <a:avLst/>
          </a:prstGeom>
          <a:solidFill>
            <a:srgbClr val="396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029" indent="-165029">
              <a:buFont typeface="+mj-lt"/>
              <a:buAutoNum type="romanUcPeriod"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배경 및 목적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3C0547-A9FC-4F1F-BEFA-59091A520C84}"/>
              </a:ext>
            </a:extLst>
          </p:cNvPr>
          <p:cNvSpPr/>
          <p:nvPr/>
        </p:nvSpPr>
        <p:spPr>
          <a:xfrm>
            <a:off x="331553" y="4048069"/>
            <a:ext cx="5802666" cy="368650"/>
          </a:xfrm>
          <a:prstGeom prst="roundRect">
            <a:avLst/>
          </a:prstGeom>
          <a:solidFill>
            <a:srgbClr val="396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029" indent="-165029">
              <a:buFont typeface="+mj-lt"/>
              <a:buAutoNum type="romanUcPeriod" startAt="2"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논문 주요 특징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640A99-A2E9-4EE5-A597-2818920D2148}"/>
              </a:ext>
            </a:extLst>
          </p:cNvPr>
          <p:cNvSpPr/>
          <p:nvPr/>
        </p:nvSpPr>
        <p:spPr>
          <a:xfrm>
            <a:off x="331553" y="8195513"/>
            <a:ext cx="5802666" cy="368650"/>
          </a:xfrm>
          <a:prstGeom prst="roundRect">
            <a:avLst/>
          </a:prstGeom>
          <a:solidFill>
            <a:srgbClr val="396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029" indent="-165029"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결론 및 기대효과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5690A-3995-4A65-A754-17B94FBCCE1D}"/>
              </a:ext>
            </a:extLst>
          </p:cNvPr>
          <p:cNvSpPr txBox="1"/>
          <p:nvPr/>
        </p:nvSpPr>
        <p:spPr>
          <a:xfrm>
            <a:off x="331553" y="2372663"/>
            <a:ext cx="5817072" cy="140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다양한 어플리케이션의 </a:t>
            </a:r>
            <a:r>
              <a:rPr kumimoji="1" lang="en-US" altLang="ko-KR" sz="1400" b="1" u="sng" dirty="0">
                <a:solidFill>
                  <a:srgbClr val="008EC0"/>
                </a:solidFill>
                <a:latin typeface="+mj-ea"/>
                <a:ea typeface="+mj-ea"/>
              </a:rPr>
              <a:t>3D data </a:t>
            </a:r>
            <a:r>
              <a:rPr kumimoji="1" lang="ko-KR" altLang="en-US" sz="1400" b="1" u="sng" dirty="0">
                <a:solidFill>
                  <a:srgbClr val="008EC0"/>
                </a:solidFill>
                <a:latin typeface="+mj-ea"/>
                <a:ea typeface="+mj-ea"/>
              </a:rPr>
              <a:t>복잡도 증가</a:t>
            </a:r>
            <a:r>
              <a:rPr kumimoji="1" lang="ko-KR" altLang="en-US" sz="1400" b="1" dirty="0">
                <a:solidFill>
                  <a:srgbClr val="008EC0"/>
                </a:solidFill>
                <a:latin typeface="+mj-ea"/>
                <a:ea typeface="+mj-ea"/>
              </a:rPr>
              <a:t> </a:t>
            </a:r>
            <a:b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</a:b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→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저장 및 전송 과정의 </a:t>
            </a:r>
            <a:r>
              <a:rPr kumimoji="1" lang="en-US" altLang="ko-KR" sz="1400" b="1" u="sng" dirty="0">
                <a:solidFill>
                  <a:srgbClr val="008EC0"/>
                </a:solidFill>
                <a:latin typeface="+mj-ea"/>
                <a:ea typeface="+mj-ea"/>
              </a:rPr>
              <a:t>Data</a:t>
            </a:r>
            <a:r>
              <a:rPr kumimoji="1" lang="ko-KR" altLang="en-US" sz="1400" b="1" u="sng" dirty="0">
                <a:solidFill>
                  <a:srgbClr val="008EC0"/>
                </a:solidFill>
                <a:latin typeface="+mj-ea"/>
                <a:ea typeface="+mj-ea"/>
              </a:rPr>
              <a:t>압축 필요성 증가</a:t>
            </a:r>
            <a:endParaRPr kumimoji="1" lang="en-US" altLang="ko-KR" sz="1400" b="1" u="sng" dirty="0">
              <a:solidFill>
                <a:srgbClr val="008EC0"/>
              </a:solidFill>
              <a:latin typeface="+mj-ea"/>
              <a:ea typeface="+mj-ea"/>
            </a:endParaRPr>
          </a:p>
          <a:p>
            <a:pPr marL="165029" indent="-165029" defTabSz="25653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기존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Convolution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기법 적용에 한계 존재</a:t>
            </a:r>
            <a:endParaRPr kumimoji="1" lang="en-US" altLang="ko-KR" sz="1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165029" indent="-165029" defTabSz="25653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트리형태 용량압축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포인트 특성기반 접근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→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다양한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Density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유지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0C6F8-D6BF-4B3B-A44D-3979CF831F5D}"/>
              </a:ext>
            </a:extLst>
          </p:cNvPr>
          <p:cNvSpPr txBox="1"/>
          <p:nvPr/>
        </p:nvSpPr>
        <p:spPr>
          <a:xfrm>
            <a:off x="331553" y="8639114"/>
            <a:ext cx="5817072" cy="1254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3D Point Cloud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의 압축율과 복원 정확도 및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local density </a:t>
            </a:r>
            <a:b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</a:b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복원 관점에서 최신 기술 대비 우수 </a:t>
            </a:r>
            <a:endParaRPr kumimoji="1" lang="en-US" altLang="ko-KR" sz="1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처리 시간 및 메모리 사용량 관점에서 기존 기술 대비 우수</a:t>
            </a:r>
            <a:endParaRPr kumimoji="1" lang="en-US" altLang="ko-KR" sz="1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LiDAR, </a:t>
            </a:r>
            <a:r>
              <a:rPr kumimoji="1" lang="en-US" altLang="ko-KR" sz="1400" b="1" dirty="0" err="1">
                <a:solidFill>
                  <a:prstClr val="black"/>
                </a:solidFill>
                <a:latin typeface="+mj-ea"/>
                <a:ea typeface="+mj-ea"/>
              </a:rPr>
              <a:t>ToF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등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 Dense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한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3D Point cloud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의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해상도 향상에 활용 가능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A500B-B7A3-461B-B6BB-C4B6A6571795}"/>
              </a:ext>
            </a:extLst>
          </p:cNvPr>
          <p:cNvSpPr txBox="1"/>
          <p:nvPr/>
        </p:nvSpPr>
        <p:spPr>
          <a:xfrm>
            <a:off x="331553" y="4491670"/>
            <a:ext cx="5817072" cy="11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Encoding : Point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Down sampling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하고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Point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 별 특징에 대하여 학습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 Local geometry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와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density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를 세가지 인코딩으로 성능 확보</a:t>
            </a:r>
            <a:b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</a:b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(Density / Local Position / Ancestor Embedding)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Decoding : Encoding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Feature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를 이용하여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  <a:sym typeface="Wingdings" panose="05000000000000000000" pitchFamily="2" charset="2"/>
              </a:rPr>
              <a:t>Up sampling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66C8A4-8BA9-4F26-AF01-FC4AC5A4B4B4}"/>
              </a:ext>
            </a:extLst>
          </p:cNvPr>
          <p:cNvCxnSpPr>
            <a:cxnSpLocks/>
          </p:cNvCxnSpPr>
          <p:nvPr/>
        </p:nvCxnSpPr>
        <p:spPr>
          <a:xfrm>
            <a:off x="605604" y="1214658"/>
            <a:ext cx="5191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E8D9DA-EB3B-439A-934E-53192C070CDB}"/>
              </a:ext>
            </a:extLst>
          </p:cNvPr>
          <p:cNvSpPr txBox="1"/>
          <p:nvPr/>
        </p:nvSpPr>
        <p:spPr>
          <a:xfrm>
            <a:off x="629684" y="7374606"/>
            <a:ext cx="272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&lt;Density-preserving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Encoder</a:t>
            </a:r>
            <a:r>
              <a:rPr lang="en-US" altLang="ko-KR" sz="1400" b="1" dirty="0">
                <a:latin typeface="+mj-ea"/>
                <a:ea typeface="+mj-ea"/>
              </a:rPr>
              <a:t>&gt;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014FF7-8DD8-46BF-BB75-3C449C2C3C6D}"/>
              </a:ext>
            </a:extLst>
          </p:cNvPr>
          <p:cNvGrpSpPr/>
          <p:nvPr/>
        </p:nvGrpSpPr>
        <p:grpSpPr>
          <a:xfrm>
            <a:off x="1113498" y="5739055"/>
            <a:ext cx="4253186" cy="1550420"/>
            <a:chOff x="786653" y="5329132"/>
            <a:chExt cx="5446928" cy="1985576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1884C37-947E-459F-87BC-FC1D7BA7461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653" y="5329132"/>
              <a:ext cx="2647434" cy="198557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0780EA1-DDFD-4F84-A034-83DEC7D42ED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6146" y="5329132"/>
              <a:ext cx="2647435" cy="19855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5E583C-545E-4115-B232-14876158FCBE}"/>
              </a:ext>
            </a:extLst>
          </p:cNvPr>
          <p:cNvSpPr txBox="1"/>
          <p:nvPr/>
        </p:nvSpPr>
        <p:spPr>
          <a:xfrm>
            <a:off x="3212456" y="7374606"/>
            <a:ext cx="279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&lt;Density-recovering</a:t>
            </a:r>
            <a:r>
              <a:rPr kumimoji="1"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Decoder</a:t>
            </a:r>
            <a:r>
              <a:rPr lang="en-US" altLang="ko-KR" sz="1400" b="1" dirty="0">
                <a:latin typeface="+mj-ea"/>
                <a:ea typeface="+mj-ea"/>
              </a:rPr>
              <a:t>&gt;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5FA5FC-888B-49B2-8689-7870FB15028B}"/>
              </a:ext>
            </a:extLst>
          </p:cNvPr>
          <p:cNvCxnSpPr>
            <a:cxnSpLocks/>
          </p:cNvCxnSpPr>
          <p:nvPr/>
        </p:nvCxnSpPr>
        <p:spPr>
          <a:xfrm>
            <a:off x="514052" y="1262002"/>
            <a:ext cx="53746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4B364-5833-423B-BDE0-79B3982FDB4D}"/>
              </a:ext>
            </a:extLst>
          </p:cNvPr>
          <p:cNvSpPr txBox="1"/>
          <p:nvPr/>
        </p:nvSpPr>
        <p:spPr>
          <a:xfrm>
            <a:off x="4791691" y="2767354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  <a:latin typeface="+mj-ea"/>
                <a:ea typeface="+mj-ea"/>
              </a:rPr>
              <a:t>* </a:t>
            </a:r>
            <a:r>
              <a:rPr lang="ko-KR" altLang="en-US" sz="1200" dirty="0">
                <a:solidFill>
                  <a:srgbClr val="006600"/>
                </a:solidFill>
                <a:latin typeface="+mj-ea"/>
                <a:ea typeface="+mj-ea"/>
              </a:rPr>
              <a:t>각주 내용</a:t>
            </a:r>
            <a:r>
              <a:rPr lang="en-US" altLang="ko-KR" sz="1200" dirty="0">
                <a:solidFill>
                  <a:srgbClr val="006600"/>
                </a:solidFill>
                <a:latin typeface="+mj-ea"/>
                <a:ea typeface="+mj-ea"/>
              </a:rPr>
              <a:t>0000</a:t>
            </a:r>
            <a:r>
              <a:rPr lang="ko-KR" altLang="en-US" sz="1200" dirty="0">
                <a:solidFill>
                  <a:srgbClr val="0066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6600"/>
                </a:solidFill>
                <a:latin typeface="+mj-ea"/>
                <a:ea typeface="+mj-ea"/>
              </a:rPr>
              <a:t> </a:t>
            </a:r>
            <a:endParaRPr lang="ko-KR" altLang="en-US" sz="1200" dirty="0">
              <a:solidFill>
                <a:srgbClr val="006600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1154B-B2A1-4824-8B68-B0BD87DABEE4}"/>
              </a:ext>
            </a:extLst>
          </p:cNvPr>
          <p:cNvSpPr txBox="1"/>
          <p:nvPr/>
        </p:nvSpPr>
        <p:spPr>
          <a:xfrm>
            <a:off x="4804233" y="9981487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  <a:latin typeface="+mj-ea"/>
                <a:ea typeface="+mj-ea"/>
              </a:rPr>
              <a:t>* </a:t>
            </a:r>
            <a:r>
              <a:rPr lang="ko-KR" altLang="en-US" sz="1200" dirty="0">
                <a:solidFill>
                  <a:srgbClr val="006600"/>
                </a:solidFill>
                <a:latin typeface="+mj-ea"/>
                <a:ea typeface="+mj-ea"/>
              </a:rPr>
              <a:t>각주 내용</a:t>
            </a:r>
            <a:r>
              <a:rPr lang="en-US" altLang="ko-KR" sz="1200" dirty="0">
                <a:solidFill>
                  <a:srgbClr val="006600"/>
                </a:solidFill>
                <a:latin typeface="+mj-ea"/>
                <a:ea typeface="+mj-ea"/>
              </a:rPr>
              <a:t>0000</a:t>
            </a:r>
            <a:r>
              <a:rPr lang="ko-KR" altLang="en-US" sz="1200" dirty="0">
                <a:solidFill>
                  <a:srgbClr val="0066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6600"/>
                </a:solidFill>
                <a:latin typeface="+mj-ea"/>
                <a:ea typeface="+mj-ea"/>
              </a:rPr>
              <a:t> </a:t>
            </a:r>
            <a:endParaRPr lang="ko-KR" altLang="en-US" sz="1200" dirty="0">
              <a:solidFill>
                <a:srgbClr val="0066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2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F9C487-6316-4901-BC53-14499C35B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BFD639-7B87-4A07-8BEB-DC0BAA4A4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3BC87-A28C-4BDA-97D5-73BCA4658D28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151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양남규</dc:creator>
  <cp:lastModifiedBy>이동건</cp:lastModifiedBy>
  <cp:revision>77</cp:revision>
  <dcterms:created xsi:type="dcterms:W3CDTF">2022-08-23T00:48:52Z</dcterms:created>
  <dcterms:modified xsi:type="dcterms:W3CDTF">2022-08-24T23:39:53Z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2022-08-24T11:33:16Z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27864526-0aaf-425b-9672-33e96e02d657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</Properties>
</file>