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5" r:id="rId4"/>
  </p:sldMasterIdLst>
  <p:notesMasterIdLst>
    <p:notesMasterId r:id="rId11"/>
  </p:notesMasterIdLst>
  <p:handoutMasterIdLst>
    <p:handoutMasterId r:id="rId12"/>
  </p:handoutMasterIdLst>
  <p:sldIdLst>
    <p:sldId id="1946" r:id="rId5"/>
    <p:sldId id="1947" r:id="rId6"/>
    <p:sldId id="1945" r:id="rId7"/>
    <p:sldId id="1944" r:id="rId8"/>
    <p:sldId id="1949" r:id="rId9"/>
    <p:sldId id="1948" r:id="rId10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6114">
          <p15:clr>
            <a:srgbClr val="A4A3A4"/>
          </p15:clr>
        </p15:guide>
        <p15:guide id="7" pos="3301">
          <p15:clr>
            <a:srgbClr val="A4A3A4"/>
          </p15:clr>
        </p15:guide>
        <p15:guide id="8" pos="2939">
          <p15:clr>
            <a:srgbClr val="A4A3A4"/>
          </p15:clr>
        </p15:guide>
        <p15:guide id="9" pos="172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orient="horz" pos="3974">
          <p15:clr>
            <a:srgbClr val="A4A3A4"/>
          </p15:clr>
        </p15:guide>
        <p15:guide id="12" orient="horz" pos="527">
          <p15:clr>
            <a:srgbClr val="A4A3A4"/>
          </p15:clr>
        </p15:guide>
        <p15:guide id="13" orient="horz" pos="1185" userDrawn="1">
          <p15:clr>
            <a:srgbClr val="A4A3A4"/>
          </p15:clr>
        </p15:guide>
        <p15:guide id="14" pos="6068">
          <p15:clr>
            <a:srgbClr val="A4A3A4"/>
          </p15:clr>
        </p15:guide>
        <p15:guide id="15" pos="353">
          <p15:clr>
            <a:srgbClr val="A4A3A4"/>
          </p15:clr>
        </p15:guide>
        <p15:guide id="16" pos="5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7"/>
    <a:srgbClr val="006600"/>
    <a:srgbClr val="FF9900"/>
    <a:srgbClr val="0000CC"/>
    <a:srgbClr val="B52928"/>
    <a:srgbClr val="00CCFF"/>
    <a:srgbClr val="0000FF"/>
    <a:srgbClr val="D9D9D9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8439F-8581-47AF-808D-20D1D54AACF1}" v="459" dt="2022-06-17T01:08:49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84" y="90"/>
      </p:cViewPr>
      <p:guideLst>
        <p:guide orient="horz" pos="2160"/>
        <p:guide orient="horz" pos="3793"/>
        <p:guide orient="horz" pos="572"/>
        <p:guide orient="horz" pos="1071"/>
        <p:guide pos="3120"/>
        <p:guide pos="6114"/>
        <p:guide pos="3301"/>
        <p:guide pos="2939"/>
        <p:guide pos="172"/>
        <p:guide pos="398"/>
        <p:guide orient="horz" pos="3974"/>
        <p:guide orient="horz" pos="527"/>
        <p:guide orient="horz" pos="1185"/>
        <p:guide pos="6068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75BBDDC3-7EB3-4B26-8895-FD577557D91C}"/>
    <pc:docChg chg="modSld">
      <pc:chgData name="이동건" userId="4ad090f6-dadd-4301-b5d0-883b88f508af" providerId="ADAL" clId="{75BBDDC3-7EB3-4B26-8895-FD577557D91C}" dt="2022-06-17T01:08:49.040" v="474" actId="114"/>
      <pc:docMkLst>
        <pc:docMk/>
      </pc:docMkLst>
      <pc:sldChg chg="addSp modSp">
        <pc:chgData name="이동건" userId="4ad090f6-dadd-4301-b5d0-883b88f508af" providerId="ADAL" clId="{75BBDDC3-7EB3-4B26-8895-FD577557D91C}" dt="2022-06-17T01:08:49.040" v="474" actId="114"/>
        <pc:sldMkLst>
          <pc:docMk/>
          <pc:sldMk cId="2402051379" sldId="1949"/>
        </pc:sldMkLst>
        <pc:spChg chg="mod">
          <ac:chgData name="이동건" userId="4ad090f6-dadd-4301-b5d0-883b88f508af" providerId="ADAL" clId="{75BBDDC3-7EB3-4B26-8895-FD577557D91C}" dt="2022-06-17T01:02:57.148" v="12" actId="1076"/>
          <ac:spMkLst>
            <pc:docMk/>
            <pc:sldMk cId="2402051379" sldId="1949"/>
            <ac:spMk id="7" creationId="{8902195A-33B7-4809-A35D-539E6D126274}"/>
          </ac:spMkLst>
        </pc:spChg>
        <pc:spChg chg="mod">
          <ac:chgData name="이동건" userId="4ad090f6-dadd-4301-b5d0-883b88f508af" providerId="ADAL" clId="{75BBDDC3-7EB3-4B26-8895-FD577557D91C}" dt="2022-06-17T01:08:06.862" v="424" actId="1076"/>
          <ac:spMkLst>
            <pc:docMk/>
            <pc:sldMk cId="2402051379" sldId="1949"/>
            <ac:spMk id="8" creationId="{35B0AD79-5268-4C2A-9A8E-8D69C5D188C6}"/>
          </ac:spMkLst>
        </pc:spChg>
        <pc:spChg chg="add mod">
          <ac:chgData name="이동건" userId="4ad090f6-dadd-4301-b5d0-883b88f508af" providerId="ADAL" clId="{75BBDDC3-7EB3-4B26-8895-FD577557D91C}" dt="2022-06-17T01:08:08.908" v="425" actId="1076"/>
          <ac:spMkLst>
            <pc:docMk/>
            <pc:sldMk cId="2402051379" sldId="1949"/>
            <ac:spMk id="9" creationId="{C9103254-9D77-43C4-B902-B58EC189CBF0}"/>
          </ac:spMkLst>
        </pc:spChg>
        <pc:spChg chg="add mod">
          <ac:chgData name="이동건" userId="4ad090f6-dadd-4301-b5d0-883b88f508af" providerId="ADAL" clId="{75BBDDC3-7EB3-4B26-8895-FD577557D91C}" dt="2022-06-17T01:08:49.040" v="474" actId="114"/>
          <ac:spMkLst>
            <pc:docMk/>
            <pc:sldMk cId="2402051379" sldId="1949"/>
            <ac:spMk id="10" creationId="{F3F54C66-9C45-43A9-B795-D1F596F1D6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86711-ED60-4836-B3CA-D28C2F1BEFF9}"/>
              </a:ext>
            </a:extLst>
          </p:cNvPr>
          <p:cNvSpPr/>
          <p:nvPr userDrawn="1"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6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604420" y="234872"/>
            <a:ext cx="2153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5. Site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및 기타기술정보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26211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DFBF-0E75-4BA3-8A80-E3C58BBF31BC}" type="datetimeFigureOut">
              <a:rPr lang="ko-KR" altLang="en-US" smtClean="0"/>
              <a:t>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230-5E7F-4B29-BFDC-5B2731B866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5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0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49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2BA9-59A9-449D-AA74-60F6B9B6A69F}"/>
              </a:ext>
            </a:extLst>
          </p:cNvPr>
          <p:cNvSpPr/>
          <p:nvPr/>
        </p:nvSpPr>
        <p:spPr>
          <a:xfrm>
            <a:off x="462482" y="943453"/>
            <a:ext cx="8981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FDTD</a:t>
            </a:r>
            <a:r>
              <a:rPr kumimoji="0" lang="ko-KR" altLang="en-US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</a:t>
            </a:r>
            <a:r>
              <a:rPr kumimoji="0" lang="en-US" altLang="ko-KR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DBR </a:t>
            </a:r>
            <a:r>
              <a:rPr kumimoji="0" lang="en-US" altLang="ko-KR" sz="3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microlaser</a:t>
            </a:r>
            <a:r>
              <a:rPr kumimoji="0" lang="en-US" altLang="ko-KR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200D5-203A-4680-AC79-88E97DFA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0" y="1700213"/>
            <a:ext cx="3798315" cy="3254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6A81EF-A668-4464-96A1-AD8F7D0E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3" y="1881188"/>
            <a:ext cx="3798314" cy="31798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AE844F-3A88-4DA5-B0F1-61CAE466CE90}"/>
              </a:ext>
            </a:extLst>
          </p:cNvPr>
          <p:cNvSpPr/>
          <p:nvPr/>
        </p:nvSpPr>
        <p:spPr>
          <a:xfrm>
            <a:off x="462482" y="5864928"/>
            <a:ext cx="93747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Reference</a:t>
            </a:r>
          </a:p>
          <a:p>
            <a:r>
              <a:rPr lang="en-US" altLang="ko-KR" dirty="0"/>
              <a:t>[1] </a:t>
            </a:r>
            <a:r>
              <a:rPr lang="en-US" altLang="ko-KR" dirty="0" err="1"/>
              <a:t>Hagness</a:t>
            </a:r>
            <a:r>
              <a:rPr lang="en-US" altLang="ko-KR" dirty="0"/>
              <a:t>, S. C., Joseph, R. M., &amp; </a:t>
            </a:r>
            <a:r>
              <a:rPr lang="en-US" altLang="ko-KR" dirty="0" err="1"/>
              <a:t>Taflove</a:t>
            </a:r>
            <a:r>
              <a:rPr lang="en-US" altLang="ko-KR" dirty="0"/>
              <a:t>, A. (1996). </a:t>
            </a:r>
            <a:r>
              <a:rPr lang="en-US" altLang="ko-KR" dirty="0" err="1"/>
              <a:t>Subpicosecond</a:t>
            </a:r>
            <a:r>
              <a:rPr lang="en-US" altLang="ko-KR" dirty="0"/>
              <a:t> electrodynamics of distributed Bragg reflector </a:t>
            </a:r>
            <a:r>
              <a:rPr lang="en-US" altLang="ko-KR" dirty="0" err="1"/>
              <a:t>microlasers</a:t>
            </a:r>
            <a:r>
              <a:rPr lang="en-US" altLang="ko-KR" dirty="0"/>
              <a:t>: Results from finite difference time domain simulations. Radio Science, 31(4), 931–941. https://doi.org/10.1029/96RS00436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702D2-181B-42FD-9FD4-C07FBCD48EBF}"/>
              </a:ext>
            </a:extLst>
          </p:cNvPr>
          <p:cNvSpPr txBox="1"/>
          <p:nvPr/>
        </p:nvSpPr>
        <p:spPr>
          <a:xfrm>
            <a:off x="512759" y="5414005"/>
            <a:ext cx="6595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DBR laser </a:t>
            </a:r>
            <a:r>
              <a:rPr lang="ko-KR" altLang="en-US" dirty="0"/>
              <a:t>를 </a:t>
            </a:r>
            <a:r>
              <a:rPr lang="en-US" altLang="ko-KR" dirty="0"/>
              <a:t>FDTD method</a:t>
            </a:r>
            <a:r>
              <a:rPr lang="ko-KR" altLang="en-US" dirty="0"/>
              <a:t>를 사용해 시뮬레이션 공간에서 구현하고</a:t>
            </a:r>
            <a:r>
              <a:rPr lang="en-US" altLang="ko-KR" dirty="0"/>
              <a:t>, </a:t>
            </a:r>
            <a:r>
              <a:rPr lang="ko-KR" altLang="en-US" dirty="0"/>
              <a:t>이를 이론 결과와 비교한 논문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778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F0E80-AFCA-43E7-BC21-7F1B790DEAB7}"/>
              </a:ext>
            </a:extLst>
          </p:cNvPr>
          <p:cNvSpPr txBox="1"/>
          <p:nvPr/>
        </p:nvSpPr>
        <p:spPr>
          <a:xfrm>
            <a:off x="487891" y="1175510"/>
            <a:ext cx="8713789" cy="484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Abstract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Laser device</a:t>
            </a:r>
            <a:r>
              <a:rPr lang="ko-KR" altLang="en-US" sz="1600" dirty="0"/>
              <a:t>를 만들기 위한 </a:t>
            </a:r>
            <a:r>
              <a:rPr lang="en-US" altLang="ko-KR" sz="1600" dirty="0"/>
              <a:t>nanofabrication </a:t>
            </a:r>
            <a:r>
              <a:rPr lang="ko-KR" altLang="en-US" sz="1600" dirty="0"/>
              <a:t>기술이 고도화됨에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그 설계 난이도가 증가하고 있음</a:t>
            </a:r>
            <a:r>
              <a:rPr lang="en-US" altLang="ko-KR" sz="16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최적화된 </a:t>
            </a:r>
            <a:r>
              <a:rPr lang="en-US" altLang="ko-KR" sz="1600" dirty="0"/>
              <a:t>Microscale</a:t>
            </a:r>
            <a:r>
              <a:rPr lang="ko-KR" altLang="en-US" sz="1600" dirty="0"/>
              <a:t>의 </a:t>
            </a:r>
            <a:r>
              <a:rPr lang="en-US" altLang="ko-KR" sz="1600" dirty="0"/>
              <a:t>laser device</a:t>
            </a:r>
            <a:r>
              <a:rPr lang="ko-KR" altLang="en-US" sz="1600" dirty="0"/>
              <a:t>를 제작하기 위해선 이를 제대로 구현할 수 있는 시뮬레이션 방법이 필요함</a:t>
            </a:r>
            <a:r>
              <a:rPr lang="en-US" altLang="ko-KR" sz="16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본 논문은 </a:t>
            </a:r>
            <a:r>
              <a:rPr lang="en-US" altLang="ko-KR" sz="1600" dirty="0"/>
              <a:t>lasing</a:t>
            </a:r>
            <a:r>
              <a:rPr lang="ko-KR" altLang="en-US" sz="1600" dirty="0"/>
              <a:t>의 핵심 매질인 </a:t>
            </a:r>
            <a:r>
              <a:rPr lang="en-US" altLang="ko-KR" sz="1600" dirty="0"/>
              <a:t>gain medium</a:t>
            </a:r>
            <a:r>
              <a:rPr lang="ko-KR" altLang="en-US" sz="1600" dirty="0"/>
              <a:t>을 </a:t>
            </a:r>
            <a:r>
              <a:rPr lang="en-US" altLang="ko-KR" sz="1600" dirty="0"/>
              <a:t>FDTD </a:t>
            </a:r>
            <a:r>
              <a:rPr lang="ko-KR" altLang="en-US" sz="1600" dirty="0"/>
              <a:t>공간 상에서 정확하게 구현하는 방법을 처음으로 제시함</a:t>
            </a:r>
            <a:r>
              <a:rPr lang="en-US" altLang="ko-KR" sz="16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Conclusion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Single pole Lorentz medium </a:t>
            </a:r>
            <a:r>
              <a:rPr lang="ko-KR" altLang="en-US" sz="1600" dirty="0"/>
              <a:t>으로 </a:t>
            </a:r>
            <a:r>
              <a:rPr lang="en-US" altLang="ko-KR" sz="1600" dirty="0"/>
              <a:t>gain medium </a:t>
            </a:r>
            <a:r>
              <a:rPr lang="ko-KR" altLang="en-US" sz="1600" dirty="0"/>
              <a:t>을 </a:t>
            </a:r>
            <a:r>
              <a:rPr lang="en-US" altLang="ko-KR" sz="1600" dirty="0"/>
              <a:t>modeling </a:t>
            </a:r>
            <a:r>
              <a:rPr lang="ko-KR" altLang="en-US" sz="1600" dirty="0"/>
              <a:t>하는데 성공함</a:t>
            </a:r>
            <a:r>
              <a:rPr lang="en-US" altLang="ko-KR" sz="16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위 </a:t>
            </a:r>
            <a:r>
              <a:rPr lang="en-US" altLang="ko-KR" sz="1600" dirty="0"/>
              <a:t>gain medium</a:t>
            </a:r>
            <a:r>
              <a:rPr lang="ko-KR" altLang="en-US" sz="1600" dirty="0"/>
              <a:t>을 사용한 </a:t>
            </a:r>
            <a:r>
              <a:rPr lang="en-US" altLang="ko-KR" sz="1600" dirty="0"/>
              <a:t>Fabry-Perot cavity</a:t>
            </a:r>
            <a:r>
              <a:rPr lang="ko-KR" altLang="en-US" sz="1600" dirty="0"/>
              <a:t>를 시뮬레이션한 결과 </a:t>
            </a:r>
            <a:r>
              <a:rPr lang="en-US" altLang="ko-KR" sz="1600" dirty="0"/>
              <a:t>gain threshold </a:t>
            </a:r>
            <a:r>
              <a:rPr lang="ko-KR" altLang="en-US" sz="1600" dirty="0"/>
              <a:t>및 </a:t>
            </a:r>
            <a:r>
              <a:rPr lang="en-US" altLang="ko-KR" sz="1600" dirty="0"/>
              <a:t>lasing wavelength</a:t>
            </a:r>
            <a:r>
              <a:rPr lang="ko-KR" altLang="en-US" sz="1600" dirty="0"/>
              <a:t>가 이론 결과와 일치함을 확인함</a:t>
            </a:r>
            <a:r>
              <a:rPr lang="en-US" altLang="ko-KR" sz="16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One-dimension</a:t>
            </a:r>
            <a:r>
              <a:rPr lang="ko-KR" altLang="en-US" sz="1600" dirty="0"/>
              <a:t> </a:t>
            </a:r>
            <a:r>
              <a:rPr lang="en-US" altLang="ko-KR" sz="1600" dirty="0"/>
              <a:t>space</a:t>
            </a:r>
            <a:r>
              <a:rPr lang="ko-KR" altLang="en-US" sz="1600" dirty="0"/>
              <a:t> 에서 </a:t>
            </a:r>
            <a:r>
              <a:rPr lang="en-US" altLang="ko-KR" sz="1600" dirty="0"/>
              <a:t>DBR </a:t>
            </a:r>
            <a:r>
              <a:rPr lang="en-US" altLang="ko-KR" sz="1600" dirty="0" err="1"/>
              <a:t>microlaser</a:t>
            </a:r>
            <a:r>
              <a:rPr lang="ko-KR" altLang="en-US" sz="1600" dirty="0"/>
              <a:t>를 정확히 구현하는데 성공함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592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37DD7-6C82-470E-9FEB-F2E66710E43E}"/>
              </a:ext>
            </a:extLst>
          </p:cNvPr>
          <p:cNvGrpSpPr/>
          <p:nvPr/>
        </p:nvGrpSpPr>
        <p:grpSpPr>
          <a:xfrm>
            <a:off x="4665663" y="1581680"/>
            <a:ext cx="4913409" cy="4799071"/>
            <a:chOff x="701818" y="873836"/>
            <a:chExt cx="5188983" cy="5068233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50409963-FA31-41FA-A006-C6E0FC6716AB}"/>
                </a:ext>
              </a:extLst>
            </p:cNvPr>
            <p:cNvCxnSpPr/>
            <p:nvPr/>
          </p:nvCxnSpPr>
          <p:spPr>
            <a:xfrm flipV="1">
              <a:off x="2608730" y="1232751"/>
              <a:ext cx="0" cy="277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396FDA0-719F-4ECD-A9BC-4CDBDADB1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995" y="4015139"/>
              <a:ext cx="1629735" cy="1500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80CA0B-F579-47FF-91E1-4A82FC3347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8730" y="4002845"/>
              <a:ext cx="28516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9A9AA1C-F6E7-4B45-A2FA-7E88D49F5EDC}"/>
                </a:ext>
              </a:extLst>
            </p:cNvPr>
            <p:cNvCxnSpPr/>
            <p:nvPr/>
          </p:nvCxnSpPr>
          <p:spPr>
            <a:xfrm>
              <a:off x="1290918" y="2934196"/>
              <a:ext cx="0" cy="2283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C58899-2942-4CEA-B81C-CA384456E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512" y="5217599"/>
              <a:ext cx="2494167" cy="25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C4CDD47-D1A2-439C-93E9-83CCE0CE8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918" y="2934196"/>
              <a:ext cx="2508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F22E4C-6479-476B-90A8-8106386269B4}"/>
                </a:ext>
              </a:extLst>
            </p:cNvPr>
            <p:cNvCxnSpPr/>
            <p:nvPr/>
          </p:nvCxnSpPr>
          <p:spPr>
            <a:xfrm>
              <a:off x="3802545" y="2946388"/>
              <a:ext cx="0" cy="2283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5AEA246-455E-453C-9B5E-81CA3BDE6373}"/>
                </a:ext>
              </a:extLst>
            </p:cNvPr>
            <p:cNvCxnSpPr>
              <a:cxnSpLocks/>
            </p:cNvCxnSpPr>
            <p:nvPr/>
          </p:nvCxnSpPr>
          <p:spPr>
            <a:xfrm>
              <a:off x="4846240" y="1859380"/>
              <a:ext cx="0" cy="2169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DA71A4-F1C6-4781-B01E-52EE82C76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731" y="1859380"/>
              <a:ext cx="2237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5E75631-8465-4DCA-BFC7-26A642E80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510" y="1865548"/>
              <a:ext cx="1310948" cy="10664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119FD37-A599-4429-A59E-5CBF8EF1F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79" y="1853254"/>
              <a:ext cx="1035542" cy="1078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9F68895-0ACA-4187-9A96-4A52AA009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2544" y="4015037"/>
              <a:ext cx="1043203" cy="11981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13B652-5FDE-4207-B6B5-6E2875123A0E}"/>
                    </a:ext>
                  </a:extLst>
                </p:cNvPr>
                <p:cNvSpPr txBox="1"/>
                <p:nvPr/>
              </p:nvSpPr>
              <p:spPr>
                <a:xfrm>
                  <a:off x="701818" y="548040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8477A56-FAE9-445A-9EA5-83EFD027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18" y="5480404"/>
                  <a:ext cx="42639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A99FB2-681A-4FBD-B9F6-F5CEA145BA6D}"/>
                    </a:ext>
                  </a:extLst>
                </p:cNvPr>
                <p:cNvSpPr txBox="1"/>
                <p:nvPr/>
              </p:nvSpPr>
              <p:spPr>
                <a:xfrm>
                  <a:off x="5460427" y="3772012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3CB7C25-D269-4358-9C58-8BD1B2CD8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427" y="3772012"/>
                  <a:ext cx="43037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5013D64-C848-4DD4-9C4D-E7D93E90313D}"/>
                    </a:ext>
                  </a:extLst>
                </p:cNvPr>
                <p:cNvSpPr txBox="1"/>
                <p:nvPr/>
              </p:nvSpPr>
              <p:spPr>
                <a:xfrm>
                  <a:off x="2477817" y="873836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FFAE4FFD-9A59-4647-AE34-FD8F79F89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17" y="873836"/>
                  <a:ext cx="4079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310828-A61C-464E-B9D3-072F4F2A0222}"/>
              </a:ext>
            </a:extLst>
          </p:cNvPr>
          <p:cNvCxnSpPr/>
          <p:nvPr/>
        </p:nvCxnSpPr>
        <p:spPr>
          <a:xfrm flipH="1">
            <a:off x="5682275" y="4913717"/>
            <a:ext cx="400206" cy="40020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30436E-DBF5-4866-9517-D64FE9CD008A}"/>
              </a:ext>
            </a:extLst>
          </p:cNvPr>
          <p:cNvCxnSpPr>
            <a:cxnSpLocks/>
          </p:cNvCxnSpPr>
          <p:nvPr/>
        </p:nvCxnSpPr>
        <p:spPr>
          <a:xfrm flipV="1">
            <a:off x="6471304" y="3355220"/>
            <a:ext cx="0" cy="5559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83F0B2-7405-4636-B593-0E54D6455493}"/>
              </a:ext>
            </a:extLst>
          </p:cNvPr>
          <p:cNvCxnSpPr>
            <a:cxnSpLocks/>
          </p:cNvCxnSpPr>
          <p:nvPr/>
        </p:nvCxnSpPr>
        <p:spPr>
          <a:xfrm flipV="1">
            <a:off x="7283831" y="4541126"/>
            <a:ext cx="493161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6C830C-7FA4-43B4-B729-7055318B0D78}"/>
              </a:ext>
            </a:extLst>
          </p:cNvPr>
          <p:cNvCxnSpPr>
            <a:cxnSpLocks/>
          </p:cNvCxnSpPr>
          <p:nvPr/>
        </p:nvCxnSpPr>
        <p:spPr>
          <a:xfrm flipV="1">
            <a:off x="5835900" y="4175322"/>
            <a:ext cx="49316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B6DAE1-D92C-470F-A6AF-F7B410A977FB}"/>
              </a:ext>
            </a:extLst>
          </p:cNvPr>
          <p:cNvCxnSpPr>
            <a:cxnSpLocks/>
          </p:cNvCxnSpPr>
          <p:nvPr/>
        </p:nvCxnSpPr>
        <p:spPr>
          <a:xfrm flipV="1">
            <a:off x="6954531" y="4682012"/>
            <a:ext cx="0" cy="463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6FC4BE-9FB6-497D-B4E2-179004A611FF}"/>
              </a:ext>
            </a:extLst>
          </p:cNvPr>
          <p:cNvCxnSpPr>
            <a:cxnSpLocks/>
          </p:cNvCxnSpPr>
          <p:nvPr/>
        </p:nvCxnSpPr>
        <p:spPr>
          <a:xfrm flipH="1">
            <a:off x="7147332" y="3582500"/>
            <a:ext cx="373320" cy="392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3B159-1934-4755-BCAF-F3A5F4CD764C}"/>
                  </a:ext>
                </a:extLst>
              </p:cNvPr>
              <p:cNvSpPr txBox="1"/>
              <p:nvPr/>
            </p:nvSpPr>
            <p:spPr>
              <a:xfrm>
                <a:off x="5322180" y="4900854"/>
                <a:ext cx="482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3B159-1934-4755-BCAF-F3A5F4CD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80" y="4900854"/>
                <a:ext cx="4828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1AF9A8-0CC1-4F11-921F-43634D631922}"/>
                  </a:ext>
                </a:extLst>
              </p:cNvPr>
              <p:cNvSpPr txBox="1"/>
              <p:nvPr/>
            </p:nvSpPr>
            <p:spPr>
              <a:xfrm>
                <a:off x="7601717" y="4112857"/>
                <a:ext cx="49051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1AF9A8-0CC1-4F11-921F-43634D63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717" y="4112857"/>
                <a:ext cx="490519" cy="391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940D66-0622-4034-9390-E29CFD0C9F81}"/>
                  </a:ext>
                </a:extLst>
              </p:cNvPr>
              <p:cNvSpPr txBox="1"/>
              <p:nvPr/>
            </p:nvSpPr>
            <p:spPr>
              <a:xfrm>
                <a:off x="6363819" y="2958138"/>
                <a:ext cx="47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940D66-0622-4034-9390-E29CFD0C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19" y="2958138"/>
                <a:ext cx="4725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6BEC87-BADA-42F1-94EA-381861342F85}"/>
                  </a:ext>
                </a:extLst>
              </p:cNvPr>
              <p:cNvSpPr txBox="1"/>
              <p:nvPr/>
            </p:nvSpPr>
            <p:spPr>
              <a:xfrm>
                <a:off x="5371281" y="3941083"/>
                <a:ext cx="51340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6BEC87-BADA-42F1-94EA-38186134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281" y="3941083"/>
                <a:ext cx="513409" cy="391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632DE4-0329-449E-BB64-31D8A7B93C5E}"/>
                  </a:ext>
                </a:extLst>
              </p:cNvPr>
              <p:cNvSpPr txBox="1"/>
              <p:nvPr/>
            </p:nvSpPr>
            <p:spPr>
              <a:xfrm>
                <a:off x="6823814" y="3886324"/>
                <a:ext cx="50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632DE4-0329-449E-BB64-31D8A7B9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14" y="3886324"/>
                <a:ext cx="5057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27C5EC-70D5-4A28-A000-D7CA0C34E177}"/>
                  </a:ext>
                </a:extLst>
              </p:cNvPr>
              <p:cNvSpPr txBox="1"/>
              <p:nvPr/>
            </p:nvSpPr>
            <p:spPr>
              <a:xfrm>
                <a:off x="6677211" y="5113815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27C5EC-70D5-4A28-A000-D7CA0C34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11" y="5113815"/>
                <a:ext cx="4953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485E15-2140-40C7-8AFD-7CE4BCEA3765}"/>
              </a:ext>
            </a:extLst>
          </p:cNvPr>
          <p:cNvCxnSpPr>
            <a:cxnSpLocks/>
          </p:cNvCxnSpPr>
          <p:nvPr/>
        </p:nvCxnSpPr>
        <p:spPr>
          <a:xfrm flipH="1">
            <a:off x="1059345" y="3522607"/>
            <a:ext cx="727316" cy="668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CF62C6-213E-42CE-9ED2-97A12CABCE56}"/>
              </a:ext>
            </a:extLst>
          </p:cNvPr>
          <p:cNvCxnSpPr>
            <a:cxnSpLocks/>
          </p:cNvCxnSpPr>
          <p:nvPr/>
        </p:nvCxnSpPr>
        <p:spPr>
          <a:xfrm flipV="1">
            <a:off x="1786661" y="2077283"/>
            <a:ext cx="0" cy="145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015D61-7DD2-48BE-9CDE-2E2721D0A405}"/>
              </a:ext>
            </a:extLst>
          </p:cNvPr>
          <p:cNvCxnSpPr>
            <a:cxnSpLocks/>
          </p:cNvCxnSpPr>
          <p:nvPr/>
        </p:nvCxnSpPr>
        <p:spPr>
          <a:xfrm>
            <a:off x="1786661" y="3522607"/>
            <a:ext cx="2616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8A7C53-BC98-4286-BB63-6DA3D28C3550}"/>
              </a:ext>
            </a:extLst>
          </p:cNvPr>
          <p:cNvGrpSpPr/>
          <p:nvPr/>
        </p:nvGrpSpPr>
        <p:grpSpPr>
          <a:xfrm>
            <a:off x="1714653" y="2445280"/>
            <a:ext cx="1972473" cy="1713689"/>
            <a:chOff x="9338422" y="2566953"/>
            <a:chExt cx="1972473" cy="1713689"/>
          </a:xfrm>
          <a:solidFill>
            <a:schemeClr val="bg1"/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E450BA3-347C-4877-9511-519B303107AD}"/>
                </a:ext>
              </a:extLst>
            </p:cNvPr>
            <p:cNvGrpSpPr/>
            <p:nvPr/>
          </p:nvGrpSpPr>
          <p:grpSpPr>
            <a:xfrm>
              <a:off x="9875555" y="2567229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94FFB151-4D42-46A4-91CB-C499693A94C1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9ACF9564-BE41-4689-92CA-EA79B1F0A650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BC39755B-E495-4917-9AC9-C4F00F43D526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B8180D-3CAA-4D64-BD8C-C4226949169E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34" name="정육면체 133">
                  <a:extLst>
                    <a:ext uri="{FF2B5EF4-FFF2-40B4-BE49-F238E27FC236}">
                      <a16:creationId xmlns:a16="http://schemas.microsoft.com/office/drawing/2014/main" id="{783626B7-44A5-4A0B-9D2C-802E591A7A15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234F9317-BE5F-48AC-AF5A-097CD781275F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DD2AF85-02DA-492B-9E80-DB5AD358AA88}"/>
                </a:ext>
              </a:extLst>
            </p:cNvPr>
            <p:cNvGrpSpPr/>
            <p:nvPr/>
          </p:nvGrpSpPr>
          <p:grpSpPr>
            <a:xfrm>
              <a:off x="9701590" y="2736679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23B3B88A-8912-477A-A33F-925B66F7C2E9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34296C10-C765-4073-B5ED-B7B4AE15F196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2E911990-5C58-4662-88EA-FF64B48C4E36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F1DF991-DD80-4ACF-9B97-55BA25858D98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E84DC64F-B8C5-4489-8EAC-6F1EA3D9647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29" name="정육면체 128">
                  <a:extLst>
                    <a:ext uri="{FF2B5EF4-FFF2-40B4-BE49-F238E27FC236}">
                      <a16:creationId xmlns:a16="http://schemas.microsoft.com/office/drawing/2014/main" id="{7820A921-3F5B-48FC-869C-600B0288A4F1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83C0DD-7E05-496D-A46C-7C28F3687A9E}"/>
                </a:ext>
              </a:extLst>
            </p:cNvPr>
            <p:cNvGrpSpPr/>
            <p:nvPr/>
          </p:nvGrpSpPr>
          <p:grpSpPr>
            <a:xfrm>
              <a:off x="9524615" y="2912576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D85F961-E5BE-4857-8E49-743498F54FA8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8DA8063A-0EA7-401C-9E61-7FD13169C02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25" name="정육면체 124">
                  <a:extLst>
                    <a:ext uri="{FF2B5EF4-FFF2-40B4-BE49-F238E27FC236}">
                      <a16:creationId xmlns:a16="http://schemas.microsoft.com/office/drawing/2014/main" id="{CAEF0487-91EB-4940-8B24-2291AF6D1674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B7FA11C-0BC1-4588-A15F-4CECF1AC0D2A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22" name="정육면체 121">
                  <a:extLst>
                    <a:ext uri="{FF2B5EF4-FFF2-40B4-BE49-F238E27FC236}">
                      <a16:creationId xmlns:a16="http://schemas.microsoft.com/office/drawing/2014/main" id="{2DB98D46-1CBF-4154-BE27-8998E5E72F33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23" name="정육면체 122">
                  <a:extLst>
                    <a:ext uri="{FF2B5EF4-FFF2-40B4-BE49-F238E27FC236}">
                      <a16:creationId xmlns:a16="http://schemas.microsoft.com/office/drawing/2014/main" id="{F65F9A15-0EA6-4858-99D5-097E27D540D2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9188372-F015-4C8D-BEC1-4E843C2C86FC}"/>
                </a:ext>
              </a:extLst>
            </p:cNvPr>
            <p:cNvGrpSpPr/>
            <p:nvPr/>
          </p:nvGrpSpPr>
          <p:grpSpPr>
            <a:xfrm>
              <a:off x="9338422" y="3082026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95DEE6D5-7DB8-4F80-8140-477D119C9DAC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E3496A68-7900-4D85-BE30-9BB1F17CDA64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9" name="정육면체 118">
                  <a:extLst>
                    <a:ext uri="{FF2B5EF4-FFF2-40B4-BE49-F238E27FC236}">
                      <a16:creationId xmlns:a16="http://schemas.microsoft.com/office/drawing/2014/main" id="{0AD5DBC1-E296-4CD9-B9C1-7B864341D3D6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93292A6C-79EC-4AA2-BEB0-80AEE41B1C34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E704E023-8A5F-465C-B25A-F560EFC953F0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7670C696-7B16-4DC0-AB54-A3F13D521E35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5EFC7A6-2B69-4600-93CE-258BAB1985BE}"/>
                </a:ext>
              </a:extLst>
            </p:cNvPr>
            <p:cNvGrpSpPr/>
            <p:nvPr/>
          </p:nvGrpSpPr>
          <p:grpSpPr>
            <a:xfrm>
              <a:off x="10188422" y="2567336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72363F52-E088-48BA-A3B0-89105086ED4C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0792008A-3173-4799-A945-9175F8A10ACA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25F42422-CCAF-489F-8B73-36ABFE72BE7F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B6D7289A-41E8-4867-A0F1-EB7315A8B58F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FB20F246-2E1C-4EE7-AD21-88856C2FD20F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1" name="정육면체 110">
                  <a:extLst>
                    <a:ext uri="{FF2B5EF4-FFF2-40B4-BE49-F238E27FC236}">
                      <a16:creationId xmlns:a16="http://schemas.microsoft.com/office/drawing/2014/main" id="{8D8CF4FA-1188-4773-B8D8-53534D7E2C3D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8C644B-9CA2-41C1-8B76-43A8E34DE67C}"/>
                </a:ext>
              </a:extLst>
            </p:cNvPr>
            <p:cNvGrpSpPr/>
            <p:nvPr/>
          </p:nvGrpSpPr>
          <p:grpSpPr>
            <a:xfrm>
              <a:off x="10014457" y="2736786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39EBE3F-8AA1-4836-92E7-19E6ECC35513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9A809A82-879B-45D7-811F-92CE0E727C00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EDB3E5D0-12EA-48BC-BD09-888FC5760C7E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34B2D0E-0E0F-4665-814B-1C96E82F0B77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217D2501-D06C-4E0A-8ACA-07FF1B781BD8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65153B3B-9C9A-4461-8C50-45856C03C2F2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011FDBE-A7AF-4CDB-B46A-DFA24CEE12C3}"/>
                </a:ext>
              </a:extLst>
            </p:cNvPr>
            <p:cNvGrpSpPr/>
            <p:nvPr/>
          </p:nvGrpSpPr>
          <p:grpSpPr>
            <a:xfrm>
              <a:off x="9837482" y="2912683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FFBF4A9E-0941-4BF7-A73A-0E12FA031532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100" name="정육면체 99">
                  <a:extLst>
                    <a:ext uri="{FF2B5EF4-FFF2-40B4-BE49-F238E27FC236}">
                      <a16:creationId xmlns:a16="http://schemas.microsoft.com/office/drawing/2014/main" id="{686F8B4A-E45A-40C5-AA96-B9EFCAD348DA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1" name="정육면체 100">
                  <a:extLst>
                    <a:ext uri="{FF2B5EF4-FFF2-40B4-BE49-F238E27FC236}">
                      <a16:creationId xmlns:a16="http://schemas.microsoft.com/office/drawing/2014/main" id="{6EB339FB-999B-4143-82E1-436212AF5210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016BA0-B639-42F2-89C5-CE43D50DD487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A4D9F4C5-438C-4592-8947-BB2819E1BF92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9" name="정육면체 98">
                  <a:extLst>
                    <a:ext uri="{FF2B5EF4-FFF2-40B4-BE49-F238E27FC236}">
                      <a16:creationId xmlns:a16="http://schemas.microsoft.com/office/drawing/2014/main" id="{8C945DD5-811F-44C6-87B5-2BC567825932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5B50809-6F2C-49B0-8BC9-08F5C459D993}"/>
                </a:ext>
              </a:extLst>
            </p:cNvPr>
            <p:cNvGrpSpPr/>
            <p:nvPr/>
          </p:nvGrpSpPr>
          <p:grpSpPr>
            <a:xfrm>
              <a:off x="9663517" y="3082133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EE4AB47-FBA5-47D7-B31F-25BCDB272619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C6B26A99-E182-4012-930C-3B1B41C92215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1B383157-1017-483C-9B02-2E73E493D9C9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388720-620E-48C3-8246-C16BBF93FEF8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AA2780B-E34D-40AA-8413-9EFA4E2A84D5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C29FD17A-6500-48E4-BB45-C04D5F98F4FE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905BA6B-5559-493E-89DF-176D71E8B074}"/>
                </a:ext>
              </a:extLst>
            </p:cNvPr>
            <p:cNvGrpSpPr/>
            <p:nvPr/>
          </p:nvGrpSpPr>
          <p:grpSpPr>
            <a:xfrm>
              <a:off x="10498657" y="2567784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FA351A3C-39E8-48C5-975F-ECBBB234BD38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88" name="정육면체 87">
                  <a:extLst>
                    <a:ext uri="{FF2B5EF4-FFF2-40B4-BE49-F238E27FC236}">
                      <a16:creationId xmlns:a16="http://schemas.microsoft.com/office/drawing/2014/main" id="{AB0A941E-DB68-4C53-8914-33F776785F92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F7172DB6-6FEC-45EA-BCA8-CF1AC8941B48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6F4444A9-4AB7-4062-B2B3-19827541ACF5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86" name="정육면체 85">
                  <a:extLst>
                    <a:ext uri="{FF2B5EF4-FFF2-40B4-BE49-F238E27FC236}">
                      <a16:creationId xmlns:a16="http://schemas.microsoft.com/office/drawing/2014/main" id="{C667BB4B-D5F2-4F32-B70C-32DE8DC222AE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7" name="정육면체 86">
                  <a:extLst>
                    <a:ext uri="{FF2B5EF4-FFF2-40B4-BE49-F238E27FC236}">
                      <a16:creationId xmlns:a16="http://schemas.microsoft.com/office/drawing/2014/main" id="{23CF91C4-6C41-49B0-A75D-8C5495D4C23A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39D1A66-8BAC-4BA0-8FC8-A60586FC3D27}"/>
                </a:ext>
              </a:extLst>
            </p:cNvPr>
            <p:cNvGrpSpPr/>
            <p:nvPr/>
          </p:nvGrpSpPr>
          <p:grpSpPr>
            <a:xfrm>
              <a:off x="10324692" y="2737234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3989EAC-9F0A-451B-992F-4055A183E871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59FB4522-2AD8-4645-A495-3C993FEEB113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B66405E-76E3-4CBB-9AD1-396E0E3F0432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9126144-C339-4702-A5EA-4D6F4386D0C5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DF0FD833-DBCF-483E-A779-9F15F9BC493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F925A491-37CB-4545-A334-2D1E744EE33B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3FD58CF-7956-401C-97AF-AAC8DF95450B}"/>
                </a:ext>
              </a:extLst>
            </p:cNvPr>
            <p:cNvGrpSpPr/>
            <p:nvPr/>
          </p:nvGrpSpPr>
          <p:grpSpPr>
            <a:xfrm>
              <a:off x="10147717" y="2913131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C4CF467-0392-464A-93FF-DC0F6CEDB859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FC176907-183C-4CA3-9A0B-5D7B9335B87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0F71ED09-0789-49DF-AB23-F1497942E30B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AC29564-202F-4C56-A9A8-485D424E9254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74" name="정육면체 73">
                  <a:extLst>
                    <a:ext uri="{FF2B5EF4-FFF2-40B4-BE49-F238E27FC236}">
                      <a16:creationId xmlns:a16="http://schemas.microsoft.com/office/drawing/2014/main" id="{A12F9792-A737-4649-9DEC-72425811675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A947185E-AA40-4ECE-8F14-30B56313DD80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C3168AF-3749-4E8A-98CF-6926788D7C01}"/>
                </a:ext>
              </a:extLst>
            </p:cNvPr>
            <p:cNvGrpSpPr/>
            <p:nvPr/>
          </p:nvGrpSpPr>
          <p:grpSpPr>
            <a:xfrm>
              <a:off x="9973752" y="3082581"/>
              <a:ext cx="501994" cy="1198061"/>
              <a:chOff x="1909588" y="3031222"/>
              <a:chExt cx="660240" cy="1575732"/>
            </a:xfrm>
            <a:grpFill/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375BE80-F7A6-4D1D-B6C1-013AC0F9899D}"/>
                  </a:ext>
                </a:extLst>
              </p:cNvPr>
              <p:cNvGrpSpPr/>
              <p:nvPr/>
            </p:nvGrpSpPr>
            <p:grpSpPr>
              <a:xfrm>
                <a:off x="1909588" y="3700944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C441FADB-F4D3-4735-8DB5-033B104F88E8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DF80F0EC-C481-40A9-BD63-300E75FCA658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87A5778-BC11-46E5-93EA-224CAD257E6D}"/>
                  </a:ext>
                </a:extLst>
              </p:cNvPr>
              <p:cNvGrpSpPr/>
              <p:nvPr/>
            </p:nvGrpSpPr>
            <p:grpSpPr>
              <a:xfrm>
                <a:off x="1910986" y="3031222"/>
                <a:ext cx="658842" cy="906010"/>
                <a:chOff x="1909588" y="3700944"/>
                <a:chExt cx="658842" cy="906010"/>
              </a:xfrm>
              <a:grpFill/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7896919F-AC15-41DA-8612-22A1EB996CCC}"/>
                    </a:ext>
                  </a:extLst>
                </p:cNvPr>
                <p:cNvSpPr/>
                <p:nvPr/>
              </p:nvSpPr>
              <p:spPr>
                <a:xfrm>
                  <a:off x="1909588" y="4036503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F11140CC-FAE7-4E70-8070-6FBA3B0A5BE9}"/>
                    </a:ext>
                  </a:extLst>
                </p:cNvPr>
                <p:cNvSpPr/>
                <p:nvPr/>
              </p:nvSpPr>
              <p:spPr>
                <a:xfrm>
                  <a:off x="1909588" y="3700944"/>
                  <a:ext cx="658842" cy="570451"/>
                </a:xfrm>
                <a:prstGeom prst="cube">
                  <a:avLst>
                    <a:gd name="adj" fmla="val 41177"/>
                  </a:avLst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BF18F3A-79A1-4C29-A257-0271847094F5}"/>
                </a:ext>
              </a:extLst>
            </p:cNvPr>
            <p:cNvGrpSpPr/>
            <p:nvPr/>
          </p:nvGrpSpPr>
          <p:grpSpPr>
            <a:xfrm>
              <a:off x="10808901" y="3076156"/>
              <a:ext cx="500931" cy="688858"/>
              <a:chOff x="1909588" y="3700944"/>
              <a:chExt cx="658842" cy="906010"/>
            </a:xfrm>
            <a:grpFill/>
          </p:grpSpPr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7483547B-2570-4A76-AFC0-E287EDCBD661}"/>
                  </a:ext>
                </a:extLst>
              </p:cNvPr>
              <p:cNvSpPr/>
              <p:nvPr/>
            </p:nvSpPr>
            <p:spPr>
              <a:xfrm>
                <a:off x="1909588" y="4036503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E9364036-7831-44CB-B240-CCBB5AA19B7B}"/>
                  </a:ext>
                </a:extLst>
              </p:cNvPr>
              <p:cNvSpPr/>
              <p:nvPr/>
            </p:nvSpPr>
            <p:spPr>
              <a:xfrm>
                <a:off x="1909588" y="3700944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FEA5DC9-C492-418A-957F-ED69C6BDF062}"/>
                </a:ext>
              </a:extLst>
            </p:cNvPr>
            <p:cNvGrpSpPr/>
            <p:nvPr/>
          </p:nvGrpSpPr>
          <p:grpSpPr>
            <a:xfrm>
              <a:off x="10809964" y="2566953"/>
              <a:ext cx="500931" cy="688858"/>
              <a:chOff x="1909588" y="3700944"/>
              <a:chExt cx="658842" cy="906010"/>
            </a:xfrm>
            <a:grpFill/>
          </p:grpSpPr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5B65B4F4-B4B9-4542-98B2-0462D729D1A1}"/>
                  </a:ext>
                </a:extLst>
              </p:cNvPr>
              <p:cNvSpPr/>
              <p:nvPr/>
            </p:nvSpPr>
            <p:spPr>
              <a:xfrm>
                <a:off x="1909588" y="4036503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809EE40B-2D86-4ED5-8C6A-517E4D3E7E4A}"/>
                  </a:ext>
                </a:extLst>
              </p:cNvPr>
              <p:cNvSpPr/>
              <p:nvPr/>
            </p:nvSpPr>
            <p:spPr>
              <a:xfrm>
                <a:off x="1909588" y="3700944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AB750B9-060E-4AFD-B283-19A18383B4A8}"/>
                </a:ext>
              </a:extLst>
            </p:cNvPr>
            <p:cNvGrpSpPr/>
            <p:nvPr/>
          </p:nvGrpSpPr>
          <p:grpSpPr>
            <a:xfrm>
              <a:off x="10634936" y="3245606"/>
              <a:ext cx="500931" cy="688858"/>
              <a:chOff x="1909588" y="3700944"/>
              <a:chExt cx="658842" cy="906010"/>
            </a:xfrm>
            <a:grpFill/>
          </p:grpSpPr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D90AFC01-1286-4488-96CD-FD669B6FFEA8}"/>
                  </a:ext>
                </a:extLst>
              </p:cNvPr>
              <p:cNvSpPr/>
              <p:nvPr/>
            </p:nvSpPr>
            <p:spPr>
              <a:xfrm>
                <a:off x="1909588" y="4036503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DD066F57-B5AB-4A7B-B98B-A15FB58FE49A}"/>
                  </a:ext>
                </a:extLst>
              </p:cNvPr>
              <p:cNvSpPr/>
              <p:nvPr/>
            </p:nvSpPr>
            <p:spPr>
              <a:xfrm>
                <a:off x="1909588" y="3700944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A0F3C8-F620-4C59-B6C9-35A2686C006A}"/>
                </a:ext>
              </a:extLst>
            </p:cNvPr>
            <p:cNvGrpSpPr/>
            <p:nvPr/>
          </p:nvGrpSpPr>
          <p:grpSpPr>
            <a:xfrm>
              <a:off x="10635999" y="2736403"/>
              <a:ext cx="500931" cy="688858"/>
              <a:chOff x="1909588" y="3700944"/>
              <a:chExt cx="658842" cy="906010"/>
            </a:xfrm>
            <a:grpFill/>
          </p:grpSpPr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6ED0ED8D-EC8F-4716-B8CF-33F37F7897CB}"/>
                  </a:ext>
                </a:extLst>
              </p:cNvPr>
              <p:cNvSpPr/>
              <p:nvPr/>
            </p:nvSpPr>
            <p:spPr>
              <a:xfrm>
                <a:off x="1909588" y="4036503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55E3741F-6DDC-4BAD-9E50-870A90830628}"/>
                  </a:ext>
                </a:extLst>
              </p:cNvPr>
              <p:cNvSpPr/>
              <p:nvPr/>
            </p:nvSpPr>
            <p:spPr>
              <a:xfrm>
                <a:off x="1909588" y="3700944"/>
                <a:ext cx="658842" cy="570451"/>
              </a:xfrm>
              <a:prstGeom prst="cube">
                <a:avLst>
                  <a:gd name="adj" fmla="val 4117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EDF8CDF6-68A6-4406-97B2-D9584BC68713}"/>
                </a:ext>
              </a:extLst>
            </p:cNvPr>
            <p:cNvSpPr/>
            <p:nvPr/>
          </p:nvSpPr>
          <p:spPr>
            <a:xfrm>
              <a:off x="10457961" y="3676635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84212C9B-262A-4141-9A0A-DE954FBDAC84}"/>
                </a:ext>
              </a:extLst>
            </p:cNvPr>
            <p:cNvSpPr/>
            <p:nvPr/>
          </p:nvSpPr>
          <p:spPr>
            <a:xfrm>
              <a:off x="10457961" y="3421503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CEBC5ED6-966F-4524-BCD2-F3E50AA7CD8F}"/>
                </a:ext>
              </a:extLst>
            </p:cNvPr>
            <p:cNvSpPr/>
            <p:nvPr/>
          </p:nvSpPr>
          <p:spPr>
            <a:xfrm>
              <a:off x="10459024" y="3167432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CD8FB251-CCC1-4F40-8392-5F1CC58630C7}"/>
                </a:ext>
              </a:extLst>
            </p:cNvPr>
            <p:cNvSpPr/>
            <p:nvPr/>
          </p:nvSpPr>
          <p:spPr>
            <a:xfrm>
              <a:off x="10459024" y="2912300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E5C2D6F-1B74-4A80-A5BD-B18EEC7D626B}"/>
                </a:ext>
              </a:extLst>
            </p:cNvPr>
            <p:cNvSpPr/>
            <p:nvPr/>
          </p:nvSpPr>
          <p:spPr>
            <a:xfrm>
              <a:off x="10283996" y="3846085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28EF266C-1938-4136-8B64-D60AEF965DDA}"/>
                </a:ext>
              </a:extLst>
            </p:cNvPr>
            <p:cNvSpPr/>
            <p:nvPr/>
          </p:nvSpPr>
          <p:spPr>
            <a:xfrm>
              <a:off x="10283996" y="3590953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정육면체 55">
              <a:extLst>
                <a:ext uri="{FF2B5EF4-FFF2-40B4-BE49-F238E27FC236}">
                  <a16:creationId xmlns:a16="http://schemas.microsoft.com/office/drawing/2014/main" id="{CA1E2B96-3BB0-49F7-BE99-DFBA43D6F4AA}"/>
                </a:ext>
              </a:extLst>
            </p:cNvPr>
            <p:cNvSpPr/>
            <p:nvPr/>
          </p:nvSpPr>
          <p:spPr>
            <a:xfrm>
              <a:off x="10285059" y="3336882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DAFE8AA1-63DE-4018-A5A2-070509FE8D3D}"/>
                </a:ext>
              </a:extLst>
            </p:cNvPr>
            <p:cNvSpPr/>
            <p:nvPr/>
          </p:nvSpPr>
          <p:spPr>
            <a:xfrm>
              <a:off x="10285059" y="3081750"/>
              <a:ext cx="500931" cy="433726"/>
            </a:xfrm>
            <a:prstGeom prst="cube">
              <a:avLst>
                <a:gd name="adj" fmla="val 4117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2EF9BD-A4C7-49A5-BE3D-BAAEBB98B9BB}"/>
                  </a:ext>
                </a:extLst>
              </p:cNvPr>
              <p:cNvSpPr txBox="1"/>
              <p:nvPr/>
            </p:nvSpPr>
            <p:spPr>
              <a:xfrm>
                <a:off x="3371055" y="3715000"/>
                <a:ext cx="440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2EF9BD-A4C7-49A5-BE3D-BAAEBB98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5" y="3715000"/>
                <a:ext cx="44089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4FDC302-679E-4D1B-9F63-C7625A0DD11F}"/>
                  </a:ext>
                </a:extLst>
              </p:cNvPr>
              <p:cNvSpPr txBox="1"/>
              <p:nvPr/>
            </p:nvSpPr>
            <p:spPr>
              <a:xfrm>
                <a:off x="683666" y="4144586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4FDC302-679E-4D1B-9F63-C7625A0D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6" y="4144586"/>
                <a:ext cx="3463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BF6CB7-B310-48F0-96CE-C7903D42F036}"/>
                  </a:ext>
                </a:extLst>
              </p:cNvPr>
              <p:cNvSpPr txBox="1"/>
              <p:nvPr/>
            </p:nvSpPr>
            <p:spPr>
              <a:xfrm>
                <a:off x="4426525" y="3316811"/>
                <a:ext cx="350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BF6CB7-B310-48F0-96CE-C7903D42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5" y="3316811"/>
                <a:ext cx="350096" cy="338554"/>
              </a:xfrm>
              <a:prstGeom prst="rect">
                <a:avLst/>
              </a:prstGeom>
              <a:blipFill>
                <a:blip r:embed="rId1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F66D23F-367D-4D6D-9925-030FF7204DD9}"/>
                  </a:ext>
                </a:extLst>
              </p:cNvPr>
              <p:cNvSpPr txBox="1"/>
              <p:nvPr/>
            </p:nvSpPr>
            <p:spPr>
              <a:xfrm>
                <a:off x="1618748" y="1622269"/>
                <a:ext cx="334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F66D23F-367D-4D6D-9925-030FF720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748" y="1622269"/>
                <a:ext cx="33406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7943B4F-2F99-4FE4-870E-D19CFF7CAB4B}"/>
                  </a:ext>
                </a:extLst>
              </p:cNvPr>
              <p:cNvSpPr txBox="1"/>
              <p:nvPr/>
            </p:nvSpPr>
            <p:spPr>
              <a:xfrm>
                <a:off x="2752717" y="2045236"/>
                <a:ext cx="446917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7943B4F-2F99-4FE4-870E-D19CFF7C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17" y="2045236"/>
                <a:ext cx="446917" cy="357983"/>
              </a:xfrm>
              <a:prstGeom prst="rect">
                <a:avLst/>
              </a:prstGeom>
              <a:blipFill>
                <a:blip r:embed="rId1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355CCAE-880F-45E8-9F70-4A98F60C5A22}"/>
                  </a:ext>
                </a:extLst>
              </p:cNvPr>
              <p:cNvSpPr txBox="1"/>
              <p:nvPr/>
            </p:nvSpPr>
            <p:spPr>
              <a:xfrm>
                <a:off x="3694637" y="2732672"/>
                <a:ext cx="430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355CCAE-880F-45E8-9F70-4A98F60C5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637" y="2732672"/>
                <a:ext cx="4305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1A35C84-5725-4285-A790-AEE20F405352}"/>
              </a:ext>
            </a:extLst>
          </p:cNvPr>
          <p:cNvSpPr/>
          <p:nvPr/>
        </p:nvSpPr>
        <p:spPr>
          <a:xfrm>
            <a:off x="2615577" y="3595928"/>
            <a:ext cx="407796" cy="34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C45A008-7BD6-478B-9A81-313E0ED930F3}"/>
              </a:ext>
            </a:extLst>
          </p:cNvPr>
          <p:cNvCxnSpPr>
            <a:cxnSpLocks/>
          </p:cNvCxnSpPr>
          <p:nvPr/>
        </p:nvCxnSpPr>
        <p:spPr>
          <a:xfrm flipH="1">
            <a:off x="3029874" y="2563222"/>
            <a:ext cx="3211904" cy="1027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3160BB6-3A3F-433C-A975-454B78D99B66}"/>
              </a:ext>
            </a:extLst>
          </p:cNvPr>
          <p:cNvCxnSpPr>
            <a:cxnSpLocks/>
          </p:cNvCxnSpPr>
          <p:nvPr/>
        </p:nvCxnSpPr>
        <p:spPr>
          <a:xfrm flipH="1" flipV="1">
            <a:off x="3089558" y="3988688"/>
            <a:ext cx="2072952" cy="1626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268E220-14D2-4AA7-9A66-DDC4F652BA0D}"/>
                  </a:ext>
                </a:extLst>
              </p:cNvPr>
              <p:cNvSpPr txBox="1"/>
              <p:nvPr/>
            </p:nvSpPr>
            <p:spPr>
              <a:xfrm>
                <a:off x="422586" y="4584754"/>
                <a:ext cx="3832955" cy="1121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FDTD </a:t>
                </a:r>
                <a:r>
                  <a:rPr lang="ko-KR" altLang="en-US" b="0" dirty="0"/>
                  <a:t>계산의 </a:t>
                </a:r>
                <a:r>
                  <a:rPr lang="en-US" altLang="ko-KR" b="0" dirty="0"/>
                  <a:t>concept</a:t>
                </a:r>
              </a:p>
              <a:p>
                <a:endParaRPr lang="en-US" altLang="ko-KR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공간을 작은 직육면체를 쌓은 </a:t>
                </a:r>
                <a:r>
                  <a:rPr lang="en-US" altLang="ko-KR" b="0" dirty="0"/>
                  <a:t>block </a:t>
                </a:r>
                <a:r>
                  <a:rPr lang="ko-KR" altLang="en-US" b="0" dirty="0"/>
                  <a:t>모형이라 가정</a:t>
                </a:r>
                <a:endParaRPr lang="en-US" altLang="ko-KR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각 </a:t>
                </a:r>
                <a:r>
                  <a:rPr lang="en-US" altLang="ko-KR" b="0" dirty="0"/>
                  <a:t>block </a:t>
                </a:r>
                <a:r>
                  <a:rPr lang="ko-KR" altLang="en-US" b="0" dirty="0"/>
                  <a:t>내에는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b="0" dirty="0"/>
                  <a:t> field</a:t>
                </a:r>
                <a:r>
                  <a:rPr lang="ko-KR" altLang="en-US" b="0" dirty="0"/>
                  <a:t>가 존재</a:t>
                </a:r>
                <a:endParaRPr lang="en-US" altLang="ko-KR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모든 </a:t>
                </a:r>
                <a:r>
                  <a:rPr lang="en-US" altLang="ko-KR" b="0" dirty="0"/>
                  <a:t>block </a:t>
                </a:r>
                <a:r>
                  <a:rPr lang="ko-KR" altLang="en-US" b="0" dirty="0"/>
                  <a:t>내의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field</a:t>
                </a:r>
                <a:r>
                  <a:rPr lang="ko-KR" altLang="en-US" b="0" dirty="0"/>
                  <a:t>를 계산하여 공간 전체의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field </a:t>
                </a:r>
                <a:r>
                  <a:rPr lang="ko-KR" altLang="en-US" b="0" dirty="0"/>
                  <a:t>분포를 알아냄</a:t>
                </a:r>
                <a:r>
                  <a:rPr lang="en-US" altLang="ko-KR" b="0" dirty="0"/>
                  <a:t>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268E220-14D2-4AA7-9A66-DDC4F652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6" y="4584754"/>
                <a:ext cx="3832955" cy="1121333"/>
              </a:xfrm>
              <a:prstGeom prst="rect">
                <a:avLst/>
              </a:prstGeom>
              <a:blipFill>
                <a:blip r:embed="rId17"/>
                <a:stretch>
                  <a:fillRect t="-543" b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2C888843-5C0F-450A-8E8D-2C4B074D78B6}"/>
              </a:ext>
            </a:extLst>
          </p:cNvPr>
          <p:cNvSpPr txBox="1"/>
          <p:nvPr/>
        </p:nvSpPr>
        <p:spPr>
          <a:xfrm>
            <a:off x="631825" y="1134534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 </a:t>
            </a:r>
            <a:r>
              <a:rPr lang="en-US" altLang="ko-KR" sz="1800" dirty="0">
                <a:sym typeface="Wingdings" panose="05000000000000000000" pitchFamily="2" charset="2"/>
              </a:rPr>
              <a:t>FDTD simulation </a:t>
            </a:r>
            <a:r>
              <a:rPr lang="ko-KR" altLang="en-US" sz="1800" dirty="0">
                <a:sym typeface="Wingdings" panose="05000000000000000000" pitchFamily="2" charset="2"/>
              </a:rPr>
              <a:t>의 </a:t>
            </a:r>
            <a:r>
              <a:rPr lang="en-US" altLang="ko-KR" sz="1800" dirty="0">
                <a:sym typeface="Wingdings" panose="05000000000000000000" pitchFamily="2" charset="2"/>
              </a:rPr>
              <a:t>concept </a:t>
            </a:r>
            <a:r>
              <a:rPr lang="ko-KR" altLang="en-US" sz="1800" dirty="0">
                <a:sym typeface="Wingdings" panose="05000000000000000000" pitchFamily="2" charset="2"/>
              </a:rPr>
              <a:t>소개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90470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AFD27-670A-4E2B-AEAA-ECEDC6ED189D}"/>
              </a:ext>
            </a:extLst>
          </p:cNvPr>
          <p:cNvSpPr txBox="1"/>
          <p:nvPr/>
        </p:nvSpPr>
        <p:spPr>
          <a:xfrm>
            <a:off x="273050" y="1890713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1. Maxwell’s curl equations</a:t>
            </a:r>
            <a:endParaRPr lang="ko-KR" altLang="en-US" sz="1400" b="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599DD4-AF53-463F-8268-5D661541A3A6}"/>
                  </a:ext>
                </a:extLst>
              </p:cNvPr>
              <p:cNvSpPr txBox="1"/>
              <p:nvPr/>
            </p:nvSpPr>
            <p:spPr>
              <a:xfrm>
                <a:off x="1301939" y="2393280"/>
                <a:ext cx="1894237" cy="1145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+mn-ea"/>
                          <a:ea typeface="+mn-ea"/>
                        </a:rPr>
                        <m:t>∇</m:t>
                      </m:r>
                      <m:r>
                        <a:rPr lang="en-US" altLang="ko-KR" sz="1800" b="0" i="1" smtClean="0">
                          <a:latin typeface="+mn-ea"/>
                          <a:ea typeface="+mn-ea"/>
                        </a:rPr>
                        <m:t>×</m:t>
                      </m:r>
                      <m:r>
                        <a:rPr lang="en-US" altLang="ko-KR" sz="1800" b="1" i="1" smtClean="0">
                          <a:latin typeface="+mn-ea"/>
                          <a:ea typeface="+mn-ea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+mn-ea"/>
                          <a:ea typeface="+mn-ea"/>
                        </a:rPr>
                        <m:t>=</m:t>
                      </m:r>
                      <m:r>
                        <a:rPr lang="en-US" altLang="ko-KR" sz="1800" b="0" i="1" smtClean="0">
                          <a:latin typeface="+mn-ea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800" b="1" i="1" smtClean="0">
                              <a:latin typeface="+mn-ea"/>
                              <a:ea typeface="+mn-ea"/>
                            </a:rPr>
                            <m:t>𝑩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+mn-ea"/>
                          <a:ea typeface="+mn-ea"/>
                        </a:rPr>
                        <m:t>∇</m:t>
                      </m:r>
                      <m:r>
                        <a:rPr lang="en-US" altLang="ko-KR" sz="1800" b="0" i="1" smtClean="0">
                          <a:latin typeface="+mn-ea"/>
                          <a:ea typeface="+mn-ea"/>
                        </a:rPr>
                        <m:t>×</m:t>
                      </m:r>
                      <m:r>
                        <a:rPr lang="en-US" altLang="ko-KR" sz="1800" b="1" i="1" smtClean="0">
                          <a:latin typeface="+mn-ea"/>
                          <a:ea typeface="+mn-ea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800" b="1" i="1" smtClean="0">
                              <a:latin typeface="+mn-ea"/>
                              <a:ea typeface="+mn-ea"/>
                            </a:rPr>
                            <m:t>𝑫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+mn-ea"/>
                              <a:ea typeface="+mn-ea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sz="1800" b="0" dirty="0">
                    <a:latin typeface="+mn-ea"/>
                    <a:ea typeface="+mn-ea"/>
                  </a:rPr>
                </a:br>
                <a:endParaRPr lang="ko-KR" altLang="en-US" sz="1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599DD4-AF53-463F-8268-5D661541A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39" y="2393280"/>
                <a:ext cx="1894237" cy="1145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5FC4EE-1051-4B8D-A1C3-2D64D949FB5C}"/>
                  </a:ext>
                </a:extLst>
              </p:cNvPr>
              <p:cNvSpPr txBox="1"/>
              <p:nvPr/>
            </p:nvSpPr>
            <p:spPr>
              <a:xfrm>
                <a:off x="619314" y="3888297"/>
                <a:ext cx="3477247" cy="2355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+mn-ea"/>
                          <a:ea typeface="+mn-ea"/>
                        </a:rPr>
                        <m:t>𝜖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b="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𝑦</m:t>
                          </m:r>
                        </m:den>
                      </m:f>
                      <m:r>
                        <a:rPr lang="en-US" altLang="ko-KR" sz="1600" b="0" i="1" smtClean="0">
                          <a:latin typeface="+mn-ea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𝑧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+mn-ea"/>
                          <a:ea typeface="+mn-ea"/>
                        </a:rPr>
                        <m:t>𝜖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i="1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𝑧</m:t>
                          </m:r>
                        </m:den>
                      </m:f>
                      <m:r>
                        <a:rPr lang="en-US" altLang="ko-KR" sz="1600" i="1">
                          <a:latin typeface="+mn-ea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+mn-ea"/>
                              <a:ea typeface="+mn-ea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+mn-ea"/>
                          <a:ea typeface="+mn-ea"/>
                        </a:rPr>
                        <m:t>𝜖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+mn-ea"/>
                                  <a:ea typeface="+mn-ea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i="1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𝑥</m:t>
                          </m:r>
                        </m:den>
                      </m:f>
                      <m:r>
                        <a:rPr lang="en-US" altLang="ko-KR" sz="1600" i="1">
                          <a:latin typeface="+mn-ea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+mn-ea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+mn-ea"/>
                              <a:ea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5FC4EE-1051-4B8D-A1C3-2D64D949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4" y="3888297"/>
                <a:ext cx="3477247" cy="235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53B297-04F1-44A3-8F38-63C4B67CAEBD}"/>
              </a:ext>
            </a:extLst>
          </p:cNvPr>
          <p:cNvSpPr txBox="1"/>
          <p:nvPr/>
        </p:nvSpPr>
        <p:spPr>
          <a:xfrm>
            <a:off x="273050" y="3726193"/>
            <a:ext cx="3900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2. Cartesian coordinate </a:t>
            </a:r>
            <a:r>
              <a:rPr lang="ko-KR" altLang="en-US" sz="1400" b="0" dirty="0">
                <a:latin typeface="+mn-ea"/>
                <a:ea typeface="+mn-ea"/>
              </a:rPr>
              <a:t>에서 </a:t>
            </a:r>
            <a:r>
              <a:rPr lang="en-US" altLang="ko-KR" sz="1400" b="0" dirty="0">
                <a:latin typeface="+mn-ea"/>
                <a:ea typeface="+mn-ea"/>
              </a:rPr>
              <a:t>curl equation </a:t>
            </a:r>
            <a:r>
              <a:rPr lang="ko-KR" altLang="en-US" sz="1400" b="0" dirty="0">
                <a:latin typeface="+mn-ea"/>
                <a:ea typeface="+mn-ea"/>
              </a:rPr>
              <a:t>전개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CF94E5-6593-41E2-9021-7BBB4B4AE6B2}"/>
                  </a:ext>
                </a:extLst>
              </p:cNvPr>
              <p:cNvSpPr txBox="1"/>
              <p:nvPr/>
            </p:nvSpPr>
            <p:spPr>
              <a:xfrm>
                <a:off x="5613764" y="2660058"/>
                <a:ext cx="3460884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~  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CF94E5-6593-41E2-9021-7BBB4B4A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64" y="2660058"/>
                <a:ext cx="3460884" cy="80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C04FD8-744F-4F9B-9D10-1BBBD9823CD5}"/>
              </a:ext>
            </a:extLst>
          </p:cNvPr>
          <p:cNvSpPr txBox="1"/>
          <p:nvPr/>
        </p:nvSpPr>
        <p:spPr>
          <a:xfrm>
            <a:off x="4665663" y="1890713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3. Finite difference method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A9CB4-93E5-4CF3-B7B6-51E9B7ABA3BC}"/>
              </a:ext>
            </a:extLst>
          </p:cNvPr>
          <p:cNvSpPr txBox="1"/>
          <p:nvPr/>
        </p:nvSpPr>
        <p:spPr>
          <a:xfrm>
            <a:off x="4665662" y="3726193"/>
            <a:ext cx="496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4. Finite difference method</a:t>
            </a:r>
            <a:r>
              <a:rPr lang="ko-KR" altLang="en-US" sz="1400" b="0" dirty="0">
                <a:latin typeface="+mn-ea"/>
                <a:ea typeface="+mn-ea"/>
              </a:rPr>
              <a:t>를 이용해 </a:t>
            </a:r>
            <a:r>
              <a:rPr lang="en-US" altLang="ko-KR" sz="1400" b="0" dirty="0">
                <a:latin typeface="+mn-ea"/>
                <a:ea typeface="+mn-ea"/>
              </a:rPr>
              <a:t>Maxwell’s curl equation</a:t>
            </a:r>
            <a:r>
              <a:rPr lang="ko-KR" altLang="en-US" sz="1400" b="0" dirty="0">
                <a:latin typeface="+mn-ea"/>
                <a:ea typeface="+mn-ea"/>
              </a:rPr>
              <a:t>의 </a:t>
            </a:r>
            <a:r>
              <a:rPr lang="ko-KR" altLang="en-US" sz="1400" b="0" dirty="0" err="1">
                <a:latin typeface="+mn-ea"/>
                <a:ea typeface="+mn-ea"/>
              </a:rPr>
              <a:t>미분항</a:t>
            </a:r>
            <a:r>
              <a:rPr lang="ko-KR" altLang="en-US" sz="1400" b="0" dirty="0">
                <a:latin typeface="+mn-ea"/>
                <a:ea typeface="+mn-ea"/>
              </a:rPr>
              <a:t> 근사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30AC3C-BF79-42E3-8CFC-8E4B53EC708E}"/>
                  </a:ext>
                </a:extLst>
              </p:cNvPr>
              <p:cNvSpPr txBox="1"/>
              <p:nvPr/>
            </p:nvSpPr>
            <p:spPr>
              <a:xfrm>
                <a:off x="4335866" y="4484707"/>
                <a:ext cx="5744606" cy="1868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altLang="ko-KR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b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ko-KR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30AC3C-BF79-42E3-8CFC-8E4B53EC7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66" y="4484707"/>
                <a:ext cx="5744606" cy="1868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A4FED65-2AB0-45B1-8E4D-C92593DE11EA}"/>
              </a:ext>
            </a:extLst>
          </p:cNvPr>
          <p:cNvSpPr txBox="1"/>
          <p:nvPr/>
        </p:nvSpPr>
        <p:spPr>
          <a:xfrm>
            <a:off x="631825" y="1134534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 </a:t>
            </a:r>
            <a:r>
              <a:rPr lang="en-US" altLang="ko-KR" sz="1800" dirty="0">
                <a:sym typeface="Wingdings" panose="05000000000000000000" pitchFamily="2" charset="2"/>
              </a:rPr>
              <a:t>FDTD simulation </a:t>
            </a:r>
            <a:r>
              <a:rPr lang="ko-KR" altLang="en-US" sz="1800" dirty="0">
                <a:sym typeface="Wingdings" panose="05000000000000000000" pitchFamily="2" charset="2"/>
              </a:rPr>
              <a:t>의 </a:t>
            </a:r>
            <a:r>
              <a:rPr lang="en-US" altLang="ko-KR" sz="1800" dirty="0">
                <a:sym typeface="Wingdings" panose="05000000000000000000" pitchFamily="2" charset="2"/>
              </a:rPr>
              <a:t>concept </a:t>
            </a:r>
            <a:r>
              <a:rPr lang="ko-KR" altLang="en-US" sz="1800" dirty="0">
                <a:sym typeface="Wingdings" panose="05000000000000000000" pitchFamily="2" charset="2"/>
              </a:rPr>
              <a:t>소개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6008422"/>
      </p:ext>
    </p:extLst>
  </p:cSld>
  <p:clrMapOvr>
    <a:masterClrMapping/>
  </p:clrMapOvr>
  <p:transition spd="slow" advClick="0" advTm="14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D8CF2-0BB3-47C4-A59D-0100EFA8F3E7}"/>
              </a:ext>
            </a:extLst>
          </p:cNvPr>
          <p:cNvSpPr txBox="1"/>
          <p:nvPr/>
        </p:nvSpPr>
        <p:spPr>
          <a:xfrm>
            <a:off x="631825" y="1134534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  <a:sym typeface="Wingdings" panose="05000000000000000000" pitchFamily="2" charset="2"/>
              </a:rPr>
              <a:t> </a:t>
            </a:r>
            <a:r>
              <a:rPr lang="en-US" altLang="ko-KR" sz="1800" dirty="0">
                <a:latin typeface="+mn-ea"/>
                <a:ea typeface="+mn-ea"/>
              </a:rPr>
              <a:t>DBR lasing </a:t>
            </a:r>
            <a:r>
              <a:rPr lang="ko-KR" altLang="en-US" sz="1800" dirty="0">
                <a:latin typeface="+mn-ea"/>
                <a:ea typeface="+mn-ea"/>
              </a:rPr>
              <a:t>수식 전개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7848-F3A2-4F29-9B9D-1C4A7949D995}"/>
              </a:ext>
            </a:extLst>
          </p:cNvPr>
          <p:cNvSpPr txBox="1"/>
          <p:nvPr/>
        </p:nvSpPr>
        <p:spPr>
          <a:xfrm>
            <a:off x="273050" y="1890713"/>
            <a:ext cx="423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1. 1D</a:t>
            </a:r>
            <a:r>
              <a:rPr lang="ko-KR" altLang="en-US" sz="1200" b="0" dirty="0">
                <a:latin typeface="+mn-ea"/>
                <a:ea typeface="+mn-ea"/>
              </a:rPr>
              <a:t>에서 </a:t>
            </a:r>
            <a:r>
              <a:rPr lang="en-US" altLang="ko-KR" sz="1200" b="0" dirty="0">
                <a:latin typeface="+mn-ea"/>
                <a:ea typeface="+mn-ea"/>
              </a:rPr>
              <a:t>conductivity</a:t>
            </a:r>
            <a:r>
              <a:rPr lang="ko-KR" altLang="en-US" sz="1200" b="0" dirty="0">
                <a:latin typeface="+mn-ea"/>
                <a:ea typeface="+mn-ea"/>
              </a:rPr>
              <a:t>가 존재할 때 </a:t>
            </a:r>
            <a:r>
              <a:rPr lang="en-US" altLang="ko-KR" sz="1200" b="0" dirty="0">
                <a:latin typeface="+mn-ea"/>
                <a:ea typeface="+mn-ea"/>
              </a:rPr>
              <a:t>Maxwell’s curl equations</a:t>
            </a:r>
            <a:endParaRPr lang="ko-KR" altLang="en-US" sz="1200" b="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F418BC-A83C-42B7-9D0D-51BB564794F7}"/>
                  </a:ext>
                </a:extLst>
              </p:cNvPr>
              <p:cNvSpPr txBox="1"/>
              <p:nvPr/>
            </p:nvSpPr>
            <p:spPr>
              <a:xfrm>
                <a:off x="1041400" y="2317265"/>
                <a:ext cx="2819746" cy="136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𝑦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2000" b="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+mn-ea"/>
                                  <a:ea typeface="+mn-ea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+mn-ea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𝜕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𝜕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𝑦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2000" b="0" i="1" smtClean="0">
                          <a:latin typeface="+mn-ea"/>
                          <a:ea typeface="+mn-ea"/>
                        </a:rPr>
                        <m:t>=</m:t>
                      </m:r>
                      <m:r>
                        <a:rPr lang="en-US" altLang="ko-KR" sz="2000" b="0" i="1">
                          <a:latin typeface="+mn-ea"/>
                          <a:ea typeface="+mn-ea"/>
                        </a:rPr>
                        <m:t>𝜖</m:t>
                      </m:r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𝜕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𝑧</m:t>
                          </m:r>
                        </m:sub>
                      </m:sSub>
                      <m:r>
                        <a:rPr lang="en-US" altLang="ko-KR" sz="2000" b="0" i="1" smtClean="0">
                          <a:latin typeface="+mn-ea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2000" b="0" i="1" smtClean="0">
                          <a:latin typeface="+mn-ea"/>
                          <a:ea typeface="+mn-ea"/>
                        </a:rPr>
                        <m:t>=</m:t>
                      </m:r>
                      <m:r>
                        <a:rPr lang="en-US" altLang="ko-KR" sz="2000" b="0" i="1">
                          <a:latin typeface="+mn-ea"/>
                          <a:ea typeface="+mn-ea"/>
                        </a:rPr>
                        <m:t>𝜖</m:t>
                      </m:r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𝜕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>
                              <a:latin typeface="+mn-ea"/>
                              <a:ea typeface="+mn-ea"/>
                            </a:rPr>
                            <m:t>𝑧</m:t>
                          </m:r>
                        </m:sub>
                      </m:sSub>
                      <m:r>
                        <a:rPr lang="en-US" altLang="ko-KR" sz="2000" b="0" i="1" smtClean="0">
                          <a:latin typeface="+mn-ea"/>
                          <a:ea typeface="+mn-ea"/>
                        </a:rPr>
                        <m:t>+</m:t>
                      </m:r>
                      <m:r>
                        <a:rPr lang="en-US" altLang="ko-KR" sz="2000" b="0" i="1" smtClean="0">
                          <a:latin typeface="+mn-ea"/>
                          <a:ea typeface="+mn-ea"/>
                        </a:rPr>
                        <m:t>𝜎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+mn-ea"/>
                              <a:ea typeface="+mn-ea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2000" b="0" i="1" dirty="0">
                    <a:latin typeface="+mn-ea"/>
                    <a:ea typeface="+mn-ea"/>
                  </a:rPr>
                </a:br>
                <a:endParaRPr lang="ko-KR" altLang="en-US" sz="2000" b="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F418BC-A83C-42B7-9D0D-51BB56479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2317265"/>
                <a:ext cx="2819746" cy="1366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98223A-BF30-41CB-B3CF-971A4F6F4D3D}"/>
              </a:ext>
            </a:extLst>
          </p:cNvPr>
          <p:cNvSpPr txBox="1"/>
          <p:nvPr/>
        </p:nvSpPr>
        <p:spPr>
          <a:xfrm>
            <a:off x="230232" y="4103014"/>
            <a:ext cx="4722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2. Gain</a:t>
            </a:r>
            <a:r>
              <a:rPr lang="ko-KR" altLang="en-US" sz="1200" b="0" dirty="0">
                <a:latin typeface="+mn-ea"/>
                <a:ea typeface="+mn-ea"/>
              </a:rPr>
              <a:t> </a:t>
            </a:r>
            <a:r>
              <a:rPr lang="en-US" altLang="ko-KR" sz="1200" b="0" dirty="0">
                <a:latin typeface="+mn-ea"/>
                <a:ea typeface="+mn-ea"/>
              </a:rPr>
              <a:t>medium</a:t>
            </a:r>
            <a:r>
              <a:rPr lang="ko-KR" altLang="en-US" sz="1200" b="0" dirty="0">
                <a:latin typeface="+mn-ea"/>
                <a:ea typeface="+mn-ea"/>
              </a:rPr>
              <a:t>을 </a:t>
            </a:r>
            <a:r>
              <a:rPr lang="en-US" altLang="ko-KR" sz="1200" b="0" dirty="0">
                <a:latin typeface="+mn-ea"/>
                <a:ea typeface="+mn-ea"/>
              </a:rPr>
              <a:t>Lorentz medium </a:t>
            </a:r>
            <a:r>
              <a:rPr lang="ko-KR" altLang="en-US" sz="1200" b="0" dirty="0">
                <a:latin typeface="+mn-ea"/>
                <a:ea typeface="+mn-ea"/>
              </a:rPr>
              <a:t>이라 가정하고 </a:t>
            </a:r>
            <a:r>
              <a:rPr lang="en-US" altLang="ko-KR" sz="1200" b="0" dirty="0">
                <a:latin typeface="+mn-ea"/>
                <a:ea typeface="+mn-ea"/>
              </a:rPr>
              <a:t>conductivity </a:t>
            </a:r>
            <a:r>
              <a:rPr lang="ko-KR" altLang="en-US" sz="1200" b="0" dirty="0">
                <a:latin typeface="+mn-ea"/>
                <a:ea typeface="+mn-ea"/>
              </a:rPr>
              <a:t>계산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E3274F-F19F-41BD-8A79-1BC708E5593D}"/>
                  </a:ext>
                </a:extLst>
              </p:cNvPr>
              <p:cNvSpPr txBox="1"/>
              <p:nvPr/>
            </p:nvSpPr>
            <p:spPr>
              <a:xfrm>
                <a:off x="273050" y="4488420"/>
                <a:ext cx="4790017" cy="118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+mn-ea"/>
                          <a:ea typeface="+mn-ea"/>
                        </a:rPr>
                        <m:t>𝜎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  <m:t>𝜔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/</m:t>
                              </m:r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1+</m:t>
                              </m:r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𝜔</m:t>
                                  </m:r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+mn-ea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/</m:t>
                              </m:r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1+</m:t>
                              </m:r>
                              <m:r>
                                <a:rPr lang="en-US" altLang="ko-KR" sz="1400" b="0" i="1" smtClean="0">
                                  <a:latin typeface="+mn-ea"/>
                                  <a:ea typeface="+mn-ea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𝜔</m:t>
                                  </m:r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+mn-ea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sz="1400" b="0" dirty="0">
                    <a:latin typeface="+mn-ea"/>
                    <a:ea typeface="+mn-ea"/>
                  </a:rPr>
                </a:br>
                <a:endParaRPr lang="ko-KR" altLang="en-US" sz="1400" b="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E3274F-F19F-41BD-8A79-1BC708E5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4488420"/>
                <a:ext cx="4790017" cy="1180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C7543DA-3D90-4F09-A352-9C9C3D646CC9}"/>
              </a:ext>
            </a:extLst>
          </p:cNvPr>
          <p:cNvSpPr txBox="1"/>
          <p:nvPr/>
        </p:nvSpPr>
        <p:spPr>
          <a:xfrm>
            <a:off x="4953000" y="1881188"/>
            <a:ext cx="4621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3. Finite difference method</a:t>
            </a:r>
            <a:r>
              <a:rPr lang="ko-KR" altLang="en-US" sz="1200" b="0" dirty="0">
                <a:latin typeface="+mn-ea"/>
                <a:ea typeface="+mn-ea"/>
              </a:rPr>
              <a:t>를 이용해 </a:t>
            </a:r>
            <a:r>
              <a:rPr lang="en-US" altLang="ko-KR" sz="1200" b="0" dirty="0">
                <a:latin typeface="+mn-ea"/>
                <a:ea typeface="+mn-ea"/>
              </a:rPr>
              <a:t>Maxwell’s curl equation </a:t>
            </a:r>
            <a:r>
              <a:rPr lang="ko-KR" altLang="en-US" sz="1200" b="0" dirty="0">
                <a:latin typeface="+mn-ea"/>
                <a:ea typeface="+mn-ea"/>
              </a:rPr>
              <a:t>전개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195A-33B7-4809-A35D-539E6D126274}"/>
              </a:ext>
            </a:extLst>
          </p:cNvPr>
          <p:cNvSpPr txBox="1"/>
          <p:nvPr/>
        </p:nvSpPr>
        <p:spPr>
          <a:xfrm>
            <a:off x="7909941" y="6177920"/>
            <a:ext cx="1996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자세한 전개법은 논문 참조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B0AD79-5268-4C2A-9A8E-8D69C5D188C6}"/>
                  </a:ext>
                </a:extLst>
              </p:cNvPr>
              <p:cNvSpPr txBox="1"/>
              <p:nvPr/>
            </p:nvSpPr>
            <p:spPr>
              <a:xfrm>
                <a:off x="4788158" y="2285666"/>
                <a:ext cx="5043047" cy="1197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ko-KR" b="0" i="1" dirty="0"/>
                </a:br>
                <a:endParaRPr lang="ko-KR" altLang="en-US" b="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B0AD79-5268-4C2A-9A8E-8D69C5D18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58" y="2285666"/>
                <a:ext cx="5043047" cy="1197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103254-9D77-43C4-B902-B58EC189CBF0}"/>
              </a:ext>
            </a:extLst>
          </p:cNvPr>
          <p:cNvSpPr txBox="1"/>
          <p:nvPr/>
        </p:nvSpPr>
        <p:spPr>
          <a:xfrm>
            <a:off x="4953000" y="350073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/>
              <a:t>where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54C66-9C45-43A9-B795-D1F596F1D631}"/>
                  </a:ext>
                </a:extLst>
              </p:cNvPr>
              <p:cNvSpPr txBox="1"/>
              <p:nvPr/>
            </p:nvSpPr>
            <p:spPr>
              <a:xfrm>
                <a:off x="5063067" y="3780285"/>
                <a:ext cx="4487832" cy="2553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ko-KR" b="0" i="1" dirty="0"/>
                </a:br>
                <a:endParaRPr lang="ko-KR" altLang="en-US" b="0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54C66-9C45-43A9-B795-D1F596F1D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67" y="3780285"/>
                <a:ext cx="4487832" cy="2553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051379"/>
      </p:ext>
    </p:extLst>
  </p:cSld>
  <p:clrMapOvr>
    <a:masterClrMapping/>
  </p:clrMapOvr>
  <p:transition spd="slow" advClick="0" advTm="14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235215-2C15-4940-9D5F-3A7AF861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0" y="1700213"/>
            <a:ext cx="3798315" cy="32541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60A51A-5E07-43E3-8214-40ED1955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07" y="1774516"/>
            <a:ext cx="3798314" cy="3179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23739-2BE9-4B8C-B5DA-687412F795E3}"/>
              </a:ext>
            </a:extLst>
          </p:cNvPr>
          <p:cNvSpPr txBox="1"/>
          <p:nvPr/>
        </p:nvSpPr>
        <p:spPr>
          <a:xfrm>
            <a:off x="631825" y="11345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 </a:t>
            </a:r>
            <a:r>
              <a:rPr lang="ko-KR" altLang="en-US" sz="1800" dirty="0"/>
              <a:t>실험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128-75B5-425F-85BC-676ABB1B1F4C}"/>
                  </a:ext>
                </a:extLst>
              </p:cNvPr>
              <p:cNvSpPr txBox="1"/>
              <p:nvPr/>
            </p:nvSpPr>
            <p:spPr>
              <a:xfrm>
                <a:off x="708025" y="5117041"/>
                <a:ext cx="74847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lasing</a:t>
                </a:r>
                <a:r>
                  <a:rPr lang="ko-KR" altLang="en-US" sz="1800" dirty="0"/>
                  <a:t> 이 일어나는 파장 영역과 증폭 크기가 이론과 일치함을 확인</a:t>
                </a:r>
                <a:r>
                  <a:rPr lang="en-US" altLang="ko-KR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lasing</a:t>
                </a:r>
                <a:r>
                  <a:rPr lang="ko-KR" altLang="en-US" sz="1800" dirty="0"/>
                  <a:t> 이 일어날 때 나타나는 </a:t>
                </a:r>
                <a:r>
                  <a:rPr lang="en-US" altLang="ko-KR" sz="1800" dirty="0"/>
                  <a:t>phase </a:t>
                </a:r>
                <a:r>
                  <a:rPr lang="ko-KR" altLang="en-US" sz="1800" dirty="0"/>
                  <a:t>변화 또한 이론과 일치함을 확인</a:t>
                </a:r>
                <a:r>
                  <a:rPr lang="en-US" altLang="ko-KR" sz="1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800" dirty="0"/>
                  <a:t> 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정확한 </a:t>
                </a:r>
                <a:r>
                  <a:rPr lang="en-US" altLang="ko-KR" sz="1800" dirty="0"/>
                  <a:t>DBR laser</a:t>
                </a:r>
                <a:r>
                  <a:rPr lang="ko-KR" altLang="en-US" sz="1800" dirty="0"/>
                  <a:t>를 </a:t>
                </a:r>
                <a:r>
                  <a:rPr lang="en-US" altLang="ko-KR" sz="1800" dirty="0"/>
                  <a:t>FDTD</a:t>
                </a:r>
                <a:r>
                  <a:rPr lang="ko-KR" altLang="en-US" sz="1800" dirty="0"/>
                  <a:t>로 구현하는데 성공함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128-75B5-425F-85BC-676ABB1B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5" y="5117041"/>
                <a:ext cx="7484741" cy="1200329"/>
              </a:xfrm>
              <a:prstGeom prst="rect">
                <a:avLst/>
              </a:prstGeom>
              <a:blipFill>
                <a:blip r:embed="rId4"/>
                <a:stretch>
                  <a:fillRect l="-489" t="-3553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65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 Smart UI Bold"/>
        <a:ea typeface="LG스마트체2.0 Bold"/>
        <a:cs typeface=""/>
      </a:majorFont>
      <a:minorFont>
        <a:latin typeface="LG Smart UI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1E7174-FF70-4D40-B246-2E362CA16ABC}">
  <ds:schemaRefs>
    <ds:schemaRef ds:uri="e4d27312-15dc-4998-861f-7b5ccdd83ef4"/>
    <ds:schemaRef ds:uri="e6bc4a8d-c983-4cfe-ac41-da7084148084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AD9030-13E1-45F1-ADC4-91A7CB0E13AD}"/>
</file>

<file path=customXml/itemProps3.xml><?xml version="1.0" encoding="utf-8"?>
<ds:datastoreItem xmlns:ds="http://schemas.openxmlformats.org/officeDocument/2006/customXml" ds:itemID="{874BA168-9B70-4869-BFA4-D8D3F0D21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531</Words>
  <Application>Microsoft Office PowerPoint</Application>
  <PresentationFormat>A4 용지(210x297mm)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LG Smart UI Bold</vt:lpstr>
      <vt:lpstr>LG Smart UI Regular</vt:lpstr>
      <vt:lpstr>LG스마트체2.0 Bold</vt:lpstr>
      <vt:lpstr>LG스마트체2.0 Regular</vt:lpstr>
      <vt:lpstr>굴림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박훈</dc:creator>
  <cp:lastModifiedBy>이동건</cp:lastModifiedBy>
  <cp:revision>2</cp:revision>
  <cp:lastPrinted>2020-01-09T05:43:08Z</cp:lastPrinted>
  <dcterms:created xsi:type="dcterms:W3CDTF">2010-01-12T05:42:54Z</dcterms:created>
  <dcterms:modified xsi:type="dcterms:W3CDTF">2022-06-17T01:08:51Z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2022-01-12T03:31:31Z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3607eb6a-8a06-4a24-8ee5-ebaf3b8ca183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