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303" r:id="rId6"/>
    <p:sldId id="304" r:id="rId7"/>
    <p:sldId id="302" r:id="rId8"/>
    <p:sldId id="258" r:id="rId9"/>
    <p:sldId id="307" r:id="rId10"/>
    <p:sldId id="294" r:id="rId11"/>
    <p:sldId id="295" r:id="rId12"/>
    <p:sldId id="299" r:id="rId13"/>
    <p:sldId id="296" r:id="rId14"/>
    <p:sldId id="298" r:id="rId15"/>
    <p:sldId id="297" r:id="rId16"/>
    <p:sldId id="300" r:id="rId17"/>
    <p:sldId id="259" r:id="rId18"/>
    <p:sldId id="257" r:id="rId19"/>
    <p:sldId id="263" r:id="rId20"/>
    <p:sldId id="262" r:id="rId21"/>
    <p:sldId id="265" r:id="rId22"/>
    <p:sldId id="264" r:id="rId23"/>
    <p:sldId id="273" r:id="rId24"/>
    <p:sldId id="266" r:id="rId25"/>
    <p:sldId id="267" r:id="rId26"/>
    <p:sldId id="276" r:id="rId27"/>
    <p:sldId id="275" r:id="rId28"/>
    <p:sldId id="274" r:id="rId29"/>
    <p:sldId id="278" r:id="rId30"/>
    <p:sldId id="269" r:id="rId31"/>
    <p:sldId id="282" r:id="rId32"/>
    <p:sldId id="281" r:id="rId33"/>
    <p:sldId id="289" r:id="rId34"/>
    <p:sldId id="283" r:id="rId35"/>
    <p:sldId id="277" r:id="rId36"/>
    <p:sldId id="284" r:id="rId37"/>
    <p:sldId id="285" r:id="rId38"/>
    <p:sldId id="279" r:id="rId39"/>
    <p:sldId id="286" r:id="rId40"/>
    <p:sldId id="288" r:id="rId41"/>
    <p:sldId id="270" r:id="rId42"/>
    <p:sldId id="287" r:id="rId43"/>
    <p:sldId id="291" r:id="rId44"/>
    <p:sldId id="271" r:id="rId45"/>
    <p:sldId id="292" r:id="rId46"/>
    <p:sldId id="293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D0531085-BEC5-47B3-94EC-CE8FD60F3C26}"/>
    <pc:docChg chg="custSel modSld">
      <pc:chgData name="이동건" userId="4ad090f6-dadd-4301-b5d0-883b88f508af" providerId="ADAL" clId="{D0531085-BEC5-47B3-94EC-CE8FD60F3C26}" dt="2022-08-04T00:33:52.169" v="0" actId="27636"/>
      <pc:docMkLst>
        <pc:docMk/>
      </pc:docMkLst>
      <pc:sldChg chg="modSp">
        <pc:chgData name="이동건" userId="4ad090f6-dadd-4301-b5d0-883b88f508af" providerId="ADAL" clId="{D0531085-BEC5-47B3-94EC-CE8FD60F3C26}" dt="2022-08-04T00:33:52.169" v="0" actId="27636"/>
        <pc:sldMkLst>
          <pc:docMk/>
          <pc:sldMk cId="1865563531" sldId="269"/>
        </pc:sldMkLst>
        <pc:spChg chg="mod">
          <ac:chgData name="이동건" userId="4ad090f6-dadd-4301-b5d0-883b88f508af" providerId="ADAL" clId="{D0531085-BEC5-47B3-94EC-CE8FD60F3C26}" dt="2022-08-04T00:33:52.169" v="0" actId="27636"/>
          <ac:spMkLst>
            <pc:docMk/>
            <pc:sldMk cId="1865563531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34B7C-F04B-4ABC-8C4E-D2B169466790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188FD-20E5-4769-820A-1967FA2A9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88FD-20E5-4769-820A-1967FA2A91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4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3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2FFF1-4ACF-4A24-88F5-7F3AFB5B7F1E}" type="datetimeFigureOut">
              <a:rPr lang="ko-KR" altLang="en-US" smtClean="0"/>
              <a:t>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51B4-7D6D-440D-A918-AD6A88ED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9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110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8" Type="http://schemas.openxmlformats.org/officeDocument/2006/relationships/image" Target="../media/image52.png"/><Relationship Id="rId7" Type="http://schemas.openxmlformats.org/officeDocument/2006/relationships/image" Target="../media/image510.png"/><Relationship Id="rId12" Type="http://schemas.openxmlformats.org/officeDocument/2006/relationships/image" Target="../media/image111.png"/><Relationship Id="rId17" Type="http://schemas.openxmlformats.org/officeDocument/2006/relationships/image" Target="../media/image141.png"/><Relationship Id="rId2" Type="http://schemas.openxmlformats.org/officeDocument/2006/relationships/image" Target="../media/image81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51.png"/><Relationship Id="rId5" Type="http://schemas.openxmlformats.org/officeDocument/2006/relationships/image" Target="../media/image80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71.png"/><Relationship Id="rId4" Type="http://schemas.openxmlformats.org/officeDocument/2006/relationships/image" Target="../media/image110.png"/><Relationship Id="rId1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7" Type="http://schemas.openxmlformats.org/officeDocument/2006/relationships/image" Target="../media/image180.png"/><Relationship Id="rId12" Type="http://schemas.openxmlformats.org/officeDocument/2006/relationships/image" Target="../media/image54.png"/><Relationship Id="rId2" Type="http://schemas.openxmlformats.org/officeDocument/2006/relationships/image" Target="../media/image170.png"/><Relationship Id="rId16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3.png"/><Relationship Id="rId5" Type="http://schemas.openxmlformats.org/officeDocument/2006/relationships/image" Target="../media/image410.png"/><Relationship Id="rId15" Type="http://schemas.openxmlformats.org/officeDocument/2006/relationships/image" Target="../media/image130.png"/><Relationship Id="rId10" Type="http://schemas.openxmlformats.org/officeDocument/2006/relationships/image" Target="../media/image191.png"/><Relationship Id="rId4" Type="http://schemas.openxmlformats.org/officeDocument/2006/relationships/image" Target="../media/image8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240.png"/><Relationship Id="rId7" Type="http://schemas.openxmlformats.org/officeDocument/2006/relationships/image" Target="../media/image250.png"/><Relationship Id="rId17" Type="http://schemas.openxmlformats.org/officeDocument/2006/relationships/image" Target="../media/image56.png"/><Relationship Id="rId2" Type="http://schemas.openxmlformats.org/officeDocument/2006/relationships/image" Target="../media/image231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60.png"/><Relationship Id="rId5" Type="http://schemas.openxmlformats.org/officeDocument/2006/relationships/image" Target="../media/image140.png"/><Relationship Id="rId15" Type="http://schemas.openxmlformats.org/officeDocument/2006/relationships/image" Target="../media/image55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8" Type="http://schemas.openxmlformats.org/officeDocument/2006/relationships/image" Target="../media/image351.png"/><Relationship Id="rId7" Type="http://schemas.openxmlformats.org/officeDocument/2006/relationships/image" Target="../media/image321.png"/><Relationship Id="rId12" Type="http://schemas.openxmlformats.org/officeDocument/2006/relationships/image" Target="../media/image160.png"/><Relationship Id="rId17" Type="http://schemas.openxmlformats.org/officeDocument/2006/relationships/image" Target="../media/image340.png"/><Relationship Id="rId2" Type="http://schemas.openxmlformats.org/officeDocument/2006/relationships/image" Target="../media/image2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60.png"/><Relationship Id="rId5" Type="http://schemas.openxmlformats.org/officeDocument/2006/relationships/image" Target="../media/image140.png"/><Relationship Id="rId15" Type="http://schemas.openxmlformats.org/officeDocument/2006/relationships/image" Target="../media/image290.png"/><Relationship Id="rId10" Type="http://schemas.openxmlformats.org/officeDocument/2006/relationships/image" Target="../media/image230.png"/><Relationship Id="rId19" Type="http://schemas.openxmlformats.org/officeDocument/2006/relationships/image" Target="../media/image171.png"/><Relationship Id="rId4" Type="http://schemas.openxmlformats.org/officeDocument/2006/relationships/image" Target="../media/image190.png"/><Relationship Id="rId14" Type="http://schemas.openxmlformats.org/officeDocument/2006/relationships/image" Target="../media/image3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0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191.png"/><Relationship Id="rId5" Type="http://schemas.openxmlformats.org/officeDocument/2006/relationships/image" Target="../media/image350.png"/><Relationship Id="rId10" Type="http://schemas.openxmlformats.org/officeDocument/2006/relationships/image" Target="../media/image260.png"/><Relationship Id="rId4" Type="http://schemas.openxmlformats.org/officeDocument/2006/relationships/image" Target="../media/image361.png"/><Relationship Id="rId9" Type="http://schemas.openxmlformats.org/officeDocument/2006/relationships/image" Target="../media/image3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0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511.png"/><Relationship Id="rId5" Type="http://schemas.openxmlformats.org/officeDocument/2006/relationships/image" Target="../media/image58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580.png"/><Relationship Id="rId3" Type="http://schemas.openxmlformats.org/officeDocument/2006/relationships/image" Target="../media/image231.png"/><Relationship Id="rId21" Type="http://schemas.openxmlformats.org/officeDocument/2006/relationships/image" Target="../media/image610.png"/><Relationship Id="rId7" Type="http://schemas.openxmlformats.org/officeDocument/2006/relationships/image" Target="../media/image550.png"/><Relationship Id="rId12" Type="http://schemas.openxmlformats.org/officeDocument/2006/relationships/image" Target="../media/image560.png"/><Relationship Id="rId17" Type="http://schemas.openxmlformats.org/officeDocument/2006/relationships/image" Target="../media/image570.png"/><Relationship Id="rId2" Type="http://schemas.openxmlformats.org/officeDocument/2006/relationships/image" Target="../media/image540.png"/><Relationship Id="rId16" Type="http://schemas.openxmlformats.org/officeDocument/2006/relationships/image" Target="../media/image30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60.png"/><Relationship Id="rId5" Type="http://schemas.openxmlformats.org/officeDocument/2006/relationships/image" Target="../media/image140.png"/><Relationship Id="rId15" Type="http://schemas.openxmlformats.org/officeDocument/2006/relationships/image" Target="../media/image290.png"/><Relationship Id="rId23" Type="http://schemas.openxmlformats.org/officeDocument/2006/relationships/image" Target="../media/image62.png"/><Relationship Id="rId19" Type="http://schemas.openxmlformats.org/officeDocument/2006/relationships/image" Target="../media/image590.png"/><Relationship Id="rId4" Type="http://schemas.openxmlformats.org/officeDocument/2006/relationships/image" Target="../media/image190.png"/><Relationship Id="rId22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690.png"/><Relationship Id="rId3" Type="http://schemas.openxmlformats.org/officeDocument/2006/relationships/image" Target="../media/image231.png"/><Relationship Id="rId21" Type="http://schemas.openxmlformats.org/officeDocument/2006/relationships/image" Target="../media/image520.png"/><Relationship Id="rId7" Type="http://schemas.openxmlformats.org/officeDocument/2006/relationships/image" Target="../media/image670.png"/><Relationship Id="rId12" Type="http://schemas.openxmlformats.org/officeDocument/2006/relationships/image" Target="../media/image680.png"/><Relationship Id="rId17" Type="http://schemas.openxmlformats.org/officeDocument/2006/relationships/image" Target="../media/image570.png"/><Relationship Id="rId2" Type="http://schemas.openxmlformats.org/officeDocument/2006/relationships/image" Target="../media/image750.png"/><Relationship Id="rId16" Type="http://schemas.openxmlformats.org/officeDocument/2006/relationships/image" Target="../media/image300.png"/><Relationship Id="rId20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60.png"/><Relationship Id="rId5" Type="http://schemas.openxmlformats.org/officeDocument/2006/relationships/image" Target="../media/image140.png"/><Relationship Id="rId15" Type="http://schemas.openxmlformats.org/officeDocument/2006/relationships/image" Target="../media/image290.png"/><Relationship Id="rId23" Type="http://schemas.openxmlformats.org/officeDocument/2006/relationships/image" Target="../media/image720.png"/><Relationship Id="rId19" Type="http://schemas.openxmlformats.org/officeDocument/2006/relationships/image" Target="../media/image700.png"/><Relationship Id="rId4" Type="http://schemas.openxmlformats.org/officeDocument/2006/relationships/image" Target="../media/image190.png"/><Relationship Id="rId22" Type="http://schemas.openxmlformats.org/officeDocument/2006/relationships/image" Target="../media/image7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Zhang’s Camera Calibration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광학솔루션</a:t>
            </a:r>
            <a:r>
              <a:rPr lang="en-US" altLang="ko-KR" dirty="0"/>
              <a:t>SW</a:t>
            </a:r>
            <a:r>
              <a:rPr lang="ko-KR" altLang="en-US" dirty="0"/>
              <a:t>개발팀</a:t>
            </a:r>
            <a:endParaRPr lang="en-US" altLang="ko-KR" dirty="0"/>
          </a:p>
          <a:p>
            <a:r>
              <a:rPr lang="ko-KR" altLang="en-US"/>
              <a:t>조성윤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46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Identity and Scale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2078665"/>
                <a:ext cx="3588739" cy="13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Identity </a:t>
                </a:r>
                <a:r>
                  <a:rPr lang="en-US" altLang="ko-KR" b="0" dirty="0"/>
                  <a:t>(</a:t>
                </a:r>
                <a:r>
                  <a:rPr lang="ko-KR" altLang="en-US" b="0" dirty="0"/>
                  <a:t>변환 </a:t>
                </a:r>
                <a:r>
                  <a:rPr lang="ko-KR" altLang="en-US" dirty="0"/>
                  <a:t>전과 후가 같다</a:t>
                </a:r>
                <a:r>
                  <a:rPr lang="en-US" altLang="ko-KR" b="0" dirty="0"/>
                  <a:t>)</a:t>
                </a: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78665"/>
                <a:ext cx="3588739" cy="1398140"/>
              </a:xfrm>
              <a:prstGeom prst="rect">
                <a:avLst/>
              </a:prstGeom>
              <a:blipFill rotWithShape="1">
                <a:blip r:embed="rId2"/>
                <a:stretch>
                  <a:fillRect l="-1358" t="-2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5504672" y="1731795"/>
            <a:ext cx="3027768" cy="2016224"/>
            <a:chOff x="5504672" y="1731795"/>
            <a:chExt cx="3027768" cy="2016224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5508104" y="3717032"/>
              <a:ext cx="3024336" cy="30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5504672" y="1731795"/>
              <a:ext cx="0" cy="19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504672" y="2708920"/>
              <a:ext cx="1371584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08104" y="2708920"/>
              <a:ext cx="1371584" cy="100811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520" y="4293096"/>
                <a:ext cx="4709944" cy="1675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Scaling</a:t>
                </a:r>
              </a:p>
              <a:p>
                <a:r>
                  <a:rPr lang="en-US" altLang="ko-KR" b="0" dirty="0"/>
                  <a:t>(</a:t>
                </a:r>
                <a:r>
                  <a:rPr lang="ko-KR" altLang="en-US" b="0" dirty="0"/>
                  <a:t>가로와 세로를 일정 비로 </a:t>
                </a:r>
                <a:r>
                  <a:rPr lang="ko-KR" altLang="en-US" dirty="0"/>
                  <a:t>늘리거나 줄인다</a:t>
                </a:r>
                <a:r>
                  <a:rPr lang="en-US" altLang="ko-KR" dirty="0"/>
                  <a:t>.</a:t>
                </a:r>
                <a:r>
                  <a:rPr lang="en-US" altLang="ko-KR" b="0" dirty="0"/>
                  <a:t>)</a:t>
                </a: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3096"/>
                <a:ext cx="4709944" cy="1675139"/>
              </a:xfrm>
              <a:prstGeom prst="rect">
                <a:avLst/>
              </a:prstGeom>
              <a:blipFill rotWithShape="1">
                <a:blip r:embed="rId3"/>
                <a:stretch>
                  <a:fillRect l="-1035" t="-1818" r="-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8321869" y="3789040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69" y="3789040"/>
                <a:ext cx="4211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132167" y="154712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67" y="1547129"/>
                <a:ext cx="41152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5476381" y="4077072"/>
            <a:ext cx="3027768" cy="1985237"/>
            <a:chOff x="5504672" y="1731795"/>
            <a:chExt cx="3027768" cy="1985237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508104" y="3717031"/>
              <a:ext cx="302433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504672" y="1731795"/>
              <a:ext cx="0" cy="19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504672" y="2379868"/>
              <a:ext cx="967827" cy="1337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08103" y="3099946"/>
              <a:ext cx="1972507" cy="61708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8293577" y="6134317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577" y="6134317"/>
                <a:ext cx="42114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103876" y="389240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76" y="3892406"/>
                <a:ext cx="41152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>
            <a:off x="5476381" y="6237312"/>
            <a:ext cx="197593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76381" y="4509120"/>
            <a:ext cx="967827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6007131" y="6237312"/>
                <a:ext cx="1089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𝛼</m:t>
                      </m:r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31" y="6237312"/>
                <a:ext cx="108933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5749723" y="4147442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23" y="4147442"/>
                <a:ext cx="42114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>
            <a:off x="7668344" y="5445223"/>
            <a:ext cx="0" cy="61206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748908" y="5566591"/>
                <a:ext cx="1068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908" y="5566591"/>
                <a:ext cx="10686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 flipH="1">
            <a:off x="5309636" y="4709651"/>
            <a:ext cx="1" cy="1368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96969" y="522455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69" y="5224554"/>
                <a:ext cx="411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4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Reflection and Shear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547129"/>
                <a:ext cx="5130122" cy="262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Reflection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반사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가로축 반사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세로축 반사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(180</a:t>
                </a:r>
                <a:r>
                  <a:rPr lang="ko-KR" altLang="en-US" dirty="0"/>
                  <a:t>도 회전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47129"/>
                <a:ext cx="5130122" cy="2624758"/>
              </a:xfrm>
              <a:prstGeom prst="rect">
                <a:avLst/>
              </a:prstGeom>
              <a:blipFill rotWithShape="1">
                <a:blip r:embed="rId2"/>
                <a:stretch>
                  <a:fillRect l="-950" t="-1163" r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5515399" y="1628800"/>
            <a:ext cx="3254923" cy="2000730"/>
            <a:chOff x="4125389" y="1731795"/>
            <a:chExt cx="3254923" cy="2000730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5508104" y="3717032"/>
              <a:ext cx="1872208" cy="154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5504672" y="1731795"/>
              <a:ext cx="0" cy="19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504672" y="2708920"/>
              <a:ext cx="1371584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25389" y="2708920"/>
              <a:ext cx="1371584" cy="100811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520" y="4293096"/>
                <a:ext cx="4090287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Shearing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층밀림</a:t>
                </a:r>
                <a:r>
                  <a:rPr lang="en-US" altLang="ko-KR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3096"/>
                <a:ext cx="4090287" cy="1121141"/>
              </a:xfrm>
              <a:prstGeom prst="rect">
                <a:avLst/>
              </a:prstGeom>
              <a:blipFill rotWithShape="1">
                <a:blip r:embed="rId3"/>
                <a:stretch>
                  <a:fillRect l="-1192" t="-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8504147" y="3701977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147" y="3701977"/>
                <a:ext cx="4211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522177" y="144413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77" y="1444134"/>
                <a:ext cx="41152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5476379" y="4077072"/>
            <a:ext cx="3448909" cy="1985238"/>
            <a:chOff x="5504672" y="1731795"/>
            <a:chExt cx="3448909" cy="1985238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508104" y="3712014"/>
              <a:ext cx="3445477" cy="50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504672" y="1731795"/>
              <a:ext cx="0" cy="19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504672" y="2379868"/>
              <a:ext cx="967827" cy="1337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8739278" y="6087772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78" y="6087772"/>
                <a:ext cx="42114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103876" y="389240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76" y="3892406"/>
                <a:ext cx="41152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5476381" y="4509120"/>
            <a:ext cx="967827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6543849" y="5196853"/>
                <a:ext cx="2547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𝜌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𝜌</m:t>
                    </m:r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49" y="5196853"/>
                <a:ext cx="25479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5749723" y="4147442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23" y="4147442"/>
                <a:ext cx="42114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H="1">
            <a:off x="5476381" y="4653136"/>
            <a:ext cx="127740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6785118" y="4516774"/>
                <a:ext cx="1494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𝛾</m:t>
                      </m:r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18" y="4516774"/>
                <a:ext cx="1494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 flipH="1">
            <a:off x="5309636" y="4709651"/>
            <a:ext cx="1" cy="1368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96969" y="522455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69" y="5224554"/>
                <a:ext cx="411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453245" y="152671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가로축 반전</a:t>
            </a:r>
          </a:p>
        </p:txBody>
      </p:sp>
      <p:sp>
        <p:nvSpPr>
          <p:cNvPr id="6" name="평행 사변형 5"/>
          <p:cNvSpPr/>
          <p:nvPr/>
        </p:nvSpPr>
        <p:spPr>
          <a:xfrm>
            <a:off x="5515399" y="4725145"/>
            <a:ext cx="1212539" cy="1332146"/>
          </a:xfrm>
          <a:prstGeom prst="parallelogram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5397339" y="6149513"/>
                <a:ext cx="3300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𝜌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경우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축으로 만 밀림</a:t>
                </a: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39" y="6149513"/>
                <a:ext cx="33005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92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78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 and 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95536" y="1772816"/>
                <a:ext cx="5616624" cy="1261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Rotation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72816"/>
                <a:ext cx="5616624" cy="1261051"/>
              </a:xfrm>
              <a:prstGeom prst="rect">
                <a:avLst/>
              </a:prstGeom>
              <a:blipFill rotWithShape="1">
                <a:blip r:embed="rId2"/>
                <a:stretch>
                  <a:fillRect l="-977" t="-2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582584" y="1529204"/>
            <a:ext cx="3027768" cy="1985237"/>
            <a:chOff x="5504672" y="1731795"/>
            <a:chExt cx="3027768" cy="1985237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5508104" y="3717031"/>
              <a:ext cx="302433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04672" y="1731795"/>
              <a:ext cx="0" cy="19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5504672" y="2379868"/>
              <a:ext cx="967827" cy="1337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8399780" y="3586449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80" y="3586449"/>
                <a:ext cx="4211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210079" y="1344538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079" y="1344538"/>
                <a:ext cx="41152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5582584" y="1961252"/>
            <a:ext cx="967827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855926" y="1599574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26" y="1599574"/>
                <a:ext cx="4211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 flipH="1">
            <a:off x="5415839" y="2161783"/>
            <a:ext cx="1" cy="1368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003172" y="267668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72" y="2676686"/>
                <a:ext cx="41152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>
          <a:xfrm>
            <a:off x="5460616" y="2099083"/>
            <a:ext cx="967827" cy="1337164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원형 20"/>
          <p:cNvSpPr/>
          <p:nvPr/>
        </p:nvSpPr>
        <p:spPr>
          <a:xfrm>
            <a:off x="5187221" y="3101899"/>
            <a:ext cx="789616" cy="835170"/>
          </a:xfrm>
          <a:prstGeom prst="pie">
            <a:avLst>
              <a:gd name="adj1" fmla="val 20907738"/>
              <a:gd name="adj2" fmla="val 214034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395536" y="3586449"/>
                <a:ext cx="5616624" cy="1815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Translation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Translation</a:t>
                </a:r>
                <a:r>
                  <a:rPr lang="ko-KR" altLang="en-US" dirty="0"/>
                  <a:t>을 표현하기 위해 쓰임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86449"/>
                <a:ext cx="5616624" cy="1815049"/>
              </a:xfrm>
              <a:prstGeom prst="rect">
                <a:avLst/>
              </a:prstGeom>
              <a:blipFill rotWithShape="1">
                <a:blip r:embed="rId7"/>
                <a:stretch>
                  <a:fillRect l="-977" t="-1678" b="-4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5460616" y="4117055"/>
            <a:ext cx="3027768" cy="1985237"/>
            <a:chOff x="5504672" y="1731795"/>
            <a:chExt cx="3027768" cy="1985237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5508104" y="3717031"/>
              <a:ext cx="302433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5504672" y="1731795"/>
              <a:ext cx="0" cy="19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504672" y="2379868"/>
              <a:ext cx="967827" cy="1337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8277812" y="6174300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812" y="6174300"/>
                <a:ext cx="42114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5088111" y="393238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111" y="3932389"/>
                <a:ext cx="41152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/>
          <p:nvPr/>
        </p:nvCxnSpPr>
        <p:spPr>
          <a:xfrm>
            <a:off x="5460614" y="6237312"/>
            <a:ext cx="967827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5766266" y="6309320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266" y="6309320"/>
                <a:ext cx="42114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/>
          <p:nvPr/>
        </p:nvCxnSpPr>
        <p:spPr>
          <a:xfrm flipH="1">
            <a:off x="5293871" y="4749634"/>
            <a:ext cx="1" cy="1368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881204" y="5264537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04" y="5264537"/>
                <a:ext cx="411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6159672" y="4185084"/>
            <a:ext cx="967827" cy="1337164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460614" y="5522248"/>
            <a:ext cx="699058" cy="58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65856" y="5525066"/>
                <a:ext cx="98014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856" y="5525066"/>
                <a:ext cx="980140" cy="391261"/>
              </a:xfrm>
              <a:prstGeom prst="rect">
                <a:avLst/>
              </a:prstGeom>
              <a:blipFill rotWithShape="1">
                <a:blip r:embed="rId1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2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 and 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39552" y="1412776"/>
                <a:ext cx="7776864" cy="1815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Rotation and Translation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Q: </a:t>
                </a:r>
                <a:r>
                  <a:rPr lang="ko-KR" altLang="en-US" dirty="0"/>
                  <a:t>위의 변환에서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Rotation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Translation</a:t>
                </a:r>
                <a:r>
                  <a:rPr lang="ko-KR" altLang="en-US" dirty="0"/>
                  <a:t>중 어는 것이 먼저 변환되었는가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7776864" cy="1815049"/>
              </a:xfrm>
              <a:prstGeom prst="rect">
                <a:avLst/>
              </a:prstGeom>
              <a:blipFill rotWithShape="1">
                <a:blip r:embed="rId2"/>
                <a:stretch>
                  <a:fillRect l="-706" t="-1684" r="-706" b="-4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11560" y="3645024"/>
                <a:ext cx="6946902" cy="1974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𝛽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Scaling, Reflection, Shearing, Rotation </a:t>
                </a:r>
                <a:r>
                  <a:rPr lang="ko-KR" altLang="en-US" dirty="0"/>
                  <a:t>과 관련이 있다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Translation</a:t>
                </a:r>
                <a:r>
                  <a:rPr lang="ko-KR" altLang="en-US" dirty="0"/>
                  <a:t>과 관련이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45024"/>
                <a:ext cx="6946902" cy="1974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96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Pinhole Camera Model</a:t>
            </a:r>
            <a:br>
              <a:rPr lang="en-US" altLang="ko-KR" dirty="0"/>
            </a:br>
            <a:r>
              <a:rPr lang="en-US" altLang="ko-KR" dirty="0"/>
              <a:t>(Camera Coordinate)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294586" y="3717032"/>
            <a:ext cx="17292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546161" y="2636912"/>
            <a:ext cx="936104" cy="1800200"/>
            <a:chOff x="826534" y="2636912"/>
            <a:chExt cx="936104" cy="1800200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5292080" y="2564904"/>
            <a:ext cx="936104" cy="1800200"/>
            <a:chOff x="826534" y="2636912"/>
            <a:chExt cx="936104" cy="1800200"/>
          </a:xfrm>
        </p:grpSpPr>
        <p:cxnSp>
          <p:nvCxnSpPr>
            <p:cNvPr id="63" name="직선 연결선 62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>
            <a:off x="1271726" y="3502800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1187624" y="2924944"/>
            <a:ext cx="7344816" cy="819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1160076" y="3721999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486721" y="2898970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339752" y="3536241"/>
            <a:ext cx="674461" cy="1447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020250" y="3536242"/>
            <a:ext cx="3578" cy="9728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3037072" y="3524025"/>
            <a:ext cx="958864" cy="129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3015726" y="3541775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991353" y="3511038"/>
            <a:ext cx="45719" cy="51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>
            <a:off x="1294589" y="3548249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8" idx="7"/>
          </p:cNvCxnSpPr>
          <p:nvPr/>
        </p:nvCxnSpPr>
        <p:spPr>
          <a:xfrm flipH="1">
            <a:off x="3030377" y="2998004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153116" y="2751783"/>
                <a:ext cx="18509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Pinhole: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/>
                          </a:rPr>
                          <m:t>𝒐</m:t>
                        </m:r>
                      </m:sub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0,0,0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6" y="2751783"/>
                <a:ext cx="1850932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948264" y="2228564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in Camera Coordinate: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000" dirty="0"/>
                  <a:t> </a:t>
                </a: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228564"/>
                <a:ext cx="20162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2477821" y="4653134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Pinhole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655930" y="3757906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30" y="3757906"/>
                <a:ext cx="1780462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3928833" y="340566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833" y="3405662"/>
                <a:ext cx="33855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3837191" y="3053736"/>
                <a:ext cx="346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1" y="3053736"/>
                <a:ext cx="346569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39552" y="46531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Image(Retina) Plane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95536" y="2178462"/>
            <a:ext cx="241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Object on Image Plane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130994" y="2924944"/>
            <a:ext cx="51942" cy="79705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470682" y="1556792"/>
                <a:ext cx="30407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Camera Coordinate (Cartesian)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2" y="1556792"/>
                <a:ext cx="3040769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/>
          <p:cNvCxnSpPr/>
          <p:nvPr/>
        </p:nvCxnSpPr>
        <p:spPr>
          <a:xfrm>
            <a:off x="539552" y="3524025"/>
            <a:ext cx="7992888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740352" y="2677352"/>
            <a:ext cx="648072" cy="221618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2983037" y="2348880"/>
                <a:ext cx="34015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37" y="2348880"/>
                <a:ext cx="34015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9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Pinhole Camera Model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3D</a:t>
            </a:r>
            <a:r>
              <a:rPr lang="en-US" altLang="ko-KR" dirty="0"/>
              <a:t> Virtual Image Plane)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294586" y="3717032"/>
            <a:ext cx="17292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546161" y="2636912"/>
            <a:ext cx="936104" cy="1800200"/>
            <a:chOff x="826534" y="2636912"/>
            <a:chExt cx="936104" cy="1800200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26534" y="2628674"/>
            <a:ext cx="936104" cy="1800200"/>
            <a:chOff x="826534" y="2636912"/>
            <a:chExt cx="936104" cy="1800200"/>
          </a:xfrm>
        </p:grpSpPr>
        <p:cxnSp>
          <p:nvCxnSpPr>
            <p:cNvPr id="63" name="직선 연결선 62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>
            <a:off x="1271726" y="3502800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275402" y="2628673"/>
            <a:ext cx="936104" cy="1800200"/>
            <a:chOff x="826534" y="2636912"/>
            <a:chExt cx="936104" cy="1800200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/>
          <p:cNvSpPr/>
          <p:nvPr/>
        </p:nvSpPr>
        <p:spPr>
          <a:xfrm>
            <a:off x="4720594" y="3502799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825454" y="3305323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1187624" y="2924944"/>
            <a:ext cx="7344816" cy="819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1160076" y="3721999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486721" y="2898970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3014213" y="3166171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3037072" y="3524025"/>
            <a:ext cx="958864" cy="129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3014213" y="3717032"/>
            <a:ext cx="17292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3015726" y="3541775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991353" y="3511038"/>
            <a:ext cx="45719" cy="51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H="1">
            <a:off x="4740920" y="3541775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1294589" y="3548249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8" idx="7"/>
          </p:cNvCxnSpPr>
          <p:nvPr/>
        </p:nvCxnSpPr>
        <p:spPr>
          <a:xfrm flipH="1">
            <a:off x="3030377" y="2998004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153116" y="2751783"/>
                <a:ext cx="15674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Pinhole: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/>
                          </a:rPr>
                          <m:t>𝒐</m:t>
                        </m:r>
                      </m:sub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0,0,0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6" y="2751783"/>
                <a:ext cx="1567478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4240590" y="4653136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Virtual Image Plane(3D)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77821" y="4653134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Pinhole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655930" y="3757906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30" y="3757906"/>
                <a:ext cx="1780462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350359" y="3766100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9" y="3766100"/>
                <a:ext cx="1780462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3928833" y="340566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833" y="3405662"/>
                <a:ext cx="338554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3837191" y="3053736"/>
                <a:ext cx="346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1" y="3053736"/>
                <a:ext cx="346569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/>
          <p:cNvCxnSpPr/>
          <p:nvPr/>
        </p:nvCxnSpPr>
        <p:spPr>
          <a:xfrm flipH="1">
            <a:off x="4861856" y="2779316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964820" y="2441793"/>
                <a:ext cx="2775532" cy="24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on Virtual Plane(3D):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/>
                          </a:rPr>
                          <m:t>𝑽</m:t>
                        </m:r>
                      </m:sub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820" y="2441793"/>
                <a:ext cx="2775532" cy="247888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539552" y="46531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Image(Retina) Plane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79512" y="2677352"/>
            <a:ext cx="241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Object on Image Plane</a:t>
            </a:r>
            <a:endParaRPr lang="ko-KR" altLang="en-US" sz="1000" dirty="0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1130994" y="2924944"/>
            <a:ext cx="51942" cy="79705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70682" y="1556792"/>
                <a:ext cx="30407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Camera Coordinate (Cartesian)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2" y="1556792"/>
                <a:ext cx="3040769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연결선 141"/>
          <p:cNvCxnSpPr/>
          <p:nvPr/>
        </p:nvCxnSpPr>
        <p:spPr>
          <a:xfrm>
            <a:off x="539552" y="3524025"/>
            <a:ext cx="7992888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020250" y="2565737"/>
            <a:ext cx="3578" cy="97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2962034" y="2598476"/>
                <a:ext cx="34015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34" y="2598476"/>
                <a:ext cx="340157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202754" y="5085184"/>
                <a:ext cx="5238742" cy="645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Object on Virtual image Plane(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3D</a:t>
                </a:r>
                <a:r>
                  <a:rPr lang="en-US" altLang="ko-KR" sz="1200" dirty="0"/>
                  <a:t>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>
                            <a:latin typeface="Cambria Math"/>
                          </a:rPr>
                          <m:t>𝑽</m:t>
                        </m:r>
                      </m:sub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𝑓</m:t>
                        </m:r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𝑓</m:t>
                        </m:r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ko-KR" altLang="en-US" sz="12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" y="5085184"/>
                <a:ext cx="5238742" cy="6457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/>
          <p:cNvCxnSpPr/>
          <p:nvPr/>
        </p:nvCxnSpPr>
        <p:spPr>
          <a:xfrm>
            <a:off x="5691645" y="6237312"/>
            <a:ext cx="2980762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5861724" y="5013176"/>
            <a:ext cx="3301220" cy="1672127"/>
            <a:chOff x="5861724" y="5013176"/>
            <a:chExt cx="3301220" cy="1672127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5861724" y="6237312"/>
              <a:ext cx="2691519" cy="12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5871684" y="5013176"/>
              <a:ext cx="6062" cy="12241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/>
                <p:cNvSpPr/>
                <p:nvPr/>
              </p:nvSpPr>
              <p:spPr>
                <a:xfrm>
                  <a:off x="7031275" y="5242933"/>
                  <a:ext cx="338554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60" name="직사각형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275" y="5242933"/>
                  <a:ext cx="338554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연결선 66"/>
            <p:cNvCxnSpPr/>
            <p:nvPr/>
          </p:nvCxnSpPr>
          <p:spPr>
            <a:xfrm flipH="1">
              <a:off x="5872680" y="6206773"/>
              <a:ext cx="2533" cy="39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5877746" y="6402413"/>
              <a:ext cx="172924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7604456" y="6237312"/>
              <a:ext cx="2532" cy="397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316582" y="6439082"/>
                  <a:ext cx="10684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0" dirty="0"/>
                    <a:t>Focal length: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𝑓</m:t>
                      </m:r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582" y="6439082"/>
                  <a:ext cx="1068405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연결선 77"/>
            <p:cNvCxnSpPr/>
            <p:nvPr/>
          </p:nvCxnSpPr>
          <p:spPr>
            <a:xfrm flipV="1">
              <a:off x="5868665" y="5517232"/>
              <a:ext cx="2663775" cy="7200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8507524" y="5491258"/>
              <a:ext cx="45719" cy="51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7581596" y="5745521"/>
              <a:ext cx="45719" cy="51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5877746" y="5489768"/>
              <a:ext cx="2675497" cy="149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endCxn id="79" idx="4"/>
            </p:cNvCxnSpPr>
            <p:nvPr/>
          </p:nvCxnSpPr>
          <p:spPr>
            <a:xfrm flipH="1" flipV="1">
              <a:off x="8530384" y="5543205"/>
              <a:ext cx="2689" cy="707093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endCxn id="81" idx="2"/>
            </p:cNvCxnSpPr>
            <p:nvPr/>
          </p:nvCxnSpPr>
          <p:spPr>
            <a:xfrm>
              <a:off x="5897336" y="5770749"/>
              <a:ext cx="1684260" cy="746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7606529" y="5771496"/>
              <a:ext cx="1" cy="478802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/>
                <p:cNvSpPr/>
                <p:nvPr/>
              </p:nvSpPr>
              <p:spPr>
                <a:xfrm>
                  <a:off x="8542261" y="5797468"/>
                  <a:ext cx="62068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i="1" smtClean="0">
                          <a:latin typeface="Cambria Math"/>
                        </a:rPr>
                        <m:t>′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or 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i="1">
                          <a:latin typeface="Cambria Math"/>
                        </a:rPr>
                        <m:t>′</m:t>
                      </m:r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0" name="직사각형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261" y="5797468"/>
                  <a:ext cx="620683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직선 화살표 연결선 91"/>
          <p:cNvCxnSpPr/>
          <p:nvPr/>
        </p:nvCxnSpPr>
        <p:spPr>
          <a:xfrm flipV="1">
            <a:off x="4765633" y="3155495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5588611" y="3043060"/>
                <a:ext cx="3465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11" y="3043060"/>
                <a:ext cx="346570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/>
          <p:cNvCxnSpPr/>
          <p:nvPr/>
        </p:nvCxnSpPr>
        <p:spPr>
          <a:xfrm flipH="1" flipV="1">
            <a:off x="4743453" y="2677352"/>
            <a:ext cx="3505" cy="868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/>
              <p:cNvSpPr/>
              <p:nvPr/>
            </p:nvSpPr>
            <p:spPr>
              <a:xfrm>
                <a:off x="4595554" y="2475365"/>
                <a:ext cx="3401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7" name="직사각형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54" y="2475365"/>
                <a:ext cx="340158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31275" y="1943693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in Camera Coordinate: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000" dirty="0"/>
                  <a:t> 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275" y="1943693"/>
                <a:ext cx="2016224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/>
          <p:cNvCxnSpPr/>
          <p:nvPr/>
        </p:nvCxnSpPr>
        <p:spPr>
          <a:xfrm>
            <a:off x="7823363" y="2392481"/>
            <a:ext cx="648072" cy="45221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5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Pinhole Camera Model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2D</a:t>
            </a:r>
            <a:r>
              <a:rPr lang="en-US" altLang="ko-KR" dirty="0"/>
              <a:t> Virtual Image Plane)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275402" y="2628673"/>
            <a:ext cx="936104" cy="1800200"/>
            <a:chOff x="826534" y="2636912"/>
            <a:chExt cx="936104" cy="1800200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/>
          <p:cNvSpPr/>
          <p:nvPr/>
        </p:nvSpPr>
        <p:spPr>
          <a:xfrm>
            <a:off x="4720594" y="3502799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825454" y="3305323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58" idx="2"/>
          </p:cNvCxnSpPr>
          <p:nvPr/>
        </p:nvCxnSpPr>
        <p:spPr>
          <a:xfrm flipV="1">
            <a:off x="2991353" y="2924944"/>
            <a:ext cx="5541087" cy="612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8486721" y="2898970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3014213" y="3166171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3037072" y="3524025"/>
            <a:ext cx="958864" cy="129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3014213" y="3717032"/>
            <a:ext cx="17292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3015726" y="3541775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991353" y="3511038"/>
            <a:ext cx="45719" cy="51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H="1">
            <a:off x="4740920" y="3541775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8" idx="7"/>
          </p:cNvCxnSpPr>
          <p:nvPr/>
        </p:nvCxnSpPr>
        <p:spPr>
          <a:xfrm flipH="1">
            <a:off x="3030377" y="2998004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153115" y="2751783"/>
                <a:ext cx="1613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Pinhole: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/>
                          </a:rPr>
                          <m:t>𝒐</m:t>
                        </m:r>
                      </m:sub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0,0,0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5" y="2751783"/>
                <a:ext cx="1613197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4240590" y="4653136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Virtual Image Plane(2D)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77821" y="4653134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Pinhole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350359" y="3766100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9" y="3766100"/>
                <a:ext cx="1780462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3928833" y="340566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833" y="3405662"/>
                <a:ext cx="33855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3837191" y="3053736"/>
                <a:ext cx="346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1" y="3053736"/>
                <a:ext cx="346569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/>
          <p:cNvCxnSpPr/>
          <p:nvPr/>
        </p:nvCxnSpPr>
        <p:spPr>
          <a:xfrm flipH="1">
            <a:off x="4861856" y="2779316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964820" y="2441793"/>
                <a:ext cx="2919548" cy="24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on Virtual Plane(2D):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/>
                          </a:rPr>
                          <m:t>𝑽</m:t>
                        </m:r>
                      </m:sub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820" y="2441793"/>
                <a:ext cx="2919548" cy="247888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70682" y="1556792"/>
                <a:ext cx="30407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Camera Coordinate (Cartesian)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2" y="1556792"/>
                <a:ext cx="3040769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>
            <a:off x="539552" y="3524025"/>
            <a:ext cx="7992888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765633" y="3155495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588611" y="3043060"/>
                <a:ext cx="3353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11" y="3043060"/>
                <a:ext cx="33534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/>
          <p:cNvCxnSpPr/>
          <p:nvPr/>
        </p:nvCxnSpPr>
        <p:spPr>
          <a:xfrm flipH="1" flipV="1">
            <a:off x="3014213" y="2751783"/>
            <a:ext cx="6037" cy="7844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3041090" y="2649949"/>
                <a:ext cx="34015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90" y="2649949"/>
                <a:ext cx="340157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 flipH="1" flipV="1">
            <a:off x="4740920" y="2689681"/>
            <a:ext cx="6038" cy="85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4695785" y="2565736"/>
                <a:ext cx="33214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85" y="2565736"/>
                <a:ext cx="332142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/>
          <p:cNvCxnSpPr/>
          <p:nvPr/>
        </p:nvCxnSpPr>
        <p:spPr>
          <a:xfrm>
            <a:off x="5691645" y="6237312"/>
            <a:ext cx="2980762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5861724" y="5013176"/>
            <a:ext cx="3301220" cy="1672127"/>
            <a:chOff x="5861724" y="5013176"/>
            <a:chExt cx="3301220" cy="1672127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5861724" y="6237312"/>
              <a:ext cx="2691519" cy="12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5871684" y="5013176"/>
              <a:ext cx="6062" cy="12241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/>
                <p:cNvSpPr/>
                <p:nvPr/>
              </p:nvSpPr>
              <p:spPr>
                <a:xfrm>
                  <a:off x="7031275" y="5242933"/>
                  <a:ext cx="338554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9" name="직사각형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275" y="5242933"/>
                  <a:ext cx="338554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연결선 80"/>
            <p:cNvCxnSpPr/>
            <p:nvPr/>
          </p:nvCxnSpPr>
          <p:spPr>
            <a:xfrm flipH="1">
              <a:off x="5872680" y="6206773"/>
              <a:ext cx="2533" cy="39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5877746" y="6402413"/>
              <a:ext cx="172924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7604456" y="6237312"/>
              <a:ext cx="2532" cy="397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316582" y="6439082"/>
                  <a:ext cx="10684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0" dirty="0"/>
                    <a:t>Focal length: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𝑓</m:t>
                      </m:r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582" y="6439082"/>
                  <a:ext cx="1068405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연결선 85"/>
            <p:cNvCxnSpPr/>
            <p:nvPr/>
          </p:nvCxnSpPr>
          <p:spPr>
            <a:xfrm flipV="1">
              <a:off x="5868665" y="5517232"/>
              <a:ext cx="2663775" cy="7200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>
              <a:off x="8507524" y="5491258"/>
              <a:ext cx="45719" cy="51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7581596" y="5745521"/>
              <a:ext cx="45719" cy="51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5877746" y="5489768"/>
              <a:ext cx="2675497" cy="149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endCxn id="89" idx="4"/>
            </p:cNvCxnSpPr>
            <p:nvPr/>
          </p:nvCxnSpPr>
          <p:spPr>
            <a:xfrm flipH="1" flipV="1">
              <a:off x="8530384" y="5543205"/>
              <a:ext cx="2689" cy="707093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endCxn id="90" idx="2"/>
            </p:cNvCxnSpPr>
            <p:nvPr/>
          </p:nvCxnSpPr>
          <p:spPr>
            <a:xfrm>
              <a:off x="5897336" y="5770749"/>
              <a:ext cx="1684260" cy="746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V="1">
              <a:off x="7606529" y="5771496"/>
              <a:ext cx="1" cy="478802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/>
                <p:cNvSpPr/>
                <p:nvPr/>
              </p:nvSpPr>
              <p:spPr>
                <a:xfrm>
                  <a:off x="8542261" y="5797468"/>
                  <a:ext cx="62068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i="1" smtClean="0">
                          <a:latin typeface="Cambria Math"/>
                        </a:rPr>
                        <m:t>′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or 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i="1">
                          <a:latin typeface="Cambria Math"/>
                        </a:rPr>
                        <m:t>′</m:t>
                      </m:r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8" name="직사각형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261" y="5797468"/>
                  <a:ext cx="620683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202754" y="5085184"/>
                <a:ext cx="5377113" cy="1106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Object on Virtual image Plane(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3D</a:t>
                </a:r>
                <a:r>
                  <a:rPr lang="en-US" altLang="ko-KR" sz="1200" dirty="0"/>
                  <a:t>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>
                            <a:latin typeface="Cambria Math"/>
                          </a:rPr>
                          <m:t>𝑽</m:t>
                        </m:r>
                      </m:sub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𝑓</m:t>
                        </m:r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𝑓</m:t>
                        </m:r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Object on Virtual image Plane(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2D</a:t>
                </a:r>
                <a:r>
                  <a:rPr lang="en-US" altLang="ko-KR" sz="1200" dirty="0"/>
                  <a:t>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/>
                          </a:rPr>
                          <m:t>𝑓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200" i="1">
                            <a:latin typeface="Cambria Math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𝑓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den>
                        </m:f>
                      </m:e>
                    </m:d>
                    <m:r>
                      <a:rPr lang="en-US" altLang="ko-KR" sz="1200" i="1">
                        <a:latin typeface="Cambria Math"/>
                      </a:rPr>
                      <m:t>=</m:t>
                    </m:r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en-US" altLang="ko-KR" sz="120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200" i="1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′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200" dirty="0"/>
              </a:p>
              <a:p>
                <a:endParaRPr lang="en-US" altLang="ko-KR" dirty="0"/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Note: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𝑽</m:t>
                        </m:r>
                      </m:sub>
                      <m:sup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are </a:t>
                </a:r>
                <a:r>
                  <a:rPr lang="en-US" altLang="ko-KR" sz="1200" b="1" dirty="0"/>
                  <a:t>NOT Equivalent</a:t>
                </a:r>
                <a:r>
                  <a:rPr lang="en-US" altLang="ko-KR" sz="1200" dirty="0"/>
                  <a:t> in Homogeneous Coordinate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" y="5085184"/>
                <a:ext cx="5377113" cy="1106841"/>
              </a:xfrm>
              <a:prstGeom prst="rect">
                <a:avLst/>
              </a:prstGeom>
              <a:blipFill rotWithShape="1">
                <a:blip r:embed="rId1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31275" y="1943693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in Camera Coordinate: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000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275" y="1943693"/>
                <a:ext cx="201622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7823363" y="2392481"/>
            <a:ext cx="648072" cy="45221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4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Homogeneous Coordinate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1400" dirty="0"/>
                  <a:t>-</a:t>
                </a:r>
                <a:r>
                  <a:rPr lang="ko-KR" altLang="en-US" sz="1400" dirty="0"/>
                  <a:t>차원 직교 좌표</a:t>
                </a:r>
                <a:r>
                  <a:rPr lang="en-US" altLang="ko-KR" sz="1400" dirty="0"/>
                  <a:t>(Cartesian Coordinate)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𝒙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400" dirty="0"/>
                  <a:t>를 동차좌표</a:t>
                </a:r>
                <a:r>
                  <a:rPr lang="en-US" altLang="ko-KR" sz="1400" dirty="0"/>
                  <a:t>(Homogeneous Coordinate)</a:t>
                </a:r>
                <a:r>
                  <a:rPr lang="ko-KR" altLang="en-US" sz="1400" dirty="0"/>
                  <a:t>로 변환하면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다음과 같이 표현한다</a:t>
                </a:r>
                <a:r>
                  <a:rPr lang="en-US" altLang="ko-KR" sz="1400" dirty="0"/>
                  <a:t>. </a:t>
                </a:r>
                <a:endParaRPr lang="en-US" altLang="ko-K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h𝑜𝑚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마찬가지로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동차좌표</a:t>
                </a:r>
                <a:r>
                  <a:rPr lang="en-US" altLang="ko-KR" sz="1400" dirty="0"/>
                  <a:t>(Homogeneous Coordinate)</a:t>
                </a:r>
                <a:r>
                  <a:rPr lang="ko-KR" altLang="en-US" sz="1400" dirty="0"/>
                  <a:t>를 직교 좌표</a:t>
                </a:r>
                <a:r>
                  <a:rPr lang="en-US" altLang="ko-KR" sz="1400" dirty="0"/>
                  <a:t>(Cartesian Coordinate)</a:t>
                </a:r>
                <a:r>
                  <a:rPr lang="ko-KR" altLang="en-US" sz="1400" dirty="0"/>
                  <a:t>로 변환하면 다음과 같이 표현 한다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h𝑜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r>
                  <a:rPr lang="ko-KR" altLang="en-US" sz="1400" dirty="0"/>
                  <a:t>만약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두 개의 </a:t>
                </a:r>
                <a:r>
                  <a:rPr lang="en-US" altLang="ko-KR" sz="1400" dirty="0"/>
                  <a:t>Homogeneous Coordinate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가 같은 </a:t>
                </a:r>
                <a:r>
                  <a:rPr lang="en-US" altLang="ko-KR" sz="1400" dirty="0"/>
                  <a:t>Cartesian Coordinate point</a:t>
                </a:r>
                <a:r>
                  <a:rPr lang="ko-KR" altLang="en-US" sz="1400" dirty="0"/>
                  <a:t>로 </a:t>
                </a:r>
                <a:r>
                  <a:rPr lang="en-US" altLang="ko-KR" sz="1400" dirty="0"/>
                  <a:t>mapping </a:t>
                </a:r>
                <a:r>
                  <a:rPr lang="ko-KR" altLang="en-US" sz="1400" dirty="0"/>
                  <a:t>된다면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b="0" dirty="0"/>
                  <a:t>과</a:t>
                </a: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동치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sz="1400" dirty="0"/>
                  <a:t>,equivalent)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즉</a:t>
                </a:r>
                <a:r>
                  <a:rPr lang="en-US" altLang="ko-KR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h𝑜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h𝑜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r>
                  <a:rPr lang="ko-KR" altLang="en-US" sz="1400" dirty="0"/>
                  <a:t>따라서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</a:rPr>
                      <m:t>s</m:t>
                    </m:r>
                    <m:r>
                      <a:rPr lang="en-US" altLang="ko-KR" sz="1400" b="0" i="1" smtClean="0">
                        <a:latin typeface="Cambria Math"/>
                      </a:rPr>
                      <m:t>∉0</m:t>
                    </m:r>
                  </m:oMath>
                </a14:m>
                <a:r>
                  <a:rPr lang="ko-KR" altLang="en-US" sz="1400" dirty="0"/>
                  <a:t>에 대해서 다음이 성립한다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𝑠</m:t>
                      </m:r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Example: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6,4,2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9,6,3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400" dirty="0"/>
                  <a:t>과 동치이며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그것의 직교좌표는 다음과 같다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h𝑜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h𝑜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3,2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Pinhole Camera Model</a:t>
            </a:r>
            <a:br>
              <a:rPr lang="en-US" altLang="ko-KR" dirty="0"/>
            </a:br>
            <a:r>
              <a:rPr lang="en-US" altLang="ko-KR" dirty="0"/>
              <a:t>(Normalized Image Plane)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2793178" y="2620439"/>
            <a:ext cx="936104" cy="1800200"/>
            <a:chOff x="826534" y="2636912"/>
            <a:chExt cx="936104" cy="1800200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/>
          <p:cNvSpPr/>
          <p:nvPr/>
        </p:nvSpPr>
        <p:spPr>
          <a:xfrm>
            <a:off x="3238370" y="3494565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343230" y="3297089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58" idx="2"/>
          </p:cNvCxnSpPr>
          <p:nvPr/>
        </p:nvCxnSpPr>
        <p:spPr>
          <a:xfrm flipV="1">
            <a:off x="1509129" y="2916710"/>
            <a:ext cx="5541087" cy="612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004497" y="2890736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1531989" y="3157937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538026" y="2567665"/>
            <a:ext cx="0" cy="960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1554848" y="3515791"/>
            <a:ext cx="958864" cy="129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531989" y="3708798"/>
            <a:ext cx="17292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509129" y="3502804"/>
            <a:ext cx="45719" cy="51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H="1">
            <a:off x="3258696" y="3533541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8" idx="7"/>
          </p:cNvCxnSpPr>
          <p:nvPr/>
        </p:nvCxnSpPr>
        <p:spPr>
          <a:xfrm flipH="1">
            <a:off x="1548153" y="2989770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670892" y="2743549"/>
                <a:ext cx="1644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Pinhole: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>
                            <a:latin typeface="Cambria Math"/>
                          </a:rPr>
                          <m:t>𝒐</m:t>
                        </m:r>
                      </m:sub>
                      <m:sup>
                        <m:r>
                          <a:rPr lang="en-US" altLang="ko-KR" sz="10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0,0,0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92" y="2743549"/>
                <a:ext cx="1644858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948264" y="2567665"/>
                <a:ext cx="16561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0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567665"/>
                <a:ext cx="1656184" cy="246221"/>
              </a:xfrm>
              <a:prstGeom prst="rect">
                <a:avLst/>
              </a:prstGeom>
              <a:blipFill rotWithShape="1"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2701536" y="4644899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Virtual Image Plane(2D)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995597" y="4644900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Pinhole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868135" y="3757866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35" y="3757866"/>
                <a:ext cx="1780462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2446609" y="3397428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09" y="3397428"/>
                <a:ext cx="33855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2354967" y="3045502"/>
                <a:ext cx="346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67" y="3045502"/>
                <a:ext cx="346569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/>
          <p:cNvCxnSpPr/>
          <p:nvPr/>
        </p:nvCxnSpPr>
        <p:spPr>
          <a:xfrm flipH="1">
            <a:off x="3379632" y="2309237"/>
            <a:ext cx="552550" cy="98248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82596" y="2063016"/>
                <a:ext cx="34656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on Virtual Image Plane(2D):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0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96" y="2063016"/>
                <a:ext cx="3465668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70682" y="1556792"/>
                <a:ext cx="3854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Camera Coordinate (Cartesian)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2" y="1556792"/>
                <a:ext cx="38540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4740534" y="2423182"/>
            <a:ext cx="1445586" cy="2229951"/>
            <a:chOff x="826534" y="2636912"/>
            <a:chExt cx="936104" cy="1800200"/>
          </a:xfrm>
        </p:grpSpPr>
        <p:cxnSp>
          <p:nvCxnSpPr>
            <p:cNvPr id="34" name="직선 연결선 33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915460" y="3515791"/>
            <a:ext cx="6134756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441734" y="3500356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5464593" y="3539332"/>
            <a:ext cx="1" cy="66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5754072" y="3036746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535007" y="4068838"/>
            <a:ext cx="39283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533782" y="3556037"/>
            <a:ext cx="1" cy="66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644902"/>
            <a:ext cx="281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Normalized Image Plane(2D)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76648" y="4099616"/>
            <a:ext cx="255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/>
              <a:t>1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254622" y="3143837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077600" y="3031402"/>
                <a:ext cx="33214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00" y="3031402"/>
                <a:ext cx="332142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 flipH="1" flipV="1">
            <a:off x="3261231" y="2499073"/>
            <a:ext cx="2491" cy="1028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5467612" y="2375963"/>
            <a:ext cx="0" cy="1139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0192" y="3822617"/>
                <a:ext cx="273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on Normalized Image Plane(2D)</a:t>
                </a:r>
                <a:endParaRPr lang="ko-KR" altLang="en-US" sz="1000" dirty="0"/>
              </a:p>
              <a:p>
                <a:r>
                  <a:rPr lang="en-US" altLang="ko-KR" sz="1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22617"/>
                <a:ext cx="2736304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>
            <a:endCxn id="51" idx="5"/>
          </p:cNvCxnSpPr>
          <p:nvPr/>
        </p:nvCxnSpPr>
        <p:spPr>
          <a:xfrm flipH="1" flipV="1">
            <a:off x="5793096" y="3081086"/>
            <a:ext cx="651112" cy="74153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1554848" y="2375963"/>
                <a:ext cx="34015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48" y="2375963"/>
                <a:ext cx="340157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3320559" y="2347052"/>
                <a:ext cx="3353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59" y="2347052"/>
                <a:ext cx="335348" cy="246221"/>
              </a:xfrm>
              <a:prstGeom prst="rect">
                <a:avLst/>
              </a:prstGeom>
              <a:blipFill rotWithShape="1"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202754" y="5085184"/>
                <a:ext cx="8185254" cy="1514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Object: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i="1">
                        <a:latin typeface="Cambria Math"/>
                        <a:ea typeface="Cambria Math"/>
                      </a:rPr>
                      <m:t>↔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Object on Normalized Image Plane(2D):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/>
                      </a:rPr>
                      <m:t>𝒙</m:t>
                    </m:r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i="1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altLang="ko-KR" sz="1200" b="1" i="1">
                        <a:latin typeface="Cambria Math"/>
                      </a:rPr>
                      <m:t>𝒙</m:t>
                    </m:r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/>
                  <a:t>: normalized projection</a:t>
                </a:r>
              </a:p>
              <a:p>
                <a:r>
                  <a:rPr lang="en-US" altLang="ko-KR" sz="1200" dirty="0"/>
                  <a:t>Object on Virtual Image Plane(2D):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200" i="1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en-US" altLang="ko-KR" sz="1200" i="1">
                        <a:latin typeface="Cambria Math"/>
                      </a:rPr>
                      <m:t> ∙</m:t>
                    </m:r>
                    <m:r>
                      <a:rPr lang="en-US" altLang="ko-KR" sz="1200" b="1" i="1">
                        <a:latin typeface="Cambria Math"/>
                      </a:rPr>
                      <m:t>𝒙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en-US" altLang="ko-KR" sz="1200" i="1">
                        <a:latin typeface="Cambria Math"/>
                      </a:rPr>
                      <m:t> ∙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	Note: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en-US" altLang="ko-KR" sz="1200" i="1">
                        <a:latin typeface="Cambria Math"/>
                      </a:rPr>
                      <m:t> ∙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200" b="1" i="1" smtClean="0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/>
                          </a:rPr>
                          <m:t>𝑓</m:t>
                        </m:r>
                        <m:r>
                          <a:rPr lang="en-US" altLang="ko-KR" sz="1200" i="1">
                            <a:latin typeface="Cambria Math"/>
                          </a:rPr>
                          <m:t> ∙</m:t>
                        </m:r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" y="5085184"/>
                <a:ext cx="8185254" cy="151458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/>
          <p:nvPr/>
        </p:nvCxnSpPr>
        <p:spPr>
          <a:xfrm flipV="1">
            <a:off x="5487453" y="3269863"/>
            <a:ext cx="979614" cy="250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441734" y="2314323"/>
                <a:ext cx="302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34" y="2314323"/>
                <a:ext cx="302390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6467067" y="3134636"/>
                <a:ext cx="3038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67" y="3134636"/>
                <a:ext cx="303866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Projection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/>
                  <a:t>Projection Matrix(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/>
                  <a:t>): Project object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400" dirty="0"/>
                  <a:t> to virtual image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</m:e>
                        <m:sub/>
                        <m:sup>
                          <m:r>
                            <a:rPr lang="en-US" altLang="ko-KR" sz="1600" b="1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𝑓</m:t>
                      </m:r>
                      <m:r>
                        <a:rPr lang="en-US" altLang="ko-KR" sz="1600" i="1">
                          <a:latin typeface="Cambria Math"/>
                        </a:rPr>
                        <m:t> ∙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16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  <m:sSup>
                            <m:sSup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16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</a:p>
              <a:p>
                <a:r>
                  <a:rPr lang="en-US" altLang="ko-KR" sz="1400" dirty="0"/>
                  <a:t>Using Normalized Coordinate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𝒙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𝑽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𝑓</m:t>
                      </m:r>
                      <m:r>
                        <a:rPr lang="en-US" altLang="ko-KR" sz="1400" i="1">
                          <a:latin typeface="Cambria Math"/>
                        </a:rPr>
                        <m:t> ∙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200" i="1">
                          <a:latin typeface="Cambria Math"/>
                        </a:rPr>
                        <m:t>𝑓</m:t>
                      </m:r>
                      <m:r>
                        <a:rPr lang="en-US" altLang="ko-KR" sz="1200" i="1">
                          <a:latin typeface="Cambria Math"/>
                        </a:rPr>
                        <m:t> ∙</m:t>
                      </m:r>
                      <m:r>
                        <a:rPr lang="en-US" altLang="ko-KR" sz="1200" b="1" i="1">
                          <a:latin typeface="Cambria Math"/>
                        </a:rPr>
                        <m:t>𝒙</m:t>
                      </m:r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	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7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행동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18325" r="13407" b="2534"/>
          <a:stretch/>
        </p:blipFill>
        <p:spPr bwMode="auto">
          <a:xfrm>
            <a:off x="2483768" y="2204864"/>
            <a:ext cx="396044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6" idx="0"/>
          </p:cNvCxnSpPr>
          <p:nvPr/>
        </p:nvCxnSpPr>
        <p:spPr>
          <a:xfrm flipH="1" flipV="1">
            <a:off x="6228184" y="5589240"/>
            <a:ext cx="972108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584213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(</a:t>
            </a:r>
            <a:r>
              <a:rPr lang="ko-KR" altLang="en-US" dirty="0"/>
              <a:t>인화지</a:t>
            </a:r>
            <a:r>
              <a:rPr lang="en-US" altLang="ko-KR" dirty="0"/>
              <a:t>)</a:t>
            </a:r>
            <a:r>
              <a:rPr lang="ko-KR" altLang="en-US" dirty="0"/>
              <a:t>에서 파이프를 구분 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00192" y="2276872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0272" y="19888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(</a:t>
            </a:r>
            <a:r>
              <a:rPr lang="ko-KR" altLang="en-US" dirty="0"/>
              <a:t>인화지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8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Sensor Coordinate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2793178" y="2620439"/>
            <a:ext cx="936104" cy="1800200"/>
            <a:chOff x="826534" y="2636912"/>
            <a:chExt cx="936104" cy="1800200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/>
          <p:cNvSpPr/>
          <p:nvPr/>
        </p:nvSpPr>
        <p:spPr>
          <a:xfrm>
            <a:off x="3238370" y="3494565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343230" y="3297089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58" idx="2"/>
          </p:cNvCxnSpPr>
          <p:nvPr/>
        </p:nvCxnSpPr>
        <p:spPr>
          <a:xfrm flipV="1">
            <a:off x="1509129" y="2916710"/>
            <a:ext cx="5541087" cy="612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004497" y="2890736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1531989" y="3157937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1538026" y="3528008"/>
            <a:ext cx="0" cy="8119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1554848" y="3515791"/>
            <a:ext cx="958864" cy="129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531989" y="3708798"/>
            <a:ext cx="17292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509129" y="3502804"/>
            <a:ext cx="45719" cy="51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H="1">
            <a:off x="3258696" y="3533541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8" idx="7"/>
          </p:cNvCxnSpPr>
          <p:nvPr/>
        </p:nvCxnSpPr>
        <p:spPr>
          <a:xfrm flipH="1">
            <a:off x="1548153" y="2989770"/>
            <a:ext cx="319982" cy="52064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670892" y="2743549"/>
                <a:ext cx="1644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Pinhole: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>
                            <a:latin typeface="Cambria Math"/>
                          </a:rPr>
                          <m:t>𝒐</m:t>
                        </m:r>
                      </m:sub>
                      <m:sup>
                        <m:r>
                          <a:rPr lang="en-US" altLang="ko-KR" sz="10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0,0,0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92" y="2743549"/>
                <a:ext cx="1644858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2701536" y="4644899"/>
            <a:ext cx="234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Virtual Image Plane(2D)</a:t>
            </a:r>
          </a:p>
          <a:p>
            <a:r>
              <a:rPr lang="en-US" altLang="ko-KR" sz="1400" dirty="0"/>
              <a:t>&amp; Image Sensor Plane(2D) 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995597" y="4644900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Pinhole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868135" y="3757866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35" y="3757866"/>
                <a:ext cx="1780462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2446609" y="3397428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09" y="3397428"/>
                <a:ext cx="33855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2354967" y="3045502"/>
                <a:ext cx="346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67" y="3045502"/>
                <a:ext cx="346569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/>
          <p:cNvCxnSpPr/>
          <p:nvPr/>
        </p:nvCxnSpPr>
        <p:spPr>
          <a:xfrm flipH="1">
            <a:off x="3379632" y="2309237"/>
            <a:ext cx="552550" cy="98248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82596" y="2063016"/>
                <a:ext cx="3465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on Virtual Image Plane(2D):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0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000" dirty="0"/>
              </a:p>
              <a:p>
                <a:r>
                  <a:rPr lang="en-US" altLang="ko-KR" sz="1000" dirty="0"/>
                  <a:t>Object on Image Plane(2D):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</a:rPr>
                      <m:t>𝒖</m:t>
                    </m:r>
                    <m:r>
                      <a:rPr lang="en-US" altLang="ko-KR" sz="1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ko-KR" sz="10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96" y="2063016"/>
                <a:ext cx="346566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70682" y="1556792"/>
                <a:ext cx="3854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Camera Coordinate (Cartesian)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2" y="1556792"/>
                <a:ext cx="38540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4740534" y="2423182"/>
            <a:ext cx="1445586" cy="2229951"/>
            <a:chOff x="826534" y="2636912"/>
            <a:chExt cx="936104" cy="1800200"/>
          </a:xfrm>
        </p:grpSpPr>
        <p:cxnSp>
          <p:nvCxnSpPr>
            <p:cNvPr id="34" name="직선 연결선 33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915460" y="3515791"/>
            <a:ext cx="6134756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441734" y="3500356"/>
            <a:ext cx="45719" cy="519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5464593" y="3539332"/>
            <a:ext cx="1" cy="66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5754072" y="3036746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535007" y="4068838"/>
            <a:ext cx="39283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533782" y="3556037"/>
            <a:ext cx="1" cy="66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644902"/>
            <a:ext cx="281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Normalized Image Plane(2D)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76648" y="4099616"/>
            <a:ext cx="255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/>
              <a:t>1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254622" y="3143837"/>
            <a:ext cx="909715" cy="370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077600" y="3031402"/>
                <a:ext cx="33214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00" y="3031402"/>
                <a:ext cx="332142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3263722" y="3528008"/>
            <a:ext cx="0" cy="8119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5467612" y="3515791"/>
            <a:ext cx="0" cy="946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0192" y="3822617"/>
                <a:ext cx="273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on Normalized Image Plane(2D)</a:t>
                </a:r>
                <a:endParaRPr lang="ko-KR" altLang="en-US" sz="1000" dirty="0"/>
              </a:p>
              <a:p>
                <a:r>
                  <a:rPr lang="en-US" altLang="ko-KR" sz="1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22617"/>
                <a:ext cx="2736304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>
            <a:endCxn id="51" idx="5"/>
          </p:cNvCxnSpPr>
          <p:nvPr/>
        </p:nvCxnSpPr>
        <p:spPr>
          <a:xfrm flipH="1" flipV="1">
            <a:off x="5793096" y="3081086"/>
            <a:ext cx="651112" cy="741531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1548463" y="4216716"/>
                <a:ext cx="34015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63" y="4216716"/>
                <a:ext cx="34015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3315750" y="4178508"/>
                <a:ext cx="3353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50" y="4178508"/>
                <a:ext cx="335348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220505" y="5367367"/>
                <a:ext cx="50056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Image Sensor Plane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Virtual Image Plane </a:t>
                </a:r>
                <a:r>
                  <a:rPr lang="ko-KR" altLang="en-US" sz="1200" dirty="0"/>
                  <a:t>위에 위치한다</a:t>
                </a:r>
                <a:r>
                  <a:rPr lang="en-US" altLang="ko-KR" sz="1200" dirty="0"/>
                  <a:t>. </a:t>
                </a:r>
              </a:p>
              <a:p>
                <a:r>
                  <a:rPr lang="en-US" altLang="ko-KR" sz="1200" dirty="0"/>
                  <a:t>Image Sensor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Coordinate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는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로 표현하며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단위는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Pixel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5" y="5367367"/>
                <a:ext cx="5005601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/>
          <p:nvPr/>
        </p:nvCxnSpPr>
        <p:spPr>
          <a:xfrm flipV="1">
            <a:off x="5487453" y="3269863"/>
            <a:ext cx="979614" cy="250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497401" y="4297528"/>
                <a:ext cx="302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401" y="4297528"/>
                <a:ext cx="302390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6467067" y="3134636"/>
                <a:ext cx="3038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67" y="3134636"/>
                <a:ext cx="303866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연결선 75"/>
          <p:cNvCxnSpPr/>
          <p:nvPr/>
        </p:nvCxnSpPr>
        <p:spPr>
          <a:xfrm flipV="1">
            <a:off x="2860949" y="2533443"/>
            <a:ext cx="1192541" cy="534073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860949" y="3045502"/>
            <a:ext cx="0" cy="1501062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031164" y="2507501"/>
                <a:ext cx="3065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solidFill>
                            <a:srgbClr val="FFC000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ko-KR" altLang="en-US" sz="1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64" y="2507501"/>
                <a:ext cx="30655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2860949" y="4462937"/>
                <a:ext cx="3038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ko-KR" altLang="en-US" sz="1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49" y="4462937"/>
                <a:ext cx="303865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연결선 78"/>
          <p:cNvCxnSpPr/>
          <p:nvPr/>
        </p:nvCxnSpPr>
        <p:spPr>
          <a:xfrm flipV="1">
            <a:off x="2863745" y="3036369"/>
            <a:ext cx="763538" cy="2965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2863745" y="3304515"/>
            <a:ext cx="763538" cy="2965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2863745" y="3610709"/>
            <a:ext cx="763538" cy="2965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622577" y="2746645"/>
            <a:ext cx="0" cy="8640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79632" y="2845747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131840" y="2948809"/>
            <a:ext cx="0" cy="8640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031275" y="1943693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Object in Camera Coordinate: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000" dirty="0"/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275" y="1943693"/>
                <a:ext cx="2016224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/>
          <p:cNvCxnSpPr/>
          <p:nvPr/>
        </p:nvCxnSpPr>
        <p:spPr>
          <a:xfrm flipH="1">
            <a:off x="7092280" y="2392481"/>
            <a:ext cx="731083" cy="44398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2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Sensor Coordinate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40524" y="1426730"/>
            <a:ext cx="5960563" cy="3360832"/>
            <a:chOff x="440524" y="1426730"/>
            <a:chExt cx="5960563" cy="3360832"/>
          </a:xfrm>
        </p:grpSpPr>
        <p:sp>
          <p:nvSpPr>
            <p:cNvPr id="4" name="직사각형 3"/>
            <p:cNvSpPr/>
            <p:nvPr/>
          </p:nvSpPr>
          <p:spPr>
            <a:xfrm>
              <a:off x="440524" y="1444997"/>
              <a:ext cx="316835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001840" y="2885156"/>
              <a:ext cx="18950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3957802" y="2762046"/>
                  <a:ext cx="33214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802" y="2762046"/>
                  <a:ext cx="332142" cy="2462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>
            <a:xfrm>
              <a:off x="2027903" y="2885157"/>
              <a:ext cx="0" cy="17992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2080276" y="4541341"/>
                  <a:ext cx="335348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76" y="4541341"/>
                  <a:ext cx="335348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타원 12"/>
            <p:cNvSpPr/>
            <p:nvPr/>
          </p:nvSpPr>
          <p:spPr>
            <a:xfrm>
              <a:off x="2001840" y="2859183"/>
              <a:ext cx="45719" cy="5194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15344" y="3784786"/>
                  <a:ext cx="16448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Pinhole: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/>
                            </a:rPr>
                            <m:t>𝒐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ko-KR" sz="1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ko-KR" sz="1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44" y="3784786"/>
                  <a:ext cx="1644858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/>
            <p:cNvCxnSpPr/>
            <p:nvPr/>
          </p:nvCxnSpPr>
          <p:spPr>
            <a:xfrm flipH="1" flipV="1">
              <a:off x="2021882" y="2876127"/>
              <a:ext cx="650890" cy="1017142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716120" y="2957165"/>
              <a:ext cx="26749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Virtual Image Plane(2D)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4461667" y="1857616"/>
                  <a:ext cx="306558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667" y="1857616"/>
                  <a:ext cx="306558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직사각형 63"/>
                <p:cNvSpPr/>
                <p:nvPr/>
              </p:nvSpPr>
              <p:spPr>
                <a:xfrm>
                  <a:off x="649441" y="3907896"/>
                  <a:ext cx="30386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직사각형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41" y="3907896"/>
                  <a:ext cx="303865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/>
            <p:cNvGrpSpPr/>
            <p:nvPr/>
          </p:nvGrpSpPr>
          <p:grpSpPr>
            <a:xfrm>
              <a:off x="584540" y="1796061"/>
              <a:ext cx="4104456" cy="2313232"/>
              <a:chOff x="1619672" y="2915968"/>
              <a:chExt cx="4104456" cy="2313232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2145101" y="3475392"/>
                <a:ext cx="2210875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1821407" y="4500145"/>
                <a:ext cx="2251498" cy="897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1991131" y="3979090"/>
                <a:ext cx="2220829" cy="1777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1619672" y="2924944"/>
                <a:ext cx="685421" cy="2304256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4054211" y="2933920"/>
                <a:ext cx="469396" cy="1575202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305092" y="2924944"/>
                <a:ext cx="341903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2567577" y="2915969"/>
                <a:ext cx="469396" cy="1584177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3307778" y="2915968"/>
                <a:ext cx="469396" cy="1584177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직사각형 77"/>
            <p:cNvSpPr/>
            <p:nvPr/>
          </p:nvSpPr>
          <p:spPr>
            <a:xfrm>
              <a:off x="3706118" y="1426730"/>
              <a:ext cx="26949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Image Sensor Plane(2D)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78758" y="3372079"/>
            <a:ext cx="4183685" cy="3246609"/>
            <a:chOff x="4778758" y="3372079"/>
            <a:chExt cx="4183685" cy="3246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직사각형 93"/>
                <p:cNvSpPr/>
                <p:nvPr/>
              </p:nvSpPr>
              <p:spPr>
                <a:xfrm>
                  <a:off x="8655885" y="3683415"/>
                  <a:ext cx="306558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4" name="직사각형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885" y="3683415"/>
                  <a:ext cx="306558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직사각형 94"/>
                <p:cNvSpPr/>
                <p:nvPr/>
              </p:nvSpPr>
              <p:spPr>
                <a:xfrm>
                  <a:off x="4843659" y="5733695"/>
                  <a:ext cx="30386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5" name="직사각형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659" y="5733695"/>
                  <a:ext cx="303865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그룹 95"/>
            <p:cNvGrpSpPr/>
            <p:nvPr/>
          </p:nvGrpSpPr>
          <p:grpSpPr>
            <a:xfrm>
              <a:off x="4778758" y="3621860"/>
              <a:ext cx="4104456" cy="2313232"/>
              <a:chOff x="1619672" y="2915968"/>
              <a:chExt cx="4104456" cy="2313232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1619672" y="2915968"/>
                <a:ext cx="4104456" cy="2313232"/>
                <a:chOff x="1619672" y="2915968"/>
                <a:chExt cx="4104456" cy="2313232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>
                  <a:off x="2145101" y="3475392"/>
                  <a:ext cx="2210875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V="1">
                  <a:off x="1821407" y="4500145"/>
                  <a:ext cx="2251498" cy="8976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V="1">
                  <a:off x="1991131" y="3979090"/>
                  <a:ext cx="2220829" cy="1777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H="1">
                  <a:off x="1619672" y="2924944"/>
                  <a:ext cx="685421" cy="230425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4054211" y="2933920"/>
                  <a:ext cx="469396" cy="157520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2305092" y="2924944"/>
                  <a:ext cx="3419036" cy="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2567577" y="2915969"/>
                  <a:ext cx="469396" cy="1584177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H="1">
                  <a:off x="3307778" y="2915968"/>
                  <a:ext cx="469396" cy="1584177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/>
              <p:cNvCxnSpPr/>
              <p:nvPr/>
            </p:nvCxnSpPr>
            <p:spPr>
              <a:xfrm flipH="1">
                <a:off x="1976933" y="3475392"/>
                <a:ext cx="177698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V="1">
                <a:off x="1978914" y="3475392"/>
                <a:ext cx="2693" cy="505475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763688" y="3475392"/>
                <a:ext cx="227443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1763688" y="3979090"/>
                <a:ext cx="214307" cy="888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원호 109"/>
            <p:cNvSpPr/>
            <p:nvPr/>
          </p:nvSpPr>
          <p:spPr>
            <a:xfrm>
              <a:off x="4973210" y="4321948"/>
              <a:ext cx="306563" cy="133537"/>
            </a:xfrm>
            <a:prstGeom prst="arc">
              <a:avLst>
                <a:gd name="adj1" fmla="val 17130112"/>
                <a:gd name="adj2" fmla="val 206244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24868" y="4265604"/>
                  <a:ext cx="363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𝜃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ko-KR" sz="1000"/>
                          <m:t>skewedness</m:t>
                        </m:r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868" y="4265604"/>
                  <a:ext cx="36308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직선 화살표 연결선 122"/>
            <p:cNvCxnSpPr/>
            <p:nvPr/>
          </p:nvCxnSpPr>
          <p:spPr>
            <a:xfrm>
              <a:off x="5446312" y="3639812"/>
              <a:ext cx="79208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 flipH="1">
              <a:off x="5313717" y="3619645"/>
              <a:ext cx="157743" cy="50547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218358" y="4716282"/>
              <a:ext cx="18950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직사각형 135"/>
                <p:cNvSpPr/>
                <p:nvPr/>
              </p:nvSpPr>
              <p:spPr>
                <a:xfrm>
                  <a:off x="8174320" y="4593172"/>
                  <a:ext cx="33214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36" name="직사각형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4320" y="4593172"/>
                  <a:ext cx="332142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직선 화살표 연결선 136"/>
            <p:cNvCxnSpPr/>
            <p:nvPr/>
          </p:nvCxnSpPr>
          <p:spPr>
            <a:xfrm>
              <a:off x="6244421" y="4716283"/>
              <a:ext cx="0" cy="17992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직사각형 137"/>
                <p:cNvSpPr/>
                <p:nvPr/>
              </p:nvSpPr>
              <p:spPr>
                <a:xfrm>
                  <a:off x="6296794" y="6372467"/>
                  <a:ext cx="335348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38" name="직사각형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94" y="6372467"/>
                  <a:ext cx="335348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타원 138"/>
            <p:cNvSpPr/>
            <p:nvPr/>
          </p:nvSpPr>
          <p:spPr>
            <a:xfrm>
              <a:off x="6218358" y="4690309"/>
              <a:ext cx="45719" cy="5194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6431862" y="5615912"/>
                  <a:ext cx="16448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Pinhole: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/>
                            </a:rPr>
                            <m:t>𝒐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ko-KR" sz="1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b="0" i="1" smtClean="0">
                                  <a:latin typeface="Cambria Math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ko-KR" sz="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862" y="5615912"/>
                  <a:ext cx="1644858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직선 화살표 연결선 140"/>
            <p:cNvCxnSpPr/>
            <p:nvPr/>
          </p:nvCxnSpPr>
          <p:spPr>
            <a:xfrm flipH="1" flipV="1">
              <a:off x="6238400" y="4707253"/>
              <a:ext cx="650890" cy="1017142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>
            <a:xfrm>
              <a:off x="6282505" y="4397289"/>
              <a:ext cx="57156" cy="5441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6249788" y="4430912"/>
              <a:ext cx="47006" cy="255847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351267" y="4274178"/>
              <a:ext cx="1644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Image Center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07645" y="3802305"/>
              <a:ext cx="1705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Pixel width </a:t>
              </a:r>
              <a:endParaRPr lang="ko-KR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56638" y="3372079"/>
              <a:ext cx="1705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Pixel height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25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/>
              <a:t>Intrinsic Camera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229600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200" dirty="0"/>
                  <a:t>In particular, we need to define how the continuous x/y-coordinates(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/>
                      </a:rPr>
                      <m:t>𝒙</m:t>
                    </m:r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)  on the normalized image plane map to actual pixel coordinates.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altLang="ko-KR" sz="1200" dirty="0"/>
                  <a:t>the (possibly different) sensor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200" dirty="0"/>
                  <a:t> in x- and y-direction, respectively,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altLang="ko-KR" sz="1200" dirty="0"/>
                  <a:t>the location of the image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dirty="0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ko-KR" sz="1200" b="1" i="1" dirty="0" smtClean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1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i="1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2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200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 with respect to the image coordinate system (i. e., the optical axis), and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altLang="ko-KR" sz="1200" dirty="0"/>
                  <a:t>the skewedness (diagonal distortion)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200" dirty="0"/>
                  <a:t> of the image plane (which is usually negligible or zero).</a:t>
                </a:r>
                <a:endParaRPr lang="ko-KR" altLang="en-US" sz="1200" dirty="0"/>
              </a:p>
              <a:p>
                <a:r>
                  <a:rPr lang="en-US" altLang="ko-KR" sz="1200" dirty="0"/>
                  <a:t>The final sensor coordinates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latin typeface="Cambria Math"/>
                      </a:rPr>
                      <m:t>𝒖</m:t>
                    </m:r>
                    <m:r>
                      <a:rPr lang="en-US" altLang="ko-KR" sz="1200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dirty="0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sz="1200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ko-KR" sz="120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200" dirty="0"/>
                  <a:t>are obtained from the normalized image coordinates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latin typeface="Cambria Math"/>
                      </a:rPr>
                      <m:t>𝒙</m:t>
                    </m:r>
                    <m:r>
                      <a:rPr lang="en-US" altLang="ko-KR" sz="1200" b="1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ko-KR" sz="1200" b="1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b="1" i="1" dirty="0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ko-KR" sz="1200" b="1" i="1" dirty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ko-KR" sz="1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200" dirty="0"/>
                  <a:t>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: Virtual image coordinate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/>
                        </a:rPr>
                        <m:t>𝒖</m:t>
                      </m:r>
                      <m:r>
                        <a:rPr lang="en-US" altLang="ko-KR" sz="1200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:pPr marL="0" indent="0" algn="ctr">
                  <a:buNone/>
                </a:pPr>
                <a:endParaRPr lang="en-US" altLang="ko-KR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/>
                      </a:rPr>
                      <m:t>𝒙</m:t>
                    </m:r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: Normalized image coordinates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/>
                        </a:rPr>
                        <m:t>𝒖</m:t>
                      </m:r>
                      <m:r>
                        <a:rPr lang="en-US" altLang="ko-KR" sz="1200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lim>
                          </m:limLow>
                          <m:limLow>
                            <m:limLow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limLow>
                                    <m:limLowPr>
                                      <m:ctrlP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,1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lim>
                          </m:limLow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𝑓𝑠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𝑓𝑠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altLang="ko-KR" sz="1200" b="1" i="1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/>
                        </a:rPr>
                        <m:t>𝒖</m:t>
                      </m:r>
                      <m:r>
                        <a:rPr lang="en-US" altLang="ko-KR" sz="1200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hom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2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	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𝑨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𝑓𝑠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𝑓𝑠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ko-KR" sz="1200" dirty="0"/>
                  <a:t>: Intrinsic camera parameter Matrix (</a:t>
                </a:r>
                <a:r>
                  <a:rPr lang="en-US" altLang="ko-KR" sz="1200" b="1" dirty="0"/>
                  <a:t>Affine Projection</a:t>
                </a:r>
                <a:r>
                  <a:rPr lang="en-US" altLang="ko-KR" sz="1200" dirty="0"/>
                  <a:t>)</a:t>
                </a:r>
              </a:p>
              <a:p>
                <a:r>
                  <a:rPr lang="en-US" altLang="ko-KR" sz="1200" dirty="0"/>
                  <a:t>Intrinsic camera parameters: </a:t>
                </a:r>
                <a14:m>
                  <m:oMath xmlns:m="http://schemas.openxmlformats.org/officeDocument/2006/math">
                    <m:r>
                      <a:rPr lang="en-US" altLang="ko-KR" sz="900" i="1" dirty="0">
                        <a:latin typeface="Cambria Math"/>
                      </a:rPr>
                      <m:t>𝛼</m:t>
                    </m:r>
                    <m:r>
                      <a:rPr lang="en-US" altLang="ko-KR" sz="900" b="0" i="1" dirty="0" smtClean="0">
                        <a:latin typeface="Cambria Math"/>
                      </a:rPr>
                      <m:t>,</m:t>
                    </m:r>
                    <m:r>
                      <a:rPr lang="en-US" altLang="ko-KR" sz="1000" i="1">
                        <a:latin typeface="Cambria Math"/>
                      </a:rPr>
                      <m:t>𝛽</m:t>
                    </m:r>
                    <m:r>
                      <a:rPr lang="en-US" altLang="ko-KR" sz="1000" b="0" i="1" smtClean="0">
                        <a:latin typeface="Cambria Math"/>
                      </a:rPr>
                      <m:t>,</m:t>
                    </m:r>
                    <m:r>
                      <a:rPr lang="en-US" altLang="ko-KR" sz="1050" i="1" dirty="0">
                        <a:latin typeface="Cambria Math"/>
                      </a:rPr>
                      <m:t>𝛾</m:t>
                    </m:r>
                    <m:r>
                      <a:rPr lang="en-US" altLang="ko-KR" sz="1050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1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11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2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pPr marL="0" indent="0" algn="ctr">
                  <a:buNone/>
                </a:pPr>
                <a:endParaRPr lang="en-US" altLang="ko-KR" sz="1400" dirty="0"/>
              </a:p>
              <a:p>
                <a:pPr marL="0" indent="0" algn="ctr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229600" cy="5616624"/>
              </a:xfrm>
              <a:blipFill rotWithShape="1">
                <a:blip r:embed="rId2"/>
                <a:stretch>
                  <a:fillRect t="-109" b="-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2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World Coordinate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81985" y="1628800"/>
                <a:ext cx="25796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Camera Coordinate (Cartesian)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ko-KR" sz="1200" dirty="0"/>
                  <a:t> : World Coordinate (Cartesian)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5" y="1628800"/>
                <a:ext cx="2579617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1301474"/>
            <a:ext cx="3168352" cy="261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60132" y="3915798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Corners in Camera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2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200" dirty="0"/>
                  <a:t> for each views 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3915798"/>
                <a:ext cx="29523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07"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180" y="3254610"/>
            <a:ext cx="22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view(Image)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92D050"/>
                </a:solidFill>
              </a:rPr>
              <a:t>3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7385" y="2171402"/>
            <a:ext cx="4486503" cy="1105429"/>
            <a:chOff x="517385" y="2171402"/>
            <a:chExt cx="4486503" cy="110542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85" y="2171402"/>
              <a:ext cx="1440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608" y="2196831"/>
              <a:ext cx="1440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182192"/>
              <a:ext cx="1440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85245" y="3950124"/>
                <a:ext cx="34731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Corners in World Coordinate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/>
                      </a:rPr>
                      <m:t>𝑿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5" y="3950124"/>
                <a:ext cx="347319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75" t="-22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30424" y="4329100"/>
                <a:ext cx="620607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/>
                  <a:t>World Coordinate</a:t>
                </a:r>
                <a:r>
                  <a:rPr lang="ko-KR" altLang="en-US" sz="1100" dirty="0"/>
                  <a:t>에서 </a:t>
                </a:r>
                <a:r>
                  <a:rPr lang="en-US" altLang="ko-KR" sz="1100" dirty="0"/>
                  <a:t>Corner</a:t>
                </a:r>
                <a:r>
                  <a:rPr lang="ko-KR" altLang="en-US" sz="1100" dirty="0"/>
                  <a:t>의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좌표</a:t>
                </a:r>
                <a:r>
                  <a:rPr lang="en-US" altLang="ko-KR" sz="11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/>
                      </a:rPr>
                      <m:t>𝑿</m:t>
                    </m:r>
                    <m:r>
                      <a:rPr lang="en-US" altLang="ko-KR" sz="1100" b="1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100" dirty="0"/>
                  <a:t>는 </a:t>
                </a:r>
                <a:r>
                  <a:rPr lang="en-US" altLang="ko-KR" sz="1100" dirty="0"/>
                  <a:t>Chart</a:t>
                </a:r>
                <a:r>
                  <a:rPr lang="ko-KR" altLang="en-US" sz="1100" dirty="0"/>
                  <a:t>의 위치 또는 자세에 따라</a:t>
                </a:r>
                <a:r>
                  <a:rPr lang="en-US" altLang="ko-KR" sz="1100" dirty="0"/>
                  <a:t>(view 1,2,3</a:t>
                </a:r>
                <a:r>
                  <a:rPr lang="ko-KR" altLang="en-US" sz="1100" dirty="0"/>
                  <a:t>에 따라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변하지 않는다</a:t>
                </a:r>
                <a:r>
                  <a:rPr lang="en-US" altLang="ko-KR" sz="1100" dirty="0"/>
                  <a:t>.</a:t>
                </a:r>
              </a:p>
              <a:p>
                <a:r>
                  <a:rPr lang="en-US" altLang="ko-KR" sz="1100" b="1" dirty="0"/>
                  <a:t>Camera Coordinate</a:t>
                </a:r>
                <a:r>
                  <a:rPr lang="ko-KR" altLang="en-US" sz="1100" dirty="0"/>
                  <a:t>에서 </a:t>
                </a:r>
                <a:r>
                  <a:rPr lang="en-US" altLang="ko-KR" sz="1100" dirty="0"/>
                  <a:t>Corner</a:t>
                </a:r>
                <a:r>
                  <a:rPr lang="ko-KR" altLang="en-US" sz="1100" dirty="0"/>
                  <a:t>의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좌표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1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100" dirty="0"/>
                  <a:t> 는 </a:t>
                </a:r>
                <a:r>
                  <a:rPr lang="en-US" altLang="ko-KR" sz="1100" dirty="0"/>
                  <a:t>Chart</a:t>
                </a:r>
                <a:r>
                  <a:rPr lang="ko-KR" altLang="en-US" sz="1100" dirty="0"/>
                  <a:t>의 위치 또는 자세에 따라</a:t>
                </a:r>
                <a:r>
                  <a:rPr lang="en-US" altLang="ko-KR" sz="1100" dirty="0"/>
                  <a:t> (view 1,2,3</a:t>
                </a:r>
                <a:r>
                  <a:rPr lang="ko-KR" altLang="en-US" sz="1100" dirty="0"/>
                  <a:t>에 따라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변한다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24" y="4329100"/>
                <a:ext cx="6206072" cy="784830"/>
              </a:xfrm>
              <a:prstGeom prst="rect">
                <a:avLst/>
              </a:prstGeom>
              <a:blipFill rotWithShape="1">
                <a:blip r:embed="rId10"/>
                <a:stretch>
                  <a:fillRect t="-775"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39559" y="4232508"/>
            <a:ext cx="2590865" cy="2406929"/>
            <a:chOff x="239559" y="4232508"/>
            <a:chExt cx="2590865" cy="2406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2514375" y="4399204"/>
                  <a:ext cx="31604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375" y="4399204"/>
                  <a:ext cx="316049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그룹 4"/>
            <p:cNvGrpSpPr/>
            <p:nvPr/>
          </p:nvGrpSpPr>
          <p:grpSpPr>
            <a:xfrm>
              <a:off x="239559" y="4232508"/>
              <a:ext cx="2432841" cy="2406929"/>
              <a:chOff x="239559" y="4232508"/>
              <a:chExt cx="2432841" cy="2406929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385" y="4365104"/>
                <a:ext cx="1944216" cy="194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97" name="직선 화살표 연결선 96"/>
              <p:cNvCxnSpPr/>
              <p:nvPr/>
            </p:nvCxnSpPr>
            <p:spPr>
              <a:xfrm>
                <a:off x="512160" y="4365104"/>
                <a:ext cx="216024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517385" y="4365104"/>
                <a:ext cx="0" cy="21602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481381" y="432910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481381" y="6393216"/>
                    <a:ext cx="30963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𝑌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106" name="직사각형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1" y="6393216"/>
                    <a:ext cx="309636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239559" y="4232508"/>
                    <a:ext cx="308033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/>
                            </a:rPr>
                            <m:t>𝑍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59" y="4232508"/>
                    <a:ext cx="308033" cy="246221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5294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World Coordinate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59526" y="1268760"/>
                <a:ext cx="3772251" cy="66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Camera Coordinate (Cartesian)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ko-KR" dirty="0"/>
                  <a:t> : World Coordinate (Cartesian)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6" y="1268760"/>
                <a:ext cx="3772251" cy="669992"/>
              </a:xfrm>
              <a:prstGeom prst="rect">
                <a:avLst/>
              </a:prstGeom>
              <a:blipFill rotWithShape="1">
                <a:blip r:embed="rId2"/>
                <a:stretch>
                  <a:fillRect t="-4545" r="-80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132518" y="5748170"/>
            <a:ext cx="6109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Rigid Transformation</a:t>
            </a:r>
            <a:r>
              <a:rPr lang="en-US" altLang="ko-KR" sz="1400" dirty="0"/>
              <a:t>: Transform world coordinate to camera coordinate 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01684" y="1868582"/>
            <a:ext cx="8991404" cy="4332437"/>
            <a:chOff x="101684" y="1868582"/>
            <a:chExt cx="8991404" cy="4332437"/>
          </a:xfrm>
        </p:grpSpPr>
        <p:grpSp>
          <p:nvGrpSpPr>
            <p:cNvPr id="38" name="그룹 37"/>
            <p:cNvGrpSpPr/>
            <p:nvPr/>
          </p:nvGrpSpPr>
          <p:grpSpPr>
            <a:xfrm>
              <a:off x="101684" y="1991693"/>
              <a:ext cx="8991404" cy="4209326"/>
              <a:chOff x="73109" y="1986174"/>
              <a:chExt cx="8991404" cy="420932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3109" y="1986174"/>
                <a:ext cx="8826373" cy="4169732"/>
                <a:chOff x="995597" y="1958093"/>
                <a:chExt cx="8826373" cy="4169732"/>
              </a:xfrm>
            </p:grpSpPr>
            <p:grpSp>
              <p:nvGrpSpPr>
                <p:cNvPr id="68" name="그룹 67"/>
                <p:cNvGrpSpPr/>
                <p:nvPr/>
              </p:nvGrpSpPr>
              <p:grpSpPr>
                <a:xfrm>
                  <a:off x="2793178" y="2620439"/>
                  <a:ext cx="936104" cy="1800200"/>
                  <a:chOff x="826534" y="2636912"/>
                  <a:chExt cx="936104" cy="1800200"/>
                </a:xfrm>
              </p:grpSpPr>
              <p:cxnSp>
                <p:nvCxnSpPr>
                  <p:cNvPr id="70" name="직선 연결선 69"/>
                  <p:cNvCxnSpPr/>
                  <p:nvPr/>
                </p:nvCxnSpPr>
                <p:spPr>
                  <a:xfrm flipV="1">
                    <a:off x="826534" y="2636912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/>
                  <p:nvPr/>
                </p:nvCxnSpPr>
                <p:spPr>
                  <a:xfrm flipV="1">
                    <a:off x="826534" y="3068960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 flipV="1">
                    <a:off x="826534" y="4005064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 flipV="1">
                    <a:off x="1762638" y="2636912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타원 68"/>
                <p:cNvSpPr/>
                <p:nvPr/>
              </p:nvSpPr>
              <p:spPr>
                <a:xfrm>
                  <a:off x="3238370" y="3494565"/>
                  <a:ext cx="45719" cy="519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3343230" y="3297089"/>
                  <a:ext cx="45719" cy="5194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5" name="직선 연결선 74"/>
                <p:cNvCxnSpPr>
                  <a:stCxn id="58" idx="2"/>
                </p:cNvCxnSpPr>
                <p:nvPr/>
              </p:nvCxnSpPr>
              <p:spPr>
                <a:xfrm flipV="1">
                  <a:off x="1509129" y="2916710"/>
                  <a:ext cx="5541087" cy="61206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타원 84"/>
                <p:cNvSpPr/>
                <p:nvPr/>
              </p:nvSpPr>
              <p:spPr>
                <a:xfrm>
                  <a:off x="7004497" y="2890736"/>
                  <a:ext cx="45719" cy="5194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7" name="직선 화살표 연결선 86"/>
                <p:cNvCxnSpPr/>
                <p:nvPr/>
              </p:nvCxnSpPr>
              <p:spPr>
                <a:xfrm flipV="1">
                  <a:off x="1531989" y="3157937"/>
                  <a:ext cx="909715" cy="3700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/>
                <p:cNvCxnSpPr/>
                <p:nvPr/>
              </p:nvCxnSpPr>
              <p:spPr>
                <a:xfrm>
                  <a:off x="1538026" y="3528008"/>
                  <a:ext cx="0" cy="8119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/>
                <p:cNvCxnSpPr>
                  <a:stCxn id="58" idx="6"/>
                </p:cNvCxnSpPr>
                <p:nvPr/>
              </p:nvCxnSpPr>
              <p:spPr>
                <a:xfrm flipV="1">
                  <a:off x="1554848" y="3515791"/>
                  <a:ext cx="958864" cy="129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/>
                <p:cNvCxnSpPr/>
                <p:nvPr/>
              </p:nvCxnSpPr>
              <p:spPr>
                <a:xfrm>
                  <a:off x="1531989" y="3708798"/>
                  <a:ext cx="1729242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타원 57"/>
                <p:cNvSpPr/>
                <p:nvPr/>
              </p:nvSpPr>
              <p:spPr>
                <a:xfrm>
                  <a:off x="1509129" y="3502804"/>
                  <a:ext cx="45719" cy="519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258696" y="3533541"/>
                  <a:ext cx="2533" cy="3912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/>
                <p:cNvCxnSpPr>
                  <a:endCxn id="58" idx="7"/>
                </p:cNvCxnSpPr>
                <p:nvPr/>
              </p:nvCxnSpPr>
              <p:spPr>
                <a:xfrm flipH="1">
                  <a:off x="1548153" y="2989770"/>
                  <a:ext cx="319982" cy="520641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1670892" y="2743549"/>
                      <a:ext cx="164485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Pinhole: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/>
                                </a:rPr>
                                <m:t>𝒐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0892" y="2743549"/>
                      <a:ext cx="1644858" cy="24622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TextBox 115"/>
                <p:cNvSpPr txBox="1"/>
                <p:nvPr/>
              </p:nvSpPr>
              <p:spPr>
                <a:xfrm>
                  <a:off x="2701536" y="4644899"/>
                  <a:ext cx="23476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Virtual Image Plane(2D)</a:t>
                  </a:r>
                </a:p>
                <a:p>
                  <a:r>
                    <a:rPr lang="en-US" altLang="ko-KR" sz="1400" dirty="0"/>
                    <a:t>&amp; Image Sensor Plane </a:t>
                  </a:r>
                  <a:endParaRPr lang="ko-KR" altLang="en-US" sz="14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95597" y="4644900"/>
                  <a:ext cx="23476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Pinhole</a:t>
                  </a:r>
                  <a:endParaRPr lang="ko-KR" alt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1868135" y="3757866"/>
                      <a:ext cx="1780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0" dirty="0"/>
                        <a:t>Focal length:</a:t>
                      </a:r>
                      <a14:m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𝑓</m:t>
                          </m:r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8135" y="3757866"/>
                      <a:ext cx="1780462" cy="24622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직사각형 121"/>
                    <p:cNvSpPr/>
                    <p:nvPr/>
                  </p:nvSpPr>
                  <p:spPr>
                    <a:xfrm>
                      <a:off x="2446609" y="3397428"/>
                      <a:ext cx="338554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22" name="직사각형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609" y="3397428"/>
                      <a:ext cx="338554" cy="24622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직사각형 122"/>
                    <p:cNvSpPr/>
                    <p:nvPr/>
                  </p:nvSpPr>
                  <p:spPr>
                    <a:xfrm>
                      <a:off x="2354967" y="3045502"/>
                      <a:ext cx="346569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23" name="직사각형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4967" y="3045502"/>
                      <a:ext cx="346569" cy="24622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0" name="직선 화살표 연결선 129"/>
                <p:cNvCxnSpPr/>
                <p:nvPr/>
              </p:nvCxnSpPr>
              <p:spPr>
                <a:xfrm flipH="1">
                  <a:off x="3379632" y="2309237"/>
                  <a:ext cx="552550" cy="982486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/>
                    <p:cNvSpPr txBox="1"/>
                    <p:nvPr/>
                  </p:nvSpPr>
                  <p:spPr>
                    <a:xfrm>
                      <a:off x="3474167" y="1958093"/>
                      <a:ext cx="3465668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Object on Virtual Image Plane(2D):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/>
                            <m:sup>
                              <m:r>
                                <a:rPr lang="en-US" altLang="ko-KR" sz="10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′,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Object on Image Plane(2D): </a:t>
                      </a:r>
                      <a14:m>
                        <m:oMath xmlns:m="http://schemas.openxmlformats.org/officeDocument/2006/math">
                          <m:r>
                            <a:rPr lang="en-US" altLang="ko-KR" sz="1000" b="1" i="1">
                              <a:latin typeface="Cambria Math"/>
                            </a:rPr>
                            <m:t>𝒖</m:t>
                          </m:r>
                          <m:r>
                            <a:rPr lang="en-US" altLang="ko-KR" sz="1000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31" name="TextBox 1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4167" y="1958093"/>
                      <a:ext cx="3465668" cy="55399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3" name="그룹 32"/>
                <p:cNvGrpSpPr/>
                <p:nvPr/>
              </p:nvGrpSpPr>
              <p:grpSpPr>
                <a:xfrm>
                  <a:off x="4740534" y="2423182"/>
                  <a:ext cx="1445586" cy="2229951"/>
                  <a:chOff x="826534" y="2636912"/>
                  <a:chExt cx="936104" cy="1800200"/>
                </a:xfrm>
              </p:grpSpPr>
              <p:cxnSp>
                <p:nvCxnSpPr>
                  <p:cNvPr id="34" name="직선 연결선 33"/>
                  <p:cNvCxnSpPr/>
                  <p:nvPr/>
                </p:nvCxnSpPr>
                <p:spPr>
                  <a:xfrm flipV="1">
                    <a:off x="826534" y="2636912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 flipV="1">
                    <a:off x="826534" y="3068960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flipV="1">
                    <a:off x="826534" y="4005064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/>
                  <p:cNvCxnSpPr/>
                  <p:nvPr/>
                </p:nvCxnSpPr>
                <p:spPr>
                  <a:xfrm flipV="1">
                    <a:off x="1762638" y="2636912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직선 연결선 41"/>
                <p:cNvCxnSpPr/>
                <p:nvPr/>
              </p:nvCxnSpPr>
              <p:spPr>
                <a:xfrm>
                  <a:off x="1318024" y="3494565"/>
                  <a:ext cx="5732192" cy="3421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/>
                <p:cNvSpPr/>
                <p:nvPr/>
              </p:nvSpPr>
              <p:spPr>
                <a:xfrm>
                  <a:off x="5441734" y="3500356"/>
                  <a:ext cx="45719" cy="519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9" name="직선 연결선 48"/>
                <p:cNvCxnSpPr/>
                <p:nvPr/>
              </p:nvCxnSpPr>
              <p:spPr>
                <a:xfrm flipH="1">
                  <a:off x="5464593" y="3539332"/>
                  <a:ext cx="1" cy="6652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/>
                <p:cNvSpPr/>
                <p:nvPr/>
              </p:nvSpPr>
              <p:spPr>
                <a:xfrm>
                  <a:off x="5754072" y="3036746"/>
                  <a:ext cx="45719" cy="5194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화살표 연결선 51"/>
                <p:cNvCxnSpPr/>
                <p:nvPr/>
              </p:nvCxnSpPr>
              <p:spPr>
                <a:xfrm>
                  <a:off x="1535007" y="4068838"/>
                  <a:ext cx="3928320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 flipH="1">
                  <a:off x="1533782" y="3556037"/>
                  <a:ext cx="1" cy="6652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5004048" y="4644902"/>
                  <a:ext cx="28164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Normalized Image Plane(2D)</a:t>
                  </a:r>
                  <a:endParaRPr lang="ko-KR" altLang="en-US" sz="14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676648" y="4099616"/>
                  <a:ext cx="25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0" dirty="0"/>
                    <a:t>1</a:t>
                  </a:r>
                  <a:endParaRPr lang="ko-KR" altLang="en-US" sz="1000" dirty="0"/>
                </a:p>
              </p:txBody>
            </p:sp>
            <p:cxnSp>
              <p:nvCxnSpPr>
                <p:cNvPr id="60" name="직선 화살표 연결선 59"/>
                <p:cNvCxnSpPr/>
                <p:nvPr/>
              </p:nvCxnSpPr>
              <p:spPr>
                <a:xfrm flipV="1">
                  <a:off x="3254622" y="3143837"/>
                  <a:ext cx="909715" cy="3700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직사각형 60"/>
                    <p:cNvSpPr/>
                    <p:nvPr/>
                  </p:nvSpPr>
                  <p:spPr>
                    <a:xfrm>
                      <a:off x="4077600" y="3031402"/>
                      <a:ext cx="332142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61" name="직사각형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7600" y="3031402"/>
                      <a:ext cx="332142" cy="246221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직선 화살표 연결선 62"/>
                <p:cNvCxnSpPr/>
                <p:nvPr/>
              </p:nvCxnSpPr>
              <p:spPr>
                <a:xfrm>
                  <a:off x="3263722" y="3528008"/>
                  <a:ext cx="0" cy="8119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/>
                <p:cNvCxnSpPr/>
                <p:nvPr/>
              </p:nvCxnSpPr>
              <p:spPr>
                <a:xfrm>
                  <a:off x="5467612" y="3515791"/>
                  <a:ext cx="0" cy="9463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5868144" y="3827206"/>
                      <a:ext cx="27363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Object on Normalized </a:t>
                      </a:r>
                    </a:p>
                    <a:p>
                      <a:r>
                        <a:rPr lang="en-US" altLang="ko-KR" sz="1000" dirty="0"/>
                        <a:t>Image Plane(2D): </a:t>
                      </a:r>
                      <a14:m>
                        <m:oMath xmlns:m="http://schemas.openxmlformats.org/officeDocument/2006/math">
                          <m:r>
                            <a:rPr lang="en-US" altLang="ko-KR" sz="1000" b="1" i="1" smtClean="0">
                              <a:latin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8144" y="3827206"/>
                      <a:ext cx="2736304" cy="40011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직선 화살표 연결선 73"/>
                <p:cNvCxnSpPr>
                  <a:endCxn id="51" idx="5"/>
                </p:cNvCxnSpPr>
                <p:nvPr/>
              </p:nvCxnSpPr>
              <p:spPr>
                <a:xfrm flipH="1" flipV="1">
                  <a:off x="5793096" y="3081086"/>
                  <a:ext cx="651112" cy="741531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직사각형 52"/>
                    <p:cNvSpPr/>
                    <p:nvPr/>
                  </p:nvSpPr>
                  <p:spPr>
                    <a:xfrm>
                      <a:off x="1548463" y="4216716"/>
                      <a:ext cx="340157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53" name="직사각형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8463" y="4216716"/>
                      <a:ext cx="340157" cy="246221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3315750" y="4178508"/>
                      <a:ext cx="335348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55" name="직사각형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5750" y="4178508"/>
                      <a:ext cx="335348" cy="24622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화살표 연결선 61"/>
                <p:cNvCxnSpPr/>
                <p:nvPr/>
              </p:nvCxnSpPr>
              <p:spPr>
                <a:xfrm flipV="1">
                  <a:off x="5487453" y="3269863"/>
                  <a:ext cx="979614" cy="2502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5497401" y="4297528"/>
                      <a:ext cx="302390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9" name="직사각형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7401" y="4297528"/>
                      <a:ext cx="302390" cy="246221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6467067" y="3134636"/>
                      <a:ext cx="303866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67" name="직사각형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7067" y="3134636"/>
                      <a:ext cx="303866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직선 연결선 75"/>
                <p:cNvCxnSpPr/>
                <p:nvPr/>
              </p:nvCxnSpPr>
              <p:spPr>
                <a:xfrm flipV="1">
                  <a:off x="2860949" y="2533443"/>
                  <a:ext cx="1192541" cy="5340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2860949" y="3045502"/>
                  <a:ext cx="0" cy="1501062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직사각형 6"/>
                    <p:cNvSpPr/>
                    <p:nvPr/>
                  </p:nvSpPr>
                  <p:spPr>
                    <a:xfrm>
                      <a:off x="4031164" y="2507501"/>
                      <a:ext cx="306558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𝑢</m:t>
                            </m:r>
                          </m:oMath>
                        </m:oMathPara>
                      </a14:m>
                      <a:endParaRPr lang="ko-KR" altLang="en-US" sz="1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직사각형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164" y="2507501"/>
                      <a:ext cx="30655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2860949" y="4462937"/>
                      <a:ext cx="303865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ko-KR" altLang="en-US" sz="1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직사각형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0949" y="4462937"/>
                      <a:ext cx="303865" cy="246221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직선 연결선 78"/>
                <p:cNvCxnSpPr/>
                <p:nvPr/>
              </p:nvCxnSpPr>
              <p:spPr>
                <a:xfrm flipV="1">
                  <a:off x="2863745" y="3036369"/>
                  <a:ext cx="763538" cy="296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2863745" y="3304515"/>
                  <a:ext cx="763538" cy="296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2863745" y="3610709"/>
                  <a:ext cx="763538" cy="296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3622577" y="2746645"/>
                  <a:ext cx="0" cy="864096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3379632" y="2845747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131840" y="2948809"/>
                  <a:ext cx="0" cy="864096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7720122" y="5714570"/>
                      <a:ext cx="2101848" cy="4132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Object in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world coordinate: </a:t>
                      </a:r>
                      <a14:m>
                        <m:oMath xmlns:m="http://schemas.openxmlformats.org/officeDocument/2006/math">
                          <m:r>
                            <a:rPr lang="en-US" altLang="ko-KR" sz="1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ko-KR" sz="1000" b="1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0122" y="5714570"/>
                      <a:ext cx="2101848" cy="41325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직선 화살표 연결선 99"/>
                <p:cNvCxnSpPr/>
                <p:nvPr/>
              </p:nvCxnSpPr>
              <p:spPr>
                <a:xfrm flipV="1">
                  <a:off x="8014768" y="4906509"/>
                  <a:ext cx="841708" cy="726658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순서도: 데이터 4"/>
              <p:cNvSpPr/>
              <p:nvPr/>
            </p:nvSpPr>
            <p:spPr>
              <a:xfrm>
                <a:off x="6411878" y="4417710"/>
                <a:ext cx="2182628" cy="1208984"/>
              </a:xfrm>
              <a:prstGeom prst="flowChartInputOutpu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/>
              <p:cNvCxnSpPr/>
              <p:nvPr/>
            </p:nvCxnSpPr>
            <p:spPr>
              <a:xfrm>
                <a:off x="6853868" y="4417711"/>
                <a:ext cx="216024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/>
              <p:nvPr/>
            </p:nvCxnSpPr>
            <p:spPr>
              <a:xfrm flipH="1">
                <a:off x="6241800" y="4417712"/>
                <a:ext cx="612068" cy="16755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/>
              <p:nvPr/>
            </p:nvCxnSpPr>
            <p:spPr>
              <a:xfrm flipV="1">
                <a:off x="6853868" y="3182593"/>
                <a:ext cx="0" cy="12351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타원 94"/>
              <p:cNvSpPr/>
              <p:nvPr/>
            </p:nvSpPr>
            <p:spPr>
              <a:xfrm>
                <a:off x="7933988" y="4831569"/>
                <a:ext cx="45719" cy="51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flipH="1" flipV="1">
                <a:off x="6156176" y="2986452"/>
                <a:ext cx="1777812" cy="181070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020272" y="3584118"/>
                <a:ext cx="1993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Rigid Transformation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8748464" y="4444657"/>
                    <a:ext cx="316049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464" y="4444657"/>
                    <a:ext cx="316049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6272321" y="5949279"/>
                    <a:ext cx="30963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𝑌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21" y="5949279"/>
                    <a:ext cx="309636" cy="246221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6853868" y="3043793"/>
                    <a:ext cx="30963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𝑍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868" y="3043793"/>
                    <a:ext cx="309636" cy="246221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922189" y="1868582"/>
                  <a:ext cx="20162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Object in Camera Coordinate: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ko-KR" sz="1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9" y="1868582"/>
                  <a:ext cx="2016224" cy="4001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직선 화살표 연결선 105"/>
            <p:cNvCxnSpPr/>
            <p:nvPr/>
          </p:nvCxnSpPr>
          <p:spPr>
            <a:xfrm flipH="1">
              <a:off x="6127728" y="2317370"/>
              <a:ext cx="586550" cy="547174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74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Rigid (body)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1400" dirty="0"/>
                  <a:t>Let us assume that a rigid 3D object is represented by the point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𝟎</m:t>
                        </m:r>
                      </m:sub>
                      <m:sup/>
                    </m:sSubSup>
                    <m:r>
                      <a:rPr lang="en-US" altLang="ko-KR" sz="1400" b="1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  <m:r>
                      <a:rPr lang="en-US" altLang="ko-KR" sz="1400" b="1" i="1" smtClean="0">
                        <a:latin typeface="Cambria Math"/>
                      </a:rPr>
                      <m:t>,…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  <m:r>
                      <a:rPr lang="en-US" altLang="ko-KR" sz="1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𝑵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ko-KR" sz="1400" dirty="0"/>
                  <a:t>: World Coordinate, 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ko-KR" sz="1400" dirty="0"/>
                  <a:t>: image or view index). Under rigid body transformation every (non-homogeneous) 3D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  <m:r>
                      <a:rPr lang="en-US" altLang="ko-KR" sz="1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1400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1400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on that object is mapped to a new point(in Camera Coordinate)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𝑿</m:t>
                          </m:r>
                          <m:r>
                            <a:rPr lang="en-US" altLang="ko-KR" sz="1400" b="1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𝒊</m:t>
                          </m:r>
                        </m:sub>
                        <m:sup/>
                      </m:sSubSup>
                      <m:r>
                        <a:rPr lang="en-US" altLang="ko-KR" sz="1400" b="1" i="1"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𝑹</m:t>
                      </m:r>
                      <m:r>
                        <a:rPr lang="en-US" altLang="ko-KR" sz="1400" b="1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1400" b="1" i="1" smtClean="0"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400" dirty="0"/>
                  <a:t> is an (orthonormal: 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𝑹</m:t>
                    </m:r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altLang="ko-KR" sz="1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b="1" i="1">
                        <a:latin typeface="Cambria Math"/>
                      </a:rPr>
                      <m:t>𝑹</m:t>
                    </m:r>
                    <m:r>
                      <a:rPr lang="en-US" altLang="ko-KR" sz="1400" b="0" i="0" smtClean="0">
                        <a:latin typeface="Cambria Math"/>
                      </a:rPr>
                      <m:t>=</m:t>
                    </m:r>
                    <m:r>
                      <a:rPr lang="en-US" altLang="ko-KR" sz="1400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altLang="ko-KR" sz="1400" dirty="0"/>
                  <a:t>) 3D rotation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𝑹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sz="1400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altLang="ko-KR" sz="1400" dirty="0"/>
                  <a:t> is a 3D translation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r>
                  <a:rPr lang="en-US" altLang="ko-KR" sz="1400" dirty="0"/>
                  <a:t>The matrix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400" dirty="0"/>
                  <a:t> in (157), which describes arbitrary rotation in 3D, is composed of three individual rotations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1400" dirty="0"/>
                  <a:t> about the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sz="1400" dirty="0"/>
                  <a:t> 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</a:rPr>
                      <m:t>Z</m:t>
                    </m:r>
                  </m:oMath>
                </a14:m>
                <a:r>
                  <a:rPr lang="en-US" altLang="ko-KR" sz="1400" dirty="0"/>
                  <a:t> axes,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ko-KR" sz="1400" b="0" i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ko-KR" sz="14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r>
                  <a:rPr lang="en-US" altLang="ko-KR" sz="1400" dirty="0"/>
                  <a:t>The complete matrix R for an arbitrary rotation in 3D is obtained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𝑹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latin typeface="Cambria Math"/>
                        </a:rPr>
                        <m:t>𝑹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70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Rigid (body)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The complete rigid transformation, combining rotation and translation in homogeneous coordinates is then obtained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𝑿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𝒊</m:t>
                          </m:r>
                        </m:sub>
                        <m:sup/>
                      </m:sSubSup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ko-KR" sz="1400" b="1" i="1">
                              <a:latin typeface="Cambria Math"/>
                            </a:rPr>
                            <m:t>𝑾</m:t>
                          </m:r>
                        </m:lim>
                      </m:limLow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  <a:ea typeface="Cambria Math"/>
                        </a:rPr>
                        <m:t>hom</m:t>
                      </m:r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altLang="ko-KR" sz="1400" b="1" i="1">
                          <a:latin typeface="Cambria Math"/>
                        </a:rPr>
                        <m:t>𝑾</m:t>
                      </m:r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  <a:ea typeface="Cambria Math"/>
                        </a:rPr>
                        <m:t>hom</m:t>
                      </m:r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ko-KR" sz="1400" b="1" i="1">
                              <a:latin typeface="Cambria Math"/>
                            </a:rPr>
                            <m:t>𝑾</m:t>
                          </m:r>
                        </m:lim>
                      </m:limLow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</m:oMath>
                </a14:m>
                <a:r>
                  <a:rPr lang="en-US" altLang="ko-KR" sz="1400" dirty="0"/>
                  <a:t>: Corner Point Set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𝑖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view in </a:t>
                </a:r>
                <a:r>
                  <a:rPr lang="en-US" altLang="ko-KR" sz="1400" b="1" dirty="0"/>
                  <a:t>Camera Coordinate 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</m:oMath>
                </a14:m>
                <a:r>
                  <a:rPr lang="en-US" altLang="ko-KR" sz="1400" dirty="0"/>
                  <a:t>: Corner Point Set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𝑖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view in </a:t>
                </a:r>
                <a:r>
                  <a:rPr lang="en-US" altLang="ko-KR" sz="1400" b="1" dirty="0"/>
                  <a:t>World Coordinate  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4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Extrinsic Camera Parameters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/>
                      </a:rPr>
                      <m:t>𝒖</m:t>
                    </m:r>
                    <m:r>
                      <a:rPr lang="en-US" altLang="ko-KR" sz="1400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 dirty="0"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40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hom</m:t>
                        </m:r>
                        <m:r>
                          <a:rPr lang="en-US" altLang="ko-KR" sz="1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ko-KR" sz="1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4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/>
                      </a:rPr>
                      <m:t>𝒖</m:t>
                    </m:r>
                    <m:r>
                      <a:rPr lang="en-US" altLang="ko-KR" sz="1400" b="1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 dirty="0"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>
                    <a:latin typeface="Cambria Math"/>
                  </a:rPr>
                  <a:t>: </a:t>
                </a:r>
                <a:r>
                  <a:rPr lang="en-US" altLang="ko-KR" sz="1400" dirty="0"/>
                  <a:t>Image coordinates,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𝒙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:Normalized coordinates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𝑨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smtClean="0">
                        <a:solidFill>
                          <a:schemeClr val="tx2"/>
                        </a:solidFill>
                        <a:latin typeface="Cambria Math"/>
                      </a:rPr>
                      <m:t>hom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,1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: Camera coordinates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400" b="1" i="1">
                        <a:solidFill>
                          <a:srgbClr val="00B050"/>
                        </a:solidFill>
                        <a:latin typeface="Cambria Math"/>
                      </a:rPr>
                      <m:t>𝑾</m:t>
                    </m:r>
                    <m:r>
                      <a:rPr lang="en-US" altLang="ko-KR" sz="14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140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hom</m:t>
                    </m:r>
                    <m:d>
                      <m:dPr>
                        <m:ctrlPr>
                          <a:rPr lang="en-US" altLang="ko-KR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𝑿</m:t>
                    </m:r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: World coordinates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𝑾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ko-KR" sz="1400" i="1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/>
                      </a:rPr>
                      <m:t>𝒖</m:t>
                    </m:r>
                    <m:r>
                      <a:rPr lang="en-US" altLang="ko-KR" sz="1400" b="1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 dirty="0"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40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hom</m:t>
                        </m:r>
                        <m:r>
                          <a:rPr lang="en-US" altLang="ko-KR" sz="1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ko-KR" sz="1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solidFill>
                                  <a:srgbClr val="FFC000"/>
                                </a:solidFill>
                                <a:latin typeface="Cambria Math"/>
                                <a:ea typeface="Cambria Math"/>
                              </a:rPr>
                              <m:t>hom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rgbClr val="FFC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/>
                          </a:rPr>
                          <m:t>𝑨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/>
                          </a:rPr>
                          <m:t>𝑨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𝑾</m:t>
                        </m:r>
                        <m:r>
                          <a:rPr lang="en-US" altLang="ko-KR" sz="14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hom</m:t>
                        </m:r>
                        <m:d>
                          <m:dPr>
                            <m:ctrlPr>
                              <a:rPr lang="en-US" altLang="ko-KR" sz="1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ko-KR" sz="1400" b="1" i="1" dirty="0">
                        <a:latin typeface="Cambria Math"/>
                      </a:rPr>
                      <m:t>𝒖</m:t>
                    </m:r>
                    <m:r>
                      <a:rPr lang="en-US" altLang="ko-KR" sz="1400" b="1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 dirty="0"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/>
                          </a:rPr>
                          <m:t>𝑨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𝑾</m:t>
                        </m:r>
                        <m:r>
                          <a:rPr lang="en-US" altLang="ko-KR" sz="14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ko-KR" sz="1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1400" i="1" dirty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 dirty="0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 dirty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 dirty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 dirty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 dirty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altLang="ko-KR" sz="1400" b="1" i="1">
                                <a:latin typeface="Cambria Math"/>
                              </a:rPr>
                              <m:t>𝑨</m:t>
                            </m:r>
                          </m:lim>
                        </m:limLow>
                        <m:r>
                          <a:rPr lang="en-US" altLang="ko-KR" sz="1400" b="1" i="1">
                            <a:latin typeface="Cambria Math"/>
                            <a:ea typeface="Cambria Math"/>
                          </a:rPr>
                          <m:t>∙</m:t>
                        </m:r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altLang="ko-KR" sz="1400" b="1" i="1">
                                <a:latin typeface="Cambria Math"/>
                              </a:rPr>
                              <m:t>𝑾</m:t>
                            </m:r>
                          </m:lim>
                        </m:limLow>
                        <m:r>
                          <a:rPr lang="en-US" altLang="ko-KR" sz="1400" b="1" i="1">
                            <a:latin typeface="Cambria Math"/>
                            <a:ea typeface="Cambria Math"/>
                          </a:rPr>
                          <m:t>∙</m:t>
                        </m:r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hom</m:t>
                            </m:r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lim>
                        </m:limLow>
                      </m:e>
                    </m:d>
                  </m:oMath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ko-KR" sz="1400" dirty="0"/>
                  <a:t>: Intrinsic camera parameter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ko-KR" sz="1400" dirty="0"/>
                  <a:t>: Extrinsic camera parameter Matrix: </a:t>
                </a:r>
                <a:r>
                  <a:rPr lang="ko-KR" altLang="en-US" sz="1400" dirty="0"/>
                  <a:t>카메라의 시점에 따라 다름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6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Rodrigues Rotation Formula</a:t>
            </a:r>
            <a:br>
              <a:rPr lang="en-US" altLang="ko-KR" sz="3600" dirty="0"/>
            </a:br>
            <a:r>
              <a:rPr lang="en-US" altLang="ko-KR" sz="3600" dirty="0"/>
              <a:t>(</a:t>
            </a:r>
            <a:r>
              <a:rPr lang="en-US" altLang="ko-KR" sz="3600" dirty="0">
                <a:solidFill>
                  <a:srgbClr val="FF0000"/>
                </a:solidFill>
              </a:rPr>
              <a:t>Rodrigues vector </a:t>
            </a:r>
            <a:r>
              <a:rPr lang="en-US" altLang="ko-KR" sz="3600" dirty="0"/>
              <a:t>to Rotation matrix.)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600" dirty="0"/>
                  <a:t>Given a 3D rotation specified by the Rodrigues vector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𝝆</m:t>
                    </m:r>
                    <m:r>
                      <a:rPr lang="en-US" altLang="ko-KR" sz="1600" i="1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, the corresponding rotation matrix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600" dirty="0"/>
                  <a:t> can be found as follows. First, we extract the rotation angle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ko-KR" sz="1600" dirty="0"/>
                  <a:t> (with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600">
                        <a:latin typeface="Cambria Math"/>
                      </a:rPr>
                      <m:t>&lt;</m:t>
                    </m:r>
                    <m:r>
                      <a:rPr lang="en-US" altLang="ko-KR" sz="16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ko-KR" sz="1600" dirty="0"/>
                  <a:t>) and the unit direction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/>
                          </a:rPr>
                          <m:t>𝝆</m:t>
                        </m:r>
                      </m:e>
                    </m:acc>
                  </m:oMath>
                </a14:m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𝜃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/>
                          </a:rPr>
                          <m:t>𝝆</m:t>
                        </m:r>
                      </m:e>
                    </m:d>
                  </m:oMath>
                </a14:m>
                <a:r>
                  <a:rPr lang="en-US" altLang="ko-KR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/>
                          </a:rPr>
                          <m:t>𝝆</m:t>
                        </m:r>
                      </m:e>
                    </m:acc>
                    <m:r>
                      <a:rPr lang="en-US" altLang="ko-KR" sz="16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6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6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6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/>
                          </a:rPr>
                          <m:t>𝝆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𝝆</m:t>
                            </m:r>
                          </m:e>
                        </m:d>
                      </m:den>
                    </m:f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/>
                          </a:rPr>
                          <m:t>𝝆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𝝆</m:t>
                            </m:r>
                          </m:e>
                        </m:acc>
                      </m:e>
                    </m:d>
                    <m:r>
                      <a:rPr lang="en-US" altLang="ko-KR" sz="1600" b="1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</a:rPr>
                      <m:t>1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3043406" y="3267742"/>
            <a:ext cx="3078642" cy="3198899"/>
            <a:chOff x="3203848" y="2888880"/>
            <a:chExt cx="3078642" cy="3198899"/>
          </a:xfrm>
        </p:grpSpPr>
        <p:cxnSp>
          <p:nvCxnSpPr>
            <p:cNvPr id="70" name="직선 연결선 69"/>
            <p:cNvCxnSpPr>
              <a:stCxn id="63" idx="1"/>
            </p:cNvCxnSpPr>
            <p:nvPr/>
          </p:nvCxnSpPr>
          <p:spPr>
            <a:xfrm>
              <a:off x="3896105" y="3453034"/>
              <a:ext cx="688140" cy="4080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/>
            <p:cNvCxnSpPr/>
            <p:nvPr/>
          </p:nvCxnSpPr>
          <p:spPr>
            <a:xfrm flipV="1">
              <a:off x="3779912" y="5392030"/>
              <a:ext cx="2088232" cy="125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 flipH="1">
              <a:off x="3203848" y="5404573"/>
              <a:ext cx="576064" cy="5447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3779912" y="2996952"/>
              <a:ext cx="0" cy="24076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5940152" y="5219908"/>
                  <a:ext cx="34233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5219908"/>
                  <a:ext cx="34233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822209" y="2888880"/>
                  <a:ext cx="33432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209" y="2888880"/>
                  <a:ext cx="334322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3323917" y="5810780"/>
                  <a:ext cx="33592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917" y="5810780"/>
                  <a:ext cx="335925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>
              <a:endCxn id="18" idx="1"/>
            </p:cNvCxnSpPr>
            <p:nvPr/>
          </p:nvCxnSpPr>
          <p:spPr>
            <a:xfrm flipV="1">
              <a:off x="3779912" y="3349323"/>
              <a:ext cx="1095609" cy="20552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4875521" y="3178603"/>
                  <a:ext cx="1333314" cy="341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1" i="1">
                                <a:latin typeface="Cambria Math"/>
                              </a:rPr>
                              <m:t>𝝆</m:t>
                            </m:r>
                          </m:e>
                        </m:acc>
                        <m:r>
                          <a:rPr lang="en-US" altLang="ko-KR" sz="1200" b="1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2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21" y="3178603"/>
                  <a:ext cx="1333314" cy="3414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68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그룹 30"/>
            <p:cNvGrpSpPr/>
            <p:nvPr/>
          </p:nvGrpSpPr>
          <p:grpSpPr>
            <a:xfrm>
              <a:off x="3825795" y="3645024"/>
              <a:ext cx="1522358" cy="432048"/>
              <a:chOff x="3923928" y="3645024"/>
              <a:chExt cx="1522358" cy="432048"/>
            </a:xfrm>
            <a:scene3d>
              <a:camera prst="orthographicFront">
                <a:rot lat="0" lon="0" rev="19800000"/>
              </a:camera>
              <a:lightRig rig="threePt" dir="t"/>
            </a:scene3d>
          </p:grpSpPr>
          <p:sp>
            <p:nvSpPr>
              <p:cNvPr id="19" name="타원 18"/>
              <p:cNvSpPr/>
              <p:nvPr/>
            </p:nvSpPr>
            <p:spPr>
              <a:xfrm>
                <a:off x="3923928" y="3645024"/>
                <a:ext cx="1522358" cy="4320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21" name="직선 연결선 20"/>
              <p:cNvCxnSpPr>
                <a:stCxn id="19" idx="5"/>
                <a:endCxn id="19" idx="1"/>
              </p:cNvCxnSpPr>
              <p:nvPr/>
            </p:nvCxnSpPr>
            <p:spPr>
              <a:xfrm flipH="1" flipV="1">
                <a:off x="4146872" y="3708296"/>
                <a:ext cx="1076470" cy="30550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4382101" y="3645024"/>
                <a:ext cx="591553" cy="4320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타원 62"/>
            <p:cNvSpPr/>
            <p:nvPr/>
          </p:nvSpPr>
          <p:spPr>
            <a:xfrm>
              <a:off x="3885560" y="3442489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779912" y="3478493"/>
              <a:ext cx="144016" cy="19260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586974" y="3861048"/>
              <a:ext cx="192713" cy="33971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4745634" y="4159997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V="1">
              <a:off x="3779912" y="4195409"/>
              <a:ext cx="1008112" cy="11966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885560" y="3395588"/>
                  <a:ext cx="3449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>
                            <a:latin typeface="Cambria Math"/>
                            <a:ea typeface="Cambria Math"/>
                          </a:rPr>
                          <m:t>𝑿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560" y="3395588"/>
                  <a:ext cx="34496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4662451" y="4195409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altLang="ko-KR" sz="1200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451" y="4195409"/>
                  <a:ext cx="38504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연결선 78"/>
            <p:cNvCxnSpPr/>
            <p:nvPr/>
          </p:nvCxnSpPr>
          <p:spPr>
            <a:xfrm flipV="1">
              <a:off x="4427984" y="3649789"/>
              <a:ext cx="70420" cy="13018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4499992" y="3645024"/>
              <a:ext cx="162956" cy="72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원호 91"/>
            <p:cNvSpPr/>
            <p:nvPr/>
          </p:nvSpPr>
          <p:spPr>
            <a:xfrm>
              <a:off x="4418675" y="3764652"/>
              <a:ext cx="288032" cy="134947"/>
            </a:xfrm>
            <a:prstGeom prst="arc">
              <a:avLst>
                <a:gd name="adj1" fmla="val 1802366"/>
                <a:gd name="adj2" fmla="val 10728446"/>
              </a:avLst>
            </a:prstGeom>
            <a:ln>
              <a:solidFill>
                <a:srgbClr val="FFC000"/>
              </a:solidFill>
            </a:ln>
            <a:scene3d>
              <a:camera prst="orthographicFront">
                <a:rot lat="0" lon="0" rev="19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/>
                <p:cNvSpPr/>
                <p:nvPr/>
              </p:nvSpPr>
              <p:spPr>
                <a:xfrm>
                  <a:off x="4295844" y="3826077"/>
                  <a:ext cx="33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en-US" altLang="ko-KR" sz="1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직사각형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5844" y="3826077"/>
                  <a:ext cx="330219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1890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Rodrigues Rotation Formula</a:t>
            </a:r>
            <a:br>
              <a:rPr lang="en-US" altLang="ko-KR" sz="3600" dirty="0"/>
            </a:br>
            <a:r>
              <a:rPr lang="en-US" altLang="ko-KR" sz="3600" dirty="0"/>
              <a:t>(</a:t>
            </a:r>
            <a:r>
              <a:rPr lang="en-US" altLang="ko-KR" sz="3600" dirty="0">
                <a:solidFill>
                  <a:srgbClr val="FF0000"/>
                </a:solidFill>
              </a:rPr>
              <a:t>Rodrigues vector </a:t>
            </a:r>
            <a:r>
              <a:rPr lang="en-US" altLang="ko-KR" sz="3600" dirty="0"/>
              <a:t>to Rotation matrix.)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/>
                  <a:t>The associated rotation matrix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𝑹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𝑰</m:t>
                      </m:r>
                      <m:r>
                        <a:rPr lang="en-US" altLang="ko-KR" sz="14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400" b="1" i="0" smtClean="0">
                          <a:latin typeface="Cambria Math"/>
                        </a:rPr>
                        <m:t>𝚸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/>
                        </a:rPr>
                        <m:t>sin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/>
                        </a:rPr>
                        <m:t>+</m:t>
                      </m:r>
                      <m:r>
                        <a:rPr lang="en-US" altLang="ko-KR" sz="1400" b="1">
                          <a:latin typeface="Cambria Math"/>
                        </a:rPr>
                        <m:t>𝚸</m:t>
                      </m:r>
                      <m:r>
                        <a:rPr lang="en-US" altLang="ko-KR" sz="1400" i="1">
                          <a:latin typeface="Cambria Math"/>
                        </a:rPr>
                        <m:t>∙</m:t>
                      </m:r>
                      <m:r>
                        <a:rPr lang="en-US" altLang="ko-KR" sz="1400" b="1">
                          <a:latin typeface="Cambria Math"/>
                        </a:rPr>
                        <m:t>𝚸</m:t>
                      </m:r>
                      <m:r>
                        <a:rPr lang="en-US" altLang="ko-KR" sz="1400" i="1">
                          <a:latin typeface="Cambria Math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(1−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where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altLang="ko-KR" sz="1400" dirty="0"/>
                  <a:t> is the 3x3 identity matrix,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>
                          <a:latin typeface="Cambria Math"/>
                        </a:rPr>
                        <m:t>𝚸</m:t>
                      </m:r>
                      <m:r>
                        <a:rPr lang="en-US" altLang="ko-KR" sz="1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1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1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is the cross-product matrix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</a:rPr>
                          <m:t>𝝆</m:t>
                        </m:r>
                      </m:e>
                    </m:acc>
                    <m:r>
                      <a:rPr lang="en-US" altLang="ko-KR" sz="14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400" b="1" i="1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altLang="ko-KR" sz="1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400" b="1">
                        <a:latin typeface="Cambria Math"/>
                      </a:rPr>
                      <m:t>𝚸</m:t>
                    </m:r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altLang="ko-KR" sz="1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limLow>
                      <m:limLow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ko-KR" sz="1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</m:lim>
                    </m:limLow>
                  </m:oMath>
                </a14:m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Rodrigues’s formula in matrix form and matrix expansion.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𝑹</m:t>
                      </m:r>
                      <m:r>
                        <a:rPr lang="en-US" altLang="ko-KR" sz="1400" b="1" i="1"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latin typeface="Cambria Math"/>
                        </a:rPr>
                        <m:t>𝑰</m:t>
                      </m:r>
                      <m:r>
                        <a:rPr lang="en-US" altLang="ko-KR" sz="1400" b="1" i="1">
                          <a:latin typeface="Cambria Math"/>
                        </a:rPr>
                        <m:t>+</m:t>
                      </m:r>
                      <m:r>
                        <a:rPr lang="en-US" altLang="ko-KR" sz="1400" b="1">
                          <a:latin typeface="Cambria Math"/>
                        </a:rPr>
                        <m:t>𝚸</m:t>
                      </m:r>
                      <m:r>
                        <a:rPr lang="en-US" altLang="ko-KR" sz="1400" i="1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sin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ko-KR" sz="1400">
                          <a:latin typeface="Cambria Math"/>
                        </a:rPr>
                        <m:t>+</m:t>
                      </m:r>
                      <m:r>
                        <a:rPr lang="en-US" altLang="ko-KR" sz="1400" b="1">
                          <a:latin typeface="Cambria Math"/>
                        </a:rPr>
                        <m:t>𝚸</m:t>
                      </m:r>
                      <m:r>
                        <a:rPr lang="en-US" altLang="ko-KR" sz="1400" i="1">
                          <a:latin typeface="Cambria Math"/>
                        </a:rPr>
                        <m:t>∙</m:t>
                      </m:r>
                      <m:r>
                        <a:rPr lang="en-US" altLang="ko-KR" sz="1400" b="1">
                          <a:latin typeface="Cambria Math"/>
                        </a:rPr>
                        <m:t>𝚸</m:t>
                      </m:r>
                      <m:r>
                        <a:rPr lang="en-US" altLang="ko-KR" sz="1400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1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(1−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))−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(1−</m:t>
                                </m:r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))+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400" b="0" i="0" smtClean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1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b="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1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400" b="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24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Pinhole </a:t>
            </a:r>
            <a:r>
              <a:rPr lang="ko-KR" altLang="en-US" dirty="0"/>
              <a:t>카메라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차광막을</a:t>
            </a:r>
            <a:r>
              <a:rPr lang="ko-KR" altLang="en-US" dirty="0"/>
              <a:t> 설치하고 </a:t>
            </a:r>
            <a:r>
              <a:rPr lang="ko-KR" altLang="en-US" dirty="0" err="1"/>
              <a:t>차광막에</a:t>
            </a:r>
            <a:r>
              <a:rPr lang="ko-KR" altLang="en-US" dirty="0"/>
              <a:t> 작을 구멍</a:t>
            </a:r>
            <a:r>
              <a:rPr lang="en-US" altLang="ko-KR" dirty="0"/>
              <a:t>(Pinhole)</a:t>
            </a:r>
            <a:r>
              <a:rPr lang="ko-KR" altLang="en-US" dirty="0"/>
              <a:t>을 뚫어 놓는다면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18325" r="13407" b="2534"/>
          <a:stretch/>
        </p:blipFill>
        <p:spPr bwMode="auto">
          <a:xfrm>
            <a:off x="2555776" y="2760062"/>
            <a:ext cx="396044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860032" y="2832070"/>
            <a:ext cx="0" cy="1749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0032" y="4704278"/>
            <a:ext cx="0" cy="1749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03848" y="3523350"/>
            <a:ext cx="2520280" cy="1756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563888" y="4128214"/>
            <a:ext cx="2592288" cy="1044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15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41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Rodrigues Rotation Formula</a:t>
            </a:r>
            <a:br>
              <a:rPr lang="en-US" altLang="ko-KR" sz="3600" dirty="0"/>
            </a:br>
            <a:r>
              <a:rPr lang="en-US" altLang="ko-KR" sz="3600" dirty="0"/>
              <a:t>(Rotation matrix to </a:t>
            </a:r>
            <a:r>
              <a:rPr lang="en-US" altLang="ko-KR" sz="3600" dirty="0">
                <a:solidFill>
                  <a:srgbClr val="FF0000"/>
                </a:solidFill>
              </a:rPr>
              <a:t>Rodrigues vector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56166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1000" dirty="0"/>
                  <a:t>Rodrigues’s formula in matrix form and matrix expansion.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/>
                        </a:rPr>
                        <m:t>𝑹</m:t>
                      </m:r>
                      <m:r>
                        <a:rPr lang="en-US" altLang="ko-KR" sz="1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ko-KR" sz="100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(1−</m:t>
                                </m:r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))−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(1−</m:t>
                                </m:r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))+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00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altLang="ko-KR" sz="10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0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en-US" altLang="ko-KR" sz="1000" dirty="0"/>
                  <a:t>Given rotation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000" dirty="0"/>
                  <a:t>, We find Normalized Rodrigues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1" i="1">
                            <a:latin typeface="Cambria Math"/>
                          </a:rPr>
                          <m:t>𝝆</m:t>
                        </m:r>
                      </m:e>
                    </m:acc>
                    <m:r>
                      <a:rPr lang="en-US" altLang="ko-KR" sz="10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0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0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0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000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000" dirty="0">
                    <a:solidFill>
                      <a:srgbClr val="00B05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32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sz="10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altLang="ko-KR" sz="10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US" altLang="ko-KR" sz="1000">
                        <a:solidFill>
                          <a:srgbClr val="00B050"/>
                        </a:solidFill>
                        <a:latin typeface="Cambria Math"/>
                      </a:rPr>
                      <m:t>sin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1000" dirty="0">
                    <a:solidFill>
                      <a:schemeClr val="tx2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altLang="ko-KR" sz="1000" i="1">
                        <a:solidFill>
                          <a:schemeClr val="tx2"/>
                        </a:solidFill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000" dirty="0">
                    <a:solidFill>
                      <a:schemeClr val="tx2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0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US" altLang="ko-KR" sz="1000" i="1">
                        <a:solidFill>
                          <a:srgbClr val="FF0000"/>
                        </a:solidFill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ko-KR" sz="10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altLang="ko-KR" sz="1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n-US" altLang="ko-KR" sz="10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ko-KR" sz="1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000" smtClean="0">
                        <a:solidFill>
                          <a:schemeClr val="tx1"/>
                        </a:solidFill>
                        <a:latin typeface="Cambria Math"/>
                      </a:rPr>
                      <m:t>sin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altLang="ko-KR" sz="1000" b="1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1000" b="1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/>
                        <a:ea typeface="Cambria Math"/>
                      </a:rPr>
                      <m:t>∴</m:t>
                    </m:r>
                    <m:acc>
                      <m:accPr>
                        <m:chr m:val="̂"/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1" i="1">
                            <a:latin typeface="Cambria Math"/>
                          </a:rPr>
                          <m:t>𝝆</m:t>
                        </m:r>
                      </m:e>
                    </m:acc>
                    <m:r>
                      <a:rPr lang="en-US" altLang="ko-KR" sz="1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000" b="1" i="1">
                            <a:latin typeface="Cambria Math"/>
                            <a:ea typeface="Cambria Math"/>
                          </a:rPr>
                          <m:t>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1" i="1">
                                <a:latin typeface="Cambria Math"/>
                              </a:rPr>
                              <m:t>𝒓</m:t>
                            </m:r>
                          </m:e>
                        </m:d>
                      </m:den>
                    </m:f>
                    <m:r>
                      <a:rPr lang="en-US" altLang="ko-KR" sz="1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000" dirty="0">
                        <a:latin typeface="바탕"/>
                        <a:ea typeface="바탕"/>
                      </a:rPr>
                      <m:t>∵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>
                            <a:latin typeface="Cambria Math"/>
                          </a:rPr>
                          <m:t>𝒓</m:t>
                        </m:r>
                      </m:e>
                    </m:d>
                    <m:r>
                      <a:rPr lang="en-US" altLang="ko-KR" sz="1000" b="1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000">
                        <a:latin typeface="Cambria Math"/>
                      </a:rPr>
                      <m:t>sin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000" dirty="0"/>
                  <a:t>		</a:t>
                </a:r>
              </a:p>
              <a:p>
                <a:pPr marL="0" indent="0">
                  <a:buNone/>
                </a:pP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/>
                  <a:t>Also, Given rotation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000" dirty="0"/>
                  <a:t>, We find Normalized Rodrigues vector angle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ko-KR" sz="1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brk m:alnAt="7"/>
                          </m:r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000">
                            <a:solidFill>
                              <a:srgbClr val="7030A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000" i="1">
                        <a:solidFill>
                          <a:srgbClr val="7030A0"/>
                        </a:solidFill>
                        <a:latin typeface="Cambria Math"/>
                      </a:rPr>
                      <m:t>𝑐𝑜</m:t>
                    </m:r>
                    <m:func>
                      <m:func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sz="1000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000" i="1">
                        <a:solidFill>
                          <a:srgbClr val="7030A0"/>
                        </a:solidFill>
                        <a:latin typeface="Cambria Math"/>
                      </a:rPr>
                      <m:t>𝑐𝑜</m:t>
                    </m:r>
                    <m:func>
                      <m:funcPr>
                        <m:ctrlP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000" dirty="0"/>
                  <a:t>			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3−</m:t>
                        </m:r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/>
                      </a:rPr>
                      <m:t>𝑐𝑜</m:t>
                    </m:r>
                    <m:func>
                      <m:func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3−1</m:t>
                        </m:r>
                      </m:e>
                    </m:d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/>
                      </a:rPr>
                      <m:t>𝑐𝑜</m:t>
                    </m:r>
                    <m:func>
                      <m:func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/>
                      </a:rPr>
                      <m:t>1−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/>
                      </a:rPr>
                      <m:t>𝑐𝑜</m:t>
                    </m:r>
                    <m:func>
                      <m:func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000" dirty="0">
                        <a:solidFill>
                          <a:schemeClr val="tx1"/>
                        </a:solidFill>
                        <a:latin typeface="바탕"/>
                        <a:ea typeface="바탕"/>
                      </a:rPr>
                      <m:t>∵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1">
                                <a:latin typeface="Cambria Math"/>
                              </a:rPr>
                              <m:t>𝝆</m:t>
                            </m:r>
                          </m:e>
                        </m:acc>
                      </m:e>
                    </m:d>
                    <m:r>
                      <a:rPr lang="en-US" altLang="ko-KR" sz="10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sz="1000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altLang="ko-KR" sz="1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b="1" i="1" smtClean="0">
                                    <a:latin typeface="Cambria Math"/>
                                    <a:ea typeface="Cambria Math"/>
                                  </a:rPr>
                                  <m:t>𝑹</m:t>
                                </m:r>
                              </m:e>
                            </m:d>
                            <m:r>
                              <a:rPr lang="en-US" altLang="ko-KR" sz="1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ko-KR" sz="1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altLang="ko-KR" sz="1000" b="1" i="1">
                        <a:latin typeface="Cambria Math"/>
                      </a:rPr>
                      <m:t>=</m:t>
                    </m:r>
                    <m:r>
                      <a:rPr lang="en-US" altLang="ko-KR" sz="1000" i="1">
                        <a:latin typeface="Cambria Math"/>
                      </a:rPr>
                      <m:t>𝑐𝑜</m:t>
                    </m:r>
                    <m:func>
                      <m:func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000" i="1">
                            <a:latin typeface="Cambria Math"/>
                          </a:rPr>
                          <m:t>𝑠</m:t>
                        </m:r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𝜃</m:t>
                    </m:r>
                    <m:r>
                      <a:rPr lang="en-US" altLang="ko-KR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0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1000" dirty="0"/>
                  <a:t>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00">
                            <a:latin typeface="Cambria Math"/>
                          </a:rPr>
                          <m:t>tan</m:t>
                        </m:r>
                      </m:e>
                      <m:sup>
                        <m:r>
                          <a:rPr lang="en-US" altLang="ko-KR" sz="10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000" dirty="0"/>
                  <a:t>)</a:t>
                </a:r>
              </a:p>
              <a:p>
                <a:pPr lvl="2"/>
                <a:endParaRPr lang="en-US" altLang="ko-KR" sz="1000" dirty="0"/>
              </a:p>
              <a:p>
                <a:r>
                  <a:rPr lang="en-US" altLang="ko-KR" sz="1000" dirty="0"/>
                  <a:t>Finally, Given rotation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000" dirty="0"/>
                  <a:t>, We find Normalized Rodrigues vector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</a:rPr>
                      <m:t>𝝆</m:t>
                    </m:r>
                    <m:r>
                      <a:rPr lang="en-US" altLang="ko-KR" sz="1000" i="1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0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1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/>
                      </a:rPr>
                      <m:t>𝝆</m:t>
                    </m:r>
                    <m:r>
                      <a:rPr lang="en-US" altLang="ko-KR" sz="1000" i="1">
                        <a:latin typeface="Cambria Math"/>
                      </a:rPr>
                      <m:t> =</m:t>
                    </m:r>
                    <m:r>
                      <a:rPr lang="en-US" altLang="ko-KR" sz="1000" i="1">
                        <a:latin typeface="Cambria Math"/>
                      </a:rPr>
                      <m:t>𝜃</m:t>
                    </m:r>
                    <m:acc>
                      <m:accPr>
                        <m:chr m:val="̂"/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1" i="1">
                            <a:latin typeface="Cambria Math"/>
                          </a:rPr>
                          <m:t>𝝆</m:t>
                        </m:r>
                      </m:e>
                    </m:acc>
                    <m:r>
                      <a:rPr lang="en-US" altLang="ko-KR" sz="1000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0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000" b="1" i="1">
                            <a:latin typeface="Cambria Math"/>
                            <a:ea typeface="Cambria Math"/>
                          </a:rPr>
                          <m:t>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1" i="1">
                                <a:latin typeface="Cambria Math"/>
                              </a:rPr>
                              <m:t>𝒓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000" dirty="0"/>
                  <a:t>, we need exception case for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>
                            <a:latin typeface="Cambria Math"/>
                          </a:rPr>
                          <m:t>𝒓</m:t>
                        </m:r>
                      </m:e>
                    </m:d>
                    <m:r>
                      <a:rPr lang="en-US" altLang="ko-KR" sz="1000" b="1" i="1">
                        <a:latin typeface="Cambria Math"/>
                      </a:rPr>
                      <m:t>=</m:t>
                    </m:r>
                    <m:r>
                      <a:rPr lang="en-US" altLang="ko-KR" sz="1000" b="1" i="1">
                        <a:latin typeface="Cambria Math"/>
                      </a:rPr>
                      <m:t>𝟎</m:t>
                    </m:r>
                  </m:oMath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5616624"/>
              </a:xfrm>
              <a:blipFill rotWithShape="1">
                <a:blip r:embed="rId2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02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4887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Pinhole Camera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29009" y="1199501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1" i="1" dirty="0" smtClean="0">
                        <a:latin typeface="Cambria Math"/>
                      </a:rPr>
                      <m:t>𝒖</m:t>
                    </m:r>
                    <m:r>
                      <a:rPr lang="en-US" altLang="ko-KR" sz="1100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 i="1" dirty="0"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1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1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1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100" b="1" i="1">
                            <a:latin typeface="Cambria Math"/>
                          </a:rPr>
                          <m:t>𝑨</m:t>
                        </m:r>
                        <m:r>
                          <a:rPr lang="en-US" altLang="ko-KR" sz="11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100" b="1" i="1">
                            <a:latin typeface="Cambria Math"/>
                          </a:rPr>
                          <m:t>𝑾</m:t>
                        </m:r>
                        <m:r>
                          <a:rPr lang="en-US" altLang="ko-KR" sz="11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  <a:ea typeface="Cambria Math"/>
                          </a:rPr>
                          <m:t>hom</m:t>
                        </m:r>
                        <m:d>
                          <m:d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1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ko-KR" sz="1100" b="1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1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1100" i="1" dirty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 dirty="0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100" i="1" dirty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 dirty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100" i="1" dirty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 dirty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altLang="ko-KR" sz="1100" b="1" i="1">
                                <a:latin typeface="Cambria Math"/>
                              </a:rPr>
                              <m:t>𝑨</m:t>
                            </m:r>
                          </m:lim>
                        </m:limLow>
                        <m:r>
                          <a:rPr lang="en-US" altLang="ko-KR" sz="1100" b="1" i="1">
                            <a:latin typeface="Cambria Math"/>
                            <a:ea typeface="Cambria Math"/>
                          </a:rPr>
                          <m:t>∙</m:t>
                        </m:r>
                        <m:limLow>
                          <m:limLow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altLang="ko-KR" sz="1100" b="1" i="1" smtClean="0">
                                <a:latin typeface="Cambria Math"/>
                              </a:rPr>
                              <m:t>𝑾</m:t>
                            </m:r>
                            <m:r>
                              <a:rPr lang="en-US" altLang="ko-KR" sz="1100" b="1" i="1" smtClean="0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altLang="ko-KR" sz="12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lim>
                        </m:limLow>
                        <m:r>
                          <a:rPr lang="en-US" altLang="ko-KR" sz="1100" b="1" i="1">
                            <a:latin typeface="Cambria Math"/>
                            <a:ea typeface="Cambria Math"/>
                          </a:rPr>
                          <m:t>∙</m:t>
                        </m:r>
                        <m:limLow>
                          <m:limLow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11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1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1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e>
                                        <m:r>
                                          <a:rPr lang="en-US" altLang="ko-KR" sz="1100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a:rPr lang="en-US" altLang="ko-KR" sz="11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e>
                                        <m:r>
                                          <a:rPr lang="en-US" altLang="ko-KR" sz="1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/>
                                <a:ea typeface="Cambria Math"/>
                              </a:rPr>
                              <m:t>hom</m:t>
                            </m:r>
                            <m:d>
                              <m:dPr>
                                <m:ctrlPr>
                                  <a:rPr lang="en-US" altLang="ko-KR" sz="11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lim>
                        </m:limLow>
                      </m:e>
                    </m:d>
                  </m:oMath>
                </a14:m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ko-KR" sz="1100" dirty="0"/>
                  <a:t>: Intrinsic camera parameter Matrix, Intrinsic camera parameters: (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latin typeface="Cambria Math"/>
                      </a:rPr>
                      <m:t>𝛼</m:t>
                    </m:r>
                    <m:r>
                      <a:rPr lang="en-US" altLang="ko-KR" sz="1100" i="1" dirty="0">
                        <a:latin typeface="Cambria Math"/>
                      </a:rPr>
                      <m:t>,</m:t>
                    </m:r>
                    <m:r>
                      <a:rPr lang="en-US" altLang="ko-KR" sz="1100" i="1">
                        <a:latin typeface="Cambria Math"/>
                      </a:rPr>
                      <m:t>𝛽</m:t>
                    </m:r>
                    <m:r>
                      <a:rPr lang="en-US" altLang="ko-KR" sz="1100" i="1">
                        <a:latin typeface="Cambria Math"/>
                      </a:rPr>
                      <m:t>,</m:t>
                    </m:r>
                    <m:r>
                      <a:rPr lang="en-US" altLang="ko-KR" sz="1100" i="1" dirty="0">
                        <a:latin typeface="Cambria Math"/>
                      </a:rPr>
                      <m:t>𝛾</m:t>
                    </m:r>
                    <m:r>
                      <a:rPr lang="en-US" altLang="ko-KR" sz="11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1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11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1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100" dirty="0"/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ko-KR" sz="1100" dirty="0"/>
                  <a:t>: Extrinsic camera parameter Matrix (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/>
                      </a:rPr>
                      <m:t>𝝆</m:t>
                    </m:r>
                    <m:r>
                      <a:rPr lang="en-US" altLang="ko-KR" sz="1100" i="1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1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100" i="1">
                        <a:latin typeface="Cambria Math"/>
                      </a:rPr>
                      <m:t> </m:t>
                    </m:r>
                    <m:r>
                      <a:rPr lang="en-US" altLang="ko-KR" sz="1100" b="0" i="0" smtClean="0">
                        <a:latin typeface="Cambria Math"/>
                      </a:rPr>
                      <m:t>→</m:t>
                    </m:r>
                    <m:r>
                      <a:rPr lang="en-US" altLang="ko-KR" sz="11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ko-KR" sz="1100" dirty="0"/>
                  <a:t>), Extrinsic camera parameters: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sz="11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11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ko-KR" sz="11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ko-KR" sz="11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sz="11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11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ko-KR" sz="1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100" dirty="0"/>
                  <a:t>) </a:t>
                </a:r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009" y="1199501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그룹 79"/>
          <p:cNvGrpSpPr/>
          <p:nvPr/>
        </p:nvGrpSpPr>
        <p:grpSpPr>
          <a:xfrm>
            <a:off x="25506" y="2585990"/>
            <a:ext cx="8991404" cy="4332437"/>
            <a:chOff x="101684" y="1868582"/>
            <a:chExt cx="8991404" cy="4332437"/>
          </a:xfrm>
        </p:grpSpPr>
        <p:grpSp>
          <p:nvGrpSpPr>
            <p:cNvPr id="81" name="그룹 80"/>
            <p:cNvGrpSpPr/>
            <p:nvPr/>
          </p:nvGrpSpPr>
          <p:grpSpPr>
            <a:xfrm>
              <a:off x="101684" y="1991693"/>
              <a:ext cx="8991404" cy="4209326"/>
              <a:chOff x="73109" y="1986174"/>
              <a:chExt cx="8991404" cy="4209326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73109" y="1986174"/>
                <a:ext cx="8826373" cy="4169732"/>
                <a:chOff x="995597" y="1958093"/>
                <a:chExt cx="8826373" cy="4169732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2793178" y="2620439"/>
                  <a:ext cx="936104" cy="1800200"/>
                  <a:chOff x="826534" y="2636912"/>
                  <a:chExt cx="936104" cy="1800200"/>
                </a:xfrm>
              </p:grpSpPr>
              <p:cxnSp>
                <p:nvCxnSpPr>
                  <p:cNvPr id="151" name="직선 연결선 150"/>
                  <p:cNvCxnSpPr/>
                  <p:nvPr/>
                </p:nvCxnSpPr>
                <p:spPr>
                  <a:xfrm flipV="1">
                    <a:off x="826534" y="2636912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/>
                  <p:cNvCxnSpPr/>
                  <p:nvPr/>
                </p:nvCxnSpPr>
                <p:spPr>
                  <a:xfrm flipV="1">
                    <a:off x="826534" y="3068960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V="1">
                    <a:off x="826534" y="4005064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 flipV="1">
                    <a:off x="1762638" y="2636912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타원 95"/>
                <p:cNvSpPr/>
                <p:nvPr/>
              </p:nvSpPr>
              <p:spPr>
                <a:xfrm>
                  <a:off x="3238370" y="3494565"/>
                  <a:ext cx="45719" cy="519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3343230" y="3297089"/>
                  <a:ext cx="45719" cy="5194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>
                  <a:stCxn id="104" idx="2"/>
                </p:cNvCxnSpPr>
                <p:nvPr/>
              </p:nvCxnSpPr>
              <p:spPr>
                <a:xfrm flipV="1">
                  <a:off x="1509129" y="2916710"/>
                  <a:ext cx="5541087" cy="61206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타원 98"/>
                <p:cNvSpPr/>
                <p:nvPr/>
              </p:nvSpPr>
              <p:spPr>
                <a:xfrm>
                  <a:off x="7004497" y="2890736"/>
                  <a:ext cx="45719" cy="5194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화살표 연결선 99"/>
                <p:cNvCxnSpPr/>
                <p:nvPr/>
              </p:nvCxnSpPr>
              <p:spPr>
                <a:xfrm flipV="1">
                  <a:off x="1531989" y="3157937"/>
                  <a:ext cx="909715" cy="3700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/>
                <p:cNvCxnSpPr/>
                <p:nvPr/>
              </p:nvCxnSpPr>
              <p:spPr>
                <a:xfrm>
                  <a:off x="1538026" y="3528008"/>
                  <a:ext cx="0" cy="8119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/>
                <p:cNvCxnSpPr>
                  <a:stCxn id="104" idx="6"/>
                </p:cNvCxnSpPr>
                <p:nvPr/>
              </p:nvCxnSpPr>
              <p:spPr>
                <a:xfrm flipV="1">
                  <a:off x="1554848" y="3515791"/>
                  <a:ext cx="958864" cy="129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/>
                <p:cNvCxnSpPr/>
                <p:nvPr/>
              </p:nvCxnSpPr>
              <p:spPr>
                <a:xfrm>
                  <a:off x="1531989" y="3708798"/>
                  <a:ext cx="1729242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타원 103"/>
                <p:cNvSpPr/>
                <p:nvPr/>
              </p:nvSpPr>
              <p:spPr>
                <a:xfrm>
                  <a:off x="1509129" y="3502804"/>
                  <a:ext cx="45719" cy="519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 flipH="1">
                  <a:off x="3258696" y="3533541"/>
                  <a:ext cx="2533" cy="3912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/>
                <p:cNvCxnSpPr>
                  <a:endCxn id="104" idx="7"/>
                </p:cNvCxnSpPr>
                <p:nvPr/>
              </p:nvCxnSpPr>
              <p:spPr>
                <a:xfrm flipH="1">
                  <a:off x="1548153" y="2989770"/>
                  <a:ext cx="319982" cy="520641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1670892" y="2743549"/>
                      <a:ext cx="164485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Pinhole: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/>
                                </a:rPr>
                                <m:t>𝒐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0892" y="2743549"/>
                      <a:ext cx="1644858" cy="24622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/>
                <p:cNvSpPr txBox="1"/>
                <p:nvPr/>
              </p:nvSpPr>
              <p:spPr>
                <a:xfrm>
                  <a:off x="2701536" y="4644899"/>
                  <a:ext cx="23476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Virtual Image Plane(2D)</a:t>
                  </a:r>
                </a:p>
                <a:p>
                  <a:r>
                    <a:rPr lang="en-US" altLang="ko-KR" sz="1400" dirty="0"/>
                    <a:t>&amp; Image Sensor Plane </a:t>
                  </a:r>
                  <a:endParaRPr lang="ko-KR" altLang="en-US" sz="1400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95597" y="4644900"/>
                  <a:ext cx="23476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Pinhole</a:t>
                  </a:r>
                  <a:endParaRPr lang="ko-KR" alt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1868135" y="3757866"/>
                      <a:ext cx="1780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0" dirty="0"/>
                        <a:t>Focal length:</a:t>
                      </a:r>
                      <a14:m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𝑓</m:t>
                          </m:r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8135" y="3757866"/>
                      <a:ext cx="1780462" cy="24622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직사각형 110"/>
                    <p:cNvSpPr/>
                    <p:nvPr/>
                  </p:nvSpPr>
                  <p:spPr>
                    <a:xfrm>
                      <a:off x="2446609" y="3397428"/>
                      <a:ext cx="338554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22" name="직사각형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609" y="3397428"/>
                      <a:ext cx="338554" cy="24622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직사각형 111"/>
                    <p:cNvSpPr/>
                    <p:nvPr/>
                  </p:nvSpPr>
                  <p:spPr>
                    <a:xfrm>
                      <a:off x="2354967" y="3045502"/>
                      <a:ext cx="346569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23" name="직사각형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4967" y="3045502"/>
                      <a:ext cx="346569" cy="24622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3" name="직선 화살표 연결선 112"/>
                <p:cNvCxnSpPr/>
                <p:nvPr/>
              </p:nvCxnSpPr>
              <p:spPr>
                <a:xfrm flipH="1">
                  <a:off x="3379632" y="2309237"/>
                  <a:ext cx="552550" cy="982486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3474167" y="1958093"/>
                      <a:ext cx="3465668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Object on Virtual Image Plane(2D):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/>
                            <m:sup>
                              <m:r>
                                <a:rPr lang="en-US" altLang="ko-KR" sz="10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′,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Object on Image Plane(2D): </a:t>
                      </a:r>
                      <a14:m>
                        <m:oMath xmlns:m="http://schemas.openxmlformats.org/officeDocument/2006/math">
                          <m:r>
                            <a:rPr lang="en-US" altLang="ko-KR" sz="1000" b="1" i="1">
                              <a:latin typeface="Cambria Math"/>
                            </a:rPr>
                            <m:t>𝒖</m:t>
                          </m:r>
                          <m:r>
                            <a:rPr lang="en-US" altLang="ko-KR" sz="1000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14" name="TextBox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4167" y="1958093"/>
                      <a:ext cx="3465668" cy="55399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5" name="그룹 114"/>
                <p:cNvGrpSpPr/>
                <p:nvPr/>
              </p:nvGrpSpPr>
              <p:grpSpPr>
                <a:xfrm>
                  <a:off x="4740534" y="2423182"/>
                  <a:ext cx="1445586" cy="2229951"/>
                  <a:chOff x="826534" y="2636912"/>
                  <a:chExt cx="936104" cy="1800200"/>
                </a:xfrm>
              </p:grpSpPr>
              <p:cxnSp>
                <p:nvCxnSpPr>
                  <p:cNvPr id="147" name="직선 연결선 146"/>
                  <p:cNvCxnSpPr/>
                  <p:nvPr/>
                </p:nvCxnSpPr>
                <p:spPr>
                  <a:xfrm flipV="1">
                    <a:off x="826534" y="2636912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/>
                  <p:nvPr/>
                </p:nvCxnSpPr>
                <p:spPr>
                  <a:xfrm flipV="1">
                    <a:off x="826534" y="3068960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/>
                  <p:cNvCxnSpPr/>
                  <p:nvPr/>
                </p:nvCxnSpPr>
                <p:spPr>
                  <a:xfrm flipV="1">
                    <a:off x="826534" y="4005064"/>
                    <a:ext cx="936104" cy="432048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 149"/>
                  <p:cNvCxnSpPr/>
                  <p:nvPr/>
                </p:nvCxnSpPr>
                <p:spPr>
                  <a:xfrm flipV="1">
                    <a:off x="1762638" y="2636912"/>
                    <a:ext cx="0" cy="1368152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직선 연결선 115"/>
                <p:cNvCxnSpPr/>
                <p:nvPr/>
              </p:nvCxnSpPr>
              <p:spPr>
                <a:xfrm>
                  <a:off x="1318024" y="3494565"/>
                  <a:ext cx="5732192" cy="3421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타원 116"/>
                <p:cNvSpPr/>
                <p:nvPr/>
              </p:nvSpPr>
              <p:spPr>
                <a:xfrm>
                  <a:off x="5441734" y="3500356"/>
                  <a:ext cx="45719" cy="519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8" name="직선 연결선 117"/>
                <p:cNvCxnSpPr/>
                <p:nvPr/>
              </p:nvCxnSpPr>
              <p:spPr>
                <a:xfrm flipH="1">
                  <a:off x="5464593" y="3539332"/>
                  <a:ext cx="1" cy="6652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타원 118"/>
                <p:cNvSpPr/>
                <p:nvPr/>
              </p:nvSpPr>
              <p:spPr>
                <a:xfrm>
                  <a:off x="5754072" y="3036746"/>
                  <a:ext cx="45719" cy="5194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0" name="직선 화살표 연결선 119"/>
                <p:cNvCxnSpPr/>
                <p:nvPr/>
              </p:nvCxnSpPr>
              <p:spPr>
                <a:xfrm>
                  <a:off x="1535007" y="4068838"/>
                  <a:ext cx="3928320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flipH="1">
                  <a:off x="1533782" y="3556037"/>
                  <a:ext cx="1" cy="6652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5004048" y="4644902"/>
                  <a:ext cx="28164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Normalized Image Plane(2D)</a:t>
                  </a:r>
                  <a:endParaRPr lang="ko-KR" alt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676648" y="4099616"/>
                  <a:ext cx="25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0" dirty="0"/>
                    <a:t>1</a:t>
                  </a:r>
                  <a:endParaRPr lang="ko-KR" altLang="en-US" sz="1000" dirty="0"/>
                </a:p>
              </p:txBody>
            </p:sp>
            <p:cxnSp>
              <p:nvCxnSpPr>
                <p:cNvPr id="124" name="직선 화살표 연결선 123"/>
                <p:cNvCxnSpPr/>
                <p:nvPr/>
              </p:nvCxnSpPr>
              <p:spPr>
                <a:xfrm flipV="1">
                  <a:off x="3254622" y="3143837"/>
                  <a:ext cx="909715" cy="3700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직사각형 124"/>
                    <p:cNvSpPr/>
                    <p:nvPr/>
                  </p:nvSpPr>
                  <p:spPr>
                    <a:xfrm>
                      <a:off x="4077600" y="3031402"/>
                      <a:ext cx="332142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61" name="직사각형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7600" y="3031402"/>
                      <a:ext cx="332142" cy="246221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6" name="직선 화살표 연결선 125"/>
                <p:cNvCxnSpPr/>
                <p:nvPr/>
              </p:nvCxnSpPr>
              <p:spPr>
                <a:xfrm>
                  <a:off x="3263722" y="3528008"/>
                  <a:ext cx="0" cy="8119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/>
                <p:cNvCxnSpPr/>
                <p:nvPr/>
              </p:nvCxnSpPr>
              <p:spPr>
                <a:xfrm>
                  <a:off x="5467612" y="3515791"/>
                  <a:ext cx="0" cy="9463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5868144" y="3827206"/>
                      <a:ext cx="27363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Object on Normalized </a:t>
                      </a:r>
                    </a:p>
                    <a:p>
                      <a:r>
                        <a:rPr lang="en-US" altLang="ko-KR" sz="1000" dirty="0"/>
                        <a:t>Image Plane(2D): </a:t>
                      </a:r>
                      <a14:m>
                        <m:oMath xmlns:m="http://schemas.openxmlformats.org/officeDocument/2006/math">
                          <m:r>
                            <a:rPr lang="en-US" altLang="ko-KR" sz="1000" b="1" i="1" smtClean="0">
                              <a:latin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8144" y="3827206"/>
                      <a:ext cx="2736304" cy="40011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9" name="직선 화살표 연결선 128"/>
                <p:cNvCxnSpPr>
                  <a:endCxn id="119" idx="5"/>
                </p:cNvCxnSpPr>
                <p:nvPr/>
              </p:nvCxnSpPr>
              <p:spPr>
                <a:xfrm flipH="1" flipV="1">
                  <a:off x="5793096" y="3081086"/>
                  <a:ext cx="651112" cy="741531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직사각형 129"/>
                    <p:cNvSpPr/>
                    <p:nvPr/>
                  </p:nvSpPr>
                  <p:spPr>
                    <a:xfrm>
                      <a:off x="1548463" y="4216716"/>
                      <a:ext cx="340157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53" name="직사각형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8463" y="4216716"/>
                      <a:ext cx="340157" cy="246221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직사각형 130"/>
                    <p:cNvSpPr/>
                    <p:nvPr/>
                  </p:nvSpPr>
                  <p:spPr>
                    <a:xfrm>
                      <a:off x="3315750" y="4178508"/>
                      <a:ext cx="335348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0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55" name="직사각형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5750" y="4178508"/>
                      <a:ext cx="335348" cy="24622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2" name="직선 화살표 연결선 131"/>
                <p:cNvCxnSpPr/>
                <p:nvPr/>
              </p:nvCxnSpPr>
              <p:spPr>
                <a:xfrm flipV="1">
                  <a:off x="5487453" y="3269863"/>
                  <a:ext cx="979614" cy="2502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직사각형 132"/>
                    <p:cNvSpPr/>
                    <p:nvPr/>
                  </p:nvSpPr>
                  <p:spPr>
                    <a:xfrm>
                      <a:off x="5497401" y="4297528"/>
                      <a:ext cx="302390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9" name="직사각형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7401" y="4297528"/>
                      <a:ext cx="302390" cy="246221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직사각형 133"/>
                    <p:cNvSpPr/>
                    <p:nvPr/>
                  </p:nvSpPr>
                  <p:spPr>
                    <a:xfrm>
                      <a:off x="6467067" y="3134636"/>
                      <a:ext cx="303866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67" name="직사각형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7067" y="3134636"/>
                      <a:ext cx="303866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5" name="직선 연결선 134"/>
                <p:cNvCxnSpPr/>
                <p:nvPr/>
              </p:nvCxnSpPr>
              <p:spPr>
                <a:xfrm flipV="1">
                  <a:off x="2860949" y="2533443"/>
                  <a:ext cx="1192541" cy="5340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/>
                <p:cNvCxnSpPr/>
                <p:nvPr/>
              </p:nvCxnSpPr>
              <p:spPr>
                <a:xfrm>
                  <a:off x="2860949" y="3045502"/>
                  <a:ext cx="0" cy="1501062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직사각형 136"/>
                    <p:cNvSpPr/>
                    <p:nvPr/>
                  </p:nvSpPr>
                  <p:spPr>
                    <a:xfrm>
                      <a:off x="4031164" y="2507501"/>
                      <a:ext cx="306558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𝑢</m:t>
                            </m:r>
                          </m:oMath>
                        </m:oMathPara>
                      </a14:m>
                      <a:endParaRPr lang="ko-KR" altLang="en-US" sz="1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직사각형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164" y="2507501"/>
                      <a:ext cx="30655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직사각형 137"/>
                    <p:cNvSpPr/>
                    <p:nvPr/>
                  </p:nvSpPr>
                  <p:spPr>
                    <a:xfrm>
                      <a:off x="2860949" y="4462937"/>
                      <a:ext cx="303865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ko-KR" altLang="en-US" sz="1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직사각형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0949" y="4462937"/>
                      <a:ext cx="303865" cy="246221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9" name="직선 연결선 138"/>
                <p:cNvCxnSpPr/>
                <p:nvPr/>
              </p:nvCxnSpPr>
              <p:spPr>
                <a:xfrm flipV="1">
                  <a:off x="2863745" y="3036369"/>
                  <a:ext cx="763538" cy="296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V="1">
                  <a:off x="2863745" y="3304515"/>
                  <a:ext cx="763538" cy="296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 flipV="1">
                  <a:off x="2863745" y="3610709"/>
                  <a:ext cx="763538" cy="296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>
                  <a:off x="3622577" y="2746645"/>
                  <a:ext cx="0" cy="864096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3379632" y="2845747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131840" y="2948809"/>
                  <a:ext cx="0" cy="864096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7720122" y="5714570"/>
                      <a:ext cx="2101848" cy="4132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/>
                        <a:t>Object in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world coordinate: </a:t>
                      </a:r>
                      <a14:m>
                        <m:oMath xmlns:m="http://schemas.openxmlformats.org/officeDocument/2006/math">
                          <m:r>
                            <a:rPr lang="en-US" altLang="ko-KR" sz="1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ko-KR" sz="1000" b="1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145" name="TextBox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0122" y="5714570"/>
                      <a:ext cx="2101848" cy="41325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6" name="직선 화살표 연결선 145"/>
                <p:cNvCxnSpPr/>
                <p:nvPr/>
              </p:nvCxnSpPr>
              <p:spPr>
                <a:xfrm flipV="1">
                  <a:off x="8014768" y="4906509"/>
                  <a:ext cx="841708" cy="726658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순서도: 데이터 84"/>
              <p:cNvSpPr/>
              <p:nvPr/>
            </p:nvSpPr>
            <p:spPr>
              <a:xfrm>
                <a:off x="6411878" y="4417710"/>
                <a:ext cx="2182628" cy="1208984"/>
              </a:xfrm>
              <a:prstGeom prst="flowChartInputOutpu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화살표 연결선 85"/>
              <p:cNvCxnSpPr/>
              <p:nvPr/>
            </p:nvCxnSpPr>
            <p:spPr>
              <a:xfrm>
                <a:off x="6853868" y="4417711"/>
                <a:ext cx="216024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 flipH="1">
                <a:off x="6241800" y="4417712"/>
                <a:ext cx="612068" cy="16755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V="1">
                <a:off x="6853868" y="3182593"/>
                <a:ext cx="0" cy="12351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타원 88"/>
              <p:cNvSpPr/>
              <p:nvPr/>
            </p:nvSpPr>
            <p:spPr>
              <a:xfrm>
                <a:off x="7933988" y="4831569"/>
                <a:ext cx="45719" cy="51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H="1" flipV="1">
                <a:off x="6156176" y="2986452"/>
                <a:ext cx="1777812" cy="181070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7020272" y="3584118"/>
                <a:ext cx="1993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Rigid Transformation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직사각형 91"/>
                  <p:cNvSpPr/>
                  <p:nvPr/>
                </p:nvSpPr>
                <p:spPr>
                  <a:xfrm>
                    <a:off x="8748464" y="4444657"/>
                    <a:ext cx="316049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92" name="직사각형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464" y="4444657"/>
                    <a:ext cx="316049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직사각형 92"/>
                  <p:cNvSpPr/>
                  <p:nvPr/>
                </p:nvSpPr>
                <p:spPr>
                  <a:xfrm>
                    <a:off x="6272321" y="5949279"/>
                    <a:ext cx="30963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𝑌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93" name="직사각형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21" y="5949279"/>
                    <a:ext cx="309636" cy="246221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직사각형 93"/>
                  <p:cNvSpPr/>
                  <p:nvPr/>
                </p:nvSpPr>
                <p:spPr>
                  <a:xfrm>
                    <a:off x="6853868" y="3043793"/>
                    <a:ext cx="30963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/>
                            </a:rPr>
                            <m:t>𝑍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94" name="직사각형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868" y="3043793"/>
                    <a:ext cx="309636" cy="246221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22189" y="1868582"/>
                  <a:ext cx="20162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Object in Camera Coordinate: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ko-KR" sz="1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9" y="1868582"/>
                  <a:ext cx="2016224" cy="4001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/>
            <p:nvPr/>
          </p:nvCxnSpPr>
          <p:spPr>
            <a:xfrm flipH="1">
              <a:off x="6127728" y="2317370"/>
              <a:ext cx="586550" cy="547174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1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Distortion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sz="1800" dirty="0"/>
                  <a:t>Decentering errors: caused by a displacement of the lens center from the optical axis (this is mostly taken care of by the variable offset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8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800" i="1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800" dirty="0"/>
                  <a:t>.</a:t>
                </a:r>
              </a:p>
              <a:p>
                <a:r>
                  <a:rPr lang="en-US" altLang="ko-KR" sz="1800" dirty="0"/>
                  <a:t>Radial distortion caused by variations in light refractions, which is typically apparent in wide-angle lenses (“barrel distortion”).</a:t>
                </a:r>
              </a:p>
              <a:p>
                <a:r>
                  <a:rPr lang="en-US" altLang="ko-KR" sz="1800" dirty="0"/>
                  <a:t>we define a general distortion function warp: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>
                        <a:latin typeface="Cambria Math"/>
                      </a:rPr>
                      <m:t>↦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dirty="0"/>
                  <a:t>, which maps an undistorted 2D coordinate x to a distorted 2D coordinate undistorted 2D coordinate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ko-KR" sz="1800" dirty="0"/>
                  <a:t> to a distorted 2D coordinate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 dirty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ko-KR" sz="1800" dirty="0"/>
                  <a:t> (again in the normalized projection plane)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 dirty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ko-KR" sz="1800" b="1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dirty="0">
                          <a:latin typeface="Cambria Math"/>
                        </a:rPr>
                        <m:t>warp</m:t>
                      </m:r>
                      <m:d>
                        <m:d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800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800" b="1" i="1" dirty="0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	where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/>
                      </a:rPr>
                      <m:t>𝒌</m:t>
                    </m:r>
                    <m:r>
                      <a:rPr lang="en-US" altLang="ko-KR" sz="1800" b="1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/>
                  <a:t>  is a vector of distortion parameters. </a:t>
                </a:r>
              </a:p>
              <a:p>
                <a:r>
                  <a:rPr lang="en-US" altLang="ko-KR" sz="1800" dirty="0"/>
                  <a:t>With this definition, we can reformulate the projection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b="1" i="1" dirty="0">
                          <a:latin typeface="Cambria Math"/>
                        </a:rPr>
                        <m:t>𝒖</m:t>
                      </m:r>
                      <m:r>
                        <a:rPr lang="en-US" altLang="ko-KR" sz="1700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7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700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7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7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7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7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7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700" b="1" i="1">
                              <a:latin typeface="Cambria Math"/>
                            </a:rPr>
                            <m:t>𝑨</m:t>
                          </m:r>
                          <m:r>
                            <a:rPr lang="en-US" altLang="ko-KR" sz="17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70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hom</m:t>
                          </m:r>
                          <m:d>
                            <m:dPr>
                              <m:ctrlPr>
                                <a:rPr lang="en-US" altLang="ko-KR" sz="1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sz="17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7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7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700" b="1" i="1">
                              <a:latin typeface="Cambria Math"/>
                            </a:rPr>
                            <m:t>𝑨</m:t>
                          </m:r>
                          <m:r>
                            <a:rPr lang="en-US" altLang="ko-KR" sz="17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70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hom</m:t>
                          </m:r>
                          <m:d>
                            <m:dPr>
                              <m:ctrlPr>
                                <a:rPr lang="en-US" altLang="ko-KR" sz="1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700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warp</m:t>
                              </m:r>
                              <m:d>
                                <m:dPr>
                                  <m:ctrlP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700" b="1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700" b="1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7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7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700" b="1" i="1">
                              <a:latin typeface="Cambria Math"/>
                            </a:rPr>
                            <m:t>𝑨</m:t>
                          </m:r>
                          <m:r>
                            <a:rPr lang="en-US" altLang="ko-KR" sz="17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7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hom</m:t>
                          </m:r>
                          <m:d>
                            <m:dPr>
                              <m:ctrlPr>
                                <a:rPr lang="en-US" altLang="ko-KR" sz="1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700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warp</m:t>
                              </m:r>
                              <m:d>
                                <m:dPr>
                                  <m:ctrlP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7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70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hom</m:t>
                                      </m:r>
                                    </m:e>
                                    <m:sup>
                                      <m:r>
                                        <a:rPr lang="en-US" altLang="ko-KR" sz="17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17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7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𝑾</m:t>
                                      </m:r>
                                      <m:r>
                                        <a:rPr lang="en-US" altLang="ko-KR" sz="17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70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hom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7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7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7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ko-KR" sz="1800" dirty="0"/>
                  <a:t>: 2x1 Point(Object) on Distorted Normalized plane(2D)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ko-KR" sz="1800" dirty="0"/>
                  <a:t>: 2x1 Point(Object) on Normalized plane(2D)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ko-KR" sz="1800" dirty="0"/>
                  <a:t>: Intrinsic Matrix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altLang="ko-KR" sz="1800" dirty="0"/>
                  <a:t>: Pont(Object) in World Coordinate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chemeClr val="tx2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ko-KR" sz="1800" dirty="0"/>
                  <a:t>: Extrinsic Matrix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965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원형 76"/>
          <p:cNvSpPr/>
          <p:nvPr/>
        </p:nvSpPr>
        <p:spPr>
          <a:xfrm>
            <a:off x="4495534" y="3194093"/>
            <a:ext cx="631347" cy="684076"/>
          </a:xfrm>
          <a:prstGeom prst="pie">
            <a:avLst>
              <a:gd name="adj1" fmla="val 19112030"/>
              <a:gd name="adj2" fmla="val 21510017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Lens Distortion</a:t>
            </a:r>
            <a:br>
              <a:rPr lang="en-US" altLang="ko-KR" dirty="0"/>
            </a:br>
            <a:r>
              <a:rPr lang="en-US" altLang="ko-KR" dirty="0"/>
              <a:t>(Radial distortion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27584" y="2060848"/>
            <a:ext cx="2304256" cy="1944216"/>
            <a:chOff x="827584" y="2060848"/>
            <a:chExt cx="4392488" cy="3294366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060848"/>
              <a:ext cx="4392488" cy="329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1619672" y="2169122"/>
              <a:ext cx="91058" cy="29160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204173" y="2095971"/>
            <a:ext cx="5740886" cy="3342565"/>
            <a:chOff x="440524" y="1444997"/>
            <a:chExt cx="5740886" cy="3342565"/>
          </a:xfrm>
        </p:grpSpPr>
        <p:sp>
          <p:nvSpPr>
            <p:cNvPr id="19" name="직사각형 18"/>
            <p:cNvSpPr/>
            <p:nvPr/>
          </p:nvSpPr>
          <p:spPr>
            <a:xfrm>
              <a:off x="440524" y="1444997"/>
              <a:ext cx="316835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001840" y="2885156"/>
              <a:ext cx="18950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3806607" y="2612962"/>
                  <a:ext cx="30239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607" y="2612962"/>
                  <a:ext cx="302390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/>
            <p:cNvCxnSpPr/>
            <p:nvPr/>
          </p:nvCxnSpPr>
          <p:spPr>
            <a:xfrm>
              <a:off x="2027903" y="2885157"/>
              <a:ext cx="0" cy="17992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2080276" y="4541341"/>
                  <a:ext cx="30386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76" y="4541341"/>
                  <a:ext cx="303866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타원 23"/>
            <p:cNvSpPr/>
            <p:nvPr/>
          </p:nvSpPr>
          <p:spPr>
            <a:xfrm>
              <a:off x="2001840" y="2859183"/>
              <a:ext cx="45719" cy="5194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42182" y="3893269"/>
                  <a:ext cx="16448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Pinhole: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/>
                            </a:rPr>
                            <m:t>𝒄</m:t>
                          </m:r>
                        </m:sub>
                        <m:sup/>
                      </m:sSubSup>
                      <m:r>
                        <a:rPr lang="en-US" altLang="ko-KR" sz="1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ko-KR" sz="1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182" y="3893269"/>
                  <a:ext cx="1644858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/>
            <p:cNvCxnSpPr/>
            <p:nvPr/>
          </p:nvCxnSpPr>
          <p:spPr>
            <a:xfrm flipH="1" flipV="1">
              <a:off x="2021882" y="2876127"/>
              <a:ext cx="650890" cy="1017142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716120" y="2957165"/>
              <a:ext cx="2465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Normalized Plane(2D)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649441" y="3907896"/>
                  <a:ext cx="30386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직사각형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41" y="3907896"/>
                  <a:ext cx="303865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/>
            <p:cNvCxnSpPr>
              <a:stCxn id="24" idx="6"/>
            </p:cNvCxnSpPr>
            <p:nvPr/>
          </p:nvCxnSpPr>
          <p:spPr>
            <a:xfrm flipV="1">
              <a:off x="2047559" y="2126323"/>
              <a:ext cx="845626" cy="75883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2051889" y="1953739"/>
              <a:ext cx="1016614" cy="922388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5640485" y="2310286"/>
                <a:ext cx="351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485" y="2310286"/>
                <a:ext cx="351378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5537334" y="2773060"/>
                <a:ext cx="351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34" y="2773060"/>
                <a:ext cx="35137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5277070" y="3146808"/>
                <a:ext cx="8719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ko-KR" sz="1400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4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dirty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70" y="3146808"/>
                <a:ext cx="87190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4306163" y="2808254"/>
                <a:ext cx="8646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altLang="ko-KR" sz="1400" b="1" i="1" dirty="0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4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63" y="2808254"/>
                <a:ext cx="864659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6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Lens Distortion</a:t>
            </a:r>
            <a:br>
              <a:rPr lang="en-US" altLang="ko-KR" dirty="0"/>
            </a:br>
            <a:r>
              <a:rPr lang="en-US" altLang="ko-KR" dirty="0"/>
              <a:t>(Radial distortion 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1600" dirty="0"/>
                  <a:t>In the normalized projection plane, the optical axis intersects the image plane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/>
                          </a:rPr>
                          <m:t>𝒄</m:t>
                        </m:r>
                      </m:sub>
                      <m:sup/>
                    </m:sSubSup>
                    <m:r>
                      <a:rPr lang="en-US" altLang="ko-KR" sz="16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0,0</m:t>
                            </m:r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, which is assumed to be the center of the lens distortion. The radial distance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ko-KR" sz="1600" dirty="0"/>
                  <a:t> of a projected point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𝒙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 from the center can thus be simply calculated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𝑟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600" b="1" i="1">
                                  <a:latin typeface="Cambria Math"/>
                                </a:rPr>
                                <m:t>𝒄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The distortion is assumed to be radially symmetric, i. e., it only depends on the original radius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ko-KR" sz="1600" dirty="0"/>
                  <a:t> of a given point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ko-KR" sz="1600" dirty="0"/>
                  <a:t>, as defined in the equation. The distortion model can thus be specified by a single-variable function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altLang="ko-KR" sz="1600" dirty="0"/>
                  <a:t>such that the distorted radius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altLang="ko-K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altLang="ko-KR" sz="16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𝑟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(1+</m:t>
                      </m:r>
                      <m:r>
                        <a:rPr lang="en-US" altLang="ko-KR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𝑟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altLang="ko-KR" sz="1600" dirty="0"/>
              </a:p>
              <a:p>
                <a:r>
                  <a:rPr lang="en-US" altLang="ko-KR" sz="1600" dirty="0"/>
                  <a:t>Consequently , the warped projection point is ˜xi = warp(xi, k), with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ko-KR" sz="16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warp</m:t>
                      </m:r>
                      <m:d>
                        <m:d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dirty="0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dirty="0">
                          <a:latin typeface="Cambria Math"/>
                        </a:rPr>
                        <m:t>𝒙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(1+</m:t>
                      </m:r>
                      <m:r>
                        <a:rPr lang="en-US" altLang="ko-KR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The function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𝑟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dirty="0"/>
                  <a:t>specifies the (positive or negative) radial deviation for a given radius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ko-KR" sz="1600" dirty="0"/>
                  <a:t>. A simple but effective radial distortion model is based on the polynomial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𝑟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ko-KR" sz="16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latin typeface="Cambria Math"/>
                        </a:rPr>
                        <m:t>𝒌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	with the (unknown) coefficients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𝒌</m:t>
                    </m:r>
                    <m:r>
                      <a:rPr lang="en-US" altLang="ko-KR" sz="16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404" r="-815" b="-4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54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Summary of the projection process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altLang="ko-KR" sz="1400" b="1" dirty="0"/>
                  <a:t>World-to-camera transformation</a:t>
                </a:r>
                <a:r>
                  <a:rPr lang="en-US" altLang="ko-KR" sz="1400" dirty="0"/>
                  <a:t>: Given a point (X, Y,Z)⊺, expressed in 3D world coordinates, its position in the 3D camera coordinate system is specified by the viewing transformation</a:t>
                </a:r>
                <a:br>
                  <a:rPr lang="en-US" altLang="ko-KR" sz="1400" dirty="0"/>
                </a:br>
                <a:br>
                  <a:rPr lang="en-US" altLang="ko-KR" sz="1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en-US" altLang="ko-KR" sz="1400" b="1" i="1">
                        <a:latin typeface="Cambria Math"/>
                      </a:rPr>
                      <m:t>𝑾</m:t>
                    </m:r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ko-KR" sz="1400" b="1" i="1">
                            <a:latin typeface="Cambria Math"/>
                          </a:rPr>
                          <m:t>𝑾</m:t>
                        </m:r>
                      </m:lim>
                    </m:limLow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∙</m:t>
                    </m:r>
                    <m:limLow>
                      <m:limLow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lim>
                    </m:limLow>
                  </m:oMath>
                </a14:m>
                <a:endParaRPr lang="en-US" altLang="ko-KR" sz="1400" b="1" dirty="0"/>
              </a:p>
              <a:p>
                <a:pPr>
                  <a:buFont typeface="+mj-lt"/>
                  <a:buAutoNum type="arabicPeriod"/>
                </a:pPr>
                <a:endParaRPr lang="en-US" altLang="ko-KR" sz="1400" b="1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400" b="1" dirty="0"/>
                  <a:t>Projection onto the “normalized” (ideal) image plane</a:t>
                </a:r>
                <a:r>
                  <a:rPr lang="en-US" altLang="ko-KR" sz="1400" dirty="0"/>
                  <a:t>: The perspective projection from the 3D-point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 (in 3D camera coordinates) onto continuous, normalized 2D coordinates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on the image plane is defined.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𝒙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4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1400" b="1" dirty="0"/>
                </a:br>
                <a:endParaRPr lang="en-US" altLang="ko-KR" sz="1400" b="1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400" b="1" dirty="0"/>
                  <a:t>Radial lens distortion:</a:t>
                </a:r>
                <a:r>
                  <a:rPr lang="en-US" altLang="ko-KR" sz="1400" dirty="0"/>
                  <a:t> The normalized 2D projection coordinates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 are subjected to a non-linear radial distortion with respect to the optical center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𝒄</m:t>
                        </m:r>
                      </m:sub>
                      <m:sup/>
                    </m:sSubSup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0,0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, expressed by the mapping</a:t>
                </a:r>
                <a:br>
                  <a:rPr lang="en-US" altLang="ko-KR" sz="1400" dirty="0"/>
                </a:br>
                <a:br>
                  <a:rPr lang="en-US" altLang="ko-KR" sz="1400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ko-KR" sz="1400" b="1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dirty="0">
                        <a:latin typeface="Cambria Math"/>
                      </a:rPr>
                      <m:t>warp</m:t>
                    </m:r>
                    <m:d>
                      <m:d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𝒙</m:t>
                        </m:r>
                        <m:r>
                          <a:rPr lang="en-US" altLang="ko-KR" sz="1400" b="1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dirty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ko-KR" sz="1400" b="1" i="1" dirty="0">
                        <a:latin typeface="Cambria Math"/>
                      </a:rPr>
                      <m:t>=</m:t>
                    </m:r>
                    <m:r>
                      <a:rPr lang="en-US" altLang="ko-KR" sz="1400" b="1" i="1" dirty="0">
                        <a:latin typeface="Cambria Math"/>
                      </a:rPr>
                      <m:t>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</a:rPr>
                      <m:t>(1+</m:t>
                    </m:r>
                    <m:r>
                      <a:rPr lang="en-US" altLang="ko-KR" sz="14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>
                  <a:buFont typeface="+mj-lt"/>
                  <a:buAutoNum type="arabicPeriod"/>
                </a:pPr>
                <a:endParaRPr lang="en-US" altLang="ko-KR" sz="1400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400" b="1" dirty="0"/>
                  <a:t>Affine 2D transformation to sensor coordinates: </a:t>
                </a:r>
                <a:r>
                  <a:rPr lang="en-US" altLang="ko-KR" sz="1400" dirty="0"/>
                  <a:t>The normalized projection points are finally mapped to the scaled and skewed sensor coordinates (see Eqn. (13)) by the affine transformation</a:t>
                </a:r>
              </a:p>
              <a:p>
                <a:pPr marL="0" indent="0">
                  <a:buNone/>
                </a:pP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>
                          <a:latin typeface="Cambria Math"/>
                        </a:rPr>
                        <m:t>𝒖</m:t>
                      </m:r>
                      <m:r>
                        <a:rPr lang="en-US" altLang="ko-KR" sz="1400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hom</m:t>
                          </m:r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dirty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sz="1400" b="1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hom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</a:rPr>
                                              <m:t>𝛾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 dirty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 dirty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altLang="ko-KR" sz="1400" b="1" i="1">
                                  <a:latin typeface="Cambria Math"/>
                                </a:rPr>
                                <m:t>𝑨</m:t>
                              </m:r>
                            </m:lim>
                          </m:limLow>
                          <m:r>
                            <a:rPr lang="en-US" altLang="ko-KR" sz="14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sz="14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400" b="0" i="1" dirty="0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400" b="0" i="1" dirty="0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b="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  <a:ea typeface="Cambria Math"/>
                                </a:rPr>
                                <m:t>hom</m:t>
                              </m:r>
                              <m:d>
                                <m:d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lim>
                          </m:limLow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300" b="1" i="1" dirty="0">
                        <a:latin typeface="Cambria Math"/>
                      </a:rPr>
                      <m:t>𝒖</m:t>
                    </m:r>
                    <m:r>
                      <a:rPr lang="en-US" altLang="ko-KR" sz="1300" b="0" i="1" dirty="0" smtClean="0">
                        <a:latin typeface="Cambria Math"/>
                      </a:rPr>
                      <m:t>=</m:t>
                    </m:r>
                    <m:r>
                      <a:rPr lang="en-US" altLang="ko-KR" sz="13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1" i="1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300" dirty="0"/>
                          <m:t>(</m:t>
                        </m:r>
                        <m:r>
                          <a:rPr lang="en-US" altLang="ko-KR" sz="1300" i="1" dirty="0">
                            <a:latin typeface="Cambria Math"/>
                          </a:rPr>
                          <m:t>𝛼</m:t>
                        </m:r>
                        <m:r>
                          <a:rPr lang="en-US" altLang="ko-KR" sz="13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300" i="1">
                            <a:latin typeface="Cambria Math"/>
                          </a:rPr>
                          <m:t>𝛽</m:t>
                        </m:r>
                        <m:r>
                          <a:rPr lang="en-US" altLang="ko-KR" sz="1300" i="1">
                            <a:latin typeface="Cambria Math"/>
                          </a:rPr>
                          <m:t>,</m:t>
                        </m:r>
                        <m:r>
                          <a:rPr lang="en-US" altLang="ko-KR" sz="1300" i="1" dirty="0">
                            <a:latin typeface="Cambria Math"/>
                          </a:rPr>
                          <m:t>𝛾</m:t>
                        </m:r>
                        <m:r>
                          <a:rPr lang="en-US" altLang="ko-KR" sz="13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3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300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300" dirty="0"/>
                          <m:t>, (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3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300" dirty="0"/>
                          <m:t>,</m:t>
                        </m:r>
                        <m:r>
                          <m:rPr>
                            <m:nor/>
                          </m:rPr>
                          <a:rPr lang="en-US" altLang="ko-KR" sz="1300" b="0" i="0" dirty="0" smtClean="0"/>
                          <m:t> (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3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3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300" b="0" i="1" dirty="0" smtClean="0">
                            <a:latin typeface="Cambria Math"/>
                          </a:rPr>
                          <m:t>),(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3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3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3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300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sz="1400" dirty="0"/>
                  <a:t>: Projection function with parameter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213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30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Calibration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Intrinsic Parameters (5 parameters)</a:t>
                </a: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1600" dirty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𝑓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Cambria Math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ko-KR" sz="1600" dirty="0">
                    <a:latin typeface="Cambria Math"/>
                  </a:rPr>
                  <a:t>: </a:t>
                </a:r>
                <a:r>
                  <a:rPr lang="en-US" altLang="ko-KR" sz="1600" dirty="0"/>
                  <a:t>focal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sensor scales x-direction)  </a:t>
                </a:r>
                <a:endParaRPr lang="en-US" altLang="ko-KR" sz="1600" dirty="0">
                  <a:latin typeface="Cambria Math"/>
                </a:endParaRP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ko-KR" sz="1600" dirty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𝑓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Cambria Math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ko-KR" sz="1600" dirty="0">
                    <a:latin typeface="Cambria Math"/>
                  </a:rPr>
                  <a:t>: </a:t>
                </a:r>
                <a:r>
                  <a:rPr lang="en-US" altLang="ko-KR" sz="1600" dirty="0"/>
                  <a:t>focal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600" dirty="0"/>
                  <a:t>: sensor scales y-direction)</a:t>
                </a:r>
                <a:endParaRPr lang="en-US" altLang="ko-KR" sz="1600" dirty="0">
                  <a:latin typeface="Cambria Math"/>
                </a:endParaRP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ko-KR" sz="1600" dirty="0">
                    <a:latin typeface="Cambria Math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𝑓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Cambria Math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ko-KR" sz="1600" dirty="0">
                    <a:latin typeface="Cambria Math"/>
                  </a:rPr>
                  <a:t>: </a:t>
                </a:r>
                <a:r>
                  <a:rPr lang="en-US" altLang="ko-KR" sz="1600" dirty="0"/>
                  <a:t>focal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:skewness)</a:t>
                </a:r>
                <a:endParaRPr lang="en-US" altLang="ko-KR" sz="1600" i="1" dirty="0">
                  <a:latin typeface="Cambria Math"/>
                </a:endParaRP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Cambria Math"/>
                  </a:rPr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Cambria Math"/>
                  </a:rPr>
                  <a:t>: </a:t>
                </a:r>
                <a:r>
                  <a:rPr lang="en-US" altLang="ko-KR" sz="1600" dirty="0">
                    <a:latin typeface="+mj-lt"/>
                  </a:rPr>
                  <a:t>optical center in image coordinate</a:t>
                </a:r>
              </a:p>
              <a:p>
                <a:pPr marL="457200" lvl="1" indent="0">
                  <a:buNone/>
                </a:pPr>
                <a:r>
                  <a:rPr lang="en-US" altLang="ko-KR" sz="1600" dirty="0">
                    <a:latin typeface="+mj-lt"/>
                  </a:rPr>
                  <a:t> </a:t>
                </a:r>
              </a:p>
              <a:p>
                <a:r>
                  <a:rPr lang="en-US" altLang="ko-KR" sz="2000" dirty="0"/>
                  <a:t>Extrinsic Parameters (6 parameters)</a:t>
                </a: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/>
                      </a:rPr>
                      <m:t>𝒕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dirty="0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600" b="0" i="0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600" b="0" i="0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Cambria Math"/>
                  </a:rPr>
                  <a:t>: translastion </a:t>
                </a: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/>
                      </a:rPr>
                      <m:t>𝑹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(3x3) or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/>
                      </a:rPr>
                      <m:t>𝝆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6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6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, Rodrigues form: rotation</a:t>
                </a:r>
              </a:p>
              <a:p>
                <a:pPr marL="457200" lvl="1" indent="0">
                  <a:buNone/>
                </a:pPr>
                <a:r>
                  <a:rPr lang="en-US" altLang="ko-KR" sz="1600" dirty="0">
                    <a:latin typeface="Cambria Math"/>
                  </a:rPr>
                  <a:t> </a:t>
                </a:r>
                <a:endParaRPr lang="en-US" altLang="ko-KR" sz="2000" dirty="0"/>
              </a:p>
              <a:p>
                <a:r>
                  <a:rPr lang="en-US" altLang="ko-KR" sz="2000" dirty="0"/>
                  <a:t>Radial Distortion Parameters (2 parameters</a:t>
                </a:r>
              </a:p>
              <a:p>
                <a:pPr lvl="1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/>
                      </a:rPr>
                      <m:t>𝒌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Cambria Math"/>
                  </a:rPr>
                  <a:t>:  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8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Homography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Homography: </a:t>
                </a:r>
                <a:r>
                  <a:rPr lang="ko-KR" altLang="en-US" dirty="0"/>
                  <a:t>한 평면을 다른 평면에 투영</a:t>
                </a:r>
                <a:r>
                  <a:rPr lang="en-US" altLang="ko-KR" dirty="0"/>
                  <a:t>(Projection) </a:t>
                </a:r>
                <a:r>
                  <a:rPr lang="ko-KR" altLang="en-US" dirty="0"/>
                  <a:t>시켰을 때 투영된 대응점들 사이에서는 일정한 변환 관계가 성립한다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변환 관계를 </a:t>
                </a:r>
                <a:r>
                  <a:rPr lang="en-US" altLang="ko-KR" dirty="0" err="1"/>
                  <a:t>Homography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i="1" dirty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1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414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Plane-based “self” calibration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sz="1600" dirty="0"/>
                  <a:t>The popular camera calibration method by Zhang uses a </a:t>
                </a:r>
                <a:r>
                  <a:rPr lang="en-US" altLang="ko-KR" sz="1600" b="1" dirty="0"/>
                  <a:t>few (at least two) views of a planar calibration pattern, called “model” or “target”, whose layout and metric dimensions are precisely known</a:t>
                </a:r>
                <a:r>
                  <a:rPr lang="en-US" altLang="ko-KR" sz="1600" dirty="0"/>
                  <a:t>. The calibration procedure works roughly as follows:</a:t>
                </a:r>
              </a:p>
              <a:p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600" dirty="0"/>
                  <a:t>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,.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/>
                          </a:rPr>
                          <m:t>𝑀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/>
                  <a:t> of the model are taken under different views by either moving the model or the camera (or both).</a:t>
                </a:r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endParaRPr lang="en-US" altLang="ko-KR" sz="1600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600" dirty="0"/>
                  <a:t>From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𝑖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=0,…,</m:t>
                    </m:r>
                    <m:r>
                      <a:rPr lang="en-US" altLang="ko-KR" sz="1600" i="1" dirty="0">
                        <a:latin typeface="Cambria Math"/>
                      </a:rPr>
                      <m:t>𝑀</m:t>
                    </m:r>
                    <m:r>
                      <a:rPr lang="en-US" altLang="ko-KR" sz="16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ko-KR" sz="1600" dirty="0"/>
                  <a:t>),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sz="1600" dirty="0"/>
                  <a:t> sensor(Corner)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ko-KR" sz="1600" dirty="0"/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/>
                  <a:t>are extracted (observed in sensor coordinate), assumed to be in 1:1 correspondence with the points(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ko-KR" sz="16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/>
                  <a:t>) on the model plane(in world coordinate).</a:t>
                </a:r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270" b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827584" y="3212976"/>
            <a:ext cx="4486503" cy="1105429"/>
            <a:chOff x="517385" y="2171402"/>
            <a:chExt cx="4486503" cy="110542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85" y="2171402"/>
              <a:ext cx="1440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608" y="2196831"/>
              <a:ext cx="1440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182192"/>
              <a:ext cx="1440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450"/>
            <a:ext cx="2016224" cy="187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445845" y="479860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Model in world coordinate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417735" y="436510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images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0999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3714"/>
            <a:ext cx="8229600" cy="1143000"/>
          </a:xfrm>
        </p:spPr>
        <p:txBody>
          <a:bodyPr/>
          <a:lstStyle/>
          <a:p>
            <a:r>
              <a:rPr lang="en-US" altLang="ko-KR" dirty="0"/>
              <a:t>Plane-based “self” calibration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229600" cy="5877272"/>
              </a:xfrm>
            </p:spPr>
            <p:txBody>
              <a:bodyPr>
                <a:normAutofit fontScale="2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ko-KR" sz="4800" dirty="0"/>
                  <a:t>From the observed points, the associated </a:t>
                </a:r>
                <a:r>
                  <a:rPr lang="en-US" altLang="ko-KR" sz="4800" dirty="0" err="1"/>
                  <a:t>homographies</a:t>
                </a:r>
                <a:r>
                  <a:rPr lang="en-US" altLang="ko-K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0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4800" dirty="0"/>
                  <a:t>: view index,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𝑖</m:t>
                    </m:r>
                    <m:r>
                      <a:rPr lang="en-US" altLang="ko-KR" sz="4800" i="1" dirty="0">
                        <a:latin typeface="Cambria Math"/>
                      </a:rPr>
                      <m:t>=0,…,</m:t>
                    </m:r>
                    <m:r>
                      <a:rPr lang="en-US" altLang="ko-KR" sz="4800" i="1" dirty="0">
                        <a:latin typeface="Cambria Math"/>
                      </a:rPr>
                      <m:t>𝑀</m:t>
                    </m:r>
                    <m:r>
                      <a:rPr lang="en-US" altLang="ko-KR" sz="48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ko-KR" sz="4800" dirty="0"/>
                  <a:t>) (linear mappings from the model points and the observed 2D image points) are estimated for each view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4800" dirty="0"/>
                  <a:t>. (</a:t>
                </a:r>
                <a14:m>
                  <m:oMath xmlns:m="http://schemas.openxmlformats.org/officeDocument/2006/math">
                    <m:r>
                      <a:rPr lang="en-US" altLang="ko-KR" sz="4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4800" dirty="0"/>
                  <a:t>: point index)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4800" b="1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4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4800" i="1" dirty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48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4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48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48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4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48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4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4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4800" b="1" i="1">
                            <a:latin typeface="Cambria Math"/>
                          </a:rPr>
                          <m:t>𝑨</m:t>
                        </m:r>
                        <m:r>
                          <a:rPr lang="en-US" altLang="ko-KR" sz="48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4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4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4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4800">
                            <a:latin typeface="Cambria Math"/>
                            <a:ea typeface="Cambria Math"/>
                          </a:rPr>
                          <m:t>hom</m:t>
                        </m:r>
                        <m:d>
                          <m:dPr>
                            <m:ctrlPr>
                              <a:rPr lang="en-US" altLang="ko-KR" sz="4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8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4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ko-KR" sz="48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4800" b="1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4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4800">
                            <a:latin typeface="Cambria Math"/>
                            <a:ea typeface="Cambria Math"/>
                          </a:rPr>
                          <m:t>hom</m:t>
                        </m:r>
                      </m:e>
                      <m:sup>
                        <m:r>
                          <a:rPr lang="en-US" altLang="ko-KR" sz="4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4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ko-KR" sz="4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48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limLow>
                                  <m:limLow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ko-KR" sz="4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4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4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ko-KR" sz="4800" i="1" dirty="0">
                                                      <a:latin typeface="Cambria Math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4800" i="1" dirty="0">
                                                      <a:latin typeface="Cambria Math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4800" i="1" dirty="0">
                                                          <a:latin typeface="Cambria Math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 dirty="0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4800" i="1">
                                                      <a:latin typeface="Cambria Math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4800" i="1">
                                                      <a:latin typeface="Cambria Math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4800" i="1" dirty="0">
                                                          <a:latin typeface="Cambria Math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 dirty="0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4800" i="1">
                                                      <a:latin typeface="Cambria Math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4800" i="1">
                                                      <a:latin typeface="Cambria Math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4800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ko-KR" sz="4800" b="1" i="1">
                                        <a:latin typeface="Cambria Math"/>
                                      </a:rPr>
                                      <m:t>𝑨</m:t>
                                    </m:r>
                                  </m:lim>
                                </m:limLow>
                                <m:r>
                                  <a:rPr lang="en-US" altLang="ko-KR" sz="4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limLow>
                                  <m:limLow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ko-KR" sz="4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4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4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1,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2,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3,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21,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23,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31,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32,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31,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  <m:r>
                                              <a:rPr lang="en-US" altLang="ko-KR" sz="480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4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4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ko-KR" sz="4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4800" b="1" i="1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4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4800" b="1" i="1" smtClean="0">
                                        <a:latin typeface="Cambria Math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altLang="ko-KR" sz="4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4800" b="1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b="1" i="1">
                                                <a:latin typeface="Cambria Math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lim>
                                </m:limLow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en-US" altLang="ko-KR" sz="48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b="1" i="1" smtClean="0">
                                    <a:latin typeface="Cambria Math"/>
                                    <a:ea typeface="Cambria Math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ko-KR" sz="4800" b="1" i="1" smtClean="0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4800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lim>
                        </m:limLow>
                        <m:r>
                          <a:rPr lang="en-US" altLang="ko-KR" sz="4800" b="1" i="1">
                            <a:latin typeface="Cambria Math"/>
                            <a:ea typeface="Cambria Math"/>
                          </a:rPr>
                          <m:t>∙</m:t>
                        </m:r>
                        <m:limLow>
                          <m:limLowPr>
                            <m:ctrlPr>
                              <a:rPr lang="en-US" altLang="ko-KR" sz="4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ko-KR" sz="4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altLang="ko-KR" sz="48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48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sz="4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sz="4800">
                                <a:latin typeface="Cambria Math"/>
                                <a:ea typeface="Cambria Math"/>
                              </a:rPr>
                              <m:t>hom</m:t>
                            </m:r>
                            <m:d>
                              <m:dPr>
                                <m:ctrlPr>
                                  <a:rPr lang="en-US" altLang="ko-KR" sz="4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48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1" i="1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e>
                    </m:d>
                  </m:oMath>
                </a14:m>
                <a:r>
                  <a:rPr lang="en-US" altLang="ko-KR" sz="4800" dirty="0"/>
                  <a:t> </a:t>
                </a:r>
              </a:p>
              <a:p>
                <a:pPr marL="0" indent="0" algn="ctr">
                  <a:buNone/>
                </a:pPr>
                <a:endParaRPr lang="en-US" altLang="ko-KR" sz="4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dirty="0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ko-KR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4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4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48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4800" b="1" i="1">
                          <a:latin typeface="Cambria Math"/>
                          <a:ea typeface="Cambria Math"/>
                        </a:rPr>
                        <m:t>′∙</m:t>
                      </m:r>
                      <m:limLow>
                        <m:limLowPr>
                          <m:ctrlPr>
                            <a:rPr lang="en-US" altLang="ko-KR" sz="4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4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ko-KR" sz="48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4800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4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4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4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4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  <m:e>
                                      <m:r>
                                        <a:rPr lang="en-US" altLang="ko-KR" sz="48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ko-KR" sz="4800">
                              <a:latin typeface="Cambria Math"/>
                              <a:ea typeface="Cambria Math"/>
                            </a:rPr>
                            <m:t>hom</m:t>
                          </m:r>
                          <m:d>
                            <m:dPr>
                              <m:ctrlPr>
                                <a:rPr lang="en-US" altLang="ko-KR" sz="48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48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altLang="ko-KR" sz="4800" b="1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4800" b="1" i="1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altLang="ko-KR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2,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4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21,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4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31,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32,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4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ko-KR" sz="4800" i="1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48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4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i="1" dirty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ko-KR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4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4800" i="1" dirty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ko-KR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4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21,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sz="4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31,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32,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4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ko-KR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4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en-US" altLang="ko-KR" sz="48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48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4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48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48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4800" b="1" dirty="0"/>
              </a:p>
              <a:p>
                <a:pPr marL="0" indent="0" algn="ctr">
                  <a:buNone/>
                </a:pPr>
                <a:endParaRPr lang="en-US" altLang="ko-KR" sz="4800" b="1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From the view </a:t>
                </a:r>
                <a:r>
                  <a:rPr lang="en-US" altLang="ko-KR" sz="4800" dirty="0" err="1"/>
                  <a:t>homography</a:t>
                </a:r>
                <a:r>
                  <a:rPr lang="en-US" altLang="ko-KR" sz="4800" dirty="0"/>
                  <a:t> set  </a:t>
                </a:r>
                <a14:m>
                  <m:oMath xmlns:m="http://schemas.openxmlformats.org/officeDocument/2006/math">
                    <m:r>
                      <a:rPr lang="el-GR" altLang="ko-KR" sz="4800" b="1" i="1" dirty="0" smtClean="0">
                        <a:latin typeface="Cambria Math"/>
                      </a:rPr>
                      <m:t>𝜢</m:t>
                    </m:r>
                    <m:r>
                      <a:rPr lang="en-US" altLang="ko-KR" sz="48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 dirty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4800" b="1" i="1" dirty="0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4800" b="1" i="1" dirty="0" smtClean="0"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altLang="ko-KR" sz="4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 dirty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48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4800" b="1" i="1" dirty="0" smtClean="0">
                            <a:latin typeface="Cambria Math"/>
                          </a:rPr>
                          <m:t>,..</m:t>
                        </m:r>
                        <m:sSub>
                          <m:sSubPr>
                            <m:ctrlPr>
                              <a:rPr lang="en-US" altLang="ko-KR" sz="4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 dirty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4800" b="1" i="1" dirty="0" smtClean="0">
                                <a:latin typeface="Cambria Math"/>
                              </a:rPr>
                              <m:t>𝑴</m:t>
                            </m:r>
                            <m:r>
                              <a:rPr lang="en-US" altLang="ko-KR" sz="48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4800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800" dirty="0"/>
                  <a:t>, the five intrinsic parameters (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𝛼</m:t>
                    </m:r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r>
                      <a:rPr lang="en-US" altLang="ko-KR" sz="4800" i="1">
                        <a:latin typeface="Cambria Math"/>
                      </a:rPr>
                      <m:t>𝛽</m:t>
                    </m:r>
                    <m:r>
                      <a:rPr lang="en-US" altLang="ko-KR" sz="4800" i="1">
                        <a:latin typeface="Cambria Math"/>
                      </a:rPr>
                      <m:t>,</m:t>
                    </m:r>
                    <m:r>
                      <a:rPr lang="en-US" altLang="ko-KR" sz="4800" i="1" dirty="0">
                        <a:latin typeface="Cambria Math"/>
                      </a:rPr>
                      <m:t>𝛾</m:t>
                    </m:r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4800" dirty="0"/>
                  <a:t>) of the camera are estimated using a closed-form (linear) solution, ignoring any lens distortion at this point. </a:t>
                </a:r>
                <a14:m>
                  <m:oMath xmlns:m="http://schemas.openxmlformats.org/officeDocument/2006/math">
                    <m:r>
                      <a:rPr lang="en-US" altLang="ko-KR" sz="4800" b="0" i="1" dirty="0" smtClean="0">
                        <a:latin typeface="Cambria Math"/>
                      </a:rPr>
                      <m:t>𝑀</m:t>
                    </m:r>
                    <m:r>
                      <a:rPr lang="en-US" altLang="ko-KR" sz="4800" b="1" i="1" dirty="0" smtClean="0">
                        <a:latin typeface="Cambria Math"/>
                      </a:rPr>
                      <m:t>≥</m:t>
                    </m:r>
                    <m:r>
                      <a:rPr lang="en-US" altLang="ko-KR" sz="4800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altLang="ko-KR" sz="4800" dirty="0"/>
                  <a:t> views give a unique solution (up to an undetermined scale factor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4800" dirty="0"/>
                  <a:t>). If the sensor plane is assumed to be without skew (i. e.,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𝛾</m:t>
                    </m:r>
                    <m:r>
                      <a:rPr lang="en-US" altLang="ko-KR" sz="48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sz="4800" dirty="0"/>
                  <a:t>, which is a reasonable assumption) then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𝑀</m:t>
                    </m:r>
                    <m:r>
                      <a:rPr lang="en-US" altLang="ko-KR" sz="4800" b="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ko-KR" sz="4800" dirty="0"/>
                  <a:t> images are sufficient. More views generally lead to more accurate result.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Once the camera intrinsic parameters are known, the extrinsic 3D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4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ko-KR" sz="4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800" dirty="0"/>
                  <a:t> </a:t>
                </a:r>
                <a:r>
                  <a:rPr lang="en-US" altLang="ko-KR" sz="4800" dirty="0"/>
                  <a:t>are calculated for each camera view </a:t>
                </a:r>
                <a:r>
                  <a:rPr lang="ko-KR" altLang="en-US" sz="4800" dirty="0"/>
                  <a:t>𝒊 </a:t>
                </a: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The radial distortion parameters </a:t>
                </a:r>
                <a:r>
                  <a:rPr lang="ko-KR" altLang="en-US" sz="4800" dirty="0"/>
                  <a:t>𝒌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4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48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4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4800" i="1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4800" dirty="0"/>
                  <a:t>are estimated by linear least-square minimization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Finally, using the estimated parameter values as an initial guess ((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𝛼</m:t>
                    </m:r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r>
                      <a:rPr lang="en-US" altLang="ko-KR" sz="4800" i="1">
                        <a:latin typeface="Cambria Math"/>
                      </a:rPr>
                      <m:t>𝛽</m:t>
                    </m:r>
                    <m:r>
                      <a:rPr lang="en-US" altLang="ko-KR" sz="4800" i="1">
                        <a:latin typeface="Cambria Math"/>
                      </a:rPr>
                      <m:t>,</m:t>
                    </m:r>
                    <m:r>
                      <a:rPr lang="en-US" altLang="ko-KR" sz="4800" i="1" dirty="0">
                        <a:latin typeface="Cambria Math"/>
                      </a:rPr>
                      <m:t>𝛾</m:t>
                    </m:r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4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/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4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/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𝑥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𝑦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𝑧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4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/>
                  <a:t>(or </a:t>
                </a:r>
                <a14:m>
                  <m:oMath xmlns:m="http://schemas.openxmlformats.org/officeDocument/2006/math">
                    <m:r>
                      <a:rPr lang="en-US" altLang="ko-KR" sz="4800" b="1" i="1" dirty="0">
                        <a:latin typeface="Cambria Math"/>
                      </a:rPr>
                      <m:t>𝝆</m:t>
                    </m:r>
                    <m:r>
                      <a:rPr lang="en-US" altLang="ko-KR" sz="4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48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48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4800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4800" dirty="0"/>
                  <a:t>):step 3~6), a all parameters are refined by non-linear optimization over all M views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1800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229600" cy="5877272"/>
              </a:xfrm>
              <a:blipFill rotWithShape="1">
                <a:blip r:embed="rId2"/>
                <a:stretch>
                  <a:fillRect l="-148" t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2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Pinhole </a:t>
            </a:r>
            <a:r>
              <a:rPr lang="ko-KR" altLang="en-US" dirty="0"/>
              <a:t>카메라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88" y="1700808"/>
            <a:ext cx="2514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8" y="4158216"/>
            <a:ext cx="25717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242088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Pinhole </a:t>
            </a:r>
            <a:r>
              <a:rPr lang="ko-KR" altLang="en-US" dirty="0"/>
              <a:t>크기가 작은 경우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이상적인 </a:t>
            </a:r>
            <a:r>
              <a:rPr lang="en-US" altLang="ko-KR" dirty="0"/>
              <a:t>Pinhole </a:t>
            </a:r>
            <a:r>
              <a:rPr lang="ko-KR" altLang="en-US" dirty="0"/>
              <a:t>카메라는 </a:t>
            </a:r>
            <a:r>
              <a:rPr lang="en-US" altLang="ko-KR" dirty="0"/>
              <a:t>Pinhole</a:t>
            </a:r>
            <a:r>
              <a:rPr lang="ko-KR" altLang="en-US" dirty="0"/>
              <a:t>의 크기가 </a:t>
            </a:r>
            <a:r>
              <a:rPr lang="en-US" altLang="ko-KR" dirty="0"/>
              <a:t>0 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77880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Pinhole </a:t>
            </a:r>
            <a:r>
              <a:rPr lang="ko-KR" altLang="en-US" dirty="0"/>
              <a:t>크기가 큰 경우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94928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Pinhole </a:t>
            </a:r>
            <a:r>
              <a:rPr lang="ko-KR" altLang="en-US" dirty="0"/>
              <a:t>크기가 작을 수록 선명하다</a:t>
            </a:r>
            <a:r>
              <a:rPr lang="en-US" altLang="ko-KR" dirty="0"/>
              <a:t>. </a:t>
            </a:r>
            <a:r>
              <a:rPr lang="ko-KR" altLang="en-US" dirty="0"/>
              <a:t>왜 그러한가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Pinhole </a:t>
            </a:r>
            <a:r>
              <a:rPr lang="ko-KR" altLang="en-US" dirty="0"/>
              <a:t>크기가 작다면 어떤 단점이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043608" y="3140968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3648" y="35010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상이 반전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3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3714"/>
            <a:ext cx="8229600" cy="1143000"/>
          </a:xfrm>
        </p:spPr>
        <p:txBody>
          <a:bodyPr/>
          <a:lstStyle/>
          <a:p>
            <a:r>
              <a:rPr lang="en-US" altLang="ko-KR" dirty="0"/>
              <a:t>Plane-based “self” calibration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229600" cy="5877272"/>
              </a:xfrm>
            </p:spPr>
            <p:txBody>
              <a:bodyPr>
                <a:normAutofit fontScale="2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ko-KR" sz="4800" dirty="0"/>
                  <a:t>From the observed points, the associated </a:t>
                </a:r>
                <a:r>
                  <a:rPr lang="en-US" altLang="ko-KR" sz="4800" dirty="0" err="1"/>
                  <a:t>homographies</a:t>
                </a:r>
                <a:r>
                  <a:rPr lang="en-US" altLang="ko-K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0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4800" dirty="0"/>
                  <a:t>: view index,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𝑖</m:t>
                    </m:r>
                    <m:r>
                      <a:rPr lang="en-US" altLang="ko-KR" sz="4800" i="1" dirty="0">
                        <a:latin typeface="Cambria Math"/>
                      </a:rPr>
                      <m:t>=0,…,</m:t>
                    </m:r>
                    <m:r>
                      <a:rPr lang="en-US" altLang="ko-KR" sz="4800" i="1" dirty="0">
                        <a:latin typeface="Cambria Math"/>
                      </a:rPr>
                      <m:t>𝑀</m:t>
                    </m:r>
                    <m:r>
                      <a:rPr lang="en-US" altLang="ko-KR" sz="48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ko-KR" sz="4800" dirty="0"/>
                  <a:t>) (linear mappings from the model points and the observed 2D image points) are estimated for each view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4800" dirty="0"/>
                  <a:t>. (</a:t>
                </a:r>
                <a14:m>
                  <m:oMath xmlns:m="http://schemas.openxmlformats.org/officeDocument/2006/math">
                    <m:r>
                      <a:rPr lang="en-US" altLang="ko-KR" sz="4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4800" dirty="0"/>
                  <a:t>: point index)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i="1" dirty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ko-KR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4800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4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48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4800" i="1" dirty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4800" i="1" dirty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ko-KR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4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21,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sz="4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31,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32,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4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4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lim>
                      </m:limLow>
                      <m:r>
                        <a:rPr lang="en-US" altLang="ko-KR" sz="48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48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4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48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48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4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48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4800" b="1" dirty="0"/>
              </a:p>
              <a:p>
                <a:pPr marL="0" indent="0" algn="ctr">
                  <a:buNone/>
                </a:pPr>
                <a:r>
                  <a:rPr lang="en-US" altLang="ko-KR" sz="4800" dirty="0">
                    <a:solidFill>
                      <a:srgbClr val="FF0000"/>
                    </a:solidFill>
                    <a:ea typeface="Cambria Math"/>
                  </a:rPr>
                  <a:t>- 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4800" dirty="0">
                    <a:solidFill>
                      <a:srgbClr val="FF0000"/>
                    </a:solidFill>
                  </a:rPr>
                  <a:t> for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48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48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800" b="0" i="0" smtClean="0">
                        <a:solidFill>
                          <a:srgbClr val="FF0000"/>
                        </a:solidFill>
                        <a:latin typeface="Cambria Math"/>
                      </a:rPr>
                      <m:t>0≤</m:t>
                    </m:r>
                    <m:r>
                      <a:rPr lang="en-US" altLang="ko-KR" sz="4800" b="0" i="1">
                        <a:solidFill>
                          <a:srgbClr val="FF0000"/>
                        </a:solidFill>
                        <a:latin typeface="Cambria Math"/>
                      </a:rPr>
                      <m:t>𝑗</m:t>
                    </m:r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ko-KR" sz="4800" dirty="0">
                    <a:solidFill>
                      <a:srgbClr val="FF0000"/>
                    </a:solidFill>
                  </a:rPr>
                  <a:t>  ?: SVD and </a:t>
                </a:r>
                <a:r>
                  <a:rPr lang="en-US" altLang="ko-KR" sz="4800" b="1" dirty="0">
                    <a:solidFill>
                      <a:srgbClr val="FF0000"/>
                    </a:solidFill>
                  </a:rPr>
                  <a:t>non-linear optimization. 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From the view </a:t>
                </a:r>
                <a:r>
                  <a:rPr lang="en-US" altLang="ko-KR" sz="4800" dirty="0" err="1"/>
                  <a:t>homography</a:t>
                </a:r>
                <a:r>
                  <a:rPr lang="en-US" altLang="ko-KR" sz="4800" dirty="0"/>
                  <a:t> set  </a:t>
                </a:r>
                <a14:m>
                  <m:oMath xmlns:m="http://schemas.openxmlformats.org/officeDocument/2006/math">
                    <m:r>
                      <a:rPr lang="el-GR" altLang="ko-KR" sz="4800" b="1" i="1" dirty="0">
                        <a:latin typeface="Cambria Math"/>
                      </a:rPr>
                      <m:t>𝜢</m:t>
                    </m:r>
                    <m:r>
                      <a:rPr lang="en-US" altLang="ko-KR" sz="480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 dirty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4800" b="1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4800" b="1" i="1" dirty="0"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altLang="ko-KR" sz="4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 dirty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48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4800" b="1" i="1" dirty="0">
                            <a:latin typeface="Cambria Math"/>
                          </a:rPr>
                          <m:t>,..</m:t>
                        </m:r>
                        <m:sSub>
                          <m:sSubPr>
                            <m:ctrlPr>
                              <a:rPr lang="en-US" altLang="ko-KR" sz="4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b="1" i="1" dirty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4800" b="1" i="1" dirty="0">
                                <a:latin typeface="Cambria Math"/>
                              </a:rPr>
                              <m:t>𝑴</m:t>
                            </m:r>
                            <m:r>
                              <a:rPr lang="en-US" altLang="ko-KR" sz="4800" b="1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4800" b="1" i="1" dirty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800" dirty="0"/>
                  <a:t>, the five intrinsic parameters (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𝛼</m:t>
                    </m:r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r>
                      <a:rPr lang="en-US" altLang="ko-KR" sz="4800" i="1">
                        <a:latin typeface="Cambria Math"/>
                      </a:rPr>
                      <m:t>𝛽</m:t>
                    </m:r>
                    <m:r>
                      <a:rPr lang="en-US" altLang="ko-KR" sz="4800" i="1">
                        <a:latin typeface="Cambria Math"/>
                      </a:rPr>
                      <m:t>,</m:t>
                    </m:r>
                    <m:r>
                      <a:rPr lang="en-US" altLang="ko-KR" sz="4800" i="1" dirty="0">
                        <a:latin typeface="Cambria Math"/>
                      </a:rPr>
                      <m:t>𝛾</m:t>
                    </m:r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4800" dirty="0"/>
                  <a:t>) of the camera are estimated using a closed-form (linear) solution, ignoring any lens distortion at this point.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𝑀</m:t>
                    </m:r>
                    <m:r>
                      <a:rPr lang="en-US" altLang="ko-KR" sz="4800" b="1" i="1" dirty="0">
                        <a:latin typeface="Cambria Math"/>
                      </a:rPr>
                      <m:t>≥</m:t>
                    </m:r>
                    <m:r>
                      <a:rPr lang="en-US" altLang="ko-KR" sz="4800" i="1" dirty="0">
                        <a:latin typeface="Cambria Math"/>
                      </a:rPr>
                      <m:t>3</m:t>
                    </m:r>
                  </m:oMath>
                </a14:m>
                <a:r>
                  <a:rPr lang="en-US" altLang="ko-KR" sz="4800" dirty="0"/>
                  <a:t> views give a unique solution (up to an undetermined scale factor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4800" dirty="0"/>
                  <a:t>). If the sensor plane is assumed to be without skew (i. e.,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𝛾</m:t>
                    </m:r>
                    <m:r>
                      <a:rPr lang="en-US" altLang="ko-KR" sz="48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sz="4800" dirty="0"/>
                  <a:t>, which is a reasonable assumption) then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𝑀</m:t>
                    </m:r>
                    <m:r>
                      <a:rPr lang="en-US" altLang="ko-KR" sz="4800" i="1" dirty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ko-KR" sz="4800" dirty="0"/>
                  <a:t> images are sufficient. More views generally lead to more accurate result.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Once the camera intrinsic parameters are known, the extrinsic 3D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4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ko-KR" sz="4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800" dirty="0"/>
                  <a:t> </a:t>
                </a:r>
                <a:r>
                  <a:rPr lang="en-US" altLang="ko-KR" sz="4800" dirty="0"/>
                  <a:t>are calculated for each camera view </a:t>
                </a:r>
                <a:r>
                  <a:rPr lang="ko-KR" altLang="en-US" sz="4800" dirty="0"/>
                  <a:t>𝒊</a:t>
                </a:r>
                <a:r>
                  <a:rPr lang="en-US" altLang="ko-KR" sz="4800" dirty="0"/>
                  <a:t>. </a:t>
                </a:r>
                <a:r>
                  <a:rPr lang="en-US" altLang="ko-KR" sz="4800" dirty="0">
                    <a:solidFill>
                      <a:srgbClr val="FF0000"/>
                    </a:solidFill>
                  </a:rPr>
                  <a:t>–We need exact 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>
                    <a:solidFill>
                      <a:srgbClr val="FF0000"/>
                    </a:solidFill>
                  </a:rPr>
                  <a:t>: using SVD, we can obtain exact rotation  </a:t>
                </a:r>
                <a:r>
                  <a:rPr lang="ko-KR" altLang="en-US" sz="4800" dirty="0"/>
                  <a:t> </a:t>
                </a: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The radial distortion parameters </a:t>
                </a:r>
                <a:r>
                  <a:rPr lang="ko-KR" altLang="en-US" sz="4800" dirty="0"/>
                  <a:t>𝒌 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4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48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8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4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4800" i="1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4800" dirty="0"/>
                  <a:t>are estimated by </a:t>
                </a:r>
                <a:r>
                  <a:rPr lang="en-US" altLang="ko-KR" sz="4800" b="1" dirty="0">
                    <a:solidFill>
                      <a:srgbClr val="FF0000"/>
                    </a:solidFill>
                  </a:rPr>
                  <a:t>linear least-square minimization(Pseud inverse</a:t>
                </a:r>
                <a:r>
                  <a:rPr lang="en-US" altLang="ko-KR" sz="4800" dirty="0"/>
                  <a:t>).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4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4800" dirty="0"/>
                  <a:t>Finally, using the estimated parameter values as an initial guess ((</a:t>
                </a:r>
                <a14:m>
                  <m:oMath xmlns:m="http://schemas.openxmlformats.org/officeDocument/2006/math">
                    <m:r>
                      <a:rPr lang="en-US" altLang="ko-KR" sz="4800" i="1" dirty="0">
                        <a:latin typeface="Cambria Math"/>
                      </a:rPr>
                      <m:t>𝛼</m:t>
                    </m:r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r>
                      <a:rPr lang="en-US" altLang="ko-KR" sz="4800" i="1">
                        <a:latin typeface="Cambria Math"/>
                      </a:rPr>
                      <m:t>𝛽</m:t>
                    </m:r>
                    <m:r>
                      <a:rPr lang="en-US" altLang="ko-KR" sz="4800" i="1">
                        <a:latin typeface="Cambria Math"/>
                      </a:rPr>
                      <m:t>,</m:t>
                    </m:r>
                    <m:r>
                      <a:rPr lang="en-US" altLang="ko-KR" sz="4800" i="1" dirty="0">
                        <a:latin typeface="Cambria Math"/>
                      </a:rPr>
                      <m:t>𝛾</m:t>
                    </m:r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4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4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/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4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/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𝑥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𝑦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4800" i="1" dirty="0">
                            <a:latin typeface="Cambria Math"/>
                          </a:rPr>
                          <m:t>𝑧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48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sz="4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4800" dirty="0"/>
                  <a:t>(or </a:t>
                </a:r>
                <a14:m>
                  <m:oMath xmlns:m="http://schemas.openxmlformats.org/officeDocument/2006/math">
                    <m:r>
                      <a:rPr lang="en-US" altLang="ko-KR" sz="4800" b="1" i="1" dirty="0">
                        <a:latin typeface="Cambria Math"/>
                      </a:rPr>
                      <m:t>𝝆</m:t>
                    </m:r>
                    <m:r>
                      <a:rPr lang="en-US" altLang="ko-KR" sz="4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48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480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4800" i="1" dirty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48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4800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4800" dirty="0"/>
                  <a:t>: </a:t>
                </a:r>
                <a:r>
                  <a:rPr lang="en-US" altLang="ko-KR" sz="4800" dirty="0">
                    <a:solidFill>
                      <a:srgbClr val="FF0000"/>
                    </a:solidFill>
                  </a:rPr>
                  <a:t>Rodrigues Rotation Formula</a:t>
                </a:r>
                <a:r>
                  <a:rPr lang="en-US" altLang="ko-KR" sz="4800" dirty="0"/>
                  <a:t>):step 3~6), a all parameters are refined by </a:t>
                </a:r>
                <a:r>
                  <a:rPr lang="en-US" altLang="ko-KR" sz="4800" dirty="0">
                    <a:solidFill>
                      <a:srgbClr val="FF0000"/>
                    </a:solidFill>
                  </a:rPr>
                  <a:t>non-linear </a:t>
                </a:r>
                <a:r>
                  <a:rPr lang="en-US" altLang="ko-KR" sz="4800" b="1" dirty="0">
                    <a:solidFill>
                      <a:srgbClr val="FF0000"/>
                    </a:solidFill>
                  </a:rPr>
                  <a:t>optimization(LM (</a:t>
                </a:r>
                <a:r>
                  <a:rPr lang="en-US" altLang="ko-KR" sz="4800" b="1" dirty="0" err="1">
                    <a:solidFill>
                      <a:srgbClr val="FF0000"/>
                    </a:solidFill>
                  </a:rPr>
                  <a:t>Levenberg</a:t>
                </a:r>
                <a:r>
                  <a:rPr lang="en-US" altLang="ko-KR" sz="4800" b="1" dirty="0">
                    <a:solidFill>
                      <a:srgbClr val="FF0000"/>
                    </a:solidFill>
                  </a:rPr>
                  <a:t>–Marquardt ) Method</a:t>
                </a:r>
                <a:r>
                  <a:rPr lang="en-US" altLang="ko-KR" sz="48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4800" dirty="0"/>
                  <a:t>over all M views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1800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229600" cy="5877272"/>
              </a:xfrm>
              <a:blipFill rotWithShape="1">
                <a:blip r:embed="rId2"/>
                <a:stretch>
                  <a:fillRect l="-148" t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9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1400" i="1" dirty="0">
                        <a:latin typeface="Cambria Math"/>
                      </a:rPr>
                      <m:t>=</m:t>
                    </m:r>
                    <m:r>
                      <a:rPr lang="en-US" altLang="ko-KR" sz="14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0" i="0" dirty="0" smtClean="0">
                        <a:latin typeface="Cambria Math"/>
                      </a:rPr>
                      <m:t>,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/>
                  <a:t>: estimated image coordinates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point in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view 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0" i="0" dirty="0" smtClean="0"/>
                      <m:t>={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 dirty="0">
                        <a:latin typeface="Cambria Math"/>
                      </a:rPr>
                      <m:t>𝛼</m:t>
                    </m:r>
                    <m:r>
                      <a:rPr lang="en-US" altLang="ko-KR" sz="1400" i="1" dirty="0">
                        <a:latin typeface="Cambria Math"/>
                      </a:rPr>
                      <m:t>,</m:t>
                    </m:r>
                    <m:r>
                      <a:rPr lang="en-US" altLang="ko-KR" sz="1400" i="1">
                        <a:latin typeface="Cambria Math"/>
                      </a:rPr>
                      <m:t>𝛽</m:t>
                    </m:r>
                    <m:r>
                      <a:rPr lang="en-US" altLang="ko-KR" sz="1400" i="1">
                        <a:latin typeface="Cambria Math"/>
                      </a:rPr>
                      <m:t>,</m:t>
                    </m:r>
                    <m:r>
                      <a:rPr lang="en-US" altLang="ko-KR" sz="1400" i="1" dirty="0">
                        <a:latin typeface="Cambria Math"/>
                      </a:rPr>
                      <m:t>𝛾</m:t>
                    </m:r>
                    <m:r>
                      <a:rPr lang="en-US" altLang="ko-KR" sz="14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400" dirty="0"/>
                      <m:t>, (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400" dirty="0"/>
                      <m:t>, (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𝑥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𝑦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𝑧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𝑥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𝑦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𝑧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400" b="0" i="0" dirty="0" smtClean="0"/>
                      <m:t>}</m:t>
                    </m:r>
                  </m:oMath>
                </a14:m>
                <a:r>
                  <a:rPr lang="en-US" altLang="ko-KR" sz="1400" dirty="0"/>
                  <a:t>,</a:t>
                </a:r>
                <a:r>
                  <a:rPr lang="en-US" altLang="ko-KR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view camera parameters.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/>
                      </a:rPr>
                      <m:t>𝑷</m:t>
                    </m:r>
                    <m:r>
                      <a:rPr lang="en-US" altLang="ko-KR" sz="1400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400" b="1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400" b="1" i="1" dirty="0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𝑴</m:t>
                            </m:r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: Camera parameter set 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</a:t>
                </a:r>
              </a:p>
              <a:p>
                <a:r>
                  <a:rPr lang="en-US" altLang="ko-KR" sz="1400" dirty="0"/>
                  <a:t>It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1" i="1">
                        <a:latin typeface="Cambria Math"/>
                        <a:ea typeface="Cambria Math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/>
                  <a:t>: measured image coordinates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point in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view </a:t>
                </a:r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1400" b="1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1" i="1" dirty="0" smtClean="0">
                        <a:latin typeface="Cambria Math"/>
                      </a:rPr>
                      <m:t>=</m:t>
                    </m:r>
                    <m:r>
                      <a:rPr lang="en-US" altLang="ko-KR" sz="14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1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sum of square error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/>
                      </a:rPr>
                      <m:t>𝑒</m:t>
                    </m:r>
                    <m:r>
                      <a:rPr lang="en-US" altLang="ko-KR" sz="1400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sz="1400" i="1" dirty="0">
                            <a:latin typeface="Cambria Math"/>
                          </a:rPr>
                          <m:t>𝑀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i="1" dirty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dirty="0">
                                            <a:latin typeface="Cambria Math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ko-KR" sz="1400" b="1" i="1" dirty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 We find optimized camera parameter set 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sz="1400" dirty="0"/>
                  <a:t> that minimizes sum of square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b="1" i="1" dirty="0">
                            <a:latin typeface="Cambria Math"/>
                          </a:rPr>
                          <m:t>𝑷</m:t>
                        </m:r>
                        <m:r>
                          <a:rPr lang="en-US" altLang="ko-KR" sz="1400" b="0" i="1" dirty="0" smtClean="0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dirty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400" b="1" i="1" dirty="0">
                                <a:latin typeface="Cambria Math"/>
                              </a:rPr>
                              <m:t>𝑷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ko-KR" sz="1400" b="1" i="1" dirty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sz="1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1400" b="1" i="1" dirty="0">
                                    <a:latin typeface="Cambria Math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altLang="ko-KR" sz="1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𝑴</m:t>
                                    </m:r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 dirty="0"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altLang="ko-KR" sz="1400" b="1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1400" b="1" i="1" dirty="0">
                                <a:latin typeface="Cambria Math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400" i="1" dirty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1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4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14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i="1" dirty="0">
                                            <a:latin typeface="Cambria Math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i="1" dirty="0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1400" i="1" dirty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ko-KR" sz="14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  <a:ea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1" i="1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1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1" i="1" dirty="0">
                                                        <a:latin typeface="Cambria Math"/>
                                                      </a:rPr>
                                                      <m:t>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1" i="1" dirty="0">
                                                        <a:latin typeface="Cambria Math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altLang="ko-KR" sz="1400" b="1" i="1" dirty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400" b="1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1" i="1" dirty="0">
                                                    <a:latin typeface="Cambria Math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1400" b="1" i="1" dirty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</a:rPr>
                      <m:t>𝑒</m:t>
                    </m:r>
                    <m:r>
                      <a:rPr lang="en-US" altLang="ko-KR" sz="1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is nonlinear function of 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sz="1400" dirty="0"/>
                  <a:t>. So, we need initial camera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ko-KR" sz="1400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altLang="ko-KR" sz="1400" dirty="0"/>
                  <a:t> to solve nonlinear solution problem.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ko-KR" sz="1400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ko-KR" sz="1400" b="1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𝒐</m:t>
                            </m:r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ko-KR" sz="1400" b="1" i="1" dirty="0" smtClean="0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1400" b="1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>
                                <a:latin typeface="Cambria Math"/>
                              </a:rPr>
                              <m:t>𝒐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400" b="1" i="1" dirty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dirty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b="1" i="1" dirty="0">
                                <a:latin typeface="Cambria Math"/>
                              </a:rPr>
                              <m:t>𝒐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𝑴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400" b="1" i="1" dirty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: it is obtained by step3~6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1" i="1" dirty="0">
                              <a:latin typeface="Cambria Math"/>
                            </a:rPr>
                            <m:t>𝑷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dirty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1400" b="1" i="1" dirty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ko-KR" sz="1400" b="1" i="1" dirty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1400" b="1" i="1" dirty="0">
                                      <a:latin typeface="Cambria Math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 dirty="0">
                                      <a:latin typeface="Cambria Math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ko-KR" sz="1400" b="1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dirty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1400" b="1" i="1" dirty="0">
                                  <a:latin typeface="Cambria Math"/>
                                </a:rPr>
                                <m:t>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400" i="1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 dirty="0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en-US" altLang="ko-KR" sz="1400" i="1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1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1400" i="1" dirty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1400" i="1" dirty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 dirty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ko-KR" sz="1400" i="1" dirty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400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i="1" dirty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sz="1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b="1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𝑿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b="1" i="1" dirty="0">
                                                          <a:latin typeface="Cambria Math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b="1" i="1" dirty="0">
                                                          <a:latin typeface="Cambria Math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1400" b="1" i="1" dirty="0" smtClean="0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b="1" i="1" dirty="0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b="1" i="1" dirty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b="1" i="1" dirty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𝒐</m:t>
                                                      </m:r>
                                                      <m:r>
                                                        <a:rPr lang="en-US" altLang="ko-KR" sz="1400" b="1" i="1" dirty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sz="1400" b="1" i="1" dirty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ko-KR" sz="1400" b="1" i="1" dirty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400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b="1" i="1" dirty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lang="en-US" altLang="ko-KR" sz="1400" b="1" i="1" dirty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LM(</a:t>
                </a:r>
                <a:r>
                  <a:rPr lang="en-US" altLang="ko-KR" sz="1400" dirty="0" err="1"/>
                  <a:t>Levenberg</a:t>
                </a:r>
                <a:r>
                  <a:rPr lang="en-US" altLang="ko-KR" sz="1400" dirty="0"/>
                  <a:t>–Marquardt ) Method is proper to solve the problem.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73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Mathematic Tools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Linear Solution Problem</a:t>
            </a:r>
          </a:p>
          <a:p>
            <a:pPr>
              <a:buFontTx/>
              <a:buChar char="-"/>
            </a:pPr>
            <a:r>
              <a:rPr lang="en-US" altLang="ko-KR" dirty="0"/>
              <a:t>Pseudo inverse</a:t>
            </a:r>
          </a:p>
          <a:p>
            <a:pPr marL="0" indent="0">
              <a:buNone/>
            </a:pPr>
            <a:r>
              <a:rPr lang="en-US" altLang="ko-KR" dirty="0"/>
              <a:t>- SVD(singular value decomposition)</a:t>
            </a:r>
          </a:p>
          <a:p>
            <a:r>
              <a:rPr lang="en-US" altLang="ko-KR" dirty="0"/>
              <a:t>Non linear Solution Problem</a:t>
            </a:r>
          </a:p>
          <a:p>
            <a:pPr>
              <a:buFontTx/>
              <a:buChar char="-"/>
            </a:pPr>
            <a:r>
              <a:rPr lang="en-US" altLang="ko-KR" dirty="0"/>
              <a:t>Newton Method</a:t>
            </a:r>
          </a:p>
          <a:p>
            <a:pPr>
              <a:buFontTx/>
              <a:buChar char="-"/>
            </a:pPr>
            <a:r>
              <a:rPr lang="en-US" altLang="ko-KR" dirty="0"/>
              <a:t>LM Method</a:t>
            </a:r>
          </a:p>
          <a:p>
            <a:r>
              <a:rPr lang="en-US" altLang="ko-KR" dirty="0"/>
              <a:t>Geometric Transform</a:t>
            </a:r>
          </a:p>
          <a:p>
            <a:pPr>
              <a:buFontTx/>
              <a:buChar char="-"/>
            </a:pPr>
            <a:r>
              <a:rPr lang="en-US" altLang="ko-KR" dirty="0"/>
              <a:t>Affine Transform</a:t>
            </a:r>
          </a:p>
          <a:p>
            <a:pPr>
              <a:buFontTx/>
              <a:buChar char="-"/>
            </a:pPr>
            <a:r>
              <a:rPr lang="en-US" altLang="ko-KR" dirty="0" err="1"/>
              <a:t>Homography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Rodrigues </a:t>
            </a:r>
            <a:r>
              <a:rPr lang="en-US" altLang="ko-KR"/>
              <a:t>Rotation Formula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126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Z. Zhang, A Flexible New Technique for Camera Calibration, </a:t>
            </a:r>
            <a:r>
              <a:rPr lang="ko-KR" altLang="en-US" dirty="0"/>
              <a:t>‎</a:t>
            </a:r>
            <a:r>
              <a:rPr lang="en-US" altLang="ko-KR" dirty="0"/>
              <a:t>2000.</a:t>
            </a:r>
          </a:p>
          <a:p>
            <a:endParaRPr lang="en-US" altLang="ko-KR" dirty="0"/>
          </a:p>
          <a:p>
            <a:r>
              <a:rPr lang="en-US" altLang="ko-KR" dirty="0"/>
              <a:t>W. Burger, Zhang’s Camera Calibration Algorithm: In-Depth Tutorial and Implementation, 2016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13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Pinhole Camera Model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025229" y="3243908"/>
            <a:ext cx="16878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566366" y="2228876"/>
            <a:ext cx="936104" cy="1800200"/>
            <a:chOff x="826534" y="2636912"/>
            <a:chExt cx="936104" cy="1800200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/>
          <p:cNvCxnSpPr/>
          <p:nvPr/>
        </p:nvCxnSpPr>
        <p:spPr>
          <a:xfrm flipV="1">
            <a:off x="241561" y="2386460"/>
            <a:ext cx="8722927" cy="1540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758809" y="2757800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02192" y="3906817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 flipH="1">
            <a:off x="5016994" y="3082740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996816" y="30551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>
            <a:off x="6734682" y="3070536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 flipV="1">
            <a:off x="6938305" y="3711419"/>
            <a:ext cx="1" cy="108773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-81967" y="358830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Object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578391" y="47328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Retina Plane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38914" y="1862659"/>
            <a:ext cx="234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Pinhole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968737" y="3289521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37" y="3289521"/>
                <a:ext cx="1780462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/>
          <p:cNvCxnSpPr/>
          <p:nvPr/>
        </p:nvCxnSpPr>
        <p:spPr>
          <a:xfrm>
            <a:off x="223016" y="3042133"/>
            <a:ext cx="8741472" cy="129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286419" y="2170436"/>
            <a:ext cx="936104" cy="1800200"/>
            <a:chOff x="826534" y="2636912"/>
            <a:chExt cx="936104" cy="1800200"/>
          </a:xfrm>
        </p:grpSpPr>
        <p:cxnSp>
          <p:nvCxnSpPr>
            <p:cNvPr id="33" name="직선 연결선 32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타원 40"/>
          <p:cNvSpPr/>
          <p:nvPr/>
        </p:nvSpPr>
        <p:spPr>
          <a:xfrm>
            <a:off x="6713090" y="3055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117" idx="2"/>
          </p:cNvCxnSpPr>
          <p:nvPr/>
        </p:nvCxnSpPr>
        <p:spPr>
          <a:xfrm flipH="1">
            <a:off x="5018260" y="2170436"/>
            <a:ext cx="94471" cy="907543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833851" y="2228876"/>
            <a:ext cx="936104" cy="1800200"/>
            <a:chOff x="826534" y="2636912"/>
            <a:chExt cx="936104" cy="1800200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826534" y="2636912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826534" y="3068960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26534" y="4005064"/>
              <a:ext cx="936104" cy="4320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1762638" y="2636912"/>
              <a:ext cx="0" cy="1368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/>
          <p:cNvCxnSpPr/>
          <p:nvPr/>
        </p:nvCxnSpPr>
        <p:spPr>
          <a:xfrm flipH="1" flipV="1">
            <a:off x="3049873" y="3927444"/>
            <a:ext cx="1" cy="108773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73809" y="5040613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Plane</a:t>
            </a:r>
            <a:endParaRPr lang="ko-KR" altLang="en-US" sz="1400" dirty="0"/>
          </a:p>
        </p:txBody>
      </p:sp>
      <p:sp>
        <p:nvSpPr>
          <p:cNvPr id="60" name="타원 59"/>
          <p:cNvSpPr/>
          <p:nvPr/>
        </p:nvSpPr>
        <p:spPr>
          <a:xfrm>
            <a:off x="3179474" y="3379457"/>
            <a:ext cx="45719" cy="51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268624" y="30185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3287503" y="2647542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5021661" y="2678133"/>
            <a:ext cx="2533" cy="39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308226" y="2801002"/>
            <a:ext cx="16878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253956" y="2524431"/>
                <a:ext cx="1780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0" dirty="0"/>
                  <a:t>Focal length: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/>
                      </a:rPr>
                      <m:t>𝑓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56" y="2524431"/>
                <a:ext cx="1780462" cy="246221"/>
              </a:xfrm>
              <a:prstGeom prst="rect">
                <a:avLst/>
              </a:prstGeom>
              <a:blipFill rotWithShape="1"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98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Pinhole </a:t>
            </a:r>
            <a:r>
              <a:rPr lang="ko-KR" altLang="en-US" sz="1200" dirty="0"/>
              <a:t>카메라의 단점을 보완하기 위해 렌즈 카메라를 사용한다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pinhole </a:t>
            </a:r>
            <a:r>
              <a:rPr lang="ko-KR" altLang="en-US" sz="1200" dirty="0"/>
              <a:t>카메라의 </a:t>
            </a:r>
            <a:r>
              <a:rPr lang="en-US" altLang="ko-KR" sz="1200" dirty="0"/>
              <a:t>Focal length</a:t>
            </a:r>
            <a:r>
              <a:rPr lang="ko-KR" altLang="en-US" sz="1200" dirty="0"/>
              <a:t>와 렌즈카메라의 </a:t>
            </a:r>
            <a:r>
              <a:rPr lang="en-US" altLang="ko-KR" sz="1200" dirty="0"/>
              <a:t>Focal length</a:t>
            </a:r>
            <a:r>
              <a:rPr lang="ko-KR" altLang="en-US" sz="1200" dirty="0"/>
              <a:t>는 같은가</a:t>
            </a:r>
            <a:r>
              <a:rPr lang="en-US" altLang="ko-KR" sz="1200" dirty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pinhole </a:t>
            </a:r>
            <a:r>
              <a:rPr lang="ko-KR" altLang="en-US" sz="1200" dirty="0"/>
              <a:t>카메라의 </a:t>
            </a:r>
            <a:r>
              <a:rPr lang="en-US" altLang="ko-KR" sz="1200" dirty="0"/>
              <a:t>Focal length</a:t>
            </a:r>
            <a:r>
              <a:rPr lang="ko-KR" altLang="en-US" sz="1200" dirty="0"/>
              <a:t>는 </a:t>
            </a:r>
            <a:r>
              <a:rPr lang="en-US" altLang="ko-KR" sz="1200" dirty="0"/>
              <a:t>Lens Camera</a:t>
            </a:r>
            <a:r>
              <a:rPr lang="ko-KR" altLang="en-US" sz="1200" dirty="0"/>
              <a:t>의 무엇과 대응되는가</a:t>
            </a:r>
            <a:r>
              <a:rPr lang="en-US" altLang="ko-KR" sz="1200" dirty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	(1) focal length </a:t>
            </a:r>
          </a:p>
          <a:p>
            <a:pPr marL="0" indent="0">
              <a:buNone/>
            </a:pPr>
            <a:r>
              <a:rPr lang="en-US" altLang="ko-KR" sz="1200" dirty="0"/>
              <a:t>	(2) Lens position </a:t>
            </a:r>
          </a:p>
          <a:p>
            <a:pPr marL="0" indent="0">
              <a:buNone/>
            </a:pPr>
            <a:r>
              <a:rPr lang="en-US" altLang="ko-KR" sz="1200" dirty="0"/>
              <a:t>	(3) Lens position - focal length </a:t>
            </a:r>
          </a:p>
          <a:p>
            <a:pPr marL="0" indent="0">
              <a:buNone/>
            </a:pPr>
            <a:r>
              <a:rPr lang="ko-KR" altLang="en-US" sz="1200" dirty="0"/>
              <a:t>렌즈 카메라의 단점은 무엇인가</a:t>
            </a:r>
            <a:r>
              <a:rPr lang="en-US" altLang="ko-KR" sz="1200" dirty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183088" y="3345222"/>
            <a:ext cx="6285272" cy="1655024"/>
            <a:chOff x="1187622" y="3140968"/>
            <a:chExt cx="6285272" cy="165502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680012" y="3429000"/>
              <a:ext cx="0" cy="11515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516216" y="3320988"/>
              <a:ext cx="45719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5419" y="3140968"/>
              <a:ext cx="45719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699760" y="4352033"/>
              <a:ext cx="18362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87622" y="4580548"/>
              <a:ext cx="867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Chart (Object)</a:t>
              </a:r>
              <a:endParaRPr lang="ko-KR" alt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5078" y="4580548"/>
              <a:ext cx="867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Image Sensor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568278" y="4352033"/>
              <a:ext cx="30888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89836" y="4580548"/>
              <a:ext cx="867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Pinhole</a:t>
              </a:r>
              <a:endParaRPr lang="ko-KR" altLang="en-US" sz="800" b="1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568278" y="3429000"/>
              <a:ext cx="4917867" cy="504056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3"/>
              <a:endCxn id="6" idx="1"/>
            </p:cNvCxnSpPr>
            <p:nvPr/>
          </p:nvCxnSpPr>
          <p:spPr>
            <a:xfrm>
              <a:off x="1591138" y="3753036"/>
              <a:ext cx="4925078" cy="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2457311" y="4407410"/>
                  <a:ext cx="135652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800" i="1">
                          <a:latin typeface="Cambria Math"/>
                        </a:rPr>
                        <m:t>𝑑</m:t>
                      </m:r>
                    </m:oMath>
                  </a14:m>
                  <a:r>
                    <a:rPr lang="en-US" altLang="ko-KR" sz="800" dirty="0"/>
                    <a:t>: Chart(Object) Distance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311" y="4407410"/>
                  <a:ext cx="1356525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4699760" y="4394533"/>
                  <a:ext cx="138178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altLang="ko-KR" sz="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n-US" altLang="ko-KR" sz="800" dirty="0">
                      <a:solidFill>
                        <a:srgbClr val="FF0000"/>
                      </a:solidFill>
                    </a:rPr>
                    <a:t>: Focal Length</a:t>
                  </a:r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760" y="4394533"/>
                  <a:ext cx="1381789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/>
            <p:cNvSpPr/>
            <p:nvPr/>
          </p:nvSpPr>
          <p:spPr>
            <a:xfrm>
              <a:off x="4302239" y="3321278"/>
              <a:ext cx="6463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altLang="ko-KR" sz="8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493355" y="391019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6256" y="3825334"/>
              <a:ext cx="5966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rgbClr val="FFC000"/>
                  </a:solidFill>
                </a:rPr>
                <a:t>Focusing</a:t>
              </a:r>
              <a:endParaRPr lang="ko-KR" altLang="en-US" sz="800" dirty="0">
                <a:solidFill>
                  <a:srgbClr val="FFC000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6"/>
              <a:endCxn id="23" idx="1"/>
            </p:cNvCxnSpPr>
            <p:nvPr/>
          </p:nvCxnSpPr>
          <p:spPr>
            <a:xfrm>
              <a:off x="6539074" y="3933056"/>
              <a:ext cx="337182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endCxn id="10" idx="0"/>
            </p:cNvCxnSpPr>
            <p:nvPr/>
          </p:nvCxnSpPr>
          <p:spPr>
            <a:xfrm flipH="1">
              <a:off x="6539074" y="4221088"/>
              <a:ext cx="1" cy="359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573963" y="4261933"/>
              <a:ext cx="1" cy="359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197720" y="5061953"/>
            <a:ext cx="6285272" cy="1655024"/>
            <a:chOff x="1187622" y="3140968"/>
            <a:chExt cx="6285272" cy="1655024"/>
          </a:xfrm>
        </p:grpSpPr>
        <p:sp>
          <p:nvSpPr>
            <p:cNvPr id="35" name="타원 34"/>
            <p:cNvSpPr/>
            <p:nvPr/>
          </p:nvSpPr>
          <p:spPr>
            <a:xfrm>
              <a:off x="4572000" y="3429000"/>
              <a:ext cx="216024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35" idx="0"/>
            </p:cNvCxnSpPr>
            <p:nvPr/>
          </p:nvCxnSpPr>
          <p:spPr>
            <a:xfrm>
              <a:off x="4680012" y="3429000"/>
              <a:ext cx="0" cy="11515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516216" y="3320988"/>
              <a:ext cx="45719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545419" y="3140968"/>
              <a:ext cx="45719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4699760" y="4352033"/>
              <a:ext cx="18362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87622" y="4580548"/>
              <a:ext cx="867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Chart (Object)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078" y="4580548"/>
              <a:ext cx="867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Image Sensor</a:t>
              </a:r>
              <a:endParaRPr lang="ko-KR" altLang="en-US" sz="8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1568278" y="4352033"/>
              <a:ext cx="30888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89836" y="4580548"/>
              <a:ext cx="867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Lens</a:t>
              </a:r>
              <a:endParaRPr lang="ko-KR" altLang="en-US" sz="800" b="1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5868144" y="339299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35" idx="0"/>
            </p:cNvCxnSpPr>
            <p:nvPr/>
          </p:nvCxnSpPr>
          <p:spPr>
            <a:xfrm>
              <a:off x="1591138" y="3429000"/>
              <a:ext cx="308887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5" idx="0"/>
            </p:cNvCxnSpPr>
            <p:nvPr/>
          </p:nvCxnSpPr>
          <p:spPr>
            <a:xfrm>
              <a:off x="4680012" y="3429000"/>
              <a:ext cx="1836204" cy="5040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568278" y="3429000"/>
              <a:ext cx="4917867" cy="504056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38" idx="3"/>
              <a:endCxn id="37" idx="1"/>
            </p:cNvCxnSpPr>
            <p:nvPr/>
          </p:nvCxnSpPr>
          <p:spPr>
            <a:xfrm>
              <a:off x="1591138" y="3753036"/>
              <a:ext cx="4925078" cy="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4680012" y="3591296"/>
              <a:ext cx="11881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2457311" y="4407410"/>
                  <a:ext cx="135652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800" i="1">
                          <a:latin typeface="Cambria Math"/>
                        </a:rPr>
                        <m:t>𝑑</m:t>
                      </m:r>
                    </m:oMath>
                  </a14:m>
                  <a:r>
                    <a:rPr lang="en-US" altLang="ko-KR" sz="800" dirty="0"/>
                    <a:t>: Chart(Object) Distance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311" y="4407410"/>
                  <a:ext cx="1356525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/>
                <p:cNvSpPr/>
                <p:nvPr/>
              </p:nvSpPr>
              <p:spPr>
                <a:xfrm>
                  <a:off x="4699760" y="4394533"/>
                  <a:ext cx="138178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/>
                  <a14:m>
                    <m:oMath xmlns:m="http://schemas.openxmlformats.org/officeDocument/2006/math">
                      <m:r>
                        <a:rPr lang="en-US" altLang="ko-KR" sz="800" i="1"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 altLang="ko-KR" sz="800" dirty="0"/>
                    <a:t>: Lens Position</a:t>
                  </a:r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760" y="4394533"/>
                  <a:ext cx="1381789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/>
                <p:cNvSpPr/>
                <p:nvPr/>
              </p:nvSpPr>
              <p:spPr>
                <a:xfrm>
                  <a:off x="4302239" y="3321278"/>
                  <a:ext cx="136107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altLang="ko-KR" sz="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n-US" altLang="ko-KR" sz="800" dirty="0">
                      <a:solidFill>
                        <a:srgbClr val="FF0000"/>
                      </a:solidFill>
                    </a:rPr>
                    <a:t>: Focal Length</a:t>
                  </a:r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239" y="3321278"/>
                  <a:ext cx="136107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타원 52"/>
            <p:cNvSpPr/>
            <p:nvPr/>
          </p:nvSpPr>
          <p:spPr>
            <a:xfrm>
              <a:off x="6493355" y="391019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76256" y="3825334"/>
              <a:ext cx="5966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rgbClr val="FFC000"/>
                  </a:solidFill>
                </a:rPr>
                <a:t>Focusing</a:t>
              </a:r>
              <a:endParaRPr lang="ko-KR" altLang="en-US" sz="800" dirty="0">
                <a:solidFill>
                  <a:srgbClr val="FFC000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3" idx="6"/>
              <a:endCxn id="54" idx="1"/>
            </p:cNvCxnSpPr>
            <p:nvPr/>
          </p:nvCxnSpPr>
          <p:spPr>
            <a:xfrm>
              <a:off x="6539074" y="3933056"/>
              <a:ext cx="337182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41" idx="0"/>
            </p:cNvCxnSpPr>
            <p:nvPr/>
          </p:nvCxnSpPr>
          <p:spPr>
            <a:xfrm flipH="1">
              <a:off x="6539074" y="4221088"/>
              <a:ext cx="1" cy="359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1573963" y="4261933"/>
              <a:ext cx="1" cy="359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184673" y="3885282"/>
            <a:ext cx="18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Pinhole</a:t>
            </a:r>
            <a:r>
              <a:rPr lang="ko-KR" altLang="en-US" dirty="0"/>
              <a:t> 카메라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78185" y="5332863"/>
            <a:ext cx="18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Lens</a:t>
            </a:r>
            <a:r>
              <a:rPr lang="ko-KR" altLang="en-US" dirty="0"/>
              <a:t> 카메라</a:t>
            </a:r>
          </a:p>
        </p:txBody>
      </p:sp>
    </p:spTree>
    <p:extLst>
      <p:ext uri="{BB962C8B-B14F-4D97-AF65-F5344CB8AC3E}">
        <p14:creationId xmlns:p14="http://schemas.microsoft.com/office/powerpoint/2010/main" val="150229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95736" y="1661380"/>
            <a:ext cx="1670104" cy="1554225"/>
            <a:chOff x="2102059" y="2679267"/>
            <a:chExt cx="1670104" cy="1554225"/>
          </a:xfrm>
        </p:grpSpPr>
        <p:grpSp>
          <p:nvGrpSpPr>
            <p:cNvPr id="20" name="그룹 19"/>
            <p:cNvGrpSpPr/>
            <p:nvPr/>
          </p:nvGrpSpPr>
          <p:grpSpPr>
            <a:xfrm>
              <a:off x="2320628" y="3040877"/>
              <a:ext cx="1005567" cy="1042100"/>
              <a:chOff x="3568412" y="3683045"/>
              <a:chExt cx="1005567" cy="1042100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3568412" y="4725144"/>
                <a:ext cx="10055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 flipV="1">
                <a:off x="3568412" y="3683045"/>
                <a:ext cx="0" cy="1042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V="1">
                <a:off x="3568412" y="4036422"/>
                <a:ext cx="671653" cy="688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2914672" y="3161344"/>
                  <a:ext cx="4115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672" y="3161344"/>
                  <a:ext cx="41152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3351022" y="3864160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022" y="3864160"/>
                  <a:ext cx="42114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2102059" y="2679267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059" y="2679267"/>
                  <a:ext cx="4211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그룹 38"/>
          <p:cNvGrpSpPr/>
          <p:nvPr/>
        </p:nvGrpSpPr>
        <p:grpSpPr>
          <a:xfrm>
            <a:off x="5004048" y="1549960"/>
            <a:ext cx="2174160" cy="2341535"/>
            <a:chOff x="1598003" y="2679267"/>
            <a:chExt cx="2174160" cy="2341535"/>
          </a:xfrm>
        </p:grpSpPr>
        <p:grpSp>
          <p:nvGrpSpPr>
            <p:cNvPr id="40" name="그룹 39"/>
            <p:cNvGrpSpPr/>
            <p:nvPr/>
          </p:nvGrpSpPr>
          <p:grpSpPr>
            <a:xfrm>
              <a:off x="1598003" y="3040877"/>
              <a:ext cx="1728192" cy="1795259"/>
              <a:chOff x="2845787" y="3683045"/>
              <a:chExt cx="1728192" cy="1795259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3568412" y="4725144"/>
                <a:ext cx="10055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V="1">
                <a:off x="3568412" y="3683045"/>
                <a:ext cx="0" cy="1042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H="1">
                <a:off x="2845787" y="4725146"/>
                <a:ext cx="722625" cy="7531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1753553" y="4651470"/>
                  <a:ext cx="4115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553" y="4651470"/>
                  <a:ext cx="4115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3351022" y="3864160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022" y="3864160"/>
                  <a:ext cx="42114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102059" y="2679267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059" y="2679267"/>
                  <a:ext cx="4211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/>
          <p:cNvSpPr txBox="1"/>
          <p:nvPr/>
        </p:nvSpPr>
        <p:spPr>
          <a:xfrm>
            <a:off x="1763688" y="389149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왼손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92" y="4294012"/>
            <a:ext cx="9525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667357" y="39246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오른손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20" y="4310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484608" y="5373216"/>
            <a:ext cx="43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</a:t>
            </a:r>
            <a:r>
              <a:rPr lang="en-US" altLang="ko-KR" dirty="0"/>
              <a:t>,</a:t>
            </a:r>
            <a:r>
              <a:rPr lang="ko-KR" altLang="en-US" dirty="0"/>
              <a:t> 둘 중 어느 </a:t>
            </a:r>
            <a:r>
              <a:rPr lang="ko-KR" altLang="en-US" dirty="0" err="1"/>
              <a:t>좌표계를</a:t>
            </a:r>
            <a:r>
              <a:rPr lang="ko-KR" altLang="en-US" dirty="0"/>
              <a:t>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02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아핀변환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아핀변환</a:t>
            </a:r>
            <a:r>
              <a:rPr lang="en-US" altLang="ko-KR" dirty="0"/>
              <a:t>(Affine Transform)</a:t>
            </a:r>
          </a:p>
          <a:p>
            <a:pPr>
              <a:buFontTx/>
              <a:buChar char="-"/>
            </a:pPr>
            <a:r>
              <a:rPr lang="en-US" altLang="ko-KR" dirty="0"/>
              <a:t>Identity (</a:t>
            </a:r>
            <a:r>
              <a:rPr lang="ko-KR" altLang="en-US" dirty="0" err="1"/>
              <a:t>항등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Scaling</a:t>
            </a:r>
          </a:p>
          <a:p>
            <a:pPr>
              <a:buFontTx/>
              <a:buChar char="-"/>
            </a:pPr>
            <a:r>
              <a:rPr lang="en-US" altLang="ko-KR" dirty="0"/>
              <a:t>Reflection (</a:t>
            </a:r>
            <a:r>
              <a:rPr lang="ko-KR" altLang="en-US" dirty="0"/>
              <a:t>반사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Shearing (</a:t>
            </a:r>
            <a:r>
              <a:rPr lang="ko-KR" altLang="en-US" dirty="0" err="1"/>
              <a:t>층밀리기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Rotation (</a:t>
            </a:r>
            <a:r>
              <a:rPr lang="ko-KR" altLang="en-US" dirty="0"/>
              <a:t>회전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807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Affine Transform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67544" y="1628800"/>
                <a:ext cx="3286156" cy="4447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식</a:t>
                </a:r>
                <a:r>
                  <a:rPr lang="en-US" altLang="ko-KR" dirty="0"/>
                  <a:t>1)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변환 전 </a:t>
                </a:r>
                <a:r>
                  <a:rPr lang="en-US" altLang="ko-KR" dirty="0"/>
                  <a:t>2D </a:t>
                </a:r>
                <a:r>
                  <a:rPr lang="ko-KR" altLang="en-US" dirty="0"/>
                  <a:t>좌표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변환 후 </a:t>
                </a:r>
                <a:r>
                  <a:rPr lang="en-US" altLang="ko-KR" dirty="0"/>
                  <a:t>2D </a:t>
                </a:r>
                <a:r>
                  <a:rPr lang="ko-KR" altLang="en-US" dirty="0"/>
                  <a:t>좌표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아핀변환</a:t>
                </a:r>
                <a:r>
                  <a:rPr lang="ko-KR" altLang="en-US" dirty="0"/>
                  <a:t> 행렬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ko-KR" altLang="en-US" dirty="0"/>
                  <a:t>은 무엇일까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3286156" cy="4447371"/>
              </a:xfrm>
              <a:prstGeom prst="rect">
                <a:avLst/>
              </a:prstGeom>
              <a:blipFill rotWithShape="1">
                <a:blip r:embed="rId2"/>
                <a:stretch>
                  <a:fillRect r="-928" b="-1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9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679B80-B542-47A0-B044-A82B4A28270E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45c0310-5f6a-4163-af51-f88ea6aa846a"/>
    <ds:schemaRef ds:uri="http://schemas.microsoft.com/office/infopath/2007/PartnerControls"/>
    <ds:schemaRef ds:uri="http://www.w3.org/XML/1998/namespace"/>
    <ds:schemaRef ds:uri="4354823e-c960-4fe1-8874-8fa7879b6efb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E08499-96DE-40B8-A176-C30C831950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43DA6-C9EB-4F3B-8C6D-60E0CD209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4302</Words>
  <Application>Microsoft Office PowerPoint</Application>
  <PresentationFormat>화면 슬라이드 쇼(4:3)</PresentationFormat>
  <Paragraphs>573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바탕</vt:lpstr>
      <vt:lpstr>Arial</vt:lpstr>
      <vt:lpstr>Cambria Math</vt:lpstr>
      <vt:lpstr>Wingdings</vt:lpstr>
      <vt:lpstr>Office 테마</vt:lpstr>
      <vt:lpstr>Zhang’s Camera Calibration</vt:lpstr>
      <vt:lpstr>빛의 행동</vt:lpstr>
      <vt:lpstr>Pinhole 카메라</vt:lpstr>
      <vt:lpstr>Pinhole 카메라</vt:lpstr>
      <vt:lpstr>Pinhole Camera Model</vt:lpstr>
      <vt:lpstr>Lens Camera</vt:lpstr>
      <vt:lpstr>3D 좌표계</vt:lpstr>
      <vt:lpstr>아핀변환</vt:lpstr>
      <vt:lpstr>Affine Transform Matrix</vt:lpstr>
      <vt:lpstr>Identity and Scale</vt:lpstr>
      <vt:lpstr>Reflection and Shear</vt:lpstr>
      <vt:lpstr>Rotation and Translation</vt:lpstr>
      <vt:lpstr>Rotation and Translation</vt:lpstr>
      <vt:lpstr>Pinhole Camera Model (Camera Coordinate)</vt:lpstr>
      <vt:lpstr>Pinhole Camera Model (3D Virtual Image Plane)</vt:lpstr>
      <vt:lpstr>Pinhole Camera Model (2D Virtual Image Plane)</vt:lpstr>
      <vt:lpstr>Homogeneous Coordinate </vt:lpstr>
      <vt:lpstr>Pinhole Camera Model (Normalized Image Plane)</vt:lpstr>
      <vt:lpstr>Projection Matrix</vt:lpstr>
      <vt:lpstr>Image Sensor Coordinate</vt:lpstr>
      <vt:lpstr>Image Sensor Coordinate</vt:lpstr>
      <vt:lpstr>Intrinsic Camera Parameters</vt:lpstr>
      <vt:lpstr>World Coordinate</vt:lpstr>
      <vt:lpstr>World Coordinate</vt:lpstr>
      <vt:lpstr>Rigid (body) Transformation</vt:lpstr>
      <vt:lpstr>Rigid (body) Transformation</vt:lpstr>
      <vt:lpstr>Extrinsic Camera Parameters</vt:lpstr>
      <vt:lpstr>Rodrigues Rotation Formula (Rodrigues vector to Rotation matrix.)</vt:lpstr>
      <vt:lpstr>Rodrigues Rotation Formula (Rodrigues vector to Rotation matrix.)</vt:lpstr>
      <vt:lpstr>Rodrigues Rotation Formula (Rotation matrix to Rodrigues vector)</vt:lpstr>
      <vt:lpstr>Pinhole Camera Parameters</vt:lpstr>
      <vt:lpstr>Lens Distortion</vt:lpstr>
      <vt:lpstr>Lens Distortion (Radial distortion model)</vt:lpstr>
      <vt:lpstr>Lens Distortion (Radial distortion model)</vt:lpstr>
      <vt:lpstr>Summary of the projection process </vt:lpstr>
      <vt:lpstr>Camera Calibration</vt:lpstr>
      <vt:lpstr>Homography</vt:lpstr>
      <vt:lpstr>Plane-based “self” calibration</vt:lpstr>
      <vt:lpstr>Plane-based “self” calibration</vt:lpstr>
      <vt:lpstr>Plane-based “self” calibration</vt:lpstr>
      <vt:lpstr>Optimization Method</vt:lpstr>
      <vt:lpstr>Mathematic Tools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Zhang’s Camera Calibration</dc:title>
  <dc:creator>user1</dc:creator>
  <cp:lastModifiedBy>이동건</cp:lastModifiedBy>
  <cp:revision>189</cp:revision>
  <dcterms:created xsi:type="dcterms:W3CDTF">2017-02-19T09:01:38Z</dcterms:created>
  <dcterms:modified xsi:type="dcterms:W3CDTF">2022-08-04T00:35:57Z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2021-11-23T05:59:44Z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8b0c951b-237a-4384-81a8-3c39b74a10f7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