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0" r:id="rId3"/>
    <p:sldId id="281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037"/>
    <a:srgbClr val="6E6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47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Opening">
    <p:bg>
      <p:bgPr>
        <a:gradFill flip="none" rotWithShape="1">
          <a:gsLst>
            <a:gs pos="0">
              <a:srgbClr val="C40037">
                <a:alpha val="65000"/>
              </a:srgbClr>
            </a:gs>
            <a:gs pos="100000">
              <a:srgbClr val="C4003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19" cy="20668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775" y="8257612"/>
            <a:ext cx="1614225" cy="16483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61" y="8190937"/>
            <a:ext cx="1594460" cy="3600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914589" y="1305198"/>
            <a:ext cx="3738524" cy="1015663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My Vision Planning in LG</a:t>
            </a:r>
          </a:p>
          <a:p>
            <a:pPr algn="l"/>
            <a:r>
              <a:rPr lang="en-US" altLang="ko-KR" sz="4000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LG</a:t>
            </a:r>
            <a:r>
              <a:rPr lang="ko-KR" altLang="en-US" sz="4000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신입사원과정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645765" y="4485855"/>
            <a:ext cx="3566469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00023" y="200025"/>
            <a:ext cx="5040000" cy="720000"/>
          </a:xfrm>
          <a:prstGeom prst="rect">
            <a:avLst/>
          </a:prstGeom>
          <a:gradFill flip="none" rotWithShape="1">
            <a:gsLst>
              <a:gs pos="0">
                <a:srgbClr val="6E6F73">
                  <a:alpha val="50000"/>
                </a:srgbClr>
              </a:gs>
              <a:gs pos="100000">
                <a:srgbClr val="6E6F7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endParaRPr lang="ko-KR" altLang="en-US" dirty="0"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3" y="200025"/>
            <a:ext cx="135372" cy="3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92" y="632025"/>
            <a:ext cx="282031" cy="2880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65548" y="56025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6E6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9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Closure">
    <p:bg>
      <p:bgPr>
        <a:gradFill>
          <a:gsLst>
            <a:gs pos="0">
              <a:srgbClr val="6E6F73">
                <a:alpha val="65000"/>
              </a:srgbClr>
            </a:gs>
            <a:gs pos="100000">
              <a:srgbClr val="6E6F7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19" cy="20668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775" y="8257612"/>
            <a:ext cx="1614225" cy="16483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9779" y="4667984"/>
            <a:ext cx="3438442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4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6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9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6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5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9A9F-B7DA-416E-BC7C-A44D03AF9234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69A9F-B7DA-416E-BC7C-A44D03AF9234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D3BD9-2C2B-4DB8-8A81-B5D464438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67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3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6947" y="375359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나의 고객</a:t>
            </a:r>
            <a:r>
              <a:rPr lang="en-US" altLang="ko-KR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내가 만드는 고객 가치</a:t>
            </a:r>
            <a:endParaRPr lang="en-US" altLang="ko-KR" dirty="0">
              <a:solidFill>
                <a:schemeClr val="bg1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63834"/>
              </p:ext>
            </p:extLst>
          </p:nvPr>
        </p:nvGraphicFramePr>
        <p:xfrm>
          <a:off x="189000" y="1066800"/>
          <a:ext cx="6480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0">
                  <a:extLst>
                    <a:ext uri="{9D8B030D-6E8A-4147-A177-3AD203B41FA5}">
                      <a16:colId xmlns:a16="http://schemas.microsoft.com/office/drawing/2014/main" val="3167209544"/>
                    </a:ext>
                  </a:extLst>
                </a:gridCol>
              </a:tblGrid>
              <a:tr h="20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나의 고객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내가 창출하는 고객 가치에 대한 생각을 정리해 보시기 바랍니다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주어진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Contents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시청 후 아래 주제에 대한 나의 생각을 정리해 보시기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부록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Contents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또한 시청하실 것을 권장 드립니다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600" b="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공유</a:t>
                      </a:r>
                      <a:r>
                        <a:rPr lang="en-US" altLang="ko-KR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기록 방법 </a:t>
                      </a:r>
                      <a:r>
                        <a:rPr lang="en-US" altLang="ko-KR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Guide &amp; Tips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본 결과물은 학습 후 개인별로 각자 작성하시기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이론 정리나 암기가 아닌 만큼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서술식으로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나만의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Story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로 정리해 보시기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아래 제시된 주제에 대해 정리하시고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1~2 Page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로 작성하시기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</a:txBody>
                  <a:tcPr marL="180000" marR="180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8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9000" y="3165181"/>
            <a:ext cx="44165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생각해 볼 거리</a:t>
            </a:r>
            <a:endParaRPr lang="en-US" altLang="ko-KR" sz="1200" b="1" u="sng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1. </a:t>
            </a:r>
            <a:r>
              <a:rPr lang="ko-KR" altLang="en-US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기업의 존재 이유와 목적은 무엇이라고 생각하십니까</a:t>
            </a:r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?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나만의 생각 정리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endParaRPr lang="en-US" altLang="ko-KR" sz="1200" dirty="0">
              <a:solidFill>
                <a:schemeClr val="dk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2. </a:t>
            </a:r>
            <a:r>
              <a:rPr lang="ko-KR" altLang="en-US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나</a:t>
            </a:r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(</a:t>
            </a:r>
            <a:r>
              <a:rPr lang="ko-KR" altLang="en-US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내 업무</a:t>
            </a:r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  <a:r>
              <a:rPr lang="ko-KR" altLang="en-US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의 고객은 누구입니까</a:t>
            </a:r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?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나만의 생각 정리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endParaRPr lang="en-US" altLang="ko-KR" sz="1200" dirty="0">
              <a:solidFill>
                <a:schemeClr val="dk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3. </a:t>
            </a:r>
            <a:r>
              <a:rPr lang="ko-KR" altLang="en-US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나</a:t>
            </a:r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(</a:t>
            </a:r>
            <a:r>
              <a:rPr lang="ko-KR" altLang="en-US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내 업무</a:t>
            </a:r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  <a:r>
              <a:rPr lang="ko-KR" altLang="en-US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의 고객의 </a:t>
            </a:r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Pain Point</a:t>
            </a:r>
            <a:r>
              <a:rPr lang="ko-KR" altLang="en-US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는 무엇이라고 생각하십니까</a:t>
            </a:r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?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나만의 생각 정리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endParaRPr lang="en-US" altLang="ko-KR" sz="1200" dirty="0">
              <a:solidFill>
                <a:schemeClr val="dk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4. </a:t>
            </a:r>
            <a:r>
              <a:rPr lang="ko-KR" altLang="en-US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내</a:t>
            </a:r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(</a:t>
            </a:r>
            <a:r>
              <a:rPr lang="ko-KR" altLang="en-US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나의 업무</a:t>
            </a:r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  <a:r>
              <a:rPr lang="ko-KR" altLang="en-US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가 제공하는 </a:t>
            </a:r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Solution</a:t>
            </a:r>
            <a:r>
              <a:rPr lang="ko-KR" altLang="en-US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은 무엇입니까</a:t>
            </a:r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?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나만의 생각 정리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endParaRPr lang="en-US" altLang="ko-KR" sz="1200" dirty="0">
              <a:solidFill>
                <a:schemeClr val="dk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5. 4</a:t>
            </a:r>
            <a:r>
              <a:rPr lang="ko-KR" altLang="en-US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의 결과로 나의 고객이 겪게 될 고객경험과 혜택은 무엇입니까</a:t>
            </a:r>
            <a:r>
              <a:rPr lang="en-US" altLang="ko-KR" sz="1200" b="1" dirty="0">
                <a:solidFill>
                  <a:schemeClr val="dk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?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- </a:t>
            </a:r>
            <a:r>
              <a: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나만의 생각 정리</a:t>
            </a:r>
            <a:endParaRPr lang="en-US" altLang="ko-KR" sz="1200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13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6947" y="375359"/>
            <a:ext cx="3294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우리가 생각하는 고객 가치 실천</a:t>
            </a:r>
            <a:endParaRPr lang="en-US" altLang="ko-KR" dirty="0">
              <a:solidFill>
                <a:schemeClr val="bg1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008538"/>
              </p:ext>
            </p:extLst>
          </p:nvPr>
        </p:nvGraphicFramePr>
        <p:xfrm>
          <a:off x="189000" y="1066800"/>
          <a:ext cx="6480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0">
                  <a:extLst>
                    <a:ext uri="{9D8B030D-6E8A-4147-A177-3AD203B41FA5}">
                      <a16:colId xmlns:a16="http://schemas.microsoft.com/office/drawing/2014/main" val="3167209544"/>
                    </a:ext>
                  </a:extLst>
                </a:gridCol>
              </a:tblGrid>
              <a:tr h="20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LG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의 고객 가치 관련 최근 경영 화두에 대한 우리의 생각을 정리해 보시기 바랍니다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제시된 주제에 대해 동료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동기들과 생각을 나누어 보시기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이번 팀 과제는 각 반별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1&amp;2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팀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3&amp;4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팀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5&amp;6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팀이 함께 토론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작성하시기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600" b="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공유</a:t>
                      </a:r>
                      <a:r>
                        <a:rPr lang="en-US" altLang="ko-KR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기록 방법 </a:t>
                      </a:r>
                      <a:r>
                        <a:rPr lang="en-US" altLang="ko-KR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Guide &amp; Tips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본 결과물은 한 분께서 서기 역할을 하시어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1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개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File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에 기록 후 나중에 전원 공유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File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공유는 협의 후 가장 편한 방법을 선택하시어 진행하시기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제시된 주제에 대해 이야기를 나누시고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분량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Page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수 및 형태는 자율적으로 조정하시기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</a:txBody>
                  <a:tcPr marL="180000" marR="180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8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9000" y="3165181"/>
            <a:ext cx="6452407" cy="5410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함께 생각을 모아 볼 주제</a:t>
            </a:r>
            <a:endParaRPr lang="en-US" altLang="ko-KR" sz="1200" b="1" u="sng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1. 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우리 팀이 제안하는 새로운 고객가치 경험을 실현하는 상품과 서비스에 대하여 아래 구분에 따라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</a:t>
            </a:r>
            <a:b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</a:b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구체적으로 작성해 보시기 바랍니다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 (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실제 발표자료는 과제 안내에 따라 주세요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.)</a:t>
            </a:r>
          </a:p>
          <a:p>
            <a:endParaRPr lang="en-US" altLang="ko-KR" sz="1200" b="1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   [</a:t>
            </a:r>
            <a:r>
              <a:rPr lang="ko-KR" altLang="en-US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구성 요소</a:t>
            </a:r>
            <a:r>
              <a:rPr lang="en-US" altLang="ko-KR" sz="12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]</a:t>
            </a:r>
          </a:p>
          <a:p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   1)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고객 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(Micro-Segmentation)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정의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</a:t>
            </a:r>
          </a:p>
          <a:p>
            <a:pPr defTabSz="91440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   2)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고객 경험과 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Pain Point (As-is,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현수준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)</a:t>
            </a:r>
          </a:p>
          <a:p>
            <a:pPr defTabSz="91440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   3)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우리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팀의 고객경험 혁신 신상품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/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서비스 제안 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(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명칭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/</a:t>
            </a:r>
            <a:r>
              <a:rPr kumimoji="1" lang="ko-KR" altLang="en-US" sz="1200" dirty="0" err="1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컨셉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등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)</a:t>
            </a:r>
          </a:p>
          <a:p>
            <a:pPr defTabSz="91440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   4)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고객이 얻게 될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/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경험하게 될 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Benefit (To-be,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개선수준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)</a:t>
            </a:r>
          </a:p>
          <a:p>
            <a:pPr defTabSz="91440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   5)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이번 활동을 통한 소감과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업무에 임하는 다짐</a:t>
            </a:r>
            <a:endParaRPr kumimoji="1" lang="en-US" altLang="ko-KR" sz="1200" dirty="0"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LG스마트체 SemiBold" panose="020B0600000101010101" pitchFamily="50" charset="-127"/>
              <a:ea typeface="LG스마트체 SemiBold" panose="020B0600000101010101" pitchFamily="50" charset="-127"/>
              <a:sym typeface="Wingdings"/>
            </a:endParaRPr>
          </a:p>
          <a:p>
            <a:pPr defTabSz="91440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 </a:t>
            </a:r>
          </a:p>
          <a:p>
            <a:pPr defTabSz="91440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  [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결과물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]</a:t>
            </a:r>
          </a:p>
          <a:p>
            <a:pPr defTabSz="91440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 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-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각 </a:t>
            </a:r>
            <a:r>
              <a:rPr kumimoji="1" lang="ko-KR" altLang="en-US" sz="1200" dirty="0" err="1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구성요소별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1 Page (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총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5 Page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내로 워드 파일로 구체적으로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작성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/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등록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)</a:t>
            </a:r>
          </a:p>
          <a:p>
            <a:pPr defTabSz="91440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   -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과제 </a:t>
            </a:r>
            <a:r>
              <a:rPr kumimoji="1" lang="ko-KR" altLang="en-US" sz="1200" dirty="0" err="1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등록처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: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반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/</a:t>
            </a:r>
            <a:r>
              <a:rPr kumimoji="1" lang="ko-KR" altLang="en-US" sz="1200" dirty="0" err="1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팀별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과제 등록 게시판</a:t>
            </a:r>
            <a:endParaRPr kumimoji="1" lang="en-US" altLang="ko-KR" sz="1200" dirty="0"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LG스마트체 SemiBold" panose="020B0600000101010101" pitchFamily="50" charset="-127"/>
              <a:ea typeface="LG스마트체 SemiBold" panose="020B0600000101010101" pitchFamily="50" charset="-127"/>
              <a:sym typeface="Wingdings"/>
            </a:endParaRPr>
          </a:p>
          <a:p>
            <a:pPr defTabSz="91440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      *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오후 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3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시 정각 제출 마감 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(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발표는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타 팀원과 만나서 팀을 대표하여 발표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, 1</a:t>
            </a:r>
            <a:r>
              <a:rPr kumimoji="1" lang="ko-KR" altLang="en-US" sz="1200" dirty="0" err="1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등팀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선정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)</a:t>
            </a:r>
          </a:p>
          <a:p>
            <a:pPr defTabSz="91440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             </a:t>
            </a:r>
          </a:p>
          <a:p>
            <a:pPr defTabSz="91440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  [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발표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]</a:t>
            </a:r>
          </a:p>
          <a:p>
            <a:pPr defTabSz="91440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   -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오후 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3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시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~4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시 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(</a:t>
            </a:r>
            <a:r>
              <a:rPr kumimoji="1" lang="ko-KR" altLang="en-US" sz="1200" dirty="0" err="1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팀당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10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분 이내 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* 6</a:t>
            </a:r>
            <a:r>
              <a:rPr kumimoji="1" lang="ko-KR" altLang="en-US" sz="1200" dirty="0" err="1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개팀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,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세부세션 원주민이 사회자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/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시간관리자 역할 수행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)</a:t>
            </a:r>
          </a:p>
          <a:p>
            <a:pPr defTabSz="91440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      *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전원발표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,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타 팀원과 만나서 팀을 대표하여 발표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, 1</a:t>
            </a:r>
            <a:r>
              <a:rPr kumimoji="1" lang="ko-KR" altLang="en-US" sz="1200" dirty="0" err="1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등팀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투표 후 복귀 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(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투표는 별도 안내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)</a:t>
            </a:r>
          </a:p>
          <a:p>
            <a:pPr defTabSz="91440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        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</a:t>
            </a:r>
            <a:r>
              <a:rPr kumimoji="1" lang="ko-KR" altLang="en-US" sz="1200" dirty="0" err="1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팀내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순번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(1~7)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을 정해 주시고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,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해당 팀으로 이동하여 발표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. 7~8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번은 기존 팀 잔류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.</a:t>
            </a:r>
          </a:p>
          <a:p>
            <a:pPr defTabSz="91440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</a:t>
            </a:r>
          </a:p>
          <a:p>
            <a:pPr defTabSz="91440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      ** 1</a:t>
            </a:r>
            <a:r>
              <a:rPr kumimoji="1" lang="ko-KR" altLang="en-US" sz="1200" dirty="0" err="1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등팀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선정 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: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발표 후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,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합반으로 복귀하여 담당자의 안내에 원래의 팀원들과 협의하여 </a:t>
            </a:r>
            <a:b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</a:b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                            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우리 팀이 선정한 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1</a:t>
            </a:r>
            <a:r>
              <a:rPr kumimoji="1" lang="ko-KR" altLang="en-US" sz="1200" dirty="0" err="1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등팀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결정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, 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팀장이 대표로 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1</a:t>
            </a:r>
            <a:r>
              <a:rPr kumimoji="1" lang="ko-KR" altLang="en-US" sz="1200" dirty="0" err="1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등팀</a:t>
            </a:r>
            <a:r>
              <a:rPr kumimoji="1" lang="ko-KR" altLang="en-US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설문 투표</a:t>
            </a: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.</a:t>
            </a:r>
          </a:p>
          <a:p>
            <a:pPr defTabSz="91440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LG스마트체 SemiBold" panose="020B0600000101010101" pitchFamily="50" charset="-127"/>
              <a:ea typeface="LG스마트체 SemiBold" panose="020B0600000101010101" pitchFamily="50" charset="-127"/>
              <a:sym typeface="Wingdings"/>
            </a:endParaRPr>
          </a:p>
          <a:p>
            <a:pPr defTabSz="91440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      </a:t>
            </a:r>
            <a:r>
              <a:rPr kumimoji="1" lang="en-US" altLang="ko-KR" sz="1200" dirty="0">
                <a:solidFill>
                  <a:srgbClr val="C00000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*** </a:t>
            </a:r>
            <a:r>
              <a:rPr kumimoji="1" lang="ko-KR" altLang="en-US" sz="1200" dirty="0">
                <a:solidFill>
                  <a:srgbClr val="C00000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심사 기준 </a:t>
            </a:r>
            <a:r>
              <a:rPr kumimoji="1" lang="en-US" altLang="ko-KR" sz="1200" dirty="0">
                <a:solidFill>
                  <a:srgbClr val="C00000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: (</a:t>
            </a:r>
            <a:r>
              <a:rPr kumimoji="1" lang="ko-KR" altLang="en-US" sz="1200" dirty="0">
                <a:solidFill>
                  <a:srgbClr val="C00000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고객의 마음으로</a:t>
            </a:r>
            <a:r>
              <a:rPr kumimoji="1" lang="en-US" altLang="ko-KR" sz="1200" dirty="0">
                <a:solidFill>
                  <a:srgbClr val="C00000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…)</a:t>
            </a:r>
            <a:r>
              <a:rPr kumimoji="1" lang="ko-KR" altLang="en-US" sz="1200" dirty="0">
                <a:solidFill>
                  <a:srgbClr val="C00000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고객경험 개선의 수준 및 기대 효과 </a:t>
            </a:r>
            <a:r>
              <a:rPr kumimoji="1" lang="en-US" altLang="ko-KR" sz="1200" dirty="0">
                <a:solidFill>
                  <a:srgbClr val="C00000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(</a:t>
            </a:r>
            <a:r>
              <a:rPr kumimoji="1" lang="ko-KR" altLang="en-US" sz="1200" dirty="0">
                <a:solidFill>
                  <a:srgbClr val="C00000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개인</a:t>
            </a:r>
            <a:r>
              <a:rPr kumimoji="1" lang="en-US" altLang="ko-KR" sz="1200" dirty="0">
                <a:solidFill>
                  <a:srgbClr val="C00000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/</a:t>
            </a:r>
            <a:r>
              <a:rPr kumimoji="1" lang="ko-KR" altLang="en-US" sz="1200" dirty="0" err="1">
                <a:solidFill>
                  <a:srgbClr val="C00000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팀별</a:t>
            </a:r>
            <a:r>
              <a:rPr kumimoji="1" lang="ko-KR" altLang="en-US" sz="1200" dirty="0">
                <a:solidFill>
                  <a:srgbClr val="C00000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</a:t>
            </a:r>
            <a:r>
              <a:rPr kumimoji="1" lang="en-US" altLang="ko-KR" sz="1200" dirty="0">
                <a:solidFill>
                  <a:srgbClr val="C00000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1</a:t>
            </a:r>
            <a:r>
              <a:rPr kumimoji="1" lang="ko-KR" altLang="en-US" sz="1200" dirty="0" err="1">
                <a:solidFill>
                  <a:srgbClr val="C00000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등팀</a:t>
            </a:r>
            <a:r>
              <a:rPr kumimoji="1" lang="ko-KR" altLang="en-US" sz="1200" dirty="0">
                <a:solidFill>
                  <a:srgbClr val="C00000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투표</a:t>
            </a:r>
            <a:r>
              <a:rPr kumimoji="1" lang="en-US" altLang="ko-KR" sz="1200" dirty="0">
                <a:solidFill>
                  <a:srgbClr val="C00000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)</a:t>
            </a:r>
            <a:r>
              <a:rPr kumimoji="1" lang="ko-KR" altLang="en-US" sz="1200" dirty="0">
                <a:solidFill>
                  <a:srgbClr val="C00000"/>
                </a:solidFill>
                <a:effectLst>
                  <a:glow>
                    <a:prstClr val="white"/>
                  </a:glow>
                </a:effectLst>
                <a:latin typeface="LG스마트체 SemiBold" panose="020B0600000101010101" pitchFamily="50" charset="-127"/>
                <a:ea typeface="LG스마트체 SemiBold" panose="020B0600000101010101" pitchFamily="50" charset="-127"/>
                <a:sym typeface="Wingdings"/>
              </a:rPr>
              <a:t> </a:t>
            </a:r>
            <a:endParaRPr kumimoji="1" lang="en-US" altLang="ko-KR" sz="1200" dirty="0">
              <a:solidFill>
                <a:srgbClr val="C00000"/>
              </a:solidFill>
              <a:effectLst>
                <a:glow>
                  <a:prstClr val="white"/>
                </a:glow>
              </a:effectLst>
              <a:latin typeface="LG스마트체 SemiBold" panose="020B0600000101010101" pitchFamily="50" charset="-127"/>
              <a:ea typeface="LG스마트체 SemiBold" panose="020B0600000101010101" pitchFamily="50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1868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6947" y="375359"/>
            <a:ext cx="3294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>
                <a:solidFill>
                  <a:schemeClr val="bg1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우리가 생각하는 고객 가치 실천</a:t>
            </a:r>
            <a:endParaRPr lang="en-US" altLang="ko-KR" dirty="0">
              <a:solidFill>
                <a:schemeClr val="bg1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89000" y="1066800"/>
          <a:ext cx="6480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0">
                  <a:extLst>
                    <a:ext uri="{9D8B030D-6E8A-4147-A177-3AD203B41FA5}">
                      <a16:colId xmlns:a16="http://schemas.microsoft.com/office/drawing/2014/main" val="3167209544"/>
                    </a:ext>
                  </a:extLst>
                </a:gridCol>
              </a:tblGrid>
              <a:tr h="20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LG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의 고객 가치 관련 최근 경영 화두에 대한 우리의 생각을 정리해 보시기 바랍니다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제시된 주제에 대해 동료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동기들과 생각을 나누어 보시기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이번 팀 과제는 각 반별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1&amp;2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팀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3&amp;4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팀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5&amp;6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팀이 함께 토론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작성하시기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600" b="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공유</a:t>
                      </a:r>
                      <a:r>
                        <a:rPr lang="en-US" altLang="ko-KR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기록 방법 </a:t>
                      </a:r>
                      <a:r>
                        <a:rPr lang="en-US" altLang="ko-KR" sz="1200" b="1" u="sng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Guide &amp; Tips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본 결과물은 한 분께서 서기 역할을 하시어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1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개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File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에 기록 후 나중에 전원 공유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File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공유는 협의 후 가장 편한 방법을 선택하시어 진행하시기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제시된 주제에 대해 이야기를 나누시고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분량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Page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수 및 형태는 자율적으로 조정하시기 바랍니다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</a:txBody>
                  <a:tcPr marL="180000" marR="180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8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9000" y="3165181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함께 생각을 모아 볼 주제</a:t>
            </a:r>
            <a:endParaRPr lang="en-US" altLang="ko-KR" sz="1200" b="1" u="sng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endParaRPr lang="en-US" altLang="ko-KR" sz="1200" b="1" u="sng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endParaRPr lang="en-US" altLang="ko-KR" sz="1200" b="1" u="sng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63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6DEAE0-C4A3-49A4-B5DE-47F336456E75}"/>
</file>

<file path=customXml/itemProps2.xml><?xml version="1.0" encoding="utf-8"?>
<ds:datastoreItem xmlns:ds="http://schemas.openxmlformats.org/officeDocument/2006/customXml" ds:itemID="{D0B95CB0-6F0A-4001-8A6A-D73D235D04A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1236</TotalTime>
  <Words>676</Words>
  <Application>Microsoft Office PowerPoint</Application>
  <PresentationFormat>A4 용지(210x297mm)</PresentationFormat>
  <Paragraphs>66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LG스마트체 SemiBold</vt:lpstr>
      <vt:lpstr>LG스마트체2.0 Bold</vt:lpstr>
      <vt:lpstr>Arial</vt:lpstr>
      <vt:lpstr>Arial Narrow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이동건</cp:lastModifiedBy>
  <cp:revision>50</cp:revision>
  <cp:lastPrinted>2021-03-16T05:13:42Z</cp:lastPrinted>
  <dcterms:created xsi:type="dcterms:W3CDTF">2021-03-14T14:43:19Z</dcterms:created>
  <dcterms:modified xsi:type="dcterms:W3CDTF">2022-03-25T00:27:04Z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2022-03-21T00:00:49Z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5f031b14-5bf4-4b82-94b9-1689a6a19889</vt:lpwstr>
  </property>
  <property fmtid="{D5CDD505-2E9C-101B-9397-08002B2CF9AE}" pid="8" name="MSIP_Label_d456ec4f-41b4-4f73-af44-e5c120342660_ContentBits">
    <vt:lpwstr>0</vt:lpwstr>
  </property>
</Properties>
</file>