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72" r:id="rId2"/>
    <p:sldId id="27327" r:id="rId3"/>
    <p:sldId id="26744" r:id="rId4"/>
    <p:sldId id="14807" r:id="rId5"/>
    <p:sldId id="13134" r:id="rId6"/>
    <p:sldId id="27157" r:id="rId7"/>
    <p:sldId id="27179" r:id="rId8"/>
    <p:sldId id="2713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0F204-AC7A-4363-B6DE-72D1B6BA0FB6}" v="8" dt="2022-11-30T05:42:24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6AD0F204-AC7A-4363-B6DE-72D1B6BA0FB6}"/>
    <pc:docChg chg="addSld delSld modSld">
      <pc:chgData name="이동건" userId="4ad090f6-dadd-4301-b5d0-883b88f508af" providerId="ADAL" clId="{6AD0F204-AC7A-4363-B6DE-72D1B6BA0FB6}" dt="2022-11-30T05:42:24.719" v="8"/>
      <pc:docMkLst>
        <pc:docMk/>
      </pc:docMkLst>
      <pc:sldChg chg="add del">
        <pc:chgData name="이동건" userId="4ad090f6-dadd-4301-b5d0-883b88f508af" providerId="ADAL" clId="{6AD0F204-AC7A-4363-B6DE-72D1B6BA0FB6}" dt="2022-11-30T05:39:07.163" v="3" actId="2696"/>
        <pc:sldMkLst>
          <pc:docMk/>
          <pc:sldMk cId="395000649" sldId="256"/>
        </pc:sldMkLst>
      </pc:sldChg>
      <pc:sldChg chg="add">
        <pc:chgData name="이동건" userId="4ad090f6-dadd-4301-b5d0-883b88f508af" providerId="ADAL" clId="{6AD0F204-AC7A-4363-B6DE-72D1B6BA0FB6}" dt="2022-11-30T05:41:00.895" v="6"/>
        <pc:sldMkLst>
          <pc:docMk/>
          <pc:sldMk cId="194388868" sldId="13134"/>
        </pc:sldMkLst>
      </pc:sldChg>
      <pc:sldChg chg="add">
        <pc:chgData name="이동건" userId="4ad090f6-dadd-4301-b5d0-883b88f508af" providerId="ADAL" clId="{6AD0F204-AC7A-4363-B6DE-72D1B6BA0FB6}" dt="2022-11-30T05:40:30.962" v="5"/>
        <pc:sldMkLst>
          <pc:docMk/>
          <pc:sldMk cId="1198729416" sldId="14807"/>
        </pc:sldMkLst>
      </pc:sldChg>
      <pc:sldChg chg="add">
        <pc:chgData name="이동건" userId="4ad090f6-dadd-4301-b5d0-883b88f508af" providerId="ADAL" clId="{6AD0F204-AC7A-4363-B6DE-72D1B6BA0FB6}" dt="2022-11-30T05:39:54.309" v="4"/>
        <pc:sldMkLst>
          <pc:docMk/>
          <pc:sldMk cId="24290672" sldId="26744"/>
        </pc:sldMkLst>
      </pc:sldChg>
      <pc:sldChg chg="add">
        <pc:chgData name="이동건" userId="4ad090f6-dadd-4301-b5d0-883b88f508af" providerId="ADAL" clId="{6AD0F204-AC7A-4363-B6DE-72D1B6BA0FB6}" dt="2022-11-30T05:42:24.719" v="8"/>
        <pc:sldMkLst>
          <pc:docMk/>
          <pc:sldMk cId="2356310972" sldId="27135"/>
        </pc:sldMkLst>
      </pc:sldChg>
      <pc:sldChg chg="add">
        <pc:chgData name="이동건" userId="4ad090f6-dadd-4301-b5d0-883b88f508af" providerId="ADAL" clId="{6AD0F204-AC7A-4363-B6DE-72D1B6BA0FB6}" dt="2022-11-30T05:41:29.010" v="7"/>
        <pc:sldMkLst>
          <pc:docMk/>
          <pc:sldMk cId="760662127" sldId="27157"/>
        </pc:sldMkLst>
      </pc:sldChg>
      <pc:sldChg chg="add">
        <pc:chgData name="이동건" userId="4ad090f6-dadd-4301-b5d0-883b88f508af" providerId="ADAL" clId="{6AD0F204-AC7A-4363-B6DE-72D1B6BA0FB6}" dt="2022-11-30T05:42:24.719" v="8"/>
        <pc:sldMkLst>
          <pc:docMk/>
          <pc:sldMk cId="2016213141" sldId="27179"/>
        </pc:sldMkLst>
      </pc:sldChg>
      <pc:sldChg chg="add">
        <pc:chgData name="이동건" userId="4ad090f6-dadd-4301-b5d0-883b88f508af" providerId="ADAL" clId="{6AD0F204-AC7A-4363-B6DE-72D1B6BA0FB6}" dt="2022-11-30T05:39:03.445" v="2"/>
        <pc:sldMkLst>
          <pc:docMk/>
          <pc:sldMk cId="385808629" sldId="27327"/>
        </pc:sldMkLst>
      </pc:sldChg>
      <pc:sldChg chg="add">
        <pc:chgData name="이동건" userId="4ad090f6-dadd-4301-b5d0-883b88f508af" providerId="ADAL" clId="{6AD0F204-AC7A-4363-B6DE-72D1B6BA0FB6}" dt="2022-11-30T05:38:30.300" v="1"/>
        <pc:sldMkLst>
          <pc:docMk/>
          <pc:sldMk cId="3843560652" sldId="273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497B2-1C9B-4C3C-9E85-978752C410F4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A639D-DE07-4A56-A6E1-B9642C650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4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3BABA-AE50-4E04-8D56-799C4D041B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6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3BABA-AE50-4E04-8D56-799C4D041B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5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Main : 1</a:t>
            </a:r>
            <a:r>
              <a:rPr lang="ko-KR" altLang="en-US" baseline="0"/>
              <a:t>인치</a:t>
            </a:r>
            <a:r>
              <a:rPr lang="en-US" altLang="ko-KR" baseline="0"/>
              <a:t>, Ball type Sensor shift </a:t>
            </a:r>
            <a:r>
              <a:rPr lang="ko-KR" altLang="en-US" baseline="0"/>
              <a:t>적용가능성</a:t>
            </a:r>
            <a:r>
              <a:rPr lang="en-US" altLang="ko-KR" baseline="0"/>
              <a:t> (FPDC </a:t>
            </a:r>
            <a:r>
              <a:rPr lang="ko-KR" altLang="en-US" baseline="0"/>
              <a:t>최소화</a:t>
            </a:r>
            <a:r>
              <a:rPr lang="en-US" altLang="ko-KR" baseline="0"/>
              <a:t>)</a:t>
            </a:r>
          </a:p>
          <a:p>
            <a:endParaRPr lang="en-US" altLang="ko-KR" baseline="0"/>
          </a:p>
          <a:p>
            <a:r>
              <a:rPr lang="en-US" altLang="ko-KR" baseline="0"/>
              <a:t> -Tele </a:t>
            </a:r>
          </a:p>
          <a:p>
            <a:r>
              <a:rPr lang="en-US" altLang="ko-KR" baseline="0"/>
              <a:t>  1)  </a:t>
            </a:r>
            <a:r>
              <a:rPr lang="ko-KR" altLang="en-US" baseline="0" err="1"/>
              <a:t>고배율</a:t>
            </a:r>
            <a:r>
              <a:rPr lang="ko-KR" altLang="en-US" baseline="0"/>
              <a:t> 전개 가능성</a:t>
            </a:r>
            <a:r>
              <a:rPr lang="en-US" altLang="ko-KR" baseline="0"/>
              <a:t> &amp; </a:t>
            </a:r>
            <a:r>
              <a:rPr lang="ko-KR" altLang="en-US" baseline="0"/>
              <a:t>시점</a:t>
            </a:r>
            <a:br>
              <a:rPr lang="en-US" altLang="ko-KR" baseline="0"/>
            </a:br>
            <a:r>
              <a:rPr lang="en-US" altLang="ko-KR" baseline="0"/>
              <a:t>  2)</a:t>
            </a:r>
            <a:r>
              <a:rPr lang="ko-KR" altLang="en-US" baseline="0"/>
              <a:t> 지금 </a:t>
            </a:r>
            <a:r>
              <a:rPr lang="ko-KR" altLang="en-US" baseline="0" err="1"/>
              <a:t>인물모드를</a:t>
            </a:r>
            <a:r>
              <a:rPr lang="ko-KR" altLang="en-US" baseline="0"/>
              <a:t> </a:t>
            </a:r>
            <a:r>
              <a:rPr lang="en-US" altLang="ko-KR" baseline="0"/>
              <a:t>2,3</a:t>
            </a:r>
            <a:r>
              <a:rPr lang="ko-KR" altLang="en-US" baseline="0"/>
              <a:t>배에서 </a:t>
            </a:r>
            <a:r>
              <a:rPr lang="ko-KR" altLang="en-US" baseline="0" err="1"/>
              <a:t>잘쓰고</a:t>
            </a:r>
            <a:r>
              <a:rPr lang="ko-KR" altLang="en-US" baseline="0"/>
              <a:t> 있는데 나중에 </a:t>
            </a:r>
            <a:r>
              <a:rPr lang="en-US" altLang="ko-KR" baseline="0"/>
              <a:t>5</a:t>
            </a:r>
            <a:r>
              <a:rPr lang="ko-KR" altLang="en-US" baseline="0"/>
              <a:t>배를 하게 되면 </a:t>
            </a:r>
            <a:r>
              <a:rPr lang="ko-KR" altLang="en-US" baseline="0" err="1"/>
              <a:t>인물모드는</a:t>
            </a:r>
            <a:r>
              <a:rPr lang="ko-KR" altLang="en-US" baseline="0"/>
              <a:t> 어떻게 하는지</a:t>
            </a:r>
            <a:r>
              <a:rPr lang="en-US" altLang="ko-KR" baseline="0"/>
              <a:t>?</a:t>
            </a:r>
          </a:p>
          <a:p>
            <a:r>
              <a:rPr lang="ko-KR" altLang="en-US" baseline="0"/>
              <a:t>  </a:t>
            </a:r>
            <a:r>
              <a:rPr lang="en-US" altLang="ko-KR" baseline="0"/>
              <a:t>3) </a:t>
            </a:r>
            <a:r>
              <a:rPr lang="ko-KR" altLang="en-US" baseline="0" err="1"/>
              <a:t>텔레</a:t>
            </a:r>
            <a:r>
              <a:rPr lang="ko-KR" altLang="en-US" baseline="0"/>
              <a:t> 카메라의 성능 강화 방향은 화질</a:t>
            </a:r>
            <a:r>
              <a:rPr lang="en-US" altLang="ko-KR" baseline="0"/>
              <a:t>(</a:t>
            </a:r>
            <a:r>
              <a:rPr lang="ko-KR" altLang="en-US" baseline="0"/>
              <a:t>센서 증가</a:t>
            </a:r>
            <a:r>
              <a:rPr lang="en-US" altLang="ko-KR" baseline="0"/>
              <a:t>….) or </a:t>
            </a:r>
            <a:r>
              <a:rPr lang="ko-KR" altLang="en-US" baseline="0"/>
              <a:t>사용 배율 증가 어느 쪽이 </a:t>
            </a:r>
            <a:r>
              <a:rPr lang="ko-KR" altLang="en-US" baseline="0" err="1"/>
              <a:t>맞다고</a:t>
            </a:r>
            <a:r>
              <a:rPr lang="ko-KR" altLang="en-US" baseline="0"/>
              <a:t> 생각하는지</a:t>
            </a:r>
            <a:r>
              <a:rPr lang="en-US" altLang="ko-KR" baseline="0"/>
              <a:t>?</a:t>
            </a:r>
          </a:p>
          <a:p>
            <a:endParaRPr lang="en-US" altLang="ko-KR" baseline="0"/>
          </a:p>
          <a:p>
            <a:pPr marL="171450" indent="-171450">
              <a:buFontTx/>
              <a:buChar char="-"/>
            </a:pPr>
            <a:r>
              <a:rPr lang="en-US" altLang="ko-KR" baseline="0"/>
              <a:t>S-wide</a:t>
            </a:r>
          </a:p>
          <a:p>
            <a:pPr marL="0" indent="0">
              <a:buFontTx/>
              <a:buNone/>
            </a:pPr>
            <a:r>
              <a:rPr lang="en-US" altLang="ko-KR" baseline="0"/>
              <a:t>  ; </a:t>
            </a:r>
            <a:r>
              <a:rPr lang="ko-KR" altLang="en-US" baseline="0" err="1"/>
              <a:t>고화소</a:t>
            </a:r>
            <a:r>
              <a:rPr lang="ko-KR" altLang="en-US" baseline="0"/>
              <a:t> 센서 적용 가능성 </a:t>
            </a:r>
            <a:r>
              <a:rPr lang="en-US" altLang="ko-KR" baseline="0"/>
              <a:t>&amp; </a:t>
            </a:r>
            <a:r>
              <a:rPr lang="ko-KR" altLang="en-US" baseline="0"/>
              <a:t>시점</a:t>
            </a:r>
            <a:br>
              <a:rPr lang="en-US" altLang="ko-KR" baseline="0"/>
            </a:br>
            <a:r>
              <a:rPr lang="en-US" altLang="ko-KR" baseline="0"/>
              <a:t>  1) Main sensor</a:t>
            </a:r>
            <a:r>
              <a:rPr lang="ko-KR" altLang="en-US" baseline="0"/>
              <a:t> </a:t>
            </a:r>
            <a:r>
              <a:rPr lang="ko-KR" altLang="en-US" baseline="0" err="1"/>
              <a:t>화소가</a:t>
            </a:r>
            <a:r>
              <a:rPr lang="ko-KR" altLang="en-US" baseline="0"/>
              <a:t> </a:t>
            </a:r>
            <a:r>
              <a:rPr lang="en-US" altLang="ko-KR" baseline="0"/>
              <a:t>48mp</a:t>
            </a:r>
            <a:r>
              <a:rPr lang="ko-KR" altLang="en-US" baseline="0"/>
              <a:t>로 올라가는데 그에 맞춰 </a:t>
            </a:r>
            <a:r>
              <a:rPr lang="en-US" altLang="ko-KR" baseline="0"/>
              <a:t>sub CM </a:t>
            </a:r>
            <a:r>
              <a:rPr lang="ko-KR" altLang="en-US" baseline="0" err="1"/>
              <a:t>화소도</a:t>
            </a:r>
            <a:r>
              <a:rPr lang="ko-KR" altLang="en-US" baseline="0"/>
              <a:t> 같이 올라가는지 가능성</a:t>
            </a:r>
            <a:br>
              <a:rPr lang="en-US" altLang="ko-KR" baseline="0"/>
            </a:br>
            <a:r>
              <a:rPr lang="en-US" altLang="ko-KR" baseline="0"/>
              <a:t>  2) Sensor shift </a:t>
            </a:r>
            <a:r>
              <a:rPr lang="ko-KR" altLang="en-US" baseline="0"/>
              <a:t>를 </a:t>
            </a:r>
            <a:r>
              <a:rPr lang="en-US" altLang="ko-KR" baseline="0"/>
              <a:t>wide </a:t>
            </a:r>
            <a:r>
              <a:rPr lang="ko-KR" altLang="en-US" baseline="0"/>
              <a:t>적용 가능성 </a:t>
            </a:r>
            <a:r>
              <a:rPr lang="en-US" altLang="ko-KR" baseline="0"/>
              <a:t>/</a:t>
            </a:r>
            <a:r>
              <a:rPr lang="ko-KR" altLang="en-US" baseline="0"/>
              <a:t>목적</a:t>
            </a:r>
            <a:endParaRPr lang="en-US" altLang="ko-KR" baseline="0"/>
          </a:p>
          <a:p>
            <a:pPr marL="0" indent="0">
              <a:buFontTx/>
              <a:buNone/>
            </a:pPr>
            <a:r>
              <a:rPr lang="en-US" altLang="ko-KR" baseline="0"/>
              <a:t>  </a:t>
            </a:r>
          </a:p>
          <a:p>
            <a:r>
              <a:rPr lang="ko-KR" altLang="en-US" baseline="0"/>
              <a:t>   </a:t>
            </a:r>
            <a:endParaRPr lang="en-US" altLang="ko-KR" baseline="0"/>
          </a:p>
          <a:p>
            <a:endParaRPr lang="en-US" altLang="ko-KR" baseline="0"/>
          </a:p>
          <a:p>
            <a:endParaRPr lang="en-US" altLang="ko-KR" baseline="0"/>
          </a:p>
          <a:p>
            <a:endParaRPr lang="en-US" altLang="ko-KR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3BABA-AE50-4E04-8D56-799C4D041B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9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endParaRPr lang="en-KR" sz="2500" b="0" i="0" u="none" strike="noStrike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pPr rtl="0" eaLnBrk="1" fontAlgn="ctr" latinLnBrk="0" hangingPunct="1"/>
            <a:r>
              <a:rPr lang="en-US" sz="2500" b="1" i="0" u="none" strike="noStrike">
                <a:effectLst/>
                <a:latin typeface="+mj-lt"/>
                <a:ea typeface="+mj-ea"/>
                <a:cs typeface="+mj-cs"/>
                <a:sym typeface="Helvetica Neue"/>
              </a:rPr>
              <a:t>Item</a:t>
            </a:r>
            <a:endParaRPr lang="en-KR" sz="2500" b="0" i="0" u="none" strike="noStrike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pPr rtl="0" eaLnBrk="1" fontAlgn="ctr" latinLnBrk="0" hangingPunct="1"/>
            <a:r>
              <a:rPr lang="en-US" sz="2500" b="1" i="0" u="none" strike="noStrike">
                <a:effectLst/>
                <a:latin typeface="+mj-lt"/>
                <a:ea typeface="+mj-ea"/>
                <a:cs typeface="+mj-cs"/>
                <a:sym typeface="Helvetica Neue"/>
              </a:rPr>
              <a:t>ACE DRI</a:t>
            </a:r>
            <a:endParaRPr lang="en-KR" sz="2500" b="0" i="0" u="none" strike="noStrike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pPr rtl="0" eaLnBrk="1" fontAlgn="ctr" latinLnBrk="0" hangingPunct="1"/>
            <a:r>
              <a:rPr lang="en-US" sz="2500" b="1" i="0" u="none" strike="noStrike">
                <a:effectLst/>
                <a:latin typeface="+mj-lt"/>
                <a:ea typeface="+mj-ea"/>
                <a:cs typeface="+mj-cs"/>
                <a:sym typeface="Helvetica Neue"/>
              </a:rPr>
              <a:t>Due</a:t>
            </a:r>
            <a:endParaRPr lang="en-KR" sz="2500" b="0" i="0" u="none" strike="noStrike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pPr rtl="0" eaLnBrk="1" fontAlgn="ctr" latinLnBrk="0" hangingPunct="1"/>
            <a:r>
              <a:rPr lang="en-US" sz="2500" b="0" i="0" u="none" strike="noStrike">
                <a:effectLst/>
                <a:latin typeface="+mj-lt"/>
                <a:ea typeface="+mj-ea"/>
                <a:cs typeface="+mj-cs"/>
                <a:sym typeface="Helvetica Neue"/>
              </a:rPr>
              <a:t>Critical</a:t>
            </a:r>
            <a:endParaRPr lang="en-KR" sz="2500" b="0" i="0" u="none" strike="noStrike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pPr rtl="0" eaLnBrk="1" fontAlgn="ctr" latinLnBrk="0" hangingPunct="1"/>
            <a:r>
              <a:rPr lang="en-US" sz="2500" b="0" i="0" u="none" strike="noStrike">
                <a:effectLst/>
                <a:latin typeface="+mj-lt"/>
                <a:ea typeface="+mj-ea"/>
                <a:cs typeface="+mj-cs"/>
                <a:sym typeface="Helvetica Neue"/>
              </a:rPr>
              <a:t>Decision</a:t>
            </a:r>
            <a:r>
              <a:rPr lang="en-US" sz="2500" b="0" i="0" u="none" strike="noStrike" baseline="0">
                <a:effectLst/>
                <a:latin typeface="+mj-lt"/>
                <a:ea typeface="+mj-ea"/>
                <a:cs typeface="+mj-cs"/>
                <a:sym typeface="Helvetica Neue"/>
              </a:rPr>
              <a:t> point</a:t>
            </a:r>
            <a:endParaRPr lang="en-KR" sz="2500" b="0" i="0" u="none" strike="noStrike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pPr rtl="0" eaLnBrk="1" fontAlgn="ctr" latinLnBrk="0" hangingPunct="1"/>
            <a:r>
              <a:rPr lang="en-US" sz="2500" b="0" i="0" u="none" strike="noStrike">
                <a:effectLst/>
                <a:latin typeface="+mj-lt"/>
                <a:ea typeface="+mj-ea"/>
                <a:cs typeface="+mj-cs"/>
                <a:sym typeface="Helvetica Neue"/>
              </a:rPr>
              <a:t>None.</a:t>
            </a:r>
            <a:endParaRPr lang="en-KR" sz="2500" b="0" i="0" u="none" strike="noStrike">
              <a:effectLst/>
              <a:latin typeface="+mj-lt"/>
              <a:ea typeface="+mj-ea"/>
              <a:cs typeface="+mj-cs"/>
              <a:sym typeface="Helvetica Neue"/>
            </a:endParaRPr>
          </a:p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3965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3BABA-AE50-4E04-8D56-799C4D041B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5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dirty="0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Next</a:t>
            </a:r>
            <a:r>
              <a:rPr lang="ko-KR" altLang="en-US" sz="1200" b="0" dirty="0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lang="en-US" altLang="ko-KR" sz="1200" b="0" dirty="0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plan</a:t>
            </a:r>
            <a:r>
              <a:rPr lang="ko-KR" altLang="en-US" sz="1200" b="0" dirty="0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이 있다면 </a:t>
            </a:r>
            <a:r>
              <a:rPr lang="en-US" altLang="ko-KR" sz="1200" b="0" dirty="0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team roster</a:t>
            </a:r>
            <a:r>
              <a:rPr lang="ko-KR" altLang="en-US" sz="1200" b="0" dirty="0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를 </a:t>
            </a:r>
            <a:r>
              <a:rPr lang="en-US" altLang="ko-KR" sz="1200" b="0" dirty="0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flexible adjust</a:t>
            </a:r>
            <a:r>
              <a:rPr lang="ko-KR" altLang="en-US" sz="1200" b="0" dirty="0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하는데 도움이 될 것이다</a:t>
            </a:r>
            <a:r>
              <a:rPr lang="en-US" altLang="ko-KR" sz="1200" b="0" dirty="0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3BABA-AE50-4E04-8D56-799C4D041B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07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Total C6.0 build schedule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3BABA-AE50-4E04-8D56-799C4D041B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8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5B7A-BF73-49FD-880A-B490AC52A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EBA4C6-7DA0-45B9-A8FE-33246B776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E238A-6FA6-4558-B1F7-C1419AAD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319-3BBD-4D77-A882-3D72CE9B3A6A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B3DFD-A83C-4E7E-85E9-2E4859E5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901117-8D5E-487C-B4A5-1A958912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3B3C-1D06-4F9A-BCFA-073C0F39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3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DBD04-1534-49A6-8AB0-5FCEF7EA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25FED6-6224-4B37-B207-524C23FAF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7E4DA-B4C8-44A1-97EA-5E6553A7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319-3BBD-4D77-A882-3D72CE9B3A6A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47985-E7A3-48C6-A33B-F25BA770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0A986-EA69-4CD4-BEB5-869BD8EC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3B3C-1D06-4F9A-BCFA-073C0F39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5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F0305A-2C1F-43A2-A897-C4B2C66CB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D4242A-A316-4647-B101-D0875F75C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A602A-B77F-4296-B329-1BDFCFFC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319-3BBD-4D77-A882-3D72CE9B3A6A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F4AEC-77E3-4A91-BAFB-D357710C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DC5D4-5293-41D8-B6BB-3B1B18C0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3B3C-1D06-4F9A-BCFA-073C0F39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4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D495F8-2985-4F31-B320-33B1680AD5E2}"/>
              </a:ext>
            </a:extLst>
          </p:cNvPr>
          <p:cNvCxnSpPr>
            <a:cxnSpLocks/>
          </p:cNvCxnSpPr>
          <p:nvPr userDrawn="1"/>
        </p:nvCxnSpPr>
        <p:spPr>
          <a:xfrm>
            <a:off x="0" y="14843"/>
            <a:ext cx="12192000" cy="0"/>
          </a:xfrm>
          <a:prstGeom prst="line">
            <a:avLst/>
          </a:prstGeom>
          <a:ln w="57150">
            <a:solidFill>
              <a:srgbClr val="BE0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8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D495F8-2985-4F31-B320-33B1680AD5E2}"/>
              </a:ext>
            </a:extLst>
          </p:cNvPr>
          <p:cNvCxnSpPr>
            <a:cxnSpLocks/>
          </p:cNvCxnSpPr>
          <p:nvPr userDrawn="1"/>
        </p:nvCxnSpPr>
        <p:spPr>
          <a:xfrm>
            <a:off x="0" y="14843"/>
            <a:ext cx="12192000" cy="0"/>
          </a:xfrm>
          <a:prstGeom prst="line">
            <a:avLst/>
          </a:prstGeom>
          <a:ln w="57150">
            <a:solidFill>
              <a:srgbClr val="BE06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690E58F-2304-47E1-ABB9-EC2B8D7476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42171" y="408492"/>
            <a:ext cx="967464" cy="176929"/>
          </a:xfrm>
          <a:prstGeom prst="rect">
            <a:avLst/>
          </a:prstGeom>
        </p:spPr>
      </p:pic>
      <p:sp>
        <p:nvSpPr>
          <p:cNvPr id="4" name="Shape 3">
            <a:extLst>
              <a:ext uri="{FF2B5EF4-FFF2-40B4-BE49-F238E27FC236}">
                <a16:creationId xmlns:a16="http://schemas.microsoft.com/office/drawing/2014/main" id="{103F2B9D-7596-4347-A962-FDEB3F89177E}"/>
              </a:ext>
            </a:extLst>
          </p:cNvPr>
          <p:cNvSpPr/>
          <p:nvPr userDrawn="1"/>
        </p:nvSpPr>
        <p:spPr>
          <a:xfrm>
            <a:off x="258530" y="622300"/>
            <a:ext cx="11657979" cy="0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22858" tIns="22858" rIns="22858" bIns="22858"/>
          <a:lstStyle/>
          <a:p>
            <a:pPr defTabSz="412285"/>
            <a:endParaRPr sz="900"/>
          </a:p>
        </p:txBody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F72A0BC9-B279-4912-B70F-50BF1A62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95251"/>
            <a:ext cx="11118851" cy="41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9" tIns="50799" rIns="50799" bIns="50799" anchor="ctr">
            <a:normAutofit/>
          </a:bodyPr>
          <a:lstStyle>
            <a:lvl1pPr>
              <a:defRPr sz="2400" b="0" i="0" u="none" strike="noStrike" cap="none" spc="0" baseline="0" dirty="0">
                <a:ln>
                  <a:noFill/>
                </a:ln>
                <a:solidFill>
                  <a:srgbClr val="0096FF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 Neue Light"/>
              </a:defRPr>
            </a:lvl1pPr>
          </a:lstStyle>
          <a:p>
            <a:pPr marL="0" marR="0" lvl="0" indent="0" algn="l" defTabSz="41228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t>Title Text</a:t>
            </a:r>
          </a:p>
        </p:txBody>
      </p:sp>
      <p:sp>
        <p:nvSpPr>
          <p:cNvPr id="6" name="Shape 39">
            <a:extLst>
              <a:ext uri="{FF2B5EF4-FFF2-40B4-BE49-F238E27FC236}">
                <a16:creationId xmlns:a16="http://schemas.microsoft.com/office/drawing/2014/main" id="{D1B496AB-0820-4F4D-AFC8-8B08633AAAD6}"/>
              </a:ext>
            </a:extLst>
          </p:cNvPr>
          <p:cNvSpPr txBox="1">
            <a:spLocks/>
          </p:cNvSpPr>
          <p:nvPr userDrawn="1"/>
        </p:nvSpPr>
        <p:spPr>
          <a:xfrm>
            <a:off x="5967314" y="6561349"/>
            <a:ext cx="237534" cy="235290"/>
          </a:xfrm>
          <a:prstGeom prst="rect">
            <a:avLst/>
          </a:prstGeom>
          <a:ln w="12700">
            <a:miter lim="400000"/>
          </a:ln>
        </p:spPr>
        <p:txBody>
          <a:bodyPr wrap="none" lIns="42212" tIns="42212" rIns="42212" bIns="42212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fld id="{86CB4B4D-7CA3-9044-876B-883B54F8677D}" type="slidenum">
              <a:rPr lang="en-US" altLang="ko-KR" sz="975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ko-KR" sz="1138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6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AA851-71B9-4AC2-80AF-EF8D51C6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E05AD-BB4C-4A0A-B038-8E943AA5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1F5A6-CEAD-49CC-9F90-3753D480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319-3BBD-4D77-A882-3D72CE9B3A6A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6166F-71C1-424E-89AB-F24F05B5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DCD71-E353-45A0-B20C-FE284C84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3B3C-1D06-4F9A-BCFA-073C0F39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6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F2AFA-85EF-4EA7-838D-1C222942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B808F-DEDD-4BB9-ABAC-48D3A170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37ECC-AF16-4D5B-9F6B-4B3071AF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319-3BBD-4D77-A882-3D72CE9B3A6A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253E9-8054-4BD6-B05C-94F36516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8D7E5-FEF2-4F95-8A32-91ADB358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3B3C-1D06-4F9A-BCFA-073C0F39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2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6987C-999B-4AA4-89A7-D4CB7F20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39FDE-D074-4652-9838-D575CC40D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812F04-090D-4E29-971F-64C604BB1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2DADE5-3EC5-4907-945A-56EBAF60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319-3BBD-4D77-A882-3D72CE9B3A6A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D5E5-1F50-4504-9976-865564C5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B549F-1BE3-4A48-9F15-D697E6A1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3B3C-1D06-4F9A-BCFA-073C0F39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2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6250F-C38E-418E-A167-2D1342CF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D5926-4539-4251-8B76-9DD4F829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152D3D-BF00-4FFA-88BE-33265AE8F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B3D4CB-7F01-47F2-8BA7-8E8C78C28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B24FCE-289C-42D0-9737-5DF1E0E90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2BD325-BE16-4BBF-97F1-C18A59F2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319-3BBD-4D77-A882-3D72CE9B3A6A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32EDC4-0DAF-4E20-A28A-F1BE0873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4FE76C-6A46-44E4-91A3-23723409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3B3C-1D06-4F9A-BCFA-073C0F39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5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48886-6A02-4C76-BBA8-794569CC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BAE4F7-AA6F-499F-8F8C-B1778C67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319-3BBD-4D77-A882-3D72CE9B3A6A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A06FC7-4EFB-496B-9C15-6678D2F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457994-5B46-4F01-8DD3-08C38073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3B3C-1D06-4F9A-BCFA-073C0F39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2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1F7EE6-1C64-4CE3-8FE1-4BA86C05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319-3BBD-4D77-A882-3D72CE9B3A6A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4424F4-C91B-4F3D-8208-6D1D3C83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1708F-F55B-4361-B781-366A53BC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3B3C-1D06-4F9A-BCFA-073C0F39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2CA75-6609-4E6A-9379-26C3ADE1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DA4D5-C9D8-4438-9E71-7FF882F8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18AE6-0056-48C9-B953-034E5BEDD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DC291-E704-4B38-B9B0-21CF209C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319-3BBD-4D77-A882-3D72CE9B3A6A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7A9DCD-FFEA-4915-AE0D-E8A329B0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DBB2A-81C8-4DF6-8A8E-D21E2AD2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3B3C-1D06-4F9A-BCFA-073C0F39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06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15E25-825C-45EC-BBB9-9F369BBF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AED1A-8C6F-4190-A1FC-E3E46C52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DF292B-E969-41D2-A501-F26C0D44E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49403-1AB0-4B65-8B1F-484A0ED3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9319-3BBD-4D77-A882-3D72CE9B3A6A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DCAA5-2458-4C44-ADA7-7C4DDC0C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5B05A-0BBE-4DB4-BE8A-BF0388DB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3B3C-1D06-4F9A-BCFA-073C0F39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4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B198E7-2815-4FF8-AB63-7E62D9AB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99335-CFA2-4320-8824-DAD464FC3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AE65A-8992-4A9A-B195-7BC9AFEB8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59319-3BBD-4D77-A882-3D72CE9B3A6A}" type="datetimeFigureOut">
              <a:rPr lang="ko-KR" altLang="en-US" smtClean="0"/>
              <a:t>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86C71-50FE-4132-8CE5-A596D25F5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508D3-AD40-47F1-AB45-6CCCAFBD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3B3C-1D06-4F9A-BCFA-073C0F398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80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D73F05-78DD-43E9-A508-657FE972FFE4}"/>
              </a:ext>
            </a:extLst>
          </p:cNvPr>
          <p:cNvSpPr/>
          <p:nvPr/>
        </p:nvSpPr>
        <p:spPr>
          <a:xfrm>
            <a:off x="149596" y="143137"/>
            <a:ext cx="4001095" cy="346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l"/>
            <a:r>
              <a:rPr lang="en-US" altLang="ko-KR" sz="2250" spc="-25">
                <a:solidFill>
                  <a:srgbClr val="B8003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Bental</a:t>
            </a:r>
            <a:r>
              <a:rPr lang="en-US" altLang="ko-KR" sz="2250" spc="-25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| Engineering Build Plan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8595F6-C552-4F45-ADB2-888D467B710A}"/>
              </a:ext>
            </a:extLst>
          </p:cNvPr>
          <p:cNvGraphicFramePr>
            <a:graphicFrameLocks noGrp="1"/>
          </p:cNvGraphicFramePr>
          <p:nvPr/>
        </p:nvGraphicFramePr>
        <p:xfrm>
          <a:off x="258529" y="952867"/>
          <a:ext cx="11675160" cy="1697344"/>
        </p:xfrm>
        <a:graphic>
          <a:graphicData uri="http://schemas.openxmlformats.org/drawingml/2006/table">
            <a:tbl>
              <a:tblPr/>
              <a:tblGrid>
                <a:gridCol w="416970">
                  <a:extLst>
                    <a:ext uri="{9D8B030D-6E8A-4147-A177-3AD203B41FA5}">
                      <a16:colId xmlns:a16="http://schemas.microsoft.com/office/drawing/2014/main" val="2575600217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137308783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1607837161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1501830653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182324431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1825586301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2655848313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2858068689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3168468871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1956498674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3776895525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1087518735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3487953112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1987528229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2140795264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32508350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168156985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1774490466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1403038329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3981641872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3293137838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1936229677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2325578677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3425295540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762242595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390931445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2162549352"/>
                    </a:ext>
                  </a:extLst>
                </a:gridCol>
                <a:gridCol w="416970">
                  <a:extLst>
                    <a:ext uri="{9D8B030D-6E8A-4147-A177-3AD203B41FA5}">
                      <a16:colId xmlns:a16="http://schemas.microsoft.com/office/drawing/2014/main" val="2145531819"/>
                    </a:ext>
                  </a:extLst>
                </a:gridCol>
              </a:tblGrid>
              <a:tr h="1927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YYYY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2022</a:t>
                      </a:r>
                    </a:p>
                  </a:txBody>
                  <a:tcPr marL="55596" marR="55596" marT="27798" marB="2779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2023</a:t>
                      </a:r>
                    </a:p>
                  </a:txBody>
                  <a:tcPr marL="55596" marR="55596" marT="27798" marB="2779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2024</a:t>
                      </a:r>
                    </a:p>
                  </a:txBody>
                  <a:tcPr marL="55596" marR="55596" marT="27798" marB="2779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12032"/>
                  </a:ext>
                </a:extLst>
              </a:tr>
              <a:tr h="185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25095"/>
                  </a:ext>
                </a:extLst>
              </a:tr>
              <a:tr h="1319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Paju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1192" marR="111192" marT="55596" marB="555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lg스마트체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1192" marR="111192" marT="55596" marB="555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lg스마트체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52018"/>
                  </a:ext>
                </a:extLst>
              </a:tr>
            </a:tbl>
          </a:graphicData>
        </a:graphic>
      </p:graphicFrame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E476BADB-234F-4007-890F-C6274A35CAA8}"/>
              </a:ext>
            </a:extLst>
          </p:cNvPr>
          <p:cNvSpPr/>
          <p:nvPr/>
        </p:nvSpPr>
        <p:spPr>
          <a:xfrm>
            <a:off x="1870677" y="1389926"/>
            <a:ext cx="1668846" cy="18339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b="1">
                <a:solidFill>
                  <a:schemeClr val="tx1"/>
                </a:solidFill>
              </a:rPr>
              <a:t>C6.0 Build (3/29~7/21)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E885782-3DE8-4664-9381-FC2A088B75C5}"/>
              </a:ext>
            </a:extLst>
          </p:cNvPr>
          <p:cNvSpPr/>
          <p:nvPr/>
        </p:nvSpPr>
        <p:spPr>
          <a:xfrm>
            <a:off x="3387553" y="1636782"/>
            <a:ext cx="1561049" cy="165921"/>
          </a:xfrm>
          <a:prstGeom prst="homePlat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b="1">
                <a:solidFill>
                  <a:srgbClr val="0000CC"/>
                </a:solidFill>
              </a:rPr>
              <a:t>C6.1 Build (7/20~11/08)</a:t>
            </a:r>
            <a:endParaRPr lang="ko-KR" altLang="en-US" sz="800" b="1">
              <a:solidFill>
                <a:srgbClr val="0000CC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11BEEF8-D08B-4E34-98A4-B85BED64B117}"/>
              </a:ext>
            </a:extLst>
          </p:cNvPr>
          <p:cNvSpPr/>
          <p:nvPr/>
        </p:nvSpPr>
        <p:spPr>
          <a:xfrm>
            <a:off x="4980147" y="2045955"/>
            <a:ext cx="1781776" cy="18339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b="1">
                <a:solidFill>
                  <a:schemeClr val="tx1"/>
                </a:solidFill>
              </a:rPr>
              <a:t>C5.0 Build ( 11/08~ )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A50BF104-2559-437F-90C8-4AAA80BF2145}"/>
              </a:ext>
            </a:extLst>
          </p:cNvPr>
          <p:cNvSpPr/>
          <p:nvPr/>
        </p:nvSpPr>
        <p:spPr>
          <a:xfrm>
            <a:off x="6761923" y="1760131"/>
            <a:ext cx="1474839" cy="18339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b="1">
                <a:solidFill>
                  <a:schemeClr val="tx1"/>
                </a:solidFill>
              </a:rPr>
              <a:t>C4.0 Build (3/15~ )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8BABE33F-DD74-4DE5-8E71-374781CB50DC}"/>
              </a:ext>
            </a:extLst>
          </p:cNvPr>
          <p:cNvSpPr/>
          <p:nvPr/>
        </p:nvSpPr>
        <p:spPr>
          <a:xfrm>
            <a:off x="8647058" y="1768059"/>
            <a:ext cx="1473874" cy="18339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b="1">
                <a:solidFill>
                  <a:schemeClr val="tx1"/>
                </a:solidFill>
              </a:rPr>
              <a:t>C3.0 Build ( 8/01~ )</a:t>
            </a:r>
          </a:p>
          <a:p>
            <a:pPr algn="l"/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44E1E5A5-9E66-4932-BC41-8D1CD8DD7204}"/>
              </a:ext>
            </a:extLst>
          </p:cNvPr>
          <p:cNvSpPr/>
          <p:nvPr/>
        </p:nvSpPr>
        <p:spPr>
          <a:xfrm>
            <a:off x="9666719" y="1420868"/>
            <a:ext cx="1218094" cy="18339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b="1">
                <a:solidFill>
                  <a:schemeClr val="tx1"/>
                </a:solidFill>
              </a:rPr>
              <a:t>C2.0 Build ( 10/15~ )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A1552E7E-EC88-47C5-AF08-486413EC8E52}"/>
              </a:ext>
            </a:extLst>
          </p:cNvPr>
          <p:cNvSpPr/>
          <p:nvPr/>
        </p:nvSpPr>
        <p:spPr>
          <a:xfrm>
            <a:off x="10884813" y="2045955"/>
            <a:ext cx="685015" cy="18339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b="1">
                <a:solidFill>
                  <a:schemeClr val="tx1"/>
                </a:solidFill>
              </a:rPr>
              <a:t>MP</a:t>
            </a:r>
            <a:endParaRPr lang="ko-KR" altLang="en-US" sz="800" b="1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ABEDC54-3553-4AE5-89F9-327F26662F98}"/>
              </a:ext>
            </a:extLst>
          </p:cNvPr>
          <p:cNvGraphicFramePr>
            <a:graphicFrameLocks noGrp="1"/>
          </p:cNvGraphicFramePr>
          <p:nvPr/>
        </p:nvGraphicFramePr>
        <p:xfrm>
          <a:off x="258529" y="3122303"/>
          <a:ext cx="11686736" cy="32975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7126">
                  <a:extLst>
                    <a:ext uri="{9D8B030D-6E8A-4147-A177-3AD203B41FA5}">
                      <a16:colId xmlns:a16="http://schemas.microsoft.com/office/drawing/2014/main" val="2353157337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547753198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3161736206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4198798855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3023590088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834549565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2073774991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2924914689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2168050161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1153955943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2747263942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3735854108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2520722773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3564662026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4020885069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3448310702"/>
                    </a:ext>
                  </a:extLst>
                </a:gridCol>
                <a:gridCol w="676979">
                  <a:extLst>
                    <a:ext uri="{9D8B030D-6E8A-4147-A177-3AD203B41FA5}">
                      <a16:colId xmlns:a16="http://schemas.microsoft.com/office/drawing/2014/main" val="3038950967"/>
                    </a:ext>
                  </a:extLst>
                </a:gridCol>
                <a:gridCol w="447946">
                  <a:extLst>
                    <a:ext uri="{9D8B030D-6E8A-4147-A177-3AD203B41FA5}">
                      <a16:colId xmlns:a16="http://schemas.microsoft.com/office/drawing/2014/main" val="3465012090"/>
                    </a:ext>
                  </a:extLst>
                </a:gridCol>
              </a:tblGrid>
              <a:tr h="15716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  <a:latin typeface="lg스마트체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JUL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AUG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SEP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OCT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NOV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989500"/>
                  </a:ext>
                </a:extLst>
              </a:tr>
              <a:tr h="10639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lg스마트체"/>
                        </a:rPr>
                        <a:t>FOL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lg스마트체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lg스마트체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lg스마트체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lg스마트체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427696"/>
                  </a:ext>
                </a:extLst>
              </a:tr>
              <a:tr h="1377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lg스마트체"/>
                        </a:rPr>
                        <a:t>EOL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lg스마트체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lg스마트체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lg스마트체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lg스마트체"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592198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Tx, </a:t>
                      </a:r>
                      <a:r>
                        <a:rPr lang="en-US" sz="800" b="1" i="0" u="none" strike="noStrike" err="1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Compl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OQC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lg스마트체"/>
                          <a:ea typeface="맑은 고딕" panose="020B0503020000020004" pitchFamily="50" charset="-127"/>
                        </a:rPr>
                        <a:t>Tester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lg스마트체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684406"/>
                  </a:ext>
                </a:extLst>
              </a:tr>
            </a:tbl>
          </a:graphicData>
        </a:graphic>
      </p:graphicFrame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5723E431-92BF-479B-8E3C-7BBCE1DD2E25}"/>
              </a:ext>
            </a:extLst>
          </p:cNvPr>
          <p:cNvSpPr/>
          <p:nvPr/>
        </p:nvSpPr>
        <p:spPr>
          <a:xfrm>
            <a:off x="1488947" y="3351475"/>
            <a:ext cx="2389886" cy="135935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0" hangingPunct="0"/>
            <a:r>
              <a:rPr lang="en-US" altLang="ko-KR" sz="550" b="1">
                <a:solidFill>
                  <a:srgbClr val="000000"/>
                </a:solidFill>
                <a:sym typeface="Helvetica"/>
              </a:rPr>
              <a:t>SMT : </a:t>
            </a:r>
            <a:r>
              <a:rPr lang="en-US" altLang="ko-KR" sz="550" b="1"/>
              <a:t>7/26~8/19(Mask Down selection DOE</a:t>
            </a:r>
            <a:endParaRPr lang="ko-KR" altLang="en-US" sz="550" b="1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24379A8B-BA15-448E-BCF8-597AF3AE23A6}"/>
              </a:ext>
            </a:extLst>
          </p:cNvPr>
          <p:cNvSpPr/>
          <p:nvPr/>
        </p:nvSpPr>
        <p:spPr>
          <a:xfrm>
            <a:off x="2228726" y="3537880"/>
            <a:ext cx="1805288" cy="13593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0" hangingPunct="0"/>
            <a:r>
              <a:rPr lang="en-US" altLang="ko-KR" sz="550">
                <a:solidFill>
                  <a:schemeClr val="bg1"/>
                </a:solidFill>
              </a:rPr>
              <a:t>Dot/Flood </a:t>
            </a:r>
            <a:r>
              <a:rPr lang="en-US" altLang="ko-KR" sz="550" err="1">
                <a:solidFill>
                  <a:schemeClr val="bg1"/>
                </a:solidFill>
              </a:rPr>
              <a:t>AlN</a:t>
            </a:r>
            <a:r>
              <a:rPr lang="en-US" altLang="ko-KR" sz="550">
                <a:solidFill>
                  <a:schemeClr val="bg1"/>
                </a:solidFill>
              </a:rPr>
              <a:t> attach : 8/04~8/24</a:t>
            </a:r>
            <a:endParaRPr lang="ko-KR" altLang="en-US" sz="55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14FB2F9D-655C-42C4-A029-EB57C254D369}"/>
              </a:ext>
            </a:extLst>
          </p:cNvPr>
          <p:cNvSpPr/>
          <p:nvPr/>
        </p:nvSpPr>
        <p:spPr>
          <a:xfrm>
            <a:off x="2379340" y="3724286"/>
            <a:ext cx="1803928" cy="135935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/>
            <a:r>
              <a:rPr lang="en-US" altLang="ko-KR" sz="550">
                <a:solidFill>
                  <a:schemeClr val="bg1"/>
                </a:solidFill>
                <a:sym typeface="Helvetica"/>
              </a:rPr>
              <a:t>Dot/Flood</a:t>
            </a:r>
            <a:r>
              <a:rPr lang="en-US" altLang="ko-KR" sz="550">
                <a:solidFill>
                  <a:schemeClr val="bg1"/>
                </a:solidFill>
              </a:rPr>
              <a:t> </a:t>
            </a:r>
            <a:r>
              <a:rPr lang="en-US" altLang="ko-KR" sz="550">
                <a:solidFill>
                  <a:schemeClr val="bg1"/>
                </a:solidFill>
                <a:sym typeface="Helvetica"/>
              </a:rPr>
              <a:t>VCSEL attach : 8/05</a:t>
            </a:r>
            <a:r>
              <a:rPr lang="en-US" altLang="ko-KR" sz="550">
                <a:solidFill>
                  <a:schemeClr val="bg1"/>
                </a:solidFill>
              </a:rPr>
              <a:t>~8/29</a:t>
            </a:r>
            <a:endParaRPr lang="ko-KR" altLang="en-US" sz="55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D62DA13F-2703-4352-9955-57E487F7EA97}"/>
              </a:ext>
            </a:extLst>
          </p:cNvPr>
          <p:cNvSpPr/>
          <p:nvPr/>
        </p:nvSpPr>
        <p:spPr>
          <a:xfrm>
            <a:off x="2734102" y="3916989"/>
            <a:ext cx="2004642" cy="135935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/>
            <a:r>
              <a:rPr lang="en-US" altLang="ko-KR" sz="550">
                <a:solidFill>
                  <a:srgbClr val="000000"/>
                </a:solidFill>
                <a:sym typeface="Helvetica"/>
              </a:rPr>
              <a:t>Wire bonding : 8/11~12 LBU, 8/18~8/30 Main</a:t>
            </a:r>
            <a:endParaRPr lang="ko-KR" altLang="en-US" sz="55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B1132FAF-F4CF-4A2B-8A39-216263268C14}"/>
              </a:ext>
            </a:extLst>
          </p:cNvPr>
          <p:cNvSpPr/>
          <p:nvPr/>
        </p:nvSpPr>
        <p:spPr>
          <a:xfrm>
            <a:off x="2821055" y="4130271"/>
            <a:ext cx="4620803" cy="135935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/>
            <a:r>
              <a:rPr lang="en-US" altLang="ko-KR" sz="550">
                <a:sym typeface="Helvetica"/>
              </a:rPr>
              <a:t>FOL Test : </a:t>
            </a:r>
            <a:r>
              <a:rPr lang="en-US" altLang="ko-KR" sz="550">
                <a:sym typeface="Wingdings" panose="05000000000000000000" pitchFamily="2" charset="2"/>
              </a:rPr>
              <a:t>9/06~9/30</a:t>
            </a:r>
            <a:endParaRPr lang="ko-KR" altLang="en-US" sz="550">
              <a:sym typeface="Helvetica"/>
            </a:endParaRP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32687902-5705-42FB-A1F9-E927B28E8BED}"/>
              </a:ext>
            </a:extLst>
          </p:cNvPr>
          <p:cNvSpPr/>
          <p:nvPr/>
        </p:nvSpPr>
        <p:spPr>
          <a:xfrm>
            <a:off x="6997525" y="5920002"/>
            <a:ext cx="3615048" cy="305212"/>
          </a:xfrm>
          <a:prstGeom prst="homePlate">
            <a:avLst/>
          </a:prstGeom>
          <a:solidFill>
            <a:srgbClr val="FFC000"/>
          </a:solidFill>
          <a:ln w="6350" cap="flat">
            <a:noFill/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0" hangingPunct="0"/>
            <a:r>
              <a:rPr lang="en-US" altLang="ko-KR" sz="550">
                <a:solidFill>
                  <a:srgbClr val="000000"/>
                </a:solidFill>
                <a:sym typeface="Helvetica"/>
              </a:rPr>
              <a:t>STM Main </a:t>
            </a:r>
            <a:br>
              <a:rPr lang="en-US" altLang="ko-KR" sz="550"/>
            </a:br>
            <a:r>
              <a:rPr lang="en-US" altLang="ko-KR" sz="550"/>
              <a:t>EOL/</a:t>
            </a:r>
            <a:r>
              <a:rPr lang="en-US" altLang="ko-KR" sz="550">
                <a:solidFill>
                  <a:srgbClr val="000000"/>
                </a:solidFill>
                <a:sym typeface="Helvetica"/>
              </a:rPr>
              <a:t>Comp</a:t>
            </a:r>
            <a:r>
              <a:rPr lang="en-US" altLang="ko-KR" sz="550"/>
              <a:t>/OQC</a:t>
            </a:r>
          </a:p>
          <a:p>
            <a:pPr algn="ctr" defTabSz="412750" latinLnBrk="0" hangingPunct="0"/>
            <a:endParaRPr lang="ko-KR" altLang="en-US" sz="55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A1A2A27E-3D49-4E95-8DC9-F516D7E65BD8}"/>
              </a:ext>
            </a:extLst>
          </p:cNvPr>
          <p:cNvSpPr/>
          <p:nvPr/>
        </p:nvSpPr>
        <p:spPr>
          <a:xfrm>
            <a:off x="1644496" y="4518501"/>
            <a:ext cx="527248" cy="30521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b">
            <a:spAutoFit/>
          </a:bodyPr>
          <a:lstStyle/>
          <a:p>
            <a:pPr algn="ctr" defTabSz="412750" latinLnBrk="0" hangingPunct="0"/>
            <a:r>
              <a:rPr lang="en-US" altLang="ko-KR" sz="550">
                <a:solidFill>
                  <a:srgbClr val="000000"/>
                </a:solidFill>
                <a:sym typeface="Helvetica"/>
              </a:rPr>
              <a:t> Housing Plasma : </a:t>
            </a:r>
            <a:r>
              <a:rPr lang="en-US" altLang="ko-KR" sz="550"/>
              <a:t>7/18~7/20</a:t>
            </a:r>
            <a:endParaRPr lang="ko-KR" altLang="en-US" sz="55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4115026C-A2B6-4725-A23D-4E61229A4E2F}"/>
              </a:ext>
            </a:extLst>
          </p:cNvPr>
          <p:cNvSpPr/>
          <p:nvPr/>
        </p:nvSpPr>
        <p:spPr>
          <a:xfrm>
            <a:off x="2174231" y="4527971"/>
            <a:ext cx="2175519" cy="220573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/>
            <a:r>
              <a:rPr lang="en-US" altLang="ko-KR" sz="550">
                <a:solidFill>
                  <a:schemeClr val="bg1"/>
                </a:solidFill>
              </a:rPr>
              <a:t>OSA with STM</a:t>
            </a:r>
            <a:r>
              <a:rPr lang="en-US" altLang="ko-KR" sz="550">
                <a:solidFill>
                  <a:schemeClr val="bg1"/>
                </a:solidFill>
                <a:sym typeface="Helvetica"/>
              </a:rPr>
              <a:t> : 7/22~</a:t>
            </a:r>
            <a:r>
              <a:rPr lang="en-US" altLang="ko-KR" sz="550">
                <a:solidFill>
                  <a:schemeClr val="bg1"/>
                </a:solidFill>
              </a:rPr>
              <a:t>~8/19 </a:t>
            </a:r>
          </a:p>
          <a:p>
            <a:pPr defTabSz="412750"/>
            <a:endParaRPr lang="ko-KR" altLang="en-US" sz="55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23C0DAC7-1BE3-4E95-99D2-2AF357809019}"/>
              </a:ext>
            </a:extLst>
          </p:cNvPr>
          <p:cNvSpPr/>
          <p:nvPr/>
        </p:nvSpPr>
        <p:spPr>
          <a:xfrm>
            <a:off x="3383389" y="4832163"/>
            <a:ext cx="5508043" cy="220573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0" hangingPunct="0"/>
            <a:r>
              <a:rPr lang="en-US" altLang="ko-KR" sz="550">
                <a:solidFill>
                  <a:srgbClr val="000000"/>
                </a:solidFill>
                <a:sym typeface="Helvetica"/>
              </a:rPr>
              <a:t>Active Align </a:t>
            </a:r>
            <a:r>
              <a:rPr lang="en-US" altLang="ko-KR" sz="550"/>
              <a:t>with STM main OSA: 8/10~10/13</a:t>
            </a:r>
          </a:p>
          <a:p>
            <a:pPr algn="ctr" defTabSz="412750" latinLnBrk="0" hangingPunct="0"/>
            <a:r>
              <a:rPr lang="en-US" altLang="ko-KR" sz="550"/>
              <a:t> </a:t>
            </a:r>
            <a:endParaRPr lang="ko-KR" altLang="en-US" sz="55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D4DFC419-D317-4B45-9223-5D280E8C668C}"/>
              </a:ext>
            </a:extLst>
          </p:cNvPr>
          <p:cNvSpPr/>
          <p:nvPr/>
        </p:nvSpPr>
        <p:spPr>
          <a:xfrm>
            <a:off x="6916742" y="5110062"/>
            <a:ext cx="2702256" cy="305212"/>
          </a:xfrm>
          <a:prstGeom prst="homePlate">
            <a:avLst/>
          </a:prstGeom>
          <a:solidFill>
            <a:srgbClr val="E1E1FF"/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0" hangingPunct="0"/>
            <a:r>
              <a:rPr lang="en-US" altLang="ko-KR" sz="550"/>
              <a:t>STM Main config EOL Process</a:t>
            </a:r>
          </a:p>
          <a:p>
            <a:pPr algn="ctr" defTabSz="412750" latinLnBrk="0" hangingPunct="0"/>
            <a:r>
              <a:rPr lang="en-US" altLang="ko-KR" sz="550"/>
              <a:t>9/16~10/21</a:t>
            </a:r>
          </a:p>
          <a:p>
            <a:pPr algn="ctr" defTabSz="412750" latinLnBrk="0" hangingPunct="0"/>
            <a:endParaRPr lang="ko-KR" altLang="en-US" sz="55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8AE05B3D-3580-47A7-B250-FDA88C436ABF}"/>
              </a:ext>
            </a:extLst>
          </p:cNvPr>
          <p:cNvSpPr/>
          <p:nvPr/>
        </p:nvSpPr>
        <p:spPr>
          <a:xfrm>
            <a:off x="9618998" y="5087196"/>
            <a:ext cx="1183155" cy="328295"/>
          </a:xfrm>
          <a:prstGeom prst="homePlate">
            <a:avLst/>
          </a:prstGeom>
          <a:solidFill>
            <a:srgbClr val="9797FF"/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0" hangingPunct="0"/>
            <a:r>
              <a:rPr lang="en-US" altLang="ko-KR" sz="600" b="1">
                <a:solidFill>
                  <a:schemeClr val="bg1"/>
                </a:solidFill>
                <a:sym typeface="Helvetica"/>
              </a:rPr>
              <a:t>TSMC Main config EOL Process : </a:t>
            </a:r>
            <a:r>
              <a:rPr lang="en-US" altLang="ko-KR" sz="600">
                <a:solidFill>
                  <a:schemeClr val="bg1"/>
                </a:solidFill>
                <a:sym typeface="Helvetica"/>
              </a:rPr>
              <a:t>10/24~11/10</a:t>
            </a:r>
          </a:p>
          <a:p>
            <a:pPr algn="ctr" defTabSz="412750" latinLnBrk="0" hangingPunct="0"/>
            <a:endParaRPr lang="ko-KR" altLang="en-US" sz="600">
              <a:solidFill>
                <a:schemeClr val="bg1"/>
              </a:solidFill>
              <a:sym typeface="Helvetica"/>
            </a:endParaRP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349EA95-6F2A-4EA7-8E6A-1843082F2839}"/>
              </a:ext>
            </a:extLst>
          </p:cNvPr>
          <p:cNvSpPr/>
          <p:nvPr/>
        </p:nvSpPr>
        <p:spPr>
          <a:xfrm>
            <a:off x="8921727" y="4835279"/>
            <a:ext cx="1571694" cy="235962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0" hangingPunct="0"/>
            <a:r>
              <a:rPr lang="en-US" altLang="ko-KR" sz="600">
                <a:solidFill>
                  <a:srgbClr val="000000"/>
                </a:solidFill>
                <a:sym typeface="Helvetica"/>
              </a:rPr>
              <a:t>AA with </a:t>
            </a:r>
            <a:r>
              <a:rPr lang="en-US" altLang="ko-KR" sz="600" b="1">
                <a:solidFill>
                  <a:srgbClr val="000000"/>
                </a:solidFill>
                <a:sym typeface="Helvetica"/>
              </a:rPr>
              <a:t>TSMC OSA and DOE: 1</a:t>
            </a:r>
            <a:r>
              <a:rPr lang="en-US" altLang="ko-KR" sz="600">
                <a:solidFill>
                  <a:srgbClr val="000000"/>
                </a:solidFill>
                <a:sym typeface="Helvetica"/>
              </a:rPr>
              <a:t>0/14 ~ 10/28</a:t>
            </a:r>
            <a:endParaRPr lang="ko-KR" altLang="en-US" sz="60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F24D13F1-CD6D-4D6E-A456-D3A6A14755A6}"/>
              </a:ext>
            </a:extLst>
          </p:cNvPr>
          <p:cNvSpPr/>
          <p:nvPr/>
        </p:nvSpPr>
        <p:spPr>
          <a:xfrm>
            <a:off x="4227130" y="5110062"/>
            <a:ext cx="1183155" cy="220573"/>
          </a:xfrm>
          <a:prstGeom prst="homePlate">
            <a:avLst/>
          </a:prstGeom>
          <a:solidFill>
            <a:srgbClr val="E1E1FF"/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12750" latinLnBrk="0" hangingPunct="0"/>
            <a:r>
              <a:rPr lang="en-US" altLang="ko-KR" sz="550"/>
              <a:t>EOL </a:t>
            </a:r>
            <a:r>
              <a:rPr lang="en-US" altLang="ko-KR" sz="550">
                <a:solidFill>
                  <a:srgbClr val="000000"/>
                </a:solidFill>
                <a:sym typeface="Helvetica"/>
              </a:rPr>
              <a:t>process </a:t>
            </a:r>
          </a:p>
          <a:p>
            <a:pPr defTabSz="412750" latinLnBrk="0" hangingPunct="0"/>
            <a:r>
              <a:rPr lang="en-US" altLang="ko-KR" sz="550">
                <a:solidFill>
                  <a:srgbClr val="000000"/>
                </a:solidFill>
                <a:sym typeface="Helvetica"/>
              </a:rPr>
              <a:t>LBU : 8/18~8/31</a:t>
            </a: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40B12B72-0113-4502-9070-5C851DD6173A}"/>
              </a:ext>
            </a:extLst>
          </p:cNvPr>
          <p:cNvSpPr/>
          <p:nvPr/>
        </p:nvSpPr>
        <p:spPr>
          <a:xfrm>
            <a:off x="4327865" y="4524827"/>
            <a:ext cx="1082420" cy="22057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6350" cap="flat">
            <a:solidFill>
              <a:schemeClr val="accent1"/>
            </a:solidFill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b">
            <a:spAutoFit/>
          </a:bodyPr>
          <a:lstStyle/>
          <a:p>
            <a:pPr defTabSz="412750"/>
            <a:r>
              <a:rPr lang="en-US" altLang="ko-KR" sz="550">
                <a:solidFill>
                  <a:schemeClr val="bg1"/>
                </a:solidFill>
              </a:rPr>
              <a:t>OSA With TSMC  8/20~8/28</a:t>
            </a:r>
          </a:p>
          <a:p>
            <a:pPr defTabSz="412750"/>
            <a:endParaRPr lang="ko-KR" altLang="en-US" sz="550">
              <a:solidFill>
                <a:schemeClr val="bg1"/>
              </a:solidFill>
              <a:sym typeface="Helvetica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AFED5-28FA-419C-963F-A81D2483F024}"/>
              </a:ext>
            </a:extLst>
          </p:cNvPr>
          <p:cNvCxnSpPr>
            <a:cxnSpLocks/>
          </p:cNvCxnSpPr>
          <p:nvPr/>
        </p:nvCxnSpPr>
        <p:spPr>
          <a:xfrm>
            <a:off x="1452257" y="3307883"/>
            <a:ext cx="0" cy="3111967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084DD5-3130-44F8-8785-AEE0B81C6A0D}"/>
              </a:ext>
            </a:extLst>
          </p:cNvPr>
          <p:cNvSpPr txBox="1"/>
          <p:nvPr/>
        </p:nvSpPr>
        <p:spPr>
          <a:xfrm>
            <a:off x="800973" y="3537551"/>
            <a:ext cx="894477" cy="32829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r" defTabSz="412750" latinLnBrk="0" hangingPunct="0"/>
            <a:r>
              <a:rPr lang="en-US" altLang="ko-KR" sz="600" b="1">
                <a:solidFill>
                  <a:srgbClr val="0000FF"/>
                </a:solidFill>
                <a:sym typeface="Helvetica"/>
              </a:rPr>
              <a:t>Build Strat </a:t>
            </a:r>
          </a:p>
          <a:p>
            <a:pPr algn="r" defTabSz="412750" latinLnBrk="0" hangingPunct="0"/>
            <a:r>
              <a:rPr lang="en-US" altLang="ko-KR" sz="600" b="1">
                <a:solidFill>
                  <a:srgbClr val="0000FF"/>
                </a:solidFill>
                <a:sym typeface="Helvetica"/>
              </a:rPr>
              <a:t>: 7/13 </a:t>
            </a:r>
            <a:r>
              <a:rPr lang="en-US" altLang="ko-KR" sz="600" b="1">
                <a:solidFill>
                  <a:srgbClr val="0000FF"/>
                </a:solidFill>
                <a:sym typeface="Wingdings" panose="05000000000000000000" pitchFamily="2" charset="2"/>
              </a:rPr>
              <a:t>7/18</a:t>
            </a:r>
          </a:p>
          <a:p>
            <a:pPr algn="r" defTabSz="412750" latinLnBrk="0" hangingPunct="0"/>
            <a:r>
              <a:rPr lang="en-US" altLang="ko-KR" sz="600" b="1">
                <a:solidFill>
                  <a:srgbClr val="0000FF"/>
                </a:solidFill>
                <a:sym typeface="Wingdings" panose="05000000000000000000" pitchFamily="2" charset="2"/>
              </a:rPr>
              <a:t>Substrate ETA updated</a:t>
            </a:r>
            <a:endParaRPr lang="ko-KR" altLang="en-US" sz="600" b="1">
              <a:solidFill>
                <a:srgbClr val="0000FF"/>
              </a:solidFill>
              <a:sym typeface="Helvetica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AD7F76-F6C4-4055-A224-9E37B7D98E49}"/>
              </a:ext>
            </a:extLst>
          </p:cNvPr>
          <p:cNvCxnSpPr>
            <a:cxnSpLocks/>
          </p:cNvCxnSpPr>
          <p:nvPr/>
        </p:nvCxnSpPr>
        <p:spPr>
          <a:xfrm>
            <a:off x="11634266" y="3286151"/>
            <a:ext cx="0" cy="311364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3DF471-8386-43D6-8EAE-F74C5A524167}"/>
              </a:ext>
            </a:extLst>
          </p:cNvPr>
          <p:cNvSpPr txBox="1"/>
          <p:nvPr/>
        </p:nvSpPr>
        <p:spPr>
          <a:xfrm>
            <a:off x="11517256" y="3351475"/>
            <a:ext cx="428002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r" defTabSz="412750" latinLnBrk="0" hangingPunct="0"/>
            <a:r>
              <a:rPr lang="en-US" altLang="ko-KR" sz="600" b="1">
                <a:solidFill>
                  <a:srgbClr val="0000FF"/>
                </a:solidFill>
                <a:sym typeface="Helvetica"/>
              </a:rPr>
              <a:t>Build End </a:t>
            </a:r>
          </a:p>
          <a:p>
            <a:pPr algn="r" defTabSz="412750" latinLnBrk="0" hangingPunct="0"/>
            <a:r>
              <a:rPr lang="en-US" altLang="ko-KR" sz="600" b="1">
                <a:solidFill>
                  <a:srgbClr val="0000FF"/>
                </a:solidFill>
                <a:sym typeface="Helvetica"/>
              </a:rPr>
              <a:t>: 11/13</a:t>
            </a:r>
            <a:endParaRPr lang="ko-KR" altLang="en-US" sz="600" b="1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6EE54-DA99-41BF-89C2-27E5A8D403EF}"/>
              </a:ext>
            </a:extLst>
          </p:cNvPr>
          <p:cNvSpPr/>
          <p:nvPr/>
        </p:nvSpPr>
        <p:spPr>
          <a:xfrm>
            <a:off x="140932" y="667088"/>
            <a:ext cx="8223627" cy="30777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412062">
              <a:defRPr/>
            </a:pPr>
            <a:r>
              <a:rPr lang="en-US" altLang="ko-KR" sz="1400" b="1">
                <a:solidFill>
                  <a:prstClr val="black"/>
                </a:solidFill>
                <a:latin typeface="lg스마트체"/>
                <a:ea typeface="맑은 고딕" panose="020B0503020000020004" pitchFamily="50" charset="-127"/>
                <a:cs typeface="Calibri" panose="020F0502020204030204" pitchFamily="34" charset="0"/>
              </a:rPr>
              <a:t>1. Build Schedule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4EC6E6-F3F5-4A0E-8ECB-5AD8902C09ED}"/>
              </a:ext>
            </a:extLst>
          </p:cNvPr>
          <p:cNvSpPr/>
          <p:nvPr/>
        </p:nvSpPr>
        <p:spPr>
          <a:xfrm>
            <a:off x="140932" y="2774287"/>
            <a:ext cx="8223627" cy="30777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defTabSz="412062">
              <a:defRPr/>
            </a:pPr>
            <a:r>
              <a:rPr lang="en-US" altLang="ko-KR" sz="1400" b="1">
                <a:solidFill>
                  <a:prstClr val="black"/>
                </a:solidFill>
                <a:latin typeface="lg스마트체"/>
                <a:ea typeface="맑은 고딕" panose="020B0503020000020004" pitchFamily="50" charset="-127"/>
                <a:cs typeface="Calibri" panose="020F0502020204030204" pitchFamily="34" charset="0"/>
              </a:rPr>
              <a:t>2. C6.1 Build plan : Ongoing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D3A44256-C1DA-4FB8-91D3-D07F69BE65B9}"/>
              </a:ext>
            </a:extLst>
          </p:cNvPr>
          <p:cNvSpPr/>
          <p:nvPr/>
        </p:nvSpPr>
        <p:spPr>
          <a:xfrm>
            <a:off x="5932647" y="2290149"/>
            <a:ext cx="1388176" cy="281764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800" b="1">
                <a:solidFill>
                  <a:schemeClr val="tx1"/>
                </a:solidFill>
              </a:rPr>
              <a:t>C5.0 Build ( 01/20~ ), </a:t>
            </a:r>
            <a:r>
              <a:rPr lang="en-US" altLang="ko-KR" sz="800" b="1">
                <a:solidFill>
                  <a:srgbClr val="0000FF"/>
                </a:solidFill>
              </a:rPr>
              <a:t>New ASIC(Gila)</a:t>
            </a:r>
            <a:r>
              <a:rPr lang="ko-KR" altLang="en-US" sz="800" b="1">
                <a:solidFill>
                  <a:srgbClr val="0000FF"/>
                </a:solidFill>
              </a:rPr>
              <a:t> </a:t>
            </a:r>
            <a:r>
              <a:rPr lang="en-US" altLang="ko-KR" sz="800" b="1">
                <a:solidFill>
                  <a:srgbClr val="0000FF"/>
                </a:solidFill>
              </a:rPr>
              <a:t>(1/26~)</a:t>
            </a:r>
            <a:endParaRPr lang="ko-KR" altLang="en-US" sz="800" b="1">
              <a:solidFill>
                <a:srgbClr val="0000FF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DAA302E-83F5-45A0-B1A4-A2A82103ABF9}"/>
              </a:ext>
            </a:extLst>
          </p:cNvPr>
          <p:cNvCxnSpPr/>
          <p:nvPr/>
        </p:nvCxnSpPr>
        <p:spPr>
          <a:xfrm flipH="1">
            <a:off x="4768584" y="1341085"/>
            <a:ext cx="565" cy="1257502"/>
          </a:xfrm>
          <a:prstGeom prst="straightConnector1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35C3D62A-D849-49D6-AFA5-5AE169999232}"/>
              </a:ext>
            </a:extLst>
          </p:cNvPr>
          <p:cNvSpPr/>
          <p:nvPr/>
        </p:nvSpPr>
        <p:spPr>
          <a:xfrm rot="10800000">
            <a:off x="10509436" y="3188740"/>
            <a:ext cx="193682" cy="1630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17BD54-8098-45A6-AD2B-BFF0656B4F68}"/>
              </a:ext>
            </a:extLst>
          </p:cNvPr>
          <p:cNvCxnSpPr>
            <a:cxnSpLocks/>
          </p:cNvCxnSpPr>
          <p:nvPr/>
        </p:nvCxnSpPr>
        <p:spPr>
          <a:xfrm>
            <a:off x="10612573" y="3306021"/>
            <a:ext cx="5104" cy="3113830"/>
          </a:xfrm>
          <a:prstGeom prst="straightConnector1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8768F272-07ED-4C94-BC3E-BF5C8E09A162}"/>
              </a:ext>
            </a:extLst>
          </p:cNvPr>
          <p:cNvSpPr/>
          <p:nvPr/>
        </p:nvSpPr>
        <p:spPr>
          <a:xfrm rot="10800000">
            <a:off x="4671743" y="1244654"/>
            <a:ext cx="193682" cy="1630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FA910D48-F9E0-4AB5-91CF-55CC4A473AF3}"/>
              </a:ext>
            </a:extLst>
          </p:cNvPr>
          <p:cNvSpPr/>
          <p:nvPr/>
        </p:nvSpPr>
        <p:spPr>
          <a:xfrm>
            <a:off x="10810092" y="5894683"/>
            <a:ext cx="824171" cy="328295"/>
          </a:xfrm>
          <a:prstGeom prst="homePlate">
            <a:avLst/>
          </a:prstGeom>
          <a:solidFill>
            <a:srgbClr val="FFC000"/>
          </a:solidFill>
          <a:ln w="6350" cap="flat">
            <a:noFill/>
            <a:prstDash val="solid"/>
            <a:rou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0" hangingPunct="0"/>
            <a:r>
              <a:rPr lang="en-US" altLang="ko-KR" sz="600" b="1">
                <a:solidFill>
                  <a:srgbClr val="000000"/>
                </a:solidFill>
                <a:sym typeface="Helvetica"/>
              </a:rPr>
              <a:t>TSMV Main &amp; DOE</a:t>
            </a:r>
            <a:br>
              <a:rPr lang="en-US" altLang="ko-KR" sz="600" b="1"/>
            </a:br>
            <a:r>
              <a:rPr lang="en-US" altLang="ko-KR" sz="600"/>
              <a:t>EOL/</a:t>
            </a:r>
            <a:r>
              <a:rPr lang="en-US" altLang="ko-KR" sz="600">
                <a:solidFill>
                  <a:srgbClr val="000000"/>
                </a:solidFill>
                <a:sym typeface="Helvetica"/>
              </a:rPr>
              <a:t>Comp</a:t>
            </a:r>
            <a:r>
              <a:rPr lang="en-US" altLang="ko-KR" sz="600"/>
              <a:t>/OQC</a:t>
            </a:r>
          </a:p>
          <a:p>
            <a:pPr algn="ctr" defTabSz="412750" latinLnBrk="0" hangingPunct="0"/>
            <a:r>
              <a:rPr lang="en-US" altLang="ko-KR" sz="600"/>
              <a:t>11/05~11/13</a:t>
            </a:r>
            <a:endParaRPr lang="ko-KR" altLang="en-US" sz="60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1AE72820-59C1-480C-954B-0A10EE1E9361}"/>
              </a:ext>
            </a:extLst>
          </p:cNvPr>
          <p:cNvSpPr/>
          <p:nvPr/>
        </p:nvSpPr>
        <p:spPr>
          <a:xfrm>
            <a:off x="6179388" y="6005942"/>
            <a:ext cx="1059647" cy="135935"/>
          </a:xfrm>
          <a:prstGeom prst="homePlate">
            <a:avLst/>
          </a:prstGeom>
          <a:solidFill>
            <a:srgbClr val="FFE79B"/>
          </a:solidFill>
          <a:ln w="6350" cap="flat">
            <a:noFill/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0" hangingPunct="0"/>
            <a:r>
              <a:rPr lang="en-US" altLang="ko-KR" sz="550"/>
              <a:t>SW validation</a:t>
            </a:r>
            <a:endParaRPr lang="ko-KR" altLang="en-US" sz="55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B9A39222-6681-4035-8606-33F09FB94FBD}"/>
              </a:ext>
            </a:extLst>
          </p:cNvPr>
          <p:cNvSpPr/>
          <p:nvPr/>
        </p:nvSpPr>
        <p:spPr>
          <a:xfrm>
            <a:off x="5410285" y="5913982"/>
            <a:ext cx="963315" cy="305212"/>
          </a:xfrm>
          <a:prstGeom prst="homePlate">
            <a:avLst/>
          </a:prstGeom>
          <a:solidFill>
            <a:srgbClr val="FFC000"/>
          </a:solidFill>
          <a:ln w="6350" cap="flat">
            <a:noFill/>
            <a:prstDash val="solid"/>
            <a:round/>
          </a:ln>
          <a:effectLst>
            <a:outerShdw blurRad="38100" dist="17960" dir="2700000" rotWithShape="0">
              <a:srgbClr val="013C73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latinLnBrk="0" hangingPunct="0"/>
            <a:r>
              <a:rPr lang="en-US" altLang="ko-KR" sz="550"/>
              <a:t>EOL</a:t>
            </a:r>
          </a:p>
          <a:p>
            <a:pPr algn="ctr" defTabSz="412750" latinLnBrk="0" hangingPunct="0"/>
            <a:r>
              <a:rPr lang="en-US" altLang="ko-KR" sz="550" err="1"/>
              <a:t>CompliancOQC</a:t>
            </a:r>
            <a:r>
              <a:rPr lang="en-US" altLang="ko-KR" sz="550"/>
              <a:t> </a:t>
            </a:r>
          </a:p>
          <a:p>
            <a:pPr algn="ctr" defTabSz="412750" latinLnBrk="0" hangingPunct="0"/>
            <a:r>
              <a:rPr lang="en-US" altLang="ko-KR" sz="550"/>
              <a:t>LBU 8/31~9/05</a:t>
            </a:r>
            <a:endParaRPr lang="ko-KR" altLang="en-US" sz="55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6A256-B290-480E-9FAE-1292D81DE21E}"/>
              </a:ext>
            </a:extLst>
          </p:cNvPr>
          <p:cNvSpPr txBox="1"/>
          <p:nvPr/>
        </p:nvSpPr>
        <p:spPr>
          <a:xfrm>
            <a:off x="10200496" y="2943225"/>
            <a:ext cx="89319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/>
              <a:t>As of this week</a:t>
            </a:r>
            <a:endParaRPr lang="ko-KR" altLang="en-US" sz="750" b="1"/>
          </a:p>
        </p:txBody>
      </p:sp>
      <p:sp>
        <p:nvSpPr>
          <p:cNvPr id="3" name="실행 단추: 뒤로 또는 앞으로 이동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6F59E81-36B3-4401-81DB-A4BAFC1CEFF3}"/>
              </a:ext>
            </a:extLst>
          </p:cNvPr>
          <p:cNvSpPr/>
          <p:nvPr/>
        </p:nvSpPr>
        <p:spPr>
          <a:xfrm>
            <a:off x="11714276" y="6448346"/>
            <a:ext cx="241976" cy="172180"/>
          </a:xfrm>
          <a:prstGeom prst="actionButtonBackPreviou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8435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8D338-D503-4765-99FF-D642CA6F856B}"/>
              </a:ext>
            </a:extLst>
          </p:cNvPr>
          <p:cNvSpPr/>
          <p:nvPr/>
        </p:nvSpPr>
        <p:spPr>
          <a:xfrm>
            <a:off x="184724" y="210074"/>
            <a:ext cx="287258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400" spc="-50">
                <a:solidFill>
                  <a:srgbClr val="BE063F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Sphinx</a:t>
            </a:r>
            <a:r>
              <a:rPr lang="en-US" altLang="ko-KR" sz="2400" spc="-5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| Build status 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D66BD21-BBB7-4C2E-9CCF-1C978ED99BB4}"/>
              </a:ext>
            </a:extLst>
          </p:cNvPr>
          <p:cNvGraphicFramePr>
            <a:graphicFrameLocks noGrp="1"/>
          </p:cNvGraphicFramePr>
          <p:nvPr/>
        </p:nvGraphicFramePr>
        <p:xfrm>
          <a:off x="184724" y="1895705"/>
          <a:ext cx="11748714" cy="4661468"/>
        </p:xfrm>
        <a:graphic>
          <a:graphicData uri="http://schemas.openxmlformats.org/drawingml/2006/table">
            <a:tbl>
              <a:tblPr/>
              <a:tblGrid>
                <a:gridCol w="1068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1094701452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648408923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1980713320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2169064040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3781575382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2970893507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3909889979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2149484673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3352070726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3045907988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1329482424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3617639259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103774013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1518392535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1141760949"/>
                    </a:ext>
                  </a:extLst>
                </a:gridCol>
              </a:tblGrid>
              <a:tr h="2628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</a:t>
                      </a:r>
                      <a:endParaRPr lang="ko-KR" alt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22860" marB="228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22Y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23Y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64272"/>
                  </a:ext>
                </a:extLst>
              </a:tr>
              <a:tr h="204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May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Jun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Jul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Aug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Sep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Oct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Nov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Dec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Jan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Feb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Mar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Apr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May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Jun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Jul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Aug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Sep</a:t>
                      </a:r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269"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 u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Sphinx-E/J</a:t>
                      </a:r>
                    </a:p>
                    <a:p>
                      <a:pPr marL="0" marR="0" indent="0" algn="ctr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200" b="1" u="none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  <a:p>
                      <a:pPr marL="0" marR="0" indent="0" algn="ctr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200" b="1" u="none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  <a:p>
                      <a:pPr marL="0" marR="0" indent="0" algn="ctr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200" b="1" u="none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  <a:p>
                      <a:pPr marL="0" marR="0" indent="0" algn="ctr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200" b="1" u="none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726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Sphinx- P/F</a:t>
                      </a:r>
                    </a:p>
                    <a:p>
                      <a:pPr marL="0" marR="0" lvl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noProof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200" b="1">
                        <a:solidFill>
                          <a:srgbClr val="002060"/>
                        </a:solidFill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9347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2A5E17E-F184-48B8-BE54-4BA5CD50F356}"/>
              </a:ext>
            </a:extLst>
          </p:cNvPr>
          <p:cNvSpPr txBox="1"/>
          <p:nvPr/>
        </p:nvSpPr>
        <p:spPr>
          <a:xfrm>
            <a:off x="210234" y="674978"/>
            <a:ext cx="5596503" cy="1154150"/>
          </a:xfrm>
          <a:prstGeom prst="rect">
            <a:avLst/>
          </a:prstGeom>
          <a:noFill/>
        </p:spPr>
        <p:txBody>
          <a:bodyPr wrap="square" lIns="45706" tIns="22854" rIns="45706" bIns="22854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pPr algn="l"/>
            <a:r>
              <a:rPr lang="en-US" altLang="ko-KR" sz="14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Build</a:t>
            </a:r>
            <a:r>
              <a:rPr lang="ko-KR" altLang="en-US" sz="16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6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Status</a:t>
            </a:r>
            <a:endParaRPr lang="en-US" altLang="ko-KR" sz="14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l"/>
            <a:r>
              <a:rPr lang="en-US" altLang="ko-KR" sz="1400" b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- Sphinx-E/J C4.0 build is ongoing.</a:t>
            </a:r>
          </a:p>
          <a:p>
            <a:pPr algn="l"/>
            <a:r>
              <a:rPr lang="en-US" altLang="ko-KR" sz="1400" b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  <a:r>
              <a:rPr lang="ko-KR" altLang="en-US" sz="1400" b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</a:t>
            </a:r>
            <a:r>
              <a:rPr lang="en-US" altLang="ko-KR" sz="1400" b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b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 b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LBU lot is in progress, and the first config is in FOL process</a:t>
            </a:r>
          </a:p>
          <a:p>
            <a:pPr algn="l"/>
            <a:r>
              <a:rPr lang="en-US" altLang="ko-KR" sz="1400" b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- Sphinx-P/F C4.0 will start in Nov.</a:t>
            </a:r>
          </a:p>
          <a:p>
            <a:pPr algn="l"/>
            <a:r>
              <a:rPr lang="en-US" altLang="ko-KR" sz="1400" b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  <a:r>
              <a:rPr lang="ko-KR" altLang="en-US" sz="1400" b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</a:t>
            </a:r>
            <a:r>
              <a:rPr lang="en-US" altLang="ko-KR" sz="1400" b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ko-KR" altLang="en-US" sz="1400" b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400" b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OK2build will be submitted in 10/25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CEDBB2A-193D-417D-8654-19E5DDC92071}"/>
              </a:ext>
            </a:extLst>
          </p:cNvPr>
          <p:cNvCxnSpPr/>
          <p:nvPr/>
        </p:nvCxnSpPr>
        <p:spPr>
          <a:xfrm>
            <a:off x="1228786" y="3961796"/>
            <a:ext cx="1065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7FD6E6F-F7FC-4B0D-B611-7B3777E52194}"/>
              </a:ext>
            </a:extLst>
          </p:cNvPr>
          <p:cNvCxnSpPr/>
          <p:nvPr/>
        </p:nvCxnSpPr>
        <p:spPr>
          <a:xfrm>
            <a:off x="1266203" y="6050361"/>
            <a:ext cx="1065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11F5E8A-86F0-49BD-BBC8-6E691691D789}"/>
              </a:ext>
            </a:extLst>
          </p:cNvPr>
          <p:cNvCxnSpPr>
            <a:cxnSpLocks/>
          </p:cNvCxnSpPr>
          <p:nvPr/>
        </p:nvCxnSpPr>
        <p:spPr>
          <a:xfrm flipH="1">
            <a:off x="4847035" y="1913173"/>
            <a:ext cx="12895" cy="4644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02AA90A-082E-496B-9570-2134C7B712D0}"/>
              </a:ext>
            </a:extLst>
          </p:cNvPr>
          <p:cNvSpPr/>
          <p:nvPr/>
        </p:nvSpPr>
        <p:spPr>
          <a:xfrm rot="10800000">
            <a:off x="4774414" y="1778030"/>
            <a:ext cx="171031" cy="1116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811B5D-912D-4C7F-8A14-9B29B7EA5F27}"/>
              </a:ext>
            </a:extLst>
          </p:cNvPr>
          <p:cNvSpPr txBox="1"/>
          <p:nvPr/>
        </p:nvSpPr>
        <p:spPr>
          <a:xfrm>
            <a:off x="4601471" y="1542289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10/17</a:t>
            </a:r>
            <a:endParaRPr lang="ko-KR" altLang="en-US" sz="1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">
            <a:extLst>
              <a:ext uri="{FF2B5EF4-FFF2-40B4-BE49-F238E27FC236}">
                <a16:creationId xmlns:a16="http://schemas.microsoft.com/office/drawing/2014/main" id="{C790B6EC-3A99-4D55-816A-2B3584B6E2D4}"/>
              </a:ext>
            </a:extLst>
          </p:cNvPr>
          <p:cNvGrpSpPr/>
          <p:nvPr/>
        </p:nvGrpSpPr>
        <p:grpSpPr>
          <a:xfrm>
            <a:off x="2434012" y="2468011"/>
            <a:ext cx="1639664" cy="373530"/>
            <a:chOff x="0" y="-1"/>
            <a:chExt cx="3547788" cy="747059"/>
          </a:xfrm>
        </p:grpSpPr>
        <p:sp>
          <p:nvSpPr>
            <p:cNvPr id="55" name="C6.0 (1x @LG)">
              <a:extLst>
                <a:ext uri="{FF2B5EF4-FFF2-40B4-BE49-F238E27FC236}">
                  <a16:creationId xmlns:a16="http://schemas.microsoft.com/office/drawing/2014/main" id="{607E395E-540D-48A0-A535-E6C52C9C97B5}"/>
                </a:ext>
              </a:extLst>
            </p:cNvPr>
            <p:cNvSpPr/>
            <p:nvPr/>
          </p:nvSpPr>
          <p:spPr>
            <a:xfrm>
              <a:off x="205581" y="-1"/>
              <a:ext cx="3342207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FFFFFF">
                  <a:lumMod val="65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C5.0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56" name="jun/m">
              <a:extLst>
                <a:ext uri="{FF2B5EF4-FFF2-40B4-BE49-F238E27FC236}">
                  <a16:creationId xmlns:a16="http://schemas.microsoft.com/office/drawing/2014/main" id="{F6DEE53C-1C88-40C1-8117-EEAE31F2582E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7/1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">
            <a:extLst>
              <a:ext uri="{FF2B5EF4-FFF2-40B4-BE49-F238E27FC236}">
                <a16:creationId xmlns:a16="http://schemas.microsoft.com/office/drawing/2014/main" id="{56B6B153-03AC-49CB-B163-4C142138B28B}"/>
              </a:ext>
            </a:extLst>
          </p:cNvPr>
          <p:cNvGrpSpPr/>
          <p:nvPr/>
        </p:nvGrpSpPr>
        <p:grpSpPr>
          <a:xfrm>
            <a:off x="2947945" y="4570592"/>
            <a:ext cx="1616734" cy="373530"/>
            <a:chOff x="0" y="-1"/>
            <a:chExt cx="3547788" cy="747059"/>
          </a:xfrm>
        </p:grpSpPr>
        <p:sp>
          <p:nvSpPr>
            <p:cNvPr id="58" name="C6.0 (1x @LG)">
              <a:extLst>
                <a:ext uri="{FF2B5EF4-FFF2-40B4-BE49-F238E27FC236}">
                  <a16:creationId xmlns:a16="http://schemas.microsoft.com/office/drawing/2014/main" id="{AF77A717-39F4-4C62-95C5-3EE80E5F91FB}"/>
                </a:ext>
              </a:extLst>
            </p:cNvPr>
            <p:cNvSpPr/>
            <p:nvPr/>
          </p:nvSpPr>
          <p:spPr>
            <a:xfrm>
              <a:off x="205581" y="-1"/>
              <a:ext cx="3342207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FFFFFF">
                  <a:lumMod val="65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C5.0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59" name="jun/m">
              <a:extLst>
                <a:ext uri="{FF2B5EF4-FFF2-40B4-BE49-F238E27FC236}">
                  <a16:creationId xmlns:a16="http://schemas.microsoft.com/office/drawing/2014/main" id="{199B8D71-B750-4B74-9D5C-5BBBACDFC63B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>
                  <a:latin typeface="Arial" panose="020B0604020202020204" pitchFamily="34" charset="0"/>
                  <a:cs typeface="Arial" panose="020B0604020202020204" pitchFamily="34" charset="0"/>
                </a:rPr>
                <a:t>7/29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">
            <a:extLst>
              <a:ext uri="{FF2B5EF4-FFF2-40B4-BE49-F238E27FC236}">
                <a16:creationId xmlns:a16="http://schemas.microsoft.com/office/drawing/2014/main" id="{A8ABB7D3-88A3-46E6-B309-B28E371ADD68}"/>
              </a:ext>
            </a:extLst>
          </p:cNvPr>
          <p:cNvGrpSpPr/>
          <p:nvPr/>
        </p:nvGrpSpPr>
        <p:grpSpPr>
          <a:xfrm>
            <a:off x="4135632" y="2745704"/>
            <a:ext cx="1671105" cy="373530"/>
            <a:chOff x="0" y="-1"/>
            <a:chExt cx="3223189" cy="747059"/>
          </a:xfrm>
        </p:grpSpPr>
        <p:sp>
          <p:nvSpPr>
            <p:cNvPr id="61" name="C6.0 (1x @LG)">
              <a:extLst>
                <a:ext uri="{FF2B5EF4-FFF2-40B4-BE49-F238E27FC236}">
                  <a16:creationId xmlns:a16="http://schemas.microsoft.com/office/drawing/2014/main" id="{74799349-0180-4456-93B7-274AB50A52F2}"/>
                </a:ext>
              </a:extLst>
            </p:cNvPr>
            <p:cNvSpPr/>
            <p:nvPr/>
          </p:nvSpPr>
          <p:spPr>
            <a:xfrm>
              <a:off x="205581" y="-1"/>
              <a:ext cx="3017608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00A2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C4.0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62" name="jun/m">
              <a:extLst>
                <a:ext uri="{FF2B5EF4-FFF2-40B4-BE49-F238E27FC236}">
                  <a16:creationId xmlns:a16="http://schemas.microsoft.com/office/drawing/2014/main" id="{6F17828D-C744-4861-ABE9-1101117EC7F1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9/28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">
            <a:extLst>
              <a:ext uri="{FF2B5EF4-FFF2-40B4-BE49-F238E27FC236}">
                <a16:creationId xmlns:a16="http://schemas.microsoft.com/office/drawing/2014/main" id="{51031353-FCE1-4B23-AAD7-8CBEFE7B93AA}"/>
              </a:ext>
            </a:extLst>
          </p:cNvPr>
          <p:cNvGrpSpPr/>
          <p:nvPr/>
        </p:nvGrpSpPr>
        <p:grpSpPr>
          <a:xfrm>
            <a:off x="4902443" y="4809536"/>
            <a:ext cx="1500687" cy="391446"/>
            <a:chOff x="0" y="-35833"/>
            <a:chExt cx="3588950" cy="782891"/>
          </a:xfrm>
        </p:grpSpPr>
        <p:sp>
          <p:nvSpPr>
            <p:cNvPr id="64" name="C6.0 (1x @LG)">
              <a:extLst>
                <a:ext uri="{FF2B5EF4-FFF2-40B4-BE49-F238E27FC236}">
                  <a16:creationId xmlns:a16="http://schemas.microsoft.com/office/drawing/2014/main" id="{C676929C-DD68-4A70-905E-49D8DEF9BA1B}"/>
                </a:ext>
              </a:extLst>
            </p:cNvPr>
            <p:cNvSpPr/>
            <p:nvPr/>
          </p:nvSpPr>
          <p:spPr>
            <a:xfrm>
              <a:off x="511751" y="-35833"/>
              <a:ext cx="3077199" cy="467831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00B05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C4.0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65" name="jun/m">
              <a:extLst>
                <a:ext uri="{FF2B5EF4-FFF2-40B4-BE49-F238E27FC236}">
                  <a16:creationId xmlns:a16="http://schemas.microsoft.com/office/drawing/2014/main" id="{8E325F55-514C-486B-9F0D-6EDBCFD5F72E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11/2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">
            <a:extLst>
              <a:ext uri="{FF2B5EF4-FFF2-40B4-BE49-F238E27FC236}">
                <a16:creationId xmlns:a16="http://schemas.microsoft.com/office/drawing/2014/main" id="{E5230864-40FA-4B53-BD40-A10684CF3E2D}"/>
              </a:ext>
            </a:extLst>
          </p:cNvPr>
          <p:cNvGrpSpPr/>
          <p:nvPr/>
        </p:nvGrpSpPr>
        <p:grpSpPr>
          <a:xfrm>
            <a:off x="6340282" y="2967614"/>
            <a:ext cx="1660318" cy="373530"/>
            <a:chOff x="0" y="-1"/>
            <a:chExt cx="2710405" cy="747059"/>
          </a:xfrm>
        </p:grpSpPr>
        <p:sp>
          <p:nvSpPr>
            <p:cNvPr id="67" name="C6.0 (1x @LG)">
              <a:extLst>
                <a:ext uri="{FF2B5EF4-FFF2-40B4-BE49-F238E27FC236}">
                  <a16:creationId xmlns:a16="http://schemas.microsoft.com/office/drawing/2014/main" id="{B8D726DE-4A12-4D15-9501-D63A25CC808A}"/>
                </a:ext>
              </a:extLst>
            </p:cNvPr>
            <p:cNvSpPr/>
            <p:nvPr/>
          </p:nvSpPr>
          <p:spPr>
            <a:xfrm>
              <a:off x="205581" y="-1"/>
              <a:ext cx="2504824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00A2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C3.0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68" name="jun/m">
              <a:extLst>
                <a:ext uri="{FF2B5EF4-FFF2-40B4-BE49-F238E27FC236}">
                  <a16:creationId xmlns:a16="http://schemas.microsoft.com/office/drawing/2014/main" id="{0592F0B5-0CAF-4A18-8FB2-3833928FF99D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1/13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">
            <a:extLst>
              <a:ext uri="{FF2B5EF4-FFF2-40B4-BE49-F238E27FC236}">
                <a16:creationId xmlns:a16="http://schemas.microsoft.com/office/drawing/2014/main" id="{7735DE6A-7AA3-4956-94BC-32A1E74B36EC}"/>
              </a:ext>
            </a:extLst>
          </p:cNvPr>
          <p:cNvGrpSpPr/>
          <p:nvPr/>
        </p:nvGrpSpPr>
        <p:grpSpPr>
          <a:xfrm>
            <a:off x="7657706" y="3288516"/>
            <a:ext cx="1611664" cy="373530"/>
            <a:chOff x="0" y="-1"/>
            <a:chExt cx="3446574" cy="747059"/>
          </a:xfrm>
        </p:grpSpPr>
        <p:sp>
          <p:nvSpPr>
            <p:cNvPr id="70" name="C6.0 (1x @LG)">
              <a:extLst>
                <a:ext uri="{FF2B5EF4-FFF2-40B4-BE49-F238E27FC236}">
                  <a16:creationId xmlns:a16="http://schemas.microsoft.com/office/drawing/2014/main" id="{1429CB9A-9FBE-48C6-AE76-595CFE291A16}"/>
                </a:ext>
              </a:extLst>
            </p:cNvPr>
            <p:cNvSpPr/>
            <p:nvPr/>
          </p:nvSpPr>
          <p:spPr>
            <a:xfrm>
              <a:off x="205582" y="-1"/>
              <a:ext cx="3240992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00A2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C3.1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71" name="jun/m">
              <a:extLst>
                <a:ext uri="{FF2B5EF4-FFF2-40B4-BE49-F238E27FC236}">
                  <a16:creationId xmlns:a16="http://schemas.microsoft.com/office/drawing/2014/main" id="{3D705508-1A43-4AD9-9ABC-DD1E63D2F9FA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3/10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499AC728-6CE1-48B1-8AE1-C32DEFBB84EC}"/>
              </a:ext>
            </a:extLst>
          </p:cNvPr>
          <p:cNvGrpSpPr/>
          <p:nvPr/>
        </p:nvGrpSpPr>
        <p:grpSpPr>
          <a:xfrm>
            <a:off x="8189389" y="5398965"/>
            <a:ext cx="1449418" cy="373530"/>
            <a:chOff x="0" y="-1"/>
            <a:chExt cx="3693809" cy="747059"/>
          </a:xfrm>
        </p:grpSpPr>
        <p:sp>
          <p:nvSpPr>
            <p:cNvPr id="73" name="C6.0 (1x @LG)">
              <a:extLst>
                <a:ext uri="{FF2B5EF4-FFF2-40B4-BE49-F238E27FC236}">
                  <a16:creationId xmlns:a16="http://schemas.microsoft.com/office/drawing/2014/main" id="{5D7CA6A3-609E-4736-B706-970AF5649ACE}"/>
                </a:ext>
              </a:extLst>
            </p:cNvPr>
            <p:cNvSpPr/>
            <p:nvPr/>
          </p:nvSpPr>
          <p:spPr>
            <a:xfrm>
              <a:off x="205581" y="-1"/>
              <a:ext cx="3488228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00B05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C3.1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74" name="jun/m">
              <a:extLst>
                <a:ext uri="{FF2B5EF4-FFF2-40B4-BE49-F238E27FC236}">
                  <a16:creationId xmlns:a16="http://schemas.microsoft.com/office/drawing/2014/main" id="{5E79BB14-2916-4B78-91E8-C1B6D95935EB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4/7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2F02CC6D-0969-4BD6-88B1-290CB8FA848B}"/>
              </a:ext>
            </a:extLst>
          </p:cNvPr>
          <p:cNvGrpSpPr/>
          <p:nvPr/>
        </p:nvGrpSpPr>
        <p:grpSpPr>
          <a:xfrm>
            <a:off x="8506097" y="3631076"/>
            <a:ext cx="1599017" cy="373530"/>
            <a:chOff x="0" y="-1"/>
            <a:chExt cx="3198029" cy="747059"/>
          </a:xfrm>
        </p:grpSpPr>
        <p:sp>
          <p:nvSpPr>
            <p:cNvPr id="76" name="C6.0 (1x @LG)">
              <a:extLst>
                <a:ext uri="{FF2B5EF4-FFF2-40B4-BE49-F238E27FC236}">
                  <a16:creationId xmlns:a16="http://schemas.microsoft.com/office/drawing/2014/main" id="{CEA123D6-AD6B-4767-8B39-619BC590CAE8}"/>
                </a:ext>
              </a:extLst>
            </p:cNvPr>
            <p:cNvSpPr/>
            <p:nvPr/>
          </p:nvSpPr>
          <p:spPr>
            <a:xfrm>
              <a:off x="205582" y="-1"/>
              <a:ext cx="2992447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00A2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C2.0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77" name="jun/m">
              <a:extLst>
                <a:ext uri="{FF2B5EF4-FFF2-40B4-BE49-F238E27FC236}">
                  <a16:creationId xmlns:a16="http://schemas.microsoft.com/office/drawing/2014/main" id="{7587271A-13DE-439F-AF47-F6AEB6022F57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4/21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oup">
            <a:extLst>
              <a:ext uri="{FF2B5EF4-FFF2-40B4-BE49-F238E27FC236}">
                <a16:creationId xmlns:a16="http://schemas.microsoft.com/office/drawing/2014/main" id="{F0508F4F-266B-42F3-BB8F-4F584733FCE7}"/>
              </a:ext>
            </a:extLst>
          </p:cNvPr>
          <p:cNvGrpSpPr/>
          <p:nvPr/>
        </p:nvGrpSpPr>
        <p:grpSpPr>
          <a:xfrm>
            <a:off x="5029896" y="4081352"/>
            <a:ext cx="822019" cy="389028"/>
            <a:chOff x="0" y="-30997"/>
            <a:chExt cx="1859781" cy="778055"/>
          </a:xfrm>
        </p:grpSpPr>
        <p:sp>
          <p:nvSpPr>
            <p:cNvPr id="79" name="C6.0 (1x @LG)">
              <a:extLst>
                <a:ext uri="{FF2B5EF4-FFF2-40B4-BE49-F238E27FC236}">
                  <a16:creationId xmlns:a16="http://schemas.microsoft.com/office/drawing/2014/main" id="{4C02B9F0-94A5-4B76-B240-46820FD9AA74}"/>
                </a:ext>
              </a:extLst>
            </p:cNvPr>
            <p:cNvSpPr/>
            <p:nvPr/>
          </p:nvSpPr>
          <p:spPr>
            <a:xfrm>
              <a:off x="205581" y="-30997"/>
              <a:ext cx="1654200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FFFFFF">
                  <a:lumMod val="65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AVB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80" name="jun/m">
              <a:extLst>
                <a:ext uri="{FF2B5EF4-FFF2-40B4-BE49-F238E27FC236}">
                  <a16:creationId xmlns:a16="http://schemas.microsoft.com/office/drawing/2014/main" id="{4E81062A-5C65-419B-A36C-4E8D36B62066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11/7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1D7354C-C3E5-49E9-B7E2-A532A2A9FC2D}"/>
              </a:ext>
            </a:extLst>
          </p:cNvPr>
          <p:cNvSpPr txBox="1"/>
          <p:nvPr/>
        </p:nvSpPr>
        <p:spPr>
          <a:xfrm>
            <a:off x="4900034" y="3724195"/>
            <a:ext cx="1077785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57200" latinLnBrk="0">
              <a:defRPr/>
            </a:pPr>
            <a:r>
              <a:rPr lang="en-US" altLang="ko-KR" sz="1200" ker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Sphinx- J</a:t>
            </a:r>
            <a:endParaRPr lang="ko-KR" altLang="en-US" sz="1200" ker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">
            <a:extLst>
              <a:ext uri="{FF2B5EF4-FFF2-40B4-BE49-F238E27FC236}">
                <a16:creationId xmlns:a16="http://schemas.microsoft.com/office/drawing/2014/main" id="{8E80B357-2FCB-496C-B356-111E627BCEA7}"/>
              </a:ext>
            </a:extLst>
          </p:cNvPr>
          <p:cNvGrpSpPr/>
          <p:nvPr/>
        </p:nvGrpSpPr>
        <p:grpSpPr>
          <a:xfrm>
            <a:off x="6989460" y="4097297"/>
            <a:ext cx="883525" cy="373530"/>
            <a:chOff x="0" y="-1"/>
            <a:chExt cx="1948520" cy="747059"/>
          </a:xfrm>
        </p:grpSpPr>
        <p:sp>
          <p:nvSpPr>
            <p:cNvPr id="83" name="C6.0 (1x @LG)">
              <a:extLst>
                <a:ext uri="{FF2B5EF4-FFF2-40B4-BE49-F238E27FC236}">
                  <a16:creationId xmlns:a16="http://schemas.microsoft.com/office/drawing/2014/main" id="{6FA39861-24CE-4B23-9494-4911A592F88F}"/>
                </a:ext>
              </a:extLst>
            </p:cNvPr>
            <p:cNvSpPr/>
            <p:nvPr/>
          </p:nvSpPr>
          <p:spPr>
            <a:xfrm>
              <a:off x="205581" y="-1"/>
              <a:ext cx="1742939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FFC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OVB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84" name="jun/m">
              <a:extLst>
                <a:ext uri="{FF2B5EF4-FFF2-40B4-BE49-F238E27FC236}">
                  <a16:creationId xmlns:a16="http://schemas.microsoft.com/office/drawing/2014/main" id="{66CC2422-9FAF-4F8E-A914-D5B621CC21C3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2/13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A3B925F-1C4A-424A-914D-E8260CE4B3B8}"/>
              </a:ext>
            </a:extLst>
          </p:cNvPr>
          <p:cNvSpPr txBox="1"/>
          <p:nvPr/>
        </p:nvSpPr>
        <p:spPr>
          <a:xfrm>
            <a:off x="6921808" y="3727444"/>
            <a:ext cx="1077785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57200" latinLnBrk="0">
              <a:defRPr/>
            </a:pPr>
            <a:r>
              <a:rPr lang="en-US" altLang="ko-KR" sz="1200" ker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Sphinx-E</a:t>
            </a:r>
            <a:endParaRPr lang="ko-KR" altLang="en-US" sz="1200" ker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Group">
            <a:extLst>
              <a:ext uri="{FF2B5EF4-FFF2-40B4-BE49-F238E27FC236}">
                <a16:creationId xmlns:a16="http://schemas.microsoft.com/office/drawing/2014/main" id="{91A75374-3CFE-4632-983B-99E443692920}"/>
              </a:ext>
            </a:extLst>
          </p:cNvPr>
          <p:cNvGrpSpPr/>
          <p:nvPr/>
        </p:nvGrpSpPr>
        <p:grpSpPr>
          <a:xfrm>
            <a:off x="7792725" y="6182681"/>
            <a:ext cx="906385" cy="373530"/>
            <a:chOff x="0" y="-1"/>
            <a:chExt cx="1998936" cy="747059"/>
          </a:xfrm>
        </p:grpSpPr>
        <p:sp>
          <p:nvSpPr>
            <p:cNvPr id="87" name="C6.0 (1x @LG)">
              <a:extLst>
                <a:ext uri="{FF2B5EF4-FFF2-40B4-BE49-F238E27FC236}">
                  <a16:creationId xmlns:a16="http://schemas.microsoft.com/office/drawing/2014/main" id="{66B2B2DD-BF24-4DF3-90E0-73D184B11E0E}"/>
                </a:ext>
              </a:extLst>
            </p:cNvPr>
            <p:cNvSpPr/>
            <p:nvPr/>
          </p:nvSpPr>
          <p:spPr>
            <a:xfrm>
              <a:off x="205581" y="-1"/>
              <a:ext cx="1793355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FFC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OVB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88" name="jun/m">
              <a:extLst>
                <a:ext uri="{FF2B5EF4-FFF2-40B4-BE49-F238E27FC236}">
                  <a16:creationId xmlns:a16="http://schemas.microsoft.com/office/drawing/2014/main" id="{AA0A8F62-7FC7-4F28-903B-A6E74B796EEE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3/20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889B2D2-5771-4194-A096-81FF847D3121}"/>
              </a:ext>
            </a:extLst>
          </p:cNvPr>
          <p:cNvSpPr txBox="1"/>
          <p:nvPr/>
        </p:nvSpPr>
        <p:spPr>
          <a:xfrm>
            <a:off x="7377681" y="5844554"/>
            <a:ext cx="1077785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57200" latinLnBrk="0">
              <a:defRPr/>
            </a:pPr>
            <a:r>
              <a:rPr lang="en-US" altLang="ko-KR" sz="1200" ker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Sphinx-P</a:t>
            </a:r>
            <a:endParaRPr lang="ko-KR" altLang="en-US" sz="1200" ker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">
            <a:extLst>
              <a:ext uri="{FF2B5EF4-FFF2-40B4-BE49-F238E27FC236}">
                <a16:creationId xmlns:a16="http://schemas.microsoft.com/office/drawing/2014/main" id="{91B63CF7-DCD8-4DD3-827C-68C89CD4F91C}"/>
              </a:ext>
            </a:extLst>
          </p:cNvPr>
          <p:cNvGrpSpPr/>
          <p:nvPr/>
        </p:nvGrpSpPr>
        <p:grpSpPr>
          <a:xfrm>
            <a:off x="8189388" y="4085742"/>
            <a:ext cx="883525" cy="373530"/>
            <a:chOff x="0" y="-1"/>
            <a:chExt cx="1948520" cy="747059"/>
          </a:xfrm>
        </p:grpSpPr>
        <p:sp>
          <p:nvSpPr>
            <p:cNvPr id="91" name="C6.0 (1x @LG)">
              <a:extLst>
                <a:ext uri="{FF2B5EF4-FFF2-40B4-BE49-F238E27FC236}">
                  <a16:creationId xmlns:a16="http://schemas.microsoft.com/office/drawing/2014/main" id="{E1DF6A54-755D-4D8C-BB58-5BE18FC05F31}"/>
                </a:ext>
              </a:extLst>
            </p:cNvPr>
            <p:cNvSpPr/>
            <p:nvPr/>
          </p:nvSpPr>
          <p:spPr>
            <a:xfrm>
              <a:off x="205581" y="-1"/>
              <a:ext cx="1742939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0000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PRB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92" name="jun/m">
              <a:extLst>
                <a:ext uri="{FF2B5EF4-FFF2-40B4-BE49-F238E27FC236}">
                  <a16:creationId xmlns:a16="http://schemas.microsoft.com/office/drawing/2014/main" id="{0D04BEDC-3394-4DD5-8672-1DD8FB245460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4/10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">
            <a:extLst>
              <a:ext uri="{FF2B5EF4-FFF2-40B4-BE49-F238E27FC236}">
                <a16:creationId xmlns:a16="http://schemas.microsoft.com/office/drawing/2014/main" id="{7F7E33B2-53E4-4B77-9990-646E93770141}"/>
              </a:ext>
            </a:extLst>
          </p:cNvPr>
          <p:cNvGrpSpPr/>
          <p:nvPr/>
        </p:nvGrpSpPr>
        <p:grpSpPr>
          <a:xfrm>
            <a:off x="9078358" y="6182681"/>
            <a:ext cx="813168" cy="373530"/>
            <a:chOff x="0" y="-1"/>
            <a:chExt cx="1948520" cy="747059"/>
          </a:xfrm>
        </p:grpSpPr>
        <p:sp>
          <p:nvSpPr>
            <p:cNvPr id="94" name="C6.0 (1x @LG)">
              <a:extLst>
                <a:ext uri="{FF2B5EF4-FFF2-40B4-BE49-F238E27FC236}">
                  <a16:creationId xmlns:a16="http://schemas.microsoft.com/office/drawing/2014/main" id="{BD841C01-A464-4743-A55C-33C1E17AF8AF}"/>
                </a:ext>
              </a:extLst>
            </p:cNvPr>
            <p:cNvSpPr/>
            <p:nvPr/>
          </p:nvSpPr>
          <p:spPr>
            <a:xfrm>
              <a:off x="205581" y="-1"/>
              <a:ext cx="1742939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0000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PRB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95" name="jun/m">
              <a:extLst>
                <a:ext uri="{FF2B5EF4-FFF2-40B4-BE49-F238E27FC236}">
                  <a16:creationId xmlns:a16="http://schemas.microsoft.com/office/drawing/2014/main" id="{EE267670-E004-4252-AA99-D4CDCCE704F2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5/18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">
            <a:extLst>
              <a:ext uri="{FF2B5EF4-FFF2-40B4-BE49-F238E27FC236}">
                <a16:creationId xmlns:a16="http://schemas.microsoft.com/office/drawing/2014/main" id="{CE004B4C-D605-424E-A4D9-5894CEB2AE67}"/>
              </a:ext>
            </a:extLst>
          </p:cNvPr>
          <p:cNvGrpSpPr/>
          <p:nvPr/>
        </p:nvGrpSpPr>
        <p:grpSpPr>
          <a:xfrm>
            <a:off x="9426903" y="4097567"/>
            <a:ext cx="883525" cy="373530"/>
            <a:chOff x="0" y="-1"/>
            <a:chExt cx="1948520" cy="747059"/>
          </a:xfrm>
        </p:grpSpPr>
        <p:sp>
          <p:nvSpPr>
            <p:cNvPr id="97" name="C6.0 (1x @LG)">
              <a:extLst>
                <a:ext uri="{FF2B5EF4-FFF2-40B4-BE49-F238E27FC236}">
                  <a16:creationId xmlns:a16="http://schemas.microsoft.com/office/drawing/2014/main" id="{AB977AE1-2E48-4220-958C-79A6DA44459F}"/>
                </a:ext>
              </a:extLst>
            </p:cNvPr>
            <p:cNvSpPr/>
            <p:nvPr/>
          </p:nvSpPr>
          <p:spPr>
            <a:xfrm>
              <a:off x="205580" y="-1"/>
              <a:ext cx="1742940" cy="431999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FAE232">
                  <a:lumMod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PVT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98" name="jun/m">
              <a:extLst>
                <a:ext uri="{FF2B5EF4-FFF2-40B4-BE49-F238E27FC236}">
                  <a16:creationId xmlns:a16="http://schemas.microsoft.com/office/drawing/2014/main" id="{6B27F64B-D8C1-43C7-9CD2-8E9B45E72C04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6/6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">
            <a:extLst>
              <a:ext uri="{FF2B5EF4-FFF2-40B4-BE49-F238E27FC236}">
                <a16:creationId xmlns:a16="http://schemas.microsoft.com/office/drawing/2014/main" id="{79E3E185-2F10-4887-9DCE-EDAFC442EF19}"/>
              </a:ext>
            </a:extLst>
          </p:cNvPr>
          <p:cNvGrpSpPr/>
          <p:nvPr/>
        </p:nvGrpSpPr>
        <p:grpSpPr>
          <a:xfrm>
            <a:off x="9790464" y="6175971"/>
            <a:ext cx="883525" cy="373530"/>
            <a:chOff x="0" y="-1"/>
            <a:chExt cx="1948520" cy="747059"/>
          </a:xfrm>
        </p:grpSpPr>
        <p:sp>
          <p:nvSpPr>
            <p:cNvPr id="100" name="C6.0 (1x @LG)">
              <a:extLst>
                <a:ext uri="{FF2B5EF4-FFF2-40B4-BE49-F238E27FC236}">
                  <a16:creationId xmlns:a16="http://schemas.microsoft.com/office/drawing/2014/main" id="{09A6D3E2-5775-4E97-979C-DEBE09AF8735}"/>
                </a:ext>
              </a:extLst>
            </p:cNvPr>
            <p:cNvSpPr/>
            <p:nvPr/>
          </p:nvSpPr>
          <p:spPr>
            <a:xfrm>
              <a:off x="205581" y="-1"/>
              <a:ext cx="1742939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FAE232">
                  <a:lumMod val="50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PVT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101" name="jun/m">
              <a:extLst>
                <a:ext uri="{FF2B5EF4-FFF2-40B4-BE49-F238E27FC236}">
                  <a16:creationId xmlns:a16="http://schemas.microsoft.com/office/drawing/2014/main" id="{296750AB-782A-41F2-9E17-AFBA3050CD6D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6/19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">
            <a:extLst>
              <a:ext uri="{FF2B5EF4-FFF2-40B4-BE49-F238E27FC236}">
                <a16:creationId xmlns:a16="http://schemas.microsoft.com/office/drawing/2014/main" id="{F377BCCB-93A9-49E5-944E-979C4496A56C}"/>
              </a:ext>
            </a:extLst>
          </p:cNvPr>
          <p:cNvGrpSpPr/>
          <p:nvPr/>
        </p:nvGrpSpPr>
        <p:grpSpPr>
          <a:xfrm>
            <a:off x="7064043" y="5093089"/>
            <a:ext cx="1512264" cy="373530"/>
            <a:chOff x="0" y="-1"/>
            <a:chExt cx="2934585" cy="747059"/>
          </a:xfrm>
        </p:grpSpPr>
        <p:sp>
          <p:nvSpPr>
            <p:cNvPr id="103" name="C6.0 (1x @LG)">
              <a:extLst>
                <a:ext uri="{FF2B5EF4-FFF2-40B4-BE49-F238E27FC236}">
                  <a16:creationId xmlns:a16="http://schemas.microsoft.com/office/drawing/2014/main" id="{146F58FA-3BE7-4539-8D33-695380B29E50}"/>
                </a:ext>
              </a:extLst>
            </p:cNvPr>
            <p:cNvSpPr/>
            <p:nvPr/>
          </p:nvSpPr>
          <p:spPr>
            <a:xfrm>
              <a:off x="205581" y="-1"/>
              <a:ext cx="2729004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00B05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C3.0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104" name="jun/m">
              <a:extLst>
                <a:ext uri="{FF2B5EF4-FFF2-40B4-BE49-F238E27FC236}">
                  <a16:creationId xmlns:a16="http://schemas.microsoft.com/office/drawing/2014/main" id="{979ACB68-118B-4CD0-8283-8C876AC59865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2/17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">
            <a:extLst>
              <a:ext uri="{FF2B5EF4-FFF2-40B4-BE49-F238E27FC236}">
                <a16:creationId xmlns:a16="http://schemas.microsoft.com/office/drawing/2014/main" id="{6A48D954-121B-4A5D-9F76-21CA5831BC2A}"/>
              </a:ext>
            </a:extLst>
          </p:cNvPr>
          <p:cNvGrpSpPr/>
          <p:nvPr/>
        </p:nvGrpSpPr>
        <p:grpSpPr>
          <a:xfrm>
            <a:off x="9045754" y="5722380"/>
            <a:ext cx="1599017" cy="373530"/>
            <a:chOff x="0" y="-1"/>
            <a:chExt cx="3198029" cy="747059"/>
          </a:xfrm>
        </p:grpSpPr>
        <p:sp>
          <p:nvSpPr>
            <p:cNvPr id="106" name="C6.0 (1x @LG)">
              <a:extLst>
                <a:ext uri="{FF2B5EF4-FFF2-40B4-BE49-F238E27FC236}">
                  <a16:creationId xmlns:a16="http://schemas.microsoft.com/office/drawing/2014/main" id="{2CE88FE4-10D9-4CA6-81AA-DAFEAEE4A8E7}"/>
                </a:ext>
              </a:extLst>
            </p:cNvPr>
            <p:cNvSpPr/>
            <p:nvPr/>
          </p:nvSpPr>
          <p:spPr>
            <a:xfrm>
              <a:off x="205582" y="-1"/>
              <a:ext cx="2992447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00B05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C2.0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107" name="jun/m">
              <a:extLst>
                <a:ext uri="{FF2B5EF4-FFF2-40B4-BE49-F238E27FC236}">
                  <a16:creationId xmlns:a16="http://schemas.microsoft.com/office/drawing/2014/main" id="{3CC8753B-5E33-4773-9C84-DAEE66DF2F1B}"/>
                </a:ext>
              </a:extLst>
            </p:cNvPr>
            <p:cNvSpPr txBox="1"/>
            <p:nvPr/>
          </p:nvSpPr>
          <p:spPr>
            <a:xfrm>
              <a:off x="0" y="426815"/>
              <a:ext cx="797081" cy="32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5/19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">
            <a:extLst>
              <a:ext uri="{FF2B5EF4-FFF2-40B4-BE49-F238E27FC236}">
                <a16:creationId xmlns:a16="http://schemas.microsoft.com/office/drawing/2014/main" id="{23160247-D4FE-4886-8350-7F9BFE510DAC}"/>
              </a:ext>
            </a:extLst>
          </p:cNvPr>
          <p:cNvGrpSpPr/>
          <p:nvPr/>
        </p:nvGrpSpPr>
        <p:grpSpPr>
          <a:xfrm>
            <a:off x="5587378" y="6171620"/>
            <a:ext cx="822019" cy="373788"/>
            <a:chOff x="0" y="-30997"/>
            <a:chExt cx="1859781" cy="747575"/>
          </a:xfrm>
        </p:grpSpPr>
        <p:sp>
          <p:nvSpPr>
            <p:cNvPr id="109" name="C6.0 (1x @LG)">
              <a:extLst>
                <a:ext uri="{FF2B5EF4-FFF2-40B4-BE49-F238E27FC236}">
                  <a16:creationId xmlns:a16="http://schemas.microsoft.com/office/drawing/2014/main" id="{7C83B89F-DBF1-4467-AF5F-56C4656B7E42}"/>
                </a:ext>
              </a:extLst>
            </p:cNvPr>
            <p:cNvSpPr/>
            <p:nvPr/>
          </p:nvSpPr>
          <p:spPr>
            <a:xfrm>
              <a:off x="205581" y="-30997"/>
              <a:ext cx="1654200" cy="432000"/>
            </a:xfrm>
            <a:prstGeom prst="roundRect">
              <a:avLst>
                <a:gd name="adj" fmla="val 38191"/>
              </a:avLst>
            </a:prstGeom>
            <a:solidFill>
              <a:srgbClr val="FFFFFF"/>
            </a:solidFill>
            <a:ln w="31750" cap="flat">
              <a:solidFill>
                <a:srgbClr val="FFFFFF">
                  <a:lumMod val="65000"/>
                </a:srgb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indent="45720" defTabSz="457200" latinLnBrk="0">
                <a:defRPr sz="1500">
                  <a:solidFill>
                    <a:srgbClr val="000000"/>
                  </a:solidFill>
                  <a:latin typeface="SF Hello Medium"/>
                  <a:ea typeface="SF Hello Medium"/>
                  <a:cs typeface="SF Hello Medium"/>
                  <a:sym typeface="SF Hello Medium"/>
                </a:defRPr>
              </a:pPr>
              <a:r>
                <a:rPr lang="en-US" sz="900" kern="0">
                  <a:solidFill>
                    <a:srgbClr val="000000"/>
                  </a:solidFill>
                  <a:latin typeface="Arial" panose="020B0604020202020204" pitchFamily="34" charset="0"/>
                  <a:ea typeface="SF Hello Medium"/>
                  <a:cs typeface="Arial" panose="020B0604020202020204" pitchFamily="34" charset="0"/>
                  <a:sym typeface="SF Hello Medium"/>
                </a:rPr>
                <a:t>AVB</a:t>
              </a:r>
              <a:endParaRPr sz="750" kern="0">
                <a:solidFill>
                  <a:srgbClr val="000000"/>
                </a:solidFill>
                <a:latin typeface="Arial" panose="020B0604020202020204" pitchFamily="34" charset="0"/>
                <a:ea typeface="SF Hello Light"/>
                <a:cs typeface="Arial" panose="020B0604020202020204" pitchFamily="34" charset="0"/>
                <a:sym typeface="SF Hello Light"/>
              </a:endParaRPr>
            </a:p>
          </p:txBody>
        </p:sp>
        <p:sp>
          <p:nvSpPr>
            <p:cNvPr id="110" name="jun/m">
              <a:extLst>
                <a:ext uri="{FF2B5EF4-FFF2-40B4-BE49-F238E27FC236}">
                  <a16:creationId xmlns:a16="http://schemas.microsoft.com/office/drawing/2014/main" id="{3973943F-ADA6-4B42-A6DE-707883FEE281}"/>
                </a:ext>
              </a:extLst>
            </p:cNvPr>
            <p:cNvSpPr txBox="1"/>
            <p:nvPr/>
          </p:nvSpPr>
          <p:spPr>
            <a:xfrm>
              <a:off x="0" y="396334"/>
              <a:ext cx="797081" cy="3202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noAutofit/>
            </a:bodyPr>
            <a:lstStyle>
              <a:lvl1pPr defTabSz="825500">
                <a:defRPr sz="1300" i="1">
                  <a:solidFill>
                    <a:srgbClr val="000000"/>
                  </a:solidFill>
                  <a:latin typeface="SF Hello Regular"/>
                  <a:ea typeface="SF Hello Regular"/>
                  <a:cs typeface="SF Hello Regular"/>
                  <a:sym typeface="SF Hello Regular"/>
                </a:defRPr>
              </a:lvl1pPr>
            </a:lstStyle>
            <a:p>
              <a:pPr defTabSz="412750" latinLnBrk="0">
                <a:defRPr/>
              </a:pPr>
              <a:r>
                <a:rPr lang="en-US" altLang="ko-KR" sz="800" kern="0">
                  <a:latin typeface="Arial" panose="020B0604020202020204" pitchFamily="34" charset="0"/>
                  <a:cs typeface="Arial" panose="020B0604020202020204" pitchFamily="34" charset="0"/>
                </a:rPr>
                <a:t>12/12</a:t>
              </a:r>
              <a:endParaRPr sz="800" ker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20B0CB38-9E7C-4AF7-9BAD-7DADD4C1DEAF}"/>
              </a:ext>
            </a:extLst>
          </p:cNvPr>
          <p:cNvSpPr txBox="1"/>
          <p:nvPr/>
        </p:nvSpPr>
        <p:spPr>
          <a:xfrm>
            <a:off x="5235313" y="5850855"/>
            <a:ext cx="1077785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457200" latinLnBrk="0">
              <a:defRPr/>
            </a:pPr>
            <a:r>
              <a:rPr lang="en-US" altLang="ko-KR" sz="1200" ker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Sphinx- F</a:t>
            </a:r>
            <a:endParaRPr lang="ko-KR" altLang="en-US" sz="1200" ker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DF0D5E-4A87-4C3C-8AB2-162C99B9C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0" t="11551"/>
          <a:stretch/>
        </p:blipFill>
        <p:spPr>
          <a:xfrm>
            <a:off x="246547" y="5180903"/>
            <a:ext cx="939844" cy="3757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880DFF-3EB1-4912-A2DF-D164A3570B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94"/>
          <a:stretch/>
        </p:blipFill>
        <p:spPr>
          <a:xfrm>
            <a:off x="246547" y="3217966"/>
            <a:ext cx="951600" cy="449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6CA44-DB87-46F4-8C42-EB81854E7730}"/>
              </a:ext>
            </a:extLst>
          </p:cNvPr>
          <p:cNvSpPr txBox="1"/>
          <p:nvPr/>
        </p:nvSpPr>
        <p:spPr>
          <a:xfrm>
            <a:off x="774192" y="3496843"/>
            <a:ext cx="4995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Sphinx-E</a:t>
            </a:r>
            <a:endParaRPr lang="ko-KR" altLang="en-US" sz="60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56DAF53-EFF6-44DF-80BC-73EEA1F33F92}"/>
              </a:ext>
            </a:extLst>
          </p:cNvPr>
          <p:cNvSpPr txBox="1"/>
          <p:nvPr/>
        </p:nvSpPr>
        <p:spPr>
          <a:xfrm>
            <a:off x="774192" y="5413865"/>
            <a:ext cx="4995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Sphinx-F</a:t>
            </a:r>
            <a:endParaRPr lang="ko-KR" altLang="en-US" sz="60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1FC21C4-4A5F-4310-A1B7-A0AB972D3486}"/>
              </a:ext>
            </a:extLst>
          </p:cNvPr>
          <p:cNvSpPr txBox="1"/>
          <p:nvPr/>
        </p:nvSpPr>
        <p:spPr>
          <a:xfrm>
            <a:off x="774192" y="6088788"/>
            <a:ext cx="4995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Sphinx-P</a:t>
            </a:r>
            <a:endParaRPr lang="ko-KR" altLang="en-US" sz="60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0E7F4B6-022D-42CD-B13E-1871B6BD1D3F}"/>
              </a:ext>
            </a:extLst>
          </p:cNvPr>
          <p:cNvSpPr txBox="1"/>
          <p:nvPr/>
        </p:nvSpPr>
        <p:spPr>
          <a:xfrm>
            <a:off x="789251" y="4146680"/>
            <a:ext cx="4995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Sphinx-J</a:t>
            </a:r>
            <a:endParaRPr lang="ko-KR" altLang="en-US" sz="60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17F151-FF47-4029-AAF8-6372F10247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6"/>
          <a:stretch/>
        </p:blipFill>
        <p:spPr>
          <a:xfrm>
            <a:off x="234135" y="3873214"/>
            <a:ext cx="1007510" cy="3222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A288B2-2FEA-46DF-B878-02DD305A1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227" y="5834063"/>
            <a:ext cx="1018963" cy="30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8916D3B-FC29-4507-9773-A475745B5917}"/>
              </a:ext>
            </a:extLst>
          </p:cNvPr>
          <p:cNvGraphicFramePr>
            <a:graphicFrameLocks noGrp="1"/>
          </p:cNvGraphicFramePr>
          <p:nvPr/>
        </p:nvGraphicFramePr>
        <p:xfrm>
          <a:off x="280330" y="2005635"/>
          <a:ext cx="11612241" cy="4545787"/>
        </p:xfrm>
        <a:graphic>
          <a:graphicData uri="http://schemas.openxmlformats.org/drawingml/2006/table">
            <a:tbl>
              <a:tblPr/>
              <a:tblGrid>
                <a:gridCol w="345835">
                  <a:extLst>
                    <a:ext uri="{9D8B030D-6E8A-4147-A177-3AD203B41FA5}">
                      <a16:colId xmlns:a16="http://schemas.microsoft.com/office/drawing/2014/main" val="209592928"/>
                    </a:ext>
                  </a:extLst>
                </a:gridCol>
                <a:gridCol w="238427">
                  <a:extLst>
                    <a:ext uri="{9D8B030D-6E8A-4147-A177-3AD203B41FA5}">
                      <a16:colId xmlns:a16="http://schemas.microsoft.com/office/drawing/2014/main" val="246760928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37039214"/>
                    </a:ext>
                  </a:extLst>
                </a:gridCol>
                <a:gridCol w="686521">
                  <a:extLst>
                    <a:ext uri="{9D8B030D-6E8A-4147-A177-3AD203B41FA5}">
                      <a16:colId xmlns:a16="http://schemas.microsoft.com/office/drawing/2014/main" val="1167790483"/>
                    </a:ext>
                  </a:extLst>
                </a:gridCol>
                <a:gridCol w="584262">
                  <a:extLst>
                    <a:ext uri="{9D8B030D-6E8A-4147-A177-3AD203B41FA5}">
                      <a16:colId xmlns:a16="http://schemas.microsoft.com/office/drawing/2014/main" val="42652341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487374417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464721407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949865813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79070325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113626709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808891786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75509748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813345769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4184567494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75796067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606910261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747928610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503689616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77559778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137696434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810854239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560855524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15110752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071100663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71137793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411737210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548757274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17578502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041612280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088708943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77953671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16755373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526592474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34383849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968760369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504494543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363163798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728081484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90389141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732364048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944385601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614534619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62883208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880051139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44634500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840669221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586172090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92675313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505930703"/>
                    </a:ext>
                  </a:extLst>
                </a:gridCol>
              </a:tblGrid>
              <a:tr h="153038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VR-P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47914"/>
                  </a:ext>
                </a:extLst>
              </a:tr>
              <a:tr h="153038">
                <a:tc>
                  <a:txBody>
                    <a:bodyPr/>
                    <a:lstStyle/>
                    <a:p>
                      <a:pPr algn="l" rtl="0" fontAlgn="b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230685"/>
                  </a:ext>
                </a:extLst>
              </a:tr>
              <a:tr h="198049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7/29 ~</a:t>
                      </a:r>
                      <a:endParaRPr lang="en-K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A75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A75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A75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A75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A75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A75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A75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A75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A75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A75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898730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10/14~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241514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1/7~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35812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C3.1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2/25~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15278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4/14~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91865"/>
                  </a:ext>
                </a:extLst>
              </a:tr>
              <a:tr h="131064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</a:t>
                      </a:r>
                      <a:endParaRPr lang="en-KR"/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10/24~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298785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AV2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/11~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33903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OVB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1/10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~</a:t>
                      </a:r>
                      <a:endParaRPr lang="en-K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904022"/>
                  </a:ext>
                </a:extLst>
              </a:tr>
              <a:tr h="198049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PRB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4/1~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139913"/>
                  </a:ext>
                </a:extLst>
              </a:tr>
              <a:tr h="198049"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22252"/>
                  </a:ext>
                </a:extLst>
              </a:tr>
              <a:tr h="229582">
                <a:tc rowSpan="6"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Reliability</a:t>
                      </a:r>
                    </a:p>
                  </a:txBody>
                  <a:tcPr anchor="ctr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C5.0_Last</a:t>
                      </a:r>
                    </a:p>
                  </a:txBody>
                  <a:tcPr marL="4763" marR="4763" marT="4763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 test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87548"/>
                  </a:ext>
                </a:extLst>
              </a:tr>
              <a:tr h="22958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HTHH (250hrs)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371935"/>
                  </a:ext>
                </a:extLst>
              </a:tr>
              <a:tr h="198049">
                <a:tc gridSpan="3" v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C4.0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 test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509304"/>
                  </a:ext>
                </a:extLst>
              </a:tr>
              <a:tr h="229582">
                <a:tc gridSpan="3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HTHH (250hrs)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041261"/>
                  </a:ext>
                </a:extLst>
              </a:tr>
              <a:tr h="198049">
                <a:tc gridSpan="3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Drop test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662217"/>
                  </a:ext>
                </a:extLst>
              </a:tr>
              <a:tr h="229582">
                <a:tc gridSpan="3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HTHH (250hrs)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50895"/>
                  </a:ext>
                </a:extLst>
              </a:tr>
              <a:tr h="198049">
                <a:tc gridSpan="2"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012610"/>
                  </a:ext>
                </a:extLst>
              </a:tr>
              <a:tr h="229582">
                <a:tc rowSpan="3"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Factory Readiness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Campus 4 (FOL)</a:t>
                      </a:r>
                    </a:p>
                  </a:txBody>
                  <a:tcPr marL="4763" marR="4763" marT="4763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845197"/>
                  </a:ext>
                </a:extLst>
              </a:tr>
              <a:tr h="229582">
                <a:tc gridSpan="4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Campus 4 (EOL)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289055"/>
                  </a:ext>
                </a:extLst>
              </a:tr>
              <a:tr h="229582">
                <a:tc gridSpan="4" v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Campus3</a:t>
                      </a:r>
                    </a:p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(TEST)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127559"/>
                  </a:ext>
                </a:extLst>
              </a:tr>
            </a:tbl>
          </a:graphicData>
        </a:graphic>
      </p:graphicFrame>
      <p:graphicFrame>
        <p:nvGraphicFramePr>
          <p:cNvPr id="10" name="Table 121">
            <a:extLst>
              <a:ext uri="{FF2B5EF4-FFF2-40B4-BE49-F238E27FC236}">
                <a16:creationId xmlns:a16="http://schemas.microsoft.com/office/drawing/2014/main" id="{85BF9840-E38D-4666-926B-FB6E36540560}"/>
              </a:ext>
            </a:extLst>
          </p:cNvPr>
          <p:cNvGraphicFramePr/>
          <p:nvPr/>
        </p:nvGraphicFramePr>
        <p:xfrm>
          <a:off x="299429" y="1086759"/>
          <a:ext cx="11593142" cy="8191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3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/>
                      </a:pPr>
                      <a:endParaRPr sz="800">
                        <a:solidFill>
                          <a:srgbClr val="0000FF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Item</a:t>
                      </a:r>
                      <a:endParaRPr sz="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ACE DRI</a:t>
                      </a:r>
                      <a:endParaRPr sz="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Due</a:t>
                      </a:r>
                      <a:endParaRPr sz="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767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Critical</a:t>
                      </a:r>
                    </a:p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Decision</a:t>
                      </a:r>
                      <a:r>
                        <a:rPr lang="en-US" altLang="ko-KR" sz="800" b="1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point</a:t>
                      </a:r>
                      <a:endParaRPr sz="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>
                        <a:buFontTx/>
                        <a:buNone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C3.0 design needs to be locked down after checking some of critical C5 REL items’ result.</a:t>
                      </a:r>
                    </a:p>
                    <a:p>
                      <a:pPr marL="0" indent="0" algn="l" defTabSz="914400">
                        <a:buFontTx/>
                        <a:buNone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Brahe(prism </a:t>
                      </a: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ass’y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level) IPQC machine should be stable. Sometimes log can be disappeared. Barcode reading jig is not stable. YTC’s help is needed.</a:t>
                      </a:r>
                    </a:p>
                    <a:p>
                      <a:pPr marL="0" indent="0" algn="l" defTabSz="914400">
                        <a:buFontTx/>
                        <a:buNone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EE testers for pismo </a:t>
                      </a: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ass’y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need to be optimized. E8M(for DCR), E3V(for TDR) UPH should be increased, and Pistoia(for LDR power) should be ready on time.</a:t>
                      </a:r>
                    </a:p>
                    <a:p>
                      <a:pPr marL="0" indent="0" algn="l" defTabSz="914400">
                        <a:buFontTx/>
                        <a:buNone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Jahwa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config is not assigned during C4 build matrix. It means there is no chance to decide </a:t>
                      </a:r>
                      <a:r>
                        <a:rPr lang="en-US" sz="800" kern="120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Jahwa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VCM as MP POR.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C4 build plan is very tight since prism design locked down lately.</a:t>
                      </a: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Cathleen, Eric, Ali</a:t>
                      </a:r>
                    </a:p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YTC</a:t>
                      </a:r>
                    </a:p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Jason, Alex, Pino</a:t>
                      </a:r>
                    </a:p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Cathleen, Eric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Cathleen, Eric</a:t>
                      </a: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‘23.11.30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’22.11.19(C4 IPQC)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‘23.1.6(C3.0)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‘22.11.30(mid of C4.0)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1E55E0-8330-49BE-BA61-1CA7857C93CE}"/>
              </a:ext>
            </a:extLst>
          </p:cNvPr>
          <p:cNvSpPr/>
          <p:nvPr/>
        </p:nvSpPr>
        <p:spPr>
          <a:xfrm>
            <a:off x="2900495" y="2296944"/>
            <a:ext cx="252028" cy="44651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4E5FBE-2792-EEEB-F26D-D7A6BB0EAE3B}"/>
              </a:ext>
            </a:extLst>
          </p:cNvPr>
          <p:cNvSpPr/>
          <p:nvPr/>
        </p:nvSpPr>
        <p:spPr>
          <a:xfrm>
            <a:off x="985617" y="560397"/>
            <a:ext cx="224580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spc="-50">
                <a:latin typeface="LG스마트체 Bold" panose="020B0600000101010101" pitchFamily="50" charset="-127"/>
                <a:ea typeface="LG스마트체 Bold" panose="020B0600000101010101" pitchFamily="50" charset="-127"/>
                <a:sym typeface="Calibri"/>
              </a:rPr>
              <a:t>Master Plan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83807B-2C8B-6EB8-1BBD-D430DB5E0D17}"/>
              </a:ext>
            </a:extLst>
          </p:cNvPr>
          <p:cNvSpPr/>
          <p:nvPr/>
        </p:nvSpPr>
        <p:spPr>
          <a:xfrm>
            <a:off x="387440" y="560397"/>
            <a:ext cx="493725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3200" spc="-50">
                <a:solidFill>
                  <a:srgbClr val="C30036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429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5282DF5-FFD6-4C0F-B512-CAAC2CF005F3}"/>
              </a:ext>
            </a:extLst>
          </p:cNvPr>
          <p:cNvGraphicFramePr>
            <a:graphicFrameLocks noGrp="1"/>
          </p:cNvGraphicFramePr>
          <p:nvPr/>
        </p:nvGraphicFramePr>
        <p:xfrm>
          <a:off x="227348" y="1665272"/>
          <a:ext cx="11612241" cy="4791304"/>
        </p:xfrm>
        <a:graphic>
          <a:graphicData uri="http://schemas.openxmlformats.org/drawingml/2006/table">
            <a:tbl>
              <a:tblPr/>
              <a:tblGrid>
                <a:gridCol w="584262">
                  <a:extLst>
                    <a:ext uri="{9D8B030D-6E8A-4147-A177-3AD203B41FA5}">
                      <a16:colId xmlns:a16="http://schemas.microsoft.com/office/drawing/2014/main" val="209592928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37039214"/>
                    </a:ext>
                  </a:extLst>
                </a:gridCol>
                <a:gridCol w="584262">
                  <a:extLst>
                    <a:ext uri="{9D8B030D-6E8A-4147-A177-3AD203B41FA5}">
                      <a16:colId xmlns:a16="http://schemas.microsoft.com/office/drawing/2014/main" val="1167790483"/>
                    </a:ext>
                  </a:extLst>
                </a:gridCol>
                <a:gridCol w="584262">
                  <a:extLst>
                    <a:ext uri="{9D8B030D-6E8A-4147-A177-3AD203B41FA5}">
                      <a16:colId xmlns:a16="http://schemas.microsoft.com/office/drawing/2014/main" val="42652341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487374417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464721407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949865813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79070325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113626709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808891786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75509748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813345769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4184567494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75796067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606910261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747928610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503689616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77559778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137696434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810854239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560855524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15110752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071100663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71137793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411737210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548757274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17578502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041612280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088708943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77953671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16755373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526592474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34383849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968760369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504494543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363163798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728081484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90389141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732364048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944385601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614534619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162883208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880051139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446345002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840669221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586172090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3926753135"/>
                    </a:ext>
                  </a:extLst>
                </a:gridCol>
                <a:gridCol w="219099">
                  <a:extLst>
                    <a:ext uri="{9D8B030D-6E8A-4147-A177-3AD203B41FA5}">
                      <a16:colId xmlns:a16="http://schemas.microsoft.com/office/drawing/2014/main" val="2505930703"/>
                    </a:ext>
                  </a:extLst>
                </a:gridCol>
              </a:tblGrid>
              <a:tr h="165717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WV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47914"/>
                  </a:ext>
                </a:extLst>
              </a:tr>
              <a:tr h="165717">
                <a:tc>
                  <a:txBody>
                    <a:bodyPr/>
                    <a:lstStyle/>
                    <a:p>
                      <a:pPr algn="l" rtl="0" fontAlgn="b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230685"/>
                  </a:ext>
                </a:extLst>
              </a:tr>
              <a:tr h="214457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C4.0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9/19</a:t>
                      </a:r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241514"/>
                  </a:ext>
                </a:extLst>
              </a:tr>
              <a:tr h="21445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C3.0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/1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35812"/>
                  </a:ext>
                </a:extLst>
              </a:tr>
              <a:tr h="21445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C3.1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/1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15278"/>
                  </a:ext>
                </a:extLst>
              </a:tr>
              <a:tr h="21445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C2.0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091865"/>
                  </a:ext>
                </a:extLst>
              </a:tr>
              <a:tr h="21445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AVB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</a:t>
                      </a:r>
                      <a:r>
                        <a:rPr lang="en-US" sz="8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plan@GM</a:t>
                      </a:r>
                      <a:endParaRPr lang="en-K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298785"/>
                  </a:ext>
                </a:extLst>
              </a:tr>
              <a:tr h="21445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OVB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</a:t>
                      </a:r>
                      <a:r>
                        <a:rPr lang="en-US" sz="8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plan@GM</a:t>
                      </a:r>
                      <a:endParaRPr lang="en-K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33903"/>
                  </a:ext>
                </a:extLst>
              </a:tr>
              <a:tr h="21445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 </a:t>
                      </a: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PRB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904022"/>
                  </a:ext>
                </a:extLst>
              </a:tr>
              <a:tr h="21445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PPVT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  <a:endParaRPr lang="en-K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139913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22252"/>
                  </a:ext>
                </a:extLst>
              </a:tr>
              <a:tr h="214457">
                <a:tc rowSpan="4"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Reliability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C4.0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 test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509304"/>
                  </a:ext>
                </a:extLst>
              </a:tr>
              <a:tr h="248603"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HTHH (250hrs)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041261"/>
                  </a:ext>
                </a:extLst>
              </a:tr>
              <a:tr h="214457"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C3.0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 test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662217"/>
                  </a:ext>
                </a:extLst>
              </a:tr>
              <a:tr h="248603"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HTHH (250hrs)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50895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012610"/>
                  </a:ext>
                </a:extLst>
              </a:tr>
              <a:tr h="248603">
                <a:tc rowSpan="3"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Factory Readiness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Campus 4 (FOL)</a:t>
                      </a:r>
                    </a:p>
                  </a:txBody>
                  <a:tcPr marL="4763" marR="4763" marT="4763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C3.0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845197"/>
                  </a:ext>
                </a:extLst>
              </a:tr>
              <a:tr h="248603">
                <a:tc gridSpan="3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Campus 4 (EOL)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C3.0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289055"/>
                  </a:ext>
                </a:extLst>
              </a:tr>
              <a:tr h="248603">
                <a:tc gridSpan="3" vMerge="1">
                  <a:txBody>
                    <a:bodyPr/>
                    <a:lstStyle/>
                    <a:p>
                      <a:pPr algn="ctr" rtl="0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Campus3</a:t>
                      </a:r>
                    </a:p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(TEST)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127559"/>
                  </a:ext>
                </a:extLst>
              </a:tr>
              <a:tr h="214457"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K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K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679722"/>
                  </a:ext>
                </a:extLst>
              </a:tr>
              <a:tr h="214457">
                <a:tc rowSpan="2"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Blockers 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557504"/>
                  </a:ext>
                </a:extLst>
              </a:tr>
              <a:tr h="214457">
                <a:tc gridSpan="3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Material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751709"/>
                  </a:ext>
                </a:extLst>
              </a:tr>
            </a:tbl>
          </a:graphicData>
        </a:graphic>
      </p:graphicFrame>
      <p:graphicFrame>
        <p:nvGraphicFramePr>
          <p:cNvPr id="7" name="Table 121">
            <a:extLst>
              <a:ext uri="{FF2B5EF4-FFF2-40B4-BE49-F238E27FC236}">
                <a16:creationId xmlns:a16="http://schemas.microsoft.com/office/drawing/2014/main" id="{4231E3E2-886D-47C4-A6BB-4A233A2A0562}"/>
              </a:ext>
            </a:extLst>
          </p:cNvPr>
          <p:cNvGraphicFramePr/>
          <p:nvPr/>
        </p:nvGraphicFramePr>
        <p:xfrm>
          <a:off x="246423" y="717643"/>
          <a:ext cx="11593143" cy="6021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3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2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/>
                      </a:pPr>
                      <a:endParaRPr sz="800">
                        <a:solidFill>
                          <a:srgbClr val="0000FF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Item</a:t>
                      </a:r>
                      <a:endParaRPr sz="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ACE DRI</a:t>
                      </a:r>
                      <a:endParaRPr sz="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Due</a:t>
                      </a:r>
                      <a:endParaRPr sz="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767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Critical</a:t>
                      </a:r>
                    </a:p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Decision</a:t>
                      </a:r>
                      <a:r>
                        <a:rPr lang="en-US" altLang="ko-KR" sz="800" b="1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point</a:t>
                      </a:r>
                      <a:endParaRPr sz="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>
                        <a:buFontTx/>
                        <a:buChar char="-"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endParaRPr lang="en-US" sz="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endParaRPr sz="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BD83F712-ED28-4A21-8107-8AF790C40795}"/>
              </a:ext>
            </a:extLst>
          </p:cNvPr>
          <p:cNvSpPr/>
          <p:nvPr/>
        </p:nvSpPr>
        <p:spPr>
          <a:xfrm>
            <a:off x="2427142" y="2024844"/>
            <a:ext cx="212475" cy="443172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9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C07AD1-E81C-43CB-9BC9-4C7A6A04BC9F}"/>
              </a:ext>
            </a:extLst>
          </p:cNvPr>
          <p:cNvSpPr/>
          <p:nvPr/>
        </p:nvSpPr>
        <p:spPr>
          <a:xfrm>
            <a:off x="184724" y="210073"/>
            <a:ext cx="502896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400" b="1" spc="-50">
                <a:solidFill>
                  <a:srgbClr val="C00000"/>
                </a:solidFill>
                <a:latin typeface="LG스마트체 Bold"/>
                <a:ea typeface="LG스마트체 Bold"/>
              </a:rPr>
              <a:t>WV</a:t>
            </a:r>
            <a:r>
              <a:rPr lang="en-US" altLang="ko-KR" sz="2400" b="1" spc="-50">
                <a:latin typeface="LG스마트체 Bold"/>
                <a:ea typeface="LG스마트체 Bold"/>
              </a:rPr>
              <a:t> | Master Plan</a:t>
            </a:r>
          </a:p>
        </p:txBody>
      </p:sp>
    </p:spTree>
    <p:extLst>
      <p:ext uri="{BB962C8B-B14F-4D97-AF65-F5344CB8AC3E}">
        <p14:creationId xmlns:p14="http://schemas.microsoft.com/office/powerpoint/2010/main" val="119872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21">
            <a:extLst>
              <a:ext uri="{FF2B5EF4-FFF2-40B4-BE49-F238E27FC236}">
                <a16:creationId xmlns:a16="http://schemas.microsoft.com/office/drawing/2014/main" id="{A514EDDB-2239-204C-8864-F7A7792D3DD2}"/>
              </a:ext>
            </a:extLst>
          </p:cNvPr>
          <p:cNvGraphicFramePr/>
          <p:nvPr/>
        </p:nvGraphicFramePr>
        <p:xfrm>
          <a:off x="246423" y="717643"/>
          <a:ext cx="11593143" cy="9410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3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2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3431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800"/>
                      </a:pPr>
                      <a:endParaRPr sz="800">
                        <a:solidFill>
                          <a:srgbClr val="0000FF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Item</a:t>
                      </a:r>
                      <a:endParaRPr sz="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ACE DRI</a:t>
                      </a:r>
                      <a:endParaRPr sz="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Due</a:t>
                      </a:r>
                      <a:endParaRPr sz="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767"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Critical</a:t>
                      </a:r>
                    </a:p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Decision</a:t>
                      </a:r>
                      <a:r>
                        <a:rPr lang="en-US" altLang="ko-KR" sz="1200" b="1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 point</a:t>
                      </a:r>
                      <a:endParaRPr sz="12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>
                        <a:buFontTx/>
                        <a:buChar char="-"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OIS design: corner cut design</a:t>
                      </a:r>
                    </a:p>
                    <a:p>
                      <a:pPr marL="285750" indent="-285750" algn="l" defTabSz="914400">
                        <a:buFontTx/>
                        <a:buChar char="-"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Sensor quality and performance improvement</a:t>
                      </a:r>
                    </a:p>
                    <a:p>
                      <a:pPr marL="285750" indent="-285750" algn="l" defTabSz="914400">
                        <a:buFontTx/>
                        <a:buChar char="-"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VCM quality and performance improvement</a:t>
                      </a:r>
                    </a:p>
                    <a:p>
                      <a:pPr marL="285750" indent="-285750" algn="l" defTabSz="914400">
                        <a:buFontTx/>
                        <a:buChar char="-"/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IQC tester: OIS/AF tester, MTF inf tester not yet available</a:t>
                      </a: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Jordan</a:t>
                      </a:r>
                    </a:p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Nandita</a:t>
                      </a:r>
                    </a:p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YK/Erwin</a:t>
                      </a: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tabLst>
                          <a:tab pos="1282700" algn="l"/>
                        </a:tabLst>
                        <a:defRPr sz="1800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C3.0</a:t>
                      </a:r>
                      <a:endParaRPr sz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9898" marR="9898" marT="8043" marB="804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D2096EF-B662-914B-8484-387D96A73A9D}"/>
              </a:ext>
            </a:extLst>
          </p:cNvPr>
          <p:cNvSpPr/>
          <p:nvPr/>
        </p:nvSpPr>
        <p:spPr>
          <a:xfrm>
            <a:off x="6096000" y="2164237"/>
            <a:ext cx="252028" cy="42844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9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AF0539-6E2F-4841-BFCD-92E7CD6B768F}"/>
              </a:ext>
            </a:extLst>
          </p:cNvPr>
          <p:cNvGraphicFramePr>
            <a:graphicFrameLocks noGrp="1"/>
          </p:cNvGraphicFramePr>
          <p:nvPr/>
        </p:nvGraphicFramePr>
        <p:xfrm>
          <a:off x="227348" y="1850403"/>
          <a:ext cx="11593148" cy="4551258"/>
        </p:xfrm>
        <a:graphic>
          <a:graphicData uri="http://schemas.openxmlformats.org/drawingml/2006/table">
            <a:tbl>
              <a:tblPr/>
              <a:tblGrid>
                <a:gridCol w="563420">
                  <a:extLst>
                    <a:ext uri="{9D8B030D-6E8A-4147-A177-3AD203B41FA5}">
                      <a16:colId xmlns:a16="http://schemas.microsoft.com/office/drawing/2014/main" val="545793090"/>
                    </a:ext>
                  </a:extLst>
                </a:gridCol>
                <a:gridCol w="340400">
                  <a:extLst>
                    <a:ext uri="{9D8B030D-6E8A-4147-A177-3AD203B41FA5}">
                      <a16:colId xmlns:a16="http://schemas.microsoft.com/office/drawing/2014/main" val="2984437147"/>
                    </a:ext>
                  </a:extLst>
                </a:gridCol>
                <a:gridCol w="563420">
                  <a:extLst>
                    <a:ext uri="{9D8B030D-6E8A-4147-A177-3AD203B41FA5}">
                      <a16:colId xmlns:a16="http://schemas.microsoft.com/office/drawing/2014/main" val="1179070527"/>
                    </a:ext>
                  </a:extLst>
                </a:gridCol>
                <a:gridCol w="563420">
                  <a:extLst>
                    <a:ext uri="{9D8B030D-6E8A-4147-A177-3AD203B41FA5}">
                      <a16:colId xmlns:a16="http://schemas.microsoft.com/office/drawing/2014/main" val="325952625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278871651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1244030959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666252581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077674644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592127131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1280461157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1297091359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243478538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698596453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1564100039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512530822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4047991580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789332185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1880943177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136957391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413649332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522966179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874439465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441051839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825510709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49338752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517272910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876395719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484086618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1022825540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1962667497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763493069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1667172286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603020679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1890198667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700004505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1059434069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763155335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019694110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967489593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01858237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921376171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060217280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315067490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580841196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4163471890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604985611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885050534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534830821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407813509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16331591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659946090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68074405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632973543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1409170463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3439975807"/>
                    </a:ext>
                  </a:extLst>
                </a:gridCol>
                <a:gridCol w="183894">
                  <a:extLst>
                    <a:ext uri="{9D8B030D-6E8A-4147-A177-3AD203B41FA5}">
                      <a16:colId xmlns:a16="http://schemas.microsoft.com/office/drawing/2014/main" val="2184952989"/>
                    </a:ext>
                  </a:extLst>
                </a:gridCol>
              </a:tblGrid>
              <a:tr h="194217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MW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Jul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Aug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26190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928963"/>
                  </a:ext>
                </a:extLst>
              </a:tr>
              <a:tr h="194217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Eng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C5.0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6/18~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688105"/>
                  </a:ext>
                </a:extLst>
              </a:tr>
              <a:tr h="19421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C4.0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9/25~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295505"/>
                  </a:ext>
                </a:extLst>
              </a:tr>
              <a:tr h="19421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C3.0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1/5~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644281"/>
                  </a:ext>
                </a:extLst>
              </a:tr>
              <a:tr h="19421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C3.1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3/20~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728654"/>
                  </a:ext>
                </a:extLst>
              </a:tr>
              <a:tr h="19421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C2.0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4/20~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706129"/>
                  </a:ext>
                </a:extLst>
              </a:tr>
              <a:tr h="19421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OVB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1/22~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278970"/>
                  </a:ext>
                </a:extLst>
              </a:tr>
              <a:tr h="19421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PRB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89162"/>
                  </a:ext>
                </a:extLst>
              </a:tr>
              <a:tr h="194217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PPVT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760657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557740"/>
                  </a:ext>
                </a:extLst>
              </a:tr>
              <a:tr h="194217">
                <a:tc rowSpan="4"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Reliability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C4.0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 test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989043"/>
                  </a:ext>
                </a:extLst>
              </a:tr>
              <a:tr h="247555"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HTHH (250hrs)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821980"/>
                  </a:ext>
                </a:extLst>
              </a:tr>
              <a:tr h="194217"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C3.0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Drop test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483510"/>
                  </a:ext>
                </a:extLst>
              </a:tr>
              <a:tr h="247555"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HTHH (250hrs)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342463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555770"/>
                  </a:ext>
                </a:extLst>
              </a:tr>
              <a:tr h="253452">
                <a:tc rowSpan="3"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Factory Readiness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Campus 1 (FOL)</a:t>
                      </a:r>
                    </a:p>
                  </a:txBody>
                  <a:tcPr marL="3715" marR="3715" marT="37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652743"/>
                  </a:ext>
                </a:extLst>
              </a:tr>
              <a:tr h="253452">
                <a:tc gridSpan="3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Campus 1 (EOL)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285275"/>
                  </a:ext>
                </a:extLst>
              </a:tr>
              <a:tr h="247555">
                <a:tc gridSpan="3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Campus3 (Test)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96059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K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511452"/>
                  </a:ext>
                </a:extLst>
              </a:tr>
              <a:tr h="194217">
                <a:tc rowSpan="2" grid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 Blockers 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158069"/>
                  </a:ext>
                </a:extLst>
              </a:tr>
              <a:tr h="194217">
                <a:tc gridSpan="3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Material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3715" marR="3715" marT="37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75898"/>
                  </a:ext>
                </a:extLst>
              </a:tr>
            </a:tbl>
          </a:graphicData>
        </a:graphic>
      </p:graphicFrame>
      <p:sp>
        <p:nvSpPr>
          <p:cNvPr id="8" name="Shape 92">
            <a:extLst>
              <a:ext uri="{FF2B5EF4-FFF2-40B4-BE49-F238E27FC236}">
                <a16:creationId xmlns:a16="http://schemas.microsoft.com/office/drawing/2014/main" id="{2BD88B56-77B5-428B-ADDE-FA91175CD667}"/>
              </a:ext>
            </a:extLst>
          </p:cNvPr>
          <p:cNvSpPr/>
          <p:nvPr/>
        </p:nvSpPr>
        <p:spPr>
          <a:xfrm>
            <a:off x="227013" y="194539"/>
            <a:ext cx="80014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0000" tIns="0" rIns="0" bIns="0" anchor="ctr">
            <a:spAutoFit/>
          </a:bodyPr>
          <a:lstStyle/>
          <a:p>
            <a:pPr defTabSz="457200">
              <a:defRPr sz="3600">
                <a:solidFill>
                  <a:srgbClr val="0096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ko-KR" sz="2400" b="1">
                <a:solidFill>
                  <a:srgbClr val="0080FF"/>
                </a:solidFill>
                <a:latin typeface="Calibri"/>
                <a:ea typeface="Arial"/>
                <a:cs typeface="Calibri"/>
                <a:sym typeface="Arial"/>
              </a:rPr>
              <a:t>MW LGIT </a:t>
            </a:r>
            <a:r>
              <a:rPr lang="en-US" altLang="ko-KR" sz="2400" b="1">
                <a:solidFill>
                  <a:srgbClr val="808080"/>
                </a:solidFill>
                <a:latin typeface="Calibri"/>
                <a:ea typeface="Arial"/>
                <a:cs typeface="Calibri"/>
                <a:sym typeface="Helvetica Neue" charset="0"/>
              </a:rPr>
              <a:t>|</a:t>
            </a:r>
            <a:r>
              <a:rPr lang="ko-KR" altLang="en-US" sz="2400" b="1">
                <a:solidFill>
                  <a:srgbClr val="808080"/>
                </a:solidFill>
                <a:latin typeface="Calibri"/>
                <a:ea typeface="Arial"/>
                <a:cs typeface="Calibri"/>
                <a:sym typeface="Helvetica Neue" charset="0"/>
              </a:rPr>
              <a:t> </a:t>
            </a:r>
            <a:r>
              <a:rPr lang="en-US" altLang="ko-KR" sz="2400" b="1">
                <a:solidFill>
                  <a:srgbClr val="FFFFFF">
                    <a:lumMod val="50000"/>
                  </a:srgbClr>
                </a:solidFill>
                <a:uFill>
                  <a:solidFill>
                    <a:srgbClr val="0096FF"/>
                  </a:solidFill>
                </a:uFill>
                <a:latin typeface="Calibri"/>
                <a:ea typeface="Dotum" pitchFamily="50" charset="-127"/>
                <a:cs typeface="Calibri"/>
                <a:sym typeface="Helvetica Neue" charset="0"/>
              </a:rPr>
              <a:t> Master Plan</a:t>
            </a:r>
            <a:endParaRPr lang="en-US" altLang="ko-KR" sz="2400" b="1">
              <a:solidFill>
                <a:srgbClr val="FFFFFF"/>
              </a:solidFill>
              <a:uFill>
                <a:solidFill>
                  <a:srgbClr val="0096FF"/>
                </a:solidFill>
              </a:uFill>
              <a:latin typeface="Calibri" panose="020F0502020204030204" pitchFamily="34" charset="0"/>
              <a:ea typeface="Dotum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CE3B1E8-1D7F-442F-8D70-4AAE32473CE8}"/>
              </a:ext>
            </a:extLst>
          </p:cNvPr>
          <p:cNvGraphicFramePr>
            <a:graphicFrameLocks noGrp="1"/>
          </p:cNvGraphicFramePr>
          <p:nvPr/>
        </p:nvGraphicFramePr>
        <p:xfrm>
          <a:off x="184724" y="1895706"/>
          <a:ext cx="11748714" cy="4694825"/>
        </p:xfrm>
        <a:graphic>
          <a:graphicData uri="http://schemas.openxmlformats.org/drawingml/2006/table">
            <a:tbl>
              <a:tblPr/>
              <a:tblGrid>
                <a:gridCol w="1068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1094701452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648408923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1980713320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2169064040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3781575382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2970893507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3909889979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2149484673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3352070726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3045907988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1329482424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3617639259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103774013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1518392535"/>
                    </a:ext>
                  </a:extLst>
                </a:gridCol>
                <a:gridCol w="628226">
                  <a:extLst>
                    <a:ext uri="{9D8B030D-6E8A-4147-A177-3AD203B41FA5}">
                      <a16:colId xmlns:a16="http://schemas.microsoft.com/office/drawing/2014/main" val="1141760949"/>
                    </a:ext>
                  </a:extLst>
                </a:gridCol>
              </a:tblGrid>
              <a:tr h="2356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Project</a:t>
                      </a:r>
                      <a:endParaRPr lang="ko-KR" altLang="en-US" sz="1400" b="1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22860" marB="228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+mn-ea"/>
                        </a:rPr>
                        <a:t>22Y</a:t>
                      </a:r>
                      <a:endParaRPr lang="ko-KR" altLang="en-US" sz="1400" b="1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83847" marR="83847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23Y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Arial" panose="020B060402020202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6427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May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Jun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Jul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Aug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Sep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Oct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Nov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Dec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Jan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Feb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Mar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Apr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May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Jun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Jul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Aug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Sep</a:t>
                      </a:r>
                      <a:endParaRPr lang="ko-KR" altLang="en-US" sz="1400" b="1"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3054">
                <a:tc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400" b="1" u="none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Peridot-J</a:t>
                      </a:r>
                    </a:p>
                    <a:p>
                      <a:pPr marL="0" marR="0" indent="0" algn="ctr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400" b="1" u="none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  <a:p>
                      <a:pPr marL="0" marR="0" indent="0" algn="ctr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400" b="1" u="none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  <a:p>
                      <a:pPr marL="0" marR="0" indent="0" algn="ctr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1400" b="1" u="none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6507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Peridot- P</a:t>
                      </a:r>
                    </a:p>
                    <a:p>
                      <a:pPr marL="0" marR="0" lvl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i="0" u="none" strike="noStrike" noProof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i="0" u="none" strike="noStrike" noProof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i="0" u="none" strike="noStrike" noProof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93470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Peridot-L/R</a:t>
                      </a: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1400" b="1">
                        <a:solidFill>
                          <a:srgbClr val="002060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18000" marR="18000" marT="17028" marB="17028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59656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4A8D338-D503-4765-99FF-D642CA6F856B}"/>
              </a:ext>
            </a:extLst>
          </p:cNvPr>
          <p:cNvSpPr/>
          <p:nvPr/>
        </p:nvSpPr>
        <p:spPr>
          <a:xfrm>
            <a:off x="184724" y="210074"/>
            <a:ext cx="42752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400" spc="-50">
                <a:solidFill>
                  <a:srgbClr val="BE063F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Peridot</a:t>
            </a:r>
            <a:r>
              <a:rPr lang="en-US" altLang="ko-KR" sz="2400" spc="-5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| Build status and plans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A5E17E-F184-48B8-BE54-4BA5CD50F356}"/>
              </a:ext>
            </a:extLst>
          </p:cNvPr>
          <p:cNvSpPr txBox="1"/>
          <p:nvPr/>
        </p:nvSpPr>
        <p:spPr>
          <a:xfrm>
            <a:off x="194842" y="682457"/>
            <a:ext cx="6472066" cy="907929"/>
          </a:xfrm>
          <a:prstGeom prst="rect">
            <a:avLst/>
          </a:prstGeom>
          <a:noFill/>
        </p:spPr>
        <p:txBody>
          <a:bodyPr wrap="square" lIns="45706" tIns="22854" rIns="45706" bIns="22854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Peridot-J C4.0 build on-going</a:t>
            </a:r>
          </a:p>
          <a:p>
            <a:pPr algn="l"/>
            <a:r>
              <a:rPr lang="en-US" altLang="ko-KR" sz="1400" b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  </a:t>
            </a:r>
            <a:r>
              <a:rPr lang="ko-KR" altLang="en-US" sz="1400" b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→ </a:t>
            </a:r>
            <a:r>
              <a:rPr lang="en-US" altLang="ko-KR" sz="1400" b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CALS, Compliance and CALRS bring up on-going / C4000F config FATP shipment : 11/7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40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Peridot-P C4.0 will be started from 10/31.</a:t>
            </a:r>
          </a:p>
          <a:p>
            <a:pPr algn="l"/>
            <a:r>
              <a:rPr lang="en-US" altLang="ko-KR" sz="1400" b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  </a:t>
            </a:r>
            <a:r>
              <a:rPr lang="ko-KR" altLang="en-US" sz="1400" b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→ </a:t>
            </a:r>
            <a:r>
              <a:rPr lang="en-US" altLang="ko-KR" sz="1400" b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OK2build will be submitted in 10/25.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CEDBB2A-193D-417D-8654-19E5DDC92071}"/>
              </a:ext>
            </a:extLst>
          </p:cNvPr>
          <p:cNvCxnSpPr/>
          <p:nvPr/>
        </p:nvCxnSpPr>
        <p:spPr>
          <a:xfrm>
            <a:off x="1257466" y="3850878"/>
            <a:ext cx="1065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7FD6E6F-F7FC-4B0D-B611-7B3777E52194}"/>
              </a:ext>
            </a:extLst>
          </p:cNvPr>
          <p:cNvCxnSpPr/>
          <p:nvPr/>
        </p:nvCxnSpPr>
        <p:spPr>
          <a:xfrm>
            <a:off x="1257466" y="5745488"/>
            <a:ext cx="1065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0E8BC6F5-7B84-4084-8DDE-18262742649E}"/>
              </a:ext>
            </a:extLst>
          </p:cNvPr>
          <p:cNvSpPr/>
          <p:nvPr/>
        </p:nvSpPr>
        <p:spPr>
          <a:xfrm>
            <a:off x="9039459" y="1462917"/>
            <a:ext cx="1247541" cy="288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Paju(C6/C5/C4)</a:t>
            </a:r>
            <a:endParaRPr lang="ko-KR" altLang="en-US" sz="140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4A434650-7B6E-402A-9376-5032716C8A7A}"/>
              </a:ext>
            </a:extLst>
          </p:cNvPr>
          <p:cNvSpPr/>
          <p:nvPr/>
        </p:nvSpPr>
        <p:spPr>
          <a:xfrm>
            <a:off x="10287000" y="1462917"/>
            <a:ext cx="1415473" cy="2880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Gumi(C3/C2/PVT)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05982E7-F3A6-4A30-A2A9-7D7B1C4B20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842" y="5182704"/>
            <a:ext cx="1016026" cy="63563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DF41068-506F-4113-8FB0-94ECCCB8EC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842" y="3265760"/>
            <a:ext cx="878920" cy="478669"/>
          </a:xfrm>
          <a:prstGeom prst="rect">
            <a:avLst/>
          </a:prstGeom>
        </p:spPr>
      </p:pic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1D247D6-4D20-450D-BF14-E70564A421DA}"/>
              </a:ext>
            </a:extLst>
          </p:cNvPr>
          <p:cNvSpPr/>
          <p:nvPr/>
        </p:nvSpPr>
        <p:spPr>
          <a:xfrm>
            <a:off x="1799846" y="2372033"/>
            <a:ext cx="3023871" cy="252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C5.0   5/21 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~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44B60A63-9765-49B1-B769-6D247696C978}"/>
              </a:ext>
            </a:extLst>
          </p:cNvPr>
          <p:cNvSpPr/>
          <p:nvPr/>
        </p:nvSpPr>
        <p:spPr>
          <a:xfrm>
            <a:off x="4304283" y="2664614"/>
            <a:ext cx="1740142" cy="252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C4.0   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9/26</a:t>
            </a:r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~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06D2C495-D004-49CD-B334-D2E6F1013904}"/>
              </a:ext>
            </a:extLst>
          </p:cNvPr>
          <p:cNvSpPr/>
          <p:nvPr/>
        </p:nvSpPr>
        <p:spPr>
          <a:xfrm>
            <a:off x="6357104" y="3014345"/>
            <a:ext cx="1638708" cy="2520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C3.0   1/4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~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69FAB66-DB4F-459B-8BAB-47FE02EF1E40}"/>
              </a:ext>
            </a:extLst>
          </p:cNvPr>
          <p:cNvSpPr/>
          <p:nvPr/>
        </p:nvSpPr>
        <p:spPr>
          <a:xfrm>
            <a:off x="7564436" y="3297401"/>
            <a:ext cx="1625813" cy="2520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C3.1   3/1 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~ 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FAC38978-E4C4-4BC1-BB41-75F8C5EFE403}"/>
              </a:ext>
            </a:extLst>
          </p:cNvPr>
          <p:cNvSpPr/>
          <p:nvPr/>
        </p:nvSpPr>
        <p:spPr>
          <a:xfrm>
            <a:off x="8249400" y="3580458"/>
            <a:ext cx="1600179" cy="2520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C2.0   4/12 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~ 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DA01F656-F95F-459E-B2FF-BFA243A34C82}"/>
              </a:ext>
            </a:extLst>
          </p:cNvPr>
          <p:cNvSpPr/>
          <p:nvPr/>
        </p:nvSpPr>
        <p:spPr>
          <a:xfrm>
            <a:off x="2853251" y="4279866"/>
            <a:ext cx="2091298" cy="252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C5.0   7/13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~ 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41BB8B19-FD01-4D8D-96C4-3F961E73A352}"/>
              </a:ext>
            </a:extLst>
          </p:cNvPr>
          <p:cNvSpPr/>
          <p:nvPr/>
        </p:nvSpPr>
        <p:spPr>
          <a:xfrm>
            <a:off x="4944548" y="4557486"/>
            <a:ext cx="1722359" cy="252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C4.0   1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0/31</a:t>
            </a:r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~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EA464DA6-A601-4340-B67B-24E2399534F0}"/>
              </a:ext>
            </a:extLst>
          </p:cNvPr>
          <p:cNvSpPr/>
          <p:nvPr/>
        </p:nvSpPr>
        <p:spPr>
          <a:xfrm>
            <a:off x="7011654" y="4853578"/>
            <a:ext cx="1701759" cy="2520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C3.0   2/8 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~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D1DF10A1-1384-4B99-A7BE-FD6980A67135}"/>
              </a:ext>
            </a:extLst>
          </p:cNvPr>
          <p:cNvSpPr/>
          <p:nvPr/>
        </p:nvSpPr>
        <p:spPr>
          <a:xfrm>
            <a:off x="8128210" y="5149670"/>
            <a:ext cx="1721370" cy="2520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C3.1   3/29 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~ 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8CA3ECEF-4FCB-4B0E-9252-E86679E34F86}"/>
              </a:ext>
            </a:extLst>
          </p:cNvPr>
          <p:cNvSpPr/>
          <p:nvPr/>
        </p:nvSpPr>
        <p:spPr>
          <a:xfrm>
            <a:off x="9039460" y="5445763"/>
            <a:ext cx="1383373" cy="2520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C2.0   5/12 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~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30FBB52E-1D05-49BC-A766-C0991340D550}"/>
              </a:ext>
            </a:extLst>
          </p:cNvPr>
          <p:cNvSpPr/>
          <p:nvPr/>
        </p:nvSpPr>
        <p:spPr>
          <a:xfrm>
            <a:off x="5340387" y="3942279"/>
            <a:ext cx="601594" cy="25200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endParaRPr lang="ko-KR" altLang="en-US" sz="140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9043A28A-3765-442E-8343-BD66B5DD52C1}"/>
              </a:ext>
            </a:extLst>
          </p:cNvPr>
          <p:cNvSpPr/>
          <p:nvPr/>
        </p:nvSpPr>
        <p:spPr>
          <a:xfrm>
            <a:off x="7610022" y="5816999"/>
            <a:ext cx="573804" cy="252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endParaRPr lang="ko-KR" altLang="en-US" sz="140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46245484-5D52-4B90-A78D-314337A1D0B4}"/>
              </a:ext>
            </a:extLst>
          </p:cNvPr>
          <p:cNvSpPr/>
          <p:nvPr/>
        </p:nvSpPr>
        <p:spPr>
          <a:xfrm>
            <a:off x="6981543" y="3923229"/>
            <a:ext cx="867990" cy="252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OVB</a:t>
            </a:r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2/6 </a:t>
            </a:r>
            <a:r>
              <a:rPr lang="en-US" altLang="ko-KR" sz="140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~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5AF3F417-36D6-408A-B850-329D6C1D2B14}"/>
              </a:ext>
            </a:extLst>
          </p:cNvPr>
          <p:cNvSpPr/>
          <p:nvPr/>
        </p:nvSpPr>
        <p:spPr>
          <a:xfrm>
            <a:off x="7939472" y="3923229"/>
            <a:ext cx="1099987" cy="252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PRB</a:t>
            </a:r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3/20 ~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FDB4FBCD-B6C8-40E7-92D9-1D20B76D6C49}"/>
              </a:ext>
            </a:extLst>
          </p:cNvPr>
          <p:cNvSpPr/>
          <p:nvPr/>
        </p:nvSpPr>
        <p:spPr>
          <a:xfrm>
            <a:off x="9452424" y="3923229"/>
            <a:ext cx="722415" cy="252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endParaRPr lang="ko-KR" altLang="en-US" sz="1400">
              <a:solidFill>
                <a:srgbClr val="3333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B2E615E1-F613-487E-B08D-D84ED4C4A17E}"/>
              </a:ext>
            </a:extLst>
          </p:cNvPr>
          <p:cNvSpPr/>
          <p:nvPr/>
        </p:nvSpPr>
        <p:spPr>
          <a:xfrm>
            <a:off x="8368811" y="5816999"/>
            <a:ext cx="966005" cy="252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PRB</a:t>
            </a:r>
            <a:r>
              <a:rPr lang="ko-KR" altLang="en-US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4/5 ~</a:t>
            </a:r>
            <a:endParaRPr lang="ko-KR" altLang="en-US" sz="1400" b="1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F0CAD-DD1B-47C0-B807-406B9DB30F7F}"/>
              </a:ext>
            </a:extLst>
          </p:cNvPr>
          <p:cNvSpPr txBox="1"/>
          <p:nvPr/>
        </p:nvSpPr>
        <p:spPr>
          <a:xfrm>
            <a:off x="7525441" y="5789291"/>
            <a:ext cx="95311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Arial Narrow" panose="020B0606020202030204" pitchFamily="34" charset="0"/>
                <a:cs typeface="Arial" panose="020B0604020202020204" pitchFamily="34" charset="0"/>
              </a:rPr>
              <a:t>OVB</a:t>
            </a:r>
            <a:r>
              <a:rPr lang="ko-KR" altLang="en-US" sz="1400" b="1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>
                <a:latin typeface="Arial Narrow" panose="020B0606020202030204" pitchFamily="34" charset="0"/>
                <a:cs typeface="Arial" panose="020B0604020202020204" pitchFamily="34" charset="0"/>
              </a:rPr>
              <a:t>3/6</a:t>
            </a:r>
            <a:r>
              <a:rPr lang="ko-KR" altLang="en-US" sz="1400" b="1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>
                <a:latin typeface="Arial Narrow" panose="020B0606020202030204" pitchFamily="34" charset="0"/>
                <a:cs typeface="Arial" panose="020B0604020202020204" pitchFamily="34" charset="0"/>
              </a:rPr>
              <a:t>~</a:t>
            </a:r>
            <a:endParaRPr lang="ko-KR" altLang="en-US" sz="1400" b="1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07556E-F516-4FB9-A82E-06FF24B47704}"/>
              </a:ext>
            </a:extLst>
          </p:cNvPr>
          <p:cNvSpPr txBox="1"/>
          <p:nvPr/>
        </p:nvSpPr>
        <p:spPr>
          <a:xfrm>
            <a:off x="9403645" y="3923229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Arial Narrow" panose="020B0606020202030204" pitchFamily="34" charset="0"/>
                <a:cs typeface="Arial" panose="020B0604020202020204" pitchFamily="34" charset="0"/>
              </a:rPr>
              <a:t>PVT</a:t>
            </a:r>
            <a:r>
              <a:rPr lang="ko-KR" altLang="en-US" sz="1400" b="1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>
                <a:latin typeface="Arial Narrow" panose="020B0606020202030204" pitchFamily="34" charset="0"/>
                <a:cs typeface="Arial" panose="020B0604020202020204" pitchFamily="34" charset="0"/>
              </a:rPr>
              <a:t>6/B</a:t>
            </a:r>
            <a:r>
              <a:rPr lang="ko-KR" altLang="en-US" sz="1400" b="1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>
                <a:latin typeface="Arial Narrow" panose="020B0606020202030204" pitchFamily="34" charset="0"/>
                <a:cs typeface="Arial" panose="020B0604020202020204" pitchFamily="34" charset="0"/>
              </a:rPr>
              <a:t>~</a:t>
            </a:r>
            <a:endParaRPr lang="ko-KR" altLang="en-US" sz="1400" b="1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5BAC8078-6C41-4BB0-BF53-5A61886CAAA8}"/>
              </a:ext>
            </a:extLst>
          </p:cNvPr>
          <p:cNvSpPr/>
          <p:nvPr/>
        </p:nvSpPr>
        <p:spPr>
          <a:xfrm>
            <a:off x="9452424" y="5816999"/>
            <a:ext cx="722415" cy="252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endParaRPr lang="ko-KR" altLang="en-US" sz="1400">
              <a:solidFill>
                <a:srgbClr val="3333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67BE66-AD30-4301-9FB5-DCBF1F5B5B7F}"/>
              </a:ext>
            </a:extLst>
          </p:cNvPr>
          <p:cNvSpPr txBox="1"/>
          <p:nvPr/>
        </p:nvSpPr>
        <p:spPr>
          <a:xfrm>
            <a:off x="9403645" y="5789291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Arial Narrow" panose="020B0606020202030204" pitchFamily="34" charset="0"/>
                <a:cs typeface="Arial" panose="020B0604020202020204" pitchFamily="34" charset="0"/>
              </a:rPr>
              <a:t>PVT</a:t>
            </a:r>
            <a:r>
              <a:rPr lang="ko-KR" altLang="en-US" sz="1400" b="1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>
                <a:latin typeface="Arial Narrow" panose="020B0606020202030204" pitchFamily="34" charset="0"/>
                <a:cs typeface="Arial" panose="020B0604020202020204" pitchFamily="34" charset="0"/>
              </a:rPr>
              <a:t>6/B</a:t>
            </a:r>
            <a:r>
              <a:rPr lang="ko-KR" altLang="en-US" sz="1400" b="1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>
                <a:latin typeface="Arial Narrow" panose="020B0606020202030204" pitchFamily="34" charset="0"/>
                <a:cs typeface="Arial" panose="020B0604020202020204" pitchFamily="34" charset="0"/>
              </a:rPr>
              <a:t>~</a:t>
            </a:r>
            <a:endParaRPr lang="ko-KR" altLang="en-US" sz="1400" b="1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A41EBD-3593-417D-874C-B9BD6B05BAA8}"/>
              </a:ext>
            </a:extLst>
          </p:cNvPr>
          <p:cNvSpPr txBox="1"/>
          <p:nvPr/>
        </p:nvSpPr>
        <p:spPr>
          <a:xfrm>
            <a:off x="5286823" y="3915836"/>
            <a:ext cx="974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Arial Narrow" panose="020B0606020202030204" pitchFamily="34" charset="0"/>
                <a:cs typeface="Arial" panose="020B0604020202020204" pitchFamily="34" charset="0"/>
              </a:rPr>
              <a:t>AVB 11/23 -</a:t>
            </a:r>
            <a:endParaRPr lang="ko-KR" altLang="en-US" sz="1400" b="1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66C2D68A-79DD-4B58-9548-1366E7A6BF91}"/>
              </a:ext>
            </a:extLst>
          </p:cNvPr>
          <p:cNvSpPr/>
          <p:nvPr/>
        </p:nvSpPr>
        <p:spPr>
          <a:xfrm>
            <a:off x="9831831" y="6219217"/>
            <a:ext cx="2042947" cy="252000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r>
              <a:rPr lang="en-US" altLang="ko-KR" sz="1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C5.0 6/M ~</a:t>
            </a:r>
            <a:endParaRPr lang="ko-KR" altLang="en-US" sz="140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811B5D-912D-4C7F-8A14-9B29B7EA5F27}"/>
              </a:ext>
            </a:extLst>
          </p:cNvPr>
          <p:cNvSpPr txBox="1"/>
          <p:nvPr/>
        </p:nvSpPr>
        <p:spPr>
          <a:xfrm>
            <a:off x="4641576" y="1514581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10/28</a:t>
            </a:r>
            <a:endParaRPr lang="ko-KR" altLang="en-US" sz="1400">
              <a:solidFill>
                <a:srgbClr val="FF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FB438B-71ED-4658-A605-74D18589AC0E}"/>
              </a:ext>
            </a:extLst>
          </p:cNvPr>
          <p:cNvSpPr txBox="1"/>
          <p:nvPr/>
        </p:nvSpPr>
        <p:spPr>
          <a:xfrm>
            <a:off x="7853752" y="1314170"/>
            <a:ext cx="1162778" cy="600152"/>
          </a:xfrm>
          <a:prstGeom prst="rect">
            <a:avLst/>
          </a:prstGeom>
          <a:noFill/>
        </p:spPr>
        <p:txBody>
          <a:bodyPr wrap="square" lIns="45706" tIns="22854" rIns="45706" bIns="22854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pPr algn="ctr"/>
            <a:r>
              <a:rPr lang="en-US" altLang="ko-KR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Machine transfer</a:t>
            </a:r>
          </a:p>
          <a:p>
            <a:pPr algn="ctr"/>
            <a:r>
              <a:rPr lang="en-US" altLang="ko-KR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Paju </a:t>
            </a:r>
            <a:r>
              <a:rPr lang="ko-KR" altLang="en-US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→ </a:t>
            </a:r>
            <a:r>
              <a:rPr lang="en-US" altLang="ko-KR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Gumi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37B180A-9811-4777-8DB5-9A0EAD07C98C}"/>
              </a:ext>
            </a:extLst>
          </p:cNvPr>
          <p:cNvCxnSpPr/>
          <p:nvPr/>
        </p:nvCxnSpPr>
        <p:spPr>
          <a:xfrm>
            <a:off x="8315884" y="1748716"/>
            <a:ext cx="2948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4BE0680-DE9F-4B4B-AAAE-8AB09024AD80}"/>
              </a:ext>
            </a:extLst>
          </p:cNvPr>
          <p:cNvCxnSpPr/>
          <p:nvPr/>
        </p:nvCxnSpPr>
        <p:spPr>
          <a:xfrm>
            <a:off x="6075520" y="2944976"/>
            <a:ext cx="2948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DB98BF0-9334-4372-A04C-5C63D271DD8F}"/>
              </a:ext>
            </a:extLst>
          </p:cNvPr>
          <p:cNvCxnSpPr>
            <a:cxnSpLocks/>
          </p:cNvCxnSpPr>
          <p:nvPr/>
        </p:nvCxnSpPr>
        <p:spPr>
          <a:xfrm>
            <a:off x="6224624" y="4059401"/>
            <a:ext cx="4459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AD7FFF-AC6B-450C-B850-17C11356F730}"/>
              </a:ext>
            </a:extLst>
          </p:cNvPr>
          <p:cNvSpPr txBox="1"/>
          <p:nvPr/>
        </p:nvSpPr>
        <p:spPr>
          <a:xfrm>
            <a:off x="6030984" y="2672363"/>
            <a:ext cx="634521" cy="477042"/>
          </a:xfrm>
          <a:prstGeom prst="rect">
            <a:avLst/>
          </a:prstGeom>
          <a:noFill/>
        </p:spPr>
        <p:txBody>
          <a:bodyPr wrap="square" lIns="45706" tIns="22854" rIns="45706" bIns="22854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pPr algn="l"/>
            <a:r>
              <a:rPr lang="en-US" altLang="ko-KR" sz="140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12/16~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74E568-803D-4895-BBFF-7C73F1AAFB53}"/>
              </a:ext>
            </a:extLst>
          </p:cNvPr>
          <p:cNvSpPr txBox="1"/>
          <p:nvPr/>
        </p:nvSpPr>
        <p:spPr>
          <a:xfrm>
            <a:off x="6155408" y="3805808"/>
            <a:ext cx="576837" cy="296205"/>
          </a:xfrm>
          <a:prstGeom prst="rect">
            <a:avLst/>
          </a:prstGeom>
          <a:noFill/>
        </p:spPr>
        <p:txBody>
          <a:bodyPr wrap="square" lIns="45706" tIns="22854" rIns="45706" bIns="22854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pPr algn="l"/>
            <a:r>
              <a:rPr lang="en-US" altLang="ko-KR" sz="140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12/28~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6BBB4D-ABDC-45C1-83E1-A16831025F10}"/>
              </a:ext>
            </a:extLst>
          </p:cNvPr>
          <p:cNvCxnSpPr/>
          <p:nvPr/>
        </p:nvCxnSpPr>
        <p:spPr>
          <a:xfrm>
            <a:off x="6698700" y="4804479"/>
            <a:ext cx="2948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9AD708-75E7-474C-A564-4DB5DA4B63D2}"/>
              </a:ext>
            </a:extLst>
          </p:cNvPr>
          <p:cNvSpPr txBox="1"/>
          <p:nvPr/>
        </p:nvSpPr>
        <p:spPr>
          <a:xfrm>
            <a:off x="6647720" y="4531226"/>
            <a:ext cx="524397" cy="261598"/>
          </a:xfrm>
          <a:prstGeom prst="rect">
            <a:avLst/>
          </a:prstGeom>
          <a:noFill/>
        </p:spPr>
        <p:txBody>
          <a:bodyPr wrap="square" lIns="45706" tIns="22854" rIns="45706" bIns="22854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pPr algn="l"/>
            <a:r>
              <a:rPr lang="en-US" altLang="ko-KR" sz="140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1/15~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11F5E8A-86F0-49BD-BBC8-6E691691D789}"/>
              </a:ext>
            </a:extLst>
          </p:cNvPr>
          <p:cNvCxnSpPr>
            <a:cxnSpLocks/>
          </p:cNvCxnSpPr>
          <p:nvPr/>
        </p:nvCxnSpPr>
        <p:spPr>
          <a:xfrm flipH="1">
            <a:off x="4887140" y="1913173"/>
            <a:ext cx="12895" cy="4644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02AA90A-082E-496B-9570-2134C7B712D0}"/>
              </a:ext>
            </a:extLst>
          </p:cNvPr>
          <p:cNvSpPr/>
          <p:nvPr/>
        </p:nvSpPr>
        <p:spPr>
          <a:xfrm rot="10800000">
            <a:off x="4858866" y="1755332"/>
            <a:ext cx="82565" cy="1116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8D338-D503-4765-99FF-D642CA6F856B}"/>
              </a:ext>
            </a:extLst>
          </p:cNvPr>
          <p:cNvSpPr/>
          <p:nvPr/>
        </p:nvSpPr>
        <p:spPr>
          <a:xfrm>
            <a:off x="184724" y="210074"/>
            <a:ext cx="386964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400" spc="-50" dirty="0">
                <a:solidFill>
                  <a:srgbClr val="B8003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Falcon</a:t>
            </a:r>
            <a:r>
              <a:rPr lang="en-US" altLang="ko-KR" sz="2400" spc="-5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| Falcon Organization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A5E17E-F184-48B8-BE54-4BA5CD50F356}"/>
              </a:ext>
            </a:extLst>
          </p:cNvPr>
          <p:cNvSpPr txBox="1"/>
          <p:nvPr/>
        </p:nvSpPr>
        <p:spPr>
          <a:xfrm>
            <a:off x="184724" y="697850"/>
            <a:ext cx="8439512" cy="292376"/>
          </a:xfrm>
          <a:prstGeom prst="rect">
            <a:avLst/>
          </a:prstGeom>
          <a:noFill/>
        </p:spPr>
        <p:txBody>
          <a:bodyPr wrap="square" lIns="45706" tIns="22854" rIns="45706" bIns="22854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pPr marL="88900" indent="-88900" algn="l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LGIT organized dedicated Falcon-Task group including automotive experienced members.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7D9F5D-D4F7-4BE3-9E66-27B0DC4361A6}"/>
              </a:ext>
            </a:extLst>
          </p:cNvPr>
          <p:cNvGrpSpPr/>
          <p:nvPr/>
        </p:nvGrpSpPr>
        <p:grpSpPr>
          <a:xfrm>
            <a:off x="6409225" y="1273847"/>
            <a:ext cx="5578164" cy="5216244"/>
            <a:chOff x="6464545" y="1423137"/>
            <a:chExt cx="5578164" cy="5216244"/>
          </a:xfrm>
        </p:grpSpPr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EA7E0A40-0FB3-4534-A09F-D623A444E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404" y="1423137"/>
              <a:ext cx="2463282" cy="3488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2" tIns="50802" rIns="50802" bIns="50802" numCol="1" spcCol="19054" rtlCol="0" anchor="ctr">
              <a:spAutoFit/>
            </a:bodyPr>
            <a:lstStyle/>
            <a:p>
              <a:pPr algn="ctr" defTabSz="1828618"/>
              <a:r>
                <a:rPr lang="en-US" altLang="ko-KR" sz="1600" b="1" dirty="0">
                  <a:latin typeface="Arial Narrow" panose="020B0606020202030204" pitchFamily="34" charset="0"/>
                  <a:cs typeface="Calibri" pitchFamily="34" charset="0"/>
                </a:rPr>
                <a:t>[Falcon Organization]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922D993-0855-4FE6-B553-94D917AC1FDB}"/>
                </a:ext>
              </a:extLst>
            </p:cNvPr>
            <p:cNvGrpSpPr/>
            <p:nvPr/>
          </p:nvGrpSpPr>
          <p:grpSpPr>
            <a:xfrm>
              <a:off x="6464545" y="1890538"/>
              <a:ext cx="5578164" cy="4748843"/>
              <a:chOff x="6108415" y="1580065"/>
              <a:chExt cx="6046344" cy="4788548"/>
            </a:xfrm>
          </p:grpSpPr>
          <p:pic>
            <p:nvPicPr>
              <p:cNvPr id="143" name="그림 142">
                <a:extLst>
                  <a:ext uri="{FF2B5EF4-FFF2-40B4-BE49-F238E27FC236}">
                    <a16:creationId xmlns:a16="http://schemas.microsoft.com/office/drawing/2014/main" id="{49F683C0-1A5D-4C5C-B8C3-AFF92808B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8415" y="1580065"/>
                <a:ext cx="6046344" cy="4788548"/>
              </a:xfrm>
              <a:prstGeom prst="rect">
                <a:avLst/>
              </a:prstGeom>
            </p:spPr>
          </p:pic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0470C122-F7CB-4355-902E-BA0EF7C2C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6370" y="1690844"/>
                <a:ext cx="1465200" cy="445677"/>
              </a:xfrm>
              <a:prstGeom prst="rect">
                <a:avLst/>
              </a:prstGeom>
            </p:spPr>
          </p:pic>
        </p:grpSp>
      </p:grpSp>
      <p:sp>
        <p:nvSpPr>
          <p:cNvPr id="148" name="Rectangle 2">
            <a:extLst>
              <a:ext uri="{FF2B5EF4-FFF2-40B4-BE49-F238E27FC236}">
                <a16:creationId xmlns:a16="http://schemas.microsoft.com/office/drawing/2014/main" id="{16ED82BB-F6FC-40AD-9665-7E37B9DF2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803" y="1273846"/>
            <a:ext cx="1146943" cy="3488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2" tIns="50802" rIns="50802" bIns="50802" numCol="1" spcCol="19054" rtlCol="0" anchor="ctr">
            <a:spAutoFit/>
          </a:bodyPr>
          <a:lstStyle/>
          <a:p>
            <a:pPr algn="ctr" defTabSz="1828618"/>
            <a:r>
              <a:rPr lang="en-US" altLang="ko-KR" sz="1600" b="1" dirty="0">
                <a:latin typeface="Arial Narrow" panose="020B0606020202030204" pitchFamily="34" charset="0"/>
                <a:cs typeface="Calibri" pitchFamily="34" charset="0"/>
              </a:rPr>
              <a:t>[History]</a:t>
            </a:r>
          </a:p>
        </p:txBody>
      </p:sp>
      <p:sp>
        <p:nvSpPr>
          <p:cNvPr id="2" name="실행 단추: 앞으로 또는 다음으로 이동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26EECF8-398F-45D7-AC85-D764449300AD}"/>
              </a:ext>
            </a:extLst>
          </p:cNvPr>
          <p:cNvSpPr/>
          <p:nvPr/>
        </p:nvSpPr>
        <p:spPr>
          <a:xfrm>
            <a:off x="9098104" y="1741248"/>
            <a:ext cx="223935" cy="26841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78009" y="2044892"/>
            <a:ext cx="61106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rPr lang="en-US" altLang="ko-KR" sz="1200" b="1" dirty="0">
                <a:latin typeface="Arial Narrow" panose="020B0606020202030204" pitchFamily="34" charset="0"/>
                <a:cs typeface="Calibri"/>
                <a:sym typeface="Helvetica Neue"/>
              </a:rPr>
              <a:t>~’21.07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6444" y="2274518"/>
            <a:ext cx="1213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latin typeface="Arial Narrow" panose="020B0606020202030204" pitchFamily="34" charset="0"/>
              </a:rPr>
              <a:t>Reviewed RFQ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28469" y="1647567"/>
            <a:ext cx="649540" cy="27699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1" u="sng" dirty="0">
                <a:latin typeface="Arial Narrow" panose="020B0606020202030204" pitchFamily="34" charset="0"/>
              </a:rPr>
              <a:t>Event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802603" y="1647567"/>
            <a:ext cx="649537" cy="276999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rPr lang="en-US" altLang="ko-KR" sz="1200" b="1" u="sng" dirty="0">
                <a:latin typeface="Arial Narrow" panose="020B0606020202030204" pitchFamily="34" charset="0"/>
                <a:cs typeface="Calibri"/>
                <a:sym typeface="Helvetica Neue"/>
              </a:rPr>
              <a:t>Remark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478009" y="2774600"/>
            <a:ext cx="61106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rPr lang="en-US" altLang="ko-KR" sz="1200" b="1" dirty="0">
                <a:latin typeface="Arial Narrow" panose="020B0606020202030204" pitchFamily="34" charset="0"/>
                <a:cs typeface="Calibri"/>
                <a:sym typeface="Helvetica Neue"/>
              </a:rPr>
              <a:t>~’21.12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58266" y="2978630"/>
            <a:ext cx="1581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C40543"/>
                </a:solidFill>
                <a:latin typeface="Arial Narrow" panose="020B0606020202030204" pitchFamily="34" charset="0"/>
                <a:cs typeface="Calibri"/>
              </a:rPr>
              <a:t>Highlight from ACE </a:t>
            </a:r>
            <a:endParaRPr lang="ko-KR" altLang="en-US" sz="1400" dirty="0">
              <a:solidFill>
                <a:srgbClr val="C40543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3887" y="3197154"/>
            <a:ext cx="2826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>
                <a:latin typeface="Arial Narrow" panose="020B0606020202030204" pitchFamily="34" charset="0"/>
                <a:cs typeface="Calibri"/>
              </a:rPr>
              <a:t>Request from ACE to increase members</a:t>
            </a:r>
          </a:p>
          <a:p>
            <a:pPr algn="r"/>
            <a:r>
              <a:rPr lang="en-US" altLang="ko-KR" sz="1400" dirty="0">
                <a:latin typeface="Arial Narrow" panose="020B0606020202030204" pitchFamily="34" charset="0"/>
                <a:cs typeface="Calibri"/>
              </a:rPr>
              <a:t>     who have </a:t>
            </a:r>
            <a:r>
              <a:rPr lang="en-US" altLang="ko-KR" sz="1400" u="sng" dirty="0">
                <a:latin typeface="Arial Narrow" panose="020B0606020202030204" pitchFamily="34" charset="0"/>
                <a:cs typeface="Calibri"/>
              </a:rPr>
              <a:t>automotive experience.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3350170" y="2091744"/>
          <a:ext cx="1978800" cy="609600"/>
        </p:xfrm>
        <a:graphic>
          <a:graphicData uri="http://schemas.openxmlformats.org/drawingml/2006/table">
            <a:tbl>
              <a:tblPr/>
              <a:tblGrid>
                <a:gridCol w="711131">
                  <a:extLst>
                    <a:ext uri="{9D8B030D-6E8A-4147-A177-3AD203B41FA5}">
                      <a16:colId xmlns:a16="http://schemas.microsoft.com/office/drawing/2014/main" val="816590729"/>
                    </a:ext>
                  </a:extLst>
                </a:gridCol>
                <a:gridCol w="711131">
                  <a:extLst>
                    <a:ext uri="{9D8B030D-6E8A-4147-A177-3AD203B41FA5}">
                      <a16:colId xmlns:a16="http://schemas.microsoft.com/office/drawing/2014/main" val="1004382325"/>
                    </a:ext>
                  </a:extLst>
                </a:gridCol>
                <a:gridCol w="556538">
                  <a:extLst>
                    <a:ext uri="{9D8B030D-6E8A-4147-A177-3AD203B41FA5}">
                      <a16:colId xmlns:a16="http://schemas.microsoft.com/office/drawing/2014/main" val="952173273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en-US" sz="1000" b="1" dirty="0">
                          <a:latin typeface="Arial Narrow" panose="020B0606020202030204" pitchFamily="34" charset="0"/>
                          <a:cs typeface="Calibri"/>
                          <a:sym typeface="Helvetica Neue"/>
                        </a:rPr>
                        <a:t>Falcon Members</a:t>
                      </a:r>
                      <a:endParaRPr sz="10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endParaRPr sz="14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en-US" sz="1000" b="1" dirty="0">
                          <a:latin typeface="Arial Narrow" panose="020B0606020202030204" pitchFamily="34" charset="0"/>
                          <a:cs typeface="Calibri"/>
                          <a:sym typeface="Helvetica Neue"/>
                        </a:rPr>
                        <a:t>Total</a:t>
                      </a:r>
                      <a:endParaRPr sz="10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27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000" b="1" dirty="0">
                          <a:latin typeface="Arial Narrow" panose="020B0606020202030204" pitchFamily="34" charset="0"/>
                          <a:cs typeface="Calibri"/>
                          <a:sym typeface="Helvetica Neue"/>
                        </a:rPr>
                        <a:t>ACE</a:t>
                      </a:r>
                      <a:endParaRPr sz="10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000" b="1" dirty="0">
                          <a:latin typeface="Arial Narrow" panose="020B0606020202030204" pitchFamily="34" charset="0"/>
                          <a:cs typeface="Calibri"/>
                          <a:sym typeface="Helvetica Neue"/>
                        </a:rPr>
                        <a:t>Automotive</a:t>
                      </a:r>
                      <a:endParaRPr sz="10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endParaRPr sz="14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29565"/>
                  </a:ext>
                </a:extLst>
              </a:tr>
              <a:tr h="90748"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algn="ctr" defTabSz="914400">
                        <a:defRPr sz="2200">
                          <a:sym typeface="Helvetica Neue"/>
                        </a:defRPr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Helvetica Neue"/>
                          <a:cs typeface="Helvetica Neue"/>
                        </a:rPr>
                        <a:t>5</a:t>
                      </a: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200">
                          <a:sym typeface="Helvetica Neue"/>
                        </a:defRPr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Calibri"/>
                        </a:rPr>
                        <a:t>13</a:t>
                      </a: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005254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348267" y="3769147"/>
          <a:ext cx="1978800" cy="609600"/>
        </p:xfrm>
        <a:graphic>
          <a:graphicData uri="http://schemas.openxmlformats.org/drawingml/2006/table">
            <a:tbl>
              <a:tblPr/>
              <a:tblGrid>
                <a:gridCol w="711131">
                  <a:extLst>
                    <a:ext uri="{9D8B030D-6E8A-4147-A177-3AD203B41FA5}">
                      <a16:colId xmlns:a16="http://schemas.microsoft.com/office/drawing/2014/main" val="816590729"/>
                    </a:ext>
                  </a:extLst>
                </a:gridCol>
                <a:gridCol w="711131">
                  <a:extLst>
                    <a:ext uri="{9D8B030D-6E8A-4147-A177-3AD203B41FA5}">
                      <a16:colId xmlns:a16="http://schemas.microsoft.com/office/drawing/2014/main" val="1004382325"/>
                    </a:ext>
                  </a:extLst>
                </a:gridCol>
                <a:gridCol w="556538">
                  <a:extLst>
                    <a:ext uri="{9D8B030D-6E8A-4147-A177-3AD203B41FA5}">
                      <a16:colId xmlns:a16="http://schemas.microsoft.com/office/drawing/2014/main" val="952173273"/>
                    </a:ext>
                  </a:extLst>
                </a:gridCol>
              </a:tblGrid>
              <a:tr h="149913">
                <a:tc gridSpan="2"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en-US" sz="1000" b="1" dirty="0">
                          <a:latin typeface="Arial Narrow" panose="020B0606020202030204" pitchFamily="34" charset="0"/>
                          <a:cs typeface="Calibri"/>
                          <a:sym typeface="Helvetica Neue"/>
                        </a:rPr>
                        <a:t>Members</a:t>
                      </a:r>
                      <a:endParaRPr sz="10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endParaRPr sz="14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en-US" sz="1000" b="1" dirty="0">
                          <a:latin typeface="Arial Narrow" panose="020B0606020202030204" pitchFamily="34" charset="0"/>
                          <a:cs typeface="Calibri"/>
                          <a:sym typeface="Helvetica Neue"/>
                        </a:rPr>
                        <a:t>Total</a:t>
                      </a:r>
                      <a:endParaRPr sz="10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27017"/>
                  </a:ext>
                </a:extLst>
              </a:tr>
              <a:tr h="14991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000" b="1" dirty="0">
                          <a:latin typeface="Arial Narrow" panose="020B0606020202030204" pitchFamily="34" charset="0"/>
                          <a:cs typeface="Calibri"/>
                          <a:sym typeface="Helvetica Neue"/>
                        </a:rPr>
                        <a:t>ACE</a:t>
                      </a:r>
                      <a:endParaRPr sz="10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000" b="1" dirty="0">
                          <a:latin typeface="Arial Narrow" panose="020B0606020202030204" pitchFamily="34" charset="0"/>
                          <a:cs typeface="Calibri"/>
                          <a:sym typeface="Helvetica Neue"/>
                        </a:rPr>
                        <a:t>Automotive</a:t>
                      </a:r>
                      <a:endParaRPr sz="10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endParaRPr sz="14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29565"/>
                  </a:ext>
                </a:extLst>
              </a:tr>
              <a:tr h="149913"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algn="ctr" defTabSz="914400">
                        <a:defRPr sz="2200">
                          <a:sym typeface="Helvetica Neue"/>
                        </a:defRPr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Helvetica Neue"/>
                          <a:cs typeface="Helvetica Neue"/>
                        </a:rPr>
                        <a:t>7 + (5)</a:t>
                      </a: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200">
                          <a:sym typeface="Helvetica Neue"/>
                        </a:defRPr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Calibri"/>
                        </a:rPr>
                        <a:t>26</a:t>
                      </a: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005254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216275" y="5493163"/>
            <a:ext cx="2768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Organize technical support group: 5 </a:t>
            </a:r>
            <a:r>
              <a:rPr lang="en-US" altLang="ko-KR" sz="1200" b="1" dirty="0" err="1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eng’rs</a:t>
            </a:r>
            <a:endParaRPr lang="en-US" altLang="ko-KR" sz="1200" b="1" dirty="0">
              <a:solidFill>
                <a:srgbClr val="006600"/>
              </a:solidFill>
              <a:latin typeface="Arial Narrow" panose="020B0606020202030204" pitchFamily="34" charset="0"/>
              <a:cs typeface="Calibri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78009" y="3827153"/>
            <a:ext cx="61106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rPr lang="en-US" altLang="ko-KR" sz="1200" b="1" dirty="0">
                <a:latin typeface="Arial Narrow" panose="020B0606020202030204" pitchFamily="34" charset="0"/>
                <a:cs typeface="Calibri"/>
                <a:sym typeface="Helvetica Neue"/>
              </a:rPr>
              <a:t>~’22.01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207684" y="4025550"/>
            <a:ext cx="18325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C40543"/>
                </a:solidFill>
                <a:latin typeface="Arial Narrow" panose="020B0606020202030204" pitchFamily="34" charset="0"/>
                <a:cs typeface="Calibri"/>
              </a:rPr>
              <a:t>1st strengthened roster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462781" y="4845454"/>
            <a:ext cx="64152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latin typeface="Arial Narrow" panose="020B0606020202030204" pitchFamily="34" charset="0"/>
                <a:sym typeface="Helvetica Neue"/>
              </a:rPr>
              <a:t>Current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13887" y="5035097"/>
            <a:ext cx="2826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atin typeface="Arial Narrow" panose="020B0606020202030204" pitchFamily="34" charset="0"/>
                <a:cs typeface="Calibri"/>
              </a:rPr>
              <a:t>Continuously Strengthen roster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50170" y="4884185"/>
          <a:ext cx="1978800" cy="609600"/>
        </p:xfrm>
        <a:graphic>
          <a:graphicData uri="http://schemas.openxmlformats.org/drawingml/2006/table">
            <a:tbl>
              <a:tblPr/>
              <a:tblGrid>
                <a:gridCol w="711131">
                  <a:extLst>
                    <a:ext uri="{9D8B030D-6E8A-4147-A177-3AD203B41FA5}">
                      <a16:colId xmlns:a16="http://schemas.microsoft.com/office/drawing/2014/main" val="816590729"/>
                    </a:ext>
                  </a:extLst>
                </a:gridCol>
                <a:gridCol w="711131">
                  <a:extLst>
                    <a:ext uri="{9D8B030D-6E8A-4147-A177-3AD203B41FA5}">
                      <a16:colId xmlns:a16="http://schemas.microsoft.com/office/drawing/2014/main" val="1004382325"/>
                    </a:ext>
                  </a:extLst>
                </a:gridCol>
                <a:gridCol w="556538">
                  <a:extLst>
                    <a:ext uri="{9D8B030D-6E8A-4147-A177-3AD203B41FA5}">
                      <a16:colId xmlns:a16="http://schemas.microsoft.com/office/drawing/2014/main" val="952173273"/>
                    </a:ext>
                  </a:extLst>
                </a:gridCol>
              </a:tblGrid>
              <a:tr h="149913">
                <a:tc gridSpan="2"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en-US" sz="1000" b="1" dirty="0">
                          <a:latin typeface="Arial Narrow" panose="020B0606020202030204" pitchFamily="34" charset="0"/>
                          <a:cs typeface="Calibri"/>
                          <a:sym typeface="Helvetica Neue"/>
                        </a:rPr>
                        <a:t>Members</a:t>
                      </a:r>
                      <a:endParaRPr sz="10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endParaRPr sz="14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en-US" sz="1000" b="1" dirty="0">
                          <a:latin typeface="Arial Narrow" panose="020B0606020202030204" pitchFamily="34" charset="0"/>
                          <a:cs typeface="Calibri"/>
                          <a:sym typeface="Helvetica Neue"/>
                        </a:rPr>
                        <a:t>Total</a:t>
                      </a:r>
                      <a:endParaRPr sz="10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27017"/>
                  </a:ext>
                </a:extLst>
              </a:tr>
              <a:tr h="14991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000" b="1" dirty="0">
                          <a:latin typeface="Arial Narrow" panose="020B0606020202030204" pitchFamily="34" charset="0"/>
                          <a:cs typeface="Calibri"/>
                          <a:sym typeface="Helvetica Neue"/>
                        </a:rPr>
                        <a:t>ACE</a:t>
                      </a:r>
                      <a:endParaRPr sz="10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sz="1000" b="1" dirty="0">
                          <a:latin typeface="Arial Narrow" panose="020B0606020202030204" pitchFamily="34" charset="0"/>
                          <a:cs typeface="Calibri"/>
                          <a:sym typeface="Helvetica Neue"/>
                        </a:rPr>
                        <a:t>Automotive</a:t>
                      </a:r>
                      <a:endParaRPr sz="10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endParaRPr sz="1400" b="1" dirty="0">
                        <a:latin typeface="Arial Narrow" panose="020B0606020202030204" pitchFamily="34" charset="0"/>
                        <a:cs typeface="Calibri"/>
                        <a:sym typeface="Helvetica Neue"/>
                      </a:endParaRPr>
                    </a:p>
                  </a:txBody>
                  <a:tcPr marL="25400" marR="25400" marT="25400" marB="25400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429565"/>
                  </a:ext>
                </a:extLst>
              </a:tr>
              <a:tr h="149913"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algn="ctr" defTabSz="914400">
                        <a:defRPr sz="2200">
                          <a:sym typeface="Helvetica Neue"/>
                        </a:defRPr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cs typeface="Calibri" panose="020F0502020204030204" pitchFamily="34" charset="0"/>
                      </a:endParaRP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Helvetica Neue"/>
                          <a:cs typeface="Helvetica Neue"/>
                        </a:rPr>
                        <a:t>9 + (5)</a:t>
                      </a: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1pPr>
                      <a:lvl2pPr marL="914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2pPr>
                      <a:lvl3pPr marL="1828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3pPr>
                      <a:lvl4pPr marL="2743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4pPr>
                      <a:lvl5pPr marL="36576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5pPr>
                      <a:lvl6pPr marL="45720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6pPr>
                      <a:lvl7pPr marL="54864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7pPr>
                      <a:lvl8pPr marL="64008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8pPr>
                      <a:lvl9pPr marL="7315200" algn="l" defTabSz="1828800" rtl="0" eaLnBrk="1" latinLnBrk="0" hangingPunct="1">
                        <a:defRPr sz="3600" b="0" i="0" kern="1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</a:defRPr>
                      </a:lvl9pPr>
                    </a:lstStyle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2200">
                          <a:sym typeface="Helvetica Neue"/>
                        </a:defRPr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cs typeface="Calibri"/>
                        </a:rPr>
                        <a:t>36</a:t>
                      </a:r>
                    </a:p>
                  </a:txBody>
                  <a:tcPr marL="25400" marR="25400" marT="25400" marB="2540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005254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16275" y="4367623"/>
            <a:ext cx="2768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Organize technical support group: 5 </a:t>
            </a:r>
            <a:r>
              <a:rPr lang="en-US" altLang="ko-KR" sz="1200" b="1" dirty="0" err="1">
                <a:solidFill>
                  <a:srgbClr val="006600"/>
                </a:solidFill>
                <a:latin typeface="Arial Narrow" panose="020B0606020202030204" pitchFamily="34" charset="0"/>
                <a:cs typeface="Calibri"/>
              </a:rPr>
              <a:t>eng’rs</a:t>
            </a:r>
            <a:endParaRPr lang="en-US" altLang="ko-KR" sz="1200" b="1" dirty="0">
              <a:solidFill>
                <a:srgbClr val="006600"/>
              </a:solidFill>
              <a:latin typeface="Arial Narrow" panose="020B0606020202030204" pitchFamily="34" charset="0"/>
              <a:cs typeface="Calibri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107235" y="2357029"/>
            <a:ext cx="115107" cy="3927731"/>
            <a:chOff x="3107235" y="2357029"/>
            <a:chExt cx="115107" cy="3927731"/>
          </a:xfrm>
        </p:grpSpPr>
        <p:sp>
          <p:nvSpPr>
            <p:cNvPr id="3" name="타원 2"/>
            <p:cNvSpPr/>
            <p:nvPr/>
          </p:nvSpPr>
          <p:spPr>
            <a:xfrm>
              <a:off x="3107235" y="2357029"/>
              <a:ext cx="115107" cy="115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3" idx="4"/>
              <a:endCxn id="24" idx="0"/>
            </p:cNvCxnSpPr>
            <p:nvPr/>
          </p:nvCxnSpPr>
          <p:spPr>
            <a:xfrm>
              <a:off x="3164789" y="2472136"/>
              <a:ext cx="0" cy="614601"/>
            </a:xfrm>
            <a:prstGeom prst="straightConnector1">
              <a:avLst/>
            </a:prstGeom>
            <a:ln w="28575">
              <a:solidFill>
                <a:srgbClr val="8181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3107235" y="4109085"/>
              <a:ext cx="115107" cy="115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3107235" y="5131433"/>
              <a:ext cx="115107" cy="1151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107235" y="3086737"/>
              <a:ext cx="115107" cy="115107"/>
            </a:xfrm>
            <a:prstGeom prst="ellipse">
              <a:avLst/>
            </a:prstGeom>
            <a:solidFill>
              <a:srgbClr val="C405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화살표 연결선 32"/>
            <p:cNvCxnSpPr>
              <a:stCxn id="24" idx="4"/>
              <a:endCxn id="17" idx="0"/>
            </p:cNvCxnSpPr>
            <p:nvPr/>
          </p:nvCxnSpPr>
          <p:spPr>
            <a:xfrm>
              <a:off x="3164789" y="3201844"/>
              <a:ext cx="0" cy="907241"/>
            </a:xfrm>
            <a:prstGeom prst="straightConnector1">
              <a:avLst/>
            </a:prstGeom>
            <a:ln w="28575">
              <a:solidFill>
                <a:srgbClr val="8181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7" idx="4"/>
              <a:endCxn id="18" idx="0"/>
            </p:cNvCxnSpPr>
            <p:nvPr/>
          </p:nvCxnSpPr>
          <p:spPr>
            <a:xfrm>
              <a:off x="3164789" y="4224192"/>
              <a:ext cx="0" cy="907241"/>
            </a:xfrm>
            <a:prstGeom prst="straightConnector1">
              <a:avLst/>
            </a:prstGeom>
            <a:ln w="28575">
              <a:solidFill>
                <a:srgbClr val="81818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/>
            <p:cNvSpPr/>
            <p:nvPr/>
          </p:nvSpPr>
          <p:spPr>
            <a:xfrm>
              <a:off x="3107235" y="6169653"/>
              <a:ext cx="115107" cy="115107"/>
            </a:xfrm>
            <a:prstGeom prst="ellipse">
              <a:avLst/>
            </a:prstGeom>
            <a:solidFill>
              <a:srgbClr val="8181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/>
            <p:cNvCxnSpPr>
              <a:stCxn id="18" idx="4"/>
              <a:endCxn id="44" idx="0"/>
            </p:cNvCxnSpPr>
            <p:nvPr/>
          </p:nvCxnSpPr>
          <p:spPr>
            <a:xfrm>
              <a:off x="3164789" y="5246540"/>
              <a:ext cx="0" cy="923113"/>
            </a:xfrm>
            <a:prstGeom prst="straightConnector1">
              <a:avLst/>
            </a:prstGeom>
            <a:ln w="28575">
              <a:solidFill>
                <a:srgbClr val="81818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2494843" y="5851731"/>
            <a:ext cx="57740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latin typeface="Arial Narrow" panose="020B0606020202030204" pitchFamily="34" charset="0"/>
                <a:sym typeface="Helvetica Neue"/>
              </a:rPr>
              <a:t>Future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13887" y="6073317"/>
            <a:ext cx="2826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atin typeface="Arial Narrow" panose="020B0606020202030204" pitchFamily="34" charset="0"/>
                <a:cs typeface="Calibri"/>
              </a:rPr>
              <a:t>Reviewing Flexible M/M</a:t>
            </a:r>
          </a:p>
        </p:txBody>
      </p:sp>
    </p:spTree>
    <p:extLst>
      <p:ext uri="{BB962C8B-B14F-4D97-AF65-F5344CB8AC3E}">
        <p14:creationId xmlns:p14="http://schemas.microsoft.com/office/powerpoint/2010/main" val="201621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69030266-5A82-4FBA-8C35-241036349E14}"/>
              </a:ext>
            </a:extLst>
          </p:cNvPr>
          <p:cNvGraphicFramePr>
            <a:graphicFrameLocks noGrp="1"/>
          </p:cNvGraphicFramePr>
          <p:nvPr/>
        </p:nvGraphicFramePr>
        <p:xfrm>
          <a:off x="334962" y="2110634"/>
          <a:ext cx="11522082" cy="441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282">
                  <a:extLst>
                    <a:ext uri="{9D8B030D-6E8A-4147-A177-3AD203B41FA5}">
                      <a16:colId xmlns:a16="http://schemas.microsoft.com/office/drawing/2014/main" val="966225796"/>
                    </a:ext>
                  </a:extLst>
                </a:gridCol>
                <a:gridCol w="901400">
                  <a:extLst>
                    <a:ext uri="{9D8B030D-6E8A-4147-A177-3AD203B41FA5}">
                      <a16:colId xmlns:a16="http://schemas.microsoft.com/office/drawing/2014/main" val="4171765911"/>
                    </a:ext>
                  </a:extLst>
                </a:gridCol>
                <a:gridCol w="901400">
                  <a:extLst>
                    <a:ext uri="{9D8B030D-6E8A-4147-A177-3AD203B41FA5}">
                      <a16:colId xmlns:a16="http://schemas.microsoft.com/office/drawing/2014/main" val="836086968"/>
                    </a:ext>
                  </a:extLst>
                </a:gridCol>
                <a:gridCol w="901400">
                  <a:extLst>
                    <a:ext uri="{9D8B030D-6E8A-4147-A177-3AD203B41FA5}">
                      <a16:colId xmlns:a16="http://schemas.microsoft.com/office/drawing/2014/main" val="3194232963"/>
                    </a:ext>
                  </a:extLst>
                </a:gridCol>
                <a:gridCol w="901400">
                  <a:extLst>
                    <a:ext uri="{9D8B030D-6E8A-4147-A177-3AD203B41FA5}">
                      <a16:colId xmlns:a16="http://schemas.microsoft.com/office/drawing/2014/main" val="94167098"/>
                    </a:ext>
                  </a:extLst>
                </a:gridCol>
                <a:gridCol w="901400">
                  <a:extLst>
                    <a:ext uri="{9D8B030D-6E8A-4147-A177-3AD203B41FA5}">
                      <a16:colId xmlns:a16="http://schemas.microsoft.com/office/drawing/2014/main" val="679795250"/>
                    </a:ext>
                  </a:extLst>
                </a:gridCol>
                <a:gridCol w="901400">
                  <a:extLst>
                    <a:ext uri="{9D8B030D-6E8A-4147-A177-3AD203B41FA5}">
                      <a16:colId xmlns:a16="http://schemas.microsoft.com/office/drawing/2014/main" val="4218535708"/>
                    </a:ext>
                  </a:extLst>
                </a:gridCol>
                <a:gridCol w="901400">
                  <a:extLst>
                    <a:ext uri="{9D8B030D-6E8A-4147-A177-3AD203B41FA5}">
                      <a16:colId xmlns:a16="http://schemas.microsoft.com/office/drawing/2014/main" val="2998060430"/>
                    </a:ext>
                  </a:extLst>
                </a:gridCol>
                <a:gridCol w="901400">
                  <a:extLst>
                    <a:ext uri="{9D8B030D-6E8A-4147-A177-3AD203B41FA5}">
                      <a16:colId xmlns:a16="http://schemas.microsoft.com/office/drawing/2014/main" val="725384851"/>
                    </a:ext>
                  </a:extLst>
                </a:gridCol>
                <a:gridCol w="901400">
                  <a:extLst>
                    <a:ext uri="{9D8B030D-6E8A-4147-A177-3AD203B41FA5}">
                      <a16:colId xmlns:a16="http://schemas.microsoft.com/office/drawing/2014/main" val="3636420254"/>
                    </a:ext>
                  </a:extLst>
                </a:gridCol>
                <a:gridCol w="901400">
                  <a:extLst>
                    <a:ext uri="{9D8B030D-6E8A-4147-A177-3AD203B41FA5}">
                      <a16:colId xmlns:a16="http://schemas.microsoft.com/office/drawing/2014/main" val="3852673630"/>
                    </a:ext>
                  </a:extLst>
                </a:gridCol>
                <a:gridCol w="901400">
                  <a:extLst>
                    <a:ext uri="{9D8B030D-6E8A-4147-A177-3AD203B41FA5}">
                      <a16:colId xmlns:a16="http://schemas.microsoft.com/office/drawing/2014/main" val="2829674097"/>
                    </a:ext>
                  </a:extLst>
                </a:gridCol>
                <a:gridCol w="901400">
                  <a:extLst>
                    <a:ext uri="{9D8B030D-6E8A-4147-A177-3AD203B41FA5}">
                      <a16:colId xmlns:a16="http://schemas.microsoft.com/office/drawing/2014/main" val="1318683246"/>
                    </a:ext>
                  </a:extLst>
                </a:gridCol>
              </a:tblGrid>
              <a:tr h="25838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Project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</a:rPr>
                        <a:t>Config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83847" marR="83847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</a:rPr>
                        <a:t>22Y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83847" marR="83847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marL="83847" marR="83847" marT="0" marB="0" anchor="ctr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23Y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127377"/>
                  </a:ext>
                </a:extLst>
              </a:tr>
              <a:tr h="2583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Mar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Apr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May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Jun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Jul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Aug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Sep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Oct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Nov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Dec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2.0 Regular"/>
                          <a:cs typeface="Arial" panose="020B0604020202020204" pitchFamily="34" charset="0"/>
                        </a:rPr>
                        <a:t>Jan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2.0 Regular"/>
                        <a:cs typeface="Arial" panose="020B0604020202020204" pitchFamily="34" charset="0"/>
                      </a:endParaRPr>
                    </a:p>
                  </a:txBody>
                  <a:tcPr marL="41924" marR="41924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420164"/>
                  </a:ext>
                </a:extLst>
              </a:tr>
              <a:tr h="32483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Otter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Mini/Set-up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32199"/>
                  </a:ext>
                </a:extLst>
              </a:tr>
              <a:tr h="324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Alpha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29515"/>
                  </a:ext>
                </a:extLst>
              </a:tr>
              <a:tr h="324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Small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95398"/>
                  </a:ext>
                </a:extLst>
              </a:tr>
              <a:tr h="324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34677"/>
                  </a:ext>
                </a:extLst>
              </a:tr>
              <a:tr h="32483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Eagle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Mini/Set-up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463454"/>
                  </a:ext>
                </a:extLst>
              </a:tr>
              <a:tr h="324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Alpha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543562"/>
                  </a:ext>
                </a:extLst>
              </a:tr>
              <a:tr h="324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Small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81655"/>
                  </a:ext>
                </a:extLst>
              </a:tr>
              <a:tr h="324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57523"/>
                  </a:ext>
                </a:extLst>
              </a:tr>
              <a:tr h="32483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Falcon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Mini/Set-up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02578"/>
                  </a:ext>
                </a:extLst>
              </a:tr>
              <a:tr h="324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Alpha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25044"/>
                  </a:ext>
                </a:extLst>
              </a:tr>
              <a:tr h="324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Small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1896"/>
                  </a:ext>
                </a:extLst>
              </a:tr>
              <a:tr h="324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9016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4A8D338-D503-4765-99FF-D642CA6F856B}"/>
              </a:ext>
            </a:extLst>
          </p:cNvPr>
          <p:cNvSpPr/>
          <p:nvPr/>
        </p:nvSpPr>
        <p:spPr>
          <a:xfrm>
            <a:off x="184724" y="210074"/>
            <a:ext cx="353622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400" spc="-50" dirty="0">
                <a:solidFill>
                  <a:srgbClr val="B8003C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Falcon</a:t>
            </a:r>
            <a:r>
              <a:rPr lang="en-US" altLang="ko-KR" sz="2400" spc="-5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| C6.0 Build 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D5704D-01C2-4A24-8A2B-78A735581897}"/>
              </a:ext>
            </a:extLst>
          </p:cNvPr>
          <p:cNvSpPr txBox="1"/>
          <p:nvPr/>
        </p:nvSpPr>
        <p:spPr>
          <a:xfrm>
            <a:off x="184724" y="697990"/>
            <a:ext cx="8439512" cy="1369594"/>
          </a:xfrm>
          <a:prstGeom prst="rect">
            <a:avLst/>
          </a:prstGeom>
          <a:noFill/>
        </p:spPr>
        <p:txBody>
          <a:bodyPr wrap="square" lIns="45706" tIns="22854" rIns="45706" bIns="22854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pPr marL="88900" indent="-88900" algn="l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Build Status</a:t>
            </a:r>
          </a:p>
          <a:p>
            <a:pPr algn="l"/>
            <a:r>
              <a:rPr lang="en-US" altLang="ko-KR" sz="1400" dirty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  - Main build start: 11/07/2022</a:t>
            </a:r>
          </a:p>
          <a:p>
            <a:r>
              <a:rPr lang="en-US" altLang="ko-KR" sz="1400" b="0" dirty="0">
                <a:latin typeface="Arial Narrow" panose="020B0606020202030204" pitchFamily="34" charset="0"/>
                <a:cs typeface="Arial" panose="020B0604020202020204" pitchFamily="34" charset="0"/>
              </a:rPr>
              <a:t>   - Build sequence: Otter </a:t>
            </a:r>
            <a:r>
              <a:rPr lang="ko-KR" altLang="en-US" sz="1400" b="0" dirty="0">
                <a:latin typeface="Arial Narrow" panose="020B0606020202030204" pitchFamily="34" charset="0"/>
                <a:cs typeface="Arial" panose="020B0604020202020204" pitchFamily="34" charset="0"/>
              </a:rPr>
              <a:t>→ </a:t>
            </a:r>
            <a:r>
              <a:rPr lang="en-US" altLang="ko-KR" sz="1400" b="0" dirty="0">
                <a:latin typeface="Arial Narrow" panose="020B0606020202030204" pitchFamily="34" charset="0"/>
                <a:cs typeface="Arial" panose="020B0604020202020204" pitchFamily="34" charset="0"/>
              </a:rPr>
              <a:t>Eagle</a:t>
            </a:r>
            <a:r>
              <a:rPr lang="ko-KR" altLang="en-US" sz="1400" b="0" dirty="0">
                <a:latin typeface="Arial Narrow" panose="020B0606020202030204" pitchFamily="34" charset="0"/>
                <a:cs typeface="Arial" panose="020B0604020202020204" pitchFamily="34" charset="0"/>
              </a:rPr>
              <a:t> → </a:t>
            </a:r>
            <a:r>
              <a:rPr lang="en-US" altLang="ko-KR" sz="1400" b="0" dirty="0">
                <a:latin typeface="Arial Narrow" panose="020B0606020202030204" pitchFamily="34" charset="0"/>
                <a:cs typeface="Arial" panose="020B0604020202020204" pitchFamily="34" charset="0"/>
              </a:rPr>
              <a:t>Falcon</a:t>
            </a:r>
            <a:endParaRPr lang="en-US" altLang="ko-KR" sz="1400" b="0" dirty="0"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1400" b="0" dirty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    </a:t>
            </a:r>
            <a:r>
              <a:rPr lang="ko-KR" altLang="en-US" sz="1400" b="0" dirty="0">
                <a:latin typeface="Arial Narrow" panose="020B0606020202030204" pitchFamily="34" charset="0"/>
                <a:cs typeface="Arial" panose="020B0604020202020204" pitchFamily="34" charset="0"/>
              </a:rPr>
              <a:t>→ </a:t>
            </a:r>
            <a:r>
              <a:rPr lang="en-US" altLang="ko-KR" sz="1400" b="0" dirty="0">
                <a:latin typeface="Arial Narrow" panose="020B0606020202030204" pitchFamily="34" charset="0"/>
                <a:cs typeface="Arial" panose="020B0604020202020204" pitchFamily="34" charset="0"/>
              </a:rPr>
              <a:t>New FPCB is used in main config.</a:t>
            </a:r>
          </a:p>
          <a:p>
            <a:r>
              <a:rPr lang="en-US" altLang="ko-KR" sz="1400" b="0" dirty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    </a:t>
            </a:r>
            <a:r>
              <a:rPr lang="ko-KR" altLang="en-US" sz="1400" b="0" dirty="0">
                <a:latin typeface="Arial Narrow" panose="020B0606020202030204" pitchFamily="34" charset="0"/>
                <a:cs typeface="Arial" panose="020B0604020202020204" pitchFamily="34" charset="0"/>
              </a:rPr>
              <a:t>→ </a:t>
            </a:r>
            <a:r>
              <a:rPr lang="en-US" altLang="ko-KR" sz="1400" b="0" dirty="0">
                <a:latin typeface="Arial Narrow" panose="020B0606020202030204" pitchFamily="34" charset="0"/>
                <a:cs typeface="Arial" panose="020B0604020202020204" pitchFamily="34" charset="0"/>
              </a:rPr>
              <a:t>Sony IMX728 ES3 sensor will be used from main config.</a:t>
            </a:r>
          </a:p>
          <a:p>
            <a:r>
              <a:rPr lang="en-US" altLang="ko-KR" sz="1400" b="0" dirty="0"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     </a:t>
            </a:r>
            <a:r>
              <a:rPr lang="ko-KR" altLang="en-US" sz="1400" b="0" dirty="0">
                <a:latin typeface="Arial Narrow" panose="020B0606020202030204" pitchFamily="34" charset="0"/>
                <a:cs typeface="Arial" panose="020B0604020202020204" pitchFamily="34" charset="0"/>
              </a:rPr>
              <a:t>→ </a:t>
            </a:r>
            <a:r>
              <a:rPr lang="en-US" altLang="ko-KR" sz="1400" b="0" dirty="0">
                <a:latin typeface="Arial Narrow" panose="020B0606020202030204" pitchFamily="34" charset="0"/>
                <a:cs typeface="Arial" panose="020B0604020202020204" pitchFamily="34" charset="0"/>
              </a:rPr>
              <a:t>Cover case and window attach process will be skipped.</a:t>
            </a:r>
            <a:endParaRPr lang="en-US" altLang="ko-KR" sz="1400" b="0" dirty="0">
              <a:latin typeface="Arial Narrow" panose="020B060602020203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8381F-DD57-4CF9-A28B-25CD16B2EC6D}"/>
              </a:ext>
            </a:extLst>
          </p:cNvPr>
          <p:cNvSpPr txBox="1"/>
          <p:nvPr/>
        </p:nvSpPr>
        <p:spPr>
          <a:xfrm>
            <a:off x="8840215" y="237994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10/27</a:t>
            </a:r>
            <a:endParaRPr lang="ko-KR" altLang="en-US" sz="1200" b="1" dirty="0">
              <a:solidFill>
                <a:srgbClr val="0000FF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13AED1-3003-40F6-A79C-A34F5E18343B}"/>
              </a:ext>
            </a:extLst>
          </p:cNvPr>
          <p:cNvSpPr/>
          <p:nvPr/>
        </p:nvSpPr>
        <p:spPr>
          <a:xfrm>
            <a:off x="11287374" y="5971896"/>
            <a:ext cx="4832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24084"/>
            <a:r>
              <a:rPr lang="en-US" altLang="ko-KR" sz="1100" b="1" i="1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1/18</a:t>
            </a:r>
            <a:endParaRPr lang="ko-KR" altLang="en-US" sz="1100" b="1" i="1" kern="1200" dirty="0">
              <a:latin typeface="Arial Narrow" panose="020B060602020203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60446" y="2590837"/>
            <a:ext cx="9525356" cy="3919769"/>
            <a:chOff x="1816132" y="2590837"/>
            <a:chExt cx="9813984" cy="3919769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4689A720-A77E-4C42-8470-1AD8DB4DA161}"/>
                </a:ext>
              </a:extLst>
            </p:cNvPr>
            <p:cNvSpPr/>
            <p:nvPr/>
          </p:nvSpPr>
          <p:spPr>
            <a:xfrm>
              <a:off x="10466403" y="6185854"/>
              <a:ext cx="1163713" cy="32475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C23D5CC2-3A88-46A9-9E0E-1539E64B19A3}"/>
                </a:ext>
              </a:extLst>
            </p:cNvPr>
            <p:cNvSpPr/>
            <p:nvPr/>
          </p:nvSpPr>
          <p:spPr>
            <a:xfrm>
              <a:off x="9942728" y="4888638"/>
              <a:ext cx="1163713" cy="32475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A2EF094-211B-4A3E-ADAB-823ACE2834BC}"/>
                </a:ext>
              </a:extLst>
            </p:cNvPr>
            <p:cNvCxnSpPr>
              <a:cxnSpLocks/>
            </p:cNvCxnSpPr>
            <p:nvPr/>
          </p:nvCxnSpPr>
          <p:spPr>
            <a:xfrm>
              <a:off x="9091246" y="2673854"/>
              <a:ext cx="0" cy="3821579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C6E647BA-551D-4CE0-944F-BD507DA1DA99}"/>
                </a:ext>
              </a:extLst>
            </p:cNvPr>
            <p:cNvSpPr/>
            <p:nvPr/>
          </p:nvSpPr>
          <p:spPr>
            <a:xfrm>
              <a:off x="1965131" y="2778001"/>
              <a:ext cx="1221792" cy="14889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DEF587-CAEA-41C4-A2D3-AA7ACF952532}"/>
                </a:ext>
              </a:extLst>
            </p:cNvPr>
            <p:cNvSpPr/>
            <p:nvPr/>
          </p:nvSpPr>
          <p:spPr>
            <a:xfrm>
              <a:off x="1816132" y="2590837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3/10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8C346F0-FDDC-4F8B-AE83-F42EEE191062}"/>
                </a:ext>
              </a:extLst>
            </p:cNvPr>
            <p:cNvSpPr/>
            <p:nvPr/>
          </p:nvSpPr>
          <p:spPr>
            <a:xfrm>
              <a:off x="2852706" y="2590837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4/19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D96BEC09-7B03-48FE-B970-9911237052A3}"/>
                </a:ext>
              </a:extLst>
            </p:cNvPr>
            <p:cNvSpPr/>
            <p:nvPr/>
          </p:nvSpPr>
          <p:spPr>
            <a:xfrm>
              <a:off x="2926487" y="3060720"/>
              <a:ext cx="2164480" cy="14889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E47B310-DE45-4ADA-A3A9-F8A2BDFB78E8}"/>
                </a:ext>
              </a:extLst>
            </p:cNvPr>
            <p:cNvSpPr/>
            <p:nvPr/>
          </p:nvSpPr>
          <p:spPr>
            <a:xfrm>
              <a:off x="2777680" y="2873555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4/11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AD6B90-CAD5-4CFB-81D6-D3C6272A50A0}"/>
                </a:ext>
              </a:extLst>
            </p:cNvPr>
            <p:cNvSpPr/>
            <p:nvPr/>
          </p:nvSpPr>
          <p:spPr>
            <a:xfrm>
              <a:off x="4804277" y="2873555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kern="12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6/20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CDEDA5AB-6DBC-4E26-AB98-BBC02B800150}"/>
                </a:ext>
              </a:extLst>
            </p:cNvPr>
            <p:cNvSpPr/>
            <p:nvPr/>
          </p:nvSpPr>
          <p:spPr>
            <a:xfrm>
              <a:off x="3862261" y="4089293"/>
              <a:ext cx="1478368" cy="14889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18ADE0-AB4A-4C50-9509-2552C2D571D9}"/>
                </a:ext>
              </a:extLst>
            </p:cNvPr>
            <p:cNvSpPr/>
            <p:nvPr/>
          </p:nvSpPr>
          <p:spPr>
            <a:xfrm>
              <a:off x="3621742" y="3902129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kern="12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5/2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9AAA2F-C8E1-4EA9-B15A-2A8B1AF9D34D}"/>
                </a:ext>
              </a:extLst>
            </p:cNvPr>
            <p:cNvSpPr/>
            <p:nvPr/>
          </p:nvSpPr>
          <p:spPr>
            <a:xfrm>
              <a:off x="5018797" y="3902129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6/21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F7D78F41-DF4E-4621-A171-8A70B68ACE10}"/>
                </a:ext>
              </a:extLst>
            </p:cNvPr>
            <p:cNvSpPr/>
            <p:nvPr/>
          </p:nvSpPr>
          <p:spPr>
            <a:xfrm>
              <a:off x="3942467" y="4372012"/>
              <a:ext cx="1788530" cy="14889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003B5A-E25C-485D-8519-19FC63DA2270}"/>
                </a:ext>
              </a:extLst>
            </p:cNvPr>
            <p:cNvSpPr/>
            <p:nvPr/>
          </p:nvSpPr>
          <p:spPr>
            <a:xfrm>
              <a:off x="3783191" y="4184847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kern="12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5/4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DEB39D4-30BC-427E-A17F-64341B032C6D}"/>
                </a:ext>
              </a:extLst>
            </p:cNvPr>
            <p:cNvSpPr/>
            <p:nvPr/>
          </p:nvSpPr>
          <p:spPr>
            <a:xfrm>
              <a:off x="5414135" y="4184847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7/9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3CB4F1DB-392B-47B5-B2F6-E3F5ECA5BAFB}"/>
                </a:ext>
              </a:extLst>
            </p:cNvPr>
            <p:cNvSpPr/>
            <p:nvPr/>
          </p:nvSpPr>
          <p:spPr>
            <a:xfrm>
              <a:off x="4366158" y="5396542"/>
              <a:ext cx="1868736" cy="148891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1A6B014-88AF-4FEE-ACC6-37EC18B1B2F8}"/>
                </a:ext>
              </a:extLst>
            </p:cNvPr>
            <p:cNvSpPr/>
            <p:nvPr/>
          </p:nvSpPr>
          <p:spPr>
            <a:xfrm>
              <a:off x="4125639" y="5209378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kern="12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5/21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F50F748-70CD-4F38-A59E-E0FE8F6D202E}"/>
                </a:ext>
              </a:extLst>
            </p:cNvPr>
            <p:cNvSpPr/>
            <p:nvPr/>
          </p:nvSpPr>
          <p:spPr>
            <a:xfrm>
              <a:off x="5927137" y="5209378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7/22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80A52FF4-54A8-4D95-9C8A-C99293E0ED64}"/>
                </a:ext>
              </a:extLst>
            </p:cNvPr>
            <p:cNvSpPr/>
            <p:nvPr/>
          </p:nvSpPr>
          <p:spPr>
            <a:xfrm>
              <a:off x="4462443" y="5679261"/>
              <a:ext cx="2175749" cy="16466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C99C38-9599-423D-8717-5D6D72293262}"/>
                </a:ext>
              </a:extLst>
            </p:cNvPr>
            <p:cNvSpPr/>
            <p:nvPr/>
          </p:nvSpPr>
          <p:spPr>
            <a:xfrm>
              <a:off x="4287088" y="5492096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kern="12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5/24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372747B-6EE2-417F-82EC-F022383CE624}"/>
                </a:ext>
              </a:extLst>
            </p:cNvPr>
            <p:cNvSpPr/>
            <p:nvPr/>
          </p:nvSpPr>
          <p:spPr>
            <a:xfrm>
              <a:off x="6340063" y="5492096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8/1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67AD9189-6ECF-4CF8-BA0A-6FADAFD062A3}"/>
                </a:ext>
              </a:extLst>
            </p:cNvPr>
            <p:cNvSpPr/>
            <p:nvPr/>
          </p:nvSpPr>
          <p:spPr>
            <a:xfrm>
              <a:off x="6329752" y="6008756"/>
              <a:ext cx="2294485" cy="173646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BAC0199-0A83-4637-B3EB-9962C9409DD4}"/>
                </a:ext>
              </a:extLst>
            </p:cNvPr>
            <p:cNvSpPr/>
            <p:nvPr/>
          </p:nvSpPr>
          <p:spPr>
            <a:xfrm>
              <a:off x="6154397" y="5821591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kern="12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7/28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CAFF518-5FAE-4B82-81B8-9A7145E447D6}"/>
                </a:ext>
              </a:extLst>
            </p:cNvPr>
            <p:cNvSpPr/>
            <p:nvPr/>
          </p:nvSpPr>
          <p:spPr>
            <a:xfrm>
              <a:off x="8286500" y="5821591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10/14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FEBA9134-3FF4-4F05-8B90-AF0F36FA29E8}"/>
                </a:ext>
              </a:extLst>
            </p:cNvPr>
            <p:cNvSpPr/>
            <p:nvPr/>
          </p:nvSpPr>
          <p:spPr>
            <a:xfrm>
              <a:off x="6329752" y="4714142"/>
              <a:ext cx="2175749" cy="16466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628640A-144D-400A-8E98-9015D1B97AD5}"/>
                </a:ext>
              </a:extLst>
            </p:cNvPr>
            <p:cNvSpPr/>
            <p:nvPr/>
          </p:nvSpPr>
          <p:spPr>
            <a:xfrm>
              <a:off x="6154397" y="4526977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kern="12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7/28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4D3881A-D805-4690-9462-D19E47305160}"/>
                </a:ext>
              </a:extLst>
            </p:cNvPr>
            <p:cNvSpPr/>
            <p:nvPr/>
          </p:nvSpPr>
          <p:spPr>
            <a:xfrm>
              <a:off x="8207372" y="4526977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10/12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8ACC2F4C-3688-4E57-8B40-97BE2E7CAF03}"/>
                </a:ext>
              </a:extLst>
            </p:cNvPr>
            <p:cNvSpPr/>
            <p:nvPr/>
          </p:nvSpPr>
          <p:spPr>
            <a:xfrm>
              <a:off x="6329752" y="3382542"/>
              <a:ext cx="2899569" cy="201646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35E633D-2848-4332-9F8B-FC9B357C061F}"/>
                </a:ext>
              </a:extLst>
            </p:cNvPr>
            <p:cNvSpPr/>
            <p:nvPr/>
          </p:nvSpPr>
          <p:spPr>
            <a:xfrm>
              <a:off x="6168745" y="3203263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kern="12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7/28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8B3C3E4-7F0E-4EAB-B02C-8F2D88959509}"/>
                </a:ext>
              </a:extLst>
            </p:cNvPr>
            <p:cNvSpPr/>
            <p:nvPr/>
          </p:nvSpPr>
          <p:spPr>
            <a:xfrm>
              <a:off x="8746369" y="3203263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10/31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F1B8830D-355B-4033-BB45-BA4C16A5C56C}"/>
                </a:ext>
              </a:extLst>
            </p:cNvPr>
            <p:cNvSpPr/>
            <p:nvPr/>
          </p:nvSpPr>
          <p:spPr>
            <a:xfrm>
              <a:off x="9324579" y="3588596"/>
              <a:ext cx="1163713" cy="324752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2DBB5C-AA82-4792-8B6E-B3E9BC08D92C}"/>
                </a:ext>
              </a:extLst>
            </p:cNvPr>
            <p:cNvSpPr/>
            <p:nvPr/>
          </p:nvSpPr>
          <p:spPr>
            <a:xfrm>
              <a:off x="9163573" y="3386981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kern="12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11/7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649F651-CA48-463F-8073-8CB86BEC9280}"/>
                </a:ext>
              </a:extLst>
            </p:cNvPr>
            <p:cNvSpPr/>
            <p:nvPr/>
          </p:nvSpPr>
          <p:spPr>
            <a:xfrm>
              <a:off x="10122074" y="3386981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12/6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A802307-C83B-4C52-BF6D-6C4A4784B6E1}"/>
                </a:ext>
              </a:extLst>
            </p:cNvPr>
            <p:cNvSpPr/>
            <p:nvPr/>
          </p:nvSpPr>
          <p:spPr>
            <a:xfrm>
              <a:off x="9781721" y="4686627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kern="12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11/24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396E8CD-C1F1-4E06-BBD2-26859273A6BF}"/>
                </a:ext>
              </a:extLst>
            </p:cNvPr>
            <p:cNvSpPr/>
            <p:nvPr/>
          </p:nvSpPr>
          <p:spPr>
            <a:xfrm>
              <a:off x="10740222" y="4678238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12/22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0B3E90D-C6F2-49A7-859F-7C61FA55602C}"/>
                </a:ext>
              </a:extLst>
            </p:cNvPr>
            <p:cNvSpPr/>
            <p:nvPr/>
          </p:nvSpPr>
          <p:spPr>
            <a:xfrm>
              <a:off x="10328873" y="5971896"/>
              <a:ext cx="48321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100" b="1" i="1" kern="12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12/13</a:t>
              </a:r>
              <a:endParaRPr lang="ko-KR" altLang="en-US" sz="110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34DABC7-5125-4FA9-89CD-FA90A5308092}"/>
                </a:ext>
              </a:extLst>
            </p:cNvPr>
            <p:cNvSpPr/>
            <p:nvPr/>
          </p:nvSpPr>
          <p:spPr>
            <a:xfrm>
              <a:off x="9250237" y="3613026"/>
              <a:ext cx="84546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05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Input: 1.4K</a:t>
              </a:r>
              <a:endParaRPr lang="ko-KR" altLang="en-US" sz="105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82A71F6-E58C-4EBE-AC60-7846EEBC8920}"/>
                </a:ext>
              </a:extLst>
            </p:cNvPr>
            <p:cNvSpPr/>
            <p:nvPr/>
          </p:nvSpPr>
          <p:spPr>
            <a:xfrm>
              <a:off x="9862041" y="4922535"/>
              <a:ext cx="84546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05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Input: 0.6K</a:t>
              </a:r>
              <a:endParaRPr lang="ko-KR" altLang="en-US" sz="105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7461108-9E56-4789-96E5-DEF9E661FDF7}"/>
                </a:ext>
              </a:extLst>
            </p:cNvPr>
            <p:cNvSpPr/>
            <p:nvPr/>
          </p:nvSpPr>
          <p:spPr>
            <a:xfrm>
              <a:off x="10410799" y="6201740"/>
              <a:ext cx="84546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4084"/>
              <a:r>
                <a:rPr lang="en-US" altLang="ko-KR" sz="1050" b="1" i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Input: 1.4K</a:t>
              </a:r>
              <a:endParaRPr lang="ko-KR" altLang="en-US" sz="1050" b="1" i="1" kern="12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63" name="실행 단추: 앞으로 또는 다음으로 이동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DA359B-6288-4BD5-934D-50440F61BC6D}"/>
              </a:ext>
            </a:extLst>
          </p:cNvPr>
          <p:cNvSpPr/>
          <p:nvPr/>
        </p:nvSpPr>
        <p:spPr>
          <a:xfrm>
            <a:off x="11620010" y="1786702"/>
            <a:ext cx="223935" cy="268412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1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2ACB316-BF23-4231-9402-8726C6C778DB}"/>
</file>

<file path=customXml/itemProps2.xml><?xml version="1.0" encoding="utf-8"?>
<ds:datastoreItem xmlns:ds="http://schemas.openxmlformats.org/officeDocument/2006/customXml" ds:itemID="{DC8F201D-16EB-4767-87B1-D00AAF301FAF}"/>
</file>

<file path=customXml/itemProps3.xml><?xml version="1.0" encoding="utf-8"?>
<ds:datastoreItem xmlns:ds="http://schemas.openxmlformats.org/officeDocument/2006/customXml" ds:itemID="{D5D39039-05E7-4138-ACFD-E42CE7B2CE18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3804</Words>
  <Application>Microsoft Office PowerPoint</Application>
  <PresentationFormat>와이드스크린</PresentationFormat>
  <Paragraphs>2958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lg스마트체</vt:lpstr>
      <vt:lpstr>Arial</vt:lpstr>
      <vt:lpstr>Arial Narrow</vt:lpstr>
      <vt:lpstr>Calibri</vt:lpstr>
      <vt:lpstr>LG스마트체 Bold</vt:lpstr>
      <vt:lpstr>Tahoma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이동건</dc:creator>
  <cp:lastModifiedBy>이동건</cp:lastModifiedBy>
  <cp:revision>1</cp:revision>
  <dcterms:created xsi:type="dcterms:W3CDTF">2022-11-30T05:38:11Z</dcterms:created>
  <dcterms:modified xsi:type="dcterms:W3CDTF">2022-11-30T05:42:33Z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</Properties>
</file>