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4"/>
    <p:sldMasterId id="2147483663" r:id="rId5"/>
    <p:sldMasterId id="2147483665" r:id="rId6"/>
    <p:sldMasterId id="2147483669" r:id="rId7"/>
    <p:sldMasterId id="2147483676" r:id="rId8"/>
    <p:sldMasterId id="2147483680" r:id="rId9"/>
  </p:sldMasterIdLst>
  <p:notesMasterIdLst>
    <p:notesMasterId r:id="rId17"/>
  </p:notesMasterIdLst>
  <p:sldIdLst>
    <p:sldId id="12499" r:id="rId10"/>
    <p:sldId id="12502" r:id="rId11"/>
    <p:sldId id="12498" r:id="rId12"/>
    <p:sldId id="457" r:id="rId13"/>
    <p:sldId id="459" r:id="rId14"/>
    <p:sldId id="12497" r:id="rId15"/>
    <p:sldId id="458" r:id="rId16"/>
  </p:sldIdLst>
  <p:sldSz cx="9906000" cy="6858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특허분석작성_양식" id="{4E80C19A-57D9-4A14-A2DB-43F321F4F505}">
          <p14:sldIdLst>
            <p14:sldId id="12499"/>
          </p14:sldIdLst>
        </p14:section>
        <p14:section name="[참고] 2분기 특허분석 내용" id="{48782106-9806-44DA-8B75-E3C74FAF49DE}">
          <p14:sldIdLst>
            <p14:sldId id="12502"/>
            <p14:sldId id="12498"/>
            <p14:sldId id="457"/>
            <p14:sldId id="459"/>
            <p14:sldId id="12497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6600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230BD-6678-48D6-9B02-B1DA97B81FEE}" v="2" dt="2022-11-10T01:38:56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8" autoAdjust="0"/>
    <p:restoredTop sz="95621" autoAdjust="0"/>
  </p:normalViewPr>
  <p:slideViewPr>
    <p:cSldViewPr snapToGrid="0">
      <p:cViewPr varScale="1">
        <p:scale>
          <a:sx n="114" d="100"/>
          <a:sy n="114" d="100"/>
        </p:scale>
        <p:origin x="498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1B7230BD-6678-48D6-9B02-B1DA97B81FEE}"/>
    <pc:docChg chg="addSld modSld">
      <pc:chgData name="이동건" userId="4ad090f6-dadd-4301-b5d0-883b88f508af" providerId="ADAL" clId="{1B7230BD-6678-48D6-9B02-B1DA97B81FEE}" dt="2022-11-10T01:38:52.168" v="0"/>
      <pc:docMkLst>
        <pc:docMk/>
      </pc:docMkLst>
      <pc:sldChg chg="add">
        <pc:chgData name="이동건" userId="4ad090f6-dadd-4301-b5d0-883b88f508af" providerId="ADAL" clId="{1B7230BD-6678-48D6-9B02-B1DA97B81FEE}" dt="2022-11-10T01:38:52.168" v="0"/>
        <pc:sldMkLst>
          <pc:docMk/>
          <pc:sldMk cId="2035626421" sldId="125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1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1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35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93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8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0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40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266C119-0047-4F55-88E8-251699C379F7}" type="datetimeFigureOut">
              <a:rPr lang="ko-KR" altLang="en-US" smtClean="0"/>
              <a:t>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15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77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7027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b="0" smtClean="0">
                <a:latin typeface="Arial Narrow" pitchFamily="34" charset="0"/>
              </a:defRPr>
            </a:lvl1pPr>
          </a:lstStyle>
          <a:p>
            <a:pPr algn="ctr"/>
            <a:fld id="{45935801-2F00-4270-B5DD-CD114FF51B1C}" type="slidenum">
              <a:rPr lang="en-US" altLang="ko-KR" smtClean="0"/>
              <a:pPr algn="ctr"/>
              <a:t>‹#›</a:t>
            </a:fld>
            <a:r>
              <a:rPr lang="en-US" altLang="ko-KR"/>
              <a:t> / 3</a:t>
            </a:r>
          </a:p>
        </p:txBody>
      </p:sp>
    </p:spTree>
    <p:extLst>
      <p:ext uri="{BB962C8B-B14F-4D97-AF65-F5344CB8AC3E}">
        <p14:creationId xmlns:p14="http://schemas.microsoft.com/office/powerpoint/2010/main" val="2082754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0BF2FFD6-C4B6-44FE-9F2F-5742FC84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6744" y="6626176"/>
            <a:ext cx="27251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>
              <a:defRPr sz="1000" b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2">
            <a:extLst>
              <a:ext uri="{FF2B5EF4-FFF2-40B4-BE49-F238E27FC236}">
                <a16:creationId xmlns:a16="http://schemas.microsoft.com/office/drawing/2014/main" id="{388587EF-68B5-4C14-8865-FCF1CEF82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84552" y="6356353"/>
            <a:ext cx="31369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5662695-2E78-4511-9231-200BC66C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20" y="154880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i="0">
                <a:latin typeface="+mn-lt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18B918C6-54B2-4428-B106-D4B8E303E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E5E773-D98C-4CB2-8DAB-3789C0D21B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5" name="Line 2">
            <a:extLst>
              <a:ext uri="{FF2B5EF4-FFF2-40B4-BE49-F238E27FC236}">
                <a16:creationId xmlns:a16="http://schemas.microsoft.com/office/drawing/2014/main" id="{F2602267-CEB2-47EA-92AE-B712EB0941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612A5E1-691E-48C3-BA01-CD8A13E517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Line 3">
            <a:extLst>
              <a:ext uri="{FF2B5EF4-FFF2-40B4-BE49-F238E27FC236}">
                <a16:creationId xmlns:a16="http://schemas.microsoft.com/office/drawing/2014/main" id="{8D7D7589-8D38-459A-B7E5-AB9904C433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0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72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7027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b="0" smtClean="0">
                <a:latin typeface="Arial Narrow" pitchFamily="34" charset="0"/>
              </a:defRPr>
            </a:lvl1pPr>
          </a:lstStyle>
          <a:p>
            <a:pPr algn="ctr"/>
            <a:fld id="{45935801-2F00-4270-B5DD-CD114FF51B1C}" type="slidenum">
              <a:rPr lang="en-US" altLang="ko-KR" smtClean="0"/>
              <a:pPr algn="ctr"/>
              <a:t>‹#›</a:t>
            </a:fld>
            <a:r>
              <a:rPr lang="en-US" altLang="ko-KR"/>
              <a:t> / 3</a:t>
            </a:r>
          </a:p>
        </p:txBody>
      </p:sp>
    </p:spTree>
    <p:extLst>
      <p:ext uri="{BB962C8B-B14F-4D97-AF65-F5344CB8AC3E}">
        <p14:creationId xmlns:p14="http://schemas.microsoft.com/office/powerpoint/2010/main" val="35930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266C119-0047-4F55-88E8-251699C379F7}" type="datetimeFigureOut">
              <a:rPr lang="ko-KR" altLang="en-US" smtClean="0"/>
              <a:t>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15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67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7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02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7027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b="0" smtClean="0">
                <a:latin typeface="Arial Narrow" pitchFamily="34" charset="0"/>
              </a:defRPr>
            </a:lvl1pPr>
          </a:lstStyle>
          <a:p>
            <a:pPr algn="ctr"/>
            <a:fld id="{45935801-2F00-4270-B5DD-CD114FF51B1C}" type="slidenum">
              <a:rPr lang="en-US" altLang="ko-KR" smtClean="0"/>
              <a:pPr algn="ctr"/>
              <a:t>‹#›</a:t>
            </a:fld>
            <a:r>
              <a:rPr lang="en-US" altLang="ko-KR"/>
              <a:t> / 3</a:t>
            </a:r>
          </a:p>
        </p:txBody>
      </p:sp>
    </p:spTree>
    <p:extLst>
      <p:ext uri="{BB962C8B-B14F-4D97-AF65-F5344CB8AC3E}">
        <p14:creationId xmlns:p14="http://schemas.microsoft.com/office/powerpoint/2010/main" val="223211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C8FB40DE-4C71-47CF-AD5E-215D0B989308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0415A7CC-6B7B-479F-A2A0-5814B1B2E65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D0BA576-90DA-4D37-943B-2FD22A8A29AC}"/>
              </a:ext>
            </a:extLst>
          </p:cNvPr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9" name="Picture 2" descr="C:\Users\junechoi\Desktop\app2\app2\비전블럭.png">
              <a:extLst>
                <a:ext uri="{FF2B5EF4-FFF2-40B4-BE49-F238E27FC236}">
                  <a16:creationId xmlns:a16="http://schemas.microsoft.com/office/drawing/2014/main" id="{549F1697-757C-44BC-A9BE-CFC4C9897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junechoi\Desktop\app2\app2\비전블럭.png">
              <a:extLst>
                <a:ext uri="{FF2B5EF4-FFF2-40B4-BE49-F238E27FC236}">
                  <a16:creationId xmlns:a16="http://schemas.microsoft.com/office/drawing/2014/main" id="{7E3F1A25-A38A-405F-A766-23BE807834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305610C-30E8-452B-8E67-3CE1716501E4}"/>
                </a:ext>
              </a:extLst>
            </p:cNvPr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6E6D2C-F85B-4A1B-BEB3-24CF8673B75F}"/>
                </a:ext>
              </a:extLst>
            </p:cNvPr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132108-5D93-4022-A63F-1E5DE1B10FCF}"/>
                </a:ext>
              </a:extLst>
            </p:cNvPr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C1776B-D0DC-4E57-9839-AEB07C7BCC15}"/>
                </a:ext>
              </a:extLst>
            </p:cNvPr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5C5EB04-470F-47D6-94D5-925786839465}"/>
                </a:ext>
              </a:extLst>
            </p:cNvPr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BB11776-B861-468F-BDD0-34F8A3FE174E}"/>
                </a:ext>
              </a:extLst>
            </p:cNvPr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4">
            <a:extLst>
              <a:ext uri="{FF2B5EF4-FFF2-40B4-BE49-F238E27FC236}">
                <a16:creationId xmlns:a16="http://schemas.microsoft.com/office/drawing/2014/main" id="{2A6FDCE1-6303-4BF4-BBD6-2F1206085C5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5">
            <a:extLst>
              <a:ext uri="{FF2B5EF4-FFF2-40B4-BE49-F238E27FC236}">
                <a16:creationId xmlns:a16="http://schemas.microsoft.com/office/drawing/2014/main" id="{2D4472D1-9A50-42B5-ABB1-909F3775944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직사각형 3">
            <a:extLst>
              <a:ext uri="{FF2B5EF4-FFF2-40B4-BE49-F238E27FC236}">
                <a16:creationId xmlns:a16="http://schemas.microsoft.com/office/drawing/2014/main" id="{02DAB43E-ECA2-40BE-ADFA-1F82575F86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81359" y="287442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Confidential</a:t>
            </a:r>
          </a:p>
        </p:txBody>
      </p: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D44ECE59-0CBC-4D17-85BE-5B4D95670CE3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7C5585E-4844-4D98-B00B-8413F7509F5F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23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01840" y="6520259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846707B7-0A64-47CA-AA9B-D8D3A946BB8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98A32B6B-FF4D-4976-AA4E-38E36F2CEDE2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058B7A35-ADAB-4088-BF90-038E1EE85FF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EA2F140-C6AC-4929-8038-9AFE7EF6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936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CA564DE-AA80-438D-9422-228041D3EDF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2.0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D14CB81-5460-4C95-A124-01A40F76BD6D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2.0 Regular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A02807D1-D2DA-48BA-8268-80EC1FA5AA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EA3A75A-EDAB-4D62-9ABE-78414C9F5F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8522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01840" y="6520259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BA6FF158-8352-4766-8B57-F3AE97C45606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24C50D39-3040-47BE-A01C-44AFD2C1DA3C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10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846707B7-0A64-47CA-AA9B-D8D3A946BB8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98A32B6B-FF4D-4976-AA4E-38E36F2CEDE2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5BA31A83-E710-476E-A36A-D8C01581CE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7E53CC-C168-407D-949C-D90E6074010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99C240D2-E7AE-418B-9E2E-2A0DCEE12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16744" y="6626176"/>
            <a:ext cx="27251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>
              <a:defRPr sz="1000" b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5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554BDBD-C24A-4FBD-8A4B-DDDBC9E5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53685"/>
              </p:ext>
            </p:extLst>
          </p:nvPr>
        </p:nvGraphicFramePr>
        <p:xfrm>
          <a:off x="629685" y="726746"/>
          <a:ext cx="8640000" cy="5599812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179651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96349">
                  <a:extLst>
                    <a:ext uri="{9D8B030D-6E8A-4147-A177-3AD203B41FA5}">
                      <a16:colId xmlns:a16="http://schemas.microsoft.com/office/drawing/2014/main" val="32311291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Alexander Yu Feldman (’21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b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endParaRPr kumimoji="1" lang="en-US" altLang="ko-KR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754E0D-31A3-4247-9255-A1CC849B8DBD}"/>
              </a:ext>
            </a:extLst>
          </p:cNvPr>
          <p:cNvSpPr txBox="1"/>
          <p:nvPr/>
        </p:nvSpPr>
        <p:spPr>
          <a:xfrm>
            <a:off x="6027422" y="6566396"/>
            <a:ext cx="2507097" cy="1692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E173-3DF2-46C2-AABB-295A727F38DF}"/>
              </a:ext>
            </a:extLst>
          </p:cNvPr>
          <p:cNvSpPr txBox="1"/>
          <p:nvPr/>
        </p:nvSpPr>
        <p:spPr>
          <a:xfrm>
            <a:off x="8199871" y="224190"/>
            <a:ext cx="553604" cy="294943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소제목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DF5F8F-B26D-4FA7-A362-75CB231F4A4B}"/>
              </a:ext>
            </a:extLst>
          </p:cNvPr>
          <p:cNvSpPr txBox="1"/>
          <p:nvPr/>
        </p:nvSpPr>
        <p:spPr>
          <a:xfrm>
            <a:off x="4565857" y="1028244"/>
            <a:ext cx="1470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렌즈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구조 설계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Keyman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35F6E-48B2-403B-932D-ECB2CB50D5AF}"/>
              </a:ext>
            </a:extLst>
          </p:cNvPr>
          <p:cNvSpPr txBox="1"/>
          <p:nvPr/>
        </p:nvSpPr>
        <p:spPr>
          <a:xfrm>
            <a:off x="4703466" y="6515045"/>
            <a:ext cx="57495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1 / </a:t>
            </a:r>
            <a:r>
              <a:rPr lang="en-US" altLang="ko-KR" sz="1300" dirty="0">
                <a:latin typeface="Arial Narrow"/>
                <a:ea typeface="LG스마트체 Regular"/>
              </a:rPr>
              <a:t>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A8DE0-6657-4F10-833D-B6C57AFD7749}"/>
              </a:ext>
            </a:extLst>
          </p:cNvPr>
          <p:cNvSpPr txBox="1"/>
          <p:nvPr/>
        </p:nvSpPr>
        <p:spPr>
          <a:xfrm>
            <a:off x="5405772" y="2052720"/>
            <a:ext cx="358038" cy="30622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..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948B58-2D63-4D97-9636-F46123FBE492}"/>
              </a:ext>
            </a:extLst>
          </p:cNvPr>
          <p:cNvSpPr/>
          <p:nvPr/>
        </p:nvSpPr>
        <p:spPr>
          <a:xfrm>
            <a:off x="5504759" y="2318092"/>
            <a:ext cx="29201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..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39" name="실행 단추: 홈으로 이동 3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56F9F2F-3D61-44D5-AAA3-A3EEDDD93C19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33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554BDBD-C24A-4FBD-8A4B-DDDBC9E52424}"/>
              </a:ext>
            </a:extLst>
          </p:cNvPr>
          <p:cNvGraphicFramePr>
            <a:graphicFrameLocks noGrp="1"/>
          </p:cNvGraphicFramePr>
          <p:nvPr/>
        </p:nvGraphicFramePr>
        <p:xfrm>
          <a:off x="629685" y="726746"/>
          <a:ext cx="8640000" cy="5522652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179651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96349">
                  <a:extLst>
                    <a:ext uri="{9D8B030D-6E8A-4147-A177-3AD203B41FA5}">
                      <a16:colId xmlns:a16="http://schemas.microsoft.com/office/drawing/2014/main" val="32311291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Depth sensor calibration using internal reflections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 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Moshe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Laifenfield</a:t>
                      </a:r>
                      <a:r>
                        <a:rPr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('16년~,7건 출원),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Zeev Roth (’21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~, 1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출원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’21.03.02 (`22.09.08)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2022/0283307 A1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생산 단계에서 결정된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SPAD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super-pixel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들의 위치가 추후 변경되어야 될 필요가 있을 때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복잡한 공정 없이 위치 보정 가능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카메라 모듈에 전원이 인가될 때마다 시행되는 보정 방법이므로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depth sensing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정확도를 오랫동안 유지시킬 수 있음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JASPER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담당자 의견 확인 필요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-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홍민수 선임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(ex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JASPER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에서 진행 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수정되었던 사항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xx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년부터 일부 </a:t>
                      </a:r>
                      <a:r>
                        <a:rPr kumimoji="1" lang="ko-KR" altLang="en-US" sz="1100" kern="1200" dirty="0" err="1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기반영되어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있음 등등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Sony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IMX459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sensor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bin data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에서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stray light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구별해낼 수 있는지 확인할 예정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.(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JASPER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담당자 의견 확인 중복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Stray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light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illumination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위치 변화를 정량적으로 판별할 수 있는 </a:t>
                      </a:r>
                      <a:r>
                        <a:rPr kumimoji="1" lang="ko-KR" altLang="en-US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기준으로 자사 회피 특허 검토를 진행하겠음</a:t>
                      </a:r>
                      <a:r>
                        <a:rPr kumimoji="1" lang="en-US" altLang="ko-KR" sz="1100" kern="1200" dirty="0">
                          <a:solidFill>
                            <a:srgbClr val="7030A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754E0D-31A3-4247-9255-A1CC849B8DBD}"/>
              </a:ext>
            </a:extLst>
          </p:cNvPr>
          <p:cNvSpPr txBox="1"/>
          <p:nvPr/>
        </p:nvSpPr>
        <p:spPr>
          <a:xfrm>
            <a:off x="6027422" y="6566396"/>
            <a:ext cx="2507097" cy="1692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이동건 선임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E173-3DF2-46C2-AABB-295A727F38DF}"/>
              </a:ext>
            </a:extLst>
          </p:cNvPr>
          <p:cNvSpPr txBox="1"/>
          <p:nvPr/>
        </p:nvSpPr>
        <p:spPr>
          <a:xfrm>
            <a:off x="6335578" y="226434"/>
            <a:ext cx="2417897" cy="29045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>
                <a:solidFill>
                  <a:prstClr val="black"/>
                </a:solidFill>
                <a:latin typeface="Arial Narrow"/>
                <a:ea typeface="LG스마트체 Regular"/>
              </a:rPr>
              <a:t>Calibration method for depth sensor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35F6E-48B2-403B-932D-ECB2CB50D5AF}"/>
              </a:ext>
            </a:extLst>
          </p:cNvPr>
          <p:cNvSpPr txBox="1"/>
          <p:nvPr/>
        </p:nvSpPr>
        <p:spPr>
          <a:xfrm>
            <a:off x="4703466" y="6515045"/>
            <a:ext cx="57495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1 / </a:t>
            </a:r>
            <a:r>
              <a:rPr lang="en-US" altLang="ko-KR" sz="1300">
                <a:latin typeface="Arial Narrow"/>
                <a:ea typeface="LG스마트체 Regular"/>
              </a:rPr>
              <a:t>8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A8DE0-6657-4F10-833D-B6C57AFD7749}"/>
              </a:ext>
            </a:extLst>
          </p:cNvPr>
          <p:cNvSpPr txBox="1"/>
          <p:nvPr/>
        </p:nvSpPr>
        <p:spPr>
          <a:xfrm>
            <a:off x="5338660" y="1927992"/>
            <a:ext cx="2583006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Depth sensor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의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Calibration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방법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948B58-2D63-4D97-9636-F46123FBE492}"/>
              </a:ext>
            </a:extLst>
          </p:cNvPr>
          <p:cNvSpPr/>
          <p:nvPr/>
        </p:nvSpPr>
        <p:spPr>
          <a:xfrm>
            <a:off x="5489995" y="2239030"/>
            <a:ext cx="424695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 fontAlgn="ctr" latinLnBrk="1">
              <a:spcBef>
                <a:spcPts val="300"/>
              </a:spcBef>
              <a:buFont typeface="+mj-lt"/>
              <a:buAutoNum type="arabicPeriod"/>
              <a:defRPr/>
            </a:pP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Sensor area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중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Laser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beam spot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 맺히는 위치의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SPAD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super-pixel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정의한 뒤 그 위치를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controller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저장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228600" lvl="0" indent="-228600" defTabSz="914400" fontAlgn="ctr" latinLnBrk="1">
              <a:spcBef>
                <a:spcPts val="300"/>
              </a:spcBef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추후 기계적 충격이나 카메라 모듈 내 열팽창 및 기타 이유로 선정된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super-pixel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위치가 변경되는 현상이 발생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228600" lvl="0" indent="-228600" defTabSz="914400" fontAlgn="ctr" latinLnBrk="1">
              <a:spcBef>
                <a:spcPts val="300"/>
              </a:spcBef>
              <a:buFont typeface="+mj-lt"/>
              <a:buAutoNum type="arabicPeriod"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모듈 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window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에서 반사되어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image sensor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들어오는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stray light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의 위치 변경을 기반으로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super-pixel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 재선정 및 저장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39" name="실행 단추: 홈으로 이동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56F9F2F-3D61-44D5-AAA3-A3EEDDD93C19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6851B-1451-44AB-A594-F734BE17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9" y="3429000"/>
            <a:ext cx="2431671" cy="11706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9C943BE-BE40-45DA-9D69-F5981D76B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324" y="1891576"/>
            <a:ext cx="1831052" cy="263560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C6828B9-E91F-4C6A-80CF-D3A7CEA92C91}"/>
              </a:ext>
            </a:extLst>
          </p:cNvPr>
          <p:cNvCxnSpPr>
            <a:cxnSpLocks/>
          </p:cNvCxnSpPr>
          <p:nvPr/>
        </p:nvCxnSpPr>
        <p:spPr>
          <a:xfrm flipV="1">
            <a:off x="2822576" y="3279775"/>
            <a:ext cx="730249" cy="149224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C9DF47-8068-49A1-9808-F31CBAA7A02B}"/>
              </a:ext>
            </a:extLst>
          </p:cNvPr>
          <p:cNvSpPr/>
          <p:nvPr/>
        </p:nvSpPr>
        <p:spPr>
          <a:xfrm>
            <a:off x="2671018" y="3428999"/>
            <a:ext cx="151558" cy="16424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4B42AF-4854-43D5-946C-0EDF976638C8}"/>
              </a:ext>
            </a:extLst>
          </p:cNvPr>
          <p:cNvSpPr/>
          <p:nvPr/>
        </p:nvSpPr>
        <p:spPr>
          <a:xfrm>
            <a:off x="3561320" y="3195509"/>
            <a:ext cx="1640320" cy="2616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 fontAlgn="ctr" latinLnBrk="1">
              <a:spcBef>
                <a:spcPts val="300"/>
              </a:spcBef>
              <a:defRPr/>
            </a:pPr>
            <a:r>
              <a:rPr kumimoji="1" lang="en-US" altLang="ko-KR" sz="1100">
                <a:solidFill>
                  <a:srgbClr val="0000FF"/>
                </a:solidFill>
                <a:latin typeface="Arial Narrow"/>
                <a:ea typeface="LG스마트체 Regular"/>
              </a:rPr>
              <a:t>Initial spot </a:t>
            </a:r>
            <a:r>
              <a:rPr kumimoji="1" lang="ko-KR" altLang="en-US" sz="1100">
                <a:solidFill>
                  <a:srgbClr val="0000FF"/>
                </a:solidFill>
                <a:latin typeface="Arial Narrow"/>
                <a:ea typeface="LG스마트체 Regular"/>
              </a:rPr>
              <a:t>위치</a:t>
            </a:r>
            <a:endParaRPr kumimoji="1" lang="en-US" altLang="ko-KR" sz="1100">
              <a:solidFill>
                <a:srgbClr val="0000FF"/>
              </a:solidFill>
              <a:latin typeface="Arial Narrow"/>
              <a:ea typeface="LG스마트체 Regular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7DD1DD-842D-4E45-BB78-1AF627D26AA9}"/>
              </a:ext>
            </a:extLst>
          </p:cNvPr>
          <p:cNvSpPr/>
          <p:nvPr/>
        </p:nvSpPr>
        <p:spPr>
          <a:xfrm>
            <a:off x="2532071" y="3460169"/>
            <a:ext cx="151558" cy="16424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C42B02-9991-4A42-A8D9-A3DF7B1FF93B}"/>
              </a:ext>
            </a:extLst>
          </p:cNvPr>
          <p:cNvCxnSpPr>
            <a:cxnSpLocks/>
          </p:cNvCxnSpPr>
          <p:nvPr/>
        </p:nvCxnSpPr>
        <p:spPr>
          <a:xfrm>
            <a:off x="2671018" y="3638857"/>
            <a:ext cx="726232" cy="161508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69AC8C-1473-47CA-8BDE-891C53F75A78}"/>
              </a:ext>
            </a:extLst>
          </p:cNvPr>
          <p:cNvSpPr/>
          <p:nvPr/>
        </p:nvSpPr>
        <p:spPr>
          <a:xfrm>
            <a:off x="3432267" y="3692852"/>
            <a:ext cx="17101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ko-KR" altLang="en-US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보정된</a:t>
            </a:r>
            <a:r>
              <a:rPr kumimoji="1" lang="en-US" altLang="ko-KR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spot </a:t>
            </a:r>
            <a:r>
              <a:rPr kumimoji="1" lang="ko-KR" altLang="en-US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</a:t>
            </a:r>
            <a:endParaRPr kumimoji="1" lang="en-US" altLang="ko-KR" sz="110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5DDE6-EC6B-492A-91D1-3154A2D8FC49}"/>
              </a:ext>
            </a:extLst>
          </p:cNvPr>
          <p:cNvSpPr txBox="1"/>
          <p:nvPr/>
        </p:nvSpPr>
        <p:spPr>
          <a:xfrm>
            <a:off x="10040994" y="3080627"/>
            <a:ext cx="4246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공통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>
                <a:highlight>
                  <a:srgbClr val="FFFF00"/>
                </a:highlight>
              </a:rPr>
              <a:t>저자정보 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등록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출원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연월 확인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kumimoji="1" lang="en-US" altLang="ko-KR" sz="1800" dirty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kumimoji="1" lang="ko-KR" altLang="en-US" sz="1800" dirty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번 항목 </a:t>
            </a:r>
            <a:r>
              <a:rPr kumimoji="1" lang="en-US" altLang="ko-KR" sz="1800" dirty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US 2020/0256669 </a:t>
            </a:r>
            <a:r>
              <a:rPr kumimoji="1" lang="ko-KR" altLang="en-US" sz="1800" dirty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추가 정보</a:t>
            </a:r>
            <a:endParaRPr kumimoji="1" lang="en-US" altLang="ko-KR" sz="1800" dirty="0">
              <a:solidFill>
                <a:srgbClr val="7030A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kumimoji="1" lang="ko-KR" altLang="en-US" dirty="0">
                <a:solidFill>
                  <a:prstClr val="black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기술적 실현성 수정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3562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554BDBD-C24A-4FBD-8A4B-DDDBC9E5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13024"/>
              </p:ext>
            </p:extLst>
          </p:nvPr>
        </p:nvGraphicFramePr>
        <p:xfrm>
          <a:off x="629685" y="726746"/>
          <a:ext cx="8640000" cy="5553789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179651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96349">
                  <a:extLst>
                    <a:ext uri="{9D8B030D-6E8A-4147-A177-3AD203B41FA5}">
                      <a16:colId xmlns:a16="http://schemas.microsoft.com/office/drawing/2014/main" val="32311291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Single Element Light Folding Prism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Alexander Yu Feldman (’21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1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 </a:t>
                      </a:r>
                      <a:r>
                        <a:rPr kumimoji="0" lang="en-US" altLang="ko-KR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Takeyoshi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Saiga (’20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4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 |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Alan Kleiman-</a:t>
                      </a:r>
                      <a:r>
                        <a:rPr kumimoji="0" lang="en-US" altLang="ko-KR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Shwarsctein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(’20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2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 |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Yoshikazu Shinohara (’15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Folded Zoom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렌즈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/ Lens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시스템 관련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, 28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 |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Adar Magen (‘15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12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출원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(’21.11)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 2022-0163706 A1 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프리즘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내부에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유입된 광에 의해 발생하는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Flare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black masking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추가를 통한 </a:t>
                      </a:r>
                      <a:r>
                        <a:rPr kumimoji="1" lang="ko-KR" altLang="en-US" sz="1100" b="0" u="none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광경로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제어로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mirror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전반사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Flare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제거</a:t>
                      </a:r>
                      <a:b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사각 형태의 조리개를 사용함으로 인해 발생되는 회절 현상을 감소시키기 위해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Black mask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원형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pattern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추가하여 회절광의 강도 조절</a:t>
                      </a:r>
                      <a:endParaRPr kumimoji="1" lang="en-US" altLang="ko-KR" sz="1100" b="0" u="none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’23</a:t>
                      </a:r>
                      <a:r>
                        <a:rPr kumimoji="1" lang="ko-KR" altLang="en-US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양산 예정인 </a:t>
                      </a:r>
                      <a:r>
                        <a:rPr kumimoji="1" lang="en-US" altLang="ko-KR" sz="1100" u="none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ACE Varo CM </a:t>
                      </a:r>
                      <a:r>
                        <a:rPr kumimoji="1" lang="ko-KR" altLang="en-US" sz="1100" u="none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구조의</a:t>
                      </a:r>
                      <a:r>
                        <a:rPr kumimoji="1" lang="en-US" altLang="ko-KR" sz="1100" u="none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u="none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프리즘에 적용됨</a:t>
                      </a:r>
                      <a:endParaRPr kumimoji="1" lang="en-US" altLang="ko-KR" sz="1100" kern="1200" dirty="0">
                        <a:solidFill>
                          <a:srgbClr val="0000FF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Mask pattern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크기와 주기에 따른 회절현상 변화를 분석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연속줌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1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폴디드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텔레용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D-cut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렌즈 구조에 적용하여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Flare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저감에 활용</a:t>
                      </a:r>
                      <a:endParaRPr kumimoji="1" lang="en-US" altLang="ko-KR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Flare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감소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제거 필요성 강화 반영하여 광학계 내 기구 </a:t>
                      </a:r>
                      <a:r>
                        <a:rPr kumimoji="1" lang="ko-KR" altLang="en-US" sz="11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스페이서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사출물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필름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부품의 형태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렌즈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프리즘면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Black Mask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구조 관련 특허 발굴</a:t>
                      </a:r>
                      <a:endParaRPr kumimoji="1" lang="en-US" altLang="ko-KR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754E0D-31A3-4247-9255-A1CC849B8DBD}"/>
              </a:ext>
            </a:extLst>
          </p:cNvPr>
          <p:cNvSpPr txBox="1"/>
          <p:nvPr/>
        </p:nvSpPr>
        <p:spPr>
          <a:xfrm>
            <a:off x="6027422" y="6566396"/>
            <a:ext cx="2507097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lang="en-US" altLang="ko-KR" sz="1100" kern="0">
                <a:solidFill>
                  <a:prstClr val="black"/>
                </a:solidFill>
              </a:rPr>
              <a:t>Lens</a:t>
            </a:r>
            <a:r>
              <a:rPr lang="ko-KR" altLang="en-US" sz="1100" kern="0">
                <a:solidFill>
                  <a:prstClr val="black"/>
                </a:solidFill>
              </a:rPr>
              <a:t>개발팀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권덕근 책임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이상훈 팀장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E173-3DF2-46C2-AABB-295A727F38DF}"/>
              </a:ext>
            </a:extLst>
          </p:cNvPr>
          <p:cNvSpPr txBox="1"/>
          <p:nvPr/>
        </p:nvSpPr>
        <p:spPr>
          <a:xfrm>
            <a:off x="7709352" y="224190"/>
            <a:ext cx="1044123" cy="294943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Folded 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광학계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DF5F8F-B26D-4FA7-A362-75CB231F4A4B}"/>
              </a:ext>
            </a:extLst>
          </p:cNvPr>
          <p:cNvSpPr txBox="1"/>
          <p:nvPr/>
        </p:nvSpPr>
        <p:spPr>
          <a:xfrm>
            <a:off x="2569414" y="1232708"/>
            <a:ext cx="1470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렌즈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구조 설계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Keyman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35F6E-48B2-403B-932D-ECB2CB50D5AF}"/>
              </a:ext>
            </a:extLst>
          </p:cNvPr>
          <p:cNvSpPr txBox="1"/>
          <p:nvPr/>
        </p:nvSpPr>
        <p:spPr>
          <a:xfrm>
            <a:off x="4703466" y="6515045"/>
            <a:ext cx="65029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1 / 10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A42AB-7E6F-480C-A25F-7DE91A94DA40}"/>
              </a:ext>
            </a:extLst>
          </p:cNvPr>
          <p:cNvSpPr txBox="1"/>
          <p:nvPr/>
        </p:nvSpPr>
        <p:spPr>
          <a:xfrm>
            <a:off x="1669739" y="4396437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[ </a:t>
            </a:r>
            <a:r>
              <a:rPr lang="en-US" altLang="ko-KR" sz="11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Telephoto lens </a:t>
            </a:r>
            <a:r>
              <a:rPr lang="ko-KR" altLang="en-US" sz="11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단면도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]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0D089-0010-4755-90D3-F0D62BE47215}"/>
              </a:ext>
            </a:extLst>
          </p:cNvPr>
          <p:cNvSpPr txBox="1"/>
          <p:nvPr/>
        </p:nvSpPr>
        <p:spPr>
          <a:xfrm>
            <a:off x="3777863" y="4165271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[ Prism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단면도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]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AE64E21-DE83-4EB6-8FF3-DAA42020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37" y="1921866"/>
            <a:ext cx="1469977" cy="243882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F956C70-19C5-4577-8253-F5B0236368B1}"/>
              </a:ext>
            </a:extLst>
          </p:cNvPr>
          <p:cNvSpPr/>
          <p:nvPr/>
        </p:nvSpPr>
        <p:spPr>
          <a:xfrm>
            <a:off x="2258597" y="2243982"/>
            <a:ext cx="353978" cy="17896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9D354-72F4-4EA8-9A03-70FB04788B47}"/>
              </a:ext>
            </a:extLst>
          </p:cNvPr>
          <p:cNvSpPr txBox="1"/>
          <p:nvPr/>
        </p:nvSpPr>
        <p:spPr>
          <a:xfrm>
            <a:off x="2637361" y="3913781"/>
            <a:ext cx="364450" cy="24505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0">
                <a:solidFill>
                  <a:srgbClr val="0000FF"/>
                </a:solidFill>
                <a:latin typeface="+mn-lt"/>
                <a:ea typeface="+mn-ea"/>
              </a:rPr>
              <a:t>Prism</a:t>
            </a:r>
            <a:endParaRPr lang="ko-KR" altLang="en-US" sz="1000" b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F9398C8-12D9-4A13-9A5E-4A6C1D662621}"/>
              </a:ext>
            </a:extLst>
          </p:cNvPr>
          <p:cNvSpPr/>
          <p:nvPr/>
        </p:nvSpPr>
        <p:spPr>
          <a:xfrm>
            <a:off x="5504760" y="3715704"/>
            <a:ext cx="336724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Black masking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의 위치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크기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형상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조건 관련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 - Black masking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크기는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F/#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 유지하는 조건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 - Black masking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내측 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Pattern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형상 추가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A6DAA6-FE48-4A55-A61F-9B2777A1A725}"/>
              </a:ext>
            </a:extLst>
          </p:cNvPr>
          <p:cNvSpPr txBox="1"/>
          <p:nvPr/>
        </p:nvSpPr>
        <p:spPr>
          <a:xfrm>
            <a:off x="5405772" y="3414807"/>
            <a:ext cx="3184132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Folded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광학계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Prism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내부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Flare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감소 방법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77B417-D2E3-4755-BAB6-64FF6E7A5880}"/>
              </a:ext>
            </a:extLst>
          </p:cNvPr>
          <p:cNvGrpSpPr/>
          <p:nvPr/>
        </p:nvGrpSpPr>
        <p:grpSpPr>
          <a:xfrm>
            <a:off x="3313809" y="2225980"/>
            <a:ext cx="1907521" cy="1950331"/>
            <a:chOff x="3464736" y="2234856"/>
            <a:chExt cx="1506020" cy="161277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8441901-F4A2-4923-A37C-115FFC097270}"/>
                </a:ext>
              </a:extLst>
            </p:cNvPr>
            <p:cNvGrpSpPr/>
            <p:nvPr/>
          </p:nvGrpSpPr>
          <p:grpSpPr>
            <a:xfrm>
              <a:off x="3464736" y="2234856"/>
              <a:ext cx="1506020" cy="1612776"/>
              <a:chOff x="3464736" y="2234856"/>
              <a:chExt cx="1506020" cy="1612776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2907C8E2-57B1-4BFB-8FD1-E4DDA4596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4736" y="2234856"/>
                <a:ext cx="1469978" cy="1612776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F7EE907-7525-44E8-ABAB-54719C8F71C3}"/>
                  </a:ext>
                </a:extLst>
              </p:cNvPr>
              <p:cNvSpPr/>
              <p:nvPr/>
            </p:nvSpPr>
            <p:spPr>
              <a:xfrm>
                <a:off x="4813709" y="3646725"/>
                <a:ext cx="157047" cy="2009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EB1C6A1-7626-45BC-AC34-7CA5861EB3ED}"/>
                </a:ext>
              </a:extLst>
            </p:cNvPr>
            <p:cNvSpPr/>
            <p:nvPr/>
          </p:nvSpPr>
          <p:spPr>
            <a:xfrm>
              <a:off x="3698940" y="2640832"/>
              <a:ext cx="655345" cy="350737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FB3611F-2EAB-43C5-BBBB-5F6B5956D006}"/>
                </a:ext>
              </a:extLst>
            </p:cNvPr>
            <p:cNvSpPr/>
            <p:nvPr/>
          </p:nvSpPr>
          <p:spPr>
            <a:xfrm>
              <a:off x="3912300" y="3063198"/>
              <a:ext cx="655345" cy="350737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4FFD2C-DE04-4808-886D-9E340DEA46FC}"/>
                </a:ext>
              </a:extLst>
            </p:cNvPr>
            <p:cNvSpPr txBox="1"/>
            <p:nvPr/>
          </p:nvSpPr>
          <p:spPr>
            <a:xfrm>
              <a:off x="3814169" y="3629732"/>
              <a:ext cx="633248" cy="20264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ko-KR" sz="1000" b="0">
                  <a:solidFill>
                    <a:srgbClr val="0000FF"/>
                  </a:solidFill>
                  <a:latin typeface="+mn-lt"/>
                  <a:ea typeface="+mn-ea"/>
                </a:rPr>
                <a:t>Black masking</a:t>
              </a:r>
              <a:endParaRPr lang="ko-KR" altLang="en-US" sz="1000" b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58E3872-AE92-4F02-958B-34CC4406BE08}"/>
                </a:ext>
              </a:extLst>
            </p:cNvPr>
            <p:cNvCxnSpPr>
              <a:cxnSpLocks/>
            </p:cNvCxnSpPr>
            <p:nvPr/>
          </p:nvCxnSpPr>
          <p:spPr>
            <a:xfrm>
              <a:off x="3751384" y="2991569"/>
              <a:ext cx="156853" cy="64862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453831C-8A57-4C68-AA6B-8C5CB197B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3533" y="3412007"/>
              <a:ext cx="52558" cy="23471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3DB310-456A-4657-A98D-58C26E3EDD1A}"/>
              </a:ext>
            </a:extLst>
          </p:cNvPr>
          <p:cNvCxnSpPr>
            <a:cxnSpLocks/>
          </p:cNvCxnSpPr>
          <p:nvPr/>
        </p:nvCxnSpPr>
        <p:spPr>
          <a:xfrm flipV="1">
            <a:off x="2638701" y="2921731"/>
            <a:ext cx="906305" cy="10392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A8DE0-6657-4F10-833D-B6C57AFD7749}"/>
              </a:ext>
            </a:extLst>
          </p:cNvPr>
          <p:cNvSpPr txBox="1"/>
          <p:nvPr/>
        </p:nvSpPr>
        <p:spPr>
          <a:xfrm>
            <a:off x="5405772" y="2052720"/>
            <a:ext cx="3128027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광학계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Flare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감소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1Q vs. 2Q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특허 차이점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graphicFrame>
        <p:nvGraphicFramePr>
          <p:cNvPr id="58" name="표 5">
            <a:extLst>
              <a:ext uri="{FF2B5EF4-FFF2-40B4-BE49-F238E27FC236}">
                <a16:creationId xmlns:a16="http://schemas.microsoft.com/office/drawing/2014/main" id="{C5AA974A-D655-470E-B86E-FF98B46E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01984"/>
              </p:ext>
            </p:extLst>
          </p:nvPr>
        </p:nvGraphicFramePr>
        <p:xfrm>
          <a:off x="5677520" y="2585177"/>
          <a:ext cx="3436300" cy="57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29931137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10396989"/>
                    </a:ext>
                  </a:extLst>
                </a:gridCol>
                <a:gridCol w="1420300">
                  <a:extLst>
                    <a:ext uri="{9D8B030D-6E8A-4147-A177-3AD203B41FA5}">
                      <a16:colId xmlns:a16="http://schemas.microsoft.com/office/drawing/2014/main" val="3453626040"/>
                    </a:ext>
                  </a:extLst>
                </a:gridCol>
              </a:tblGrid>
              <a:tr h="15800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항목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출원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(*1373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2Q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출원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(*3706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2254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Prism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각도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재질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코팅 조건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Black masking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구성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Black masking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의 위치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</a:p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크기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형상 조건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340523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948B58-2D63-4D97-9636-F46123FBE492}"/>
              </a:ext>
            </a:extLst>
          </p:cNvPr>
          <p:cNvSpPr/>
          <p:nvPr/>
        </p:nvSpPr>
        <p:spPr>
          <a:xfrm>
            <a:off x="5504759" y="2318092"/>
            <a:ext cx="29201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Folded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광학계 내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Flare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감소 방법 추가 출원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39" name="실행 단추: 홈으로 이동 3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56F9F2F-3D61-44D5-AAA3-A3EEDDD93C19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9FD4D2-D9EB-48D8-B3C2-1F2070F5D05D}"/>
              </a:ext>
            </a:extLst>
          </p:cNvPr>
          <p:cNvSpPr txBox="1"/>
          <p:nvPr/>
        </p:nvSpPr>
        <p:spPr>
          <a:xfrm>
            <a:off x="7948408" y="2314421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발명자 추가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(3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명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46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2A017C-91F1-49C9-A66E-C92FBBD52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44969"/>
              </p:ext>
            </p:extLst>
          </p:nvPr>
        </p:nvGraphicFramePr>
        <p:xfrm>
          <a:off x="629685" y="735624"/>
          <a:ext cx="8640000" cy="5527577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619138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856862">
                  <a:extLst>
                    <a:ext uri="{9D8B030D-6E8A-4147-A177-3AD203B41FA5}">
                      <a16:colId xmlns:a16="http://schemas.microsoft.com/office/drawing/2014/main" val="207775462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2141258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Folded camera with actuator for moving optics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Shashank Sharma (’15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VCM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구조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/ Zoom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관련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37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Alfred N. Mireault (’16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VCM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구조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/ Zoom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관련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17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endParaRPr kumimoji="1" lang="en-US" altLang="ko-KR" sz="1000" b="0" kern="1200">
                        <a:solidFill>
                          <a:srgbClr val="0000FF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0806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’22.4 (’19.5)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 11314147 B1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2286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b="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610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 효과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OIS-Y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제어부를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Lens Group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쪽으로 이동해 카메라 모듈 사이즈 감소 효과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Prism 1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기능이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OIS-X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구동으로 제한되며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입사 반사 효과로 구동 거리가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OIS-Y tilt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구동 대비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50%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감소되기 때문에 충격에 유리함 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일반적인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VCM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구조에서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spring + wire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구조를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접목시킨 특허로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AF/ OIS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구동 기술로는 실현 가능성이 높음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AF </a:t>
                      </a:r>
                      <a:r>
                        <a:rPr kumimoji="1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구동체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고정 기술적 측면의 </a:t>
                      </a:r>
                      <a:r>
                        <a:rPr kumimoji="1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걱정점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구동부가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Spring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구속된 타입으로 충격에 의한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spring/wire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단선에 취약함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대응 방안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본 특허는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Common Technology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실제 구현 가능성이 높기 때문에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상기 걱정점을 개선한 회피 특허 검토를 진행 하겠음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(~22.12)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842C11-4D3A-456F-8119-FF4AD34B0A70}"/>
              </a:ext>
            </a:extLst>
          </p:cNvPr>
          <p:cNvSpPr txBox="1"/>
          <p:nvPr/>
        </p:nvSpPr>
        <p:spPr>
          <a:xfrm>
            <a:off x="5432052" y="6578908"/>
            <a:ext cx="3321423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lvl="0" algn="r"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광학솔루션</a:t>
            </a:r>
            <a:r>
              <a:rPr lang="ko-KR" altLang="en-US" sz="1100" kern="0">
                <a:solidFill>
                  <a:schemeClr val="tx1"/>
                </a:solidFill>
              </a:rPr>
              <a:t>플랫폼개발</a:t>
            </a:r>
            <a:r>
              <a:rPr lang="en-US" altLang="ko-KR" sz="1100" kern="0">
                <a:solidFill>
                  <a:schemeClr val="tx1"/>
                </a:solidFill>
              </a:rPr>
              <a:t>2</a:t>
            </a:r>
            <a:r>
              <a:rPr lang="ko-KR" altLang="en-US" sz="1100" kern="0">
                <a:solidFill>
                  <a:schemeClr val="tx1"/>
                </a:solidFill>
              </a:rPr>
              <a:t>팀 김창욱 책임</a:t>
            </a:r>
            <a:r>
              <a:rPr lang="en-US" altLang="ko-KR" sz="1100" kern="0">
                <a:solidFill>
                  <a:schemeClr val="tx1"/>
                </a:solidFill>
              </a:rPr>
              <a:t>, </a:t>
            </a:r>
            <a:r>
              <a:rPr lang="ko-KR" altLang="en-US" sz="1100" kern="0">
                <a:solidFill>
                  <a:schemeClr val="tx1"/>
                </a:solidFill>
              </a:rPr>
              <a:t>장대식 팀장</a:t>
            </a: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7411EB32-96C5-4E82-80D4-47D7A0947855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212465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49E5D9-9120-4138-BA36-F1EA6A85F95B}"/>
              </a:ext>
            </a:extLst>
          </p:cNvPr>
          <p:cNvGrpSpPr/>
          <p:nvPr/>
        </p:nvGrpSpPr>
        <p:grpSpPr>
          <a:xfrm>
            <a:off x="3554908" y="3241910"/>
            <a:ext cx="2080417" cy="1340081"/>
            <a:chOff x="3903266" y="3241910"/>
            <a:chExt cx="2080417" cy="13400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6C0B6E-276C-4B08-AB25-44FC1CF73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063"/>
            <a:stretch/>
          </p:blipFill>
          <p:spPr>
            <a:xfrm>
              <a:off x="3903266" y="3241910"/>
              <a:ext cx="2080417" cy="1078379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6B2B92B-87EA-44DA-B898-2D83FF9A63E2}"/>
                </a:ext>
              </a:extLst>
            </p:cNvPr>
            <p:cNvSpPr/>
            <p:nvPr/>
          </p:nvSpPr>
          <p:spPr>
            <a:xfrm>
              <a:off x="4766589" y="4027623"/>
              <a:ext cx="203927" cy="457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7EFE5D-12DC-4D2E-AA10-F932F4ED4347}"/>
                </a:ext>
              </a:extLst>
            </p:cNvPr>
            <p:cNvSpPr/>
            <p:nvPr/>
          </p:nvSpPr>
          <p:spPr>
            <a:xfrm>
              <a:off x="4765003" y="4084773"/>
              <a:ext cx="72000" cy="3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77F0495-F38A-4282-9AB1-65D4BD9F7277}"/>
                </a:ext>
              </a:extLst>
            </p:cNvPr>
            <p:cNvSpPr/>
            <p:nvPr/>
          </p:nvSpPr>
          <p:spPr>
            <a:xfrm>
              <a:off x="4895971" y="4084773"/>
              <a:ext cx="72000" cy="3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1D760A8-C2F3-4728-B923-3A5B5CBEF87F}"/>
                </a:ext>
              </a:extLst>
            </p:cNvPr>
            <p:cNvSpPr/>
            <p:nvPr/>
          </p:nvSpPr>
          <p:spPr>
            <a:xfrm>
              <a:off x="4116873" y="3941898"/>
              <a:ext cx="279035" cy="82800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1C78DE-B248-4463-B134-483B80DC242C}"/>
                </a:ext>
              </a:extLst>
            </p:cNvPr>
            <p:cNvSpPr/>
            <p:nvPr/>
          </p:nvSpPr>
          <p:spPr>
            <a:xfrm>
              <a:off x="4153240" y="4033394"/>
              <a:ext cx="72000" cy="45719"/>
            </a:xfrm>
            <a:prstGeom prst="rect">
              <a:avLst/>
            </a:prstGeom>
            <a:pattFill prst="pct9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6FDE7B-1451-4E65-91F3-6023035D112E}"/>
                </a:ext>
              </a:extLst>
            </p:cNvPr>
            <p:cNvSpPr/>
            <p:nvPr/>
          </p:nvSpPr>
          <p:spPr>
            <a:xfrm>
              <a:off x="4281827" y="4033394"/>
              <a:ext cx="72000" cy="45719"/>
            </a:xfrm>
            <a:prstGeom prst="rect">
              <a:avLst/>
            </a:prstGeom>
            <a:pattFill prst="pct9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37C35E2-BC2B-4F5F-976B-BD2A6800015F}"/>
                </a:ext>
              </a:extLst>
            </p:cNvPr>
            <p:cNvSpPr/>
            <p:nvPr/>
          </p:nvSpPr>
          <p:spPr>
            <a:xfrm>
              <a:off x="4982327" y="4280442"/>
              <a:ext cx="197182" cy="105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414AE4D-A88A-4AE1-95B7-6AC88297FB12}"/>
                </a:ext>
              </a:extLst>
            </p:cNvPr>
            <p:cNvSpPr/>
            <p:nvPr/>
          </p:nvSpPr>
          <p:spPr>
            <a:xfrm>
              <a:off x="4981764" y="4415805"/>
              <a:ext cx="197182" cy="10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BE7D9A-E38A-4D0D-B847-8D85B2F380CD}"/>
                </a:ext>
              </a:extLst>
            </p:cNvPr>
            <p:cNvSpPr txBox="1"/>
            <p:nvPr/>
          </p:nvSpPr>
          <p:spPr>
            <a:xfrm>
              <a:off x="5157552" y="4235188"/>
              <a:ext cx="654610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AF magnet</a:t>
              </a:r>
              <a:endParaRPr lang="ko-KR" altLang="en-US" sz="9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8A221B-878F-4CE2-94CF-18ADC22B8CC9}"/>
                </a:ext>
              </a:extLst>
            </p:cNvPr>
            <p:cNvSpPr txBox="1"/>
            <p:nvPr/>
          </p:nvSpPr>
          <p:spPr>
            <a:xfrm>
              <a:off x="5067317" y="4363299"/>
              <a:ext cx="654610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AF Coil</a:t>
              </a:r>
              <a:endParaRPr lang="ko-KR" altLang="en-US" sz="90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7D6A4D1-04B4-4C74-8FBC-9EFDDC46D906}"/>
                </a:ext>
              </a:extLst>
            </p:cNvPr>
            <p:cNvSpPr/>
            <p:nvPr/>
          </p:nvSpPr>
          <p:spPr>
            <a:xfrm>
              <a:off x="4072764" y="4280442"/>
              <a:ext cx="197182" cy="105162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6EA0D6C-E12E-4AD2-8EF2-2D3F77EB7D3D}"/>
                </a:ext>
              </a:extLst>
            </p:cNvPr>
            <p:cNvSpPr/>
            <p:nvPr/>
          </p:nvSpPr>
          <p:spPr>
            <a:xfrm>
              <a:off x="4072764" y="4415805"/>
              <a:ext cx="197182" cy="104400"/>
            </a:xfrm>
            <a:prstGeom prst="rect">
              <a:avLst/>
            </a:prstGeom>
            <a:pattFill prst="pct9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86621C-669E-45F3-8D92-07ED7AC62858}"/>
                </a:ext>
              </a:extLst>
            </p:cNvPr>
            <p:cNvSpPr txBox="1"/>
            <p:nvPr/>
          </p:nvSpPr>
          <p:spPr>
            <a:xfrm>
              <a:off x="4251812" y="4238363"/>
              <a:ext cx="727466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OIS-X magnet</a:t>
              </a:r>
              <a:endParaRPr lang="ko-KR" altLang="en-US" sz="9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BC9AE5-01AF-4156-ABF5-CD1D1B422BB3}"/>
                </a:ext>
              </a:extLst>
            </p:cNvPr>
            <p:cNvSpPr txBox="1"/>
            <p:nvPr/>
          </p:nvSpPr>
          <p:spPr>
            <a:xfrm>
              <a:off x="4197701" y="4370788"/>
              <a:ext cx="654610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OIS-X Coil</a:t>
              </a:r>
              <a:endParaRPr lang="ko-KR" altLang="en-US" sz="900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3B4FE6-0CD9-4835-A317-77EEA0B97F8B}"/>
              </a:ext>
            </a:extLst>
          </p:cNvPr>
          <p:cNvSpPr/>
          <p:nvPr/>
        </p:nvSpPr>
        <p:spPr>
          <a:xfrm>
            <a:off x="5902442" y="3458420"/>
            <a:ext cx="336724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Spring + wire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이용하여 구동체 자세 유지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Double Folded Prism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채용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(2 Prism)</a:t>
            </a: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Prism 1 - Lens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그룹군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– Prism 2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순으로 구성됨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Prism 1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OIS-X Tilt, Lens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그룹군이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OIS-Y Shift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및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AF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구조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(Prism Tilt OIS + </a:t>
            </a:r>
            <a:r>
              <a:rPr kumimoji="1" lang="ko-KR" altLang="en-US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렌즈시프트</a:t>
            </a:r>
            <a:r>
              <a:rPr kumimoji="1" lang="en-US" altLang="ko-KR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OIS/ AF)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774E62-4757-4E80-878E-E7879C4A31FB}"/>
              </a:ext>
            </a:extLst>
          </p:cNvPr>
          <p:cNvSpPr txBox="1"/>
          <p:nvPr/>
        </p:nvSpPr>
        <p:spPr>
          <a:xfrm>
            <a:off x="5803454" y="3157523"/>
            <a:ext cx="3429391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Spring Actuator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와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2 Prism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방식의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Folded CM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80CFB5-3F40-49C7-8D01-EDAF98A599A7}"/>
              </a:ext>
            </a:extLst>
          </p:cNvPr>
          <p:cNvSpPr txBox="1"/>
          <p:nvPr/>
        </p:nvSpPr>
        <p:spPr>
          <a:xfrm>
            <a:off x="5782633" y="1882964"/>
            <a:ext cx="2860326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Folded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유형의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1Q vs. 2Q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특허 차이점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graphicFrame>
        <p:nvGraphicFramePr>
          <p:cNvPr id="93" name="표 5">
            <a:extLst>
              <a:ext uri="{FF2B5EF4-FFF2-40B4-BE49-F238E27FC236}">
                <a16:creationId xmlns:a16="http://schemas.microsoft.com/office/drawing/2014/main" id="{C919B1F4-E022-4D17-9D3E-D64680181569}"/>
              </a:ext>
            </a:extLst>
          </p:cNvPr>
          <p:cNvGraphicFramePr>
            <a:graphicFrameLocks noGrp="1"/>
          </p:cNvGraphicFramePr>
          <p:nvPr/>
        </p:nvGraphicFramePr>
        <p:xfrm>
          <a:off x="6050396" y="2415421"/>
          <a:ext cx="3092500" cy="6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700">
                  <a:extLst>
                    <a:ext uri="{9D8B030D-6E8A-4147-A177-3AD203B41FA5}">
                      <a16:colId xmlns:a16="http://schemas.microsoft.com/office/drawing/2014/main" val="1299311375"/>
                    </a:ext>
                  </a:extLst>
                </a:gridCol>
                <a:gridCol w="1115500">
                  <a:extLst>
                    <a:ext uri="{9D8B030D-6E8A-4147-A177-3AD203B41FA5}">
                      <a16:colId xmlns:a16="http://schemas.microsoft.com/office/drawing/2014/main" val="610396989"/>
                    </a:ext>
                  </a:extLst>
                </a:gridCol>
                <a:gridCol w="1420300">
                  <a:extLst>
                    <a:ext uri="{9D8B030D-6E8A-4147-A177-3AD203B41FA5}">
                      <a16:colId xmlns:a16="http://schemas.microsoft.com/office/drawing/2014/main" val="3453626040"/>
                    </a:ext>
                  </a:extLst>
                </a:gridCol>
              </a:tblGrid>
              <a:tr h="15800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항목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출원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(*1397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2Q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등록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(*4147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225436"/>
                  </a:ext>
                </a:extLst>
              </a:tr>
              <a:tr h="915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Act.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구동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SMA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Spring + wire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41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OIS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보정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Sensor X/ Y-Shift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Prism X-Tilt &amp; Lens Y-Shift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340523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49A1824F-BBE4-43F7-87E3-CD16D30625F0}"/>
              </a:ext>
            </a:extLst>
          </p:cNvPr>
          <p:cNvSpPr/>
          <p:nvPr/>
        </p:nvSpPr>
        <p:spPr>
          <a:xfrm>
            <a:off x="5881622" y="2148336"/>
            <a:ext cx="25118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AF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구동 및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OIS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보정 방식 특허 등록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A790A77-7110-4AE8-8248-F3C611D9DB5C}"/>
              </a:ext>
            </a:extLst>
          </p:cNvPr>
          <p:cNvGrpSpPr/>
          <p:nvPr/>
        </p:nvGrpSpPr>
        <p:grpSpPr>
          <a:xfrm>
            <a:off x="3674365" y="1912835"/>
            <a:ext cx="1960961" cy="1364425"/>
            <a:chOff x="3796290" y="1912835"/>
            <a:chExt cx="1960961" cy="1364425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043CF6D-6C9A-470E-8FE5-63427454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290" y="1912835"/>
              <a:ext cx="1805232" cy="1173000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C726C7C-1427-41E9-A550-E38F9A7322CF}"/>
                </a:ext>
              </a:extLst>
            </p:cNvPr>
            <p:cNvSpPr/>
            <p:nvPr/>
          </p:nvSpPr>
          <p:spPr>
            <a:xfrm>
              <a:off x="3840147" y="2988008"/>
              <a:ext cx="197182" cy="105162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11DE899-E2A0-4F95-9098-3128122CEE84}"/>
                </a:ext>
              </a:extLst>
            </p:cNvPr>
            <p:cNvSpPr/>
            <p:nvPr/>
          </p:nvSpPr>
          <p:spPr>
            <a:xfrm>
              <a:off x="3840147" y="3118562"/>
              <a:ext cx="197182" cy="104400"/>
            </a:xfrm>
            <a:prstGeom prst="rect">
              <a:avLst/>
            </a:prstGeom>
            <a:pattFill prst="pct9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2BB804-C94A-49C6-ACD2-BB5FA1356DBC}"/>
                </a:ext>
              </a:extLst>
            </p:cNvPr>
            <p:cNvSpPr txBox="1"/>
            <p:nvPr/>
          </p:nvSpPr>
          <p:spPr>
            <a:xfrm>
              <a:off x="4016652" y="2941255"/>
              <a:ext cx="732194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OIS-Y magnet</a:t>
              </a:r>
              <a:endParaRPr lang="ko-KR" altLang="en-US" sz="9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069768-98B9-4EEE-9C46-FC099B88DA26}"/>
                </a:ext>
              </a:extLst>
            </p:cNvPr>
            <p:cNvSpPr txBox="1"/>
            <p:nvPr/>
          </p:nvSpPr>
          <p:spPr>
            <a:xfrm>
              <a:off x="3966567" y="3066057"/>
              <a:ext cx="654610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OIS-Y Coil</a:t>
              </a:r>
              <a:endParaRPr lang="ko-KR" altLang="en-US" sz="90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8982D2F-CEDD-49C3-9451-F574A673A881}"/>
                </a:ext>
              </a:extLst>
            </p:cNvPr>
            <p:cNvSpPr/>
            <p:nvPr/>
          </p:nvSpPr>
          <p:spPr>
            <a:xfrm>
              <a:off x="4469875" y="2537067"/>
              <a:ext cx="68695" cy="132874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isometricTopUp">
                <a:rot lat="18600000" lon="18600000" rev="3609745"/>
              </a:camera>
              <a:lightRig rig="threePt" dir="t"/>
            </a:scene3d>
            <a:sp3d z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CA9AFDE-10D1-4B40-B468-3ACFFFA923A6}"/>
                </a:ext>
              </a:extLst>
            </p:cNvPr>
            <p:cNvSpPr/>
            <p:nvPr/>
          </p:nvSpPr>
          <p:spPr>
            <a:xfrm flipH="1">
              <a:off x="4879828" y="2453898"/>
              <a:ext cx="190218" cy="141240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isometricOffAxis2Left">
                <a:rot lat="1800000" lon="2400000" rev="0"/>
              </a:camera>
              <a:lightRig rig="threePt" dir="t"/>
            </a:scene3d>
            <a:sp3d z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3F11251-78B3-4B9A-9B63-E615E7E3B0CF}"/>
                </a:ext>
              </a:extLst>
            </p:cNvPr>
            <p:cNvSpPr/>
            <p:nvPr/>
          </p:nvSpPr>
          <p:spPr>
            <a:xfrm>
              <a:off x="4440117" y="2595138"/>
              <a:ext cx="98453" cy="132874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isometricOffAxis2Left">
                <a:rot lat="2400000" lon="2400000" rev="0"/>
              </a:camera>
              <a:lightRig rig="threePt" dir="t"/>
            </a:scene3d>
            <a:sp3d z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1C42273-9269-4B52-9FF2-FADD6B9ABDC7}"/>
                </a:ext>
              </a:extLst>
            </p:cNvPr>
            <p:cNvSpPr/>
            <p:nvPr/>
          </p:nvSpPr>
          <p:spPr>
            <a:xfrm>
              <a:off x="4357200" y="2562361"/>
              <a:ext cx="45719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4C659F9-E7F7-46B2-80AF-AE13AA84D478}"/>
                </a:ext>
              </a:extLst>
            </p:cNvPr>
            <p:cNvSpPr/>
            <p:nvPr/>
          </p:nvSpPr>
          <p:spPr>
            <a:xfrm>
              <a:off x="4499726" y="2619568"/>
              <a:ext cx="45719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68F996D-D1EA-437E-AF82-091B98194FEB}"/>
                </a:ext>
              </a:extLst>
            </p:cNvPr>
            <p:cNvSpPr/>
            <p:nvPr/>
          </p:nvSpPr>
          <p:spPr>
            <a:xfrm rot="17683929">
              <a:off x="4432032" y="2519386"/>
              <a:ext cx="45719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D91650E-0D92-4351-9657-462CF334C1E7}"/>
                </a:ext>
              </a:extLst>
            </p:cNvPr>
            <p:cNvSpPr/>
            <p:nvPr/>
          </p:nvSpPr>
          <p:spPr>
            <a:xfrm rot="17683929">
              <a:off x="4432032" y="2665133"/>
              <a:ext cx="45719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2B4D2DB-AFDF-4B24-BFAB-EA44D2D0CD6B}"/>
                </a:ext>
              </a:extLst>
            </p:cNvPr>
            <p:cNvSpPr/>
            <p:nvPr/>
          </p:nvSpPr>
          <p:spPr>
            <a:xfrm>
              <a:off x="5053644" y="2462798"/>
              <a:ext cx="45719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AD4EA9C-85D5-4278-9350-4F7C4D564FC8}"/>
                </a:ext>
              </a:extLst>
            </p:cNvPr>
            <p:cNvSpPr/>
            <p:nvPr/>
          </p:nvSpPr>
          <p:spPr>
            <a:xfrm rot="17683929">
              <a:off x="4970432" y="2366404"/>
              <a:ext cx="18000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864CA1C-BF3B-4E6D-B14E-37789C08CA62}"/>
                </a:ext>
              </a:extLst>
            </p:cNvPr>
            <p:cNvSpPr txBox="1"/>
            <p:nvPr/>
          </p:nvSpPr>
          <p:spPr>
            <a:xfrm>
              <a:off x="5179370" y="2207689"/>
              <a:ext cx="508564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Spring</a:t>
              </a:r>
              <a:endParaRPr lang="ko-KR" altLang="en-US" sz="9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0653C0F-8B1F-483C-AB7B-69D8087A7383}"/>
                </a:ext>
              </a:extLst>
            </p:cNvPr>
            <p:cNvSpPr txBox="1"/>
            <p:nvPr/>
          </p:nvSpPr>
          <p:spPr>
            <a:xfrm>
              <a:off x="5248687" y="2409335"/>
              <a:ext cx="508564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Wire</a:t>
              </a:r>
              <a:endParaRPr lang="ko-KR" altLang="en-US" sz="90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84DD4E6-C244-4267-AA1C-8651A1E40434}"/>
                </a:ext>
              </a:extLst>
            </p:cNvPr>
            <p:cNvCxnSpPr/>
            <p:nvPr/>
          </p:nvCxnSpPr>
          <p:spPr>
            <a:xfrm>
              <a:off x="5205992" y="2471490"/>
              <a:ext cx="0" cy="844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14DE2A2-ABB1-4647-806A-78BA00E45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5561" y="2513735"/>
              <a:ext cx="144000" cy="12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ABA5B75-1FFE-4930-99CC-92E83E695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4433" y="2325320"/>
              <a:ext cx="64023" cy="1188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48DC6A7-587A-4974-9429-AA759BE3B3F0}"/>
              </a:ext>
            </a:extLst>
          </p:cNvPr>
          <p:cNvGrpSpPr/>
          <p:nvPr/>
        </p:nvGrpSpPr>
        <p:grpSpPr>
          <a:xfrm>
            <a:off x="1442433" y="2050472"/>
            <a:ext cx="2290977" cy="2132077"/>
            <a:chOff x="1581776" y="1989509"/>
            <a:chExt cx="2290977" cy="213207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C6DE3D9-61F6-4E84-9E6B-D8AAB81FE7AE}"/>
                </a:ext>
              </a:extLst>
            </p:cNvPr>
            <p:cNvGrpSpPr/>
            <p:nvPr/>
          </p:nvGrpSpPr>
          <p:grpSpPr>
            <a:xfrm>
              <a:off x="1581776" y="1989509"/>
              <a:ext cx="2290977" cy="2132077"/>
              <a:chOff x="1573067" y="1989509"/>
              <a:chExt cx="2290977" cy="213207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071507A-DAED-4B2F-9C2D-6A163661E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0671" y="2144507"/>
                <a:ext cx="1814511" cy="1788419"/>
              </a:xfrm>
              <a:prstGeom prst="rect">
                <a:avLst/>
              </a:prstGeom>
            </p:spPr>
          </p:pic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06345B1C-4E79-4E14-B332-8F0290738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8638" y="2829739"/>
                <a:ext cx="1035598" cy="612623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89E3AE30-F7B4-42E2-BE36-255D1E384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403" y="2826409"/>
                <a:ext cx="819421" cy="45498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10F5DEC-A706-401A-B0F9-2DA98A3B2B3A}"/>
                  </a:ext>
                </a:extLst>
              </p:cNvPr>
              <p:cNvSpPr txBox="1"/>
              <p:nvPr/>
            </p:nvSpPr>
            <p:spPr>
              <a:xfrm>
                <a:off x="3209434" y="3233260"/>
                <a:ext cx="654610" cy="349702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900">
                    <a:solidFill>
                      <a:srgbClr val="006600"/>
                    </a:solidFill>
                  </a:rPr>
                  <a:t>Prism 2 </a:t>
                </a:r>
                <a:r>
                  <a:rPr lang="ko-KR" altLang="en-US" sz="900" b="1">
                    <a:solidFill>
                      <a:srgbClr val="006600"/>
                    </a:solidFill>
                  </a:rPr>
                  <a:t>고정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95817D-0C85-4E4A-BD98-AFC739EBFDE1}"/>
                  </a:ext>
                </a:extLst>
              </p:cNvPr>
              <p:cNvSpPr/>
              <p:nvPr/>
            </p:nvSpPr>
            <p:spPr>
              <a:xfrm>
                <a:off x="2295616" y="3753621"/>
                <a:ext cx="373930" cy="23388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56A3BFC-B7CC-4A8E-BAB1-A39267481814}"/>
                  </a:ext>
                </a:extLst>
              </p:cNvPr>
              <p:cNvSpPr/>
              <p:nvPr/>
            </p:nvSpPr>
            <p:spPr>
              <a:xfrm>
                <a:off x="2821918" y="2327056"/>
                <a:ext cx="452318" cy="444381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5476B3E-5A2F-4909-BBEA-BB899569EACA}"/>
                  </a:ext>
                </a:extLst>
              </p:cNvPr>
              <p:cNvSpPr txBox="1"/>
              <p:nvPr/>
            </p:nvSpPr>
            <p:spPr>
              <a:xfrm>
                <a:off x="2694261" y="2613736"/>
                <a:ext cx="654610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900" b="1">
                    <a:solidFill>
                      <a:srgbClr val="006600"/>
                    </a:solidFill>
                  </a:rPr>
                  <a:t>Lens Group</a:t>
                </a:r>
                <a:endParaRPr lang="ko-KR" altLang="en-US" sz="9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F8A3BBC-DEF5-4DBA-84FB-1600141AE9A2}"/>
                  </a:ext>
                </a:extLst>
              </p:cNvPr>
              <p:cNvSpPr/>
              <p:nvPr/>
            </p:nvSpPr>
            <p:spPr>
              <a:xfrm>
                <a:off x="2375810" y="2941256"/>
                <a:ext cx="135302" cy="16778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44A100-1C6A-46A2-B807-52696958F79F}"/>
                  </a:ext>
                </a:extLst>
              </p:cNvPr>
              <p:cNvSpPr txBox="1"/>
              <p:nvPr/>
            </p:nvSpPr>
            <p:spPr>
              <a:xfrm>
                <a:off x="2193638" y="2909035"/>
                <a:ext cx="482967" cy="38048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>
                    <a:solidFill>
                      <a:srgbClr val="0000FF"/>
                    </a:solidFill>
                  </a:rPr>
                  <a:t>AF </a:t>
                </a:r>
                <a:r>
                  <a:rPr lang="ko-KR" altLang="en-US" sz="1000">
                    <a:solidFill>
                      <a:srgbClr val="0000FF"/>
                    </a:solidFill>
                  </a:rPr>
                  <a:t>구동부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14616D59-B81A-45BC-AB5F-7BE56A82D175}"/>
                  </a:ext>
                </a:extLst>
              </p:cNvPr>
              <p:cNvSpPr/>
              <p:nvPr/>
            </p:nvSpPr>
            <p:spPr>
              <a:xfrm>
                <a:off x="1700667" y="2752566"/>
                <a:ext cx="161744" cy="51664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FF45A0-DAD1-4723-B647-B3C007709848}"/>
                  </a:ext>
                </a:extLst>
              </p:cNvPr>
              <p:cNvSpPr txBox="1"/>
              <p:nvPr/>
            </p:nvSpPr>
            <p:spPr>
              <a:xfrm>
                <a:off x="1573067" y="1989509"/>
                <a:ext cx="482967" cy="3804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/>
                  <a:t>OIS-</a:t>
                </a:r>
                <a:r>
                  <a:rPr lang="ko-KR" altLang="en-US" sz="1000"/>
                  <a:t> </a:t>
                </a:r>
                <a:r>
                  <a:rPr lang="en-US" altLang="ko-KR" sz="1000"/>
                  <a:t>X </a:t>
                </a:r>
                <a:r>
                  <a:rPr lang="ko-KR" altLang="en-US" sz="1000"/>
                  <a:t>구동부</a:t>
                </a: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99A7BDA-DB69-4BC0-A2E1-94361ACA49F1}"/>
                  </a:ext>
                </a:extLst>
              </p:cNvPr>
              <p:cNvSpPr/>
              <p:nvPr/>
            </p:nvSpPr>
            <p:spPr>
              <a:xfrm>
                <a:off x="2238638" y="3689964"/>
                <a:ext cx="345228" cy="23388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5F906E7-8176-40C5-9EAE-A5E8A4B2B72D}"/>
                  </a:ext>
                </a:extLst>
              </p:cNvPr>
              <p:cNvSpPr txBox="1"/>
              <p:nvPr/>
            </p:nvSpPr>
            <p:spPr>
              <a:xfrm>
                <a:off x="2583235" y="3910383"/>
                <a:ext cx="83817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900" b="1">
                    <a:solidFill>
                      <a:srgbClr val="006600"/>
                    </a:solidFill>
                  </a:rPr>
                  <a:t>Image Sensor</a:t>
                </a:r>
                <a:endParaRPr lang="ko-KR" altLang="en-US" sz="9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3255A-E25A-4A49-93BC-BAEA0FAF728E}"/>
                  </a:ext>
                </a:extLst>
              </p:cNvPr>
              <p:cNvSpPr txBox="1"/>
              <p:nvPr/>
            </p:nvSpPr>
            <p:spPr>
              <a:xfrm>
                <a:off x="2094418" y="3414023"/>
                <a:ext cx="482967" cy="38048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/>
                  <a:t>OIS-</a:t>
                </a:r>
                <a:r>
                  <a:rPr lang="ko-KR" altLang="en-US" sz="1000"/>
                  <a:t> </a:t>
                </a:r>
                <a:r>
                  <a:rPr lang="en-US" altLang="ko-KR" sz="1000"/>
                  <a:t>Y </a:t>
                </a:r>
                <a:r>
                  <a:rPr lang="ko-KR" altLang="en-US" sz="1000"/>
                  <a:t>구동부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B433812-7ECC-4339-B50F-BA99B15A50F6}"/>
                  </a:ext>
                </a:extLst>
              </p:cNvPr>
              <p:cNvSpPr txBox="1"/>
              <p:nvPr/>
            </p:nvSpPr>
            <p:spPr>
              <a:xfrm>
                <a:off x="1600351" y="2310052"/>
                <a:ext cx="435784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900">
                    <a:solidFill>
                      <a:srgbClr val="006600"/>
                    </a:solidFill>
                  </a:rPr>
                  <a:t>Prism 1</a:t>
                </a:r>
                <a:endParaRPr lang="ko-KR" altLang="en-US" sz="90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37524CF-2C2B-4C17-AB86-9FA8F1316A50}"/>
                </a:ext>
              </a:extLst>
            </p:cNvPr>
            <p:cNvSpPr/>
            <p:nvPr/>
          </p:nvSpPr>
          <p:spPr>
            <a:xfrm rot="19800000">
              <a:off x="1747218" y="2850839"/>
              <a:ext cx="282535" cy="419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2A5C068-8E3B-4BF2-B694-807E2CB144F0}"/>
              </a:ext>
            </a:extLst>
          </p:cNvPr>
          <p:cNvSpPr txBox="1"/>
          <p:nvPr/>
        </p:nvSpPr>
        <p:spPr>
          <a:xfrm>
            <a:off x="4703466" y="6515045"/>
            <a:ext cx="65029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2 / 10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B06EE0-18A9-46AA-985C-A0494E8FBAF2}"/>
              </a:ext>
            </a:extLst>
          </p:cNvPr>
          <p:cNvSpPr txBox="1"/>
          <p:nvPr/>
        </p:nvSpPr>
        <p:spPr>
          <a:xfrm>
            <a:off x="6574426" y="224190"/>
            <a:ext cx="2179049" cy="294943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Folded 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광학계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+Spring</a:t>
            </a:r>
            <a:r>
              <a:rPr kumimoji="1" lang="en-US" altLang="ko-KR" sz="1400" kern="0">
                <a:solidFill>
                  <a:prstClr val="black"/>
                </a:solidFill>
                <a:latin typeface="Arial Narrow"/>
                <a:ea typeface="LG스마트체 Regular"/>
              </a:rPr>
              <a:t> Actuator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35D07F-B032-4936-BEF9-792D6A11DD4F}"/>
              </a:ext>
            </a:extLst>
          </p:cNvPr>
          <p:cNvSpPr txBox="1"/>
          <p:nvPr/>
        </p:nvSpPr>
        <p:spPr>
          <a:xfrm>
            <a:off x="7934627" y="215707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 발명자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8" name="실행 단추: 홈으로 이동 7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302284BC-35AD-4E5A-B475-A29D22BEB567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B15B24-175D-41E7-843F-14EED27837C3}"/>
              </a:ext>
            </a:extLst>
          </p:cNvPr>
          <p:cNvSpPr txBox="1"/>
          <p:nvPr/>
        </p:nvSpPr>
        <p:spPr>
          <a:xfrm>
            <a:off x="2569414" y="1171745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Actuator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구조 설계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Keyman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94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1E6625F-0F6C-45E4-B4C6-DFD6FFB3F2D3}"/>
              </a:ext>
            </a:extLst>
          </p:cNvPr>
          <p:cNvSpPr txBox="1"/>
          <p:nvPr/>
        </p:nvSpPr>
        <p:spPr>
          <a:xfrm>
            <a:off x="6787625" y="224190"/>
            <a:ext cx="1965850" cy="294943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Folded 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광학계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+</a:t>
            </a:r>
            <a:r>
              <a:rPr kumimoji="1" lang="en-US" altLang="ko-KR" sz="1400" kern="0">
                <a:solidFill>
                  <a:prstClr val="black"/>
                </a:solidFill>
                <a:latin typeface="Arial Narrow"/>
                <a:ea typeface="LG스마트체 Regular"/>
              </a:rPr>
              <a:t>Ball Actuator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54E0D-31A3-4247-9255-A1CC849B8DBD}"/>
              </a:ext>
            </a:extLst>
          </p:cNvPr>
          <p:cNvSpPr txBox="1"/>
          <p:nvPr/>
        </p:nvSpPr>
        <p:spPr>
          <a:xfrm>
            <a:off x="5847885" y="6566396"/>
            <a:ext cx="2686634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Actuator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개발팀 이성국 선임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유현오 팀장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20848A2-187D-4A38-9ADF-049CAFC85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88449"/>
              </p:ext>
            </p:extLst>
          </p:nvPr>
        </p:nvGraphicFramePr>
        <p:xfrm>
          <a:off x="629685" y="735624"/>
          <a:ext cx="8640002" cy="5517789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244669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31332">
                  <a:extLst>
                    <a:ext uri="{9D8B030D-6E8A-4147-A177-3AD203B41FA5}">
                      <a16:colId xmlns:a16="http://schemas.microsoft.com/office/drawing/2014/main" val="120414538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1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Camera with folded optics and bearing suspension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Alfred N. Mireault </a:t>
                      </a:r>
                      <a:r>
                        <a:rPr kumimoji="1"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(’16</a:t>
                      </a:r>
                      <a:r>
                        <a:rPr kumimoji="1" lang="ko-KR" altLang="en-US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VCM</a:t>
                      </a:r>
                      <a:r>
                        <a:rPr kumimoji="1" lang="ko-KR" altLang="en-US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구조</a:t>
                      </a:r>
                      <a:r>
                        <a:rPr kumimoji="1"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/ Zoom</a:t>
                      </a:r>
                      <a:r>
                        <a:rPr kumimoji="1" lang="ko-KR" altLang="en-US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관련</a:t>
                      </a:r>
                      <a:r>
                        <a:rPr kumimoji="1"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17</a:t>
                      </a:r>
                      <a:r>
                        <a:rPr kumimoji="1" lang="ko-KR" altLang="en-US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Scott W. Miller (‘14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55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endParaRPr kumimoji="0" lang="en-US" altLang="ko-KR" sz="10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Nicholas D. Smyth (’19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Fold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구조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줌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/ VCM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구조 관련 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등록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’22.6 (’20.4)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 11375091 B1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4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Folded CM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으로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Lens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도출에 따른 공간 제약 축소 가능</a:t>
                      </a:r>
                      <a:endParaRPr kumimoji="1" lang="en-US" altLang="ko-KR" sz="1100" b="0" u="none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충분한 양산 검증이 이루어진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Ball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방식의 기구 제어로 기술적 실현 가능성은 높음 </a:t>
                      </a:r>
                      <a:endParaRPr kumimoji="1" lang="en-US" altLang="ko-KR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Double </a:t>
                      </a:r>
                      <a:r>
                        <a:rPr kumimoji="1" lang="ko-KR" altLang="en-US" sz="110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폴딩된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Prism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은 빛 투과율이 감소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투과율 확보 관건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적은 빛으로 노이즈 발생에 따른 감도 개선 관건</a:t>
                      </a:r>
                      <a:endParaRPr kumimoji="1" lang="en-US" altLang="ko-KR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진행중인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Varo(Ball type </a:t>
                      </a:r>
                      <a:r>
                        <a:rPr kumimoji="1" lang="ko-KR" altLang="en-US" sz="11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센서시프트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AF+OIS)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와 상반되는 </a:t>
                      </a:r>
                      <a:r>
                        <a:rPr kumimoji="1" lang="ko-KR" altLang="en-US" sz="11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렌즈시프트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방식으로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Next Varo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기술 변화 여부 확인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가능성 低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129F63-F34D-4E34-ACD9-259E3B3D7DF6}"/>
              </a:ext>
            </a:extLst>
          </p:cNvPr>
          <p:cNvSpPr/>
          <p:nvPr/>
        </p:nvSpPr>
        <p:spPr>
          <a:xfrm>
            <a:off x="5575455" y="3512552"/>
            <a:ext cx="378009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0" indent="-85725" algn="l" defTabSz="914400" rtl="0" eaLnBrk="1" fontAlgn="ctr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Ball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을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이용하여 구동체 자세 유지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marR="0" lvl="0" indent="-85725" algn="l" defTabSz="914400" rtl="0" eaLnBrk="1" fontAlgn="ctr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Double Folded Prism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채용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(2 Prism)</a:t>
            </a:r>
          </a:p>
          <a:p>
            <a:pPr marL="85725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Prism 1 - Lens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그룹군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– Prism 2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순으로 구성됨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marR="0" lvl="0" indent="-85725" algn="l" defTabSz="914400" rtl="0" eaLnBrk="1" fontAlgn="ctr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Lens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그룹군이 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축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(OIS-X/ Y, AF)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구동을 하는 구조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(</a:t>
            </a:r>
            <a:r>
              <a:rPr kumimoji="1" lang="ko-KR" altLang="en-US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렌즈시프트</a:t>
            </a:r>
            <a:r>
              <a:rPr kumimoji="1" lang="en-US" altLang="ko-KR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OIS/ AF)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7CCF6C-82EF-40AA-A19C-567AB7C93776}"/>
              </a:ext>
            </a:extLst>
          </p:cNvPr>
          <p:cNvSpPr txBox="1"/>
          <p:nvPr/>
        </p:nvSpPr>
        <p:spPr>
          <a:xfrm>
            <a:off x="5492486" y="3225453"/>
            <a:ext cx="3315579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Ball Actuator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와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2 Prism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방식의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Folded CM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B0C525-5BF4-40EA-BA16-291DDC824D7E}"/>
              </a:ext>
            </a:extLst>
          </p:cNvPr>
          <p:cNvSpPr txBox="1"/>
          <p:nvPr/>
        </p:nvSpPr>
        <p:spPr>
          <a:xfrm>
            <a:off x="4087312" y="3215084"/>
            <a:ext cx="1347687" cy="18388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AF</a:t>
            </a:r>
            <a:r>
              <a:rPr kumimoji="0" lang="ko-KR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구동부</a:t>
            </a:r>
            <a:endParaRPr kumimoji="0" lang="en-US" altLang="ko-KR" sz="11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38D8A1-DC31-4B14-9FD7-455C5F11FB58}"/>
              </a:ext>
            </a:extLst>
          </p:cNvPr>
          <p:cNvSpPr txBox="1"/>
          <p:nvPr/>
        </p:nvSpPr>
        <p:spPr>
          <a:xfrm>
            <a:off x="4087312" y="4048769"/>
            <a:ext cx="1347687" cy="18388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OIS</a:t>
            </a:r>
            <a:r>
              <a:rPr kumimoji="0" lang="ko-KR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구동부</a:t>
            </a:r>
            <a:endParaRPr kumimoji="0" lang="en-US" altLang="ko-KR" sz="11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0F8C1EE-51D8-44C3-8C1D-06F6595E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730" y="2033214"/>
            <a:ext cx="1672269" cy="2489028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306268-11F5-4064-A3C2-082745BB9654}"/>
              </a:ext>
            </a:extLst>
          </p:cNvPr>
          <p:cNvCxnSpPr>
            <a:cxnSpLocks/>
          </p:cNvCxnSpPr>
          <p:nvPr/>
        </p:nvCxnSpPr>
        <p:spPr>
          <a:xfrm flipH="1">
            <a:off x="3046315" y="3277728"/>
            <a:ext cx="1325931" cy="55201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7B2EF70-C1E5-47E7-BA04-112AF58BEF1E}"/>
              </a:ext>
            </a:extLst>
          </p:cNvPr>
          <p:cNvCxnSpPr>
            <a:cxnSpLocks/>
          </p:cNvCxnSpPr>
          <p:nvPr/>
        </p:nvCxnSpPr>
        <p:spPr>
          <a:xfrm flipH="1" flipV="1">
            <a:off x="3707315" y="3939277"/>
            <a:ext cx="696699" cy="1868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2784305-AF13-47E8-855F-7E4F0A24099D}"/>
              </a:ext>
            </a:extLst>
          </p:cNvPr>
          <p:cNvCxnSpPr>
            <a:cxnSpLocks/>
          </p:cNvCxnSpPr>
          <p:nvPr/>
        </p:nvCxnSpPr>
        <p:spPr>
          <a:xfrm flipH="1" flipV="1">
            <a:off x="3080671" y="4118839"/>
            <a:ext cx="1323342" cy="1458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D321D0F-5801-4F85-B240-F921BAFEF27C}"/>
              </a:ext>
            </a:extLst>
          </p:cNvPr>
          <p:cNvSpPr txBox="1"/>
          <p:nvPr/>
        </p:nvSpPr>
        <p:spPr>
          <a:xfrm>
            <a:off x="4364086" y="2202838"/>
            <a:ext cx="836135" cy="18388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u="sng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LG스마트체 Regular"/>
              </a:rPr>
              <a:t>2 Prism</a:t>
            </a:r>
            <a:endParaRPr kumimoji="0" lang="en-US" altLang="ko-KR" sz="11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4606041-DCEF-428B-B797-7849D9CE50F9}"/>
              </a:ext>
            </a:extLst>
          </p:cNvPr>
          <p:cNvCxnSpPr>
            <a:cxnSpLocks/>
          </p:cNvCxnSpPr>
          <p:nvPr/>
        </p:nvCxnSpPr>
        <p:spPr>
          <a:xfrm flipH="1">
            <a:off x="3255866" y="2294781"/>
            <a:ext cx="1276949" cy="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F11518-7670-47FB-A198-4447CE8C3870}"/>
              </a:ext>
            </a:extLst>
          </p:cNvPr>
          <p:cNvCxnSpPr>
            <a:cxnSpLocks/>
          </p:cNvCxnSpPr>
          <p:nvPr/>
        </p:nvCxnSpPr>
        <p:spPr>
          <a:xfrm flipH="1">
            <a:off x="3607622" y="2302072"/>
            <a:ext cx="925193" cy="475276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2B2D824-0743-4F9A-A2A5-C0A690B47053}"/>
              </a:ext>
            </a:extLst>
          </p:cNvPr>
          <p:cNvSpPr txBox="1"/>
          <p:nvPr/>
        </p:nvSpPr>
        <p:spPr>
          <a:xfrm>
            <a:off x="3921036" y="3711170"/>
            <a:ext cx="1347687" cy="16080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00FF"/>
                </a:solidFill>
                <a:latin typeface="Arial Narrow"/>
                <a:ea typeface="LG스마트체 Regular"/>
              </a:rPr>
              <a:t>340 : OIS X Coil</a:t>
            </a:r>
            <a:endParaRPr kumimoji="0" lang="en-US" altLang="ko-KR" sz="900" b="0" i="0" strike="noStrike" kern="1200" cap="none" spc="0" normalizeH="0" baseline="0" noProof="0">
              <a:ln>
                <a:noFill/>
              </a:ln>
              <a:solidFill>
                <a:srgbClr val="0000FF"/>
              </a:solidFill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A15814-8C10-4264-8FBE-AECF467CB9E5}"/>
              </a:ext>
            </a:extLst>
          </p:cNvPr>
          <p:cNvSpPr txBox="1"/>
          <p:nvPr/>
        </p:nvSpPr>
        <p:spPr>
          <a:xfrm>
            <a:off x="1960576" y="4233881"/>
            <a:ext cx="1347687" cy="16080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00FF"/>
                </a:solidFill>
                <a:latin typeface="Arial Narrow"/>
                <a:ea typeface="LG스마트체 Regular"/>
              </a:rPr>
              <a:t>336 : OIS Y Coil</a:t>
            </a:r>
            <a:endParaRPr kumimoji="0" lang="en-US" altLang="ko-KR" sz="900" b="0" i="0" strike="noStrike" kern="1200" cap="none" spc="0" normalizeH="0" baseline="0" noProof="0">
              <a:ln>
                <a:noFill/>
              </a:ln>
              <a:solidFill>
                <a:srgbClr val="0000FF"/>
              </a:solidFill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6492B2-45E6-4C0E-A97D-5125EFB0B883}"/>
              </a:ext>
            </a:extLst>
          </p:cNvPr>
          <p:cNvSpPr txBox="1"/>
          <p:nvPr/>
        </p:nvSpPr>
        <p:spPr>
          <a:xfrm>
            <a:off x="2045904" y="3805741"/>
            <a:ext cx="640140" cy="16080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00FF"/>
                </a:solidFill>
                <a:latin typeface="Arial Narrow"/>
                <a:ea typeface="LG스마트체 Regular"/>
              </a:rPr>
              <a:t>332 : AF Coil</a:t>
            </a:r>
            <a:endParaRPr kumimoji="0" lang="en-US" altLang="ko-KR" sz="900" b="0" i="0" strike="noStrike" kern="1200" cap="none" spc="0" normalizeH="0" baseline="0" noProof="0">
              <a:ln>
                <a:noFill/>
              </a:ln>
              <a:solidFill>
                <a:srgbClr val="0000FF"/>
              </a:solidFill>
              <a:uLnTx/>
              <a:uFillTx/>
              <a:latin typeface="Arial Narrow"/>
              <a:ea typeface="LG스마트체 Regular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995A0A8-DBFA-4D3C-9312-26898809C5CD}"/>
              </a:ext>
            </a:extLst>
          </p:cNvPr>
          <p:cNvCxnSpPr/>
          <p:nvPr/>
        </p:nvCxnSpPr>
        <p:spPr>
          <a:xfrm flipV="1">
            <a:off x="1811802" y="2186469"/>
            <a:ext cx="0" cy="3806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34F74F6-21AB-4AC4-888D-9B6CC43F6C65}"/>
              </a:ext>
            </a:extLst>
          </p:cNvPr>
          <p:cNvCxnSpPr>
            <a:cxnSpLocks/>
          </p:cNvCxnSpPr>
          <p:nvPr/>
        </p:nvCxnSpPr>
        <p:spPr>
          <a:xfrm flipV="1">
            <a:off x="1811802" y="2424155"/>
            <a:ext cx="327681" cy="14291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6591F1C-E05B-4457-8997-999068E94D23}"/>
              </a:ext>
            </a:extLst>
          </p:cNvPr>
          <p:cNvCxnSpPr>
            <a:cxnSpLocks/>
          </p:cNvCxnSpPr>
          <p:nvPr/>
        </p:nvCxnSpPr>
        <p:spPr>
          <a:xfrm>
            <a:off x="1811802" y="2567073"/>
            <a:ext cx="301577" cy="23768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723B40C-757C-4761-A63B-AB0A9A5DA23B}"/>
              </a:ext>
            </a:extLst>
          </p:cNvPr>
          <p:cNvSpPr txBox="1"/>
          <p:nvPr/>
        </p:nvSpPr>
        <p:spPr>
          <a:xfrm>
            <a:off x="1632765" y="2056346"/>
            <a:ext cx="640140" cy="15355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strike="noStrike" kern="1200" cap="none" spc="0" normalizeH="0" baseline="0" noProof="0">
                <a:ln>
                  <a:noFill/>
                </a:ln>
                <a:uLnTx/>
                <a:uFillTx/>
                <a:latin typeface="Arial Narrow"/>
                <a:ea typeface="LG스마트체 Regular"/>
              </a:rPr>
              <a:t>OIS 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30E4F-009C-4397-9452-6EC6586AF34C}"/>
              </a:ext>
            </a:extLst>
          </p:cNvPr>
          <p:cNvSpPr txBox="1"/>
          <p:nvPr/>
        </p:nvSpPr>
        <p:spPr>
          <a:xfrm>
            <a:off x="2136649" y="2310366"/>
            <a:ext cx="640140" cy="15355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atin typeface="Arial Narrow"/>
                <a:ea typeface="LG스마트체 Regular"/>
              </a:rPr>
              <a:t>OIS Y</a:t>
            </a:r>
            <a:endParaRPr kumimoji="0" lang="en-US" altLang="ko-KR" sz="800" b="0" i="0" strike="noStrike" kern="1200" cap="none" spc="0" normalizeH="0" baseline="0" noProof="0">
              <a:ln>
                <a:noFill/>
              </a:ln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8DA19D-8776-4473-8203-1E6AD2C6C4AB}"/>
              </a:ext>
            </a:extLst>
          </p:cNvPr>
          <p:cNvSpPr txBox="1"/>
          <p:nvPr/>
        </p:nvSpPr>
        <p:spPr>
          <a:xfrm>
            <a:off x="2073536" y="2823386"/>
            <a:ext cx="640140" cy="15355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atin typeface="Arial Narrow"/>
                <a:ea typeface="LG스마트체 Regular"/>
              </a:rPr>
              <a:t>AF</a:t>
            </a:r>
            <a:endParaRPr kumimoji="0" lang="en-US" altLang="ko-KR" sz="800" b="0" i="0" strike="noStrike" kern="1200" cap="none" spc="0" normalizeH="0" baseline="0" noProof="0">
              <a:ln>
                <a:noFill/>
              </a:ln>
              <a:uLnTx/>
              <a:uFillTx/>
              <a:latin typeface="Arial Narrow"/>
              <a:ea typeface="LG스마트체 Regular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5308C25-0DF0-49FD-B2D6-AC9F44DBBBDB}"/>
              </a:ext>
            </a:extLst>
          </p:cNvPr>
          <p:cNvCxnSpPr>
            <a:cxnSpLocks/>
          </p:cNvCxnSpPr>
          <p:nvPr/>
        </p:nvCxnSpPr>
        <p:spPr>
          <a:xfrm flipH="1" flipV="1">
            <a:off x="3408267" y="2447181"/>
            <a:ext cx="963979" cy="18058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9D4736F-FBF9-48D4-BC07-2C5EB91F6393}"/>
              </a:ext>
            </a:extLst>
          </p:cNvPr>
          <p:cNvSpPr txBox="1"/>
          <p:nvPr/>
        </p:nvSpPr>
        <p:spPr>
          <a:xfrm>
            <a:off x="4070218" y="2591046"/>
            <a:ext cx="1347687" cy="18388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Lens</a:t>
            </a:r>
            <a:r>
              <a:rPr kumimoji="0" lang="ko-KR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 그룹</a:t>
            </a:r>
            <a:endParaRPr kumimoji="0" lang="en-US" altLang="ko-KR" sz="11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EC4392-CF5A-46F7-9181-827EE04F2496}"/>
              </a:ext>
            </a:extLst>
          </p:cNvPr>
          <p:cNvSpPr txBox="1"/>
          <p:nvPr/>
        </p:nvSpPr>
        <p:spPr>
          <a:xfrm>
            <a:off x="5890845" y="1116170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Actuator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구조 설계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Keyman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330547-A6CE-44E1-95D2-1BFFBCDCC5F1}"/>
              </a:ext>
            </a:extLst>
          </p:cNvPr>
          <p:cNvSpPr txBox="1"/>
          <p:nvPr/>
        </p:nvSpPr>
        <p:spPr>
          <a:xfrm>
            <a:off x="5483912" y="1936813"/>
            <a:ext cx="2927652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Ball Act.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구동의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1Q vs.2Q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특허 차이점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graphicFrame>
        <p:nvGraphicFramePr>
          <p:cNvPr id="79" name="표 5">
            <a:extLst>
              <a:ext uri="{FF2B5EF4-FFF2-40B4-BE49-F238E27FC236}">
                <a16:creationId xmlns:a16="http://schemas.microsoft.com/office/drawing/2014/main" id="{EC24B32F-3FF9-4BFE-BDE1-34EBC8ADD298}"/>
              </a:ext>
            </a:extLst>
          </p:cNvPr>
          <p:cNvGraphicFramePr>
            <a:graphicFrameLocks noGrp="1"/>
          </p:cNvGraphicFramePr>
          <p:nvPr/>
        </p:nvGraphicFramePr>
        <p:xfrm>
          <a:off x="5751674" y="2469270"/>
          <a:ext cx="3150548" cy="64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554">
                  <a:extLst>
                    <a:ext uri="{9D8B030D-6E8A-4147-A177-3AD203B41FA5}">
                      <a16:colId xmlns:a16="http://schemas.microsoft.com/office/drawing/2014/main" val="1299311375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610396989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3453626040"/>
                    </a:ext>
                  </a:extLst>
                </a:gridCol>
              </a:tblGrid>
              <a:tr h="22975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항목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출원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(*4677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2Q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등록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(*5091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225436"/>
                  </a:ext>
                </a:extLst>
              </a:tr>
              <a:tr h="41890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Shift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유형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센서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Shift OIS</a:t>
                      </a:r>
                    </a:p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렌즈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Shift AF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렌즈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Shift OIS/ AF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417566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FC8C83-7D09-43BF-859D-DEF7A419BE17}"/>
              </a:ext>
            </a:extLst>
          </p:cNvPr>
          <p:cNvSpPr/>
          <p:nvPr/>
        </p:nvSpPr>
        <p:spPr>
          <a:xfrm>
            <a:off x="5582901" y="2202185"/>
            <a:ext cx="25118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Shift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유형 및 렌즈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Shift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방식 특허 등록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49F275-5527-4797-8600-B2A0C63F6DD2}"/>
              </a:ext>
            </a:extLst>
          </p:cNvPr>
          <p:cNvSpPr txBox="1"/>
          <p:nvPr/>
        </p:nvSpPr>
        <p:spPr>
          <a:xfrm>
            <a:off x="4703466" y="6515045"/>
            <a:ext cx="65029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3 / 10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E5A919-0D06-4FAC-958E-86C03E17CDF8}"/>
              </a:ext>
            </a:extLst>
          </p:cNvPr>
          <p:cNvSpPr txBox="1"/>
          <p:nvPr/>
        </p:nvSpPr>
        <p:spPr>
          <a:xfrm>
            <a:off x="7745397" y="2197933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발명자 추가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(Alfred N.)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92" name="실행 단추: 홈으로 이동 9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1EE7BB0-4639-49AF-8CC5-ABB301D8CACF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4782E3-233F-4415-AA54-400B95CF19F0}"/>
              </a:ext>
            </a:extLst>
          </p:cNvPr>
          <p:cNvSpPr txBox="1"/>
          <p:nvPr/>
        </p:nvSpPr>
        <p:spPr>
          <a:xfrm>
            <a:off x="7241190" y="978875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Actuator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구조 설계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Keyman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2A017C-91F1-49C9-A66E-C92FBBD52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33796"/>
              </p:ext>
            </p:extLst>
          </p:nvPr>
        </p:nvGraphicFramePr>
        <p:xfrm>
          <a:off x="629685" y="735624"/>
          <a:ext cx="8640000" cy="5553789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423641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800359">
                  <a:extLst>
                    <a:ext uri="{9D8B030D-6E8A-4147-A177-3AD203B41FA5}">
                      <a16:colId xmlns:a16="http://schemas.microsoft.com/office/drawing/2014/main" val="1078904366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2141258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Camera Autofocus Using Time-of-Flight Assistance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Mark N. </a:t>
                      </a:r>
                      <a:r>
                        <a:rPr kumimoji="1" lang="en-US" altLang="ko-KR" sz="1000" b="0" kern="1200" err="1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Gamadia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(’12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AF/ 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선명도 관련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Abhishek </a:t>
                      </a:r>
                      <a:r>
                        <a:rPr kumimoji="1" lang="en-US" altLang="ko-KR" sz="1000" b="0" kern="1200" err="1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Dhanda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(’19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렌즈제어 관련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endParaRPr kumimoji="1" lang="en-US" altLang="ko-KR" sz="1000" b="0" kern="1200">
                        <a:solidFill>
                          <a:srgbClr val="0000FF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algn="l" fontAlgn="ctr"/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Gregory </a:t>
                      </a:r>
                      <a:r>
                        <a:rPr kumimoji="1" lang="en-US" altLang="ko-KR" sz="1000" b="0" kern="1200" err="1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Guyomarc’h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(’14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6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), Andrew D. Fernandez(’19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 , 4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Moshe </a:t>
                      </a:r>
                      <a:r>
                        <a:rPr kumimoji="1" lang="en-US" altLang="ko-KR" sz="1000" b="0" kern="1200" err="1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Laifenfeld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(‘17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15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0806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(‘21.9)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2022-0116544 A1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80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b="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4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 효과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카메라의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AF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Time of Flight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Depth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정보를 이용하여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선택적으로 적용함으로써 보다 높은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효율성을 제공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일반적으로 많이 쓰이는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AF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모드들의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(PDAF, CBAF, Depth)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장점만을 취해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빠르고 정확한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Hybrid AF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구현 방식을 제안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부가 정보를 이용한 알고리즘 변경만으로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HW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성능을 극대화 시킴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iPhone 12 Pro model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이후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Pro model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Hybrid AF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채택하고 있음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</a:p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대응 방안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알고리즘만으로 성능 향상이 증대되는 사항에 대해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HW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변경으로 가용한 수준과 비교하여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정량적인 평가를 진행하겠음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842C11-4D3A-456F-8119-FF4AD34B0A70}"/>
              </a:ext>
            </a:extLst>
          </p:cNvPr>
          <p:cNvSpPr txBox="1"/>
          <p:nvPr/>
        </p:nvSpPr>
        <p:spPr>
          <a:xfrm>
            <a:off x="6057223" y="6578908"/>
            <a:ext cx="2696252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플랫폼개발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팀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박귀연 책임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송영식 팀장</a:t>
            </a: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7411EB32-96C5-4E82-80D4-47D7A0947855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212465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F110F3-5218-45C6-8836-34F39361F941}"/>
              </a:ext>
            </a:extLst>
          </p:cNvPr>
          <p:cNvSpPr txBox="1"/>
          <p:nvPr/>
        </p:nvSpPr>
        <p:spPr>
          <a:xfrm>
            <a:off x="8439952" y="226434"/>
            <a:ext cx="260255" cy="29045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>
                <a:solidFill>
                  <a:prstClr val="black"/>
                </a:solidFill>
                <a:latin typeface="Arial Narrow"/>
                <a:ea typeface="LG스마트체 Regular"/>
              </a:rPr>
              <a:t>AF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74B8E-8DF0-49C2-9D58-85D689768102}"/>
              </a:ext>
            </a:extLst>
          </p:cNvPr>
          <p:cNvSpPr txBox="1"/>
          <p:nvPr/>
        </p:nvSpPr>
        <p:spPr>
          <a:xfrm>
            <a:off x="4703466" y="6515045"/>
            <a:ext cx="65029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4 / 10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94E8A9F-15E4-4233-A014-8A7626C9A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44" b="8356"/>
          <a:stretch/>
        </p:blipFill>
        <p:spPr>
          <a:xfrm>
            <a:off x="1541408" y="1994270"/>
            <a:ext cx="2682240" cy="2464520"/>
          </a:xfrm>
          <a:prstGeom prst="rect">
            <a:avLst/>
          </a:prstGeom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FC386F77-B8E3-413D-8900-71392EFC5535}"/>
              </a:ext>
            </a:extLst>
          </p:cNvPr>
          <p:cNvSpPr txBox="1"/>
          <p:nvPr/>
        </p:nvSpPr>
        <p:spPr>
          <a:xfrm>
            <a:off x="2166527" y="4435804"/>
            <a:ext cx="1438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latin typeface="LG스마트체 Regular"/>
                <a:ea typeface="LG스마트체 Regular"/>
              </a:rPr>
              <a:t>Hybrid AF, Processing</a:t>
            </a:r>
            <a:endParaRPr kumimoji="1" lang="ko-KR" altLang="en-US" sz="1000">
              <a:latin typeface="LG스마트체 Regular"/>
              <a:ea typeface="LG스마트체 Regular"/>
            </a:endParaRPr>
          </a:p>
        </p:txBody>
      </p:sp>
      <p:sp>
        <p:nvSpPr>
          <p:cNvPr id="21" name="실행 단추: 홈으로 이동 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FB3A3BA-DBA4-4E81-9932-1B5BFAE764C2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0F5563-097F-4F8D-930C-C5967A516F8D}"/>
              </a:ext>
            </a:extLst>
          </p:cNvPr>
          <p:cNvSpPr/>
          <p:nvPr/>
        </p:nvSpPr>
        <p:spPr>
          <a:xfrm>
            <a:off x="4563919" y="2822770"/>
            <a:ext cx="4598457" cy="11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400" marR="0" lvl="0" indent="-86400" algn="l" defTabSz="914400" rtl="0" eaLnBrk="1" fontAlgn="b" latinLnBrk="1" hangingPunct="1">
              <a:lnSpc>
                <a:spcPct val="11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PDAF*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기본모드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빠르고 정확한 반면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1"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조도가 낮고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평평한 텍스처에서 취약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</a:p>
          <a:p>
            <a:pPr marL="86400" marR="0" lvl="0" indent="-86400" algn="l" defTabSz="914400" rtl="0" eaLnBrk="1" fontAlgn="b" latinLnBrk="1" hangingPunct="1">
              <a:lnSpc>
                <a:spcPct val="11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이런 환경에서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3D Depth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정보를 활용한 </a:t>
            </a:r>
            <a:r>
              <a:rPr kumimoji="1" lang="en-US" altLang="ko-KR" sz="110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ToF</a:t>
            </a:r>
            <a:r>
              <a:rPr kumimoji="1"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-AF</a:t>
            </a:r>
            <a:r>
              <a:rPr kumimoji="1"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으로 전환 </a:t>
            </a:r>
            <a:r>
              <a:rPr kumimoji="1"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Focusing</a:t>
            </a:r>
          </a:p>
          <a:p>
            <a:pPr marL="86400" marR="0" lvl="0" indent="-86400" algn="l" defTabSz="914400" rtl="0" eaLnBrk="1" fontAlgn="b" latinLnBrk="1" hangingPunct="1">
              <a:lnSpc>
                <a:spcPct val="11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CBAF**</a:t>
            </a:r>
            <a:r>
              <a:rPr kumimoji="1"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는 인접한 픽셀들의 </a:t>
            </a:r>
            <a:r>
              <a:rPr kumimoji="1"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Intensity difference</a:t>
            </a:r>
            <a:r>
              <a:rPr kumimoji="1"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</a:t>
            </a:r>
            <a:r>
              <a:rPr kumimoji="1"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Scanning</a:t>
            </a:r>
            <a:r>
              <a:rPr kumimoji="1"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하여 정확도를 높임</a:t>
            </a:r>
            <a:r>
              <a:rPr kumimoji="1"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defTabSz="914400" fontAlgn="b" latinLnBrk="1">
              <a:lnSpc>
                <a:spcPct val="110000"/>
              </a:lnSpc>
              <a:defRPr/>
            </a:pPr>
            <a:r>
              <a:rPr kumimoji="1"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※</a:t>
            </a:r>
            <a:r>
              <a:rPr kumimoji="1"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단</a:t>
            </a:r>
            <a:r>
              <a:rPr kumimoji="1"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넓은 영역을 </a:t>
            </a:r>
            <a:r>
              <a:rPr kumimoji="1"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Computing</a:t>
            </a:r>
            <a:r>
              <a:rPr kumimoji="1"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 느려 지는 단점</a:t>
            </a:r>
            <a:endParaRPr kumimoji="1" lang="en-US" altLang="ko-KR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6400" marR="0" lvl="0" indent="-86400" algn="l" defTabSz="914400" rtl="0" eaLnBrk="1" fontAlgn="b" latinLnBrk="1" hangingPunct="1">
              <a:lnSpc>
                <a:spcPct val="11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dirty="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PDAF*</a:t>
            </a:r>
            <a:r>
              <a:rPr kumimoji="1" lang="en-US" altLang="ko-KR" sz="1100" dirty="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dirty="0" err="1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ToF</a:t>
            </a:r>
            <a:r>
              <a:rPr kumimoji="1" lang="en-US" altLang="ko-KR" sz="1100" dirty="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-AF</a:t>
            </a:r>
            <a:r>
              <a:rPr kumimoji="1" lang="en-US" altLang="ko-KR" sz="1100" dirty="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</a:t>
            </a:r>
            <a:r>
              <a:rPr kumimoji="1" lang="en-US" altLang="ko-KR" sz="1100" dirty="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 CBAF**</a:t>
            </a:r>
            <a:r>
              <a:rPr kumimoji="1" lang="ko-KR" altLang="en-US" sz="1100" dirty="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의 장점만을 취하는 알고리즘을 </a:t>
            </a:r>
            <a:r>
              <a:rPr kumimoji="1" lang="en-US" altLang="ko-KR" sz="1100" dirty="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Hybrid AF mode</a:t>
            </a:r>
            <a:r>
              <a:rPr kumimoji="1" lang="ko-KR" altLang="en-US" sz="1100" dirty="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에 적용</a:t>
            </a:r>
            <a:endParaRPr kumimoji="1" lang="en-US" altLang="ko-KR" sz="1100" dirty="0">
              <a:highlight>
                <a:srgbClr val="FFFF00"/>
              </a:highligh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lvl="0" algn="l" defTabSz="914400" rtl="0" eaLnBrk="1" fontAlgn="b" latinLnBrk="1" hangingPunct="1">
              <a:lnSpc>
                <a:spcPct val="11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70AAA-8737-4C27-A8CB-2E1DF3BE8D87}"/>
              </a:ext>
            </a:extLst>
          </p:cNvPr>
          <p:cNvSpPr txBox="1"/>
          <p:nvPr/>
        </p:nvSpPr>
        <p:spPr>
          <a:xfrm>
            <a:off x="4480052" y="2525769"/>
            <a:ext cx="4598457" cy="29398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ko-KR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lang="en-US" altLang="ko-KR" sz="1300" b="1">
                <a:solidFill>
                  <a:prstClr val="black"/>
                </a:solidFill>
                <a:latin typeface="Arial Narrow"/>
                <a:ea typeface="LG스마트체 Regular"/>
              </a:rPr>
              <a:t>PDAF*,</a:t>
            </a:r>
            <a:r>
              <a:rPr lang="ko-KR" altLang="en-US" sz="1300" b="1">
                <a:solidFill>
                  <a:prstClr val="black"/>
                </a:solidFill>
                <a:latin typeface="Arial Narrow"/>
                <a:ea typeface="LG스마트체 Regular"/>
              </a:rPr>
              <a:t> </a:t>
            </a:r>
            <a:r>
              <a:rPr kumimoji="0" lang="en-US" altLang="ko-KR" sz="13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ToF</a:t>
            </a:r>
            <a:r>
              <a:rPr kumimoji="0" lang="en-US" altLang="ko-KR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-AF</a:t>
            </a:r>
            <a:r>
              <a:rPr lang="en-US" altLang="ko-KR" sz="1300" b="1">
                <a:solidFill>
                  <a:prstClr val="black"/>
                </a:solidFill>
                <a:latin typeface="Arial Narrow"/>
                <a:ea typeface="LG스마트체 Regular"/>
              </a:rPr>
              <a:t>,</a:t>
            </a:r>
            <a:r>
              <a:rPr lang="ko-KR" altLang="en-US" sz="1300" b="1">
                <a:solidFill>
                  <a:prstClr val="black"/>
                </a:solidFill>
                <a:latin typeface="Arial Narrow"/>
                <a:ea typeface="LG스마트체 Regular"/>
              </a:rPr>
              <a:t> </a:t>
            </a:r>
            <a:r>
              <a:rPr lang="en-US" altLang="ko-KR" sz="1300" b="1">
                <a:solidFill>
                  <a:prstClr val="black"/>
                </a:solidFill>
                <a:latin typeface="Arial Narrow"/>
                <a:ea typeface="LG스마트체 Regular"/>
              </a:rPr>
              <a:t>CBAF**</a:t>
            </a:r>
            <a:r>
              <a:rPr lang="ko-KR" altLang="en-US" sz="1300" b="1">
                <a:solidFill>
                  <a:prstClr val="black"/>
                </a:solidFill>
                <a:latin typeface="Arial Narrow"/>
                <a:ea typeface="LG스마트체 Regular"/>
              </a:rPr>
              <a:t>를 이용한</a:t>
            </a:r>
            <a:r>
              <a:rPr lang="en-US" altLang="ko-KR" sz="1300" b="1">
                <a:solidFill>
                  <a:prstClr val="black"/>
                </a:solidFill>
                <a:latin typeface="Arial Narrow"/>
                <a:ea typeface="LG스마트체 Regular"/>
              </a:rPr>
              <a:t> Hybrid AF </a:t>
            </a:r>
            <a:r>
              <a:rPr lang="ko-KR" altLang="en-US" sz="1300" b="1">
                <a:solidFill>
                  <a:prstClr val="black"/>
                </a:solidFill>
                <a:latin typeface="Arial Narrow"/>
                <a:ea typeface="LG스마트체 Regular"/>
              </a:rPr>
              <a:t>방법</a:t>
            </a:r>
            <a:endParaRPr kumimoji="0" lang="en-US" altLang="ko-KR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7AC48E-8BFD-49CC-B4BC-12E766C8B8B4}"/>
              </a:ext>
            </a:extLst>
          </p:cNvPr>
          <p:cNvSpPr/>
          <p:nvPr/>
        </p:nvSpPr>
        <p:spPr>
          <a:xfrm>
            <a:off x="4740989" y="3810613"/>
            <a:ext cx="2005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1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*PDAF(Phase Detection Autofocus)</a:t>
            </a:r>
            <a:endParaRPr lang="ko-KR" altLang="en-US">
              <a:solidFill>
                <a:srgbClr val="0066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7664F2-6B5D-4473-AE76-2DEDDF52A6E5}"/>
              </a:ext>
            </a:extLst>
          </p:cNvPr>
          <p:cNvSpPr/>
          <p:nvPr/>
        </p:nvSpPr>
        <p:spPr>
          <a:xfrm>
            <a:off x="4740989" y="4014316"/>
            <a:ext cx="19992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1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**CBAF(Contrast Based Autofocus)</a:t>
            </a:r>
            <a:endParaRPr lang="ko-KR" altLang="en-US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6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2A017C-91F1-49C9-A66E-C92FBBD52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18537"/>
              </p:ext>
            </p:extLst>
          </p:nvPr>
        </p:nvGraphicFramePr>
        <p:xfrm>
          <a:off x="629685" y="735624"/>
          <a:ext cx="8640000" cy="5594652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414932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809068">
                  <a:extLst>
                    <a:ext uri="{9D8B030D-6E8A-4147-A177-3AD203B41FA5}">
                      <a16:colId xmlns:a16="http://schemas.microsoft.com/office/drawing/2014/main" val="4167555631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2141258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Pattern Projector Based on metamaterials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Shen Ren (~’18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Stanford Univ.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optoelectronics, photonics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연구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’19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2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Lidu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Huang (‘19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2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0806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(‘21.10)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 2022-0179125 A1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736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b="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76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 효과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기존에 일반적으로 사용되었던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Collimator lens + DOE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조합에 비해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TTL size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감소 가능 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Size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감소의 장점을 가지면서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기존의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trade-off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한계였던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 효율 손실의 단점은 가지지 않음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본 특허는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개의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meta-surface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방식이며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이보다 진보한 기술인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Single layer Meta-surface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Bental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MOE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검증 중임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ACE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는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Meta-surface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</a:t>
                      </a:r>
                      <a:r>
                        <a:rPr kumimoji="1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구조광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Module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적용 </a:t>
                      </a:r>
                      <a:r>
                        <a:rPr kumimoji="1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개발중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Bental_PJT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’23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 양산 예정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대응 방안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Meta-surface design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관련 기술의 이해 및 그에 기반한 자사 </a:t>
                      </a:r>
                      <a:r>
                        <a:rPr kumimoji="1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특허팀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접수 완료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MOE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 사용된 모듈의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분석을 진행 하고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Bental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MOE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POR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적용되는 시점을 확인 하겠음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842C11-4D3A-456F-8119-FF4AD34B0A70}"/>
              </a:ext>
            </a:extLst>
          </p:cNvPr>
          <p:cNvSpPr txBox="1"/>
          <p:nvPr/>
        </p:nvSpPr>
        <p:spPr>
          <a:xfrm>
            <a:off x="6057223" y="6578908"/>
            <a:ext cx="2696252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플랫폼개발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팀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박귀연 책임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송영식 팀장</a:t>
            </a: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7411EB32-96C5-4E82-80D4-47D7A0947855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212465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8F608-22DA-40BC-9945-1C27B8728D7E}"/>
              </a:ext>
            </a:extLst>
          </p:cNvPr>
          <p:cNvSpPr txBox="1"/>
          <p:nvPr/>
        </p:nvSpPr>
        <p:spPr>
          <a:xfrm>
            <a:off x="8439952" y="226434"/>
            <a:ext cx="260255" cy="29045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3D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4D0CB1-43B9-4B4F-8C45-121B563EEE04}"/>
              </a:ext>
            </a:extLst>
          </p:cNvPr>
          <p:cNvSpPr txBox="1"/>
          <p:nvPr/>
        </p:nvSpPr>
        <p:spPr>
          <a:xfrm>
            <a:off x="4703466" y="6515045"/>
            <a:ext cx="65029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5 / 10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CA3793-42D3-4307-B5AB-E1D01082C5A5}"/>
              </a:ext>
            </a:extLst>
          </p:cNvPr>
          <p:cNvSpPr txBox="1"/>
          <p:nvPr/>
        </p:nvSpPr>
        <p:spPr>
          <a:xfrm>
            <a:off x="8093955" y="1034026"/>
            <a:ext cx="1826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소자 요소 기술 인력 강화 추정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025D2C8-4B30-402C-815A-8BDD51F6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41" y="2188668"/>
            <a:ext cx="2465453" cy="180612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EB1E8CA-5D79-4019-92F6-CF44213BF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79668" y="2440437"/>
            <a:ext cx="1417989" cy="20165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260B05B-BC17-4764-A871-F1E73E6C6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845" y="2857608"/>
            <a:ext cx="1904604" cy="1281758"/>
          </a:xfrm>
          <a:prstGeom prst="rect">
            <a:avLst/>
          </a:prstGeom>
        </p:spPr>
      </p:pic>
      <p:sp>
        <p:nvSpPr>
          <p:cNvPr id="34" name="TextBox 5">
            <a:extLst>
              <a:ext uri="{FF2B5EF4-FFF2-40B4-BE49-F238E27FC236}">
                <a16:creationId xmlns:a16="http://schemas.microsoft.com/office/drawing/2014/main" id="{3BC51843-7226-46E8-B963-95AEA4D0E766}"/>
              </a:ext>
            </a:extLst>
          </p:cNvPr>
          <p:cNvSpPr txBox="1"/>
          <p:nvPr/>
        </p:nvSpPr>
        <p:spPr>
          <a:xfrm>
            <a:off x="1559705" y="3948632"/>
            <a:ext cx="2362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>
                <a:latin typeface="LG스마트체 Regular"/>
                <a:ea typeface="LG스마트체 Regular"/>
              </a:rPr>
              <a:t>[</a:t>
            </a:r>
            <a:r>
              <a:rPr kumimoji="1" lang="ko-KR" altLang="en-US" sz="1100">
                <a:latin typeface="LG스마트체 Regular"/>
                <a:ea typeface="LG스마트체 Regular"/>
              </a:rPr>
              <a:t>대표도면</a:t>
            </a:r>
            <a:r>
              <a:rPr kumimoji="1" lang="en-US" altLang="ko-KR" sz="1100">
                <a:latin typeface="LG스마트체 Regular"/>
                <a:ea typeface="LG스마트체 Regular"/>
              </a:rPr>
              <a:t>] : Substrate </a:t>
            </a:r>
            <a:r>
              <a:rPr kumimoji="1" lang="ko-KR" altLang="en-US" sz="1100">
                <a:latin typeface="LG스마트체 Regular"/>
                <a:ea typeface="LG스마트체 Regular"/>
              </a:rPr>
              <a:t>앞뒤 양면</a:t>
            </a:r>
            <a:r>
              <a:rPr kumimoji="1" lang="en-US" altLang="ko-KR" sz="1100">
                <a:latin typeface="LG스마트체 Regular"/>
                <a:ea typeface="LG스마트체 Regular"/>
              </a:rPr>
              <a:t>(30,32)</a:t>
            </a:r>
            <a:r>
              <a:rPr kumimoji="1" lang="ko-KR" altLang="en-US" sz="1100">
                <a:latin typeface="LG스마트체 Regular"/>
                <a:ea typeface="LG스마트체 Regular"/>
              </a:rPr>
              <a:t>에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focusing lens</a:t>
            </a:r>
            <a:r>
              <a:rPr kumimoji="1" lang="ko-KR" altLang="en-US" sz="1100">
                <a:latin typeface="LG스마트체 Regular"/>
                <a:ea typeface="LG스마트체 Regular"/>
              </a:rPr>
              <a:t>와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Beam splitter</a:t>
            </a:r>
            <a:r>
              <a:rPr kumimoji="1" lang="ko-KR" altLang="en-US" sz="1100">
                <a:latin typeface="LG스마트체 Regular"/>
                <a:ea typeface="LG스마트체 Regular"/>
              </a:rPr>
              <a:t>를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meta-surface</a:t>
            </a:r>
            <a:r>
              <a:rPr kumimoji="1" lang="ko-KR" altLang="en-US" sz="1100">
                <a:latin typeface="LG스마트체 Regular"/>
                <a:ea typeface="LG스마트체 Regular"/>
              </a:rPr>
              <a:t>로 배열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2F2FC877-42AF-4A6C-8CB9-5B7BEBE0CB30}"/>
              </a:ext>
            </a:extLst>
          </p:cNvPr>
          <p:cNvSpPr txBox="1"/>
          <p:nvPr/>
        </p:nvSpPr>
        <p:spPr>
          <a:xfrm>
            <a:off x="4611397" y="4141893"/>
            <a:ext cx="2021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>
                <a:latin typeface="LG스마트체 Regular"/>
                <a:ea typeface="LG스마트체 Regular"/>
              </a:rPr>
              <a:t>Mask</a:t>
            </a:r>
            <a:r>
              <a:rPr kumimoji="1" lang="ko-KR" altLang="en-US" sz="1100">
                <a:latin typeface="LG스마트체 Regular"/>
                <a:ea typeface="LG스마트체 Regular"/>
              </a:rPr>
              <a:t>에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lithography</a:t>
            </a:r>
            <a:r>
              <a:rPr kumimoji="1" lang="ko-KR" altLang="en-US" sz="1100">
                <a:latin typeface="LG스마트체 Regular"/>
                <a:ea typeface="LG스마트체 Regular"/>
              </a:rPr>
              <a:t> 도포 </a:t>
            </a:r>
            <a:endParaRPr kumimoji="1" lang="en-US" altLang="ko-KR" sz="1100">
              <a:latin typeface="LG스마트체 Regular"/>
              <a:ea typeface="LG스마트체 Regular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latin typeface="LG스마트체 Regular"/>
                <a:ea typeface="LG스마트체 Regular"/>
              </a:rPr>
              <a:t>및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etching</a:t>
            </a:r>
            <a:r>
              <a:rPr kumimoji="1" lang="ko-KR" altLang="en-US" sz="1100">
                <a:latin typeface="LG스마트체 Regular"/>
                <a:ea typeface="LG스마트체 Regular"/>
              </a:rPr>
              <a:t> 등의 과정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09AFD5-281C-455D-A356-1D8B45BA2DFF}"/>
              </a:ext>
            </a:extLst>
          </p:cNvPr>
          <p:cNvSpPr txBox="1"/>
          <p:nvPr/>
        </p:nvSpPr>
        <p:spPr>
          <a:xfrm>
            <a:off x="1655253" y="2418321"/>
            <a:ext cx="962370" cy="24749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30000"/>
              </a:lnSpc>
              <a:spcAft>
                <a:spcPts val="600"/>
              </a:spcAft>
            </a:pPr>
            <a:r>
              <a:rPr lang="en-US" altLang="ko-KR" sz="900" b="0">
                <a:solidFill>
                  <a:srgbClr val="0000FF"/>
                </a:solidFill>
                <a:latin typeface="+mn-ea"/>
              </a:rPr>
              <a:t>Focusing </a:t>
            </a:r>
            <a:r>
              <a:rPr lang="ko-KR" altLang="en-US" sz="900" b="0">
                <a:solidFill>
                  <a:srgbClr val="0000FF"/>
                </a:solidFill>
                <a:latin typeface="+mn-ea"/>
              </a:rPr>
              <a:t>기능의 </a:t>
            </a:r>
            <a:endParaRPr lang="en-US" altLang="ko-KR" sz="900" b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30000"/>
              </a:lnSpc>
              <a:spcAft>
                <a:spcPts val="600"/>
              </a:spcAft>
            </a:pPr>
            <a:r>
              <a:rPr lang="en-US" altLang="ko-KR" sz="900" b="0">
                <a:solidFill>
                  <a:srgbClr val="0000FF"/>
                </a:solidFill>
                <a:latin typeface="+mn-ea"/>
              </a:rPr>
              <a:t>#1.Meta material</a:t>
            </a:r>
            <a:endParaRPr lang="ko-KR" altLang="en-US" sz="900" b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DC67299-CDCD-481D-9297-C6349F36E47E}"/>
              </a:ext>
            </a:extLst>
          </p:cNvPr>
          <p:cNvCxnSpPr>
            <a:cxnSpLocks/>
          </p:cNvCxnSpPr>
          <p:nvPr/>
        </p:nvCxnSpPr>
        <p:spPr>
          <a:xfrm>
            <a:off x="2528272" y="2613856"/>
            <a:ext cx="116221" cy="214870"/>
          </a:xfrm>
          <a:prstGeom prst="straightConnector1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016345-D6AB-4E71-BD29-6D9E4F8CCB2B}"/>
              </a:ext>
            </a:extLst>
          </p:cNvPr>
          <p:cNvSpPr txBox="1"/>
          <p:nvPr/>
        </p:nvSpPr>
        <p:spPr>
          <a:xfrm>
            <a:off x="2833893" y="2090240"/>
            <a:ext cx="1405138" cy="2943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900" b="0">
                <a:solidFill>
                  <a:srgbClr val="0000FF"/>
                </a:solidFill>
                <a:latin typeface="+mn-ea"/>
              </a:rPr>
              <a:t>DOE (</a:t>
            </a:r>
            <a:r>
              <a:rPr lang="en-US" altLang="ko-KR" sz="900">
                <a:solidFill>
                  <a:srgbClr val="0000FF"/>
                </a:solidFill>
                <a:latin typeface="+mn-ea"/>
              </a:rPr>
              <a:t>beam</a:t>
            </a:r>
            <a:r>
              <a:rPr lang="ko-KR" altLang="en-US" sz="90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0000FF"/>
                </a:solidFill>
                <a:latin typeface="+mn-ea"/>
              </a:rPr>
              <a:t>splitter)</a:t>
            </a:r>
            <a:r>
              <a:rPr lang="en-US" altLang="ko-KR" sz="900" b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900" b="0">
                <a:solidFill>
                  <a:srgbClr val="0000FF"/>
                </a:solidFill>
                <a:latin typeface="+mn-ea"/>
              </a:rPr>
              <a:t>기능의 </a:t>
            </a:r>
            <a:r>
              <a:rPr lang="en-US" altLang="ko-KR" sz="900" b="0">
                <a:solidFill>
                  <a:srgbClr val="0000FF"/>
                </a:solidFill>
                <a:latin typeface="+mn-ea"/>
              </a:rPr>
              <a:t>#2.Meta material</a:t>
            </a:r>
            <a:endParaRPr lang="ko-KR" altLang="en-US" sz="900" b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CC6C19F-CE3E-4865-9B97-3900BEE5E454}"/>
              </a:ext>
            </a:extLst>
          </p:cNvPr>
          <p:cNvCxnSpPr>
            <a:cxnSpLocks/>
          </p:cNvCxnSpPr>
          <p:nvPr/>
        </p:nvCxnSpPr>
        <p:spPr>
          <a:xfrm flipH="1">
            <a:off x="2837001" y="2357704"/>
            <a:ext cx="212521" cy="239104"/>
          </a:xfrm>
          <a:prstGeom prst="straightConnector1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8">
            <a:extLst>
              <a:ext uri="{FF2B5EF4-FFF2-40B4-BE49-F238E27FC236}">
                <a16:creationId xmlns:a16="http://schemas.microsoft.com/office/drawing/2014/main" id="{D05D1960-6E59-4939-A223-2868FFBA2514}"/>
              </a:ext>
            </a:extLst>
          </p:cNvPr>
          <p:cNvSpPr txBox="1"/>
          <p:nvPr/>
        </p:nvSpPr>
        <p:spPr>
          <a:xfrm>
            <a:off x="6812346" y="4181752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latin typeface="LG스마트체 Regular"/>
                <a:ea typeface="LG스마트체 Regular"/>
              </a:rPr>
              <a:t>표면에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Nano </a:t>
            </a:r>
            <a:r>
              <a:rPr kumimoji="1" lang="ko-KR" altLang="en-US" sz="1100">
                <a:latin typeface="LG스마트체 Regular"/>
                <a:ea typeface="LG스마트체 Regular"/>
              </a:rPr>
              <a:t>구조체가 배열되어 있음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E284A8-9658-492E-9E9A-C6129D8BF905}"/>
              </a:ext>
            </a:extLst>
          </p:cNvPr>
          <p:cNvSpPr/>
          <p:nvPr/>
        </p:nvSpPr>
        <p:spPr>
          <a:xfrm>
            <a:off x="4464070" y="2175962"/>
            <a:ext cx="43466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Meta-surface #1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은 </a:t>
            </a: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beam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을 </a:t>
            </a: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focusing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하도록 구성</a:t>
            </a:r>
            <a:endParaRPr kumimoji="1" lang="en-US" altLang="ko-KR" sz="110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Meta-surface #2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은 다수의 출력 </a:t>
            </a: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beam array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로 분할하는 </a:t>
            </a: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single plate 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구조</a:t>
            </a:r>
            <a:endParaRPr kumimoji="1" lang="en-US" altLang="ko-KR" sz="50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투명 기판상에 위의 </a:t>
            </a: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Meta-surface #1, #2 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소자의 제조 방법</a:t>
            </a:r>
            <a:endParaRPr kumimoji="1" lang="en-US" altLang="ko-KR" sz="110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pic>
        <p:nvPicPr>
          <p:cNvPr id="45" name="그림 4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001827A3-6C45-4671-BE39-B7CE898037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103191" y="5129373"/>
            <a:ext cx="870679" cy="972712"/>
          </a:xfrm>
          <a:prstGeom prst="rect">
            <a:avLst/>
          </a:prstGeom>
        </p:spPr>
      </p:pic>
      <p:sp>
        <p:nvSpPr>
          <p:cNvPr id="46" name="TextBox 8">
            <a:extLst>
              <a:ext uri="{FF2B5EF4-FFF2-40B4-BE49-F238E27FC236}">
                <a16:creationId xmlns:a16="http://schemas.microsoft.com/office/drawing/2014/main" id="{D65A90B1-9052-4795-AD7F-4F50450B5518}"/>
              </a:ext>
            </a:extLst>
          </p:cNvPr>
          <p:cNvSpPr txBox="1"/>
          <p:nvPr/>
        </p:nvSpPr>
        <p:spPr>
          <a:xfrm>
            <a:off x="7676754" y="4756866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FF"/>
                </a:solidFill>
                <a:latin typeface="LG스마트체 Regular"/>
                <a:ea typeface="LG스마트체 Regular"/>
              </a:rPr>
              <a:t>[</a:t>
            </a:r>
            <a:r>
              <a:rPr kumimoji="1" lang="en-US" altLang="ko-KR" sz="1000" err="1">
                <a:solidFill>
                  <a:srgbClr val="0000FF"/>
                </a:solidFill>
                <a:latin typeface="LG스마트체 Regular"/>
                <a:ea typeface="LG스마트체 Regular"/>
              </a:rPr>
              <a:t>Bental</a:t>
            </a:r>
            <a:r>
              <a:rPr kumimoji="1" lang="ko-KR" altLang="en-US" sz="1000">
                <a:solidFill>
                  <a:srgbClr val="0000FF"/>
                </a:solidFill>
                <a:latin typeface="LG스마트체 Regular"/>
                <a:ea typeface="LG스마트체 Regular"/>
              </a:rPr>
              <a:t> </a:t>
            </a:r>
            <a:r>
              <a:rPr kumimoji="1" lang="en-US" altLang="ko-KR" sz="1000">
                <a:solidFill>
                  <a:srgbClr val="0000FF"/>
                </a:solidFill>
                <a:latin typeface="LG스마트체 Regular"/>
                <a:ea typeface="LG스마트체 Regular"/>
              </a:rPr>
              <a:t>MOE* BM_’22.6</a:t>
            </a:r>
            <a:r>
              <a:rPr kumimoji="1" lang="ko-KR" altLang="en-US" sz="1000">
                <a:solidFill>
                  <a:srgbClr val="0000FF"/>
                </a:solidFill>
                <a:latin typeface="LG스마트체 Regular"/>
                <a:ea typeface="LG스마트체 Regular"/>
              </a:rPr>
              <a:t>完</a:t>
            </a:r>
            <a:r>
              <a:rPr kumimoji="1" lang="en-US" altLang="ko-KR" sz="1000">
                <a:solidFill>
                  <a:srgbClr val="0000FF"/>
                </a:solidFill>
                <a:latin typeface="LG스마트체 Regular"/>
                <a:ea typeface="LG스마트체 Regular"/>
              </a:rPr>
              <a:t>]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latin typeface="LG스마트체 Regular"/>
                <a:ea typeface="LG스마트체 Regular"/>
              </a:rPr>
              <a:t> </a:t>
            </a:r>
            <a:r>
              <a:rPr kumimoji="1" lang="en-US" altLang="ko-KR" sz="1000">
                <a:latin typeface="LG스마트체 Regular"/>
                <a:ea typeface="LG스마트체 Regular"/>
              </a:rPr>
              <a:t>FIB-SEM image</a:t>
            </a:r>
            <a:endParaRPr kumimoji="1" lang="ko-KR" altLang="en-US" sz="1000">
              <a:latin typeface="LG스마트체 Regular"/>
              <a:ea typeface="LG스마트체 Regular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D6CBF2-24D7-4CB4-B927-897AA16C3DD7}"/>
              </a:ext>
            </a:extLst>
          </p:cNvPr>
          <p:cNvSpPr txBox="1"/>
          <p:nvPr/>
        </p:nvSpPr>
        <p:spPr>
          <a:xfrm>
            <a:off x="4348363" y="1885611"/>
            <a:ext cx="2451559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Meta-surface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구조 및 제조 방법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9" name="실행 단추: 홈으로 이동 4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C18AFF9-F4BD-4C4E-9069-8C617EF15C38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DF0E21-7C27-412D-983B-14E1DDF51183}"/>
              </a:ext>
            </a:extLst>
          </p:cNvPr>
          <p:cNvSpPr/>
          <p:nvPr/>
        </p:nvSpPr>
        <p:spPr>
          <a:xfrm>
            <a:off x="7543011" y="6116349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1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*MOE : Meta-surface Optic Element</a:t>
            </a:r>
            <a:endParaRPr lang="ko-KR" altLang="en-US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2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 algn="l">
          <a:defRPr sz="10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txDef>
      <a:spPr>
        <a:noFill/>
      </a:spPr>
      <a:bodyPr wrap="none" lIns="36000" tIns="36000" rIns="36000" bIns="36000" rtlCol="0">
        <a:spAutoFit/>
      </a:bodyPr>
      <a:lstStyle>
        <a:defPPr>
          <a:defRPr sz="1200" dirty="0" smtClean="0">
            <a:latin typeface="Arial Narrow" panose="020B0606020202030204" pitchFamily="34" charset="0"/>
            <a:ea typeface="LG스마트체2.0 Regular" panose="020B0600000101010101" pitchFamily="50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E0638D-5A29-4610-ACBC-726E812CB3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C881F-CDBF-41D2-81F6-2B4FE036A6C8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0F8ED819-147A-4F13-9AD3-20EE49C5F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2057</Words>
  <Application>Microsoft Office PowerPoint</Application>
  <PresentationFormat>A4 용지(210x297mm)</PresentationFormat>
  <Paragraphs>304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7</vt:i4>
      </vt:variant>
    </vt:vector>
  </HeadingPairs>
  <TitlesOfParts>
    <vt:vector size="23" baseType="lpstr">
      <vt:lpstr>LG스마트체 Bold</vt:lpstr>
      <vt:lpstr>Arial</vt:lpstr>
      <vt:lpstr>Arial Narrow</vt:lpstr>
      <vt:lpstr>Calibri</vt:lpstr>
      <vt:lpstr>LG스마트체 Regular</vt:lpstr>
      <vt:lpstr>LG스마트체 SemiBold</vt:lpstr>
      <vt:lpstr>LG스마트체2.0 Bold</vt:lpstr>
      <vt:lpstr>Wingdings</vt:lpstr>
      <vt:lpstr>굴림</vt:lpstr>
      <vt:lpstr>맑은 고딕</vt:lpstr>
      <vt:lpstr>Office 테마</vt:lpstr>
      <vt:lpstr>2_디자인 사용자 지정</vt:lpstr>
      <vt:lpstr>1_디자인 사용자 지정</vt:lpstr>
      <vt:lpstr>2_Office 테마</vt:lpstr>
      <vt:lpstr>3_디자인 사용자 지정</vt:lpstr>
      <vt:lpstr>4_디자인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28</cp:revision>
  <cp:lastPrinted>2022-09-15T08:26:33Z</cp:lastPrinted>
  <dcterms:created xsi:type="dcterms:W3CDTF">2021-03-24T07:02:47Z</dcterms:created>
  <dcterms:modified xsi:type="dcterms:W3CDTF">2022-11-10T01:38:58Z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0x0101000548219E8075204D851A1D4A22C1123E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2022-10-25T02:59:12Z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