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81" r:id="rId3"/>
    <p:sldId id="282" r:id="rId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FC0F7A-A282-44DF-858C-8740257CC7EB}">
          <p14:sldIdLst>
            <p14:sldId id="276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>
      <p:cViewPr varScale="1">
        <p:scale>
          <a:sx n="114" d="100"/>
          <a:sy n="114" d="100"/>
        </p:scale>
        <p:origin x="1374" y="96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942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b="0" dirty="0">
                <a:solidFill>
                  <a:srgbClr val="7F7F7F"/>
                </a:solidFill>
                <a:latin typeface="Arial" panose="020B0604020202020204" pitchFamily="34" charset="0"/>
                <a:ea typeface="LG스마트체2.0 SemiBold" panose="020B0600000101010101" pitchFamily="50" charset="-127"/>
                <a:cs typeface="Arial" panose="020B0604020202020204" pitchFamily="34" charset="0"/>
              </a:rPr>
              <a:t>Copyrightⓒ. 2020. All Rights Reserved.</a:t>
            </a:r>
            <a:endParaRPr lang="ko-KR" altLang="en-US" sz="1000" dirty="0">
              <a:solidFill>
                <a:srgbClr val="7F7F7F"/>
              </a:solidFill>
              <a:latin typeface="Arial" panose="020B0604020202020204" pitchFamily="34" charset="0"/>
              <a:ea typeface="LG스마트체2.0 Semi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71918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박호진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광학솔루션 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010-4606-3505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hojin.park@lginnotek.com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■ 보통 □시급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제품 적용 불명확    □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Rx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와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Tx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결합구조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6135" y="4073873"/>
            <a:ext cx="3747385" cy="184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기존의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TOF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모듈의 광학부는 수신부인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군과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발신부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군으로 나뉘어져 있다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구조적 한계로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광축의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차이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(Baseline)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발생하여 근거리에서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모든 영역을 커버 해주지 못한다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그리고 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공차적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관점에서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Overlap ratio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만족하기 위하여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‘Rx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화각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&lt;Tx</a:t>
            </a:r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화각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만족해야 하므로 밝기 손실이 발생한다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또한 다른 두 광학계를 매칭시켜야 하기 때문에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AA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같은 공정이 추가된다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12" name="그림 1">
            <a:extLst>
              <a:ext uri="{FF2B5EF4-FFF2-40B4-BE49-F238E27FC236}">
                <a16:creationId xmlns:a16="http://schemas.microsoft.com/office/drawing/2014/main" id="{9F35DC81-544D-4FDB-AD83-C6E718868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1" t="27503" r="7803" b="21374"/>
          <a:stretch/>
        </p:blipFill>
        <p:spPr bwMode="auto">
          <a:xfrm flipH="1">
            <a:off x="2328150" y="4237227"/>
            <a:ext cx="2864436" cy="188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0F930D-1AC3-47EE-A83D-D6E8D308B6F4}"/>
              </a:ext>
            </a:extLst>
          </p:cNvPr>
          <p:cNvSpPr txBox="1"/>
          <p:nvPr/>
        </p:nvSpPr>
        <p:spPr>
          <a:xfrm>
            <a:off x="2201174" y="5927342"/>
            <a:ext cx="390059" cy="173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VCSEL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5A2E1-441B-4B4B-B487-A4A05573B2D5}"/>
              </a:ext>
            </a:extLst>
          </p:cNvPr>
          <p:cNvSpPr txBox="1"/>
          <p:nvPr/>
        </p:nvSpPr>
        <p:spPr>
          <a:xfrm>
            <a:off x="2191486" y="5282271"/>
            <a:ext cx="494732" cy="173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 lens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3799A-8613-4075-9C64-A8ED63D13208}"/>
              </a:ext>
            </a:extLst>
          </p:cNvPr>
          <p:cNvSpPr txBox="1"/>
          <p:nvPr/>
        </p:nvSpPr>
        <p:spPr>
          <a:xfrm>
            <a:off x="4939080" y="5817038"/>
            <a:ext cx="400887" cy="173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Sensor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6B1AF-D891-4303-8E58-9D697102A7E1}"/>
              </a:ext>
            </a:extLst>
          </p:cNvPr>
          <p:cNvSpPr txBox="1"/>
          <p:nvPr/>
        </p:nvSpPr>
        <p:spPr>
          <a:xfrm>
            <a:off x="4852181" y="5178811"/>
            <a:ext cx="501951" cy="173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 lens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CB1FA14-D054-45E2-99E6-76FDE0535945}"/>
              </a:ext>
            </a:extLst>
          </p:cNvPr>
          <p:cNvCxnSpPr>
            <a:stCxn id="13" idx="3"/>
          </p:cNvCxnSpPr>
          <p:nvPr/>
        </p:nvCxnSpPr>
        <p:spPr>
          <a:xfrm flipV="1">
            <a:off x="2591233" y="5927344"/>
            <a:ext cx="465324" cy="866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485B89E5-F4E6-44B6-B2A2-A843623EA8C5}"/>
              </a:ext>
            </a:extLst>
          </p:cNvPr>
          <p:cNvSpPr/>
          <p:nvPr/>
        </p:nvSpPr>
        <p:spPr>
          <a:xfrm>
            <a:off x="2699904" y="4922848"/>
            <a:ext cx="96808" cy="9665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F7A32493-0623-49B4-8FD6-D5966A9D2949}"/>
              </a:ext>
            </a:extLst>
          </p:cNvPr>
          <p:cNvSpPr/>
          <p:nvPr/>
        </p:nvSpPr>
        <p:spPr>
          <a:xfrm flipH="1">
            <a:off x="4798775" y="4837839"/>
            <a:ext cx="96808" cy="8045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645381F-ECCF-4806-9E2C-27C90D391780}"/>
              </a:ext>
            </a:extLst>
          </p:cNvPr>
          <p:cNvCxnSpPr>
            <a:cxnSpLocks/>
          </p:cNvCxnSpPr>
          <p:nvPr/>
        </p:nvCxnSpPr>
        <p:spPr>
          <a:xfrm flipH="1">
            <a:off x="4726278" y="5927342"/>
            <a:ext cx="1966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F42CDD-7D16-4D1D-B041-083CC9E19EE7}"/>
              </a:ext>
            </a:extLst>
          </p:cNvPr>
          <p:cNvCxnSpPr/>
          <p:nvPr/>
        </p:nvCxnSpPr>
        <p:spPr>
          <a:xfrm>
            <a:off x="3221231" y="6030633"/>
            <a:ext cx="129972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82268C-B6D7-4020-BE90-D6E0834F80C8}"/>
              </a:ext>
            </a:extLst>
          </p:cNvPr>
          <p:cNvSpPr txBox="1"/>
          <p:nvPr/>
        </p:nvSpPr>
        <p:spPr>
          <a:xfrm>
            <a:off x="3589091" y="6004928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24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56408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구성별로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〓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0690" y="11663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	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641C17-2125-4D2A-8E3E-8AD58784E41A}"/>
              </a:ext>
            </a:extLst>
          </p:cNvPr>
          <p:cNvSpPr txBox="1"/>
          <p:nvPr/>
        </p:nvSpPr>
        <p:spPr>
          <a:xfrm>
            <a:off x="2525188" y="142894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902B6C-5C1E-43ED-A336-FB37C6FEBD30}"/>
              </a:ext>
            </a:extLst>
          </p:cNvPr>
          <p:cNvSpPr txBox="1"/>
          <p:nvPr/>
        </p:nvSpPr>
        <p:spPr>
          <a:xfrm>
            <a:off x="6628209" y="142894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D8C860-2F36-4630-817E-9FB50545CE7B}"/>
              </a:ext>
            </a:extLst>
          </p:cNvPr>
          <p:cNvGrpSpPr/>
          <p:nvPr/>
        </p:nvGrpSpPr>
        <p:grpSpPr>
          <a:xfrm>
            <a:off x="2000672" y="2219023"/>
            <a:ext cx="1608380" cy="3473199"/>
            <a:chOff x="1682509" y="1975131"/>
            <a:chExt cx="1608380" cy="347319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5BE514-BDD3-424C-B49B-3EBB8B49A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52526" y="3005114"/>
              <a:ext cx="3473199" cy="141323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3BC6FC1-01CA-4C75-8273-E28371B0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59621" y="4166693"/>
              <a:ext cx="1131268" cy="412452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38066FA-CB39-4F30-BBED-D2C4C935B4C3}"/>
              </a:ext>
            </a:extLst>
          </p:cNvPr>
          <p:cNvSpPr txBox="1"/>
          <p:nvPr/>
        </p:nvSpPr>
        <p:spPr>
          <a:xfrm>
            <a:off x="3386919" y="443159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광원부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19EDDC-54E2-4515-B3C8-AEC3AAC860DC}"/>
              </a:ext>
            </a:extLst>
          </p:cNvPr>
          <p:cNvSpPr txBox="1"/>
          <p:nvPr/>
        </p:nvSpPr>
        <p:spPr>
          <a:xfrm>
            <a:off x="3030018" y="4105190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50% splitter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503DA6-ADA0-47A2-8FD8-6EBCE09A0DAF}"/>
              </a:ext>
            </a:extLst>
          </p:cNvPr>
          <p:cNvSpPr txBox="1"/>
          <p:nvPr/>
        </p:nvSpPr>
        <p:spPr>
          <a:xfrm>
            <a:off x="2641253" y="5651369"/>
            <a:ext cx="534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Sensor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5170E-CDBA-4D50-AA45-DF434F7497F0}"/>
              </a:ext>
            </a:extLst>
          </p:cNvPr>
          <p:cNvSpPr txBox="1"/>
          <p:nvPr/>
        </p:nvSpPr>
        <p:spPr>
          <a:xfrm>
            <a:off x="1840329" y="5266611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광학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3A2C2E-8827-45D8-B07B-9DED93BCD6FD}"/>
              </a:ext>
            </a:extLst>
          </p:cNvPr>
          <p:cNvSpPr txBox="1"/>
          <p:nvPr/>
        </p:nvSpPr>
        <p:spPr>
          <a:xfrm>
            <a:off x="1840329" y="3952775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광학 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5E0E00-07B0-4B7C-A62C-C95F65710AA7}"/>
              </a:ext>
            </a:extLst>
          </p:cNvPr>
          <p:cNvSpPr txBox="1"/>
          <p:nvPr/>
        </p:nvSpPr>
        <p:spPr>
          <a:xfrm>
            <a:off x="4276950" y="1700808"/>
            <a:ext cx="5428578" cy="19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Concept	-. TOF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모듈에서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RX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와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Tx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의 결합 광학계 구조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발명의 설명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1-1. VCSEL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에서 발산된 빛이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splitter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에 의해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50%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는 광학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군을 통해 발산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1-2. VCSEL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의 나머지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50%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는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splitter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반대쪽의 흡수체에 의해 흡수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2-1. Target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을 맞고 돌아온 빛이 광학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군 및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splitter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를 통과 후 광학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군을 통해 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      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센서로 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</a:rPr>
              <a:t>결상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장점 및 효과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1.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발신부와 수신부가 일치하여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Overlap ratio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이슈 제거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2.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발신부와 수신부의 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</a:rPr>
              <a:t>화각을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근접하게 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</a:rPr>
              <a:t>제작가능하여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 효율증가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3.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발신부와 수신부를 일치시켜야 하는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AA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공정 생략 가능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4716B7-0D11-4C13-A037-B87FD0B992AE}"/>
              </a:ext>
            </a:extLst>
          </p:cNvPr>
          <p:cNvCxnSpPr/>
          <p:nvPr/>
        </p:nvCxnSpPr>
        <p:spPr>
          <a:xfrm flipH="1">
            <a:off x="2847975" y="4320964"/>
            <a:ext cx="304825" cy="177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010E1C9-78BA-41FF-810F-CB3FF481D1AF}"/>
              </a:ext>
            </a:extLst>
          </p:cNvPr>
          <p:cNvCxnSpPr>
            <a:cxnSpLocks/>
          </p:cNvCxnSpPr>
          <p:nvPr/>
        </p:nvCxnSpPr>
        <p:spPr>
          <a:xfrm>
            <a:off x="2476500" y="4438067"/>
            <a:ext cx="0" cy="346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FEB9E77-CC5A-4428-B0AF-2EF9505B08D7}"/>
              </a:ext>
            </a:extLst>
          </p:cNvPr>
          <p:cNvCxnSpPr>
            <a:cxnSpLocks/>
          </p:cNvCxnSpPr>
          <p:nvPr/>
        </p:nvCxnSpPr>
        <p:spPr>
          <a:xfrm>
            <a:off x="2303163" y="4609654"/>
            <a:ext cx="159816" cy="2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32B39C3-EF86-48A4-A4A5-F03E41593934}"/>
              </a:ext>
            </a:extLst>
          </p:cNvPr>
          <p:cNvSpPr txBox="1"/>
          <p:nvPr/>
        </p:nvSpPr>
        <p:spPr>
          <a:xfrm>
            <a:off x="1575269" y="449423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Black paint</a:t>
            </a:r>
          </a:p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</a:t>
            </a:r>
            <a:r>
              <a:rPr lang="ko-KR" altLang="en-US" sz="9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흡수체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716A71-07C6-49CE-9F6B-F7C472E5A9F8}"/>
              </a:ext>
            </a:extLst>
          </p:cNvPr>
          <p:cNvSpPr txBox="1"/>
          <p:nvPr/>
        </p:nvSpPr>
        <p:spPr>
          <a:xfrm>
            <a:off x="1805526" y="3435506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Lens top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5749BA-CB71-4D4A-B450-E3DCF2A4FAAE}"/>
              </a:ext>
            </a:extLst>
          </p:cNvPr>
          <p:cNvCxnSpPr>
            <a:cxnSpLocks/>
          </p:cNvCxnSpPr>
          <p:nvPr/>
        </p:nvCxnSpPr>
        <p:spPr>
          <a:xfrm flipH="1">
            <a:off x="2891678" y="4754513"/>
            <a:ext cx="61417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3A7DD98-8E00-4401-AAED-C95E08820813}"/>
              </a:ext>
            </a:extLst>
          </p:cNvPr>
          <p:cNvSpPr txBox="1"/>
          <p:nvPr/>
        </p:nvSpPr>
        <p:spPr>
          <a:xfrm>
            <a:off x="3459439" y="4637427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광경로</a:t>
            </a:r>
            <a:endParaRPr lang="ko-KR" altLang="en-US" sz="9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92316F1-9285-4EB7-BE11-29304DFE2509}"/>
              </a:ext>
            </a:extLst>
          </p:cNvPr>
          <p:cNvCxnSpPr>
            <a:cxnSpLocks/>
          </p:cNvCxnSpPr>
          <p:nvPr/>
        </p:nvCxnSpPr>
        <p:spPr>
          <a:xfrm flipH="1" flipV="1">
            <a:off x="2804508" y="1888276"/>
            <a:ext cx="5338" cy="289718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082A93F-FACC-4531-8B23-7784C38439D8}"/>
              </a:ext>
            </a:extLst>
          </p:cNvPr>
          <p:cNvCxnSpPr>
            <a:cxnSpLocks/>
          </p:cNvCxnSpPr>
          <p:nvPr/>
        </p:nvCxnSpPr>
        <p:spPr>
          <a:xfrm>
            <a:off x="2601960" y="1944700"/>
            <a:ext cx="0" cy="387155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3B22BC2-A089-472A-939F-B84D9A9A83B6}"/>
              </a:ext>
            </a:extLst>
          </p:cNvPr>
          <p:cNvCxnSpPr>
            <a:cxnSpLocks/>
          </p:cNvCxnSpPr>
          <p:nvPr/>
        </p:nvCxnSpPr>
        <p:spPr>
          <a:xfrm flipH="1">
            <a:off x="2168835" y="1888276"/>
            <a:ext cx="124507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052DA89-AF51-41AF-9746-91BC9E188F51}"/>
              </a:ext>
            </a:extLst>
          </p:cNvPr>
          <p:cNvSpPr txBox="1"/>
          <p:nvPr/>
        </p:nvSpPr>
        <p:spPr>
          <a:xfrm>
            <a:off x="3128675" y="1700808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Target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5673FEF2-D031-4CAE-8FBD-6CF201EE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17010"/>
              </p:ext>
            </p:extLst>
          </p:nvPr>
        </p:nvGraphicFramePr>
        <p:xfrm>
          <a:off x="5362162" y="3666338"/>
          <a:ext cx="3983324" cy="25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52">
                  <a:extLst>
                    <a:ext uri="{9D8B030D-6E8A-4147-A177-3AD203B41FA5}">
                      <a16:colId xmlns:a16="http://schemas.microsoft.com/office/drawing/2014/main" val="1822175159"/>
                    </a:ext>
                  </a:extLst>
                </a:gridCol>
                <a:gridCol w="1646336">
                  <a:extLst>
                    <a:ext uri="{9D8B030D-6E8A-4147-A177-3AD203B41FA5}">
                      <a16:colId xmlns:a16="http://schemas.microsoft.com/office/drawing/2014/main" val="3327286136"/>
                    </a:ext>
                  </a:extLst>
                </a:gridCol>
                <a:gridCol w="1646336">
                  <a:extLst>
                    <a:ext uri="{9D8B030D-6E8A-4147-A177-3AD203B41FA5}">
                      <a16:colId xmlns:a16="http://schemas.microsoft.com/office/drawing/2014/main" val="3297236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66642"/>
                  </a:ext>
                </a:extLst>
              </a:tr>
              <a:tr h="115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근거리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Target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35462"/>
                  </a:ext>
                </a:extLst>
              </a:tr>
              <a:tr h="115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Sensor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06182"/>
                  </a:ext>
                </a:extLst>
              </a:tr>
            </a:tbl>
          </a:graphicData>
        </a:graphic>
      </p:graphicFrame>
      <p:pic>
        <p:nvPicPr>
          <p:cNvPr id="99" name="그림 98" descr="그물이(가) 표시된 사진&#10;&#10;자동 생성된 설명">
            <a:extLst>
              <a:ext uri="{FF2B5EF4-FFF2-40B4-BE49-F238E27FC236}">
                <a16:creationId xmlns:a16="http://schemas.microsoft.com/office/drawing/2014/main" id="{115F22E3-1B83-4101-B078-4EE1FD80B4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00" y="3921510"/>
            <a:ext cx="1106308" cy="1106308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DE4BC710-4444-4F3A-B623-5A6AF966D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5097713"/>
            <a:ext cx="1106308" cy="1106308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D4DEC256-F511-463E-919B-CA955B0897F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11"/>
          <a:stretch/>
        </p:blipFill>
        <p:spPr>
          <a:xfrm>
            <a:off x="6341641" y="5095714"/>
            <a:ext cx="920332" cy="1106308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DA1D1C1A-8A41-436F-9593-EF438FF52D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694" y="5097713"/>
            <a:ext cx="1106308" cy="1106308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8AD0B91F-D346-4B88-B0D6-C8CD4D5F67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62" y="5095714"/>
            <a:ext cx="1106308" cy="1106308"/>
          </a:xfrm>
          <a:prstGeom prst="rect">
            <a:avLst/>
          </a:prstGeom>
        </p:spPr>
      </p:pic>
      <p:pic>
        <p:nvPicPr>
          <p:cNvPr id="107" name="그림 106" descr="그물이(가) 표시된 사진&#10;&#10;자동 생성된 설명">
            <a:extLst>
              <a:ext uri="{FF2B5EF4-FFF2-40B4-BE49-F238E27FC236}">
                <a16:creationId xmlns:a16="http://schemas.microsoft.com/office/drawing/2014/main" id="{77C9CB81-BE9F-4578-8A72-28AFF7DB77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18" y="3937798"/>
            <a:ext cx="1106308" cy="1106308"/>
          </a:xfrm>
          <a:prstGeom prst="rect">
            <a:avLst/>
          </a:prstGeom>
        </p:spPr>
      </p:pic>
      <p:pic>
        <p:nvPicPr>
          <p:cNvPr id="108" name="그림 107" descr="그물이(가) 표시된 사진&#10;&#10;자동 생성된 설명">
            <a:extLst>
              <a:ext uri="{FF2B5EF4-FFF2-40B4-BE49-F238E27FC236}">
                <a16:creationId xmlns:a16="http://schemas.microsoft.com/office/drawing/2014/main" id="{D8027D77-E54B-4E9E-B94F-78C0291AC9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318" y="3937798"/>
            <a:ext cx="1106308" cy="1106308"/>
          </a:xfrm>
          <a:prstGeom prst="rect">
            <a:avLst/>
          </a:prstGeom>
        </p:spPr>
      </p:pic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1F32BE01-A183-4F4A-80F5-A2003B831949}"/>
              </a:ext>
            </a:extLst>
          </p:cNvPr>
          <p:cNvCxnSpPr>
            <a:cxnSpLocks/>
          </p:cNvCxnSpPr>
          <p:nvPr/>
        </p:nvCxnSpPr>
        <p:spPr>
          <a:xfrm flipV="1">
            <a:off x="6146997" y="5882201"/>
            <a:ext cx="200226" cy="1777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183AA2E-DF83-4C49-8DD1-E0F5C8BCB5F9}"/>
              </a:ext>
            </a:extLst>
          </p:cNvPr>
          <p:cNvCxnSpPr>
            <a:cxnSpLocks/>
          </p:cNvCxnSpPr>
          <p:nvPr/>
        </p:nvCxnSpPr>
        <p:spPr>
          <a:xfrm flipV="1">
            <a:off x="6146997" y="4730656"/>
            <a:ext cx="200226" cy="1777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 descr="그물이(가) 표시된 사진&#10;&#10;자동 생성된 설명">
            <a:extLst>
              <a:ext uri="{FF2B5EF4-FFF2-40B4-BE49-F238E27FC236}">
                <a16:creationId xmlns:a16="http://schemas.microsoft.com/office/drawing/2014/main" id="{FB103969-7F19-4224-B3C3-239F9F8BF4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862" y="4050260"/>
            <a:ext cx="881871" cy="8818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F6D51A-9AFB-4A03-A903-C4F9AA6BAAFD}"/>
              </a:ext>
            </a:extLst>
          </p:cNvPr>
          <p:cNvSpPr txBox="1"/>
          <p:nvPr/>
        </p:nvSpPr>
        <p:spPr>
          <a:xfrm>
            <a:off x="5989742" y="4001984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03D6D5-153B-4DDC-B123-5548A54CAAB7}"/>
              </a:ext>
            </a:extLst>
          </p:cNvPr>
          <p:cNvSpPr txBox="1"/>
          <p:nvPr/>
        </p:nvSpPr>
        <p:spPr>
          <a:xfrm>
            <a:off x="7336766" y="4001984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endParaRPr lang="ko-KR" altLang="en-US" sz="9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99FE79-F35F-46F4-8DD2-249332E3F5DB}"/>
              </a:ext>
            </a:extLst>
          </p:cNvPr>
          <p:cNvSpPr txBox="1"/>
          <p:nvPr/>
        </p:nvSpPr>
        <p:spPr>
          <a:xfrm>
            <a:off x="8949103" y="4150194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9D9EED-5F56-477D-B003-4499BDBC9908}"/>
              </a:ext>
            </a:extLst>
          </p:cNvPr>
          <p:cNvSpPr txBox="1"/>
          <p:nvPr/>
        </p:nvSpPr>
        <p:spPr>
          <a:xfrm>
            <a:off x="8971869" y="4312556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endParaRPr lang="ko-KR" altLang="en-US" sz="9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7EFDE-703C-4FAC-B400-7D7E67DE9D03}"/>
              </a:ext>
            </a:extLst>
          </p:cNvPr>
          <p:cNvSpPr txBox="1"/>
          <p:nvPr/>
        </p:nvSpPr>
        <p:spPr>
          <a:xfrm>
            <a:off x="6080607" y="5143709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65BA43-057F-442F-897E-30B02874944E}"/>
              </a:ext>
            </a:extLst>
          </p:cNvPr>
          <p:cNvSpPr txBox="1"/>
          <p:nvPr/>
        </p:nvSpPr>
        <p:spPr>
          <a:xfrm>
            <a:off x="7244937" y="5151195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endParaRPr lang="ko-KR" altLang="en-US" sz="9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A8095C-19FA-43DB-84B2-F446A699CD2A}"/>
              </a:ext>
            </a:extLst>
          </p:cNvPr>
          <p:cNvSpPr txBox="1"/>
          <p:nvPr/>
        </p:nvSpPr>
        <p:spPr>
          <a:xfrm>
            <a:off x="8975281" y="5159467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Rx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2A1F41-0A1F-4739-9A91-4123DBF89154}"/>
              </a:ext>
            </a:extLst>
          </p:cNvPr>
          <p:cNvSpPr txBox="1"/>
          <p:nvPr/>
        </p:nvSpPr>
        <p:spPr>
          <a:xfrm>
            <a:off x="8998047" y="5321829"/>
            <a:ext cx="314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</a:t>
            </a:r>
            <a:endParaRPr lang="ko-KR" altLang="en-US" sz="9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8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85550"/>
              </p:ext>
            </p:extLst>
          </p:nvPr>
        </p:nvGraphicFramePr>
        <p:xfrm>
          <a:off x="160690" y="680777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 및 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구성별로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〓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기재만 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0690" y="116632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유첨</a:t>
            </a:r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	</a:t>
            </a:r>
            <a:endParaRPr lang="ko-KR" altLang="en-US" sz="2000" b="1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5E0E00-07B0-4B7C-A62C-C95F65710AA7}"/>
              </a:ext>
            </a:extLst>
          </p:cNvPr>
          <p:cNvSpPr txBox="1"/>
          <p:nvPr/>
        </p:nvSpPr>
        <p:spPr>
          <a:xfrm>
            <a:off x="1640632" y="1510988"/>
            <a:ext cx="5428578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단점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Splitter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구조에 의한 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TTL(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전장길이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) 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</a:rPr>
              <a:t>증가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</a:rPr>
              <a:t>	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 err="1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폴디드</a:t>
            </a:r>
            <a:r>
              <a:rPr lang="ko-KR" altLang="en-US" sz="10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구조 적용 가능</a:t>
            </a:r>
            <a:r>
              <a:rPr lang="en-US" altLang="ko-KR" sz="1000" dirty="0"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B934C3-598C-48F0-A52E-8AAA1E58B1B7}"/>
              </a:ext>
            </a:extLst>
          </p:cNvPr>
          <p:cNvGrpSpPr/>
          <p:nvPr/>
        </p:nvGrpSpPr>
        <p:grpSpPr>
          <a:xfrm>
            <a:off x="2072680" y="2132856"/>
            <a:ext cx="3168352" cy="2789913"/>
            <a:chOff x="2576736" y="2525864"/>
            <a:chExt cx="2722406" cy="239723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AD8C860-2F36-4630-817E-9FB50545CE7B}"/>
                </a:ext>
              </a:extLst>
            </p:cNvPr>
            <p:cNvGrpSpPr/>
            <p:nvPr/>
          </p:nvGrpSpPr>
          <p:grpSpPr>
            <a:xfrm rot="16200000">
              <a:off x="3393632" y="3059382"/>
              <a:ext cx="846049" cy="2010880"/>
              <a:chOff x="1885867" y="2108890"/>
              <a:chExt cx="1405022" cy="333944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A5BE514-BDD3-424C-B49B-3EBB8B49AA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51" b="14389"/>
              <a:stretch/>
            </p:blipFill>
            <p:spPr>
              <a:xfrm rot="5400000">
                <a:off x="821082" y="3173675"/>
                <a:ext cx="3339445" cy="1209875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B3BC6FC1-01CA-4C75-8273-E28371B08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159621" y="4166693"/>
                <a:ext cx="1131268" cy="412452"/>
              </a:xfrm>
              <a:prstGeom prst="rect">
                <a:avLst/>
              </a:prstGeom>
            </p:spPr>
          </p:pic>
        </p:grp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4D047BE-8820-4D0F-8331-96A37E041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" r="80819"/>
            <a:stretch/>
          </p:blipFill>
          <p:spPr>
            <a:xfrm rot="16200000" flipH="1">
              <a:off x="2937682" y="2332112"/>
              <a:ext cx="547914" cy="126980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5986B1-4076-4E48-9950-E07FDFC0FAF7}"/>
                </a:ext>
              </a:extLst>
            </p:cNvPr>
            <p:cNvSpPr txBox="1"/>
            <p:nvPr/>
          </p:nvSpPr>
          <p:spPr>
            <a:xfrm>
              <a:off x="3928301" y="3491311"/>
              <a:ext cx="4924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광원부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BDF8AD-C2C0-4478-8C74-30CA74D45DDD}"/>
                </a:ext>
              </a:extLst>
            </p:cNvPr>
            <p:cNvSpPr txBox="1"/>
            <p:nvPr/>
          </p:nvSpPr>
          <p:spPr>
            <a:xfrm>
              <a:off x="3743650" y="436016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50% splitter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4851D9-BAB2-4791-B376-7B235D132928}"/>
                </a:ext>
              </a:extLst>
            </p:cNvPr>
            <p:cNvSpPr txBox="1"/>
            <p:nvPr/>
          </p:nvSpPr>
          <p:spPr>
            <a:xfrm>
              <a:off x="4765021" y="4061657"/>
              <a:ext cx="5341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Sensor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08C6B82-ED8B-4D5E-B34A-EF9471C8C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6736" y="2713332"/>
              <a:ext cx="124507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693593-BBF1-46D3-8A5E-932D5EFE0473}"/>
                </a:ext>
              </a:extLst>
            </p:cNvPr>
            <p:cNvSpPr txBox="1"/>
            <p:nvPr/>
          </p:nvSpPr>
          <p:spPr>
            <a:xfrm>
              <a:off x="3536576" y="2525864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Target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E54009-F7E6-4739-90C9-B68907BC0766}"/>
                </a:ext>
              </a:extLst>
            </p:cNvPr>
            <p:cNvSpPr txBox="1"/>
            <p:nvPr/>
          </p:nvSpPr>
          <p:spPr>
            <a:xfrm>
              <a:off x="2661222" y="4724754"/>
              <a:ext cx="1602654" cy="19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반사 광학계를 두어 </a:t>
              </a:r>
              <a:r>
                <a:rPr lang="ko-KR" altLang="en-US" sz="900" dirty="0" err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광경로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변경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43592F96-01D5-4CCD-8848-35F517F1FD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95" t="1" r="61732" b="2167"/>
            <a:stretch/>
          </p:blipFill>
          <p:spPr>
            <a:xfrm rot="16200000" flipH="1">
              <a:off x="2808744" y="3659165"/>
              <a:ext cx="792089" cy="832530"/>
            </a:xfrm>
            <a:prstGeom prst="rect">
              <a:avLst/>
            </a:prstGeom>
          </p:spPr>
        </p:pic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1CCAC29-7302-4C87-8FB1-268775CFA1F6}"/>
                </a:ext>
              </a:extLst>
            </p:cNvPr>
            <p:cNvSpPr/>
            <p:nvPr/>
          </p:nvSpPr>
          <p:spPr>
            <a:xfrm>
              <a:off x="2792172" y="3760285"/>
              <a:ext cx="731788" cy="731788"/>
            </a:xfrm>
            <a:prstGeom prst="rt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1A301E5-717A-4AA8-9A7F-97BC8D774487}"/>
                </a:ext>
              </a:extLst>
            </p:cNvPr>
            <p:cNvSpPr txBox="1"/>
            <p:nvPr/>
          </p:nvSpPr>
          <p:spPr>
            <a:xfrm>
              <a:off x="3077282" y="3349768"/>
              <a:ext cx="2439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~</a:t>
              </a:r>
              <a:endPara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C9B328C-C474-420F-A957-FCE332179E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7846" y="4381203"/>
              <a:ext cx="209487" cy="3084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220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4DB36F-04DE-4DC7-B0DC-74505771A369}"/>
</file>

<file path=customXml/itemProps2.xml><?xml version="1.0" encoding="utf-8"?>
<ds:datastoreItem xmlns:ds="http://schemas.openxmlformats.org/officeDocument/2006/customXml" ds:itemID="{F7A0D27D-FA81-4DB5-9EDF-5E8D49588F76}"/>
</file>

<file path=docProps/app.xml><?xml version="1.0" encoding="utf-8"?>
<Properties xmlns="http://schemas.openxmlformats.org/officeDocument/2006/extended-properties" xmlns:vt="http://schemas.openxmlformats.org/officeDocument/2006/docPropsVTypes">
  <TotalTime>19541</TotalTime>
  <Words>567</Words>
  <Application>Microsoft Office PowerPoint</Application>
  <PresentationFormat>A4 용지(210x297mm)</PresentationFormat>
  <Paragraphs>102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LG스마트체 Bold</vt:lpstr>
      <vt:lpstr>LG스마트체 Regular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박호진</cp:lastModifiedBy>
  <cp:revision>270</cp:revision>
  <cp:lastPrinted>2019-10-21T04:57:44Z</cp:lastPrinted>
  <dcterms:created xsi:type="dcterms:W3CDTF">2019-09-09T06:27:34Z</dcterms:created>
  <dcterms:modified xsi:type="dcterms:W3CDTF">2022-09-23T11:01:46Z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2021-12-15T07:38:24Z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692ec480-5ea0-4dff-8fcd-c06ffc6847a0</vt:lpwstr>
  </property>
  <property fmtid="{D5CDD505-2E9C-101B-9397-08002B2CF9AE}" pid="8" name="MSIP_Label_d456ec4f-41b4-4f73-af44-e5c120342660_ContentBits">
    <vt:lpwstr>0</vt:lpwstr>
  </property>
</Properties>
</file>