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37" r:id="rId1"/>
    <p:sldMasterId id="2147484445" r:id="rId2"/>
    <p:sldMasterId id="2147484447" r:id="rId3"/>
  </p:sldMasterIdLst>
  <p:notesMasterIdLst>
    <p:notesMasterId r:id="rId9"/>
  </p:notesMasterIdLst>
  <p:handoutMasterIdLst>
    <p:handoutMasterId r:id="rId10"/>
  </p:handoutMasterIdLst>
  <p:sldIdLst>
    <p:sldId id="441" r:id="rId4"/>
    <p:sldId id="444" r:id="rId5"/>
    <p:sldId id="445" r:id="rId6"/>
    <p:sldId id="446" r:id="rId7"/>
    <p:sldId id="447" r:id="rId8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1805">
          <p15:clr>
            <a:srgbClr val="A4A3A4"/>
          </p15:clr>
        </p15:guide>
        <p15:guide id="7" pos="5751">
          <p15:clr>
            <a:srgbClr val="A4A3A4"/>
          </p15:clr>
        </p15:guide>
        <p15:guide id="8" pos="4073">
          <p15:clr>
            <a:srgbClr val="A4A3A4"/>
          </p15:clr>
        </p15:guide>
        <p15:guide id="9" pos="1079">
          <p15:clr>
            <a:srgbClr val="A4A3A4"/>
          </p15:clr>
        </p15:guide>
        <p15:guide id="10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0037"/>
    <a:srgbClr val="ECECEC"/>
    <a:srgbClr val="EBEBEB"/>
    <a:srgbClr val="EEEEEE"/>
    <a:srgbClr val="EDEDED"/>
    <a:srgbClr val="FB578A"/>
    <a:srgbClr val="A8C684"/>
    <a:srgbClr val="D8BF88"/>
    <a:srgbClr val="C3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3640" autoAdjust="0"/>
  </p:normalViewPr>
  <p:slideViewPr>
    <p:cSldViewPr showGuides="1">
      <p:cViewPr varScale="1">
        <p:scale>
          <a:sx n="110" d="100"/>
          <a:sy n="110" d="100"/>
        </p:scale>
        <p:origin x="1746" y="108"/>
      </p:cViewPr>
      <p:guideLst>
        <p:guide orient="horz" pos="3339"/>
        <p:guide orient="horz" pos="1480"/>
        <p:guide orient="horz" pos="3748"/>
        <p:guide orient="horz" pos="4110"/>
        <p:guide orient="horz" pos="1207"/>
        <p:guide pos="1805"/>
        <p:guide pos="5751"/>
        <p:guide pos="4073"/>
        <p:guide pos="107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5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3310-8E5E-43DD-9DBE-257FD62C8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prstClr val="black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Arial Narrow" pitchFamily="34" charset="0"/>
              </a:rPr>
              <a:t>/ 50</a:t>
            </a:r>
            <a:endParaRPr lang="ko-KR" altLang="en-US" sz="1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31D-EA2B-40E0-8697-50093A426C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9225" y="6521450"/>
            <a:ext cx="23288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000" b="0" dirty="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000" b="0" dirty="0">
                <a:solidFill>
                  <a:srgbClr val="7F7F7F"/>
                </a:solidFill>
                <a:latin typeface="Arial" charset="0"/>
              </a:rPr>
              <a:t>. 2018. All Rights Reserved.</a:t>
            </a:r>
            <a:endParaRPr lang="ko-KR" altLang="en-US" sz="1000" dirty="0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prstClr val="black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Arial Narrow" pitchFamily="34" charset="0"/>
              </a:rPr>
              <a:t>/ 50</a:t>
            </a:r>
            <a:endParaRPr lang="ko-KR" altLang="en-US" sz="1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직사각형 3"/>
          <p:cNvSpPr>
            <a:spLocks noChangeArrowheads="1"/>
          </p:cNvSpPr>
          <p:nvPr userDrawn="1"/>
        </p:nvSpPr>
        <p:spPr bwMode="auto">
          <a:xfrm>
            <a:off x="4377000" y="171679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 dirty="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2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mmyungsub@lginnote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24357"/>
              </p:ext>
            </p:extLst>
          </p:nvPr>
        </p:nvGraphicFramePr>
        <p:xfrm>
          <a:off x="160690" y="692696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김명섭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010-2887-3924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  <a:hlinkClick r:id="rId2"/>
                        </a:rPr>
                        <a:t>kimmyungsub@lginnotek.com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 보통   □시급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S-LiDAR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Addressable </a:t>
                      </a:r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VCSEL Array</a:t>
                      </a:r>
                      <a:r>
                        <a:rPr lang="ko-KR" altLang="en-US" sz="1100">
                          <a:latin typeface="LG스마트체 Regular" pitchFamily="50" charset="-127"/>
                          <a:ea typeface="LG스마트체 Regular" pitchFamily="50" charset="-127"/>
                        </a:rPr>
                        <a:t>를 이용한</a:t>
                      </a:r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Sequential Flash LiDAR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구조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차량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Solid state Flash LiDAR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모듈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기존에는 고출력 장거리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LiDAR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구현하기 위해서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MEMS Mirror, Mirror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회전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Galvo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등의 스캐너를 이용하여 고밀도 에너지로 장거리 구현하였으나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스캐너를 사용함에 따라 신뢰성 및 모듈사이즈가 증가하는 단점이 있음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현 발명은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Addressable VCSEL Array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구조를 사용하여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High Power Flash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형성하여 고출력 장거리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LiDAR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성능 구현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핵심 내용으로는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Addressable VCSEL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을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Ch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별 직렬 연결하여 동시에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Ch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별 순차적 구동하여 고출력 구동하고</a:t>
                      </a:r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근거리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장거리를 모두 가능하게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Array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선택적으로 구동한다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Addressable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VCSELCh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을 선택적으로 구동하여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Vertical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각도를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조절할수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있다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0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22C3878-FE04-46F4-B919-8081630A394A}"/>
              </a:ext>
            </a:extLst>
          </p:cNvPr>
          <p:cNvSpPr/>
          <p:nvPr/>
        </p:nvSpPr>
        <p:spPr>
          <a:xfrm>
            <a:off x="5556267" y="5096232"/>
            <a:ext cx="975064" cy="1008110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66438"/>
              </p:ext>
            </p:extLst>
          </p:nvPr>
        </p:nvGraphicFramePr>
        <p:xfrm>
          <a:off x="180581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47980" y="1340768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1272" y="134076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167EF-8EE4-4D24-A25F-444EA506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115964"/>
            <a:ext cx="7797664" cy="397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AA524-C622-46A1-A5F9-1F59F9F7B7D4}"/>
              </a:ext>
            </a:extLst>
          </p:cNvPr>
          <p:cNvSpPr txBox="1"/>
          <p:nvPr/>
        </p:nvSpPr>
        <p:spPr>
          <a:xfrm>
            <a:off x="1784648" y="1700808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Addressable VCSEL Array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여러 개 배열하여 </a:t>
            </a:r>
            <a:r>
              <a:rPr lang="ko-KR" altLang="en-US" sz="105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광출력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향상 구조</a:t>
            </a:r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Monitoring PD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구조를 이용한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Safety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F56393-0122-4EF9-B7EE-B39C0FEB9D15}"/>
              </a:ext>
            </a:extLst>
          </p:cNvPr>
          <p:cNvSpPr txBox="1"/>
          <p:nvPr/>
        </p:nvSpPr>
        <p:spPr>
          <a:xfrm>
            <a:off x="5997116" y="1700808"/>
            <a:ext cx="3276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고출력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장거리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No moving part 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스캐닝 장거리 라이다</a:t>
            </a:r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스캐너를 사용하지 않아 소형화 구현 가능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D4D99D2-7F95-4A57-A2A8-ACAA26DEB0CE}"/>
              </a:ext>
            </a:extLst>
          </p:cNvPr>
          <p:cNvSpPr/>
          <p:nvPr/>
        </p:nvSpPr>
        <p:spPr>
          <a:xfrm>
            <a:off x="4520952" y="3356992"/>
            <a:ext cx="288032" cy="10081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62F3B6-3BE4-4B81-B351-785FF3C2E8B7}"/>
              </a:ext>
            </a:extLst>
          </p:cNvPr>
          <p:cNvSpPr txBox="1"/>
          <p:nvPr/>
        </p:nvSpPr>
        <p:spPr>
          <a:xfrm>
            <a:off x="5817096" y="4581128"/>
            <a:ext cx="1044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Ch</a:t>
            </a:r>
            <a:r>
              <a:rPr lang="ko-KR" altLang="en-US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별 직렬 연결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B99937-AEAF-4CF9-9692-3F22F430D04D}"/>
              </a:ext>
            </a:extLst>
          </p:cNvPr>
          <p:cNvSpPr/>
          <p:nvPr/>
        </p:nvSpPr>
        <p:spPr>
          <a:xfrm>
            <a:off x="5385048" y="2090057"/>
            <a:ext cx="3610906" cy="57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개선 </a:t>
            </a:r>
            <a:r>
              <a:rPr lang="en-US" altLang="ko-KR" dirty="0">
                <a:solidFill>
                  <a:schemeClr val="tx1"/>
                </a:solidFill>
              </a:rPr>
              <a:t>600W/Ch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B394C-B25B-4C01-AA36-3CC5682BD6CB}"/>
              </a:ext>
            </a:extLst>
          </p:cNvPr>
          <p:cNvSpPr/>
          <p:nvPr/>
        </p:nvSpPr>
        <p:spPr>
          <a:xfrm>
            <a:off x="2426907" y="2090058"/>
            <a:ext cx="1709664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</a:t>
            </a:r>
            <a:r>
              <a:rPr lang="en-US" altLang="ko-KR" dirty="0">
                <a:solidFill>
                  <a:schemeClr val="tx1"/>
                </a:solidFill>
              </a:rPr>
              <a:t>150W/Ch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요청자료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1.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A3099-D0CC-4200-8A80-A485CA0E0375}"/>
              </a:ext>
            </a:extLst>
          </p:cNvPr>
          <p:cNvSpPr txBox="1"/>
          <p:nvPr/>
        </p:nvSpPr>
        <p:spPr>
          <a:xfrm>
            <a:off x="388963" y="908720"/>
            <a:ext cx="823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Addressable Ch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선택 구동에 따른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Vertical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변화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(120x35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도에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35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변화하고 선택적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구동으로 소비전력 감소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FB461B9-2585-4287-95F1-195BAB88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26147"/>
              </p:ext>
            </p:extLst>
          </p:nvPr>
        </p:nvGraphicFramePr>
        <p:xfrm>
          <a:off x="491301" y="2184991"/>
          <a:ext cx="1725287" cy="3891543"/>
        </p:xfrm>
        <a:graphic>
          <a:graphicData uri="http://schemas.openxmlformats.org/drawingml/2006/table">
            <a:tbl>
              <a:tblPr/>
              <a:tblGrid>
                <a:gridCol w="893840">
                  <a:extLst>
                    <a:ext uri="{9D8B030D-6E8A-4147-A177-3AD203B41FA5}">
                      <a16:colId xmlns:a16="http://schemas.microsoft.com/office/drawing/2014/main" val="3391113653"/>
                    </a:ext>
                  </a:extLst>
                </a:gridCol>
                <a:gridCol w="831447">
                  <a:extLst>
                    <a:ext uri="{9D8B030D-6E8A-4147-A177-3AD203B41FA5}">
                      <a16:colId xmlns:a16="http://schemas.microsoft.com/office/drawing/2014/main" val="1231869220"/>
                    </a:ext>
                  </a:extLst>
                </a:gridCol>
              </a:tblGrid>
              <a:tr h="18027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</a:t>
                      </a:r>
                      <a:r>
                        <a:rPr lang="en-US" sz="800" b="1" i="0" u="none" strike="noStrike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ch</a:t>
                      </a:r>
                      <a:r>
                        <a:rPr lang="en-US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</a:t>
                      </a:r>
                      <a:endParaRPr lang="en-US" altLang="ko-KR" sz="800" b="1" i="0" u="none" strike="noStrike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중심기준</a:t>
                      </a:r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FOI</a:t>
                      </a:r>
                      <a:r>
                        <a:rPr lang="ko-KR" altLang="en-US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(deg)</a:t>
                      </a:r>
                      <a:endParaRPr lang="ko-KR" altLang="en-US" sz="800" b="1" i="0" u="none" strike="noStrike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42829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262416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1.9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48061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3.2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066945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4.4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96449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5.6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18230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6.9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17054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8.2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252087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9.5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83861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10.7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203278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11.9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666106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13.2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32772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14.5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87627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15.8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585564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16.9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883881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18.2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710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19.5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12916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20.8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85141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22.0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419410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23.2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258844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24.5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72576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25.8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50788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27.0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802985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28.3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7630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29.5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2181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30.8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12495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52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32.0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9039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54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33.3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99217"/>
                  </a:ext>
                </a:extLst>
              </a:tr>
              <a:tr h="930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56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35.0</a:t>
                      </a:r>
                    </a:p>
                  </a:txBody>
                  <a:tcPr marL="8067" marR="8067" marT="806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1672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760ECB5-034D-4DF1-8CFB-9022E5926EA3}"/>
              </a:ext>
            </a:extLst>
          </p:cNvPr>
          <p:cNvSpPr txBox="1"/>
          <p:nvPr/>
        </p:nvSpPr>
        <p:spPr>
          <a:xfrm>
            <a:off x="365777" y="1835647"/>
            <a:ext cx="2994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Addressable Ch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변경시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화각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변화표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9446BE-FC0D-4868-BCC8-0F7E7A4FD285}"/>
              </a:ext>
            </a:extLst>
          </p:cNvPr>
          <p:cNvSpPr txBox="1"/>
          <p:nvPr/>
        </p:nvSpPr>
        <p:spPr>
          <a:xfrm>
            <a:off x="344488" y="1282873"/>
            <a:ext cx="6167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 </a:t>
            </a:r>
            <a:r>
              <a:rPr lang="ko-KR" altLang="en-US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구동수에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따라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Collimation Lens 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Vertical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FOI 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변경됨 </a:t>
            </a:r>
            <a:endParaRPr lang="en-US" altLang="ko-KR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Diffuser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1D Diffuser 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이므로 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Horizontal </a:t>
            </a:r>
            <a:r>
              <a:rPr lang="ko-KR" altLang="en-US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화각에만 관련 있음</a:t>
            </a:r>
            <a:r>
              <a:rPr lang="en-US" altLang="ko-KR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1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A355C32-0EE5-46E3-BC4F-8F9DFD0E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7" t="26405" r="88004" b="58747"/>
          <a:stretch/>
        </p:blipFill>
        <p:spPr>
          <a:xfrm>
            <a:off x="2040878" y="2219144"/>
            <a:ext cx="1387188" cy="40114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94E52B-2B0A-4EFA-A524-C003B5693406}"/>
              </a:ext>
            </a:extLst>
          </p:cNvPr>
          <p:cNvSpPr txBox="1"/>
          <p:nvPr/>
        </p:nvSpPr>
        <p:spPr>
          <a:xfrm>
            <a:off x="3557866" y="2376744"/>
            <a:ext cx="20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 26-31 </a:t>
            </a:r>
            <a:r>
              <a:rPr lang="ko-KR" altLang="en-US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켰을때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3.1 deg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2339D-7BE2-4C1F-985E-A7549989D530}"/>
              </a:ext>
            </a:extLst>
          </p:cNvPr>
          <p:cNvSpPr txBox="1"/>
          <p:nvPr/>
        </p:nvSpPr>
        <p:spPr>
          <a:xfrm>
            <a:off x="3575956" y="4314320"/>
            <a:ext cx="20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 1-56 </a:t>
            </a:r>
            <a:r>
              <a:rPr lang="ko-KR" altLang="en-US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켰을때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35 deg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CAB1A5-D2B5-4EC5-A2AA-8F8616803BF3}"/>
              </a:ext>
            </a:extLst>
          </p:cNvPr>
          <p:cNvGrpSpPr/>
          <p:nvPr/>
        </p:nvGrpSpPr>
        <p:grpSpPr>
          <a:xfrm>
            <a:off x="3632087" y="4564925"/>
            <a:ext cx="2728697" cy="1347576"/>
            <a:chOff x="3235875" y="3705999"/>
            <a:chExt cx="2994518" cy="147885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15D669A-1B37-4980-A4C1-A6B228C7F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875" y="3705999"/>
              <a:ext cx="2994518" cy="14788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F03782-DD2B-4058-A8A1-188F0C806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33134" y="4052970"/>
              <a:ext cx="0" cy="83603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502AB8-7E11-4F7C-9331-C3271B69637B}"/>
                </a:ext>
              </a:extLst>
            </p:cNvPr>
            <p:cNvSpPr txBox="1"/>
            <p:nvPr/>
          </p:nvSpPr>
          <p:spPr>
            <a:xfrm>
              <a:off x="4528592" y="4907853"/>
              <a:ext cx="1048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 FOI</a:t>
              </a:r>
              <a:endParaRPr lang="ko-KR" altLang="en-US" sz="120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290DEC-B3DF-41DC-BACA-0000B3737256}"/>
              </a:ext>
            </a:extLst>
          </p:cNvPr>
          <p:cNvGrpSpPr/>
          <p:nvPr/>
        </p:nvGrpSpPr>
        <p:grpSpPr>
          <a:xfrm>
            <a:off x="3632087" y="2672141"/>
            <a:ext cx="2717804" cy="1347576"/>
            <a:chOff x="168121" y="3705999"/>
            <a:chExt cx="2982564" cy="147885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0C16111-A91C-41D4-8FBB-6EC34D08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21" y="3705999"/>
              <a:ext cx="2982564" cy="14788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260DC99-9C2D-47C0-AABE-6E062ADB8B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565" y="4324655"/>
              <a:ext cx="0" cy="24153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AFF4C5-D22A-4C34-A048-73DCAB391986}"/>
                </a:ext>
              </a:extLst>
            </p:cNvPr>
            <p:cNvSpPr txBox="1"/>
            <p:nvPr/>
          </p:nvSpPr>
          <p:spPr>
            <a:xfrm>
              <a:off x="1637478" y="4485616"/>
              <a:ext cx="1048894" cy="30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 FOI</a:t>
              </a:r>
              <a:endParaRPr lang="ko-KR" altLang="en-US" sz="1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774557C-7A39-4D08-8DAC-29EB6D26F743}"/>
              </a:ext>
            </a:extLst>
          </p:cNvPr>
          <p:cNvSpPr txBox="1"/>
          <p:nvPr/>
        </p:nvSpPr>
        <p:spPr>
          <a:xfrm>
            <a:off x="3551183" y="1834467"/>
            <a:ext cx="2994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화각</a:t>
            </a:r>
            <a:r>
              <a:rPr lang="ko-KR" altLang="en-US" sz="11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변화 예시</a:t>
            </a:r>
          </a:p>
        </p:txBody>
      </p:sp>
    </p:spTree>
    <p:extLst>
      <p:ext uri="{BB962C8B-B14F-4D97-AF65-F5344CB8AC3E}">
        <p14:creationId xmlns:p14="http://schemas.microsoft.com/office/powerpoint/2010/main" val="19469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26C3686-91E3-4E79-8F15-F7CDF1D82FE1}"/>
              </a:ext>
            </a:extLst>
          </p:cNvPr>
          <p:cNvSpPr txBox="1"/>
          <p:nvPr/>
        </p:nvSpPr>
        <p:spPr>
          <a:xfrm>
            <a:off x="344488" y="1135777"/>
            <a:ext cx="346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</a:t>
            </a:r>
            <a:r>
              <a:rPr lang="ko-KR" altLang="en-US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개수 </a:t>
            </a:r>
            <a:r>
              <a:rPr lang="ko-KR" altLang="en-US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추가에 따른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Collimation</a:t>
            </a:r>
            <a:r>
              <a:rPr lang="ko-KR" altLang="en-US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렌즈 검토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494C-0A6C-4638-A095-214983F21424}"/>
              </a:ext>
            </a:extLst>
          </p:cNvPr>
          <p:cNvSpPr txBox="1"/>
          <p:nvPr/>
        </p:nvSpPr>
        <p:spPr>
          <a:xfrm>
            <a:off x="275940" y="1468629"/>
            <a:ext cx="7972545" cy="8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Active size : H1.2mm, V7.76mm</a:t>
            </a:r>
            <a:endParaRPr lang="en-US" altLang="ko-KR" sz="11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Collimation Lens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Array Active size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크게 만들어야 하며 현재 설계된 렌즈에서는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en-US" altLang="ko-KR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ea</a:t>
            </a:r>
            <a:r>
              <a: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까지 </a:t>
            </a:r>
            <a:r>
              <a:rPr lang="en-US" altLang="ko-KR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Array </a:t>
            </a:r>
            <a:r>
              <a: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 가능</a:t>
            </a:r>
            <a:endParaRPr lang="en-US" altLang="ko-KR" sz="11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 VCSEL</a:t>
            </a:r>
            <a:r>
              <a: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간 공간 </a:t>
            </a:r>
            <a:r>
              <a:rPr lang="en-US" altLang="ko-KR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50um </a:t>
            </a:r>
            <a:r>
              <a: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적용시</a:t>
            </a:r>
            <a:r>
              <a:rPr lang="en-US" altLang="ko-KR" sz="1100" b="1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1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C68539-760D-4406-A99A-BA70AA1494A6}"/>
              </a:ext>
            </a:extLst>
          </p:cNvPr>
          <p:cNvGrpSpPr>
            <a:grpSpLocks noChangeAspect="1"/>
          </p:cNvGrpSpPr>
          <p:nvPr/>
        </p:nvGrpSpPr>
        <p:grpSpPr>
          <a:xfrm>
            <a:off x="488505" y="2977861"/>
            <a:ext cx="5328591" cy="2683387"/>
            <a:chOff x="160690" y="2044460"/>
            <a:chExt cx="9558588" cy="481354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66885B6-D555-48AB-ABB1-C46016BF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08" t="9038" r="6460" b="22507"/>
            <a:stretch/>
          </p:blipFill>
          <p:spPr>
            <a:xfrm>
              <a:off x="160690" y="2044460"/>
              <a:ext cx="8648924" cy="481354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5D82324-729F-4036-9177-0EF3A0DB2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22277" t="12956" r="20818" b="11195"/>
            <a:stretch/>
          </p:blipFill>
          <p:spPr>
            <a:xfrm>
              <a:off x="8625776" y="3710816"/>
              <a:ext cx="367675" cy="190644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B12AB0-0D03-466D-881C-32D366CBB089}"/>
                </a:ext>
              </a:extLst>
            </p:cNvPr>
            <p:cNvSpPr txBox="1"/>
            <p:nvPr/>
          </p:nvSpPr>
          <p:spPr>
            <a:xfrm>
              <a:off x="8169236" y="5983248"/>
              <a:ext cx="1208731" cy="57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1.2mm</a:t>
              </a:r>
              <a:endPara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C684DC9-D286-49B7-842D-74519DB8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613" y="5699918"/>
              <a:ext cx="1" cy="439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FE96FED-D5C2-45D8-8BC6-1E64E1C181A5}"/>
                </a:ext>
              </a:extLst>
            </p:cNvPr>
            <p:cNvCxnSpPr>
              <a:cxnSpLocks/>
            </p:cNvCxnSpPr>
            <p:nvPr/>
          </p:nvCxnSpPr>
          <p:spPr>
            <a:xfrm>
              <a:off x="8557986" y="3710816"/>
              <a:ext cx="714073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B39287A-4BD1-4126-A7A9-77641BAD42E1}"/>
                </a:ext>
              </a:extLst>
            </p:cNvPr>
            <p:cNvCxnSpPr>
              <a:cxnSpLocks/>
            </p:cNvCxnSpPr>
            <p:nvPr/>
          </p:nvCxnSpPr>
          <p:spPr>
            <a:xfrm>
              <a:off x="8557986" y="5617255"/>
              <a:ext cx="79592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FECAA2-BFBC-4431-86DA-03CC8B66EECC}"/>
                </a:ext>
              </a:extLst>
            </p:cNvPr>
            <p:cNvSpPr txBox="1"/>
            <p:nvPr/>
          </p:nvSpPr>
          <p:spPr>
            <a:xfrm rot="5400000">
              <a:off x="8634283" y="4457861"/>
              <a:ext cx="1598337" cy="57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7.76 mm</a:t>
              </a:r>
              <a:endParaRPr lang="ko-KR" altLang="en-US" sz="11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54BC49D-FB64-49F3-9576-EF0EE9666E90}"/>
                </a:ext>
              </a:extLst>
            </p:cNvPr>
            <p:cNvCxnSpPr/>
            <p:nvPr/>
          </p:nvCxnSpPr>
          <p:spPr>
            <a:xfrm>
              <a:off x="9165744" y="3676808"/>
              <a:ext cx="0" cy="193819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70089DF-CFF2-4DCE-B3F8-277AD94DB4BC}"/>
              </a:ext>
            </a:extLst>
          </p:cNvPr>
          <p:cNvSpPr txBox="1"/>
          <p:nvPr/>
        </p:nvSpPr>
        <p:spPr>
          <a:xfrm>
            <a:off x="160690" y="116632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요청자료</a:t>
            </a:r>
            <a:r>
              <a:rPr lang="en-US" altLang="ko-KR" sz="20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3228F7-73C8-43F3-AA72-1155583273C6}"/>
              </a:ext>
            </a:extLst>
          </p:cNvPr>
          <p:cNvGrpSpPr/>
          <p:nvPr/>
        </p:nvGrpSpPr>
        <p:grpSpPr>
          <a:xfrm>
            <a:off x="6321152" y="3176573"/>
            <a:ext cx="2629522" cy="2183572"/>
            <a:chOff x="6601864" y="882365"/>
            <a:chExt cx="2167560" cy="1766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26CBA3-2D63-4DFA-866C-8302591F3B57}"/>
                </a:ext>
              </a:extLst>
            </p:cNvPr>
            <p:cNvGrpSpPr/>
            <p:nvPr/>
          </p:nvGrpSpPr>
          <p:grpSpPr>
            <a:xfrm>
              <a:off x="7156849" y="1303443"/>
              <a:ext cx="1612575" cy="1345585"/>
              <a:chOff x="6397565" y="1303443"/>
              <a:chExt cx="1612575" cy="1345585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40A727F0-A5A7-409B-9581-975F44080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397565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7FD348F-3AEC-4DEF-9782-9C4754DB96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663103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C4C0DD9-6D35-47DA-B056-9EDCF1CE48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93550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F31B3F41-FBDA-4241-8615-A2457693B5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207201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038E3B7B-9F3E-4FDF-9A53-A62DB0804E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47893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FF6D64E1-2A2C-4E68-AF18-0E2C19BCF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750631" y="1303443"/>
                <a:ext cx="259509" cy="1345585"/>
              </a:xfrm>
              <a:prstGeom prst="rect">
                <a:avLst/>
              </a:prstGeom>
            </p:spPr>
          </p:pic>
        </p:grp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3E3AE52B-6FBE-4DAF-A971-1616DDBF8DDF}"/>
                </a:ext>
              </a:extLst>
            </p:cNvPr>
            <p:cNvSpPr/>
            <p:nvPr/>
          </p:nvSpPr>
          <p:spPr>
            <a:xfrm>
              <a:off x="6873919" y="1303443"/>
              <a:ext cx="206517" cy="134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9A6DA-6916-4312-9A1F-2EEA81E62401}"/>
                </a:ext>
              </a:extLst>
            </p:cNvPr>
            <p:cNvSpPr txBox="1"/>
            <p:nvPr/>
          </p:nvSpPr>
          <p:spPr>
            <a:xfrm rot="16200000">
              <a:off x="6387265" y="1751825"/>
              <a:ext cx="695737" cy="26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7.76mm</a:t>
              </a:r>
              <a:endParaRPr lang="ko-KR" altLang="en-US" dirty="0"/>
            </a:p>
          </p:txBody>
        </p:sp>
        <p:sp>
          <p:nvSpPr>
            <p:cNvPr id="69" name="왼쪽 중괄호 68">
              <a:extLst>
                <a:ext uri="{FF2B5EF4-FFF2-40B4-BE49-F238E27FC236}">
                  <a16:creationId xmlns:a16="http://schemas.microsoft.com/office/drawing/2014/main" id="{B3103496-6B24-48F6-937B-E5715DDA4CAD}"/>
                </a:ext>
              </a:extLst>
            </p:cNvPr>
            <p:cNvSpPr/>
            <p:nvPr/>
          </p:nvSpPr>
          <p:spPr>
            <a:xfrm rot="5400000">
              <a:off x="7839476" y="383302"/>
              <a:ext cx="207569" cy="15861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9E58E7-6E4C-479E-8CB5-593547EA7509}"/>
                </a:ext>
              </a:extLst>
            </p:cNvPr>
            <p:cNvSpPr txBox="1"/>
            <p:nvPr/>
          </p:nvSpPr>
          <p:spPr>
            <a:xfrm>
              <a:off x="7681896" y="882365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7.4mm</a:t>
              </a:r>
              <a:endParaRPr lang="ko-KR" alt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331ED30-3FF4-4A9F-AE38-DF4BF4D82BF2}"/>
              </a:ext>
            </a:extLst>
          </p:cNvPr>
          <p:cNvSpPr txBox="1"/>
          <p:nvPr/>
        </p:nvSpPr>
        <p:spPr>
          <a:xfrm>
            <a:off x="6805535" y="2780928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VCSEL</a:t>
            </a:r>
            <a:r>
              <a:rPr lang="ko-KR" altLang="en-US" dirty="0"/>
              <a:t>간 간격은 </a:t>
            </a:r>
            <a:r>
              <a:rPr lang="en-US" altLang="ko-KR" dirty="0"/>
              <a:t>50um</a:t>
            </a:r>
            <a:r>
              <a:rPr lang="ko-KR" altLang="en-US" dirty="0"/>
              <a:t> 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AF2FFA-87DE-4F4C-810A-0DD48C397045}"/>
              </a:ext>
            </a:extLst>
          </p:cNvPr>
          <p:cNvSpPr txBox="1"/>
          <p:nvPr/>
        </p:nvSpPr>
        <p:spPr>
          <a:xfrm>
            <a:off x="2281397" y="278092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개까지 설계 가능한 </a:t>
            </a:r>
            <a:r>
              <a:rPr lang="en-US" altLang="ko-KR" dirty="0"/>
              <a:t>Lens </a:t>
            </a:r>
            <a:r>
              <a:rPr lang="ko-KR" altLang="en-US" dirty="0"/>
              <a:t>설계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9A21C3-C741-4CD0-B34E-FCDCBB0C1849}"/>
              </a:ext>
            </a:extLst>
          </p:cNvPr>
          <p:cNvSpPr/>
          <p:nvPr/>
        </p:nvSpPr>
        <p:spPr>
          <a:xfrm>
            <a:off x="6664597" y="3321621"/>
            <a:ext cx="2628626" cy="241163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F1A14E-E1CB-4792-A576-0F37AF236C95}"/>
              </a:ext>
            </a:extLst>
          </p:cNvPr>
          <p:cNvSpPr txBox="1"/>
          <p:nvPr/>
        </p:nvSpPr>
        <p:spPr>
          <a:xfrm>
            <a:off x="6908764" y="4222743"/>
            <a:ext cx="21836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Collimation Lens </a:t>
            </a:r>
            <a:r>
              <a:rPr lang="ko-KR" altLang="en-US" dirty="0"/>
              <a:t>사이즈는</a:t>
            </a:r>
            <a:endParaRPr lang="en-US" altLang="ko-KR" dirty="0"/>
          </a:p>
          <a:p>
            <a:r>
              <a:rPr lang="en-US" altLang="ko-KR" dirty="0"/>
              <a:t>VCSEL Array Active size </a:t>
            </a:r>
            <a:r>
              <a:rPr lang="ko-KR" altLang="en-US" dirty="0"/>
              <a:t>보다 </a:t>
            </a:r>
            <a:endParaRPr lang="en-US" altLang="ko-KR" dirty="0"/>
          </a:p>
          <a:p>
            <a:r>
              <a:rPr lang="ko-KR" altLang="en-US" dirty="0"/>
              <a:t>크게 </a:t>
            </a:r>
            <a:r>
              <a:rPr lang="ko-KR" altLang="en-US" dirty="0" err="1"/>
              <a:t>설계해야함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6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0" y="116632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요청자료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728A1-1B9C-442F-AA41-78053F951F56}"/>
              </a:ext>
            </a:extLst>
          </p:cNvPr>
          <p:cNvSpPr txBox="1"/>
          <p:nvPr/>
        </p:nvSpPr>
        <p:spPr>
          <a:xfrm>
            <a:off x="495972" y="980728"/>
            <a:ext cx="454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 Array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동시에 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구동했을때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파워 변화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5D6C3D7-67A7-4D81-A544-570B4171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5"/>
          <a:stretch/>
        </p:blipFill>
        <p:spPr>
          <a:xfrm>
            <a:off x="670724" y="2309121"/>
            <a:ext cx="7486361" cy="538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205287-3409-4E1D-B19E-37DE16AED8B7}"/>
              </a:ext>
            </a:extLst>
          </p:cNvPr>
          <p:cNvSpPr txBox="1"/>
          <p:nvPr/>
        </p:nvSpPr>
        <p:spPr>
          <a:xfrm>
            <a:off x="737739" y="1434902"/>
            <a:ext cx="405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 비례하여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787467F-1ECE-45F2-944B-B637FDB6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4" y="2962030"/>
            <a:ext cx="7450628" cy="32633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6D875B-B5AE-42DC-BC2E-7C06EC989DF8}"/>
              </a:ext>
            </a:extLst>
          </p:cNvPr>
          <p:cNvSpPr txBox="1"/>
          <p:nvPr/>
        </p:nvSpPr>
        <p:spPr>
          <a:xfrm>
            <a:off x="776536" y="1799238"/>
            <a:ext cx="5866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1VCSEL,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2VCSEL,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3VCSEL Array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1Ch 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구동시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센서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1Ch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파워 변화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B5D3F-58AB-465D-A89B-E2B46BB42E32}"/>
              </a:ext>
            </a:extLst>
          </p:cNvPr>
          <p:cNvSpPr txBox="1"/>
          <p:nvPr/>
        </p:nvSpPr>
        <p:spPr>
          <a:xfrm>
            <a:off x="3982062" y="5669957"/>
            <a:ext cx="12004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Tx </a:t>
            </a:r>
            <a:r>
              <a:rPr lang="ko-KR" altLang="en-US" dirty="0"/>
              <a:t>사이즈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84196D-3765-44B6-966A-32371C94193A}"/>
              </a:ext>
            </a:extLst>
          </p:cNvPr>
          <p:cNvGrpSpPr/>
          <p:nvPr/>
        </p:nvGrpSpPr>
        <p:grpSpPr>
          <a:xfrm>
            <a:off x="5457056" y="431974"/>
            <a:ext cx="2010023" cy="1648686"/>
            <a:chOff x="6601864" y="882365"/>
            <a:chExt cx="2167560" cy="176666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E1055FB-1914-42F7-AC28-B32C29F44EF9}"/>
                </a:ext>
              </a:extLst>
            </p:cNvPr>
            <p:cNvGrpSpPr/>
            <p:nvPr/>
          </p:nvGrpSpPr>
          <p:grpSpPr>
            <a:xfrm>
              <a:off x="7156849" y="1303443"/>
              <a:ext cx="1612575" cy="1345585"/>
              <a:chOff x="6397565" y="1303443"/>
              <a:chExt cx="1612575" cy="1345585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8C032E7-0038-4EB0-AAFC-9127440501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397565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B6A9A40F-CFF4-4F24-8372-0571C1CE09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663103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60549FF8-F7CE-40CE-994A-9F397B15C6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93550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B3840731-5588-4546-90FE-417E85BBB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207201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48ADA199-47E4-4133-B07A-8EE6A01AE0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47893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D453B66-DC4F-48D4-BD19-4ED1F694D6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750631" y="1303443"/>
                <a:ext cx="259509" cy="1345585"/>
              </a:xfrm>
              <a:prstGeom prst="rect">
                <a:avLst/>
              </a:prstGeom>
            </p:spPr>
          </p:pic>
        </p:grpSp>
        <p:sp>
          <p:nvSpPr>
            <p:cNvPr id="36" name="왼쪽 중괄호 35">
              <a:extLst>
                <a:ext uri="{FF2B5EF4-FFF2-40B4-BE49-F238E27FC236}">
                  <a16:creationId xmlns:a16="http://schemas.microsoft.com/office/drawing/2014/main" id="{3F73F54D-E963-49A6-AC1D-0AC97190191C}"/>
                </a:ext>
              </a:extLst>
            </p:cNvPr>
            <p:cNvSpPr/>
            <p:nvPr/>
          </p:nvSpPr>
          <p:spPr>
            <a:xfrm>
              <a:off x="6873919" y="1303443"/>
              <a:ext cx="206517" cy="134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790AD4-9380-4E03-94B6-DEBF04B954D4}"/>
                </a:ext>
              </a:extLst>
            </p:cNvPr>
            <p:cNvSpPr txBox="1"/>
            <p:nvPr/>
          </p:nvSpPr>
          <p:spPr>
            <a:xfrm rot="16200000">
              <a:off x="6387265" y="1751825"/>
              <a:ext cx="695737" cy="26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7.76mm</a:t>
              </a:r>
              <a:endParaRPr lang="ko-KR" altLang="en-US" dirty="0"/>
            </a:p>
          </p:txBody>
        </p:sp>
        <p:sp>
          <p:nvSpPr>
            <p:cNvPr id="38" name="왼쪽 중괄호 37">
              <a:extLst>
                <a:ext uri="{FF2B5EF4-FFF2-40B4-BE49-F238E27FC236}">
                  <a16:creationId xmlns:a16="http://schemas.microsoft.com/office/drawing/2014/main" id="{0E410E86-0482-42D8-8EB0-57DC0EE9A0DF}"/>
                </a:ext>
              </a:extLst>
            </p:cNvPr>
            <p:cNvSpPr/>
            <p:nvPr/>
          </p:nvSpPr>
          <p:spPr>
            <a:xfrm rot="5400000">
              <a:off x="7839476" y="383302"/>
              <a:ext cx="207569" cy="15861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5F8930-5087-443F-B3DB-A68973F3394A}"/>
                </a:ext>
              </a:extLst>
            </p:cNvPr>
            <p:cNvSpPr txBox="1"/>
            <p:nvPr/>
          </p:nvSpPr>
          <p:spPr>
            <a:xfrm>
              <a:off x="7681896" y="882365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7.4mm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CB32AD0-DF5B-4EF3-BA66-98DB756D6D86}"/>
              </a:ext>
            </a:extLst>
          </p:cNvPr>
          <p:cNvGrpSpPr/>
          <p:nvPr/>
        </p:nvGrpSpPr>
        <p:grpSpPr>
          <a:xfrm>
            <a:off x="7617296" y="431974"/>
            <a:ext cx="2010023" cy="1648686"/>
            <a:chOff x="6601864" y="882365"/>
            <a:chExt cx="2167560" cy="176666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C0C6B54-1F31-46CF-BF2B-488E13FFFF0F}"/>
                </a:ext>
              </a:extLst>
            </p:cNvPr>
            <p:cNvGrpSpPr/>
            <p:nvPr/>
          </p:nvGrpSpPr>
          <p:grpSpPr>
            <a:xfrm>
              <a:off x="7156849" y="1303443"/>
              <a:ext cx="1612575" cy="1345585"/>
              <a:chOff x="6397565" y="1303443"/>
              <a:chExt cx="1612575" cy="1345585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520C35A7-9E91-4C54-8CA3-D58E7E668D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397565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5B19FAF9-320E-453B-8B3C-72E0F1F65B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663103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E1F2CE6-6A65-4D59-984D-7B0AE71CD3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693550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50FAEA0-A272-4A1E-8D46-2675B66C2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207201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6D421BDC-2C09-4440-9091-CA6973E87F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478938" y="1303443"/>
                <a:ext cx="259509" cy="134558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6CFF89B8-0E82-40E7-B723-DAA6B135D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2277" t="12956" r="20818" b="11195"/>
              <a:stretch/>
            </p:blipFill>
            <p:spPr>
              <a:xfrm>
                <a:off x="7750631" y="1303443"/>
                <a:ext cx="259509" cy="1345585"/>
              </a:xfrm>
              <a:prstGeom prst="rect">
                <a:avLst/>
              </a:prstGeom>
            </p:spPr>
          </p:pic>
        </p:grpSp>
        <p:sp>
          <p:nvSpPr>
            <p:cNvPr id="49" name="왼쪽 중괄호 48">
              <a:extLst>
                <a:ext uri="{FF2B5EF4-FFF2-40B4-BE49-F238E27FC236}">
                  <a16:creationId xmlns:a16="http://schemas.microsoft.com/office/drawing/2014/main" id="{50655751-EC6E-47B0-96D1-21A3B52F0E00}"/>
                </a:ext>
              </a:extLst>
            </p:cNvPr>
            <p:cNvSpPr/>
            <p:nvPr/>
          </p:nvSpPr>
          <p:spPr>
            <a:xfrm>
              <a:off x="6873919" y="1303443"/>
              <a:ext cx="206517" cy="134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A52561-55D3-4600-A683-072E6C59EB05}"/>
                </a:ext>
              </a:extLst>
            </p:cNvPr>
            <p:cNvSpPr txBox="1"/>
            <p:nvPr/>
          </p:nvSpPr>
          <p:spPr>
            <a:xfrm rot="16200000">
              <a:off x="6387265" y="1751825"/>
              <a:ext cx="695737" cy="26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7.76mm</a:t>
              </a:r>
              <a:endParaRPr lang="ko-KR" altLang="en-US" dirty="0"/>
            </a:p>
          </p:txBody>
        </p:sp>
        <p:sp>
          <p:nvSpPr>
            <p:cNvPr id="51" name="왼쪽 중괄호 50">
              <a:extLst>
                <a:ext uri="{FF2B5EF4-FFF2-40B4-BE49-F238E27FC236}">
                  <a16:creationId xmlns:a16="http://schemas.microsoft.com/office/drawing/2014/main" id="{E12FA16E-4305-4F92-95C7-BA1C479854DB}"/>
                </a:ext>
              </a:extLst>
            </p:cNvPr>
            <p:cNvSpPr/>
            <p:nvPr/>
          </p:nvSpPr>
          <p:spPr>
            <a:xfrm rot="5400000">
              <a:off x="7839476" y="383302"/>
              <a:ext cx="207569" cy="15861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B99586-6867-44EC-A9E5-9753AD68497B}"/>
                </a:ext>
              </a:extLst>
            </p:cNvPr>
            <p:cNvSpPr txBox="1"/>
            <p:nvPr/>
          </p:nvSpPr>
          <p:spPr>
            <a:xfrm>
              <a:off x="7681896" y="882365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7.4mm</a:t>
              </a:r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CB625E-F55E-4D66-9CD0-F7E121F9AB7A}"/>
              </a:ext>
            </a:extLst>
          </p:cNvPr>
          <p:cNvSpPr/>
          <p:nvPr/>
        </p:nvSpPr>
        <p:spPr>
          <a:xfrm>
            <a:off x="6469890" y="824933"/>
            <a:ext cx="254760" cy="457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487691-78E3-4D40-B4B2-B510C150C4EA}"/>
              </a:ext>
            </a:extLst>
          </p:cNvPr>
          <p:cNvSpPr/>
          <p:nvPr/>
        </p:nvSpPr>
        <p:spPr>
          <a:xfrm>
            <a:off x="8384779" y="824933"/>
            <a:ext cx="818544" cy="457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F72DF-5A33-4BAC-8002-45E3607CB298}"/>
              </a:ext>
            </a:extLst>
          </p:cNvPr>
          <p:cNvSpPr txBox="1"/>
          <p:nvPr/>
        </p:nvSpPr>
        <p:spPr>
          <a:xfrm>
            <a:off x="6411142" y="17417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개 구동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7E94CD-25B9-4DB5-8A22-8FA15BD8F7DE}"/>
              </a:ext>
            </a:extLst>
          </p:cNvPr>
          <p:cNvSpPr txBox="1"/>
          <p:nvPr/>
        </p:nvSpPr>
        <p:spPr>
          <a:xfrm>
            <a:off x="8618832" y="17417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구동</a:t>
            </a:r>
          </a:p>
        </p:txBody>
      </p:sp>
    </p:spTree>
    <p:extLst>
      <p:ext uri="{BB962C8B-B14F-4D97-AF65-F5344CB8AC3E}">
        <p14:creationId xmlns:p14="http://schemas.microsoft.com/office/powerpoint/2010/main" val="350522633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D8AED-1929-4E6A-9C03-DD83BFB80606}"/>
</file>

<file path=customXml/itemProps2.xml><?xml version="1.0" encoding="utf-8"?>
<ds:datastoreItem xmlns:ds="http://schemas.openxmlformats.org/officeDocument/2006/customXml" ds:itemID="{7B0CE8A9-F558-4AFC-B11D-652575659B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47974</TotalTime>
  <Words>619</Words>
  <Application>Microsoft Office PowerPoint</Application>
  <PresentationFormat>A4 용지(210x297mm)</PresentationFormat>
  <Paragraphs>164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LG스마트체 Regular</vt:lpstr>
      <vt:lpstr>LG스마트체 SemiBold</vt:lpstr>
      <vt:lpstr>LG스마트체2.0 Regular</vt:lpstr>
      <vt:lpstr>굴림</vt:lpstr>
      <vt:lpstr>돋움</vt:lpstr>
      <vt:lpstr>맑은 고딕</vt:lpstr>
      <vt:lpstr>Arial</vt:lpstr>
      <vt:lpstr>Arial Narrow</vt:lpstr>
      <vt:lpstr>Wingdings</vt:lpstr>
      <vt:lpstr>1_디자인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Luke Kim(김명섭)</cp:lastModifiedBy>
  <cp:revision>1456</cp:revision>
  <cp:lastPrinted>2017-01-05T02:41:42Z</cp:lastPrinted>
  <dcterms:created xsi:type="dcterms:W3CDTF">2010-01-12T05:42:54Z</dcterms:created>
  <dcterms:modified xsi:type="dcterms:W3CDTF">2022-08-04T12:19:39Z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2022-07-01T08:26:50Z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c3f529df-fc17-4bca-aca6-957f691d5e78</vt:lpwstr>
  </property>
  <property fmtid="{D5CDD505-2E9C-101B-9397-08002B2CF9AE}" pid="8" name="MSIP_Label_d456ec4f-41b4-4f73-af44-e5c120342660_ContentBits">
    <vt:lpwstr>0</vt:lpwstr>
  </property>
</Properties>
</file>