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2" r:id="rId5"/>
  </p:sldMasterIdLst>
  <p:notesMasterIdLst>
    <p:notesMasterId r:id="rId9"/>
  </p:notesMasterIdLst>
  <p:sldIdLst>
    <p:sldId id="12138" r:id="rId6"/>
    <p:sldId id="12139" r:id="rId7"/>
    <p:sldId id="12133" r:id="rId8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C93054-D223-4D60-86D1-4DABB9F190FE}">
          <p14:sldIdLst>
            <p14:sldId id="12138"/>
            <p14:sldId id="12139"/>
            <p14:sldId id="121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호진" initials="박" lastIdx="1" clrIdx="0">
    <p:extLst>
      <p:ext uri="{19B8F6BF-5375-455C-9EA6-DF929625EA0E}">
        <p15:presenceInfo xmlns:p15="http://schemas.microsoft.com/office/powerpoint/2012/main" userId="S::hojin.park@lginnotek.com::adfce77f-c5a6-4569-a268-387416e429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0000"/>
    <a:srgbClr val="FF9933"/>
    <a:srgbClr val="66FF66"/>
    <a:srgbClr val="FF6600"/>
    <a:srgbClr val="D9D9D9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700" autoAdjust="0"/>
  </p:normalViewPr>
  <p:slideViewPr>
    <p:cSldViewPr>
      <p:cViewPr varScale="1">
        <p:scale>
          <a:sx n="114" d="100"/>
          <a:sy n="114" d="100"/>
        </p:scale>
        <p:origin x="1416" y="96"/>
      </p:cViewPr>
      <p:guideLst>
        <p:guide orient="horz" pos="255"/>
        <p:guide pos="126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70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7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7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21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2"/>
            <a:ext cx="5616624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625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4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75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75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8"/>
            <a:ext cx="1843906" cy="320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138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371475" indent="0">
              <a:buFontTx/>
              <a:buNone/>
              <a:defRPr sz="13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742950" indent="0">
              <a:buFontTx/>
              <a:buNone/>
              <a:defRPr sz="13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114425" indent="0">
              <a:buFontTx/>
              <a:buNone/>
              <a:defRPr sz="13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485900" indent="0">
              <a:buFontTx/>
              <a:buNone/>
              <a:defRPr sz="13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1433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00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1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31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8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2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74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9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8F2E-D436-4294-8FF1-BDD60AE5D17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93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jpeg"/><Relationship Id="rId3" Type="http://schemas.openxmlformats.org/officeDocument/2006/relationships/image" Target="../media/image7.jpeg"/><Relationship Id="rId7" Type="http://schemas.openxmlformats.org/officeDocument/2006/relationships/image" Target="../media/image2.png"/><Relationship Id="rId12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microsoft.com/office/2007/relationships/hdphoto" Target="../media/hdphoto4.wdp"/><Relationship Id="rId5" Type="http://schemas.openxmlformats.org/officeDocument/2006/relationships/image" Target="../media/image9.jpg"/><Relationship Id="rId10" Type="http://schemas.openxmlformats.org/officeDocument/2006/relationships/image" Target="../media/image12.png"/><Relationship Id="rId4" Type="http://schemas.openxmlformats.org/officeDocument/2006/relationships/image" Target="../media/image8.jpe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25001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박귀연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박호진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이중훈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김명섭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010-2742-7881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Ji.yoon.hong@lginnotek.com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□ 보통 ■시급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(22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년 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5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월 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Mobis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향 기술교류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■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예정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‘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중장거리 차량용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S-LiDAR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개발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’ </a:t>
                      </a:r>
                      <a:r>
                        <a:rPr lang="en-US" altLang="ko-KR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제품 적용 불명확    □ 제품적용 목적으로 테스트 혹은 검토 중     ■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22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년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8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월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LiDAR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또는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d-</a:t>
                      </a:r>
                      <a:r>
                        <a:rPr lang="en-US" altLang="ko-KR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ToF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용 송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-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수신기의 왜곡 보상 광학계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672" y="2852936"/>
            <a:ext cx="1361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한국특허공개번호 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XXXX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465" y="4073873"/>
            <a:ext cx="4261627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LiDAR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또는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direct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ToF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용 송수신 광학계는 모든 각도로 동일한 거리를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함을 목적으로 한다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이를 위해 광학계에서도 모든 각도로 동일한 거리에 광원의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beam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송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수신하는 시스템을 설계하는 것이 중요하다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725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60690" y="11663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`	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 및 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〓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기재만 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905192" y="126712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01272" y="126712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4F4B2A-D789-4E25-9CE5-626C8B1BF754}"/>
              </a:ext>
            </a:extLst>
          </p:cNvPr>
          <p:cNvSpPr txBox="1"/>
          <p:nvPr/>
        </p:nvSpPr>
        <p:spPr>
          <a:xfrm>
            <a:off x="5937857" y="1482571"/>
            <a:ext cx="370005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컨셉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: Homogenizer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를 통해 확장된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beam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을 사용하는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LiDAR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구조</a:t>
            </a:r>
            <a:endParaRPr lang="en-US" altLang="ko-KR" sz="1000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1000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설명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: 1. Homogenizer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에 의해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x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축 화장된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beam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을 갖는다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 </a:t>
            </a:r>
          </a:p>
          <a:p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         2.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각도에 따라 동일 거리를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detection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하기 위해서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f-theta</a:t>
            </a:r>
          </a:p>
          <a:p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           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광학계의 사용이 중요함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         3. Tx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와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Rx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가 동일한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beam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을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shipping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하는 것이 필수이며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, </a:t>
            </a:r>
          </a:p>
          <a:p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           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이를 위해서 왜곡의 관리가 필요하다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         4. Tx lens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군과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Homogenizer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을 분리하여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1Dimension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에 </a:t>
            </a:r>
            <a:endParaRPr lang="en-US" altLang="ko-KR" sz="1000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            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대한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f-theta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형태의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beam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을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내보낸다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endParaRPr lang="en-US" altLang="ko-KR" sz="1000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발명의 효과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: 	-.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광원 소스의 소형화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	-. MEMS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등을 사용하지 않는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1D line flood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 또는</a:t>
            </a:r>
            <a:endParaRPr lang="en-US" altLang="ko-KR" sz="1000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                            </a:t>
            </a:r>
            <a:r>
              <a:rPr lang="ko-KR" altLang="en-US" sz="1000" dirty="0" err="1">
                <a:latin typeface="LG스마트체 Regular" pitchFamily="50" charset="-127"/>
                <a:ea typeface="LG스마트체 Regular" pitchFamily="50" charset="-127"/>
              </a:rPr>
              <a:t>시퀀셜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 플래시 라이다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(sequential flash LiDAR)</a:t>
            </a:r>
          </a:p>
          <a:p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                            광학계 구성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endParaRPr lang="en-US" altLang="ko-KR" sz="10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829044-97BA-4EE2-8E94-BF93803907EA}"/>
              </a:ext>
            </a:extLst>
          </p:cNvPr>
          <p:cNvGrpSpPr/>
          <p:nvPr/>
        </p:nvGrpSpPr>
        <p:grpSpPr>
          <a:xfrm>
            <a:off x="1424608" y="1629714"/>
            <a:ext cx="4392488" cy="2320060"/>
            <a:chOff x="1846841" y="1844824"/>
            <a:chExt cx="4750262" cy="2509032"/>
          </a:xfrm>
        </p:grpSpPr>
        <p:pic>
          <p:nvPicPr>
            <p:cNvPr id="55" name="그림 1">
              <a:extLst>
                <a:ext uri="{FF2B5EF4-FFF2-40B4-BE49-F238E27FC236}">
                  <a16:creationId xmlns:a16="http://schemas.microsoft.com/office/drawing/2014/main" id="{ED0BCE7F-C7A0-4A79-B5CB-3D128C78F0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1" t="27503" r="7803" b="21374"/>
            <a:stretch/>
          </p:blipFill>
          <p:spPr bwMode="auto">
            <a:xfrm flipH="1">
              <a:off x="2445841" y="1844824"/>
              <a:ext cx="3816424" cy="2509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9562A5F-89B8-4D56-BD03-08FD48523554}"/>
                </a:ext>
              </a:extLst>
            </p:cNvPr>
            <p:cNvSpPr txBox="1"/>
            <p:nvPr/>
          </p:nvSpPr>
          <p:spPr>
            <a:xfrm>
              <a:off x="2276665" y="4096642"/>
              <a:ext cx="5196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VCSEL</a:t>
              </a:r>
              <a:endPara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D1328D6-EE6E-4425-8CA8-054AB8627A74}"/>
                </a:ext>
              </a:extLst>
            </p:cNvPr>
            <p:cNvSpPr txBox="1"/>
            <p:nvPr/>
          </p:nvSpPr>
          <p:spPr>
            <a:xfrm>
              <a:off x="2263757" y="3237185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TX lens</a:t>
              </a: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군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90C2B8-1337-4128-9F7A-B96068357E57}"/>
                </a:ext>
              </a:extLst>
            </p:cNvPr>
            <p:cNvSpPr txBox="1"/>
            <p:nvPr/>
          </p:nvSpPr>
          <p:spPr>
            <a:xfrm>
              <a:off x="1846841" y="2438843"/>
              <a:ext cx="10438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1D Homogenizer</a:t>
              </a:r>
              <a:endPara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356E78-B0D2-4480-9B5D-86F8FFBD0F4B}"/>
                </a:ext>
              </a:extLst>
            </p:cNvPr>
            <p:cNvSpPr txBox="1"/>
            <p:nvPr/>
          </p:nvSpPr>
          <p:spPr>
            <a:xfrm>
              <a:off x="5924507" y="3949679"/>
              <a:ext cx="5341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Sensor</a:t>
              </a:r>
              <a:endPara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22E5E62-F094-4CE7-B780-95E498F12317}"/>
                </a:ext>
              </a:extLst>
            </p:cNvPr>
            <p:cNvSpPr txBox="1"/>
            <p:nvPr/>
          </p:nvSpPr>
          <p:spPr>
            <a:xfrm>
              <a:off x="5808728" y="3099340"/>
              <a:ext cx="6687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RX lens</a:t>
              </a: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군</a:t>
              </a: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35C0356-5E6A-45EA-A336-C28092BC4A46}"/>
                </a:ext>
              </a:extLst>
            </p:cNvPr>
            <p:cNvCxnSpPr>
              <a:stCxn id="59" idx="3"/>
            </p:cNvCxnSpPr>
            <p:nvPr/>
          </p:nvCxnSpPr>
          <p:spPr>
            <a:xfrm flipV="1">
              <a:off x="2796359" y="4096645"/>
              <a:ext cx="619974" cy="1154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왼쪽 중괄호 69">
              <a:extLst>
                <a:ext uri="{FF2B5EF4-FFF2-40B4-BE49-F238E27FC236}">
                  <a16:creationId xmlns:a16="http://schemas.microsoft.com/office/drawing/2014/main" id="{B0B9797C-D803-4861-B5C5-118891DAE373}"/>
                </a:ext>
              </a:extLst>
            </p:cNvPr>
            <p:cNvSpPr/>
            <p:nvPr/>
          </p:nvSpPr>
          <p:spPr>
            <a:xfrm>
              <a:off x="2941146" y="2758309"/>
              <a:ext cx="128982" cy="128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255C8EDE-89B7-4AB0-B84D-EE5B08878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5605" y="2615843"/>
              <a:ext cx="21978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왼쪽 중괄호 71">
              <a:extLst>
                <a:ext uri="{FF2B5EF4-FFF2-40B4-BE49-F238E27FC236}">
                  <a16:creationId xmlns:a16="http://schemas.microsoft.com/office/drawing/2014/main" id="{FBC895CB-92A0-4C63-8328-7D2B368A5487}"/>
                </a:ext>
              </a:extLst>
            </p:cNvPr>
            <p:cNvSpPr/>
            <p:nvPr/>
          </p:nvSpPr>
          <p:spPr>
            <a:xfrm flipH="1">
              <a:off x="5737572" y="2645047"/>
              <a:ext cx="128982" cy="107198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01CE72C-EDCF-4968-9967-BF1946030683}"/>
                </a:ext>
              </a:extLst>
            </p:cNvPr>
            <p:cNvSpPr txBox="1"/>
            <p:nvPr/>
          </p:nvSpPr>
          <p:spPr>
            <a:xfrm>
              <a:off x="5737572" y="3633340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IR band pass </a:t>
              </a:r>
            </a:p>
            <a:p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filter</a:t>
              </a:r>
              <a:endPara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22640D28-7239-47D3-8B64-4993B71AC0D6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 flipV="1">
              <a:off x="5536582" y="3787229"/>
              <a:ext cx="200990" cy="307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8CDFF8D9-17E6-4167-9C06-62AB20319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0981" y="4096642"/>
              <a:ext cx="26204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0" name="그림 89" descr="그물이(가) 표시된 사진&#10;&#10;자동 생성된 설명">
            <a:extLst>
              <a:ext uri="{FF2B5EF4-FFF2-40B4-BE49-F238E27FC236}">
                <a16:creationId xmlns:a16="http://schemas.microsoft.com/office/drawing/2014/main" id="{0961DA61-2381-4AEB-AA26-3851632F23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5" y="4715973"/>
            <a:ext cx="1106308" cy="1106308"/>
          </a:xfrm>
          <a:prstGeom prst="rect">
            <a:avLst/>
          </a:prstGeom>
        </p:spPr>
      </p:pic>
      <p:pic>
        <p:nvPicPr>
          <p:cNvPr id="91" name="그림 90" descr="테이블이(가) 표시된 사진&#10;&#10;자동 생성된 설명">
            <a:extLst>
              <a:ext uri="{FF2B5EF4-FFF2-40B4-BE49-F238E27FC236}">
                <a16:creationId xmlns:a16="http://schemas.microsoft.com/office/drawing/2014/main" id="{09CCCDDA-36F0-4845-9D1D-AECD77D3772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756" t="12773" r="44646" b="11628"/>
          <a:stretch/>
        </p:blipFill>
        <p:spPr>
          <a:xfrm>
            <a:off x="2264211" y="4736132"/>
            <a:ext cx="155083" cy="1106306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858AF4AC-667D-4939-8BD0-F4F77E3DDE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8" y="4715338"/>
            <a:ext cx="1106308" cy="110630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86ADDB8-C587-45F5-A79C-60F45179B47E}"/>
              </a:ext>
            </a:extLst>
          </p:cNvPr>
          <p:cNvSpPr txBox="1"/>
          <p:nvPr/>
        </p:nvSpPr>
        <p:spPr>
          <a:xfrm>
            <a:off x="1902961" y="5822281"/>
            <a:ext cx="909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LG스마트체 Regular" pitchFamily="50" charset="-127"/>
                <a:ea typeface="LG스마트체 Regular" pitchFamily="50" charset="-127"/>
              </a:rPr>
              <a:t>Tx lens</a:t>
            </a:r>
            <a:r>
              <a:rPr lang="ko-KR" altLang="en-US" sz="1050" dirty="0">
                <a:latin typeface="LG스마트체 Regular" pitchFamily="50" charset="-127"/>
                <a:ea typeface="LG스마트체 Regular" pitchFamily="50" charset="-127"/>
              </a:rPr>
              <a:t>군을 </a:t>
            </a:r>
            <a:endParaRPr lang="en-US" altLang="ko-KR" sz="1050" dirty="0">
              <a:latin typeface="LG스마트체 Regular" pitchFamily="50" charset="-127"/>
              <a:ea typeface="LG스마트체 Regular" pitchFamily="50" charset="-127"/>
            </a:endParaRPr>
          </a:p>
          <a:p>
            <a:pPr algn="ctr"/>
            <a:r>
              <a:rPr lang="ko-KR" altLang="en-US" sz="1050" dirty="0">
                <a:latin typeface="LG스마트체 Regular" pitchFamily="50" charset="-127"/>
                <a:ea typeface="LG스마트체 Regular" pitchFamily="50" charset="-127"/>
              </a:rPr>
              <a:t>통과한 </a:t>
            </a:r>
            <a:r>
              <a:rPr lang="en-US" altLang="ko-KR" sz="1050" dirty="0">
                <a:latin typeface="LG스마트체 Regular" pitchFamily="50" charset="-127"/>
                <a:ea typeface="LG스마트체 Regular" pitchFamily="50" charset="-127"/>
              </a:rPr>
              <a:t>beam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46A1A10-2D39-465D-B722-F5215FB0273D}"/>
              </a:ext>
            </a:extLst>
          </p:cNvPr>
          <p:cNvSpPr txBox="1"/>
          <p:nvPr/>
        </p:nvSpPr>
        <p:spPr>
          <a:xfrm>
            <a:off x="3021057" y="5822281"/>
            <a:ext cx="13500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LG스마트체 Regular" pitchFamily="50" charset="-127"/>
                <a:ea typeface="LG스마트체 Regular" pitchFamily="50" charset="-127"/>
              </a:rPr>
              <a:t>1D Homogenizer</a:t>
            </a:r>
            <a:r>
              <a:rPr lang="ko-KR" altLang="en-US" sz="1050" dirty="0">
                <a:latin typeface="LG스마트체 Regular" pitchFamily="50" charset="-127"/>
                <a:ea typeface="LG스마트체 Regular" pitchFamily="50" charset="-127"/>
              </a:rPr>
              <a:t>를</a:t>
            </a:r>
            <a:r>
              <a:rPr lang="en-US" altLang="ko-KR" sz="1050" dirty="0">
                <a:latin typeface="LG스마트체 Regular" pitchFamily="50" charset="-127"/>
                <a:ea typeface="LG스마트체 Regular" pitchFamily="50" charset="-127"/>
              </a:rPr>
              <a:t> </a:t>
            </a:r>
          </a:p>
          <a:p>
            <a:pPr algn="ctr"/>
            <a:r>
              <a:rPr lang="ko-KR" altLang="en-US" sz="1050" dirty="0">
                <a:latin typeface="LG스마트체 Regular" pitchFamily="50" charset="-127"/>
                <a:ea typeface="LG스마트체 Regular" pitchFamily="50" charset="-127"/>
              </a:rPr>
              <a:t>통과한 후의 </a:t>
            </a:r>
            <a:r>
              <a:rPr lang="en-US" altLang="ko-KR" sz="1050" dirty="0">
                <a:latin typeface="LG스마트체 Regular" pitchFamily="50" charset="-127"/>
                <a:ea typeface="LG스마트체 Regular" pitchFamily="50" charset="-127"/>
              </a:rPr>
              <a:t>beam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F818E2-614D-471E-8E5E-916948C4B51E}"/>
              </a:ext>
            </a:extLst>
          </p:cNvPr>
          <p:cNvSpPr txBox="1"/>
          <p:nvPr/>
        </p:nvSpPr>
        <p:spPr>
          <a:xfrm>
            <a:off x="4623804" y="5822281"/>
            <a:ext cx="14766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LG스마트체 Regular" pitchFamily="50" charset="-127"/>
                <a:ea typeface="LG스마트체 Regular" pitchFamily="50" charset="-127"/>
              </a:rPr>
              <a:t>Rx</a:t>
            </a:r>
            <a:r>
              <a:rPr lang="ko-KR" altLang="en-US" sz="105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050" dirty="0">
                <a:latin typeface="LG스마트체 Regular" pitchFamily="50" charset="-127"/>
                <a:ea typeface="LG스마트체 Regular" pitchFamily="50" charset="-127"/>
              </a:rPr>
              <a:t>lens</a:t>
            </a:r>
            <a:r>
              <a:rPr lang="ko-KR" altLang="en-US" sz="1050" dirty="0">
                <a:latin typeface="LG스마트체 Regular" pitchFamily="50" charset="-127"/>
                <a:ea typeface="LG스마트체 Regular" pitchFamily="50" charset="-127"/>
              </a:rPr>
              <a:t>를 통과하여</a:t>
            </a:r>
            <a:endParaRPr lang="en-US" altLang="ko-KR" sz="1050" dirty="0">
              <a:latin typeface="LG스마트체 Regular" pitchFamily="50" charset="-127"/>
              <a:ea typeface="LG스마트체 Regular" pitchFamily="50" charset="-127"/>
            </a:endParaRPr>
          </a:p>
          <a:p>
            <a:pPr algn="ctr"/>
            <a:r>
              <a:rPr lang="en-US" altLang="ko-KR" sz="1050" dirty="0">
                <a:latin typeface="LG스마트체 Regular" pitchFamily="50" charset="-127"/>
                <a:ea typeface="LG스마트체 Regular" pitchFamily="50" charset="-127"/>
              </a:rPr>
              <a:t>Sensor</a:t>
            </a:r>
            <a:r>
              <a:rPr lang="ko-KR" altLang="en-US" sz="1050" dirty="0">
                <a:latin typeface="LG스마트체 Regular" pitchFamily="50" charset="-127"/>
                <a:ea typeface="LG스마트체 Regular" pitchFamily="50" charset="-127"/>
              </a:rPr>
              <a:t>로 맺히는 </a:t>
            </a:r>
            <a:r>
              <a:rPr lang="en-US" altLang="ko-KR" sz="1050" dirty="0">
                <a:latin typeface="LG스마트체 Regular" pitchFamily="50" charset="-127"/>
                <a:ea typeface="LG스마트체 Regular" pitchFamily="50" charset="-127"/>
              </a:rPr>
              <a:t>beam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5EC0360-4599-429C-B9AC-129FE70E467B}"/>
              </a:ext>
            </a:extLst>
          </p:cNvPr>
          <p:cNvSpPr/>
          <p:nvPr/>
        </p:nvSpPr>
        <p:spPr>
          <a:xfrm>
            <a:off x="2693290" y="5240155"/>
            <a:ext cx="288480" cy="14180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CCC0F264-A573-431C-8BE8-A1ADB1EAF962}"/>
              </a:ext>
            </a:extLst>
          </p:cNvPr>
          <p:cNvSpPr/>
          <p:nvPr/>
        </p:nvSpPr>
        <p:spPr>
          <a:xfrm>
            <a:off x="4371699" y="5240155"/>
            <a:ext cx="288480" cy="14180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B3D7A14-DE5F-4ED5-BDEA-5DD90E762EFC}"/>
              </a:ext>
            </a:extLst>
          </p:cNvPr>
          <p:cNvSpPr/>
          <p:nvPr/>
        </p:nvSpPr>
        <p:spPr>
          <a:xfrm>
            <a:off x="1626213" y="4580233"/>
            <a:ext cx="4755514" cy="163495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DCCC40-4D11-45D7-9B1F-B742C7A161E8}"/>
              </a:ext>
            </a:extLst>
          </p:cNvPr>
          <p:cNvSpPr txBox="1"/>
          <p:nvPr/>
        </p:nvSpPr>
        <p:spPr>
          <a:xfrm>
            <a:off x="3396160" y="4360740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[Beam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변화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31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B906-EF85-46DE-BAE9-1B5607D1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광학계 특허 초안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0" name="그림 19" descr="그물이(가) 표시된 사진&#10;&#10;자동 생성된 설명">
            <a:extLst>
              <a:ext uri="{FF2B5EF4-FFF2-40B4-BE49-F238E27FC236}">
                <a16:creationId xmlns:a16="http://schemas.microsoft.com/office/drawing/2014/main" id="{6D6C6F20-A3F0-4AAC-B8D5-E0425F567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1" y="706717"/>
            <a:ext cx="1800000" cy="180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73F10F8-3750-4502-A377-7721ED018E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20" y="706717"/>
            <a:ext cx="1800000" cy="180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39EF284-4169-4EBC-AB55-66E691988D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20" y="3414876"/>
            <a:ext cx="1800000" cy="180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A650C2A-A144-4F53-8A3B-44B2390010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9" t="44230" r="57889" b="37171"/>
          <a:stretch/>
        </p:blipFill>
        <p:spPr>
          <a:xfrm>
            <a:off x="451280" y="5049477"/>
            <a:ext cx="374324" cy="90907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BC27099-F636-4C08-91F9-6CEE984B71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" t="35010" r="16632" b="23683"/>
          <a:stretch/>
        </p:blipFill>
        <p:spPr>
          <a:xfrm>
            <a:off x="1695994" y="4973190"/>
            <a:ext cx="2556710" cy="1159303"/>
          </a:xfrm>
          <a:prstGeom prst="rect">
            <a:avLst/>
          </a:prstGeom>
        </p:spPr>
      </p:pic>
      <p:pic>
        <p:nvPicPr>
          <p:cNvPr id="27" name="그림 1">
            <a:extLst>
              <a:ext uri="{FF2B5EF4-FFF2-40B4-BE49-F238E27FC236}">
                <a16:creationId xmlns:a16="http://schemas.microsoft.com/office/drawing/2014/main" id="{1925405D-256C-4F82-8D97-DF2F439F5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1" t="27503" r="7803" b="21374"/>
          <a:stretch/>
        </p:blipFill>
        <p:spPr bwMode="auto">
          <a:xfrm flipH="1">
            <a:off x="2445841" y="1844824"/>
            <a:ext cx="3816424" cy="250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CFBF04-5198-426B-9EBD-09C0C5EF3055}"/>
              </a:ext>
            </a:extLst>
          </p:cNvPr>
          <p:cNvSpPr txBox="1"/>
          <p:nvPr/>
        </p:nvSpPr>
        <p:spPr>
          <a:xfrm>
            <a:off x="2276665" y="4096642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VCSEL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724BC5-499F-4055-AE31-58639B0A79DF}"/>
              </a:ext>
            </a:extLst>
          </p:cNvPr>
          <p:cNvSpPr txBox="1"/>
          <p:nvPr/>
        </p:nvSpPr>
        <p:spPr>
          <a:xfrm>
            <a:off x="2103457" y="3263694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 lens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2BEA2-F118-488A-A796-893A76F94A11}"/>
              </a:ext>
            </a:extLst>
          </p:cNvPr>
          <p:cNvSpPr txBox="1"/>
          <p:nvPr/>
        </p:nvSpPr>
        <p:spPr>
          <a:xfrm>
            <a:off x="1737712" y="2476026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1D Homogenizer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B174A3-7EFB-4110-8958-FEB566CB1295}"/>
              </a:ext>
            </a:extLst>
          </p:cNvPr>
          <p:cNvSpPr txBox="1"/>
          <p:nvPr/>
        </p:nvSpPr>
        <p:spPr>
          <a:xfrm>
            <a:off x="5924507" y="3949679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Sensor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7A735-6D30-4715-84A8-62E06644B166}"/>
              </a:ext>
            </a:extLst>
          </p:cNvPr>
          <p:cNvSpPr txBox="1"/>
          <p:nvPr/>
        </p:nvSpPr>
        <p:spPr>
          <a:xfrm>
            <a:off x="5903022" y="302968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RX lens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0E726D9-A321-4D5C-B7A5-0EB7522B18AF}"/>
              </a:ext>
            </a:extLst>
          </p:cNvPr>
          <p:cNvCxnSpPr>
            <a:stCxn id="17" idx="3"/>
          </p:cNvCxnSpPr>
          <p:nvPr/>
        </p:nvCxnSpPr>
        <p:spPr>
          <a:xfrm flipV="1">
            <a:off x="2910172" y="4096643"/>
            <a:ext cx="506161" cy="1384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C6025C41-7E96-4AEC-9E5A-6B8ACC337393}"/>
              </a:ext>
            </a:extLst>
          </p:cNvPr>
          <p:cNvSpPr/>
          <p:nvPr/>
        </p:nvSpPr>
        <p:spPr>
          <a:xfrm>
            <a:off x="2941146" y="2758309"/>
            <a:ext cx="128982" cy="12877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F62227-231D-493E-896B-5ED14C19C5AF}"/>
              </a:ext>
            </a:extLst>
          </p:cNvPr>
          <p:cNvCxnSpPr>
            <a:cxnSpLocks/>
          </p:cNvCxnSpPr>
          <p:nvPr/>
        </p:nvCxnSpPr>
        <p:spPr>
          <a:xfrm flipV="1">
            <a:off x="2953160" y="2645047"/>
            <a:ext cx="21978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944C63B2-6CCC-4451-8C09-1488CFCA36A5}"/>
              </a:ext>
            </a:extLst>
          </p:cNvPr>
          <p:cNvSpPr/>
          <p:nvPr/>
        </p:nvSpPr>
        <p:spPr>
          <a:xfrm flipH="1">
            <a:off x="5737572" y="2645047"/>
            <a:ext cx="128982" cy="10719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D32194-09F1-4A9B-BCD0-BD0B4FEDB191}"/>
              </a:ext>
            </a:extLst>
          </p:cNvPr>
          <p:cNvSpPr txBox="1"/>
          <p:nvPr/>
        </p:nvSpPr>
        <p:spPr>
          <a:xfrm>
            <a:off x="5802063" y="3607697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IR band pass filter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003C787-E3CF-4A61-BCBE-082CC7246587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601073" y="3746197"/>
            <a:ext cx="200990" cy="153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2FEC6F3-C81F-43A5-BE7C-210CFD7938FF}"/>
              </a:ext>
            </a:extLst>
          </p:cNvPr>
          <p:cNvCxnSpPr>
            <a:cxnSpLocks/>
          </p:cNvCxnSpPr>
          <p:nvPr/>
        </p:nvCxnSpPr>
        <p:spPr>
          <a:xfrm flipH="1">
            <a:off x="5640981" y="4096642"/>
            <a:ext cx="2620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 descr="테이블이(가) 표시된 사진&#10;&#10;자동 생성된 설명">
            <a:extLst>
              <a:ext uri="{FF2B5EF4-FFF2-40B4-BE49-F238E27FC236}">
                <a16:creationId xmlns:a16="http://schemas.microsoft.com/office/drawing/2014/main" id="{AA2A49FB-D389-45C8-9046-76D64AE9483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756" t="12773" r="44646" b="11628"/>
          <a:stretch/>
        </p:blipFill>
        <p:spPr>
          <a:xfrm rot="16200000">
            <a:off x="982303" y="2512017"/>
            <a:ext cx="252325" cy="1800000"/>
          </a:xfrm>
          <a:prstGeom prst="rect">
            <a:avLst/>
          </a:prstGeom>
        </p:spPr>
      </p:pic>
      <p:pic>
        <p:nvPicPr>
          <p:cNvPr id="55" name="그림 54" descr="테이블이(가) 표시된 사진&#10;&#10;자동 생성된 설명">
            <a:extLst>
              <a:ext uri="{FF2B5EF4-FFF2-40B4-BE49-F238E27FC236}">
                <a16:creationId xmlns:a16="http://schemas.microsoft.com/office/drawing/2014/main" id="{D044CFB5-7682-4B18-979A-DD14E549A52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420" r="44724"/>
          <a:stretch/>
        </p:blipFill>
        <p:spPr>
          <a:xfrm rot="16200000">
            <a:off x="1003645" y="3335141"/>
            <a:ext cx="195405" cy="1800000"/>
          </a:xfrm>
          <a:prstGeom prst="rect">
            <a:avLst/>
          </a:prstGeom>
        </p:spPr>
      </p:pic>
      <p:sp>
        <p:nvSpPr>
          <p:cNvPr id="56" name="TextBox 3">
            <a:extLst>
              <a:ext uri="{FF2B5EF4-FFF2-40B4-BE49-F238E27FC236}">
                <a16:creationId xmlns:a16="http://schemas.microsoft.com/office/drawing/2014/main" id="{05ACBEE4-3E88-400C-B91E-58F4A2ABD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581" y="677593"/>
            <a:ext cx="5900939" cy="114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특허 아이디어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LiDAR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각도에 따라 동일 거리를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detection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하기 위해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f-theta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광학계를 사용함이 중요하다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따라서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에서도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Rx f-theta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왜곡과 같은 형태로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beam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shaping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하는 것이 필수이며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이를 위해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Tx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광학계를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lens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군과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homogenizer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군으로 분리하여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1- dimension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대한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f-theta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형태의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beam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내보낸다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Tx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lens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1-D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왜곡을 충족하고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homogenizer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 lens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1-D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수직인 왜곡을 충족하도록 설계한다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65D08D-C529-4717-A7A7-7C0C133C6995}"/>
              </a:ext>
            </a:extLst>
          </p:cNvPr>
          <p:cNvSpPr txBox="1"/>
          <p:nvPr/>
        </p:nvSpPr>
        <p:spPr>
          <a:xfrm>
            <a:off x="7882165" y="5213266"/>
            <a:ext cx="1702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Sensor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입사한 이미지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227F93-A807-47F7-9CCD-0151CAFF5258}"/>
              </a:ext>
            </a:extLst>
          </p:cNvPr>
          <p:cNvSpPr txBox="1"/>
          <p:nvPr/>
        </p:nvSpPr>
        <p:spPr>
          <a:xfrm>
            <a:off x="8000787" y="2505912"/>
            <a:ext cx="146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Object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Light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이미지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35FDE4-CA73-4323-9E81-FA60A2DB5C7C}"/>
              </a:ext>
            </a:extLst>
          </p:cNvPr>
          <p:cNvSpPr txBox="1"/>
          <p:nvPr/>
        </p:nvSpPr>
        <p:spPr>
          <a:xfrm>
            <a:off x="142403" y="2475070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Beam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2D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왜곡 이미지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B9643D-69FA-45A8-991C-BB162CA645E9}"/>
              </a:ext>
            </a:extLst>
          </p:cNvPr>
          <p:cNvSpPr txBox="1"/>
          <p:nvPr/>
        </p:nvSpPr>
        <p:spPr>
          <a:xfrm>
            <a:off x="290773" y="4283455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VCSEL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emitter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이미지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57E792-EEE7-4DC4-B97F-538CCA854C56}"/>
              </a:ext>
            </a:extLst>
          </p:cNvPr>
          <p:cNvSpPr txBox="1"/>
          <p:nvPr/>
        </p:nvSpPr>
        <p:spPr>
          <a:xfrm>
            <a:off x="182217" y="3513289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 lens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1D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왜곡 이미지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1F5408-76D4-4257-A3FC-683BA30C2FA3}"/>
              </a:ext>
            </a:extLst>
          </p:cNvPr>
          <p:cNvSpPr txBox="1"/>
          <p:nvPr/>
        </p:nvSpPr>
        <p:spPr>
          <a:xfrm>
            <a:off x="-64460" y="5958549"/>
            <a:ext cx="15103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 lens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1D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왜곡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(f-theta)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87C60D6-E8AC-495D-B1C7-DFB4195AB4BD}"/>
              </a:ext>
            </a:extLst>
          </p:cNvPr>
          <p:cNvCxnSpPr>
            <a:cxnSpLocks/>
          </p:cNvCxnSpPr>
          <p:nvPr/>
        </p:nvCxnSpPr>
        <p:spPr>
          <a:xfrm>
            <a:off x="1122128" y="5488877"/>
            <a:ext cx="4464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4351F28-5B8A-4C9A-B137-C29954784E20}"/>
              </a:ext>
            </a:extLst>
          </p:cNvPr>
          <p:cNvSpPr txBox="1"/>
          <p:nvPr/>
        </p:nvSpPr>
        <p:spPr>
          <a:xfrm>
            <a:off x="1907700" y="6041601"/>
            <a:ext cx="19111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1D Homogenizer 2D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왜곡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(f-theta)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3A2B5BDF-29A6-40E9-AECB-94B51F29096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27" y="4957212"/>
            <a:ext cx="1080000" cy="1080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DE39111D-A5D8-4ACC-A651-2F60E96EEF9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17" y="4957212"/>
            <a:ext cx="1080000" cy="1080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EB4CB13-2DC1-4DF5-A9C3-79D0307141AA}"/>
              </a:ext>
            </a:extLst>
          </p:cNvPr>
          <p:cNvSpPr txBox="1"/>
          <p:nvPr/>
        </p:nvSpPr>
        <p:spPr>
          <a:xfrm>
            <a:off x="4781245" y="6062247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Object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Light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이미지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3EE2D4E-AEBB-4FF2-BC4C-331CD5526DF8}"/>
              </a:ext>
            </a:extLst>
          </p:cNvPr>
          <p:cNvSpPr txBox="1"/>
          <p:nvPr/>
        </p:nvSpPr>
        <p:spPr>
          <a:xfrm>
            <a:off x="6166857" y="6061092"/>
            <a:ext cx="1316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Sensor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입사한 이미지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9F7C50C-5D3D-4FA2-9AA7-4BDA53248DD1}"/>
              </a:ext>
            </a:extLst>
          </p:cNvPr>
          <p:cNvSpPr/>
          <p:nvPr/>
        </p:nvSpPr>
        <p:spPr>
          <a:xfrm>
            <a:off x="10436" y="4806343"/>
            <a:ext cx="4242268" cy="151634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46E07CD-1C47-4420-8B1B-354E68BA2437}"/>
              </a:ext>
            </a:extLst>
          </p:cNvPr>
          <p:cNvSpPr/>
          <p:nvPr/>
        </p:nvSpPr>
        <p:spPr>
          <a:xfrm>
            <a:off x="4413603" y="4806342"/>
            <a:ext cx="3275701" cy="151634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017E90-B15E-4FA1-97A6-DA327ACCC458}"/>
              </a:ext>
            </a:extLst>
          </p:cNvPr>
          <p:cNvSpPr txBox="1"/>
          <p:nvPr/>
        </p:nvSpPr>
        <p:spPr>
          <a:xfrm>
            <a:off x="1662703" y="4597941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[Tx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광학계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1FC7C9-F6E5-4C27-8426-37EB830D1046}"/>
              </a:ext>
            </a:extLst>
          </p:cNvPr>
          <p:cNvSpPr txBox="1"/>
          <p:nvPr/>
        </p:nvSpPr>
        <p:spPr>
          <a:xfrm>
            <a:off x="5590463" y="4597941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[Rx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광학계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6B9D4E6-EF6E-43DF-BBEA-87BDEDA11572}"/>
              </a:ext>
            </a:extLst>
          </p:cNvPr>
          <p:cNvCxnSpPr>
            <a:cxnSpLocks/>
          </p:cNvCxnSpPr>
          <p:nvPr/>
        </p:nvCxnSpPr>
        <p:spPr>
          <a:xfrm>
            <a:off x="5951753" y="5507888"/>
            <a:ext cx="26383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통형 2">
            <a:extLst>
              <a:ext uri="{FF2B5EF4-FFF2-40B4-BE49-F238E27FC236}">
                <a16:creationId xmlns:a16="http://schemas.microsoft.com/office/drawing/2014/main" id="{8467DEBB-E26C-499D-A507-60F078B611FE}"/>
              </a:ext>
            </a:extLst>
          </p:cNvPr>
          <p:cNvSpPr/>
          <p:nvPr/>
        </p:nvSpPr>
        <p:spPr>
          <a:xfrm>
            <a:off x="10341694" y="1268760"/>
            <a:ext cx="443954" cy="3688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원통형 41">
            <a:extLst>
              <a:ext uri="{FF2B5EF4-FFF2-40B4-BE49-F238E27FC236}">
                <a16:creationId xmlns:a16="http://schemas.microsoft.com/office/drawing/2014/main" id="{B8DA0CCF-34D8-44CB-B4DF-5FB67C25B024}"/>
              </a:ext>
            </a:extLst>
          </p:cNvPr>
          <p:cNvSpPr/>
          <p:nvPr/>
        </p:nvSpPr>
        <p:spPr>
          <a:xfrm>
            <a:off x="10775761" y="1268760"/>
            <a:ext cx="443954" cy="3688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통형 42">
            <a:extLst>
              <a:ext uri="{FF2B5EF4-FFF2-40B4-BE49-F238E27FC236}">
                <a16:creationId xmlns:a16="http://schemas.microsoft.com/office/drawing/2014/main" id="{CBFD2D84-589B-401A-A010-6E387EA1F9EA}"/>
              </a:ext>
            </a:extLst>
          </p:cNvPr>
          <p:cNvSpPr/>
          <p:nvPr/>
        </p:nvSpPr>
        <p:spPr>
          <a:xfrm>
            <a:off x="11189997" y="1268760"/>
            <a:ext cx="443954" cy="3688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통형 44">
            <a:extLst>
              <a:ext uri="{FF2B5EF4-FFF2-40B4-BE49-F238E27FC236}">
                <a16:creationId xmlns:a16="http://schemas.microsoft.com/office/drawing/2014/main" id="{7DB95686-E704-437C-B966-D69918C0C6D4}"/>
              </a:ext>
            </a:extLst>
          </p:cNvPr>
          <p:cNvSpPr/>
          <p:nvPr/>
        </p:nvSpPr>
        <p:spPr>
          <a:xfrm>
            <a:off x="11639988" y="1268760"/>
            <a:ext cx="443954" cy="3688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원통형 45">
            <a:extLst>
              <a:ext uri="{FF2B5EF4-FFF2-40B4-BE49-F238E27FC236}">
                <a16:creationId xmlns:a16="http://schemas.microsoft.com/office/drawing/2014/main" id="{B58DA171-72CB-4F84-933A-23F8FC555F7F}"/>
              </a:ext>
            </a:extLst>
          </p:cNvPr>
          <p:cNvSpPr/>
          <p:nvPr/>
        </p:nvSpPr>
        <p:spPr>
          <a:xfrm>
            <a:off x="12071190" y="1268760"/>
            <a:ext cx="443954" cy="3688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3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B4446B-9860-4408-8660-CE039CF6CDF1}">
  <ds:schemaRefs>
    <ds:schemaRef ds:uri="http://purl.org/dc/dcmitype/"/>
    <ds:schemaRef ds:uri="http://purl.org/dc/terms/"/>
    <ds:schemaRef ds:uri="http://schemas.openxmlformats.org/package/2006/metadata/core-properties"/>
    <ds:schemaRef ds:uri="345c0310-5f6a-4163-af51-f88ea6aa846a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F6F97AA-B3B6-490A-9A45-BA5BBFB8C2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D948A3-505F-4C9E-B02C-F3CF5C8E9BB7}"/>
</file>

<file path=docProps/app.xml><?xml version="1.0" encoding="utf-8"?>
<Properties xmlns="http://schemas.openxmlformats.org/officeDocument/2006/extended-properties" xmlns:vt="http://schemas.openxmlformats.org/officeDocument/2006/docPropsVTypes">
  <TotalTime>52112</TotalTime>
  <Words>601</Words>
  <Application>Microsoft Office PowerPoint</Application>
  <PresentationFormat>A4 용지(210x297mm)</PresentationFormat>
  <Paragraphs>103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LG스마트체 Bold</vt:lpstr>
      <vt:lpstr>Arial</vt:lpstr>
      <vt:lpstr>LG스마트체 Regular</vt:lpstr>
      <vt:lpstr>Wingdings</vt:lpstr>
      <vt:lpstr>굴림</vt:lpstr>
      <vt:lpstr>맑은 고딕</vt:lpstr>
      <vt:lpstr>Office 테마</vt:lpstr>
      <vt:lpstr>디자인 사용자 지정</vt:lpstr>
      <vt:lpstr>PowerPoint 프레젠테이션</vt:lpstr>
      <vt:lpstr>PowerPoint 프레젠테이션</vt:lpstr>
      <vt:lpstr>광학계 특허 초안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Lianne Park (박귀연)</cp:lastModifiedBy>
  <cp:revision>897</cp:revision>
  <cp:lastPrinted>2019-10-21T04:57:44Z</cp:lastPrinted>
  <dcterms:created xsi:type="dcterms:W3CDTF">2019-09-09T06:27:34Z</dcterms:created>
  <dcterms:modified xsi:type="dcterms:W3CDTF">2022-05-11T13:18:47Z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2021-03-22T12:29:29Z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4870c38b-2eb9-4031-b56c-04162c838ad1</vt:lpwstr>
  </property>
  <property fmtid="{D5CDD505-2E9C-101B-9397-08002B2CF9AE}" pid="8" name="MSIP_Label_d456ec4f-41b4-4f73-af44-e5c120342660_ContentBits">
    <vt:lpwstr>0</vt:lpwstr>
  </property>
  <property fmtid="{D5CDD505-2E9C-101B-9397-08002B2CF9AE}" pid="9" name="ContentTypeId">
    <vt:lpwstr>0x010100622C3F94F261814F970C94DD4C165FB8</vt:lpwstr>
  </property>
</Properties>
</file>