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6" r:id="rId2"/>
    <p:sldId id="281" r:id="rId3"/>
    <p:sldId id="282" r:id="rId4"/>
    <p:sldId id="283" r:id="rId5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AFC0F7A-A282-44DF-858C-8740257CC7EB}">
          <p14:sldIdLst>
            <p14:sldId id="276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5">
          <p15:clr>
            <a:srgbClr val="A4A3A4"/>
          </p15:clr>
        </p15:guide>
        <p15:guide id="2" pos="1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004C"/>
    <a:srgbClr val="50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0" autoAdjust="0"/>
    <p:restoredTop sz="94660"/>
  </p:normalViewPr>
  <p:slideViewPr>
    <p:cSldViewPr>
      <p:cViewPr varScale="1">
        <p:scale>
          <a:sx n="114" d="100"/>
          <a:sy n="114" d="100"/>
        </p:scale>
        <p:origin x="1374" y="96"/>
      </p:cViewPr>
      <p:guideLst>
        <p:guide orient="horz" pos="255"/>
        <p:guide pos="1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8" d="100"/>
          <a:sy n="78" d="100"/>
        </p:scale>
        <p:origin x="-3942" y="-96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F1C7C-30AB-4920-B892-D59D8900ACC9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7BB8-14F5-43C8-9EE9-7B7176E0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0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9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7532" y="6520867"/>
            <a:ext cx="2392249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b="0" dirty="0">
                <a:solidFill>
                  <a:srgbClr val="7F7F7F"/>
                </a:solidFill>
                <a:latin typeface="Arial" panose="020B0604020202020204" pitchFamily="34" charset="0"/>
                <a:ea typeface="LG스마트체2.0 SemiBold" panose="020B0600000101010101" pitchFamily="50" charset="-127"/>
                <a:cs typeface="Arial" panose="020B0604020202020204" pitchFamily="34" charset="0"/>
              </a:rPr>
              <a:t>Copyrightⓒ. 2020. All Rights Reserved.</a:t>
            </a:r>
            <a:endParaRPr lang="ko-KR" altLang="en-US" sz="1000" dirty="0">
              <a:solidFill>
                <a:srgbClr val="7F7F7F"/>
              </a:solidFill>
              <a:latin typeface="Arial" panose="020B0604020202020204" pitchFamily="34" charset="0"/>
              <a:ea typeface="LG스마트체2.0 Semi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3"/>
          <p:cNvSpPr>
            <a:spLocks noChangeArrowheads="1"/>
          </p:cNvSpPr>
          <p:nvPr userDrawn="1"/>
        </p:nvSpPr>
        <p:spPr bwMode="auto">
          <a:xfrm>
            <a:off x="4466196" y="235686"/>
            <a:ext cx="952066" cy="270474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/>
            <a:r>
              <a:rPr lang="ko-KR" altLang="en-US" sz="105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대외비 </a:t>
            </a:r>
            <a:r>
              <a:rPr lang="en-US" altLang="ko-KR" sz="105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5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</a:t>
            </a:r>
            <a:endParaRPr lang="en-US" altLang="ko-KR" sz="105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46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C119-0047-4F55-88E8-251699C379F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10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690" y="116632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Idea </a:t>
            </a:r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제안 정보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008960"/>
              </p:ext>
            </p:extLst>
          </p:nvPr>
        </p:nvGraphicFramePr>
        <p:xfrm>
          <a:off x="160690" y="692698"/>
          <a:ext cx="9655402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5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7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4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대표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성명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박호진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소속부서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광학솔루션 플랫폼개발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3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전화번호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010-4606-3505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e-mail</a:t>
                      </a:r>
                      <a:endParaRPr lang="ko-KR" altLang="en-US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Hojin.park@lginnotek.com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4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출원시급도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■ 보통 □시급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공개 예정일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□프로모션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□논문발표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□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기타 사외공개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4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PJT/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제품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 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■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 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 없음          □ 관련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명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:</a:t>
                      </a:r>
                      <a:endParaRPr lang="ko-KR" altLang="en-US" sz="105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제품적용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■ 제품 적용 불명확    □ 제품적용 목적으로 테스트 혹은 </a:t>
                      </a:r>
                      <a:r>
                        <a:rPr lang="ko-KR" altLang="en-US" sz="105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검토중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   □ 제품 적용 예정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적용시점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:           )</a:t>
                      </a:r>
                      <a:endParaRPr lang="ko-KR" altLang="en-US" sz="105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44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 명칭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편광을 적용한 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Tx System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36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선행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문헌 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알고 있는 </a:t>
                      </a:r>
                      <a:r>
                        <a:rPr lang="ko-KR" altLang="en-US" sz="8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선행 특허번호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혹은 논문 등의 정보를 기재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36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적용 가능한 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Application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기술 동향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타사 기술 동향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기술의 동향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타사 개발 동향 그리고 적용 가능한 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Application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이 있다면 기재하여 주시기 바랍니다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.]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9242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종래기술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및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문제점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23"/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1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972444" y="3717032"/>
            <a:ext cx="66529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[</a:t>
            </a:r>
            <a:r>
              <a:rPr lang="ko-KR" alt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상기 종래기술의 구성에서 발생되는 문제점을 도면과 함께 설명하고</a:t>
            </a:r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필요시</a:t>
            </a:r>
            <a:r>
              <a:rPr lang="ko-KR" alt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 별도 페이지에서 설명 가능</a:t>
            </a:r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]</a:t>
            </a:r>
            <a:endParaRPr lang="en-US" altLang="ko-KR" sz="8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21231" y="3912007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문제되는 주요 도면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97459" y="3933056"/>
            <a:ext cx="721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문제점 설명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54465" y="4073873"/>
            <a:ext cx="4151063" cy="1842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3D TOF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모듈에서 </a:t>
            </a:r>
            <a:r>
              <a:rPr lang="ko-KR" altLang="en-US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송신부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(Tx)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대한 설명이다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광원으로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IR laser(edge emitting laser, VCSEL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등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beam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사용하며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Collimation lens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의한 정렬 된 빛이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DOE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통과해 복사되어 </a:t>
            </a:r>
            <a:r>
              <a:rPr lang="ko-KR" altLang="en-US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타겟면으로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조사된다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그리고 조사된 빛을 </a:t>
            </a:r>
            <a:r>
              <a:rPr lang="ko-KR" altLang="en-US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수신부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(Rx)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수신 및 분석 하여 거리측정을 한다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이때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Spot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간격이 가까울수록 측정 해상력이 </a:t>
            </a:r>
            <a:r>
              <a:rPr lang="ko-KR" altLang="en-US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높은것을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의미하지만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Rx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수신되는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Spot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서로 간섭이 없도록 떨어져 있어야 한다는 한계가 있다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44C980-F3E5-4911-8D22-6944420A3A6A}"/>
              </a:ext>
            </a:extLst>
          </p:cNvPr>
          <p:cNvSpPr txBox="1"/>
          <p:nvPr/>
        </p:nvSpPr>
        <p:spPr>
          <a:xfrm>
            <a:off x="3644780" y="6046722"/>
            <a:ext cx="4151063" cy="318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FDTD simulation image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B52BE7A-3F03-4AED-9E4F-ADA63D200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834" y="4162037"/>
            <a:ext cx="1683911" cy="188468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0241AEE-519D-47E9-A3BC-0BC1D9950614}"/>
              </a:ext>
            </a:extLst>
          </p:cNvPr>
          <p:cNvSpPr/>
          <p:nvPr/>
        </p:nvSpPr>
        <p:spPr>
          <a:xfrm>
            <a:off x="4133914" y="4744340"/>
            <a:ext cx="596909" cy="700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FCECC29-E257-492E-8BA7-369556C54F8C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3440832" y="5094782"/>
            <a:ext cx="6930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25CCFA34-0D07-421F-92C5-12546B981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7889" y="4337814"/>
            <a:ext cx="1195225" cy="149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4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60690" y="116632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구성</a:t>
            </a:r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`	</a:t>
            </a:r>
            <a:endParaRPr lang="ko-KR" altLang="en-US" sz="20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88237"/>
              </p:ext>
            </p:extLst>
          </p:nvPr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 및 효과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종래기술과 차별화되는 구성 혹은 특징을 도면이나 실험자료와 함께 설명하고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필요시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별도 페이지에서 설명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도면은 </a:t>
                      </a:r>
                      <a:r>
                        <a:rPr lang="ko-KR" altLang="en-US" sz="800" i="1" dirty="0" err="1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실시예별로</a:t>
                      </a:r>
                      <a:r>
                        <a:rPr lang="ko-KR" altLang="en-US" sz="8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작성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전체구성이 잘 나타날 수 있도록 분해사시도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평면도 등의 도면을 작성함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도면외에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사진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테이블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실험자료 등을 활용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도면의 설명은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해당 명칭과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관계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구동 및 기능에 대해 기재하며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수치에 대해서는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최대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〓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최소의 범위를 함께 기재만 </a:t>
                      </a:r>
                      <a:endParaRPr lang="en-US" altLang="ko-KR" sz="8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891678" y="1267127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도면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28209" y="1267127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설명</a:t>
            </a:r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2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34CD02-37EF-4BB7-A91D-A8F7396CD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810729" y="1662085"/>
            <a:ext cx="2592288" cy="226461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289C769-BB1D-4219-8F21-BF432B995731}"/>
              </a:ext>
            </a:extLst>
          </p:cNvPr>
          <p:cNvSpPr txBox="1"/>
          <p:nvPr/>
        </p:nvSpPr>
        <p:spPr>
          <a:xfrm>
            <a:off x="3169117" y="3849014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LG스마트체 Regular" pitchFamily="50" charset="-127"/>
                <a:ea typeface="LG스마트체 Regular" pitchFamily="50" charset="-127"/>
              </a:rPr>
              <a:t>광원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A2B919-1B53-467C-ABD1-B09F72F5383C}"/>
              </a:ext>
            </a:extLst>
          </p:cNvPr>
          <p:cNvSpPr txBox="1"/>
          <p:nvPr/>
        </p:nvSpPr>
        <p:spPr>
          <a:xfrm>
            <a:off x="3954397" y="3230796"/>
            <a:ext cx="9044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Collimation lens</a:t>
            </a:r>
            <a:endParaRPr lang="ko-KR" altLang="en-US" sz="8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DCB52B-3544-4C44-B502-FE9E9E08AFBD}"/>
              </a:ext>
            </a:extLst>
          </p:cNvPr>
          <p:cNvSpPr txBox="1"/>
          <p:nvPr/>
        </p:nvSpPr>
        <p:spPr>
          <a:xfrm>
            <a:off x="4019961" y="1790147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DOE</a:t>
            </a:r>
            <a:endParaRPr lang="ko-KR" altLang="en-US" sz="8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55A296-38FE-4F0E-BA91-86206700A692}"/>
              </a:ext>
            </a:extLst>
          </p:cNvPr>
          <p:cNvSpPr txBox="1"/>
          <p:nvPr/>
        </p:nvSpPr>
        <p:spPr>
          <a:xfrm>
            <a:off x="4016502" y="1916252"/>
            <a:ext cx="670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LG스마트체 Regular" pitchFamily="50" charset="-127"/>
                <a:ea typeface="LG스마트체 Regular" pitchFamily="50" charset="-127"/>
              </a:rPr>
              <a:t>원편광</a:t>
            </a:r>
            <a:r>
              <a:rPr lang="ko-KR" altLang="en-US" sz="800" dirty="0">
                <a:latin typeface="LG스마트체 Regular" pitchFamily="50" charset="-127"/>
                <a:ea typeface="LG스마트체 Regular" pitchFamily="50" charset="-127"/>
              </a:rPr>
              <a:t> 필터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DDC3A8-BE74-4E26-8736-DEBDF4597631}"/>
              </a:ext>
            </a:extLst>
          </p:cNvPr>
          <p:cNvSpPr txBox="1"/>
          <p:nvPr/>
        </p:nvSpPr>
        <p:spPr>
          <a:xfrm>
            <a:off x="4019961" y="2334259"/>
            <a:ext cx="793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Beam splitter</a:t>
            </a:r>
          </a:p>
          <a:p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(P/S</a:t>
            </a:r>
            <a:r>
              <a:rPr lang="ko-KR" altLang="en-US" sz="800" dirty="0">
                <a:latin typeface="LG스마트체 Regular" pitchFamily="50" charset="-127"/>
                <a:ea typeface="LG스마트체 Regular" pitchFamily="50" charset="-127"/>
              </a:rPr>
              <a:t>편광</a:t>
            </a:r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)</a:t>
            </a:r>
            <a:endParaRPr lang="ko-KR" altLang="en-US" sz="8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33EE44-FC4E-4384-AB2D-1051464E0003}"/>
              </a:ext>
            </a:extLst>
          </p:cNvPr>
          <p:cNvSpPr txBox="1"/>
          <p:nvPr/>
        </p:nvSpPr>
        <p:spPr>
          <a:xfrm>
            <a:off x="2173238" y="2452490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Mirror</a:t>
            </a:r>
            <a:endParaRPr lang="ko-KR" altLang="en-US" sz="8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A1D61560-0B35-4341-AE38-3A9BDAEBD9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t="14257"/>
          <a:stretch/>
        </p:blipFill>
        <p:spPr>
          <a:xfrm>
            <a:off x="2725417" y="4605511"/>
            <a:ext cx="929102" cy="99366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D054A4ED-7EF1-46B3-BA36-225D0528F9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t="1551" b="12706"/>
          <a:stretch/>
        </p:blipFill>
        <p:spPr>
          <a:xfrm>
            <a:off x="1565675" y="4605510"/>
            <a:ext cx="929102" cy="99366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2E205DE-3123-4878-93F8-3CA66EF3B119}"/>
              </a:ext>
            </a:extLst>
          </p:cNvPr>
          <p:cNvSpPr txBox="1"/>
          <p:nvPr/>
        </p:nvSpPr>
        <p:spPr>
          <a:xfrm>
            <a:off x="1846522" y="5599170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P</a:t>
            </a:r>
            <a:r>
              <a:rPr lang="ko-KR" altLang="en-US" sz="800" dirty="0">
                <a:latin typeface="LG스마트체 Regular" pitchFamily="50" charset="-127"/>
                <a:ea typeface="LG스마트체 Regular" pitchFamily="50" charset="-127"/>
              </a:rPr>
              <a:t>파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42EED6-B4A1-42FE-890A-0E58E8E0E539}"/>
              </a:ext>
            </a:extLst>
          </p:cNvPr>
          <p:cNvSpPr txBox="1"/>
          <p:nvPr/>
        </p:nvSpPr>
        <p:spPr>
          <a:xfrm>
            <a:off x="3006264" y="5601586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S</a:t>
            </a:r>
            <a:r>
              <a:rPr lang="ko-KR" altLang="en-US" sz="800" dirty="0">
                <a:latin typeface="LG스마트체 Regular" pitchFamily="50" charset="-127"/>
                <a:ea typeface="LG스마트체 Regular" pitchFamily="50" charset="-127"/>
              </a:rPr>
              <a:t>파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5171A01B-F2AA-40CA-B022-9464A660A9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t="14257"/>
          <a:stretch/>
        </p:blipFill>
        <p:spPr>
          <a:xfrm>
            <a:off x="3920592" y="4605511"/>
            <a:ext cx="929102" cy="99366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D7A2317B-15DA-4B25-8FF3-B7B57F3BB3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t="1551" b="12706"/>
          <a:stretch/>
        </p:blipFill>
        <p:spPr>
          <a:xfrm>
            <a:off x="3923246" y="4605510"/>
            <a:ext cx="929102" cy="99366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00674D1-65A6-4CCB-BA9A-D34EB9723132}"/>
              </a:ext>
            </a:extLst>
          </p:cNvPr>
          <p:cNvSpPr txBox="1"/>
          <p:nvPr/>
        </p:nvSpPr>
        <p:spPr>
          <a:xfrm>
            <a:off x="4115250" y="5601586"/>
            <a:ext cx="5533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P</a:t>
            </a:r>
            <a:r>
              <a:rPr lang="ko-KR" altLang="en-US" sz="800" dirty="0">
                <a:latin typeface="LG스마트체 Regular" pitchFamily="50" charset="-127"/>
                <a:ea typeface="LG스마트체 Regular" pitchFamily="50" charset="-127"/>
              </a:rPr>
              <a:t>파</a:t>
            </a:r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+S</a:t>
            </a:r>
            <a:r>
              <a:rPr lang="ko-KR" altLang="en-US" sz="800" dirty="0">
                <a:latin typeface="LG스마트체 Regular" pitchFamily="50" charset="-127"/>
                <a:ea typeface="LG스마트체 Regular" pitchFamily="50" charset="-127"/>
              </a:rPr>
              <a:t>파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291883-620A-4CB5-A899-B3583C061D04}"/>
              </a:ext>
            </a:extLst>
          </p:cNvPr>
          <p:cNvSpPr txBox="1"/>
          <p:nvPr/>
        </p:nvSpPr>
        <p:spPr>
          <a:xfrm>
            <a:off x="3536525" y="4696086"/>
            <a:ext cx="50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LG스마트체 Regular" pitchFamily="50" charset="-127"/>
                <a:ea typeface="LG스마트체 Regular" pitchFamily="50" charset="-127"/>
              </a:rPr>
              <a:t>=</a:t>
            </a:r>
            <a:endParaRPr lang="ko-KR" altLang="en-US" sz="40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F47F1B-632F-472F-A0C3-D9FD77FBAFCE}"/>
              </a:ext>
            </a:extLst>
          </p:cNvPr>
          <p:cNvSpPr txBox="1"/>
          <p:nvPr/>
        </p:nvSpPr>
        <p:spPr>
          <a:xfrm>
            <a:off x="2399352" y="4809517"/>
            <a:ext cx="407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LG스마트체 Regular" pitchFamily="50" charset="-127"/>
                <a:ea typeface="LG스마트체 Regular" pitchFamily="50" charset="-127"/>
              </a:rPr>
              <a:t>+</a:t>
            </a:r>
            <a:endParaRPr lang="ko-KR" altLang="en-US" sz="28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4F4B2A-D789-4E25-9CE5-626C8B1BF754}"/>
              </a:ext>
            </a:extLst>
          </p:cNvPr>
          <p:cNvSpPr txBox="1"/>
          <p:nvPr/>
        </p:nvSpPr>
        <p:spPr>
          <a:xfrm>
            <a:off x="4914161" y="1538995"/>
            <a:ext cx="455926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LG스마트체 Regular" pitchFamily="50" charset="-127"/>
                <a:ea typeface="LG스마트체 Regular" pitchFamily="50" charset="-127"/>
              </a:rPr>
              <a:t>Concept	-. </a:t>
            </a:r>
            <a:r>
              <a:rPr lang="ko-KR" altLang="en-US" sz="1100" dirty="0">
                <a:latin typeface="LG스마트체 Regular" pitchFamily="50" charset="-127"/>
                <a:ea typeface="LG스마트체 Regular" pitchFamily="50" charset="-127"/>
              </a:rPr>
              <a:t>편광을 이용한 </a:t>
            </a:r>
            <a:r>
              <a:rPr lang="en-US" altLang="ko-KR" sz="1100" dirty="0">
                <a:latin typeface="LG스마트체 Regular" pitchFamily="50" charset="-127"/>
                <a:ea typeface="LG스마트체 Regular" pitchFamily="50" charset="-127"/>
              </a:rPr>
              <a:t>Spot</a:t>
            </a:r>
            <a:r>
              <a:rPr lang="ko-KR" altLang="en-US" sz="1100" dirty="0">
                <a:latin typeface="LG스마트체 Regular" pitchFamily="50" charset="-127"/>
                <a:ea typeface="LG스마트체 Regular" pitchFamily="50" charset="-127"/>
              </a:rPr>
              <a:t>의 분배</a:t>
            </a:r>
            <a:endParaRPr lang="en-US" altLang="ko-KR" sz="1100" dirty="0">
              <a:latin typeface="LG스마트체 Regular" pitchFamily="50" charset="-127"/>
              <a:ea typeface="LG스마트체 Regular" pitchFamily="50" charset="-127"/>
            </a:endParaRPr>
          </a:p>
          <a:p>
            <a:endParaRPr lang="en-US" altLang="ko-KR" sz="1100" dirty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ko-KR" altLang="en-US" sz="1100" dirty="0">
                <a:latin typeface="LG스마트체 Regular" pitchFamily="50" charset="-127"/>
                <a:ea typeface="LG스마트체 Regular" pitchFamily="50" charset="-127"/>
              </a:rPr>
              <a:t>발명의 설명 </a:t>
            </a:r>
            <a:r>
              <a:rPr lang="en-US" altLang="ko-KR" sz="1100" dirty="0">
                <a:latin typeface="LG스마트체 Regular" pitchFamily="50" charset="-127"/>
                <a:ea typeface="LG스마트체 Regular" pitchFamily="50" charset="-127"/>
              </a:rPr>
              <a:t>	1. Collimation lens </a:t>
            </a:r>
            <a:r>
              <a:rPr lang="ko-KR" altLang="en-US" sz="1100" dirty="0">
                <a:latin typeface="LG스마트체 Regular" pitchFamily="50" charset="-127"/>
                <a:ea typeface="LG스마트체 Regular" pitchFamily="50" charset="-127"/>
              </a:rPr>
              <a:t>에서 정렬된 빛을 </a:t>
            </a:r>
            <a:r>
              <a:rPr lang="en-US" altLang="ko-KR" sz="1100" dirty="0">
                <a:latin typeface="LG스마트체 Regular" pitchFamily="50" charset="-127"/>
                <a:ea typeface="LG스마트체 Regular" pitchFamily="50" charset="-127"/>
              </a:rPr>
              <a:t>P</a:t>
            </a:r>
            <a:r>
              <a:rPr lang="ko-KR" altLang="en-US" sz="1100" dirty="0">
                <a:latin typeface="LG스마트체 Regular" pitchFamily="50" charset="-127"/>
                <a:ea typeface="LG스마트체 Regular" pitchFamily="50" charset="-127"/>
              </a:rPr>
              <a:t>파와 </a:t>
            </a:r>
            <a:r>
              <a:rPr lang="en-US" altLang="ko-KR" sz="1100" dirty="0">
                <a:latin typeface="LG스마트체 Regular" pitchFamily="50" charset="-127"/>
                <a:ea typeface="LG스마트체 Regular" pitchFamily="50" charset="-127"/>
              </a:rPr>
              <a:t>S</a:t>
            </a:r>
            <a:r>
              <a:rPr lang="ko-KR" altLang="en-US" sz="1100" dirty="0">
                <a:latin typeface="LG스마트체 Regular" pitchFamily="50" charset="-127"/>
                <a:ea typeface="LG스마트체 Regular" pitchFamily="50" charset="-127"/>
              </a:rPr>
              <a:t>파로 분류한다</a:t>
            </a:r>
            <a:r>
              <a:rPr lang="en-US" altLang="ko-KR" sz="1100" dirty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r>
              <a:rPr lang="en-US" altLang="ko-KR" sz="1100" dirty="0">
                <a:latin typeface="LG스마트체 Regular" pitchFamily="50" charset="-127"/>
                <a:ea typeface="LG스마트체 Regular" pitchFamily="50" charset="-127"/>
              </a:rPr>
              <a:t>	2. </a:t>
            </a:r>
            <a:r>
              <a:rPr lang="ko-KR" altLang="en-US" sz="1100" dirty="0" err="1">
                <a:latin typeface="LG스마트체 Regular" pitchFamily="50" charset="-127"/>
                <a:ea typeface="LG스마트체 Regular" pitchFamily="50" charset="-127"/>
              </a:rPr>
              <a:t>원편광</a:t>
            </a:r>
            <a:r>
              <a:rPr lang="ko-KR" altLang="en-US" sz="1100" dirty="0">
                <a:latin typeface="LG스마트체 Regular" pitchFamily="50" charset="-127"/>
                <a:ea typeface="LG스마트체 Regular" pitchFamily="50" charset="-127"/>
              </a:rPr>
              <a:t> 필터를 통과하여 </a:t>
            </a:r>
            <a:r>
              <a:rPr lang="ko-KR" altLang="en-US" sz="1100" dirty="0" err="1">
                <a:latin typeface="LG스마트체 Regular" pitchFamily="50" charset="-127"/>
                <a:ea typeface="LG스마트체 Regular" pitchFamily="50" charset="-127"/>
              </a:rPr>
              <a:t>타겟면에</a:t>
            </a:r>
            <a:r>
              <a:rPr lang="ko-KR" altLang="en-US" sz="1100" dirty="0">
                <a:latin typeface="LG스마트체 Regular" pitchFamily="50" charset="-127"/>
                <a:ea typeface="LG스마트체 Regular" pitchFamily="50" charset="-127"/>
              </a:rPr>
              <a:t> 조사 시킨다</a:t>
            </a:r>
            <a:r>
              <a:rPr lang="en-US" altLang="ko-KR" sz="1100" dirty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r>
              <a:rPr lang="en-US" altLang="ko-KR" sz="1100" dirty="0">
                <a:latin typeface="LG스마트체 Regular" pitchFamily="50" charset="-127"/>
                <a:ea typeface="LG스마트체 Regular" pitchFamily="50" charset="-127"/>
              </a:rPr>
              <a:t>	    </a:t>
            </a:r>
            <a:r>
              <a:rPr lang="ko-KR" altLang="en-US" sz="1100" dirty="0">
                <a:latin typeface="LG스마트체 Regular" pitchFamily="50" charset="-127"/>
                <a:ea typeface="LG스마트체 Regular" pitchFamily="50" charset="-127"/>
              </a:rPr>
              <a:t>이때</a:t>
            </a:r>
            <a:r>
              <a:rPr lang="en-US" altLang="ko-KR" sz="1100" dirty="0">
                <a:latin typeface="LG스마트체 Regular" pitchFamily="50" charset="-127"/>
                <a:ea typeface="LG스마트체 Regular" pitchFamily="50" charset="-127"/>
              </a:rPr>
              <a:t> 1</a:t>
            </a:r>
            <a:r>
              <a:rPr lang="ko-KR" altLang="en-US" sz="1100" dirty="0">
                <a:latin typeface="LG스마트체 Regular" pitchFamily="50" charset="-127"/>
                <a:ea typeface="LG스마트체 Regular" pitchFamily="50" charset="-127"/>
              </a:rPr>
              <a:t>군과 </a:t>
            </a:r>
            <a:r>
              <a:rPr lang="en-US" altLang="ko-KR" sz="1100" dirty="0">
                <a:latin typeface="LG스마트체 Regular" pitchFamily="50" charset="-127"/>
                <a:ea typeface="LG스마트체 Regular" pitchFamily="50" charset="-127"/>
              </a:rPr>
              <a:t>2</a:t>
            </a:r>
            <a:r>
              <a:rPr lang="ko-KR" altLang="en-US" sz="1100" dirty="0">
                <a:latin typeface="LG스마트체 Regular" pitchFamily="50" charset="-127"/>
                <a:ea typeface="LG스마트체 Regular" pitchFamily="50" charset="-127"/>
              </a:rPr>
              <a:t>군에서 송신된 빛은 다른 성질을 갖는다</a:t>
            </a:r>
            <a:r>
              <a:rPr lang="en-US" altLang="ko-KR" sz="1100" dirty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r>
              <a:rPr lang="en-US" altLang="ko-KR" sz="1100" dirty="0">
                <a:latin typeface="LG스마트체 Regular" pitchFamily="50" charset="-127"/>
                <a:ea typeface="LG스마트체 Regular" pitchFamily="50" charset="-127"/>
              </a:rPr>
              <a:t>	3. 1</a:t>
            </a:r>
            <a:r>
              <a:rPr lang="ko-KR" altLang="en-US" sz="1100" dirty="0">
                <a:latin typeface="LG스마트체 Regular" pitchFamily="50" charset="-127"/>
                <a:ea typeface="LG스마트체 Regular" pitchFamily="50" charset="-127"/>
              </a:rPr>
              <a:t>군과 </a:t>
            </a:r>
            <a:r>
              <a:rPr lang="en-US" altLang="ko-KR" sz="1100" dirty="0">
                <a:latin typeface="LG스마트체 Regular" pitchFamily="50" charset="-127"/>
                <a:ea typeface="LG스마트체 Regular" pitchFamily="50" charset="-127"/>
              </a:rPr>
              <a:t>2</a:t>
            </a:r>
            <a:r>
              <a:rPr lang="ko-KR" altLang="en-US" sz="1100" dirty="0">
                <a:latin typeface="LG스마트체 Regular" pitchFamily="50" charset="-127"/>
                <a:ea typeface="LG스마트체 Regular" pitchFamily="50" charset="-127"/>
              </a:rPr>
              <a:t>군의 정렬을 통해 </a:t>
            </a:r>
            <a:r>
              <a:rPr lang="en-US" altLang="ko-KR" sz="1100" dirty="0">
                <a:latin typeface="LG스마트체 Regular" pitchFamily="50" charset="-127"/>
                <a:ea typeface="LG스마트체 Regular" pitchFamily="50" charset="-127"/>
              </a:rPr>
              <a:t>Spot</a:t>
            </a:r>
            <a:r>
              <a:rPr lang="ko-KR" altLang="en-US" sz="1100" dirty="0">
                <a:latin typeface="LG스마트체 Regular" pitchFamily="50" charset="-127"/>
                <a:ea typeface="LG스마트체 Regular" pitchFamily="50" charset="-127"/>
              </a:rPr>
              <a:t>을 교차 배치 시킨다</a:t>
            </a:r>
            <a:r>
              <a:rPr lang="en-US" altLang="ko-KR" sz="1100" dirty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r>
              <a:rPr lang="en-US" altLang="ko-KR" sz="1100" dirty="0">
                <a:latin typeface="LG스마트체 Regular" pitchFamily="50" charset="-127"/>
                <a:ea typeface="LG스마트체 Regular" pitchFamily="50" charset="-127"/>
              </a:rPr>
              <a:t>	4. </a:t>
            </a:r>
            <a:r>
              <a:rPr lang="ko-KR" altLang="en-US" sz="1100" dirty="0">
                <a:latin typeface="LG스마트체 Regular" pitchFamily="50" charset="-127"/>
                <a:ea typeface="LG스마트체 Regular" pitchFamily="50" charset="-127"/>
              </a:rPr>
              <a:t>수신부에서는 편광에 의해 </a:t>
            </a:r>
            <a:r>
              <a:rPr lang="en-US" altLang="ko-KR" sz="1100" dirty="0">
                <a:latin typeface="LG스마트체 Regular" pitchFamily="50" charset="-127"/>
                <a:ea typeface="LG스마트체 Regular" pitchFamily="50" charset="-127"/>
              </a:rPr>
              <a:t>Spot</a:t>
            </a:r>
            <a:r>
              <a:rPr lang="ko-KR" altLang="en-US" sz="1100" dirty="0">
                <a:latin typeface="LG스마트체 Regular" pitchFamily="50" charset="-127"/>
                <a:ea typeface="LG스마트체 Regular" pitchFamily="50" charset="-127"/>
              </a:rPr>
              <a:t>의 구분이 가능하다</a:t>
            </a:r>
            <a:r>
              <a:rPr lang="en-US" altLang="ko-KR" sz="1100" dirty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endParaRPr lang="en-US" altLang="ko-KR" sz="1100" dirty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ko-KR" altLang="en-US" sz="1100" dirty="0">
                <a:latin typeface="LG스마트체 Regular" pitchFamily="50" charset="-127"/>
                <a:ea typeface="LG스마트체 Regular" pitchFamily="50" charset="-127"/>
              </a:rPr>
              <a:t>장점 및 효과</a:t>
            </a:r>
            <a:r>
              <a:rPr lang="en-US" altLang="ko-KR" sz="1100" dirty="0">
                <a:latin typeface="LG스마트체 Regular" pitchFamily="50" charset="-127"/>
                <a:ea typeface="LG스마트체 Regular" pitchFamily="50" charset="-127"/>
              </a:rPr>
              <a:t>	-. Spot</a:t>
            </a:r>
            <a:r>
              <a:rPr lang="ko-KR" altLang="en-US" sz="1100" dirty="0">
                <a:latin typeface="LG스마트체 Regular" pitchFamily="50" charset="-127"/>
                <a:ea typeface="LG스마트체 Regular" pitchFamily="50" charset="-127"/>
              </a:rPr>
              <a:t>을 근접하게 배치해도 구분이 가능하다</a:t>
            </a:r>
            <a:r>
              <a:rPr lang="en-US" altLang="ko-KR" sz="1100" dirty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r>
              <a:rPr lang="en-US" altLang="ko-KR" sz="1100" dirty="0">
                <a:latin typeface="LG스마트체 Regular" pitchFamily="50" charset="-127"/>
                <a:ea typeface="LG스마트체 Regular" pitchFamily="50" charset="-127"/>
              </a:rPr>
              <a:t>	-. Spot</a:t>
            </a:r>
            <a:r>
              <a:rPr lang="ko-KR" altLang="en-US" sz="1100" dirty="0">
                <a:latin typeface="LG스마트체 Regular" pitchFamily="50" charset="-127"/>
                <a:ea typeface="LG스마트체 Regular" pitchFamily="50" charset="-127"/>
              </a:rPr>
              <a:t>간격이 줄어들어 해상력의 개선이 가능하다</a:t>
            </a:r>
            <a:r>
              <a:rPr lang="en-US" altLang="ko-KR" sz="1100" dirty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endParaRPr lang="en-US" altLang="ko-KR" sz="1100" dirty="0">
              <a:latin typeface="LG스마트체 Regular" pitchFamily="50" charset="-127"/>
              <a:ea typeface="LG스마트체 Regular" pitchFamily="50" charset="-127"/>
            </a:endParaRPr>
          </a:p>
          <a:p>
            <a:endParaRPr lang="en-US" altLang="ko-KR" sz="11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B19F078-EBD3-42D1-BF68-C8ECB49260A6}"/>
              </a:ext>
            </a:extLst>
          </p:cNvPr>
          <p:cNvSpPr txBox="1"/>
          <p:nvPr/>
        </p:nvSpPr>
        <p:spPr>
          <a:xfrm>
            <a:off x="1519300" y="1790147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DOE</a:t>
            </a:r>
            <a:endParaRPr lang="ko-KR" altLang="en-US" sz="8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96FD50-A49B-4ABD-AE23-9AF2BB8B0B9E}"/>
              </a:ext>
            </a:extLst>
          </p:cNvPr>
          <p:cNvSpPr txBox="1"/>
          <p:nvPr/>
        </p:nvSpPr>
        <p:spPr>
          <a:xfrm>
            <a:off x="1450676" y="1916252"/>
            <a:ext cx="670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LG스마트체 Regular" pitchFamily="50" charset="-127"/>
                <a:ea typeface="LG스마트체 Regular" pitchFamily="50" charset="-127"/>
              </a:rPr>
              <a:t>원편광</a:t>
            </a:r>
            <a:r>
              <a:rPr lang="ko-KR" altLang="en-US" sz="800" dirty="0">
                <a:latin typeface="LG스마트체 Regular" pitchFamily="50" charset="-127"/>
                <a:ea typeface="LG스마트체 Regular" pitchFamily="50" charset="-127"/>
              </a:rPr>
              <a:t> 필터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4795D4-7A95-48EE-A7F3-7C540BB8DF22}"/>
              </a:ext>
            </a:extLst>
          </p:cNvPr>
          <p:cNvSpPr txBox="1"/>
          <p:nvPr/>
        </p:nvSpPr>
        <p:spPr>
          <a:xfrm>
            <a:off x="2284300" y="5795506"/>
            <a:ext cx="194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[</a:t>
            </a:r>
            <a:r>
              <a:rPr lang="ko-KR" altLang="en-US" sz="1200" dirty="0" err="1">
                <a:latin typeface="LG스마트체 Regular" pitchFamily="50" charset="-127"/>
                <a:ea typeface="LG스마트체 Regular" pitchFamily="50" charset="-127"/>
              </a:rPr>
              <a:t>타겟면에서의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Spot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이미지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C18A614-691B-4A32-BF73-10278A00C9B0}"/>
              </a:ext>
            </a:extLst>
          </p:cNvPr>
          <p:cNvSpPr txBox="1"/>
          <p:nvPr/>
        </p:nvSpPr>
        <p:spPr>
          <a:xfrm>
            <a:off x="6598781" y="5795506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[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센서면에서의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Spot data]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DDBDCF6-A127-4C52-99CA-6BB80CF188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5138" y="4531092"/>
            <a:ext cx="4432174" cy="114249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A9280B3-B9B2-45A1-A752-2205EA11BAE8}"/>
              </a:ext>
            </a:extLst>
          </p:cNvPr>
          <p:cNvSpPr/>
          <p:nvPr/>
        </p:nvSpPr>
        <p:spPr>
          <a:xfrm>
            <a:off x="1974567" y="1498246"/>
            <a:ext cx="1031697" cy="1466116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F926755-C699-415F-B722-2ECB71E9A42D}"/>
              </a:ext>
            </a:extLst>
          </p:cNvPr>
          <p:cNvSpPr/>
          <p:nvPr/>
        </p:nvSpPr>
        <p:spPr>
          <a:xfrm>
            <a:off x="3137627" y="1498246"/>
            <a:ext cx="1031697" cy="1466116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B7CAD21-F8F9-457B-8BF0-F86DD26111CB}"/>
              </a:ext>
            </a:extLst>
          </p:cNvPr>
          <p:cNvCxnSpPr/>
          <p:nvPr/>
        </p:nvCxnSpPr>
        <p:spPr>
          <a:xfrm flipH="1">
            <a:off x="1846522" y="2964362"/>
            <a:ext cx="128045" cy="884652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1D7EABC-DD4E-4247-B395-BADA5179BD7F}"/>
              </a:ext>
            </a:extLst>
          </p:cNvPr>
          <p:cNvCxnSpPr>
            <a:cxnSpLocks/>
          </p:cNvCxnSpPr>
          <p:nvPr/>
        </p:nvCxnSpPr>
        <p:spPr>
          <a:xfrm flipH="1">
            <a:off x="2603094" y="2909822"/>
            <a:ext cx="535816" cy="819941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CCC3099-B3C3-4491-A067-8EC78C0BD4D6}"/>
              </a:ext>
            </a:extLst>
          </p:cNvPr>
          <p:cNvSpPr txBox="1"/>
          <p:nvPr/>
        </p:nvSpPr>
        <p:spPr>
          <a:xfrm>
            <a:off x="1648391" y="3841781"/>
            <a:ext cx="476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latin typeface="LG스마트체 Regular" pitchFamily="50" charset="-127"/>
                <a:ea typeface="LG스마트체 Regular" pitchFamily="50" charset="-127"/>
              </a:rPr>
              <a:t>Tx 1</a:t>
            </a:r>
            <a:r>
              <a:rPr lang="ko-KR" altLang="en-US" sz="800" dirty="0">
                <a:latin typeface="LG스마트체 Regular" pitchFamily="50" charset="-127"/>
                <a:ea typeface="LG스마트체 Regular" pitchFamily="50" charset="-127"/>
              </a:rPr>
              <a:t>군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8E3275-BC94-4FFB-B7DE-007DE9B6D099}"/>
              </a:ext>
            </a:extLst>
          </p:cNvPr>
          <p:cNvSpPr txBox="1"/>
          <p:nvPr/>
        </p:nvSpPr>
        <p:spPr>
          <a:xfrm>
            <a:off x="2385242" y="3707607"/>
            <a:ext cx="476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Tx 2</a:t>
            </a:r>
            <a:r>
              <a:rPr lang="ko-KR" altLang="en-US" sz="800" dirty="0">
                <a:latin typeface="LG스마트체 Regular" pitchFamily="50" charset="-127"/>
                <a:ea typeface="LG스마트체 Regular" pitchFamily="50" charset="-127"/>
              </a:rPr>
              <a:t>군</a:t>
            </a:r>
          </a:p>
        </p:txBody>
      </p:sp>
      <p:sp>
        <p:nvSpPr>
          <p:cNvPr id="2" name="화살표: 아래로 구부러짐 1">
            <a:extLst>
              <a:ext uri="{FF2B5EF4-FFF2-40B4-BE49-F238E27FC236}">
                <a16:creationId xmlns:a16="http://schemas.microsoft.com/office/drawing/2014/main" id="{9447018F-01DE-4735-81E0-0E0D4787C9BE}"/>
              </a:ext>
            </a:extLst>
          </p:cNvPr>
          <p:cNvSpPr/>
          <p:nvPr/>
        </p:nvSpPr>
        <p:spPr>
          <a:xfrm>
            <a:off x="2228371" y="1157121"/>
            <a:ext cx="535816" cy="273161"/>
          </a:xfrm>
          <a:prstGeom prst="curvedDownArrow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화살표: 위로 구부러짐 2">
            <a:extLst>
              <a:ext uri="{FF2B5EF4-FFF2-40B4-BE49-F238E27FC236}">
                <a16:creationId xmlns:a16="http://schemas.microsoft.com/office/drawing/2014/main" id="{60B521CF-8CD6-489E-AAF9-8B1597F47E18}"/>
              </a:ext>
            </a:extLst>
          </p:cNvPr>
          <p:cNvSpPr/>
          <p:nvPr/>
        </p:nvSpPr>
        <p:spPr>
          <a:xfrm>
            <a:off x="3406722" y="1495849"/>
            <a:ext cx="535816" cy="273162"/>
          </a:xfrm>
          <a:prstGeom prst="curvedUp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화살표: 아래로 구부러짐 37">
            <a:extLst>
              <a:ext uri="{FF2B5EF4-FFF2-40B4-BE49-F238E27FC236}">
                <a16:creationId xmlns:a16="http://schemas.microsoft.com/office/drawing/2014/main" id="{23E3F285-6A95-4CA6-BBE3-1D3197563AA9}"/>
              </a:ext>
            </a:extLst>
          </p:cNvPr>
          <p:cNvSpPr/>
          <p:nvPr/>
        </p:nvSpPr>
        <p:spPr>
          <a:xfrm rot="10800000">
            <a:off x="2185782" y="1468519"/>
            <a:ext cx="535816" cy="273161"/>
          </a:xfrm>
          <a:prstGeom prst="curvedDownArrow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화살표: 위로 구부러짐 42">
            <a:extLst>
              <a:ext uri="{FF2B5EF4-FFF2-40B4-BE49-F238E27FC236}">
                <a16:creationId xmlns:a16="http://schemas.microsoft.com/office/drawing/2014/main" id="{77AEA59F-800F-40C0-BBC7-1A19CC35390D}"/>
              </a:ext>
            </a:extLst>
          </p:cNvPr>
          <p:cNvSpPr/>
          <p:nvPr/>
        </p:nvSpPr>
        <p:spPr>
          <a:xfrm rot="10800000">
            <a:off x="3387430" y="1165297"/>
            <a:ext cx="535816" cy="273162"/>
          </a:xfrm>
          <a:prstGeom prst="curvedUp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6C92DB-6BE4-42E2-A025-A75D23F2A138}"/>
              </a:ext>
            </a:extLst>
          </p:cNvPr>
          <p:cNvSpPr txBox="1"/>
          <p:nvPr/>
        </p:nvSpPr>
        <p:spPr>
          <a:xfrm>
            <a:off x="1643202" y="6109959"/>
            <a:ext cx="3488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서로 다른 편광성분을 갖는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2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가지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Spot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을 교차 배치</a:t>
            </a:r>
            <a:endParaRPr lang="en-US" altLang="ko-KR" sz="12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E89351-5E5D-441B-8829-49C9615ECF42}"/>
              </a:ext>
            </a:extLst>
          </p:cNvPr>
          <p:cNvSpPr txBox="1"/>
          <p:nvPr/>
        </p:nvSpPr>
        <p:spPr>
          <a:xfrm>
            <a:off x="6330640" y="6109959"/>
            <a:ext cx="2161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기존 대비 개선된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Spot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의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구분</a:t>
            </a:r>
            <a:endParaRPr lang="en-US" altLang="ko-KR" sz="12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1D8EC4-DC3F-45EC-8D26-7E65A8BBBEB9}"/>
              </a:ext>
            </a:extLst>
          </p:cNvPr>
          <p:cNvSpPr txBox="1"/>
          <p:nvPr/>
        </p:nvSpPr>
        <p:spPr>
          <a:xfrm>
            <a:off x="4592960" y="4226723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LG스마트체 Regular" pitchFamily="50" charset="-127"/>
                <a:ea typeface="LG스마트체 Regular" pitchFamily="50" charset="-127"/>
              </a:rPr>
              <a:t>발명의 차별화</a:t>
            </a:r>
            <a:endParaRPr lang="en-US" altLang="ko-KR" sz="1100" dirty="0"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486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60690" y="116632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유첨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F0DD19-0B5B-4F3D-9029-E956CFAF92BA}"/>
              </a:ext>
            </a:extLst>
          </p:cNvPr>
          <p:cNvSpPr txBox="1"/>
          <p:nvPr/>
        </p:nvSpPr>
        <p:spPr>
          <a:xfrm>
            <a:off x="61430" y="672430"/>
            <a:ext cx="1003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LG스마트체 Regular" pitchFamily="50" charset="-127"/>
                <a:ea typeface="LG스마트체 Regular" pitchFamily="50" charset="-127"/>
              </a:rPr>
              <a:t>편광설명 유첨</a:t>
            </a:r>
            <a:r>
              <a:rPr lang="en-US" altLang="ko-KR" sz="1100" dirty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308AF4-DCF1-4C00-8926-BB5C0C330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62" y="1196752"/>
            <a:ext cx="4136666" cy="266959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44CB0DEC-286A-4BA9-815F-6DD42F622750}"/>
              </a:ext>
            </a:extLst>
          </p:cNvPr>
          <p:cNvSpPr txBox="1"/>
          <p:nvPr/>
        </p:nvSpPr>
        <p:spPr>
          <a:xfrm>
            <a:off x="4325948" y="1484784"/>
            <a:ext cx="550182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LG스마트체 Regular" pitchFamily="50" charset="-127"/>
                <a:ea typeface="LG스마트체 Regular" pitchFamily="50" charset="-127"/>
              </a:rPr>
              <a:t>빛의 </a:t>
            </a:r>
            <a:r>
              <a:rPr lang="ko-KR" altLang="en-US" sz="1100" dirty="0" err="1">
                <a:latin typeface="LG스마트체 Regular" pitchFamily="50" charset="-127"/>
                <a:ea typeface="LG스마트체 Regular" pitchFamily="50" charset="-127"/>
              </a:rPr>
              <a:t>위상지연이란</a:t>
            </a:r>
            <a:r>
              <a:rPr lang="en-US" altLang="ko-KR" sz="1100" dirty="0">
                <a:latin typeface="LG스마트체 Regular" pitchFamily="50" charset="-127"/>
                <a:ea typeface="LG스마트체 Regular" pitchFamily="50" charset="-127"/>
              </a:rPr>
              <a:t>, </a:t>
            </a:r>
          </a:p>
          <a:p>
            <a:r>
              <a:rPr lang="en-US" altLang="ko-KR" sz="1100" dirty="0">
                <a:latin typeface="LG스마트체 Regular" pitchFamily="50" charset="-127"/>
                <a:ea typeface="LG스마트체 Regular" pitchFamily="50" charset="-127"/>
              </a:rPr>
              <a:t>1. </a:t>
            </a:r>
            <a:r>
              <a:rPr lang="ko-KR" altLang="en-US" sz="1100" dirty="0">
                <a:latin typeface="LG스마트체 Regular" pitchFamily="50" charset="-127"/>
                <a:ea typeface="LG스마트체 Regular" pitchFamily="50" charset="-127"/>
              </a:rPr>
              <a:t>빛의 편광은 전기장과 자기장의 벡터방향의 합이다</a:t>
            </a:r>
            <a:r>
              <a:rPr lang="en-US" altLang="ko-KR" sz="1100" dirty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r>
              <a:rPr lang="en-US" altLang="ko-KR" sz="1100" dirty="0">
                <a:latin typeface="LG스마트체 Regular" pitchFamily="50" charset="-127"/>
                <a:ea typeface="LG스마트체 Regular" pitchFamily="50" charset="-127"/>
              </a:rPr>
              <a:t>2. </a:t>
            </a:r>
            <a:r>
              <a:rPr lang="ko-KR" altLang="en-US" sz="1100" dirty="0">
                <a:latin typeface="LG스마트체 Regular" pitchFamily="50" charset="-127"/>
                <a:ea typeface="LG스마트체 Regular" pitchFamily="50" charset="-127"/>
              </a:rPr>
              <a:t>위상지연을 시킴으로써 전기장</a:t>
            </a:r>
            <a:r>
              <a:rPr lang="en-US" altLang="ko-KR" sz="1100" dirty="0">
                <a:latin typeface="LG스마트체 Regular" pitchFamily="50" charset="-127"/>
                <a:ea typeface="LG스마트체 Regular" pitchFamily="50" charset="-127"/>
              </a:rPr>
              <a:t>&amp;</a:t>
            </a:r>
            <a:r>
              <a:rPr lang="ko-KR" altLang="en-US" sz="1100" dirty="0">
                <a:latin typeface="LG스마트체 Regular" pitchFamily="50" charset="-127"/>
                <a:ea typeface="LG스마트체 Regular" pitchFamily="50" charset="-127"/>
              </a:rPr>
              <a:t>자기장의 </a:t>
            </a:r>
            <a:r>
              <a:rPr lang="ko-KR" altLang="en-US" sz="1100" dirty="0" err="1">
                <a:latin typeface="LG스마트체 Regular" pitchFamily="50" charset="-127"/>
                <a:ea typeface="LG스마트체 Regular" pitchFamily="50" charset="-127"/>
              </a:rPr>
              <a:t>위상차</a:t>
            </a:r>
            <a:r>
              <a:rPr lang="en-US" altLang="ko-KR" sz="1100" dirty="0"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lang="ko-KR" altLang="en-US" sz="1100" dirty="0">
                <a:latin typeface="LG스마트체 Regular" pitchFamily="50" charset="-127"/>
                <a:ea typeface="LG스마트체 Regular" pitchFamily="50" charset="-127"/>
              </a:rPr>
              <a:t>벡터방향</a:t>
            </a:r>
            <a:r>
              <a:rPr lang="en-US" altLang="ko-KR" sz="1100" dirty="0">
                <a:latin typeface="LG스마트체 Regular" pitchFamily="50" charset="-127"/>
                <a:ea typeface="LG스마트체 Regular" pitchFamily="50" charset="-127"/>
              </a:rPr>
              <a:t>)</a:t>
            </a:r>
            <a:r>
              <a:rPr lang="ko-KR" altLang="en-US" sz="1100" dirty="0">
                <a:latin typeface="LG스마트체 Regular" pitchFamily="50" charset="-127"/>
                <a:ea typeface="LG스마트체 Regular" pitchFamily="50" charset="-127"/>
              </a:rPr>
              <a:t>를 바꿀 수 있다</a:t>
            </a:r>
            <a:r>
              <a:rPr lang="en-US" altLang="ko-KR" sz="1100" dirty="0">
                <a:latin typeface="LG스마트체 Regular" pitchFamily="50" charset="-127"/>
                <a:ea typeface="LG스마트체 Regular" pitchFamily="50" charset="-127"/>
              </a:rPr>
              <a:t>. (</a:t>
            </a:r>
            <a:r>
              <a:rPr lang="ko-KR" altLang="en-US" sz="1100" dirty="0">
                <a:latin typeface="LG스마트체 Regular" pitchFamily="50" charset="-127"/>
                <a:ea typeface="LG스마트체 Regular" pitchFamily="50" charset="-127"/>
              </a:rPr>
              <a:t>우측그림</a:t>
            </a:r>
            <a:r>
              <a:rPr lang="en-US" altLang="ko-KR" sz="1100" dirty="0">
                <a:latin typeface="LG스마트체 Regular" pitchFamily="50" charset="-127"/>
                <a:ea typeface="LG스마트체 Regular" pitchFamily="50" charset="-127"/>
              </a:rPr>
              <a:t>)</a:t>
            </a:r>
          </a:p>
          <a:p>
            <a:r>
              <a:rPr lang="en-US" altLang="ko-KR" sz="1100" dirty="0">
                <a:latin typeface="LG스마트체 Regular" pitchFamily="50" charset="-127"/>
                <a:ea typeface="LG스마트체 Regular" pitchFamily="50" charset="-127"/>
              </a:rPr>
              <a:t>3. </a:t>
            </a:r>
            <a:r>
              <a:rPr lang="ko-KR" altLang="en-US" sz="1100" dirty="0">
                <a:latin typeface="LG스마트체 Regular" pitchFamily="50" charset="-127"/>
                <a:ea typeface="LG스마트체 Regular" pitchFamily="50" charset="-127"/>
              </a:rPr>
              <a:t>바뀐 위상차에 의해 편광의 특성이 달라진다</a:t>
            </a:r>
            <a:r>
              <a:rPr lang="en-US" altLang="ko-KR" sz="1100" dirty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endParaRPr lang="en-US" altLang="ko-KR" sz="1100" dirty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1100" dirty="0">
                <a:latin typeface="LG스마트체 Regular" pitchFamily="50" charset="-127"/>
                <a:ea typeface="LG스마트체 Regular" pitchFamily="50" charset="-127"/>
              </a:rPr>
              <a:t>Ex) </a:t>
            </a:r>
            <a:r>
              <a:rPr lang="ko-KR" altLang="en-US" sz="1100" dirty="0">
                <a:latin typeface="LG스마트체 Regular" pitchFamily="50" charset="-127"/>
                <a:ea typeface="LG스마트체 Regular" pitchFamily="50" charset="-127"/>
              </a:rPr>
              <a:t>위상지연에 의한 편광 변화 예시</a:t>
            </a:r>
            <a:endParaRPr lang="en-US" altLang="ko-KR" sz="1100" dirty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ko-KR" altLang="en-US" sz="11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광원</a:t>
            </a:r>
            <a:r>
              <a:rPr lang="ko-KR" altLang="en-US" sz="1100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en-US" altLang="ko-KR" sz="1100" dirty="0"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100" dirty="0">
                <a:solidFill>
                  <a:srgbClr val="00B050"/>
                </a:solidFill>
                <a:latin typeface="LG스마트체 Regular" pitchFamily="50" charset="-127"/>
                <a:ea typeface="LG스마트체 Regular" pitchFamily="50" charset="-127"/>
              </a:rPr>
              <a:t>X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itchFamily="50" charset="-127"/>
                <a:ea typeface="LG스마트체 Regular" pitchFamily="50" charset="-127"/>
              </a:rPr>
              <a:t>방향 </a:t>
            </a:r>
            <a:r>
              <a:rPr lang="ko-KR" altLang="en-US" sz="1100" dirty="0" err="1">
                <a:solidFill>
                  <a:srgbClr val="00B050"/>
                </a:solidFill>
                <a:latin typeface="LG스마트체 Regular" pitchFamily="50" charset="-127"/>
                <a:ea typeface="LG스마트체 Regular" pitchFamily="50" charset="-127"/>
              </a:rPr>
              <a:t>수직편광필터</a:t>
            </a:r>
            <a:r>
              <a:rPr lang="ko-KR" altLang="en-US" sz="1100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en-US" altLang="ko-KR" sz="1100" dirty="0"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1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X</a:t>
            </a:r>
            <a:r>
              <a:rPr lang="ko-KR" altLang="en-US" sz="11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편광 </a:t>
            </a:r>
            <a:r>
              <a:rPr lang="en-US" altLang="ko-KR" sz="1100" dirty="0"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100" dirty="0">
                <a:solidFill>
                  <a:srgbClr val="00B05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¼ 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위상지연판 </a:t>
            </a:r>
            <a:r>
              <a:rPr lang="en-US" altLang="ko-KR" sz="1100" dirty="0"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시계방향 </a:t>
            </a:r>
            <a:r>
              <a:rPr lang="ko-KR" altLang="en-US" sz="1100" dirty="0" err="1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원편광</a:t>
            </a:r>
            <a:r>
              <a:rPr lang="ko-KR" altLang="en-US" sz="11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100" dirty="0"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100" dirty="0">
                <a:solidFill>
                  <a:srgbClr val="00B05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¼ 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위상지연판 </a:t>
            </a:r>
            <a:endParaRPr lang="en-US" altLang="ko-KR" sz="1100" dirty="0">
              <a:solidFill>
                <a:srgbClr val="00B050"/>
              </a:solidFill>
              <a:latin typeface="LG스마트체 Regular" pitchFamily="50" charset="-127"/>
              <a:ea typeface="LG스마트체 Regular" pitchFamily="50" charset="-127"/>
              <a:sym typeface="Wingdings" panose="05000000000000000000" pitchFamily="2" charset="2"/>
            </a:endParaRPr>
          </a:p>
          <a:p>
            <a:r>
              <a:rPr lang="en-US" altLang="ko-KR" sz="1100" dirty="0"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1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Y</a:t>
            </a:r>
            <a:r>
              <a:rPr lang="ko-KR" altLang="en-US" sz="11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편광 </a:t>
            </a:r>
            <a:r>
              <a:rPr lang="en-US" altLang="ko-KR" sz="1100" dirty="0"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100" dirty="0">
                <a:solidFill>
                  <a:srgbClr val="00B05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¼ 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위상지연판  </a:t>
            </a:r>
            <a:r>
              <a:rPr lang="en-US" altLang="ko-KR" sz="1100" dirty="0"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반시계방향 </a:t>
            </a:r>
            <a:r>
              <a:rPr lang="ko-KR" altLang="en-US" sz="1100" dirty="0" err="1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원편광</a:t>
            </a:r>
            <a:r>
              <a:rPr lang="ko-KR" altLang="en-US" sz="11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100" dirty="0"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100" dirty="0">
                <a:solidFill>
                  <a:srgbClr val="00B05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¼ 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위상지연판 </a:t>
            </a:r>
            <a:r>
              <a:rPr lang="en-US" altLang="ko-KR" sz="1100" dirty="0"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1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X</a:t>
            </a:r>
            <a:r>
              <a:rPr lang="ko-KR" altLang="en-US" sz="11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편광  </a:t>
            </a:r>
            <a:r>
              <a:rPr lang="en-US" altLang="ko-KR" sz="1100" dirty="0"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 …</a:t>
            </a:r>
            <a:endParaRPr lang="en-US" altLang="ko-KR" sz="11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1BED1DC-2594-4066-AA88-E0DE9137911F}"/>
              </a:ext>
            </a:extLst>
          </p:cNvPr>
          <p:cNvSpPr txBox="1"/>
          <p:nvPr/>
        </p:nvSpPr>
        <p:spPr>
          <a:xfrm>
            <a:off x="631668" y="987646"/>
            <a:ext cx="1604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빛의 성분</a:t>
            </a:r>
            <a:r>
              <a:rPr lang="en-US" altLang="ko-KR" sz="11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lang="ko-KR" altLang="en-US" sz="11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전기장</a:t>
            </a:r>
            <a:r>
              <a:rPr lang="en-US" altLang="ko-KR" sz="11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,</a:t>
            </a:r>
            <a:r>
              <a:rPr lang="ko-KR" altLang="en-US" sz="11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자기장</a:t>
            </a:r>
            <a:r>
              <a:rPr lang="en-US" altLang="ko-KR" sz="11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E2C7B20-C20C-4F4C-A270-90769FB17475}"/>
              </a:ext>
            </a:extLst>
          </p:cNvPr>
          <p:cNvSpPr txBox="1"/>
          <p:nvPr/>
        </p:nvSpPr>
        <p:spPr>
          <a:xfrm>
            <a:off x="1640632" y="1374314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위상지연판</a:t>
            </a:r>
            <a:endParaRPr lang="en-US" altLang="ko-KR" sz="1100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D0696E4-F002-4CAA-8B71-C7767E9AF0A6}"/>
              </a:ext>
            </a:extLst>
          </p:cNvPr>
          <p:cNvSpPr txBox="1"/>
          <p:nvPr/>
        </p:nvSpPr>
        <p:spPr>
          <a:xfrm>
            <a:off x="2045550" y="1972051"/>
            <a:ext cx="434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결과</a:t>
            </a:r>
            <a:endParaRPr lang="en-US" altLang="ko-KR" sz="1100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55D535F-773B-4855-95E2-64B66314B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810729" y="1662085"/>
            <a:ext cx="2592288" cy="226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D8A37-1AC1-45BF-AA59-D47912283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17C990-FA91-49A9-AE3B-D82A3AE059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F1DDA7-A5B4-4DC9-B5F2-7E828360F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40299" y="3933665"/>
            <a:ext cx="2592288" cy="2264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702127-28A1-45AF-9485-E0F06D2B8902}"/>
              </a:ext>
            </a:extLst>
          </p:cNvPr>
          <p:cNvSpPr txBox="1"/>
          <p:nvPr/>
        </p:nvSpPr>
        <p:spPr>
          <a:xfrm>
            <a:off x="1998687" y="6120594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LG스마트체 Regular" pitchFamily="50" charset="-127"/>
                <a:ea typeface="LG스마트체 Regular" pitchFamily="50" charset="-127"/>
              </a:rPr>
              <a:t>광원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5F10DC-CEF2-447B-8F02-E14880CDBFFE}"/>
              </a:ext>
            </a:extLst>
          </p:cNvPr>
          <p:cNvSpPr txBox="1"/>
          <p:nvPr/>
        </p:nvSpPr>
        <p:spPr>
          <a:xfrm>
            <a:off x="2783967" y="5502376"/>
            <a:ext cx="9044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Collimation lens</a:t>
            </a:r>
            <a:endParaRPr lang="ko-KR" altLang="en-US" sz="8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22FC0-DBB3-43BA-BD31-1C0E6064AC8D}"/>
              </a:ext>
            </a:extLst>
          </p:cNvPr>
          <p:cNvSpPr txBox="1"/>
          <p:nvPr/>
        </p:nvSpPr>
        <p:spPr>
          <a:xfrm>
            <a:off x="2985980" y="4187832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¼ </a:t>
            </a:r>
            <a:r>
              <a:rPr lang="ko-KR" altLang="en-US" sz="800" dirty="0">
                <a:latin typeface="LG스마트체 Regular" pitchFamily="50" charset="-127"/>
                <a:ea typeface="LG스마트체 Regular" pitchFamily="50" charset="-127"/>
              </a:rPr>
              <a:t>위상지연판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04EF5F-2DDC-47CF-9080-14A8BC99DBD2}"/>
              </a:ext>
            </a:extLst>
          </p:cNvPr>
          <p:cNvSpPr txBox="1"/>
          <p:nvPr/>
        </p:nvSpPr>
        <p:spPr>
          <a:xfrm>
            <a:off x="2849531" y="4605839"/>
            <a:ext cx="793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Beam splitter</a:t>
            </a:r>
          </a:p>
          <a:p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(P/S</a:t>
            </a:r>
            <a:r>
              <a:rPr lang="ko-KR" altLang="en-US" sz="800" dirty="0">
                <a:latin typeface="LG스마트체 Regular" pitchFamily="50" charset="-127"/>
                <a:ea typeface="LG스마트체 Regular" pitchFamily="50" charset="-127"/>
              </a:rPr>
              <a:t>편광</a:t>
            </a:r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)</a:t>
            </a:r>
            <a:endParaRPr lang="ko-KR" altLang="en-US" sz="8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E963EC-BCAB-4231-8ECF-78772BC975B7}"/>
              </a:ext>
            </a:extLst>
          </p:cNvPr>
          <p:cNvSpPr txBox="1"/>
          <p:nvPr/>
        </p:nvSpPr>
        <p:spPr>
          <a:xfrm>
            <a:off x="1002808" y="4724070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Mirror</a:t>
            </a:r>
            <a:endParaRPr lang="ko-KR" altLang="en-US" sz="8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DBDBEE-7EDF-402B-A56E-EF32973C72C6}"/>
              </a:ext>
            </a:extLst>
          </p:cNvPr>
          <p:cNvSpPr txBox="1"/>
          <p:nvPr/>
        </p:nvSpPr>
        <p:spPr>
          <a:xfrm>
            <a:off x="-27" y="4061727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Diffuser </a:t>
            </a:r>
            <a:r>
              <a:rPr lang="en-US" altLang="ko-KR" sz="800" dirty="0" err="1">
                <a:latin typeface="LG스마트체 Regular" pitchFamily="50" charset="-127"/>
                <a:ea typeface="LG스마트체 Regular" pitchFamily="50" charset="-127"/>
              </a:rPr>
              <a:t>orDOE</a:t>
            </a:r>
            <a:endParaRPr lang="ko-KR" altLang="en-US" sz="8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07C07A-D33E-4F38-B298-EFA04070A71C}"/>
              </a:ext>
            </a:extLst>
          </p:cNvPr>
          <p:cNvSpPr txBox="1"/>
          <p:nvPr/>
        </p:nvSpPr>
        <p:spPr>
          <a:xfrm>
            <a:off x="123404" y="4187832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¼ </a:t>
            </a:r>
            <a:r>
              <a:rPr lang="ko-KR" altLang="en-US" sz="800" dirty="0">
                <a:latin typeface="LG스마트체 Regular" pitchFamily="50" charset="-127"/>
                <a:ea typeface="LG스마트체 Regular" pitchFamily="50" charset="-127"/>
              </a:rPr>
              <a:t>위상지연판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82E6247-BBE8-462E-A24D-6A6E0E5E5523}"/>
              </a:ext>
            </a:extLst>
          </p:cNvPr>
          <p:cNvSpPr/>
          <p:nvPr/>
        </p:nvSpPr>
        <p:spPr>
          <a:xfrm>
            <a:off x="804137" y="3769826"/>
            <a:ext cx="1031697" cy="1466116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498409-DBC6-4413-A66E-36D1860B93B9}"/>
              </a:ext>
            </a:extLst>
          </p:cNvPr>
          <p:cNvSpPr/>
          <p:nvPr/>
        </p:nvSpPr>
        <p:spPr>
          <a:xfrm>
            <a:off x="1967197" y="3769826"/>
            <a:ext cx="1031697" cy="1466116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12392D5-1A13-4205-8687-AC59CF4B4B76}"/>
              </a:ext>
            </a:extLst>
          </p:cNvPr>
          <p:cNvCxnSpPr/>
          <p:nvPr/>
        </p:nvCxnSpPr>
        <p:spPr>
          <a:xfrm flipH="1">
            <a:off x="676092" y="5235942"/>
            <a:ext cx="128045" cy="884652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B641695-902A-48BD-AA46-9681644ABF25}"/>
              </a:ext>
            </a:extLst>
          </p:cNvPr>
          <p:cNvCxnSpPr>
            <a:cxnSpLocks/>
          </p:cNvCxnSpPr>
          <p:nvPr/>
        </p:nvCxnSpPr>
        <p:spPr>
          <a:xfrm flipH="1">
            <a:off x="1432664" y="5181402"/>
            <a:ext cx="535816" cy="819941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1DECB8A-18CA-4F3F-B076-FE9CBCA5ECDC}"/>
              </a:ext>
            </a:extLst>
          </p:cNvPr>
          <p:cNvSpPr txBox="1"/>
          <p:nvPr/>
        </p:nvSpPr>
        <p:spPr>
          <a:xfrm>
            <a:off x="477961" y="6113361"/>
            <a:ext cx="476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latin typeface="LG스마트체 Regular" pitchFamily="50" charset="-127"/>
                <a:ea typeface="LG스마트체 Regular" pitchFamily="50" charset="-127"/>
              </a:rPr>
              <a:t>Tx 1</a:t>
            </a:r>
            <a:r>
              <a:rPr lang="ko-KR" altLang="en-US" sz="800" dirty="0">
                <a:latin typeface="LG스마트체 Regular" pitchFamily="50" charset="-127"/>
                <a:ea typeface="LG스마트체 Regular" pitchFamily="50" charset="-127"/>
              </a:rPr>
              <a:t>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9D5FAC-0AC5-497F-BE10-297A16C64D36}"/>
              </a:ext>
            </a:extLst>
          </p:cNvPr>
          <p:cNvSpPr txBox="1"/>
          <p:nvPr/>
        </p:nvSpPr>
        <p:spPr>
          <a:xfrm>
            <a:off x="1214812" y="5979187"/>
            <a:ext cx="476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Tx 2</a:t>
            </a:r>
            <a:r>
              <a:rPr lang="ko-KR" altLang="en-US" sz="800" dirty="0">
                <a:latin typeface="LG스마트체 Regular" pitchFamily="50" charset="-127"/>
                <a:ea typeface="LG스마트체 Regular" pitchFamily="50" charset="-127"/>
              </a:rPr>
              <a:t>군</a:t>
            </a:r>
          </a:p>
        </p:txBody>
      </p:sp>
      <p:sp>
        <p:nvSpPr>
          <p:cNvPr id="20" name="화살표: 아래로 구부러짐 19">
            <a:extLst>
              <a:ext uri="{FF2B5EF4-FFF2-40B4-BE49-F238E27FC236}">
                <a16:creationId xmlns:a16="http://schemas.microsoft.com/office/drawing/2014/main" id="{782F2C11-8391-45FA-A767-A4942AA6F1AB}"/>
              </a:ext>
            </a:extLst>
          </p:cNvPr>
          <p:cNvSpPr/>
          <p:nvPr/>
        </p:nvSpPr>
        <p:spPr>
          <a:xfrm>
            <a:off x="1057941" y="732151"/>
            <a:ext cx="535816" cy="273161"/>
          </a:xfrm>
          <a:prstGeom prst="curvedDownArrow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화살표: 위로 구부러짐 20">
            <a:extLst>
              <a:ext uri="{FF2B5EF4-FFF2-40B4-BE49-F238E27FC236}">
                <a16:creationId xmlns:a16="http://schemas.microsoft.com/office/drawing/2014/main" id="{EEEAA356-8BB8-4ACB-B8AB-40697E7415A0}"/>
              </a:ext>
            </a:extLst>
          </p:cNvPr>
          <p:cNvSpPr/>
          <p:nvPr/>
        </p:nvSpPr>
        <p:spPr>
          <a:xfrm>
            <a:off x="2236292" y="1070879"/>
            <a:ext cx="535816" cy="273162"/>
          </a:xfrm>
          <a:prstGeom prst="curvedUp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화살표: 아래로 구부러짐 21">
            <a:extLst>
              <a:ext uri="{FF2B5EF4-FFF2-40B4-BE49-F238E27FC236}">
                <a16:creationId xmlns:a16="http://schemas.microsoft.com/office/drawing/2014/main" id="{60CE87C2-EAA6-4EF6-B272-03B70AD45079}"/>
              </a:ext>
            </a:extLst>
          </p:cNvPr>
          <p:cNvSpPr/>
          <p:nvPr/>
        </p:nvSpPr>
        <p:spPr>
          <a:xfrm rot="10800000">
            <a:off x="1015352" y="1043549"/>
            <a:ext cx="535816" cy="273161"/>
          </a:xfrm>
          <a:prstGeom prst="curvedDownArrow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화살표: 위로 구부러짐 22">
            <a:extLst>
              <a:ext uri="{FF2B5EF4-FFF2-40B4-BE49-F238E27FC236}">
                <a16:creationId xmlns:a16="http://schemas.microsoft.com/office/drawing/2014/main" id="{6EAAB09A-5FFA-4608-9FD1-954F43F62873}"/>
              </a:ext>
            </a:extLst>
          </p:cNvPr>
          <p:cNvSpPr/>
          <p:nvPr/>
        </p:nvSpPr>
        <p:spPr>
          <a:xfrm rot="10800000">
            <a:off x="2217000" y="740327"/>
            <a:ext cx="535816" cy="273162"/>
          </a:xfrm>
          <a:prstGeom prst="curvedUp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13E15B-AD4B-4502-A931-FAF80355F8F8}"/>
              </a:ext>
            </a:extLst>
          </p:cNvPr>
          <p:cNvSpPr txBox="1"/>
          <p:nvPr/>
        </p:nvSpPr>
        <p:spPr>
          <a:xfrm>
            <a:off x="2985980" y="4061727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Diffuser </a:t>
            </a:r>
            <a:r>
              <a:rPr lang="en-US" altLang="ko-KR" sz="800" dirty="0" err="1">
                <a:latin typeface="LG스마트체 Regular" pitchFamily="50" charset="-127"/>
                <a:ea typeface="LG스마트체 Regular" pitchFamily="50" charset="-127"/>
              </a:rPr>
              <a:t>orDOE</a:t>
            </a:r>
            <a:endParaRPr lang="ko-KR" altLang="en-US" sz="8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AEFB18D-D3C1-4F5B-AE7F-321D9B4765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t="14257"/>
          <a:stretch/>
        </p:blipFill>
        <p:spPr>
          <a:xfrm>
            <a:off x="1980958" y="1219178"/>
            <a:ext cx="929102" cy="99366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1D6E5C4-EF15-417D-A0D9-22E1E8B77C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t="1551" b="12706"/>
          <a:stretch/>
        </p:blipFill>
        <p:spPr>
          <a:xfrm>
            <a:off x="821216" y="1219177"/>
            <a:ext cx="929102" cy="9936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8B2FA00-15A2-4690-A0E3-BA29ADD94D63}"/>
              </a:ext>
            </a:extLst>
          </p:cNvPr>
          <p:cNvSpPr txBox="1"/>
          <p:nvPr/>
        </p:nvSpPr>
        <p:spPr>
          <a:xfrm>
            <a:off x="1102063" y="221283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P</a:t>
            </a:r>
            <a:r>
              <a:rPr lang="ko-KR" altLang="en-US" sz="800" dirty="0">
                <a:latin typeface="LG스마트체 Regular" pitchFamily="50" charset="-127"/>
                <a:ea typeface="LG스마트체 Regular" pitchFamily="50" charset="-127"/>
              </a:rPr>
              <a:t>파</a:t>
            </a:r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-Spot</a:t>
            </a:r>
            <a:endParaRPr lang="ko-KR" altLang="en-US" sz="8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24CF4A-ADD6-4023-9EA5-772F80704B84}"/>
              </a:ext>
            </a:extLst>
          </p:cNvPr>
          <p:cNvSpPr txBox="1"/>
          <p:nvPr/>
        </p:nvSpPr>
        <p:spPr>
          <a:xfrm>
            <a:off x="2261805" y="2215253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S</a:t>
            </a:r>
            <a:r>
              <a:rPr lang="ko-KR" altLang="en-US" sz="800" dirty="0">
                <a:latin typeface="LG스마트체 Regular" pitchFamily="50" charset="-127"/>
                <a:ea typeface="LG스마트체 Regular" pitchFamily="50" charset="-127"/>
              </a:rPr>
              <a:t>파</a:t>
            </a:r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-Spot</a:t>
            </a:r>
            <a:endParaRPr lang="ko-KR" altLang="en-US" sz="8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FFF7ADE-9B24-42C2-9F4B-7FF5408F40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t="14257"/>
          <a:stretch/>
        </p:blipFill>
        <p:spPr>
          <a:xfrm>
            <a:off x="3176133" y="1219178"/>
            <a:ext cx="929102" cy="99366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92B7509-D62D-4A6E-ACB2-2A88A35544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t="1551" b="12706"/>
          <a:stretch/>
        </p:blipFill>
        <p:spPr>
          <a:xfrm>
            <a:off x="3178787" y="1219177"/>
            <a:ext cx="929102" cy="9936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99CC37E-2142-48F3-B9F1-AB78E13BAE00}"/>
              </a:ext>
            </a:extLst>
          </p:cNvPr>
          <p:cNvSpPr txBox="1"/>
          <p:nvPr/>
        </p:nvSpPr>
        <p:spPr>
          <a:xfrm>
            <a:off x="3370791" y="221525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P</a:t>
            </a:r>
            <a:r>
              <a:rPr lang="ko-KR" altLang="en-US" sz="800" dirty="0">
                <a:latin typeface="LG스마트체 Regular" pitchFamily="50" charset="-127"/>
                <a:ea typeface="LG스마트체 Regular" pitchFamily="50" charset="-127"/>
              </a:rPr>
              <a:t>파</a:t>
            </a:r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+S</a:t>
            </a:r>
            <a:r>
              <a:rPr lang="ko-KR" altLang="en-US" sz="800" dirty="0">
                <a:latin typeface="LG스마트체 Regular" pitchFamily="50" charset="-127"/>
                <a:ea typeface="LG스마트체 Regular" pitchFamily="50" charset="-127"/>
              </a:rPr>
              <a:t>파 </a:t>
            </a:r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–</a:t>
            </a:r>
            <a:r>
              <a:rPr lang="ko-KR" altLang="en-US" sz="800" dirty="0">
                <a:latin typeface="LG스마트체 Regular" pitchFamily="50" charset="-127"/>
                <a:ea typeface="LG스마트체 Regular" pitchFamily="50" charset="-127"/>
              </a:rPr>
              <a:t>고해상도</a:t>
            </a:r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 spot</a:t>
            </a:r>
            <a:endParaRPr lang="ko-KR" altLang="en-US" sz="8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FAE737-7B37-43E6-B6B5-B3CFD4C80067}"/>
              </a:ext>
            </a:extLst>
          </p:cNvPr>
          <p:cNvSpPr txBox="1"/>
          <p:nvPr/>
        </p:nvSpPr>
        <p:spPr>
          <a:xfrm>
            <a:off x="2792066" y="1309753"/>
            <a:ext cx="50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LG스마트체 Regular" pitchFamily="50" charset="-127"/>
                <a:ea typeface="LG스마트체 Regular" pitchFamily="50" charset="-127"/>
              </a:rPr>
              <a:t>=</a:t>
            </a:r>
            <a:endParaRPr lang="ko-KR" altLang="en-US" sz="40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A2EC36-A419-4BF1-A27C-BAD998F18512}"/>
              </a:ext>
            </a:extLst>
          </p:cNvPr>
          <p:cNvSpPr txBox="1"/>
          <p:nvPr/>
        </p:nvSpPr>
        <p:spPr>
          <a:xfrm>
            <a:off x="1654893" y="1423184"/>
            <a:ext cx="407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LG스마트체 Regular" pitchFamily="50" charset="-127"/>
                <a:ea typeface="LG스마트체 Regular" pitchFamily="50" charset="-127"/>
              </a:rPr>
              <a:t>+</a:t>
            </a:r>
            <a:endParaRPr lang="ko-KR" altLang="en-US" sz="28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CD1FEAD1-77FF-4430-A018-9E927832FB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t="14257"/>
          <a:stretch/>
        </p:blipFill>
        <p:spPr>
          <a:xfrm>
            <a:off x="1980958" y="2653720"/>
            <a:ext cx="929102" cy="99366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344F76B-5230-4278-A0BD-B8033321CE4E}"/>
              </a:ext>
            </a:extLst>
          </p:cNvPr>
          <p:cNvSpPr txBox="1"/>
          <p:nvPr/>
        </p:nvSpPr>
        <p:spPr>
          <a:xfrm>
            <a:off x="1102063" y="3647379"/>
            <a:ext cx="6415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P</a:t>
            </a:r>
            <a:r>
              <a:rPr lang="ko-KR" altLang="en-US" sz="800" dirty="0">
                <a:latin typeface="LG스마트체 Regular" pitchFamily="50" charset="-127"/>
                <a:ea typeface="LG스마트체 Regular" pitchFamily="50" charset="-127"/>
              </a:rPr>
              <a:t>파</a:t>
            </a:r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- flood</a:t>
            </a:r>
            <a:endParaRPr lang="ko-KR" altLang="en-US" sz="8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E21926-94AF-4855-9538-3A82AF3DA415}"/>
              </a:ext>
            </a:extLst>
          </p:cNvPr>
          <p:cNvSpPr txBox="1"/>
          <p:nvPr/>
        </p:nvSpPr>
        <p:spPr>
          <a:xfrm>
            <a:off x="2261805" y="3649795"/>
            <a:ext cx="5806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S</a:t>
            </a:r>
            <a:r>
              <a:rPr lang="ko-KR" altLang="en-US" sz="800" dirty="0">
                <a:latin typeface="LG스마트체 Regular" pitchFamily="50" charset="-127"/>
                <a:ea typeface="LG스마트체 Regular" pitchFamily="50" charset="-127"/>
              </a:rPr>
              <a:t>파</a:t>
            </a:r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-spot</a:t>
            </a:r>
            <a:endParaRPr lang="ko-KR" altLang="en-US" sz="8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1A4CEE1-E8CD-4E8D-859F-DBD043FBC5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t="14257"/>
          <a:stretch/>
        </p:blipFill>
        <p:spPr>
          <a:xfrm>
            <a:off x="3176133" y="2653720"/>
            <a:ext cx="929102" cy="99366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B92A375-0BBF-41E2-81D1-FEE6DF7ECB2E}"/>
              </a:ext>
            </a:extLst>
          </p:cNvPr>
          <p:cNvSpPr txBox="1"/>
          <p:nvPr/>
        </p:nvSpPr>
        <p:spPr>
          <a:xfrm>
            <a:off x="3370791" y="3649795"/>
            <a:ext cx="12490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P</a:t>
            </a:r>
            <a:r>
              <a:rPr lang="ko-KR" altLang="en-US" sz="800" dirty="0">
                <a:latin typeface="LG스마트체 Regular" pitchFamily="50" charset="-127"/>
                <a:ea typeface="LG스마트체 Regular" pitchFamily="50" charset="-127"/>
              </a:rPr>
              <a:t>파</a:t>
            </a:r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+S</a:t>
            </a:r>
            <a:r>
              <a:rPr lang="ko-KR" altLang="en-US" sz="800" dirty="0">
                <a:latin typeface="LG스마트체 Regular" pitchFamily="50" charset="-127"/>
                <a:ea typeface="LG스마트체 Regular" pitchFamily="50" charset="-127"/>
              </a:rPr>
              <a:t>파 </a:t>
            </a:r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– Flood + spot</a:t>
            </a:r>
            <a:endParaRPr lang="ko-KR" altLang="en-US" sz="8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E8BF99-00C2-45C1-9340-1AD4B380A840}"/>
              </a:ext>
            </a:extLst>
          </p:cNvPr>
          <p:cNvSpPr txBox="1"/>
          <p:nvPr/>
        </p:nvSpPr>
        <p:spPr>
          <a:xfrm>
            <a:off x="2792066" y="2744295"/>
            <a:ext cx="50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LG스마트체 Regular" pitchFamily="50" charset="-127"/>
                <a:ea typeface="LG스마트체 Regular" pitchFamily="50" charset="-127"/>
              </a:rPr>
              <a:t>=</a:t>
            </a:r>
            <a:endParaRPr lang="ko-KR" altLang="en-US" sz="40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51CADD-3904-4B30-ABBE-B30AE5918B0F}"/>
              </a:ext>
            </a:extLst>
          </p:cNvPr>
          <p:cNvSpPr txBox="1"/>
          <p:nvPr/>
        </p:nvSpPr>
        <p:spPr>
          <a:xfrm>
            <a:off x="1654893" y="2857726"/>
            <a:ext cx="407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LG스마트체 Regular" pitchFamily="50" charset="-127"/>
                <a:ea typeface="LG스마트체 Regular" pitchFamily="50" charset="-127"/>
              </a:rPr>
              <a:t>+</a:t>
            </a:r>
            <a:endParaRPr lang="ko-KR" altLang="en-US" sz="28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F4473F2-8CB2-4A81-B605-234EDFDDB8F0}"/>
              </a:ext>
            </a:extLst>
          </p:cNvPr>
          <p:cNvSpPr/>
          <p:nvPr/>
        </p:nvSpPr>
        <p:spPr>
          <a:xfrm>
            <a:off x="817393" y="2653719"/>
            <a:ext cx="929102" cy="993660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7D7AAE3-FEB1-416B-A3C0-7FDAA1848622}"/>
              </a:ext>
            </a:extLst>
          </p:cNvPr>
          <p:cNvSpPr/>
          <p:nvPr/>
        </p:nvSpPr>
        <p:spPr>
          <a:xfrm>
            <a:off x="3182576" y="2653719"/>
            <a:ext cx="929102" cy="993660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92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3561FE-D90F-496F-8D56-80BDC94E1D4F}"/>
</file>

<file path=customXml/itemProps2.xml><?xml version="1.0" encoding="utf-8"?>
<ds:datastoreItem xmlns:ds="http://schemas.openxmlformats.org/officeDocument/2006/customXml" ds:itemID="{F1E5E6F3-3FA6-47CA-A5C5-87BD0FB4A3F6}"/>
</file>

<file path=docProps/app.xml><?xml version="1.0" encoding="utf-8"?>
<Properties xmlns="http://schemas.openxmlformats.org/officeDocument/2006/extended-properties" xmlns:vt="http://schemas.openxmlformats.org/officeDocument/2006/docPropsVTypes">
  <TotalTime>27635</TotalTime>
  <Words>634</Words>
  <Application>Microsoft Office PowerPoint</Application>
  <PresentationFormat>A4 용지(210x297mm)</PresentationFormat>
  <Paragraphs>119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LG스마트체 Bold</vt:lpstr>
      <vt:lpstr>LG스마트체 Regular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</dc:creator>
  <cp:lastModifiedBy>박호진</cp:lastModifiedBy>
  <cp:revision>224</cp:revision>
  <cp:lastPrinted>2019-10-21T04:57:44Z</cp:lastPrinted>
  <dcterms:created xsi:type="dcterms:W3CDTF">2019-09-09T06:27:34Z</dcterms:created>
  <dcterms:modified xsi:type="dcterms:W3CDTF">2022-12-01T02:39:38Z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56ec4f-41b4-4f73-af44-e5c120342660_Enabled">
    <vt:lpwstr>true</vt:lpwstr>
  </property>
  <property fmtid="{D5CDD505-2E9C-101B-9397-08002B2CF9AE}" pid="3" name="MSIP_Label_d456ec4f-41b4-4f73-af44-e5c120342660_SetDate">
    <vt:lpwstr>2021-12-15T07:38:24Z</vt:lpwstr>
  </property>
  <property fmtid="{D5CDD505-2E9C-101B-9397-08002B2CF9AE}" pid="4" name="MSIP_Label_d456ec4f-41b4-4f73-af44-e5c120342660_Method">
    <vt:lpwstr>Privileged</vt:lpwstr>
  </property>
  <property fmtid="{D5CDD505-2E9C-101B-9397-08002B2CF9AE}" pid="5" name="MSIP_Label_d456ec4f-41b4-4f73-af44-e5c120342660_Name">
    <vt:lpwstr>Public</vt:lpwstr>
  </property>
  <property fmtid="{D5CDD505-2E9C-101B-9397-08002B2CF9AE}" pid="6" name="MSIP_Label_d456ec4f-41b4-4f73-af44-e5c120342660_SiteId">
    <vt:lpwstr>e6c7989d-a5fe-4b7b-a335-3288406db2fd</vt:lpwstr>
  </property>
  <property fmtid="{D5CDD505-2E9C-101B-9397-08002B2CF9AE}" pid="7" name="MSIP_Label_d456ec4f-41b4-4f73-af44-e5c120342660_ActionId">
    <vt:lpwstr>692ec480-5ea0-4dff-8fcd-c06ffc6847a0</vt:lpwstr>
  </property>
  <property fmtid="{D5CDD505-2E9C-101B-9397-08002B2CF9AE}" pid="8" name="MSIP_Label_d456ec4f-41b4-4f73-af44-e5c120342660_ContentBits">
    <vt:lpwstr>0</vt:lpwstr>
  </property>
</Properties>
</file>