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5" r:id="rId4"/>
    <p:sldId id="262" r:id="rId5"/>
    <p:sldId id="264" r:id="rId6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>
      <p:cViewPr varScale="1">
        <p:scale>
          <a:sx n="108" d="100"/>
          <a:sy n="108" d="100"/>
        </p:scale>
        <p:origin x="1578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60617758,&quot;Placement&quot;:&quot;Footer&quot;,&quot;Top&quot;:520.7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12890"/>
            <a:ext cx="3581188" cy="245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rgbClr val="808080"/>
                </a:solidFill>
                <a:latin typeface="LG스마트체 SemiBold" panose="020B0600000101010101" pitchFamily="50" charset="-127"/>
              </a:rPr>
              <a:t>Copyright 2021. LG Innotek Co., Ltd. all rights reserved.</a:t>
            </a:r>
            <a:endParaRPr lang="ko-KR" altLang="en-US" sz="10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019567981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23436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서덕원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010-9174-2221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dwseo@lginnotek.com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   □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S-LiDAR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요소개술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검토 중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다수의 포인트 패턴광을 이용한 고밀도 렌즈 정렬 방법을 이용한 장비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184019-C8DB-4989-92E9-8036F6ACA80A}"/>
              </a:ext>
            </a:extLst>
          </p:cNvPr>
          <p:cNvSpPr txBox="1"/>
          <p:nvPr/>
        </p:nvSpPr>
        <p:spPr>
          <a:xfrm>
            <a:off x="2157296" y="2709500"/>
            <a:ext cx="2953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b="1" dirty="0">
                <a:latin typeface="Arial Narrow" panose="020B0606020202030204" pitchFamily="34" charset="0"/>
              </a:rPr>
              <a:t>관련</a:t>
            </a:r>
            <a:r>
              <a:rPr lang="en-US" altLang="ko-KR" sz="800" b="1" dirty="0">
                <a:latin typeface="Arial Narrow" panose="020B0606020202030204" pitchFamily="34" charset="0"/>
              </a:rPr>
              <a:t> </a:t>
            </a:r>
            <a:r>
              <a:rPr lang="ko-KR" altLang="en-US" sz="800" b="1" dirty="0">
                <a:latin typeface="Arial Narrow" panose="020B0606020202030204" pitchFamily="34" charset="0"/>
              </a:rPr>
              <a:t>원천 기술 특허</a:t>
            </a:r>
            <a:r>
              <a:rPr lang="en-US" altLang="ko-KR" sz="800" b="1" dirty="0">
                <a:latin typeface="Arial Narrow" panose="020B0606020202030204" pitchFamily="34" charset="0"/>
              </a:rPr>
              <a:t>: US 6377298 B1 (2018.06.30 </a:t>
            </a:r>
            <a:r>
              <a:rPr lang="ko-KR" altLang="en-US" sz="800" b="1" dirty="0">
                <a:latin typeface="Arial Narrow" panose="020B0606020202030204" pitchFamily="34" charset="0"/>
              </a:rPr>
              <a:t>특허 말소</a:t>
            </a:r>
            <a:r>
              <a:rPr lang="en-US" altLang="ko-KR" sz="800" b="1" dirty="0">
                <a:latin typeface="Arial Narrow" panose="020B0606020202030204" pitchFamily="34" charset="0"/>
              </a:rPr>
              <a:t>) 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44FF-815E-48FB-8C91-FB10DAD858C7}"/>
              </a:ext>
            </a:extLst>
          </p:cNvPr>
          <p:cNvSpPr txBox="1"/>
          <p:nvPr/>
        </p:nvSpPr>
        <p:spPr>
          <a:xfrm>
            <a:off x="2072680" y="4150329"/>
            <a:ext cx="369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기존의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Active Align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FOV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에 맞는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Chart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사용하는 정렬 방법을 사용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기존에 구조광이나 </a:t>
            </a:r>
            <a:r>
              <a:rPr lang="en-US" altLang="ko-KR" sz="900" u="sng" dirty="0" err="1">
                <a:latin typeface="LG스마트체 Regular" pitchFamily="50" charset="-127"/>
                <a:ea typeface="LG스마트체 Regular" pitchFamily="50" charset="-127"/>
              </a:rPr>
              <a:t>ToF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(Lidar)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는 카메라의 정렬 방법과 다르게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Rx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기존의 카메라와 같이 실제로 사용하는 방식이 다름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163888"/>
            <a:ext cx="38597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이는 거리에 따라서 차트 크기가 결정되기 때문에 장비가 커지는 단점이 있음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기존의 카메라의 영상 혹은 이미지를 취득하기에는 전 범위의 해상도가 필요하나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SFR(MTF)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score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구하기 위해서 특정 영역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(field)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값을 계산하기 때문에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촘촘한 데이터를 얻기 어려움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3CFF9-7A96-F8D8-FA90-F6DFF4D4D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30"/>
          <a:stretch/>
        </p:blipFill>
        <p:spPr>
          <a:xfrm>
            <a:off x="2399680" y="4429562"/>
            <a:ext cx="2522984" cy="784830"/>
          </a:xfrm>
          <a:prstGeom prst="rect">
            <a:avLst/>
          </a:prstGeom>
        </p:spPr>
      </p:pic>
      <p:pic>
        <p:nvPicPr>
          <p:cNvPr id="6" name="Picture 129">
            <a:extLst>
              <a:ext uri="{FF2B5EF4-FFF2-40B4-BE49-F238E27FC236}">
                <a16:creationId xmlns:a16="http://schemas.microsoft.com/office/drawing/2014/main" id="{03A57B51-EA4A-2558-61EF-4B4F5A7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680" y="5580920"/>
            <a:ext cx="1043906" cy="784831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EFC42-E1EC-8BB4-2390-D5FFC0E08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9" y="5552114"/>
            <a:ext cx="1256387" cy="8292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4619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BE268B-72E0-4B23-88A0-1DB1BCFBF1F5}"/>
              </a:ext>
            </a:extLst>
          </p:cNvPr>
          <p:cNvSpPr txBox="1"/>
          <p:nvPr/>
        </p:nvSpPr>
        <p:spPr>
          <a:xfrm>
            <a:off x="-2607840" y="134076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도표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제조절차등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및 실험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Date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도면은 가능한 발명의 특징을 잘 나타내도록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분해사시도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평면도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등 기재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lang="ko-KR" altLang="en-US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A286-F38D-4DA5-8F98-3D4874128C73}"/>
              </a:ext>
            </a:extLst>
          </p:cNvPr>
          <p:cNvSpPr txBox="1"/>
          <p:nvPr/>
        </p:nvSpPr>
        <p:spPr>
          <a:xfrm>
            <a:off x="-1582089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210427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공정 순서도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F8E6E-FD27-4F54-8A7D-4C79AB40C1F1}"/>
              </a:ext>
            </a:extLst>
          </p:cNvPr>
          <p:cNvSpPr/>
          <p:nvPr/>
        </p:nvSpPr>
        <p:spPr>
          <a:xfrm>
            <a:off x="10065568" y="135296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각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 일반적 명칭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상호 구성관계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구동방법을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주체적으로 설명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크기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수치범위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최대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중간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단계 범위로 기술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임계적수치는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권리범위를 명확히 함에 있어서 꼭 필요하니 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기재하여주시기바랍니다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상대적 크기비교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모양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물질 종류 등으로  가능한 많이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4F22-C5A2-43D2-AB4E-A0721A7C82E7}"/>
              </a:ext>
            </a:extLst>
          </p:cNvPr>
          <p:cNvSpPr txBox="1"/>
          <p:nvPr/>
        </p:nvSpPr>
        <p:spPr>
          <a:xfrm>
            <a:off x="11014476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A031F3-15A0-8E31-9E5E-CCC272FACB6A}"/>
              </a:ext>
            </a:extLst>
          </p:cNvPr>
          <p:cNvSpPr txBox="1"/>
          <p:nvPr/>
        </p:nvSpPr>
        <p:spPr>
          <a:xfrm>
            <a:off x="1713269" y="1973824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2. Sensor Centering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65954A-C2FE-27BE-8384-5AA36E4E858D}"/>
              </a:ext>
            </a:extLst>
          </p:cNvPr>
          <p:cNvSpPr txBox="1"/>
          <p:nvPr/>
        </p:nvSpPr>
        <p:spPr>
          <a:xfrm>
            <a:off x="1713269" y="2851421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4. Tilt correction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8F0579-E5F2-CB3D-E7F7-CBE02A01BF1D}"/>
              </a:ext>
            </a:extLst>
          </p:cNvPr>
          <p:cNvSpPr txBox="1"/>
          <p:nvPr/>
        </p:nvSpPr>
        <p:spPr>
          <a:xfrm>
            <a:off x="1712075" y="3729019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6. Best</a:t>
            </a:r>
            <a:r>
              <a:rPr lang="ko-KR" altLang="en-US" sz="975">
                <a:ea typeface="LG스마트체2.0 Regular" panose="020B0600000101010101" pitchFamily="50" charset="-127"/>
              </a:rPr>
              <a:t> </a:t>
            </a:r>
            <a:r>
              <a:rPr lang="en-US" altLang="ko-KR" sz="975">
                <a:ea typeface="LG스마트체2.0 Regular" panose="020B0600000101010101" pitchFamily="50" charset="-127"/>
              </a:rPr>
              <a:t>Focus scan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FC9A05-818B-E98B-2734-DBBB239092FD}"/>
              </a:ext>
            </a:extLst>
          </p:cNvPr>
          <p:cNvSpPr txBox="1"/>
          <p:nvPr/>
        </p:nvSpPr>
        <p:spPr>
          <a:xfrm>
            <a:off x="1712075" y="2412622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3. Pre-align 2nd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0DD3DD-581E-D442-91CD-42E47F45F6E5}"/>
              </a:ext>
            </a:extLst>
          </p:cNvPr>
          <p:cNvSpPr txBox="1"/>
          <p:nvPr/>
        </p:nvSpPr>
        <p:spPr>
          <a:xfrm>
            <a:off x="1712075" y="3290220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5. Lens</a:t>
            </a:r>
            <a:r>
              <a:rPr lang="ko-KR" altLang="en-US" sz="975">
                <a:ea typeface="LG스마트체2.0 Regular" panose="020B0600000101010101" pitchFamily="50" charset="-127"/>
              </a:rPr>
              <a:t> </a:t>
            </a:r>
            <a:r>
              <a:rPr lang="en-US" altLang="ko-KR" sz="975">
                <a:ea typeface="LG스마트체2.0 Regular" panose="020B0600000101010101" pitchFamily="50" charset="-127"/>
              </a:rPr>
              <a:t>Centering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799D75-5BB0-BFB1-E5EE-859DF4501101}"/>
              </a:ext>
            </a:extLst>
          </p:cNvPr>
          <p:cNvSpPr txBox="1"/>
          <p:nvPr/>
        </p:nvSpPr>
        <p:spPr>
          <a:xfrm>
            <a:off x="1712075" y="4167818"/>
            <a:ext cx="1345650" cy="39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7. #4~#6 </a:t>
            </a:r>
            <a:r>
              <a:rPr lang="ko-KR" altLang="en-US" sz="975">
                <a:ea typeface="LG스마트체2.0 Regular" panose="020B0600000101010101" pitchFamily="50" charset="-127"/>
              </a:rPr>
              <a:t>반복</a:t>
            </a:r>
            <a:endParaRPr lang="en-US" altLang="ko-KR" sz="975">
              <a:ea typeface="LG스마트체2.0 Regular" panose="020B0600000101010101" pitchFamily="50" charset="-127"/>
            </a:endParaRPr>
          </a:p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Verify (</a:t>
            </a:r>
            <a:r>
              <a:rPr lang="en-US" altLang="ko-KR" sz="975" err="1">
                <a:ea typeface="LG스마트체2.0 Regular" panose="020B0600000101010101" pitchFamily="50" charset="-127"/>
              </a:rPr>
              <a:t>Tx,Ty,x,y</a:t>
            </a:r>
            <a:r>
              <a:rPr lang="en-US" altLang="ko-KR" sz="975"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623B4F-10B9-274A-1D48-CB7BC5BCB706}"/>
              </a:ext>
            </a:extLst>
          </p:cNvPr>
          <p:cNvSpPr txBox="1"/>
          <p:nvPr/>
        </p:nvSpPr>
        <p:spPr>
          <a:xfrm>
            <a:off x="1712075" y="4756657"/>
            <a:ext cx="1345650" cy="242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8. Epoxy dispensing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0AC9D5-C9C4-B55A-6833-882B971D45DB}"/>
              </a:ext>
            </a:extLst>
          </p:cNvPr>
          <p:cNvSpPr txBox="1"/>
          <p:nvPr/>
        </p:nvSpPr>
        <p:spPr>
          <a:xfrm>
            <a:off x="1712075" y="5195456"/>
            <a:ext cx="1345650" cy="39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9. 2</a:t>
            </a:r>
            <a:r>
              <a:rPr lang="en-US" altLang="ko-KR" sz="975" baseline="30000">
                <a:ea typeface="LG스마트체2.0 Regular" panose="020B0600000101010101" pitchFamily="50" charset="-127"/>
              </a:rPr>
              <a:t>nd</a:t>
            </a:r>
            <a:r>
              <a:rPr lang="en-US" altLang="ko-KR" sz="975">
                <a:ea typeface="LG스마트체2.0 Regular" panose="020B0600000101010101" pitchFamily="50" charset="-127"/>
              </a:rPr>
              <a:t> AA</a:t>
            </a:r>
          </a:p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(#4~#6 </a:t>
            </a:r>
            <a:r>
              <a:rPr lang="ko-KR" altLang="en-US" sz="975">
                <a:ea typeface="LG스마트체2.0 Regular" panose="020B0600000101010101" pitchFamily="50" charset="-127"/>
              </a:rPr>
              <a:t>반복</a:t>
            </a:r>
            <a:r>
              <a:rPr lang="en-US" altLang="ko-KR" sz="975"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6AD765-81A1-0335-F817-AF3F546E9D73}"/>
              </a:ext>
            </a:extLst>
          </p:cNvPr>
          <p:cNvSpPr txBox="1"/>
          <p:nvPr/>
        </p:nvSpPr>
        <p:spPr>
          <a:xfrm>
            <a:off x="1712075" y="5784296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>
                <a:ea typeface="LG스마트체2.0 Regular" panose="020B0600000101010101" pitchFamily="50" charset="-127"/>
              </a:rPr>
              <a:t>10. UV curing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84D05A-D45D-96DB-6E4D-ED28F2F7F727}"/>
              </a:ext>
            </a:extLst>
          </p:cNvPr>
          <p:cNvSpPr txBox="1"/>
          <p:nvPr/>
        </p:nvSpPr>
        <p:spPr>
          <a:xfrm>
            <a:off x="3380779" y="1973824"/>
            <a:ext cx="4645416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Sensor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를 기구적으로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projector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중심 아래로 위치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7003B4-3C63-6225-E9B6-3166F9AC80D0}"/>
              </a:ext>
            </a:extLst>
          </p:cNvPr>
          <p:cNvSpPr txBox="1"/>
          <p:nvPr/>
        </p:nvSpPr>
        <p:spPr>
          <a:xfrm>
            <a:off x="3380779" y="2412621"/>
            <a:ext cx="3818826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Lens tilt correction w/ Autocollimator(ACL)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B8AC8-B068-1BDF-2EC2-F2C3030F86D5}"/>
              </a:ext>
            </a:extLst>
          </p:cNvPr>
          <p:cNvSpPr txBox="1"/>
          <p:nvPr/>
        </p:nvSpPr>
        <p:spPr>
          <a:xfrm>
            <a:off x="3380777" y="2851422"/>
            <a:ext cx="596550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Lens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와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Sensor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의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ACL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에서 측정된 것을 보정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3B0AA-CFAC-2F1F-EE7B-5A21B7CFF1C0}"/>
              </a:ext>
            </a:extLst>
          </p:cNvPr>
          <p:cNvSpPr txBox="1"/>
          <p:nvPr/>
        </p:nvSpPr>
        <p:spPr>
          <a:xfrm>
            <a:off x="3380778" y="3290220"/>
            <a:ext cx="425909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Sensor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를 기구적으로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projector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중심 아래로 위치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A8FC99-352B-58E7-D4BC-8E574C1ECE48}"/>
              </a:ext>
            </a:extLst>
          </p:cNvPr>
          <p:cNvSpPr txBox="1"/>
          <p:nvPr/>
        </p:nvSpPr>
        <p:spPr>
          <a:xfrm>
            <a:off x="3380779" y="5784296"/>
            <a:ext cx="1932262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UV Step curing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방식 적용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25FC1-4FF2-C14D-354A-FD9391AA8B79}"/>
              </a:ext>
            </a:extLst>
          </p:cNvPr>
          <p:cNvSpPr txBox="1"/>
          <p:nvPr/>
        </p:nvSpPr>
        <p:spPr>
          <a:xfrm>
            <a:off x="3380778" y="3724805"/>
            <a:ext cx="425909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Lens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를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Z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축으로 움직이면서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Center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중심으로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Spot size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의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minimum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을 찾음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92407C-2171-2FAC-A21C-31BDC712AACF}"/>
              </a:ext>
            </a:extLst>
          </p:cNvPr>
          <p:cNvSpPr txBox="1"/>
          <p:nvPr/>
        </p:nvSpPr>
        <p:spPr>
          <a:xfrm>
            <a:off x="1712075" y="1535025"/>
            <a:ext cx="1345650" cy="24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75" dirty="0">
                <a:ea typeface="LG스마트체2.0 Regular" panose="020B0600000101010101" pitchFamily="50" charset="-127"/>
              </a:rPr>
              <a:t>1. Pre-align 1st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13274-303C-69FC-4006-016458A6FC83}"/>
              </a:ext>
            </a:extLst>
          </p:cNvPr>
          <p:cNvSpPr txBox="1"/>
          <p:nvPr/>
        </p:nvSpPr>
        <p:spPr>
          <a:xfrm>
            <a:off x="3380779" y="1529705"/>
            <a:ext cx="4645416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Sensor tilt correction w/ Autocollimator(ACL)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3D9A14-6B6C-1A26-5218-4B12FD18649B}"/>
              </a:ext>
            </a:extLst>
          </p:cNvPr>
          <p:cNvSpPr txBox="1"/>
          <p:nvPr/>
        </p:nvSpPr>
        <p:spPr>
          <a:xfrm>
            <a:off x="3380778" y="4253737"/>
            <a:ext cx="425909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Lens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를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Tx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와</a:t>
            </a:r>
            <a:r>
              <a:rPr lang="en-US" altLang="ko-KR" sz="975" dirty="0">
                <a:ea typeface="LG스마트체2.0 Regular" panose="020B0600000101010101" pitchFamily="50" charset="-127"/>
              </a:rPr>
              <a:t> Ty</a:t>
            </a:r>
            <a:r>
              <a:rPr lang="ko-KR" altLang="en-US" sz="975" dirty="0">
                <a:ea typeface="LG스마트체2.0 Regular" panose="020B0600000101010101" pitchFamily="50" charset="-127"/>
              </a:rPr>
              <a:t>를 조절하면서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edge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의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Spot size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의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minimum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을 찾음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FA6A3-1F49-713C-88DA-20761A5378C9}"/>
              </a:ext>
            </a:extLst>
          </p:cNvPr>
          <p:cNvSpPr txBox="1"/>
          <p:nvPr/>
        </p:nvSpPr>
        <p:spPr>
          <a:xfrm>
            <a:off x="3380778" y="4754551"/>
            <a:ext cx="425909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75" dirty="0">
                <a:ea typeface="LG스마트체2.0 Regular" panose="020B0600000101010101" pitchFamily="50" charset="-127"/>
              </a:rPr>
              <a:t>Epoxy dispensing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위치로 움직여서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dispensing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20A3FA-8476-C237-72B2-78320F7F9C4F}"/>
              </a:ext>
            </a:extLst>
          </p:cNvPr>
          <p:cNvSpPr txBox="1"/>
          <p:nvPr/>
        </p:nvSpPr>
        <p:spPr>
          <a:xfrm>
            <a:off x="3380778" y="5270476"/>
            <a:ext cx="4259093" cy="2423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75" dirty="0">
                <a:ea typeface="LG스마트체2.0 Regular" panose="020B0600000101010101" pitchFamily="50" charset="-127"/>
              </a:rPr>
              <a:t>설정된 위치로 이동하여 </a:t>
            </a:r>
            <a:r>
              <a:rPr lang="en-US" altLang="ko-KR" sz="975" dirty="0">
                <a:ea typeface="LG스마트체2.0 Regular" panose="020B0600000101010101" pitchFamily="50" charset="-127"/>
              </a:rPr>
              <a:t>AA </a:t>
            </a:r>
            <a:r>
              <a:rPr lang="ko-KR" altLang="en-US" sz="975" dirty="0">
                <a:ea typeface="LG스마트체2.0 Regular" panose="020B0600000101010101" pitchFamily="50" charset="-127"/>
              </a:rPr>
              <a:t>재실행</a:t>
            </a:r>
            <a:endParaRPr lang="en-US" altLang="ko-KR" sz="975" dirty="0"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BE268B-72E0-4B23-88A0-1DB1BCFBF1F5}"/>
              </a:ext>
            </a:extLst>
          </p:cNvPr>
          <p:cNvSpPr txBox="1"/>
          <p:nvPr/>
        </p:nvSpPr>
        <p:spPr>
          <a:xfrm>
            <a:off x="-2607840" y="134076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도표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제조절차등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및 실험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Date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도면은 가능한 발명의 특징을 잘 나타내도록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분해사시도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평면도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등 기재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lang="ko-KR" altLang="en-US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A286-F38D-4DA5-8F98-3D4874128C73}"/>
              </a:ext>
            </a:extLst>
          </p:cNvPr>
          <p:cNvSpPr txBox="1"/>
          <p:nvPr/>
        </p:nvSpPr>
        <p:spPr>
          <a:xfrm>
            <a:off x="-1582089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210427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F8E6E-FD27-4F54-8A7D-4C79AB40C1F1}"/>
              </a:ext>
            </a:extLst>
          </p:cNvPr>
          <p:cNvSpPr/>
          <p:nvPr/>
        </p:nvSpPr>
        <p:spPr>
          <a:xfrm>
            <a:off x="10065568" y="135296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각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 일반적 명칭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상호 구성관계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구동방법을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주체적으로 설명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크기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수치범위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최대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중간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단계 범위로 기술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임계적수치는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권리범위를 명확히 함에 있어서 꼭 필요하니 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기재하여주시기바랍니다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상대적 크기비교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모양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물질 종류 등으로  가능한 많이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4F22-C5A2-43D2-AB4E-A0721A7C82E7}"/>
              </a:ext>
            </a:extLst>
          </p:cNvPr>
          <p:cNvSpPr txBox="1"/>
          <p:nvPr/>
        </p:nvSpPr>
        <p:spPr>
          <a:xfrm>
            <a:off x="11014476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10635-BB90-7D91-7ACB-E5415780596D}"/>
              </a:ext>
            </a:extLst>
          </p:cNvPr>
          <p:cNvSpPr/>
          <p:nvPr/>
        </p:nvSpPr>
        <p:spPr>
          <a:xfrm>
            <a:off x="3392141" y="1790487"/>
            <a:ext cx="286964" cy="705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0577F-8BC2-F058-5ACB-35FFF7213D88}"/>
              </a:ext>
            </a:extLst>
          </p:cNvPr>
          <p:cNvSpPr/>
          <p:nvPr/>
        </p:nvSpPr>
        <p:spPr>
          <a:xfrm>
            <a:off x="3228057" y="2496879"/>
            <a:ext cx="615132" cy="81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33DBA-C196-2B00-B5EA-7F9A0813FECA}"/>
              </a:ext>
            </a:extLst>
          </p:cNvPr>
          <p:cNvSpPr/>
          <p:nvPr/>
        </p:nvSpPr>
        <p:spPr>
          <a:xfrm>
            <a:off x="3392141" y="2578222"/>
            <a:ext cx="286964" cy="81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6F96EC-89FE-132A-E01D-D4FA83E8FE43}"/>
              </a:ext>
            </a:extLst>
          </p:cNvPr>
          <p:cNvSpPr/>
          <p:nvPr/>
        </p:nvSpPr>
        <p:spPr>
          <a:xfrm>
            <a:off x="3301623" y="3008257"/>
            <a:ext cx="468000" cy="18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A0CE0-7737-35A1-C701-A8AB672B0980}"/>
              </a:ext>
            </a:extLst>
          </p:cNvPr>
          <p:cNvSpPr txBox="1"/>
          <p:nvPr/>
        </p:nvSpPr>
        <p:spPr>
          <a:xfrm>
            <a:off x="3301889" y="2968644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Lens</a:t>
            </a:r>
            <a:endParaRPr lang="ko-KR" altLang="en-US" sz="11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0EDDDA-D5B4-9805-7F59-21DA5DED027F}"/>
              </a:ext>
            </a:extLst>
          </p:cNvPr>
          <p:cNvCxnSpPr>
            <a:cxnSpLocks/>
          </p:cNvCxnSpPr>
          <p:nvPr/>
        </p:nvCxnSpPr>
        <p:spPr>
          <a:xfrm>
            <a:off x="3387116" y="2659443"/>
            <a:ext cx="40048" cy="26922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7E4B4F-F2FF-6A5E-879D-337F74C57ACC}"/>
              </a:ext>
            </a:extLst>
          </p:cNvPr>
          <p:cNvCxnSpPr>
            <a:cxnSpLocks/>
          </p:cNvCxnSpPr>
          <p:nvPr/>
        </p:nvCxnSpPr>
        <p:spPr>
          <a:xfrm flipH="1">
            <a:off x="3652952" y="2649100"/>
            <a:ext cx="31178" cy="270091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C1939B73-2D3D-C80B-6BF4-283D90E4215D}"/>
              </a:ext>
            </a:extLst>
          </p:cNvPr>
          <p:cNvSpPr/>
          <p:nvPr/>
        </p:nvSpPr>
        <p:spPr>
          <a:xfrm rot="10800000">
            <a:off x="3349938" y="2926914"/>
            <a:ext cx="375658" cy="81342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F5F51F-DE97-0F27-1E6E-5897C71E1057}"/>
              </a:ext>
            </a:extLst>
          </p:cNvPr>
          <p:cNvSpPr/>
          <p:nvPr/>
        </p:nvSpPr>
        <p:spPr>
          <a:xfrm>
            <a:off x="3004844" y="3339987"/>
            <a:ext cx="1080120" cy="18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47D7D-2C54-08C5-270C-E98FC2A34936}"/>
              </a:ext>
            </a:extLst>
          </p:cNvPr>
          <p:cNvSpPr txBox="1"/>
          <p:nvPr/>
        </p:nvSpPr>
        <p:spPr>
          <a:xfrm>
            <a:off x="3216465" y="3301020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Sensor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26CCF9-A1E3-7736-D62E-4F1D2329E541}"/>
              </a:ext>
            </a:extLst>
          </p:cNvPr>
          <p:cNvSpPr/>
          <p:nvPr/>
        </p:nvSpPr>
        <p:spPr>
          <a:xfrm>
            <a:off x="2783399" y="3523663"/>
            <a:ext cx="2808312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E78473-A3A4-B498-EDAC-BC52BE52C3EC}"/>
              </a:ext>
            </a:extLst>
          </p:cNvPr>
          <p:cNvSpPr/>
          <p:nvPr/>
        </p:nvSpPr>
        <p:spPr>
          <a:xfrm>
            <a:off x="2898843" y="3416141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016581-F00B-ADAE-74B3-F3C5ADCBFD10}"/>
              </a:ext>
            </a:extLst>
          </p:cNvPr>
          <p:cNvSpPr/>
          <p:nvPr/>
        </p:nvSpPr>
        <p:spPr>
          <a:xfrm>
            <a:off x="4084608" y="3416141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90E2B-E75D-DC6B-C29E-51DDBE90E47E}"/>
              </a:ext>
            </a:extLst>
          </p:cNvPr>
          <p:cNvSpPr txBox="1"/>
          <p:nvPr/>
        </p:nvSpPr>
        <p:spPr>
          <a:xfrm>
            <a:off x="4367575" y="36013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Sensor’s Grabber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5B2D5-95D5-9F69-1222-EB2BD42A5735}"/>
              </a:ext>
            </a:extLst>
          </p:cNvPr>
          <p:cNvSpPr/>
          <p:nvPr/>
        </p:nvSpPr>
        <p:spPr>
          <a:xfrm>
            <a:off x="3193623" y="3046148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CFB688-9ECA-86CC-6F0E-C39A2275B3C6}"/>
              </a:ext>
            </a:extLst>
          </p:cNvPr>
          <p:cNvSpPr/>
          <p:nvPr/>
        </p:nvSpPr>
        <p:spPr>
          <a:xfrm>
            <a:off x="3769687" y="3046148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C29FFC-FFD8-E2E0-8D9A-8930142F5111}"/>
              </a:ext>
            </a:extLst>
          </p:cNvPr>
          <p:cNvSpPr/>
          <p:nvPr/>
        </p:nvSpPr>
        <p:spPr>
          <a:xfrm>
            <a:off x="1991311" y="3063732"/>
            <a:ext cx="1202179" cy="80780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BE8D8-7A56-4410-E06C-C390FDE32EB1}"/>
              </a:ext>
            </a:extLst>
          </p:cNvPr>
          <p:cNvSpPr txBox="1"/>
          <p:nvPr/>
        </p:nvSpPr>
        <p:spPr>
          <a:xfrm>
            <a:off x="1973015" y="2846996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Lens’s Grabber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94A2B-D288-ED88-9D67-DF5911347C7D}"/>
              </a:ext>
            </a:extLst>
          </p:cNvPr>
          <p:cNvSpPr txBox="1"/>
          <p:nvPr/>
        </p:nvSpPr>
        <p:spPr>
          <a:xfrm>
            <a:off x="3679495" y="2027157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Dot projector</a:t>
            </a:r>
            <a:endParaRPr lang="ko-KR" altLang="en-US" sz="11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B067AA-27C3-3EF4-0883-0DACCE20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64" y="1758365"/>
            <a:ext cx="2904225" cy="2177262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0E0FA83-40E3-BF9A-0D25-D072370B4673}"/>
              </a:ext>
            </a:extLst>
          </p:cNvPr>
          <p:cNvSpPr/>
          <p:nvPr/>
        </p:nvSpPr>
        <p:spPr>
          <a:xfrm>
            <a:off x="7456535" y="2557794"/>
            <a:ext cx="576064" cy="581154"/>
          </a:xfrm>
          <a:prstGeom prst="ellipse">
            <a:avLst/>
          </a:prstGeom>
          <a:noFill/>
          <a:ln w="19050">
            <a:solidFill>
              <a:schemeClr val="bg1">
                <a:alpha val="4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691C60-E5DB-4A8E-D71D-9255FC537EC1}"/>
              </a:ext>
            </a:extLst>
          </p:cNvPr>
          <p:cNvSpPr/>
          <p:nvPr/>
        </p:nvSpPr>
        <p:spPr>
          <a:xfrm>
            <a:off x="7118443" y="2209047"/>
            <a:ext cx="1265066" cy="1276244"/>
          </a:xfrm>
          <a:prstGeom prst="ellipse">
            <a:avLst/>
          </a:prstGeom>
          <a:noFill/>
          <a:ln w="19050">
            <a:solidFill>
              <a:schemeClr val="bg1">
                <a:alpha val="4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49E604-2145-99F5-332A-92F300EE7F9E}"/>
              </a:ext>
            </a:extLst>
          </p:cNvPr>
          <p:cNvSpPr/>
          <p:nvPr/>
        </p:nvSpPr>
        <p:spPr>
          <a:xfrm>
            <a:off x="6862336" y="1958229"/>
            <a:ext cx="1762308" cy="1777880"/>
          </a:xfrm>
          <a:prstGeom prst="ellipse">
            <a:avLst/>
          </a:prstGeom>
          <a:noFill/>
          <a:ln w="19050">
            <a:solidFill>
              <a:schemeClr val="bg1">
                <a:lumMod val="85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627102-0A39-A1EE-AE89-495726DF5B1F}"/>
              </a:ext>
            </a:extLst>
          </p:cNvPr>
          <p:cNvSpPr/>
          <p:nvPr/>
        </p:nvSpPr>
        <p:spPr>
          <a:xfrm>
            <a:off x="6678790" y="1765509"/>
            <a:ext cx="2144372" cy="2163320"/>
          </a:xfrm>
          <a:prstGeom prst="ellipse">
            <a:avLst/>
          </a:prstGeom>
          <a:noFill/>
          <a:ln w="19050">
            <a:solidFill>
              <a:schemeClr val="bg1">
                <a:alpha val="4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E011C4-398B-177C-DA7A-6F86331800D5}"/>
              </a:ext>
            </a:extLst>
          </p:cNvPr>
          <p:cNvSpPr/>
          <p:nvPr/>
        </p:nvSpPr>
        <p:spPr>
          <a:xfrm>
            <a:off x="6444496" y="1529145"/>
            <a:ext cx="2612960" cy="2636048"/>
          </a:xfrm>
          <a:prstGeom prst="ellipse">
            <a:avLst/>
          </a:prstGeom>
          <a:noFill/>
          <a:ln w="19050">
            <a:solidFill>
              <a:schemeClr val="bg1">
                <a:alpha val="4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B2FC5A-8951-F3D3-1F35-949469AF75E5}"/>
              </a:ext>
            </a:extLst>
          </p:cNvPr>
          <p:cNvSpPr txBox="1"/>
          <p:nvPr/>
        </p:nvSpPr>
        <p:spPr>
          <a:xfrm>
            <a:off x="6824046" y="1396865"/>
            <a:ext cx="185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/>
              <a:t>AA </a:t>
            </a:r>
            <a:r>
              <a:rPr lang="ko-KR" altLang="en-US" sz="1400" b="1" u="sng" dirty="0"/>
              <a:t>취득 이미지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7D8A0F-473C-C0C8-3132-C2FE8E8F244C}"/>
              </a:ext>
            </a:extLst>
          </p:cNvPr>
          <p:cNvSpPr txBox="1"/>
          <p:nvPr/>
        </p:nvSpPr>
        <p:spPr>
          <a:xfrm>
            <a:off x="5079538" y="329189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6-axis</a:t>
            </a:r>
            <a:endParaRPr lang="ko-KR" altLang="en-US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65B969-5CC7-CD56-A2FA-7885726A8B9D}"/>
              </a:ext>
            </a:extLst>
          </p:cNvPr>
          <p:cNvSpPr txBox="1"/>
          <p:nvPr/>
        </p:nvSpPr>
        <p:spPr>
          <a:xfrm>
            <a:off x="1956830" y="31183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6-axis</a:t>
            </a:r>
            <a:endParaRPr lang="ko-KR" altLang="en-US" sz="11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D946AC-7E5F-B4EF-C81B-D878FA2BA08C}"/>
              </a:ext>
            </a:extLst>
          </p:cNvPr>
          <p:cNvSpPr/>
          <p:nvPr/>
        </p:nvSpPr>
        <p:spPr>
          <a:xfrm>
            <a:off x="1640632" y="4228573"/>
            <a:ext cx="9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DOT projector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FC056A-CF1D-B08F-691D-5CFFDFF1D407}"/>
              </a:ext>
            </a:extLst>
          </p:cNvPr>
          <p:cNvSpPr/>
          <p:nvPr/>
        </p:nvSpPr>
        <p:spPr>
          <a:xfrm rot="16200000">
            <a:off x="1972153" y="5082936"/>
            <a:ext cx="194170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B592A8F-F4DE-CDB6-69FE-ADF8BB55B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r="1810"/>
          <a:stretch/>
        </p:blipFill>
        <p:spPr>
          <a:xfrm>
            <a:off x="2192718" y="4827365"/>
            <a:ext cx="2468888" cy="65992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631A2B-0973-6F35-1B14-C164C5767928}"/>
              </a:ext>
            </a:extLst>
          </p:cNvPr>
          <p:cNvSpPr/>
          <p:nvPr/>
        </p:nvSpPr>
        <p:spPr>
          <a:xfrm rot="16200000">
            <a:off x="3152377" y="3964872"/>
            <a:ext cx="549574" cy="24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0F8365-BA46-E7E3-0957-50B01F29EF58}"/>
              </a:ext>
            </a:extLst>
          </p:cNvPr>
          <p:cNvSpPr/>
          <p:nvPr/>
        </p:nvSpPr>
        <p:spPr>
          <a:xfrm rot="16200000">
            <a:off x="4070510" y="4623180"/>
            <a:ext cx="384024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635F32-C834-10D6-BC8F-46FB6E4DC929}"/>
              </a:ext>
            </a:extLst>
          </p:cNvPr>
          <p:cNvSpPr/>
          <p:nvPr/>
        </p:nvSpPr>
        <p:spPr>
          <a:xfrm rot="16200000">
            <a:off x="4070510" y="5556779"/>
            <a:ext cx="384024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0D9E91-66C4-6BC8-ED69-38D55A5504CE}"/>
              </a:ext>
            </a:extLst>
          </p:cNvPr>
          <p:cNvSpPr txBox="1"/>
          <p:nvPr/>
        </p:nvSpPr>
        <p:spPr>
          <a:xfrm>
            <a:off x="4953000" y="4636357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/>
              <a:t> DOE</a:t>
            </a:r>
            <a:r>
              <a:rPr lang="ko-KR" altLang="en-US" sz="1200" dirty="0"/>
              <a:t>에 평행광을 입사하여 </a:t>
            </a:r>
            <a:r>
              <a:rPr lang="en-US" altLang="ko-KR" sz="1200" dirty="0"/>
              <a:t>Dot pattern </a:t>
            </a:r>
            <a:r>
              <a:rPr lang="ko-KR" altLang="en-US" sz="1200" dirty="0"/>
              <a:t>제작</a:t>
            </a:r>
            <a:endParaRPr lang="en-US" altLang="ko-KR" sz="120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/>
              <a:t> DOT pattern</a:t>
            </a:r>
            <a:r>
              <a:rPr lang="ko-KR" altLang="en-US" sz="1200" dirty="0"/>
              <a:t>을 </a:t>
            </a:r>
            <a:r>
              <a:rPr lang="en-US" altLang="ko-KR" sz="1200" dirty="0"/>
              <a:t>target</a:t>
            </a:r>
            <a:r>
              <a:rPr lang="ko-KR" altLang="en-US" sz="1200" dirty="0"/>
              <a:t> </a:t>
            </a:r>
            <a:r>
              <a:rPr lang="en-US" altLang="ko-KR" sz="1200" dirty="0"/>
              <a:t>distance relay lens</a:t>
            </a:r>
            <a:r>
              <a:rPr lang="ko-KR" altLang="en-US" sz="1200" dirty="0"/>
              <a:t>를 사용하여 빛의 </a:t>
            </a:r>
            <a:r>
              <a:rPr lang="en-US" altLang="ko-KR" sz="1200" dirty="0"/>
              <a:t>travel length</a:t>
            </a:r>
            <a:r>
              <a:rPr lang="ko-KR" altLang="en-US" sz="1200" dirty="0"/>
              <a:t>를 조절</a:t>
            </a:r>
            <a:endParaRPr lang="en-US" altLang="ko-KR" sz="120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최종 </a:t>
            </a:r>
            <a:r>
              <a:rPr lang="en-US" altLang="ko-KR" sz="1200" dirty="0"/>
              <a:t>patten</a:t>
            </a:r>
            <a:r>
              <a:rPr lang="ko-KR" altLang="en-US" sz="1200" dirty="0"/>
              <a:t>은 평행광으로 </a:t>
            </a:r>
            <a:r>
              <a:rPr lang="en-US" altLang="ko-KR" sz="1200" dirty="0"/>
              <a:t>Telecentric F-theta lens </a:t>
            </a:r>
            <a:r>
              <a:rPr lang="ko-KR" altLang="en-US" sz="1200" dirty="0"/>
              <a:t>형식으로 패턴을 조사</a:t>
            </a:r>
            <a:endParaRPr lang="en-US" altLang="ko-KR" sz="1200" dirty="0"/>
          </a:p>
          <a:p>
            <a:r>
              <a:rPr lang="en-US" altLang="ko-KR" sz="1200" dirty="0"/>
              <a:t> *Telecentric F-theta lens : </a:t>
            </a:r>
            <a:r>
              <a:rPr lang="ko-KR" altLang="en-US" sz="1200" dirty="0"/>
              <a:t>주광선이 조사각도에 관계없이 언제나 가공면에 수직으로 만나는 하는 렌즈</a:t>
            </a:r>
          </a:p>
        </p:txBody>
      </p:sp>
    </p:spTree>
    <p:extLst>
      <p:ext uri="{BB962C8B-B14F-4D97-AF65-F5344CB8AC3E}">
        <p14:creationId xmlns:p14="http://schemas.microsoft.com/office/powerpoint/2010/main" val="14981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06419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2236899" y="120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0679-9ED5-4E19-B0AC-3AEAB6328601}"/>
              </a:ext>
            </a:extLst>
          </p:cNvPr>
          <p:cNvSpPr txBox="1"/>
          <p:nvPr/>
        </p:nvSpPr>
        <p:spPr>
          <a:xfrm>
            <a:off x="7401272" y="11967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2190-1F09-4CE0-848E-D67A986EFC21}"/>
              </a:ext>
            </a:extLst>
          </p:cNvPr>
          <p:cNvSpPr txBox="1"/>
          <p:nvPr/>
        </p:nvSpPr>
        <p:spPr>
          <a:xfrm>
            <a:off x="1715645" y="198884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Element 1.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0E6B-929F-455C-A9C2-AE83AD1C687F}"/>
              </a:ext>
            </a:extLst>
          </p:cNvPr>
          <p:cNvSpPr txBox="1"/>
          <p:nvPr/>
        </p:nvSpPr>
        <p:spPr>
          <a:xfrm>
            <a:off x="1702582" y="37170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Element 2.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A2DDD-2FA3-428D-97C9-9C546AD70299}"/>
              </a:ext>
            </a:extLst>
          </p:cNvPr>
          <p:cNvSpPr txBox="1"/>
          <p:nvPr/>
        </p:nvSpPr>
        <p:spPr>
          <a:xfrm>
            <a:off x="5256663" y="1973376"/>
            <a:ext cx="43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기존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chart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사용하는 장비를 간단한 닷 패턴 조사 방식으로 변경함으로써 장비 크기를 약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90%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이상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줄일 수 있음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장비 사이즈가 줄어들면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장비가 사용하는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space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줄일 수가 있으며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이는 공장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space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줄이는 경제적인 효과를 가져올 수 있음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또한 한 개의 장비에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DOT projector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많이 넣을 수 있기에 장비 집적화가 가능함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4D4B-BA92-4F4D-8D20-C9F91B2E34B9}"/>
              </a:ext>
            </a:extLst>
          </p:cNvPr>
          <p:cNvSpPr txBox="1"/>
          <p:nvPr/>
        </p:nvSpPr>
        <p:spPr>
          <a:xfrm>
            <a:off x="5282350" y="3706540"/>
            <a:ext cx="4304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기존의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chart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에서 사용되는 패턴은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SFR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혹은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MTF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</a:t>
            </a:r>
            <a:r>
              <a:rPr lang="ko-KR" altLang="en-US" sz="900" u="sng" dirty="0" err="1">
                <a:latin typeface="LG스마트체 Regular" pitchFamily="50" charset="-127"/>
                <a:ea typeface="LG스마트체 Regular" pitchFamily="50" charset="-127"/>
              </a:rPr>
              <a:t>계산해야하기에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도형의 크기가 어느 정도 크기로 인하여 같은 평면에 얻을 수 있는 정보가 많지 않지만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본 특허의 장비는 촘촘하게 패턴을 조사하여 많은 정보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해상도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얻을 수 있음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특히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 err="1">
                <a:latin typeface="LG스마트체 Regular" pitchFamily="50" charset="-127"/>
                <a:ea typeface="LG스마트체 Regular" pitchFamily="50" charset="-127"/>
              </a:rPr>
              <a:t>구조광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및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TOF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는 실재로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dot patten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사용하기에 실사용에 맞는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patten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구성하여 더 정확한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active align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을 진행할 수 있음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CDA02-29E9-46C7-A117-F57B45B0D3E8}"/>
              </a:ext>
            </a:extLst>
          </p:cNvPr>
          <p:cNvSpPr txBox="1"/>
          <p:nvPr/>
        </p:nvSpPr>
        <p:spPr>
          <a:xfrm>
            <a:off x="1683161" y="50131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Element 1+2.</a:t>
            </a: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가능할 경우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9A5BC-1304-4970-BB7D-7A95CA4198FC}"/>
              </a:ext>
            </a:extLst>
          </p:cNvPr>
          <p:cNvSpPr txBox="1"/>
          <p:nvPr/>
        </p:nvSpPr>
        <p:spPr>
          <a:xfrm>
            <a:off x="5285735" y="5158309"/>
            <a:ext cx="42037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Target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거리에 따라서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chart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설정해야 하는데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만약 초기 장비보다 개조 장비의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FOV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target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거리에 따라서 장비 개조가 불가능하는 경우가 생김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이러한 경우 본 특허 장비로 구성을 한다면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, FOV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target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거리와 관계 없이 장비 개조가 가능함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97C6D-52B5-D342-533B-9D12E720C89E}"/>
              </a:ext>
            </a:extLst>
          </p:cNvPr>
          <p:cNvSpPr txBox="1"/>
          <p:nvPr/>
        </p:nvSpPr>
        <p:spPr>
          <a:xfrm>
            <a:off x="1855870" y="2204864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장비의 사이즈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 - Space</a:t>
            </a:r>
            <a:endParaRPr lang="ko-KR" altLang="en-US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164B5-432C-6B4E-B95E-5A244891A4E0}"/>
              </a:ext>
            </a:extLst>
          </p:cNvPr>
          <p:cNvSpPr txBox="1"/>
          <p:nvPr/>
        </p:nvSpPr>
        <p:spPr>
          <a:xfrm>
            <a:off x="1855870" y="3918281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고밀도 해상도 확보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- High density</a:t>
            </a:r>
            <a:endParaRPr lang="ko-KR" altLang="en-US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0C037-D32B-C4B1-3887-0AE028D7CA80}"/>
              </a:ext>
            </a:extLst>
          </p:cNvPr>
          <p:cNvSpPr txBox="1"/>
          <p:nvPr/>
        </p:nvSpPr>
        <p:spPr>
          <a:xfrm>
            <a:off x="1855870" y="5339938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Target</a:t>
            </a: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 거리에 관계 없이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장비 개조 가능 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lang="en-US" altLang="ko-KR" dirty="0" err="1">
                <a:latin typeface="LG스마트체 Regular" pitchFamily="50" charset="-127"/>
                <a:ea typeface="LG스마트체 Regular" pitchFamily="50" charset="-127"/>
              </a:rPr>
              <a:t>flexablity</a:t>
            </a:r>
            <a:endParaRPr lang="ko-KR" altLang="en-US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4B3E0-9B40-D2C5-FEF3-FAC24F31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0904-249C-C944-B7FD-FC12C230D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859664-F412-76DC-E28E-11365280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3876792"/>
            <a:ext cx="3667637" cy="1848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391EE0-1CAD-CC7B-89CA-E749FC058018}"/>
                  </a:ext>
                </a:extLst>
              </p:cNvPr>
              <p:cNvSpPr txBox="1"/>
              <p:nvPr/>
            </p:nvSpPr>
            <p:spPr>
              <a:xfrm>
                <a:off x="4444173" y="5244129"/>
                <a:ext cx="2556661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=2∗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𝐹𝑂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𝐷𝑖𝑠𝑡𝑎𝑛𝑐𝑒</m:t>
                      </m:r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=2∗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𝐹𝑂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𝐷𝑖𝑠𝑡𝑎𝑛𝑐𝑒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391EE0-1CAD-CC7B-89CA-E749FC058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173" y="5244129"/>
                <a:ext cx="2556661" cy="463268"/>
              </a:xfrm>
              <a:prstGeom prst="rect">
                <a:avLst/>
              </a:prstGeom>
              <a:blipFill>
                <a:blip r:embed="rId3"/>
                <a:stretch>
                  <a:fillRect l="-716" t="-69737" r="-716" b="-10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AB9A9E-3F84-90D7-57FB-76967CF29F17}"/>
              </a:ext>
            </a:extLst>
          </p:cNvPr>
          <p:cNvSpPr/>
          <p:nvPr/>
        </p:nvSpPr>
        <p:spPr>
          <a:xfrm>
            <a:off x="6713870" y="1588302"/>
            <a:ext cx="286964" cy="705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97A6D2-0A39-C56F-049A-D9BCA9B1CD1B}"/>
              </a:ext>
            </a:extLst>
          </p:cNvPr>
          <p:cNvSpPr/>
          <p:nvPr/>
        </p:nvSpPr>
        <p:spPr>
          <a:xfrm>
            <a:off x="6549786" y="2294694"/>
            <a:ext cx="615132" cy="81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BDBF2-605B-A62A-101D-BBDFD53B1E44}"/>
              </a:ext>
            </a:extLst>
          </p:cNvPr>
          <p:cNvSpPr/>
          <p:nvPr/>
        </p:nvSpPr>
        <p:spPr>
          <a:xfrm>
            <a:off x="6713870" y="2376037"/>
            <a:ext cx="286964" cy="813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5FDB92-6F3E-2F6C-4A8A-2AE6486AB958}"/>
              </a:ext>
            </a:extLst>
          </p:cNvPr>
          <p:cNvSpPr/>
          <p:nvPr/>
        </p:nvSpPr>
        <p:spPr>
          <a:xfrm>
            <a:off x="6623352" y="2806072"/>
            <a:ext cx="468000" cy="18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0C4A6-619F-49F1-2FF0-AAD986C4D360}"/>
              </a:ext>
            </a:extLst>
          </p:cNvPr>
          <p:cNvSpPr txBox="1"/>
          <p:nvPr/>
        </p:nvSpPr>
        <p:spPr>
          <a:xfrm>
            <a:off x="6623618" y="2766459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Lens</a:t>
            </a:r>
            <a:endParaRPr lang="ko-KR" altLang="en-US" sz="11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B692EA-A47B-5BAA-BE07-2FEB3B64F57E}"/>
              </a:ext>
            </a:extLst>
          </p:cNvPr>
          <p:cNvCxnSpPr>
            <a:cxnSpLocks/>
          </p:cNvCxnSpPr>
          <p:nvPr/>
        </p:nvCxnSpPr>
        <p:spPr>
          <a:xfrm>
            <a:off x="6708845" y="2457258"/>
            <a:ext cx="40048" cy="26922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282876-6DF5-B106-4586-928D6820A301}"/>
              </a:ext>
            </a:extLst>
          </p:cNvPr>
          <p:cNvCxnSpPr>
            <a:cxnSpLocks/>
          </p:cNvCxnSpPr>
          <p:nvPr/>
        </p:nvCxnSpPr>
        <p:spPr>
          <a:xfrm flipH="1">
            <a:off x="6974681" y="2446915"/>
            <a:ext cx="31178" cy="270091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FA3F1C2D-9106-4BC5-9F9E-C96BCBFB05A4}"/>
              </a:ext>
            </a:extLst>
          </p:cNvPr>
          <p:cNvSpPr/>
          <p:nvPr/>
        </p:nvSpPr>
        <p:spPr>
          <a:xfrm rot="10800000">
            <a:off x="6671667" y="2724729"/>
            <a:ext cx="375658" cy="81342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8D941F-29F9-BC2C-4068-C2F0EC3DE25C}"/>
              </a:ext>
            </a:extLst>
          </p:cNvPr>
          <p:cNvSpPr/>
          <p:nvPr/>
        </p:nvSpPr>
        <p:spPr>
          <a:xfrm>
            <a:off x="6326573" y="3137802"/>
            <a:ext cx="1080120" cy="18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A8EB63-AA69-4C7B-48B1-FEBE862D83F2}"/>
              </a:ext>
            </a:extLst>
          </p:cNvPr>
          <p:cNvSpPr txBox="1"/>
          <p:nvPr/>
        </p:nvSpPr>
        <p:spPr>
          <a:xfrm>
            <a:off x="6538194" y="3098835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Sensor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0FFD0B-22AB-1B69-680C-8D9F6A2807C1}"/>
              </a:ext>
            </a:extLst>
          </p:cNvPr>
          <p:cNvSpPr/>
          <p:nvPr/>
        </p:nvSpPr>
        <p:spPr>
          <a:xfrm>
            <a:off x="6105128" y="3321478"/>
            <a:ext cx="2808312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3A7979-8E05-1868-5A67-3AAE04847FD2}"/>
              </a:ext>
            </a:extLst>
          </p:cNvPr>
          <p:cNvSpPr/>
          <p:nvPr/>
        </p:nvSpPr>
        <p:spPr>
          <a:xfrm>
            <a:off x="6220572" y="3213956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AE3688-B37F-3392-D204-44B8B7F1DEBA}"/>
              </a:ext>
            </a:extLst>
          </p:cNvPr>
          <p:cNvSpPr/>
          <p:nvPr/>
        </p:nvSpPr>
        <p:spPr>
          <a:xfrm>
            <a:off x="7406337" y="3213956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24014F-65D3-6117-96AF-B56E176DA212}"/>
              </a:ext>
            </a:extLst>
          </p:cNvPr>
          <p:cNvSpPr txBox="1"/>
          <p:nvPr/>
        </p:nvSpPr>
        <p:spPr>
          <a:xfrm>
            <a:off x="7689304" y="339916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Sensor’s Grabber</a:t>
            </a:r>
            <a:endParaRPr lang="ko-KR" altLang="en-US" sz="11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381E0F-7F70-78F2-8C8B-2D28D9E23CA7}"/>
              </a:ext>
            </a:extLst>
          </p:cNvPr>
          <p:cNvSpPr/>
          <p:nvPr/>
        </p:nvSpPr>
        <p:spPr>
          <a:xfrm>
            <a:off x="6515352" y="2843963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A8452-B24A-F562-EB85-5E67A93F97AF}"/>
              </a:ext>
            </a:extLst>
          </p:cNvPr>
          <p:cNvSpPr/>
          <p:nvPr/>
        </p:nvSpPr>
        <p:spPr>
          <a:xfrm>
            <a:off x="7091416" y="2843963"/>
            <a:ext cx="108000" cy="107522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AF325-1845-1CF1-CD2D-786D755329CA}"/>
              </a:ext>
            </a:extLst>
          </p:cNvPr>
          <p:cNvSpPr/>
          <p:nvPr/>
        </p:nvSpPr>
        <p:spPr>
          <a:xfrm>
            <a:off x="5313040" y="2861547"/>
            <a:ext cx="1202179" cy="80780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D9CE-7CE4-4E38-F7A7-8059D3C7B719}"/>
              </a:ext>
            </a:extLst>
          </p:cNvPr>
          <p:cNvSpPr txBox="1"/>
          <p:nvPr/>
        </p:nvSpPr>
        <p:spPr>
          <a:xfrm>
            <a:off x="5294744" y="2644811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Lens’s Grabber</a:t>
            </a:r>
            <a:endParaRPr lang="ko-KR" altLang="en-US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8D4CA9-99E7-72B6-5861-F842D55B5DCA}"/>
              </a:ext>
            </a:extLst>
          </p:cNvPr>
          <p:cNvSpPr/>
          <p:nvPr/>
        </p:nvSpPr>
        <p:spPr>
          <a:xfrm rot="16200000">
            <a:off x="1122928" y="2140101"/>
            <a:ext cx="194170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07233DB-7E0D-EBC3-C1D8-8CDBE24B7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" r="1810"/>
          <a:stretch/>
        </p:blipFill>
        <p:spPr>
          <a:xfrm>
            <a:off x="1343493" y="1884530"/>
            <a:ext cx="2468888" cy="65992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93C747-69E8-AA61-4B06-714F3E2786A2}"/>
              </a:ext>
            </a:extLst>
          </p:cNvPr>
          <p:cNvSpPr/>
          <p:nvPr/>
        </p:nvSpPr>
        <p:spPr>
          <a:xfrm rot="16200000">
            <a:off x="2303152" y="1022037"/>
            <a:ext cx="549574" cy="24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9D675C-DA2C-CAB5-D3E6-BAA3A293CB18}"/>
              </a:ext>
            </a:extLst>
          </p:cNvPr>
          <p:cNvSpPr/>
          <p:nvPr/>
        </p:nvSpPr>
        <p:spPr>
          <a:xfrm rot="16200000">
            <a:off x="3221285" y="1680345"/>
            <a:ext cx="384024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058F49-DD98-9CCD-92B7-FC16FA28DDB2}"/>
              </a:ext>
            </a:extLst>
          </p:cNvPr>
          <p:cNvSpPr/>
          <p:nvPr/>
        </p:nvSpPr>
        <p:spPr>
          <a:xfrm rot="16200000">
            <a:off x="3221285" y="2613944"/>
            <a:ext cx="384024" cy="2329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0EFFA3-46C4-4780-A670-5B3FAF9AC8E1}"/>
</file>

<file path=customXml/itemProps2.xml><?xml version="1.0" encoding="utf-8"?>
<ds:datastoreItem xmlns:ds="http://schemas.openxmlformats.org/officeDocument/2006/customXml" ds:itemID="{2D72D9FF-C87A-499C-9F46-8108D032AF0A}"/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1090</Words>
  <Application>Microsoft Office PowerPoint</Application>
  <PresentationFormat>A4 용지(210x297mm)</PresentationFormat>
  <Paragraphs>173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서덕원</cp:lastModifiedBy>
  <cp:revision>39</cp:revision>
  <cp:lastPrinted>2019-10-21T04:57:44Z</cp:lastPrinted>
  <dcterms:created xsi:type="dcterms:W3CDTF">2019-09-09T06:27:34Z</dcterms:created>
  <dcterms:modified xsi:type="dcterms:W3CDTF">2022-09-22T06:19:47Z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2021-03-23T00:33:30Z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