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4"/>
  </p:sldMasterIdLst>
  <p:notesMasterIdLst>
    <p:notesMasterId r:id="rId26"/>
  </p:notesMasterIdLst>
  <p:sldIdLst>
    <p:sldId id="340" r:id="rId5"/>
    <p:sldId id="12864" r:id="rId6"/>
    <p:sldId id="335" r:id="rId7"/>
    <p:sldId id="336" r:id="rId8"/>
    <p:sldId id="12493" r:id="rId9"/>
    <p:sldId id="12490" r:id="rId10"/>
    <p:sldId id="12495" r:id="rId11"/>
    <p:sldId id="12855" r:id="rId12"/>
    <p:sldId id="12858" r:id="rId13"/>
    <p:sldId id="12500" r:id="rId14"/>
    <p:sldId id="12857" r:id="rId15"/>
    <p:sldId id="12501" r:id="rId16"/>
    <p:sldId id="12860" r:id="rId17"/>
    <p:sldId id="12862" r:id="rId18"/>
    <p:sldId id="264" r:id="rId19"/>
    <p:sldId id="265" r:id="rId20"/>
    <p:sldId id="268" r:id="rId21"/>
    <p:sldId id="266" r:id="rId22"/>
    <p:sldId id="267" r:id="rId23"/>
    <p:sldId id="12863" r:id="rId24"/>
    <p:sldId id="12861" r:id="rId25"/>
  </p:sldIdLst>
  <p:sldSz cx="9906000" cy="6858000" type="A4"/>
  <p:notesSz cx="6805613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5479">
          <p15:clr>
            <a:srgbClr val="A4A3A4"/>
          </p15:clr>
        </p15:guide>
        <p15:guide id="4" pos="761">
          <p15:clr>
            <a:srgbClr val="A4A3A4"/>
          </p15:clr>
        </p15:guide>
        <p15:guide id="5" pos="2394">
          <p15:clr>
            <a:srgbClr val="A4A3A4"/>
          </p15:clr>
        </p15:guide>
        <p15:guide id="6" pos="3120">
          <p15:clr>
            <a:srgbClr val="A4A3A4"/>
          </p15:clr>
        </p15:guide>
        <p15:guide id="7" pos="3891">
          <p15:clr>
            <a:srgbClr val="A4A3A4"/>
          </p15:clr>
        </p15:guide>
        <p15:guide id="8" pos="4617">
          <p15:clr>
            <a:srgbClr val="A4A3A4"/>
          </p15:clr>
        </p15:guide>
        <p15:guide id="9" pos="1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333300"/>
    <a:srgbClr val="0000FF"/>
    <a:srgbClr val="EAEAEA"/>
    <a:srgbClr val="F5F5F5"/>
    <a:srgbClr val="DDDDDD"/>
    <a:srgbClr val="41414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0518" autoAdjust="0"/>
  </p:normalViewPr>
  <p:slideViewPr>
    <p:cSldViewPr showGuides="1">
      <p:cViewPr varScale="1">
        <p:scale>
          <a:sx n="85" d="100"/>
          <a:sy n="85" d="100"/>
        </p:scale>
        <p:origin x="1205" y="67"/>
      </p:cViewPr>
      <p:guideLst>
        <p:guide orient="horz" pos="2704"/>
        <p:guide orient="horz" pos="845"/>
        <p:guide pos="5479"/>
        <p:guide pos="761"/>
        <p:guide pos="2394"/>
        <p:guide pos="3120"/>
        <p:guide pos="3891"/>
        <p:guide pos="4617"/>
        <p:guide pos="1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74" y="3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91BAC0-096D-4D3D-9449-5A330DBE5C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l" defTabSz="913908" eaLnBrk="1" latinLnBrk="1" hangingPunct="1">
              <a:lnSpc>
                <a:spcPct val="100000"/>
              </a:lnSpc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9999C37-04BE-4D2D-8EDC-A67A6C9F4A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 defTabSz="913908" eaLnBrk="1" latinLnBrk="1" hangingPunct="1">
              <a:lnSpc>
                <a:spcPct val="100000"/>
              </a:lnSpc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7928605-9E26-4729-84C5-06C63FDBFC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24BA536-7245-461F-89D8-DED84A72CA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85DFDE0-E729-483D-97E3-2882684441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l" defTabSz="913908" eaLnBrk="1" latinLnBrk="1" hangingPunct="1">
              <a:lnSpc>
                <a:spcPct val="100000"/>
              </a:lnSpc>
              <a:buFontTx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57061C1-088D-41EB-AD2D-30F2A7C1F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 defTabSz="913908" eaLnBrk="1" latinLnBrk="1" hangingPunct="1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0CE7467-A2EA-4ABE-ABD0-DF922BADB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CE7467-A2EA-4ABE-ABD0-DF922BADB484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46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09BD2076-A485-4237-BC10-A637A88579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128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128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1788" indent="-228600" defTabSz="9128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8988" indent="-228600" defTabSz="9128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6188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3388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30588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7788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B675290-62EA-418E-8B5A-F9B4737F8BF8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5B05FA4-AA16-4E18-878A-0B38FEAC7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7713"/>
            <a:ext cx="5375275" cy="3722687"/>
          </a:xfrm>
          <a:solidFill>
            <a:srgbClr val="FFFFFF"/>
          </a:solidFill>
          <a:ln w="12700" cap="flat"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494820C-E6E0-4A46-BF55-F19FEC4C2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638" y="4721225"/>
            <a:ext cx="4986337" cy="447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1" tIns="46067" rIns="92131" bIns="46067"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2886B32-71B1-4C84-A785-CCFBE960E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F9C36618-C8D6-4C4C-B00C-8FE41A554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DD25BFBB-41B1-4D04-8546-078EEA4B5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1788" indent="-22860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8988" indent="-22860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61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33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305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77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fld id="{336D4BF6-EEF9-444F-BA14-58882DDCECA3}" type="slidenum">
              <a:rPr lang="ko-KR" altLang="en-US" smtClean="0">
                <a:latin typeface="굴림" panose="020B0600000101010101" pitchFamily="34" charset="-127"/>
                <a:ea typeface="굴림" panose="020B0600000101010101" pitchFamily="34" charset="-127"/>
              </a:rPr>
              <a:pPr/>
              <a:t>4</a:t>
            </a:fld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C41EC1B7-C507-47BB-A84C-CD4368B07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1F576001-839E-4BD9-B832-769F803BC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EEAFA316-169F-4833-89F2-54B7DB0EF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1788" indent="-22860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8988" indent="-228600" defTabSz="912813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61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33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305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7788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fld id="{41D73719-5CD5-4AF4-80BF-4A6C66AAAAA6}" type="slidenum">
              <a:rPr lang="ko-KR" altLang="en-US" smtClean="0">
                <a:latin typeface="굴림" panose="020B0600000101010101" pitchFamily="34" charset="-127"/>
                <a:ea typeface="굴림" panose="020B0600000101010101" pitchFamily="34" charset="-127"/>
              </a:rPr>
              <a:pPr/>
              <a:t>10</a:t>
            </a:fld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98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063" y="269875"/>
            <a:ext cx="2428875" cy="2746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7688" y="322263"/>
            <a:ext cx="2767012" cy="212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78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4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759F51-BEB2-4B85-A5C4-ACFBC27B70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</a:t>
            </a:r>
            <a:r>
              <a:rPr lang="en-US" altLang="ko-KR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C291A07E-EE34-484C-8BEA-34E7957CC8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11775" y="2095500"/>
            <a:ext cx="305435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  <a:buFontTx/>
              <a:buNone/>
              <a:defRPr/>
            </a:pPr>
            <a:endParaRPr lang="ko-KR" altLang="en-US" sz="2400" b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CE3D7B60-F964-4675-88DD-18BF7ACC21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5588" y="2095500"/>
            <a:ext cx="305435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  <a:buFontTx/>
              <a:buNone/>
              <a:defRPr/>
            </a:pPr>
            <a:endParaRPr lang="ko-KR" altLang="en-US" sz="2400" b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FFE3C1-91D1-467E-AB8B-7662F4FB26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1800" y="838200"/>
            <a:ext cx="39624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 wrap="none" anchor="ctr"/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  <a:buFontTx/>
              <a:buNone/>
              <a:defRPr/>
            </a:pPr>
            <a:endParaRPr lang="ko-KR" altLang="en-US" sz="2400" b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1EF1B914-2A8F-4B95-8974-AC9442C9E4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1765300"/>
            <a:ext cx="715963" cy="307975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b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인계자 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B74E5D0A-C569-4760-80A4-DA995803C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10188" y="1765300"/>
            <a:ext cx="715962" cy="307975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b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인수자 </a:t>
            </a: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892B34BF-DD71-432F-8251-12D65032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76875" y="2120900"/>
            <a:ext cx="796925" cy="10414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직책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직위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67818753-AC88-4212-8D45-1B16445217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90800" y="3213100"/>
            <a:ext cx="4446588" cy="65246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상기 본인은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 ____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____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____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일부로 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퇴직 함에 따라 제반 업무를 후임 인수자 에게 인계합니다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D8D3969-43AF-4BA5-AC14-D30C50E00F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2120900"/>
            <a:ext cx="796925" cy="10414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직책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직위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8701264A-1993-4988-A6E8-F025A90249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27400" y="4267200"/>
            <a:ext cx="3302000" cy="59213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latinLnBrk="1" hangingPunct="1">
              <a:lnSpc>
                <a:spcPct val="120000"/>
              </a:lnSpc>
              <a:spcBef>
                <a:spcPct val="10000"/>
              </a:spcBef>
              <a:buFontTx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인계일          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  20____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 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____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 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_____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</a:p>
          <a:p>
            <a:pPr algn="l" eaLnBrk="1" latinLnBrk="1" hangingPunct="1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인계 기준일   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  20____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 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____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 </a:t>
            </a:r>
            <a:r>
              <a:rPr lang="en-US" altLang="ko-KR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_____</a:t>
            </a:r>
            <a:r>
              <a:rPr lang="ko-KR" altLang="en-US" sz="12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54C087EF-0C0D-4432-90EC-C80B0083A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2913" y="5053013"/>
            <a:ext cx="752475" cy="140652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21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인수자 </a:t>
            </a:r>
            <a:r>
              <a:rPr lang="en-US" altLang="ko-KR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인계자 </a:t>
            </a:r>
            <a:r>
              <a:rPr lang="en-US" altLang="ko-KR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확인자 </a:t>
            </a:r>
            <a:r>
              <a:rPr lang="en-US" altLang="ko-KR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4017CCE4-3C5A-4F88-84AB-D5E44D08B9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5463" y="5540375"/>
            <a:ext cx="579755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41">
            <a:extLst>
              <a:ext uri="{FF2B5EF4-FFF2-40B4-BE49-F238E27FC236}">
                <a16:creationId xmlns:a16="http://schemas.microsoft.com/office/drawing/2014/main" id="{2EDA1C82-7DE3-4B6E-B3AC-1BE8706F13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5463" y="5984875"/>
            <a:ext cx="579755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42">
            <a:extLst>
              <a:ext uri="{FF2B5EF4-FFF2-40B4-BE49-F238E27FC236}">
                <a16:creationId xmlns:a16="http://schemas.microsoft.com/office/drawing/2014/main" id="{CF2AC75F-7C46-4009-BAA5-C8A3EDD0A3B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795463" y="6419850"/>
            <a:ext cx="579755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03A3B23C-E95F-4456-A994-88B5AA2231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15213" y="5053013"/>
            <a:ext cx="884237" cy="140652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2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印</a:t>
            </a: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서명</a:t>
            </a: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印</a:t>
            </a: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서명</a:t>
            </a: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印</a:t>
            </a: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서명</a:t>
            </a:r>
            <a:r>
              <a:rPr lang="en-US" altLang="ko-KR" b="0">
                <a:solidFill>
                  <a:srgbClr val="80808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000375" y="847725"/>
            <a:ext cx="3962400" cy="542925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업무 인수인계서 </a:t>
            </a:r>
          </a:p>
        </p:txBody>
      </p:sp>
    </p:spTree>
    <p:extLst>
      <p:ext uri="{BB962C8B-B14F-4D97-AF65-F5344CB8AC3E}">
        <p14:creationId xmlns:p14="http://schemas.microsoft.com/office/powerpoint/2010/main" val="28018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78DF4F-2526-4D9B-B07E-B1C48F2FDB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64063" y="112713"/>
            <a:ext cx="777875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ko-KR" altLang="en-US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</a:t>
            </a:r>
            <a:r>
              <a:rPr lang="en-US" altLang="ko-KR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94482931-BC84-4E93-8955-6394B5E9C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solidFill>
                  <a:srgbClr val="898989"/>
                </a:solidFill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6ACD8BD9-24B5-4DD5-B09D-C6224A2F08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8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12BCB0-1993-42C8-BFE8-20930069E8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38" y="6570663"/>
            <a:ext cx="8493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>
            <a:extLst>
              <a:ext uri="{FF2B5EF4-FFF2-40B4-BE49-F238E27FC236}">
                <a16:creationId xmlns:a16="http://schemas.microsoft.com/office/drawing/2014/main" id="{3E58F82B-A934-417D-ADBB-383D3AE876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088" y="522288"/>
            <a:ext cx="895191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88878D-D86D-4A88-B7ED-9AB5215E91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t="33968" r="15813" b="32739"/>
          <a:stretch>
            <a:fillRect/>
          </a:stretch>
        </p:blipFill>
        <p:spPr bwMode="auto">
          <a:xfrm>
            <a:off x="8720138" y="328613"/>
            <a:ext cx="1047750" cy="201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">
            <a:extLst>
              <a:ext uri="{FF2B5EF4-FFF2-40B4-BE49-F238E27FC236}">
                <a16:creationId xmlns:a16="http://schemas.microsoft.com/office/drawing/2014/main" id="{F9C1436F-7312-4EDB-AD26-60E0FEDF12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413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673AFD61-5B5F-4199-88D1-3FFECAFD6F5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95300" y="6356350"/>
            <a:ext cx="2311400" cy="365125"/>
          </a:xfrm>
        </p:spPr>
        <p:txBody>
          <a:bodyPr/>
          <a:lstStyle>
            <a:lvl1pPr>
              <a:defRPr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37A7E04-32F4-4D63-83B5-FBB940FFF7FD}" type="datetimeFigureOut">
              <a:rPr lang="ko-KR" altLang="en-US"/>
              <a:pPr>
                <a:defRPr/>
              </a:pPr>
              <a:t>22-07-25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00F1D55-7006-4633-BA25-C5543F9AF1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84550" y="6356350"/>
            <a:ext cx="3136900" cy="365125"/>
          </a:xfrm>
        </p:spPr>
        <p:txBody>
          <a:bodyPr/>
          <a:lstStyle>
            <a:lvl1pPr>
              <a:defRPr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28AB14B8-89D1-4951-A55B-E803181B00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99300" y="6356350"/>
            <a:ext cx="2311400" cy="365125"/>
          </a:xfrm>
        </p:spPr>
        <p:txBody>
          <a:bodyPr/>
          <a:lstStyle>
            <a:lvl1pPr>
              <a:defRPr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3904650F-1337-429A-829B-BD339D3448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D08B232-D491-4562-9DE9-DDB8970446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27813"/>
            <a:ext cx="4632325" cy="2301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spAutoFit/>
          </a:bodyPr>
          <a:lstStyle>
            <a:lvl1pPr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027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F4FC0FF-01AA-4ADE-9C4F-89B65C3F47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01088" y="0"/>
            <a:ext cx="1204912" cy="260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spAutoFit/>
          </a:bodyPr>
          <a:lstStyle>
            <a:lvl1pPr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69" r:id="rId1"/>
    <p:sldLayoutId id="2147489070" r:id="rId2"/>
    <p:sldLayoutId id="2147489071" r:id="rId3"/>
    <p:sldLayoutId id="2147489072" r:id="rId4"/>
    <p:sldLayoutId id="2147489073" r:id="rId5"/>
    <p:sldLayoutId id="2147489074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4332CE-A1E7-4447-B4DA-910822707E00}"/>
              </a:ext>
            </a:extLst>
          </p:cNvPr>
          <p:cNvCxnSpPr/>
          <p:nvPr/>
        </p:nvCxnSpPr>
        <p:spPr>
          <a:xfrm>
            <a:off x="0" y="631825"/>
            <a:ext cx="9906000" cy="0"/>
          </a:xfrm>
          <a:prstGeom prst="line">
            <a:avLst/>
          </a:prstGeom>
          <a:ln>
            <a:solidFill>
              <a:srgbClr val="A50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3E7C5-118F-411B-95EF-BC9B57899A46}"/>
              </a:ext>
            </a:extLst>
          </p:cNvPr>
          <p:cNvSpPr/>
          <p:nvPr/>
        </p:nvSpPr>
        <p:spPr>
          <a:xfrm>
            <a:off x="220818" y="128464"/>
            <a:ext cx="7197073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spcBef>
                <a:spcPts val="300"/>
              </a:spcBef>
              <a:defRPr/>
            </a:pPr>
            <a:r>
              <a:rPr lang="ko-KR" altLang="en-US" sz="20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LG스마트체 Bold" pitchFamily="50" charset="-127"/>
                <a:ea typeface="LG스마트체 Bold" pitchFamily="50" charset="-127"/>
                <a:cs typeface="Arial" pitchFamily="34" charset="0"/>
              </a:rPr>
              <a:t>업무 인수인계 </a:t>
            </a:r>
            <a:r>
              <a:rPr lang="ko-KR" altLang="en-US" sz="2000" b="1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LG스마트체 Bold" pitchFamily="50" charset="-127"/>
                <a:ea typeface="LG스마트체 Bold" pitchFamily="50" charset="-127"/>
                <a:cs typeface="Arial" pitchFamily="34" charset="0"/>
              </a:rPr>
              <a:t>품의 </a:t>
            </a:r>
            <a:r>
              <a:rPr lang="en-US" altLang="ko-KR" sz="2000" b="1" dirty="0">
                <a:ln>
                  <a:solidFill>
                    <a:srgbClr val="C0C0C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LG스마트체 Bold" pitchFamily="50" charset="-127"/>
                <a:ea typeface="LG스마트체 Bold" pitchFamily="50" charset="-127"/>
                <a:cs typeface="Arial" pitchFamily="34" charset="0"/>
              </a:rPr>
              <a:t>Guide</a:t>
            </a:r>
            <a:endParaRPr lang="ko-KR" altLang="en-US" sz="2000" b="1" dirty="0">
              <a:ln>
                <a:solidFill>
                  <a:srgbClr val="C0C0C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LG스마트체 Bold" pitchFamily="50" charset="-127"/>
              <a:ea typeface="LG스마트체 Bold" pitchFamily="50" charset="-127"/>
              <a:cs typeface="Arial" pitchFamily="34" charset="0"/>
            </a:endParaRPr>
          </a:p>
        </p:txBody>
      </p:sp>
      <p:sp>
        <p:nvSpPr>
          <p:cNvPr id="6148" name="Rectangle 69">
            <a:extLst>
              <a:ext uri="{FF2B5EF4-FFF2-40B4-BE49-F238E27FC236}">
                <a16:creationId xmlns:a16="http://schemas.microsoft.com/office/drawing/2014/main" id="{EFBEFDB1-7ED6-4DB3-B4E8-8B1E07824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765175"/>
            <a:ext cx="9199562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just" eaLnBrk="1" latinLnBrk="1" hangingPunct="1">
              <a:lnSpc>
                <a:spcPct val="120000"/>
              </a:lnSpc>
              <a:spcBef>
                <a:spcPts val="300"/>
              </a:spcBef>
            </a:pPr>
            <a:r>
              <a:rPr lang="ko-KR" altLang="en-US" sz="18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★ 인수인계 품의 작성 방법</a:t>
            </a:r>
            <a:endParaRPr lang="en-US" altLang="ko-KR" sz="1800" b="1">
              <a:latin typeface="LG스마트체 Light" panose="020B0600000101010101" pitchFamily="34" charset="-127"/>
              <a:ea typeface="LG스마트체 Light" panose="020B0600000101010101" pitchFamily="34" charset="-127"/>
              <a:cs typeface="Arial" panose="020B0604020202020204" pitchFamily="34" charset="0"/>
            </a:endParaRPr>
          </a:p>
          <a:p>
            <a:pPr algn="just" eaLnBrk="1" latinLnBrk="1" hangingPunct="1">
              <a:lnSpc>
                <a:spcPct val="120000"/>
              </a:lnSpc>
              <a:spcBef>
                <a:spcPts val="300"/>
              </a:spcBef>
            </a:pP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- 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인수인계서 작성 후 </a:t>
            </a: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Sign 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완료 된 인수인계서를 유첨하여 품의 진행 합니다</a:t>
            </a: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. </a:t>
            </a:r>
          </a:p>
          <a:p>
            <a:pPr algn="just" eaLnBrk="1" latinLnBrk="1" hangingPunct="1">
              <a:lnSpc>
                <a:spcPct val="120000"/>
              </a:lnSpc>
              <a:spcBef>
                <a:spcPts val="300"/>
              </a:spcBef>
            </a:pP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- EP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품의로  진행하며</a:t>
            </a: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품의 결재 라인은 인계자 품의상신 </a:t>
            </a: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&gt; 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업무 인수 인계 받는 </a:t>
            </a:r>
            <a:r>
              <a:rPr lang="ko-KR" altLang="en-US" sz="1400" b="1">
                <a:solidFill>
                  <a:srgbClr val="C00000"/>
                </a:solidFill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인수자 전원 합의  </a:t>
            </a: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&gt; 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팀장 전결  </a:t>
            </a:r>
            <a:endParaRPr lang="en-US" altLang="ko-KR" sz="1400" b="1">
              <a:latin typeface="LG스마트체 Light" panose="020B0600000101010101" pitchFamily="34" charset="-127"/>
              <a:ea typeface="LG스마트체 Light" panose="020B0600000101010101" pitchFamily="34" charset="-127"/>
              <a:cs typeface="Arial" panose="020B0604020202020204" pitchFamily="34" charset="0"/>
            </a:endParaRPr>
          </a:p>
          <a:p>
            <a:pPr algn="just" eaLnBrk="1" latinLnBrk="1" hangingPunct="1">
              <a:lnSpc>
                <a:spcPct val="120000"/>
              </a:lnSpc>
              <a:spcBef>
                <a:spcPts val="300"/>
              </a:spcBef>
            </a:pP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   </a:t>
            </a:r>
            <a:r>
              <a:rPr lang="ko-KR" altLang="en-US" sz="1400" b="1" u="sng">
                <a:solidFill>
                  <a:srgbClr val="C00000"/>
                </a:solidFill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직속 </a:t>
            </a:r>
            <a:r>
              <a:rPr lang="en-US" altLang="ko-KR" sz="1400" b="1" u="sng">
                <a:solidFill>
                  <a:srgbClr val="C00000"/>
                </a:solidFill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HR</a:t>
            </a:r>
            <a:r>
              <a:rPr lang="ko-KR" altLang="en-US" sz="1400" b="1" u="sng">
                <a:solidFill>
                  <a:srgbClr val="C00000"/>
                </a:solidFill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부서 담당자를 수신처</a:t>
            </a:r>
            <a:r>
              <a:rPr lang="ko-KR" altLang="en-US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로 넣어 줍니다</a:t>
            </a:r>
            <a:r>
              <a:rPr lang="en-US" altLang="ko-KR" sz="1400" b="1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82185EB9-7E19-45B2-B1DF-59D256EA2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66950"/>
            <a:ext cx="3197225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3">
            <a:extLst>
              <a:ext uri="{FF2B5EF4-FFF2-40B4-BE49-F238E27FC236}">
                <a16:creationId xmlns:a16="http://schemas.microsoft.com/office/drawing/2014/main" id="{5388BE4A-0B9A-464B-B297-2C68676A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266950"/>
            <a:ext cx="3043237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1" name="Picture 4">
            <a:extLst>
              <a:ext uri="{FF2B5EF4-FFF2-40B4-BE49-F238E27FC236}">
                <a16:creationId xmlns:a16="http://schemas.microsoft.com/office/drawing/2014/main" id="{E432F9C3-58AB-4949-B58C-EA9B39D4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2266950"/>
            <a:ext cx="304165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B2505F86-AD59-4D89-8807-0358B8A0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4802188"/>
            <a:ext cx="2465388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(1Page)</a:t>
            </a:r>
          </a:p>
          <a:p>
            <a:pPr algn="ctr"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업무 인수인계 </a:t>
            </a:r>
            <a:r>
              <a:rPr lang="en-US" altLang="ko-KR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Sign </a:t>
            </a:r>
            <a:r>
              <a:rPr lang="ko-KR" altLang="en-US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本</a:t>
            </a:r>
            <a:endParaRPr lang="en-US" altLang="ko-KR" sz="1050" b="1" dirty="0">
              <a:latin typeface="LG스마트체 Light" panose="020B0600000101010101" pitchFamily="50" charset="-127"/>
              <a:ea typeface="LG스마트체 Light" panose="020B0600000101010101" pitchFamily="50" charset="-127"/>
              <a:cs typeface="Arial" charset="0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D3888A8A-EEF8-4D9F-83D8-63F908E0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802188"/>
            <a:ext cx="2465388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(2Page)</a:t>
            </a:r>
          </a:p>
          <a:p>
            <a:pPr algn="ctr"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진행 업무 요약</a:t>
            </a:r>
          </a:p>
        </p:txBody>
      </p:sp>
      <p:sp>
        <p:nvSpPr>
          <p:cNvPr id="11" name="Rectangle 60">
            <a:extLst>
              <a:ext uri="{FF2B5EF4-FFF2-40B4-BE49-F238E27FC236}">
                <a16:creationId xmlns:a16="http://schemas.microsoft.com/office/drawing/2014/main" id="{87B061E7-F5DB-4612-AE9E-9B7EE26F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802188"/>
            <a:ext cx="2465387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(3Page)</a:t>
            </a:r>
          </a:p>
          <a:p>
            <a:pPr algn="ctr"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사무인수인계서</a:t>
            </a:r>
            <a:r>
              <a:rPr lang="en-US" altLang="ko-KR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(</a:t>
            </a:r>
            <a:r>
              <a:rPr lang="ko-KR" altLang="en-US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구체적</a:t>
            </a:r>
            <a:r>
              <a:rPr lang="en-US" altLang="ko-KR" sz="1050" b="1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)</a:t>
            </a:r>
            <a:endParaRPr lang="ko-KR" altLang="en-US" sz="1050" b="1" dirty="0">
              <a:latin typeface="LG스마트체 Light" panose="020B0600000101010101" pitchFamily="50" charset="-127"/>
              <a:ea typeface="LG스마트체 Light" panose="020B0600000101010101" pitchFamily="50" charset="-127"/>
              <a:cs typeface="Arial" charset="0"/>
            </a:endParaRPr>
          </a:p>
        </p:txBody>
      </p:sp>
      <p:sp>
        <p:nvSpPr>
          <p:cNvPr id="6155" name="TextBox 5">
            <a:extLst>
              <a:ext uri="{FF2B5EF4-FFF2-40B4-BE49-F238E27FC236}">
                <a16:creationId xmlns:a16="http://schemas.microsoft.com/office/drawing/2014/main" id="{6A4F1FCB-FBF1-4DAB-B61D-9E428457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410200"/>
            <a:ext cx="33543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※</a:t>
            </a:r>
            <a:r>
              <a:rPr lang="ko-KR" altLang="ko-KR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앞장의 인수인계일은 인수인계하신 날짜</a:t>
            </a:r>
            <a:endParaRPr lang="en-US" altLang="ko-KR" sz="900">
              <a:latin typeface="LG스마트체 Light" panose="020B0600000101010101" pitchFamily="34" charset="-127"/>
              <a:ea typeface="LG스마트체 Light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   </a:t>
            </a:r>
            <a:r>
              <a:rPr lang="ko-KR" altLang="ko-KR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인수인계인계일은 해당 일을 완전히 </a:t>
            </a:r>
            <a:r>
              <a:rPr lang="ko-KR" altLang="en-US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인수자에게</a:t>
            </a:r>
            <a:endParaRPr lang="en-US" altLang="ko-KR" sz="900">
              <a:latin typeface="LG스마트체 Light" panose="020B0600000101010101" pitchFamily="34" charset="-127"/>
              <a:ea typeface="LG스마트체 Light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    위임하는 시점을 적어주시면 됩니다</a:t>
            </a:r>
            <a:r>
              <a:rPr lang="en-US" altLang="ko-KR" sz="900">
                <a:latin typeface="LG스마트체 Light" panose="020B0600000101010101" pitchFamily="34" charset="-127"/>
                <a:ea typeface="LG스마트체 Light" panose="020B0600000101010101" pitchFamily="34" charset="-127"/>
                <a:cs typeface="Arial" panose="020B0604020202020204" pitchFamily="34" charset="0"/>
              </a:rPr>
              <a:t>. </a:t>
            </a:r>
            <a:endParaRPr lang="ko-KR" altLang="en-US" sz="900">
              <a:latin typeface="LG스마트체 Light" panose="020B0600000101010101" pitchFamily="34" charset="-127"/>
              <a:ea typeface="LG스마트체 Light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56" name="TextBox 14">
            <a:extLst>
              <a:ext uri="{FF2B5EF4-FFF2-40B4-BE49-F238E27FC236}">
                <a16:creationId xmlns:a16="http://schemas.microsoft.com/office/drawing/2014/main" id="{EAE96D5F-2BC7-49BD-8AAC-FB6981ED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1765300"/>
            <a:ext cx="649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(HR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담당자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_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직속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제수린 사원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광학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황신영 책임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기판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최현철 책임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전장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전자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나우현 책임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</a:t>
            </a:r>
          </a:p>
          <a:p>
            <a:pPr eaLnBrk="1" latinLnBrk="1" hangingPunct="1"/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CTO: </a:t>
            </a:r>
            <a:r>
              <a:rPr lang="ko-KR" altLang="en-US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여민구 선임</a:t>
            </a:r>
            <a:r>
              <a:rPr lang="en-US" altLang="ko-KR">
                <a:solidFill>
                  <a:srgbClr val="3366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6861532D-4282-4B02-9197-EAC9CF4A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5410200"/>
            <a:ext cx="4017963" cy="12557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2075" indent="-92075" eaLnBrk="1" latinLnBrk="1" hangingPunct="1">
              <a:lnSpc>
                <a:spcPct val="12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인수인계는 퇴직예정자의 </a:t>
            </a:r>
            <a:r>
              <a:rPr lang="ko-KR" altLang="en-US" sz="900" dirty="0" err="1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신의성실의원칙에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따라 성실하게</a:t>
            </a:r>
            <a:b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</a:b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이행 해주셔야 하는 마지막 의무 중 하나입니다</a:t>
            </a: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. </a:t>
            </a:r>
          </a:p>
          <a:p>
            <a:pPr marL="92075" indent="-92075" eaLnBrk="1" latinLnBrk="1" hangingPunct="1">
              <a:lnSpc>
                <a:spcPct val="120000"/>
              </a:lnSpc>
              <a:spcBef>
                <a:spcPct val="0"/>
              </a:spcBef>
              <a:buFontTx/>
              <a:buAutoNum type="arabicParenR" startAt="2"/>
              <a:defRPr/>
            </a:pP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반드시 인수인계는 정확하고 끝까지 완수하시어 유종의 미를 거두어주세요</a:t>
            </a: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.</a:t>
            </a:r>
          </a:p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※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인계인</a:t>
            </a: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: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퇴직예정자</a:t>
            </a:r>
            <a:endParaRPr lang="en-US" altLang="ko-KR" sz="9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Arial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  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인수인</a:t>
            </a: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: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해당 업무를 인수받을 사람</a:t>
            </a:r>
            <a:endParaRPr lang="en-US" altLang="ko-KR" sz="9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Arial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  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입회인</a:t>
            </a: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: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인수인계 종료 후 부서장이</a:t>
            </a:r>
            <a:endParaRPr lang="en-US" altLang="ko-KR" sz="9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Arial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                </a:t>
            </a:r>
            <a:r>
              <a:rPr lang="ko-KR" altLang="en-US" sz="900" dirty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charset="0"/>
              </a:rPr>
              <a:t>최종 확인 후 입회인 란 에 사인 </a:t>
            </a:r>
            <a:endParaRPr lang="en-US" altLang="ko-KR" sz="900" dirty="0">
              <a:latin typeface="LG스마트체 Light" panose="020B0600000101010101" pitchFamily="50" charset="-127"/>
              <a:ea typeface="LG스마트체 Light" panose="020B0600000101010101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68">
            <a:extLst>
              <a:ext uri="{FF2B5EF4-FFF2-40B4-BE49-F238E27FC236}">
                <a16:creationId xmlns:a16="http://schemas.microsoft.com/office/drawing/2014/main" id="{69C56AA3-EDAF-4885-BBC1-50A51BBB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700088"/>
            <a:ext cx="93249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628650" indent="-1714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Folded Triple-chart concept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Arial Narrow" panose="020B0606020202030204" pitchFamily="34" charset="0"/>
              </a:rPr>
              <a:t>3</a:t>
            </a:r>
            <a:r>
              <a:rPr lang="ko-KR" altLang="en-US">
                <a:latin typeface="Arial Narrow" panose="020B0606020202030204" pitchFamily="34" charset="0"/>
              </a:rPr>
              <a:t>개의 동일한 </a:t>
            </a:r>
            <a:r>
              <a:rPr lang="en-US" altLang="ko-KR">
                <a:latin typeface="Arial Narrow" panose="020B0606020202030204" pitchFamily="34" charset="0"/>
              </a:rPr>
              <a:t>LED chart</a:t>
            </a:r>
            <a:r>
              <a:rPr lang="ko-KR" altLang="en-US">
                <a:latin typeface="Arial Narrow" panose="020B0606020202030204" pitchFamily="34" charset="0"/>
              </a:rPr>
              <a:t>를 </a:t>
            </a:r>
            <a:r>
              <a:rPr lang="en-US" altLang="ko-KR">
                <a:latin typeface="Arial Narrow" panose="020B0606020202030204" pitchFamily="34" charset="0"/>
              </a:rPr>
              <a:t>hinge</a:t>
            </a:r>
            <a:r>
              <a:rPr lang="ko-KR" altLang="en-US">
                <a:latin typeface="Arial Narrow" panose="020B0606020202030204" pitchFamily="34" charset="0"/>
              </a:rPr>
              <a:t> 사용하여 구속한 방식</a:t>
            </a:r>
            <a:endParaRPr lang="en-US" altLang="ko-KR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Arial Narrow" panose="020B0606020202030204" pitchFamily="34" charset="0"/>
              </a:rPr>
              <a:t>전처리 과정 필요 </a:t>
            </a:r>
            <a:r>
              <a:rPr lang="en-US" altLang="ko-KR">
                <a:latin typeface="Arial Narrow" panose="020B0606020202030204" pitchFamily="34" charset="0"/>
              </a:rPr>
              <a:t>→ 1</a:t>
            </a:r>
            <a:r>
              <a:rPr lang="ko-KR" altLang="en-US">
                <a:latin typeface="Arial Narrow" panose="020B0606020202030204" pitchFamily="34" charset="0"/>
              </a:rPr>
              <a:t>회의 촬영 후 </a:t>
            </a:r>
            <a:r>
              <a:rPr lang="en-US" altLang="ko-KR">
                <a:latin typeface="Arial Narrow" panose="020B0606020202030204" pitchFamily="34" charset="0"/>
              </a:rPr>
              <a:t>image</a:t>
            </a:r>
            <a:r>
              <a:rPr lang="ko-KR" altLang="en-US">
                <a:latin typeface="Arial Narrow" panose="020B0606020202030204" pitchFamily="34" charset="0"/>
              </a:rPr>
              <a:t>를 분리하여 </a:t>
            </a:r>
            <a:r>
              <a:rPr lang="en-US" altLang="ko-KR">
                <a:latin typeface="Arial Narrow" panose="020B0606020202030204" pitchFamily="34" charset="0"/>
              </a:rPr>
              <a:t>3</a:t>
            </a:r>
            <a:r>
              <a:rPr lang="ko-KR" altLang="en-US">
                <a:latin typeface="Arial Narrow" panose="020B0606020202030204" pitchFamily="34" charset="0"/>
              </a:rPr>
              <a:t>장의 사진에서 </a:t>
            </a:r>
            <a:r>
              <a:rPr lang="en-US" altLang="ko-KR">
                <a:latin typeface="Arial Narrow" panose="020B0606020202030204" pitchFamily="34" charset="0"/>
              </a:rPr>
              <a:t>corner detection process </a:t>
            </a:r>
            <a:r>
              <a:rPr lang="ko-KR" altLang="en-US">
                <a:latin typeface="Arial Narrow" panose="020B0606020202030204" pitchFamily="34" charset="0"/>
              </a:rPr>
              <a:t>필요</a:t>
            </a:r>
            <a:endParaRPr lang="en-US" altLang="ko-KR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Arial Narrow" panose="020B0606020202030204" pitchFamily="34" charset="0"/>
              </a:rPr>
              <a:t>1</a:t>
            </a:r>
            <a:r>
              <a:rPr lang="ko-KR" altLang="en-US">
                <a:latin typeface="Arial Narrow" panose="020B0606020202030204" pitchFamily="34" charset="0"/>
              </a:rPr>
              <a:t>회의 촬영 후 </a:t>
            </a:r>
            <a:r>
              <a:rPr lang="en-US" altLang="ko-KR">
                <a:latin typeface="Arial Narrow" panose="020B0606020202030204" pitchFamily="34" charset="0"/>
              </a:rPr>
              <a:t>image</a:t>
            </a:r>
            <a:r>
              <a:rPr lang="ko-KR" altLang="en-US">
                <a:latin typeface="Arial Narrow" panose="020B0606020202030204" pitchFamily="34" charset="0"/>
              </a:rPr>
              <a:t>를 분할하여 사용하므로 </a:t>
            </a:r>
            <a:r>
              <a:rPr lang="en-US" altLang="ko-KR">
                <a:latin typeface="Arial Narrow" panose="020B0606020202030204" pitchFamily="34" charset="0"/>
              </a:rPr>
              <a:t>image</a:t>
            </a:r>
            <a:r>
              <a:rPr lang="ko-KR" altLang="en-US">
                <a:latin typeface="Arial Narrow" panose="020B0606020202030204" pitchFamily="34" charset="0"/>
              </a:rPr>
              <a:t>의 유효 왜곡 영역이 감소함 </a:t>
            </a:r>
            <a:r>
              <a:rPr lang="en-US" altLang="ko-KR">
                <a:latin typeface="Arial Narrow" panose="020B0606020202030204" pitchFamily="34" charset="0"/>
              </a:rPr>
              <a:t>→ calibration </a:t>
            </a:r>
            <a:r>
              <a:rPr lang="ko-KR" altLang="en-US">
                <a:latin typeface="Arial Narrow" panose="020B0606020202030204" pitchFamily="34" charset="0"/>
              </a:rPr>
              <a:t>정확도 저하</a:t>
            </a:r>
            <a:endParaRPr lang="en-US" altLang="ko-KR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Arial Narrow" panose="020B0606020202030204" pitchFamily="34" charset="0"/>
              </a:rPr>
              <a:t>화각 및 </a:t>
            </a:r>
            <a:r>
              <a:rPr lang="en-US" altLang="ko-KR">
                <a:latin typeface="Arial Narrow" panose="020B0606020202030204" pitchFamily="34" charset="0"/>
              </a:rPr>
              <a:t>image sensor</a:t>
            </a:r>
            <a:r>
              <a:rPr lang="ko-KR" altLang="en-US">
                <a:latin typeface="Arial Narrow" panose="020B0606020202030204" pitchFamily="34" charset="0"/>
              </a:rPr>
              <a:t>의 해상도에 따른 </a:t>
            </a:r>
            <a:r>
              <a:rPr lang="en-US" altLang="ko-KR">
                <a:latin typeface="Arial Narrow" panose="020B0606020202030204" pitchFamily="34" charset="0"/>
              </a:rPr>
              <a:t>chart design</a:t>
            </a:r>
            <a:r>
              <a:rPr lang="ko-KR" altLang="en-US">
                <a:latin typeface="Arial Narrow" panose="020B0606020202030204" pitchFamily="34" charset="0"/>
              </a:rPr>
              <a:t> 변경 요구됨 </a:t>
            </a:r>
            <a:r>
              <a:rPr lang="en-US" altLang="ko-KR">
                <a:latin typeface="Arial Narrow" panose="020B0606020202030204" pitchFamily="34" charset="0"/>
              </a:rPr>
              <a:t>→ </a:t>
            </a:r>
            <a:r>
              <a:rPr lang="ko-KR" altLang="en-US">
                <a:latin typeface="Arial Narrow" panose="020B0606020202030204" pitchFamily="34" charset="0"/>
              </a:rPr>
              <a:t>범용성 저하</a:t>
            </a:r>
            <a:endParaRPr lang="en-US" altLang="ko-KR">
              <a:latin typeface="Arial Narrow" panose="020B0606020202030204" pitchFamily="34" charset="0"/>
            </a:endParaRPr>
          </a:p>
        </p:txBody>
      </p:sp>
      <p:grpSp>
        <p:nvGrpSpPr>
          <p:cNvPr id="17411" name="그룹 42">
            <a:extLst>
              <a:ext uri="{FF2B5EF4-FFF2-40B4-BE49-F238E27FC236}">
                <a16:creationId xmlns:a16="http://schemas.microsoft.com/office/drawing/2014/main" id="{72F5E511-03CC-47CA-9F9E-F89719F97D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1025" y="3594100"/>
            <a:ext cx="3032125" cy="2252663"/>
            <a:chOff x="5107832" y="2730710"/>
            <a:chExt cx="4017556" cy="2984848"/>
          </a:xfrm>
        </p:grpSpPr>
        <p:grpSp>
          <p:nvGrpSpPr>
            <p:cNvPr id="17604" name="그룹 452">
              <a:extLst>
                <a:ext uri="{FF2B5EF4-FFF2-40B4-BE49-F238E27FC236}">
                  <a16:creationId xmlns:a16="http://schemas.microsoft.com/office/drawing/2014/main" id="{C6EF5BEC-0198-4513-891A-44A3A4F28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3220" y="3891047"/>
              <a:ext cx="949650" cy="1606136"/>
              <a:chOff x="6181234" y="3805346"/>
              <a:chExt cx="1371025" cy="1676294"/>
            </a:xfrm>
          </p:grpSpPr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44388FBF-9DCC-4BBD-A35F-8CB7915892AB}"/>
                  </a:ext>
                </a:extLst>
              </p:cNvPr>
              <p:cNvSpPr/>
              <p:nvPr/>
            </p:nvSpPr>
            <p:spPr>
              <a:xfrm>
                <a:off x="6180358" y="3806167"/>
                <a:ext cx="938357" cy="146650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1" name="사각형: 둥근 모서리 490">
                <a:extLst>
                  <a:ext uri="{FF2B5EF4-FFF2-40B4-BE49-F238E27FC236}">
                    <a16:creationId xmlns:a16="http://schemas.microsoft.com/office/drawing/2014/main" id="{EF6494A3-E7A7-4034-92EF-E39FCEF3E865}"/>
                  </a:ext>
                </a:extLst>
              </p:cNvPr>
              <p:cNvSpPr/>
              <p:nvPr/>
            </p:nvSpPr>
            <p:spPr>
              <a:xfrm>
                <a:off x="6550842" y="3821536"/>
                <a:ext cx="1002130" cy="165969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B0865FE-3E2F-42CC-A09C-175EC93D0A93}"/>
                </a:ext>
              </a:extLst>
            </p:cNvPr>
            <p:cNvSpPr/>
            <p:nvPr/>
          </p:nvSpPr>
          <p:spPr>
            <a:xfrm>
              <a:off x="6979887" y="5408449"/>
              <a:ext cx="307101" cy="3071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770F9E83-C903-4843-A2DB-70BD263719C2}"/>
                </a:ext>
              </a:extLst>
            </p:cNvPr>
            <p:cNvCxnSpPr>
              <a:cxnSpLocks/>
              <a:stCxn id="455" idx="7"/>
            </p:cNvCxnSpPr>
            <p:nvPr/>
          </p:nvCxnSpPr>
          <p:spPr>
            <a:xfrm flipV="1">
              <a:off x="7242817" y="3980181"/>
              <a:ext cx="1811055" cy="147454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3AADCCD-E4E5-4897-8CA8-99E2A8D3E588}"/>
                </a:ext>
              </a:extLst>
            </p:cNvPr>
            <p:cNvCxnSpPr>
              <a:cxnSpLocks/>
              <a:stCxn id="455" idx="1"/>
            </p:cNvCxnSpPr>
            <p:nvPr/>
          </p:nvCxnSpPr>
          <p:spPr>
            <a:xfrm flipH="1" flipV="1">
              <a:off x="5217210" y="3980181"/>
              <a:ext cx="1806849" cy="147454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08" name="TextBox 457">
              <a:extLst>
                <a:ext uri="{FF2B5EF4-FFF2-40B4-BE49-F238E27FC236}">
                  <a16:creationId xmlns:a16="http://schemas.microsoft.com/office/drawing/2014/main" id="{3A4BE550-6FE8-47DB-826E-23799A2A8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915" y="5415419"/>
              <a:ext cx="543739" cy="230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r>
                <a:rPr lang="en-US" altLang="ko-KR" sz="900"/>
                <a:t>module</a:t>
              </a:r>
            </a:p>
          </p:txBody>
        </p:sp>
        <p:sp>
          <p:nvSpPr>
            <p:cNvPr id="459" name="원호 458">
              <a:extLst>
                <a:ext uri="{FF2B5EF4-FFF2-40B4-BE49-F238E27FC236}">
                  <a16:creationId xmlns:a16="http://schemas.microsoft.com/office/drawing/2014/main" id="{7CBB0DB2-302A-4275-B1BF-F878A1E978DB}"/>
                </a:ext>
              </a:extLst>
            </p:cNvPr>
            <p:cNvSpPr/>
            <p:nvPr/>
          </p:nvSpPr>
          <p:spPr>
            <a:xfrm>
              <a:off x="7007232" y="5349551"/>
              <a:ext cx="265032" cy="172486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C3F9C6D-E972-4F39-97F2-6C79DCC0BEE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123681" y="4988820"/>
              <a:ext cx="286308" cy="172292"/>
            </a:xfrm>
            <a:prstGeom prst="rect">
              <a:avLst/>
            </a:prstGeom>
            <a:blipFill>
              <a:blip r:embed="rId2"/>
              <a:stretch>
                <a:fillRect r="-57143" b="-6818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B3DBC4D-0B13-45C4-83B7-93A63750C4E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38858" y="4463936"/>
              <a:ext cx="212451" cy="191865"/>
            </a:xfrm>
            <a:prstGeom prst="rect">
              <a:avLst/>
            </a:prstGeom>
            <a:blipFill>
              <a:blip r:embed="rId3"/>
              <a:stretch>
                <a:fillRect r="-42308" b="-708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C3456D49-40BE-430E-9E3A-C32808A4F132}"/>
                </a:ext>
              </a:extLst>
            </p:cNvPr>
            <p:cNvCxnSpPr>
              <a:cxnSpLocks/>
            </p:cNvCxnSpPr>
            <p:nvPr/>
          </p:nvCxnSpPr>
          <p:spPr>
            <a:xfrm>
              <a:off x="6422478" y="3281823"/>
              <a:ext cx="1402989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6EF75F76-B789-42BB-8351-450E5349C370}"/>
                </a:ext>
              </a:extLst>
            </p:cNvPr>
            <p:cNvCxnSpPr>
              <a:cxnSpLocks/>
              <a:endCxn id="455" idx="0"/>
            </p:cNvCxnSpPr>
            <p:nvPr/>
          </p:nvCxnSpPr>
          <p:spPr>
            <a:xfrm>
              <a:off x="7118713" y="2730710"/>
              <a:ext cx="0" cy="267773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14" name="그룹 470">
              <a:extLst>
                <a:ext uri="{FF2B5EF4-FFF2-40B4-BE49-F238E27FC236}">
                  <a16:creationId xmlns:a16="http://schemas.microsoft.com/office/drawing/2014/main" id="{EF588EA3-C75C-4280-8632-781D20420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3277" y="5188203"/>
              <a:ext cx="374035" cy="374035"/>
              <a:chOff x="5958526" y="3942165"/>
              <a:chExt cx="540000" cy="540000"/>
            </a:xfrm>
          </p:grpSpPr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3016EC05-5580-4162-9A54-D9A4406E7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759" y="4481826"/>
                <a:ext cx="54054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화살표 연결선 488">
                <a:extLst>
                  <a:ext uri="{FF2B5EF4-FFF2-40B4-BE49-F238E27FC236}">
                    <a16:creationId xmlns:a16="http://schemas.microsoft.com/office/drawing/2014/main" id="{BE896823-EDE8-407A-96D9-07E4667BF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8759" y="3941270"/>
                <a:ext cx="0" cy="5405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5AC9BEF6-0380-4A77-9E35-E124D9BB90A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7722399" y="3622588"/>
              <a:ext cx="1402989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812B52F6-97D1-45C6-B8B7-4CBAEC966400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5107832" y="3633106"/>
              <a:ext cx="1402990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A2E7830B-C2E5-4A91-BD9C-81ADE9C93DB7}"/>
                </a:ext>
              </a:extLst>
            </p:cNvPr>
            <p:cNvCxnSpPr/>
            <p:nvPr/>
          </p:nvCxnSpPr>
          <p:spPr>
            <a:xfrm>
              <a:off x="5250865" y="3971767"/>
              <a:ext cx="370835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원호 497">
              <a:extLst>
                <a:ext uri="{FF2B5EF4-FFF2-40B4-BE49-F238E27FC236}">
                  <a16:creationId xmlns:a16="http://schemas.microsoft.com/office/drawing/2014/main" id="{44B574F8-519A-469D-82DB-CDA3E3709196}"/>
                </a:ext>
              </a:extLst>
            </p:cNvPr>
            <p:cNvSpPr/>
            <p:nvPr/>
          </p:nvSpPr>
          <p:spPr>
            <a:xfrm rot="12199952">
              <a:off x="7703468" y="3182960"/>
              <a:ext cx="269239" cy="254521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46219947-371F-4EB5-A80D-474DB53C670D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09854" y="3441033"/>
              <a:ext cx="303304" cy="263372"/>
            </a:xfrm>
            <a:prstGeom prst="rect">
              <a:avLst/>
            </a:prstGeom>
            <a:blipFill>
              <a:blip r:embed="rId4"/>
              <a:stretch>
                <a:fillRect r="-2703" b="-25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500" name="원호 499">
              <a:extLst>
                <a:ext uri="{FF2B5EF4-FFF2-40B4-BE49-F238E27FC236}">
                  <a16:creationId xmlns:a16="http://schemas.microsoft.com/office/drawing/2014/main" id="{490EFC00-EC98-465F-A3F6-6DC40E38FA8D}"/>
                </a:ext>
              </a:extLst>
            </p:cNvPr>
            <p:cNvSpPr/>
            <p:nvPr/>
          </p:nvSpPr>
          <p:spPr>
            <a:xfrm rot="16476475">
              <a:off x="8509078" y="3879216"/>
              <a:ext cx="405972" cy="199827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C0A70F50-939B-4179-927C-F8BF2EC54C9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044681" y="3686955"/>
              <a:ext cx="568079" cy="263372"/>
            </a:xfrm>
            <a:prstGeom prst="rect">
              <a:avLst/>
            </a:prstGeom>
            <a:blipFill>
              <a:blip r:embed="rId5"/>
              <a:stretch>
                <a:fillRect r="-18571" b="-2424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502" name="원호 501">
              <a:extLst>
                <a:ext uri="{FF2B5EF4-FFF2-40B4-BE49-F238E27FC236}">
                  <a16:creationId xmlns:a16="http://schemas.microsoft.com/office/drawing/2014/main" id="{9A0B3498-6B3D-44EE-AF38-3245EFA4A183}"/>
                </a:ext>
              </a:extLst>
            </p:cNvPr>
            <p:cNvSpPr/>
            <p:nvPr/>
          </p:nvSpPr>
          <p:spPr>
            <a:xfrm rot="3964294">
              <a:off x="8515385" y="3597350"/>
              <a:ext cx="681530" cy="281860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3" name="원호 502">
              <a:extLst>
                <a:ext uri="{FF2B5EF4-FFF2-40B4-BE49-F238E27FC236}">
                  <a16:creationId xmlns:a16="http://schemas.microsoft.com/office/drawing/2014/main" id="{E5633180-0F1A-44B1-ACBD-0227281E25B8}"/>
                </a:ext>
              </a:extLst>
            </p:cNvPr>
            <p:cNvSpPr/>
            <p:nvPr/>
          </p:nvSpPr>
          <p:spPr>
            <a:xfrm rot="208835">
              <a:off x="7631951" y="3239754"/>
              <a:ext cx="1182129" cy="399662"/>
            </a:xfrm>
            <a:prstGeom prst="arc">
              <a:avLst>
                <a:gd name="adj1" fmla="val 12163400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6B21E0E9-6821-45D0-AD0C-6B5E6C1C1E9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572282" y="3216850"/>
              <a:ext cx="298915" cy="263372"/>
            </a:xfrm>
            <a:prstGeom prst="rect">
              <a:avLst/>
            </a:prstGeom>
            <a:blipFill>
              <a:blip r:embed="rId6"/>
              <a:stretch>
                <a:fillRect b="-1875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505" name="원호 504">
              <a:extLst>
                <a:ext uri="{FF2B5EF4-FFF2-40B4-BE49-F238E27FC236}">
                  <a16:creationId xmlns:a16="http://schemas.microsoft.com/office/drawing/2014/main" id="{39F583AD-4810-412A-B04B-17294F539071}"/>
                </a:ext>
              </a:extLst>
            </p:cNvPr>
            <p:cNvSpPr/>
            <p:nvPr/>
          </p:nvSpPr>
          <p:spPr>
            <a:xfrm rot="5400000" flipH="1" flipV="1">
              <a:off x="7293296" y="2978929"/>
              <a:ext cx="220865" cy="561617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0C5CD87A-3840-4144-A6EF-A4BAEBCFBE6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08440" y="3006463"/>
              <a:ext cx="381584" cy="219476"/>
            </a:xfrm>
            <a:prstGeom prst="rect">
              <a:avLst/>
            </a:prstGeom>
            <a:blipFill>
              <a:blip r:embed="rId7"/>
              <a:stretch>
                <a:fillRect r="-10417" b="-4074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507" name="원호 506">
              <a:extLst>
                <a:ext uri="{FF2B5EF4-FFF2-40B4-BE49-F238E27FC236}">
                  <a16:creationId xmlns:a16="http://schemas.microsoft.com/office/drawing/2014/main" id="{A4B76F2D-816C-4A7F-81AB-3EF7F103245C}"/>
                </a:ext>
              </a:extLst>
            </p:cNvPr>
            <p:cNvSpPr/>
            <p:nvPr/>
          </p:nvSpPr>
          <p:spPr>
            <a:xfrm rot="16200000" flipV="1">
              <a:off x="7453157" y="2959997"/>
              <a:ext cx="220867" cy="561617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412" name="그룹 49">
            <a:extLst>
              <a:ext uri="{FF2B5EF4-FFF2-40B4-BE49-F238E27FC236}">
                <a16:creationId xmlns:a16="http://schemas.microsoft.com/office/drawing/2014/main" id="{11C9F1CD-B6CC-4638-9DBE-D9090135792B}"/>
              </a:ext>
            </a:extLst>
          </p:cNvPr>
          <p:cNvGrpSpPr>
            <a:grpSpLocks/>
          </p:cNvGrpSpPr>
          <p:nvPr/>
        </p:nvGrpSpPr>
        <p:grpSpPr bwMode="auto">
          <a:xfrm>
            <a:off x="15875" y="2667000"/>
            <a:ext cx="3838575" cy="3063875"/>
            <a:chOff x="305698" y="2098622"/>
            <a:chExt cx="3839616" cy="3063657"/>
          </a:xfrm>
        </p:grpSpPr>
        <p:sp>
          <p:nvSpPr>
            <p:cNvPr id="17585" name="직사각형 507">
              <a:extLst>
                <a:ext uri="{FF2B5EF4-FFF2-40B4-BE49-F238E27FC236}">
                  <a16:creationId xmlns:a16="http://schemas.microsoft.com/office/drawing/2014/main" id="{E0657E9D-5E11-4C81-9045-C1FD207D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638" y="4808079"/>
              <a:ext cx="2674643" cy="3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Folded Triple-chart concept schematic</a:t>
              </a:r>
            </a:p>
          </p:txBody>
        </p:sp>
        <p:grpSp>
          <p:nvGrpSpPr>
            <p:cNvPr id="17586" name="그룹 47">
              <a:extLst>
                <a:ext uri="{FF2B5EF4-FFF2-40B4-BE49-F238E27FC236}">
                  <a16:creationId xmlns:a16="http://schemas.microsoft.com/office/drawing/2014/main" id="{95E3FBBA-6F6C-4F87-B1A4-6B776E0B9D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5698" y="2098622"/>
              <a:ext cx="3839616" cy="2755862"/>
              <a:chOff x="147487" y="2571254"/>
              <a:chExt cx="4315347" cy="3097315"/>
            </a:xfrm>
          </p:grpSpPr>
          <p:sp>
            <p:nvSpPr>
              <p:cNvPr id="509" name="원통형 508">
                <a:extLst>
                  <a:ext uri="{FF2B5EF4-FFF2-40B4-BE49-F238E27FC236}">
                    <a16:creationId xmlns:a16="http://schemas.microsoft.com/office/drawing/2014/main" id="{4FBDC5D9-D6EA-479D-813F-2868C5F21CF5}"/>
                  </a:ext>
                </a:extLst>
              </p:cNvPr>
              <p:cNvSpPr/>
              <p:nvPr/>
            </p:nvSpPr>
            <p:spPr>
              <a:xfrm>
                <a:off x="2967275" y="2778206"/>
                <a:ext cx="94588" cy="324700"/>
              </a:xfrm>
              <a:prstGeom prst="can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원통형 46">
                <a:extLst>
                  <a:ext uri="{FF2B5EF4-FFF2-40B4-BE49-F238E27FC236}">
                    <a16:creationId xmlns:a16="http://schemas.microsoft.com/office/drawing/2014/main" id="{30DC3460-639B-4CE1-8028-19D40C886CC7}"/>
                  </a:ext>
                </a:extLst>
              </p:cNvPr>
              <p:cNvSpPr/>
              <p:nvPr/>
            </p:nvSpPr>
            <p:spPr>
              <a:xfrm>
                <a:off x="1605568" y="2978021"/>
                <a:ext cx="96373" cy="326485"/>
              </a:xfrm>
              <a:prstGeom prst="can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17589" name="그룹 33">
                <a:extLst>
                  <a:ext uri="{FF2B5EF4-FFF2-40B4-BE49-F238E27FC236}">
                    <a16:creationId xmlns:a16="http://schemas.microsoft.com/office/drawing/2014/main" id="{F707D630-C01A-4B89-AC90-0A62501D2CA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3961" y="2855361"/>
                <a:ext cx="4248873" cy="2813208"/>
                <a:chOff x="-110275" y="2906818"/>
                <a:chExt cx="4248873" cy="2813208"/>
              </a:xfrm>
            </p:grpSpPr>
            <p:sp>
              <p:nvSpPr>
                <p:cNvPr id="20" name="원통형 19">
                  <a:extLst>
                    <a:ext uri="{FF2B5EF4-FFF2-40B4-BE49-F238E27FC236}">
                      <a16:creationId xmlns:a16="http://schemas.microsoft.com/office/drawing/2014/main" id="{077D6C34-5F3D-46AE-8227-32BF68793717}"/>
                    </a:ext>
                  </a:extLst>
                </p:cNvPr>
                <p:cNvSpPr/>
                <p:nvPr/>
              </p:nvSpPr>
              <p:spPr>
                <a:xfrm>
                  <a:off x="2599509" y="4894424"/>
                  <a:ext cx="519070" cy="519853"/>
                </a:xfrm>
                <a:prstGeom prst="can">
                  <a:avLst>
                    <a:gd name="adj" fmla="val 50075"/>
                  </a:avLst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C89E8435-A213-4BAA-8868-E37025A8B897}"/>
                    </a:ext>
                  </a:extLst>
                </p:cNvPr>
                <p:cNvSpPr/>
                <p:nvPr/>
              </p:nvSpPr>
              <p:spPr>
                <a:xfrm>
                  <a:off x="1959509" y="2906377"/>
                  <a:ext cx="96373" cy="2285388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597" name="직사각형 34">
                  <a:extLst>
                    <a:ext uri="{FF2B5EF4-FFF2-40B4-BE49-F238E27FC236}">
                      <a16:creationId xmlns:a16="http://schemas.microsoft.com/office/drawing/2014/main" id="{4EA72FD1-3CD6-465E-8D26-0182F1189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914" y="3651923"/>
                  <a:ext cx="824886" cy="305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1pPr>
                  <a:lvl2pPr marL="742950" indent="-28575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2pPr>
                  <a:lvl3pPr marL="11430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3pPr>
                  <a:lvl4pPr marL="16002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4pPr>
                  <a:lvl5pPr marL="20574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r>
                    <a:rPr lang="en-US" altLang="ko-KR">
                      <a:latin typeface="Arial Narrow" panose="020B0606020202030204" pitchFamily="34" charset="0"/>
                    </a:rPr>
                    <a:t>LED chart</a:t>
                  </a:r>
                  <a:endParaRPr lang="ko-KR" altLang="en-US"/>
                </a:p>
              </p:txBody>
            </p:sp>
            <p:sp>
              <p:nvSpPr>
                <p:cNvPr id="17598" name="직사각형 372">
                  <a:extLst>
                    <a:ext uri="{FF2B5EF4-FFF2-40B4-BE49-F238E27FC236}">
                      <a16:creationId xmlns:a16="http://schemas.microsoft.com/office/drawing/2014/main" id="{3D8C9A0E-5F98-4BA1-979A-A296E02E7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6306" y="5414277"/>
                  <a:ext cx="662103" cy="305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1pPr>
                  <a:lvl2pPr marL="742950" indent="-28575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2pPr>
                  <a:lvl3pPr marL="11430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3pPr>
                  <a:lvl4pPr marL="16002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4pPr>
                  <a:lvl5pPr marL="20574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r>
                    <a:rPr lang="en-US" altLang="ko-KR">
                      <a:latin typeface="Arial Narrow" panose="020B0606020202030204" pitchFamily="34" charset="0"/>
                    </a:rPr>
                    <a:t>Module</a:t>
                  </a:r>
                  <a:endParaRPr lang="ko-KR" altLang="en-US"/>
                </a:p>
              </p:txBody>
            </p:sp>
            <p:pic>
              <p:nvPicPr>
                <p:cNvPr id="409" name="그림 408">
                  <a:extLst>
                    <a:ext uri="{FF2B5EF4-FFF2-40B4-BE49-F238E27FC236}">
                      <a16:creationId xmlns:a16="http://schemas.microsoft.com/office/drawing/2014/main" id="{87B6B4FC-92CC-4185-A15D-F7D34DA12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10275" y="3018294"/>
                  <a:ext cx="4248873" cy="1474484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6BFC8FA0-D980-4927-B4C0-646DD74D5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850" y="3652117"/>
                  <a:ext cx="2327218" cy="1350537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DB466344-5344-4B98-9388-A17BBA58D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9945" y="3029477"/>
                  <a:ext cx="787043" cy="1853645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직선 연결선 370">
                  <a:extLst>
                    <a:ext uri="{FF2B5EF4-FFF2-40B4-BE49-F238E27FC236}">
                      <a16:creationId xmlns:a16="http://schemas.microsoft.com/office/drawing/2014/main" id="{B520C43D-25AC-476C-897D-47008CB161BB}"/>
                    </a:ext>
                  </a:extLst>
                </p:cNvPr>
                <p:cNvCxnSpPr>
                  <a:cxnSpLocks/>
                  <a:endCxn id="20" idx="2"/>
                </p:cNvCxnSpPr>
                <p:nvPr/>
              </p:nvCxnSpPr>
              <p:spPr>
                <a:xfrm>
                  <a:off x="255142" y="4503116"/>
                  <a:ext cx="2345065" cy="651185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직선 연결선 371">
                  <a:extLst>
                    <a:ext uri="{FF2B5EF4-FFF2-40B4-BE49-F238E27FC236}">
                      <a16:creationId xmlns:a16="http://schemas.microsoft.com/office/drawing/2014/main" id="{5FB90740-7A76-4D13-964C-6445A02E0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1673" y="4089212"/>
                  <a:ext cx="703162" cy="1043679"/>
                </a:xfrm>
                <a:prstGeom prst="line">
                  <a:avLst/>
                </a:prstGeom>
                <a:ln w="9525">
                  <a:solidFill>
                    <a:srgbClr val="FFFF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0" name="화살표: 오른쪽으로 구부러짐 509">
                <a:extLst>
                  <a:ext uri="{FF2B5EF4-FFF2-40B4-BE49-F238E27FC236}">
                    <a16:creationId xmlns:a16="http://schemas.microsoft.com/office/drawing/2014/main" id="{65FBA1B4-D6CD-4CA0-816D-43F14E2B0902}"/>
                  </a:ext>
                </a:extLst>
              </p:cNvPr>
              <p:cNvSpPr/>
              <p:nvPr/>
            </p:nvSpPr>
            <p:spPr>
              <a:xfrm>
                <a:off x="1535965" y="2890602"/>
                <a:ext cx="210592" cy="255121"/>
              </a:xfrm>
              <a:prstGeom prst="curvedRightArrow">
                <a:avLst>
                  <a:gd name="adj1" fmla="val 25000"/>
                  <a:gd name="adj2" fmla="val 50000"/>
                  <a:gd name="adj3" fmla="val 394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화살표: 오른쪽으로 구부러짐 510">
                <a:extLst>
                  <a:ext uri="{FF2B5EF4-FFF2-40B4-BE49-F238E27FC236}">
                    <a16:creationId xmlns:a16="http://schemas.microsoft.com/office/drawing/2014/main" id="{E45DF2C2-6921-4800-918D-5E4AF8768DCF}"/>
                  </a:ext>
                </a:extLst>
              </p:cNvPr>
              <p:cNvSpPr/>
              <p:nvPr/>
            </p:nvSpPr>
            <p:spPr>
              <a:xfrm>
                <a:off x="2881611" y="2706843"/>
                <a:ext cx="210592" cy="208736"/>
              </a:xfrm>
              <a:prstGeom prst="curvedRightArrow">
                <a:avLst>
                  <a:gd name="adj1" fmla="val 25000"/>
                  <a:gd name="adj2" fmla="val 50000"/>
                  <a:gd name="adj3" fmla="val 394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92" name="직사각형 511">
                <a:extLst>
                  <a:ext uri="{FF2B5EF4-FFF2-40B4-BE49-F238E27FC236}">
                    <a16:creationId xmlns:a16="http://schemas.microsoft.com/office/drawing/2014/main" id="{4100AC3D-631B-4F58-9B63-822739B81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87" y="3146916"/>
                <a:ext cx="824886" cy="305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LED chart</a:t>
                </a:r>
                <a:endParaRPr lang="ko-KR" altLang="en-US"/>
              </a:p>
            </p:txBody>
          </p:sp>
          <p:sp>
            <p:nvSpPr>
              <p:cNvPr id="17593" name="직사각형 512">
                <a:extLst>
                  <a:ext uri="{FF2B5EF4-FFF2-40B4-BE49-F238E27FC236}">
                    <a16:creationId xmlns:a16="http://schemas.microsoft.com/office/drawing/2014/main" id="{C2263D30-C283-48F9-9A20-E68183F8D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289" y="2685408"/>
                <a:ext cx="51488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Hinge</a:t>
                </a:r>
                <a:endParaRPr lang="ko-KR" altLang="en-US"/>
              </a:p>
            </p:txBody>
          </p:sp>
          <p:sp>
            <p:nvSpPr>
              <p:cNvPr id="17594" name="직사각형 513">
                <a:extLst>
                  <a:ext uri="{FF2B5EF4-FFF2-40B4-BE49-F238E27FC236}">
                    <a16:creationId xmlns:a16="http://schemas.microsoft.com/office/drawing/2014/main" id="{2F822923-98AF-424E-82E4-42E44528D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100" y="2571254"/>
                <a:ext cx="51488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Hinge</a:t>
                </a:r>
                <a:endParaRPr lang="ko-KR" altLang="en-US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D13D1D-8B18-43C2-9267-F40ACA341106}"/>
              </a:ext>
            </a:extLst>
          </p:cNvPr>
          <p:cNvSpPr/>
          <p:nvPr/>
        </p:nvSpPr>
        <p:spPr>
          <a:xfrm>
            <a:off x="4370388" y="2476500"/>
            <a:ext cx="2571750" cy="1133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DF18A127-B0A6-4CB4-A223-823852557C76}"/>
              </a:ext>
            </a:extLst>
          </p:cNvPr>
          <p:cNvGrpSpPr/>
          <p:nvPr/>
        </p:nvGrpSpPr>
        <p:grpSpPr>
          <a:xfrm>
            <a:off x="6187601" y="2666173"/>
            <a:ext cx="790147" cy="823501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27BD3AC2-DE1B-40BD-B470-6D5AF1D6BC56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EEA2C2A7-1546-4CC7-8CE5-034EBC187909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AF45EB1A-ED4E-43A7-BE31-705853227ED3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3AA0287-07D7-4908-84BA-CD1C35F81C2D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D143E7D-13C4-4ED5-99D4-64757D910FCC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36F82245-5CF7-4218-A55F-E3F463190047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1F8101D1-84C6-4451-B3C8-8D52BA855ED7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4551F593-1731-4D13-AB92-0973C52AEEDD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AC980655-07F1-4D4E-957C-375520E5DFFE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7294426A-585B-43BA-B8C9-457E4134280C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D46A1CFC-C4D9-4340-B395-583117D3E71A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3FB295E4-28E1-4A46-AD8A-8134E6D2A177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7D1C4DD8-42F0-4493-AF09-4FF48D2C068F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41C5C925-4B5C-4B9B-8B90-E000E4E64B5E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514131E4-4370-44B5-AED8-673F2CE93D20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1EF177D4-3CF8-41DA-86E7-9163D9E4D553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7DBFBD1E-C838-4C2F-9823-D92FC1D04E9B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57BEC802-A979-4909-BFAE-89AE3CF85F1F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A932CDB9-3A3E-4558-9ACA-53C4FB0DB6AC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81055998-C1B5-491B-96CD-37B2204D904E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6F92ED67-4126-4E07-B719-4AD4090E2DED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3B80022E-AF1A-4339-AC8E-7AD71D5C5D25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E69DFD5-2B7C-4492-8BD8-2C7A75643403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6B456213-1E9C-4116-804E-44FF0BC68383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54D32028-9736-4221-A93E-A1D737D826BA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09BEAF35-D67C-4762-AB2D-760B144EE895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0C271AEA-727C-4AF0-8595-04227765C940}"/>
              </a:ext>
            </a:extLst>
          </p:cNvPr>
          <p:cNvGrpSpPr/>
          <p:nvPr/>
        </p:nvGrpSpPr>
        <p:grpSpPr>
          <a:xfrm>
            <a:off x="4458113" y="2666173"/>
            <a:ext cx="790147" cy="83838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75F37A5D-C31D-442A-9F27-6DD5E1B6143B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AC3AF93B-8933-48DF-A001-5A2F45C53303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E5AAED1B-49AD-408D-B8DA-42EFA6075C33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AC71AFF5-63E8-40FA-AA34-FDF683AC3EE2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61380CA9-6291-48F7-80BE-6E78A4EF364E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637CA02B-2215-4E40-ABD3-CA5CDF20EAF0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E00DF32A-B758-46F9-B828-061E128C6F7D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834EB162-66BE-4302-8235-AFA541B60FC1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117DC85-3D8A-4950-BCAF-3FC477955017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8152144-03D2-4F29-884A-4D0488ADCE8E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3D5A06C5-8261-4C93-9205-2608B5CC738D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CCE93B7B-EFF6-4CED-93E8-3073FCD64386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E9DB2EFE-C810-486B-8B4B-58C6F9EB7408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E7244797-1034-40FB-A6AA-6FE881282A2D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28F0D140-0901-4CC7-824D-9FC4655139B0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4D6B115F-52A6-4552-8663-A6C20C6A6DEE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0564CF4-B846-41C2-9C92-DFC1554C3D6F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6C0B2FE5-12AB-4A85-A6ED-B98AF07C006B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73930CE6-DFF1-4987-ADC8-82976B684702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383B2CC1-9A97-4540-9CF8-A94087249AA8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60A9917D-5D2F-41EB-A3AE-74090AFFE4D4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89BB7E66-FD43-48DB-9B75-A6B440B90693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73C06030-C206-45A9-B4BA-E742A65F53A3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4D77A3E0-DC69-4051-AE13-7124211D3C11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28FE9BE9-8BC9-4602-B9F2-F2F73E1482C8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837D32F3-9332-4650-996E-EB4B36D83C11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656E53AE-3CC1-416E-AB54-675953A4E3AE}"/>
              </a:ext>
            </a:extLst>
          </p:cNvPr>
          <p:cNvSpPr/>
          <p:nvPr/>
        </p:nvSpPr>
        <p:spPr>
          <a:xfrm>
            <a:off x="7369175" y="1895475"/>
            <a:ext cx="2390775" cy="10556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F16846F7-D202-4830-85F8-C072AD4CDE51}"/>
              </a:ext>
            </a:extLst>
          </p:cNvPr>
          <p:cNvGrpSpPr/>
          <p:nvPr/>
        </p:nvGrpSpPr>
        <p:grpSpPr>
          <a:xfrm>
            <a:off x="7449766" y="2072076"/>
            <a:ext cx="735051" cy="77992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C3F04984-BBD5-47A5-A5A0-8597719AA683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13F50191-AE12-4100-A285-096183B84D0A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98FD1D65-3A2F-431A-9C34-FE97339F4C93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AE7E758A-0495-4D56-8EA5-92DAF04C7C39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F56D4FDD-C609-481B-B53B-EE9324927207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4C1AFFC1-4F16-4E1F-BAE7-D9C367A71D2D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E95E980D-BFD3-461B-95CE-00A0AA8F3B53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43AEC49-10DB-41BE-B638-9F75A5D6F7BB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7BACCE59-B386-465A-B269-C5A59FFE7D20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375CC2C0-415F-46A0-89AC-2AD531DC456F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E9412184-1867-433A-B46B-11FC33CD43C6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969FBB0A-ACB6-40E1-8DDD-692A6EE4395F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B865414D-6B6F-4462-8DF3-51EA508F55AA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1E8FF51F-A0E3-4674-AAE1-BAC4BF4A0188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1F6B652C-B9CE-4759-883D-E8EBEFEE48D4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541504A7-5725-44B3-9A20-78C85122015F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BF23AFD2-E6CD-4C65-B036-8439B09D8542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3F478953-2660-44F3-B510-9E533897832E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208C92AF-1C45-4F07-BE11-6DB8AAAC9DFF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9ED1B888-5FE2-4939-856D-6732DC69A029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B52862A8-E45B-4CC1-B51A-BBF5B469B04B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566FE8EF-E49A-4325-B09D-05D4CF55BC99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4" name="타원 633">
              <a:extLst>
                <a:ext uri="{FF2B5EF4-FFF2-40B4-BE49-F238E27FC236}">
                  <a16:creationId xmlns:a16="http://schemas.microsoft.com/office/drawing/2014/main" id="{D059D5B1-4E5C-442C-9679-7A12BAAFFE41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57F8C54C-CB0C-4B89-BDD1-8A7FAC6E920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AF9BE41A-DA63-4A4A-B75F-4D902FF99CE8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7" name="타원 636">
              <a:extLst>
                <a:ext uri="{FF2B5EF4-FFF2-40B4-BE49-F238E27FC236}">
                  <a16:creationId xmlns:a16="http://schemas.microsoft.com/office/drawing/2014/main" id="{644D3A97-5F6C-4BD2-A60B-0529339EACEA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9A0C8550-2353-4324-8E32-ABABF4B7F99B}"/>
              </a:ext>
            </a:extLst>
          </p:cNvPr>
          <p:cNvSpPr/>
          <p:nvPr/>
        </p:nvSpPr>
        <p:spPr>
          <a:xfrm>
            <a:off x="7369175" y="3021013"/>
            <a:ext cx="2390775" cy="1055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90" name="직사각형 789">
            <a:extLst>
              <a:ext uri="{FF2B5EF4-FFF2-40B4-BE49-F238E27FC236}">
                <a16:creationId xmlns:a16="http://schemas.microsoft.com/office/drawing/2014/main" id="{30E19886-1711-4B96-B24B-CC7E78BB35A7}"/>
              </a:ext>
            </a:extLst>
          </p:cNvPr>
          <p:cNvSpPr/>
          <p:nvPr/>
        </p:nvSpPr>
        <p:spPr>
          <a:xfrm>
            <a:off x="7369175" y="4254500"/>
            <a:ext cx="2390775" cy="10556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27" name="그룹 826">
            <a:extLst>
              <a:ext uri="{FF2B5EF4-FFF2-40B4-BE49-F238E27FC236}">
                <a16:creationId xmlns:a16="http://schemas.microsoft.com/office/drawing/2014/main" id="{6EB5E3C1-A033-49E1-8016-E94EB90D03F2}"/>
              </a:ext>
            </a:extLst>
          </p:cNvPr>
          <p:cNvGrpSpPr/>
          <p:nvPr/>
        </p:nvGrpSpPr>
        <p:grpSpPr>
          <a:xfrm>
            <a:off x="9058396" y="4430876"/>
            <a:ext cx="735051" cy="766079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33FBEA90-3DDE-4211-8686-656204E4BA2A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D6D1ACF8-6BE4-4E24-A5D9-265E5719064D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CBFC84CA-E3EA-4CD8-882F-F50C287B16BE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E48D9A48-D6EB-4EE7-A7D9-D8B394DB60C3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2975659C-19C9-45C0-8328-8B4708F3D8FB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EAE8F6B8-2080-4EA1-BC5B-1C075BA44C53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CC5A5E58-051D-4DD9-B49C-8F04F70A51DB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FEA00C24-4857-4F9D-9B88-D8EC78278FCA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AEF60286-F103-48D3-8170-792DEE4F16D8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1FFB36CD-54F1-4053-891E-A25F831984F1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9E4B97F3-D87E-4F36-B8F4-8C7E8DCC38FD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5E69F8AD-C40E-4CEA-9B52-2A717A21D644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5C5ED836-1878-475A-8333-289D4773008F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23D4C03F-1B28-4729-8E55-34B56705CAD7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390C3CC0-8380-4990-BA49-10FDDEF18035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FD176EDE-EA2D-44FC-9EEF-AF818B165156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6DAA5736-D847-413F-A8CA-4F8AE77D3278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8307A6A2-C438-41B7-9640-C437F6218D5D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06E5CC47-BDAC-441F-A521-ECBBB2803BC9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B3726140-6227-4677-9299-A470E6A39824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27C9BE75-0BA9-49A1-ACE2-4C805CC6EC7F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DC02FFB8-D5BC-4AAB-881E-A0F8B97C5A28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0AB94C74-1B97-4551-B892-DF73721FDABD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B7A49CEB-F7F3-4301-B635-D683E2B7A890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0C628595-07A2-4436-A79F-6BBAE06B9AD5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5122C15A-89C8-4BB0-BC96-CEDA608E0985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BD8F89FE-E1DE-4CFE-AD11-8858661CA7D0}"/>
              </a:ext>
            </a:extLst>
          </p:cNvPr>
          <p:cNvSpPr/>
          <p:nvPr/>
        </p:nvSpPr>
        <p:spPr>
          <a:xfrm>
            <a:off x="7043738" y="2470150"/>
            <a:ext cx="309562" cy="2638425"/>
          </a:xfrm>
          <a:prstGeom prst="leftBrace">
            <a:avLst>
              <a:gd name="adj1" fmla="val 36849"/>
              <a:gd name="adj2" fmla="val 272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22" name="직사각형 880">
            <a:extLst>
              <a:ext uri="{FF2B5EF4-FFF2-40B4-BE49-F238E27FC236}">
                <a16:creationId xmlns:a16="http://schemas.microsoft.com/office/drawing/2014/main" id="{45B95C21-E7FE-449E-855B-EDE8F21A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2214563"/>
            <a:ext cx="24749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en-US" altLang="ko-KR" sz="1000">
                <a:solidFill>
                  <a:srgbClr val="00B050"/>
                </a:solidFill>
              </a:rPr>
              <a:t>1</a:t>
            </a:r>
            <a:r>
              <a:rPr lang="ko-KR" altLang="en-US" sz="1000">
                <a:solidFill>
                  <a:srgbClr val="00B050"/>
                </a:solidFill>
              </a:rPr>
              <a:t>회 촬영 후</a:t>
            </a:r>
            <a:r>
              <a:rPr lang="en-US" altLang="ko-KR" sz="1000">
                <a:solidFill>
                  <a:srgbClr val="00B050"/>
                </a:solidFill>
              </a:rPr>
              <a:t> image </a:t>
            </a:r>
            <a:r>
              <a:rPr lang="ko-KR" altLang="en-US" sz="1000">
                <a:solidFill>
                  <a:srgbClr val="00B050"/>
                </a:solidFill>
              </a:rPr>
              <a:t>분리하여 </a:t>
            </a:r>
            <a:r>
              <a:rPr lang="en-US" altLang="ko-KR" sz="1000">
                <a:solidFill>
                  <a:srgbClr val="00B050"/>
                </a:solidFill>
              </a:rPr>
              <a:t>3</a:t>
            </a:r>
            <a:r>
              <a:rPr lang="ko-KR" altLang="en-US" sz="1000">
                <a:solidFill>
                  <a:srgbClr val="00B050"/>
                </a:solidFill>
              </a:rPr>
              <a:t>장의 사진 사용</a:t>
            </a:r>
          </a:p>
        </p:txBody>
      </p:sp>
      <p:grpSp>
        <p:nvGrpSpPr>
          <p:cNvPr id="17423" name="그룹 881">
            <a:extLst>
              <a:ext uri="{FF2B5EF4-FFF2-40B4-BE49-F238E27FC236}">
                <a16:creationId xmlns:a16="http://schemas.microsoft.com/office/drawing/2014/main" id="{8202C3D3-0F17-4608-AE2B-FE0D9AD9944F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2571750"/>
            <a:ext cx="1146175" cy="660400"/>
            <a:chOff x="5713403" y="1991106"/>
            <a:chExt cx="1200663" cy="1034611"/>
          </a:xfrm>
        </p:grpSpPr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8B637E14-A99B-4E75-A676-13E229046154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2263C371-8AF1-4425-A952-8B8BC1AE9827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CF37CE64-9F9A-4545-B74F-D3D759817FF2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A3462CCA-C369-4549-9467-0928D1D8D885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137D7E41-09C0-410A-BB02-DEA84476C29B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3D0AE45-8679-421A-AA55-E3561B9916F6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3C92F636-5A66-4B06-B530-BD41DEC9618A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17D66063-BAFA-43FC-B8B1-D44F0A36939E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D4F6B772-CDAA-45C3-8C33-13FAB8C0A344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C0EB24D7-665D-490E-A0EC-8CD988EF5388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4798092F-0085-4B1A-ACA8-99F793EEAF22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884825F3-D605-4897-9280-767180BDD196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4BD2CFFD-A8FA-4C1D-BAFB-5776D6F8341A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86FF08DB-3761-43EC-99CC-54D230FE5E23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ABA7432A-0DAE-45D3-A253-7417B3898A46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5AD5E6C2-830A-4903-B17F-93A1B108AB8D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4CB042AB-5643-4455-9F11-D3C64620B0B4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8C563770-90FA-4FDE-9736-756DB9A53BA5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59D71582-A9AA-4C93-B88A-1DEFD1EB400E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96400A87-0121-436B-A445-85C9B681D05E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A9868481-C4F6-4000-9C1D-97F3D15AAF37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3A923D5E-526A-4B13-A7F6-8364F8819120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AE9F2A39-B1D7-4C6F-8E8E-C96A432D1E39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CE6369AC-8CFD-4F56-B68F-7BB07A7154D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E4322BA2-CB30-43EA-8383-B9212E2F0DAE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4C7CC916-C5E4-4D6C-A191-97305A6D57AD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424" name="그룹 908">
            <a:extLst>
              <a:ext uri="{FF2B5EF4-FFF2-40B4-BE49-F238E27FC236}">
                <a16:creationId xmlns:a16="http://schemas.microsoft.com/office/drawing/2014/main" id="{795CC867-BAF6-4D43-B4EF-D7092B31E136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3197225"/>
            <a:ext cx="1146175" cy="660400"/>
            <a:chOff x="5713403" y="1991106"/>
            <a:chExt cx="1200663" cy="1034611"/>
          </a:xfrm>
        </p:grpSpPr>
        <p:sp>
          <p:nvSpPr>
            <p:cNvPr id="910" name="직사각형 909">
              <a:extLst>
                <a:ext uri="{FF2B5EF4-FFF2-40B4-BE49-F238E27FC236}">
                  <a16:creationId xmlns:a16="http://schemas.microsoft.com/office/drawing/2014/main" id="{368082C5-91C2-4578-B177-441353E9DEFE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604966DC-BBB1-4EBD-B041-ABDDD07B9ED8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C435686E-0FB5-49F1-8C67-102F5FBD09CB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5B0704D5-4865-4A93-87A5-8E803EDBFD0A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6107F932-5550-4B2D-8853-4C34B90E8F7E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630A8130-D84F-48E1-B148-A2EBFCC807F8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6F42ABB3-2C7C-42A6-8B31-992B5117A7BC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005ECE51-7F89-4C4E-88C3-EC17D27EA8BA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458FE9A0-D6C6-4696-8EFF-74E204B4E8BD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DF58B941-1142-4464-AFFC-39FFB100FDE5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C643238A-0737-407D-BB39-D93E1219AD71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1A9F4FEA-C3AB-4A16-9FA3-371C3255EB18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C09B8D30-5685-45C6-AA55-695FDC3FFB3C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3349AE13-2A14-46BC-A41D-78D46208973B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9B7AA899-E722-4384-8763-10C0B3BA179F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9901114F-CDD8-48DB-BD02-5D55506477D1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7163A0BE-E69B-444B-8486-8466C3DCE6AF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F5C44D18-19C2-40D3-9D8F-686DE68F6E14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06620D35-E8C7-4D4B-937E-40A1775B4805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1D329D08-FCC8-4856-84B5-8554B251DB7E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55DEB8AC-77BC-4575-BEB9-08118A7CD134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D265E912-D013-4528-8B41-5595DF00BC80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173F7873-6FA6-4351-97DD-7FC744C9ECF5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5A15570-A5E3-420E-91A7-C2A402788A3E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747A5901-00E1-4208-BAB7-D965B43E1998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301979A3-C63D-4C13-B218-B281C99E74E4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425" name="직사각형 935">
            <a:extLst>
              <a:ext uri="{FF2B5EF4-FFF2-40B4-BE49-F238E27FC236}">
                <a16:creationId xmlns:a16="http://schemas.microsoft.com/office/drawing/2014/main" id="{4D79359E-CF46-4017-9146-16180DE2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1579563"/>
            <a:ext cx="24431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ko-KR" altLang="en-US" sz="1000">
                <a:solidFill>
                  <a:srgbClr val="00B050"/>
                </a:solidFill>
              </a:rPr>
              <a:t>각 사진</a:t>
            </a:r>
            <a:r>
              <a:rPr lang="en-US" altLang="ko-KR" sz="1000">
                <a:solidFill>
                  <a:srgbClr val="00B050"/>
                </a:solidFill>
              </a:rPr>
              <a:t> </a:t>
            </a:r>
            <a:r>
              <a:rPr lang="ko-KR" altLang="en-US" sz="1000">
                <a:solidFill>
                  <a:srgbClr val="00B050"/>
                </a:solidFill>
              </a:rPr>
              <a:t>별 </a:t>
            </a:r>
            <a:r>
              <a:rPr lang="en-US" altLang="ko-KR" sz="1000">
                <a:solidFill>
                  <a:srgbClr val="00B050"/>
                </a:solidFill>
              </a:rPr>
              <a:t>corner detection </a:t>
            </a:r>
            <a:r>
              <a:rPr lang="ko-KR" altLang="en-US" sz="1000">
                <a:solidFill>
                  <a:srgbClr val="00B050"/>
                </a:solidFill>
              </a:rPr>
              <a:t>알고리즘 적용</a:t>
            </a:r>
            <a:r>
              <a:rPr lang="en-US" altLang="ko-KR" sz="1000">
                <a:solidFill>
                  <a:srgbClr val="00B050"/>
                </a:solidFill>
              </a:rPr>
              <a:t> 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1D5E52-34E3-4907-AD60-A8298D6579AF}"/>
              </a:ext>
            </a:extLst>
          </p:cNvPr>
          <p:cNvSpPr/>
          <p:nvPr/>
        </p:nvSpPr>
        <p:spPr>
          <a:xfrm>
            <a:off x="8423275" y="1957388"/>
            <a:ext cx="1252538" cy="969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F0DED3-DCF0-4549-BA66-26B5BD031EBC}"/>
              </a:ext>
            </a:extLst>
          </p:cNvPr>
          <p:cNvSpPr/>
          <p:nvPr/>
        </p:nvSpPr>
        <p:spPr>
          <a:xfrm>
            <a:off x="8459788" y="2303463"/>
            <a:ext cx="1268412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Arial Narrow" panose="020B0606020202030204" pitchFamily="34" charset="0"/>
                <a:ea typeface="돋움" panose="020B0600000101010101" pitchFamily="50" charset="-127"/>
              </a:rPr>
              <a:t>유효 왜곡 영역 손실</a:t>
            </a:r>
            <a:endParaRPr lang="ko-KR" altLang="en-US" sz="1050" b="1" dirty="0">
              <a:solidFill>
                <a:schemeClr val="bg1"/>
              </a:solidFill>
              <a:ea typeface="돋움" panose="020B0600000101010101" pitchFamily="50" charset="-127"/>
            </a:endParaRPr>
          </a:p>
        </p:txBody>
      </p:sp>
      <p:sp>
        <p:nvSpPr>
          <p:cNvPr id="937" name="타원 936">
            <a:extLst>
              <a:ext uri="{FF2B5EF4-FFF2-40B4-BE49-F238E27FC236}">
                <a16:creationId xmlns:a16="http://schemas.microsoft.com/office/drawing/2014/main" id="{93022919-4DD4-4FBE-BA81-0629FD56108A}"/>
              </a:ext>
            </a:extLst>
          </p:cNvPr>
          <p:cNvSpPr/>
          <p:nvPr/>
        </p:nvSpPr>
        <p:spPr>
          <a:xfrm>
            <a:off x="7524750" y="4262438"/>
            <a:ext cx="1252538" cy="9699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55492E38-EC50-4972-B488-4BC3973592F6}"/>
              </a:ext>
            </a:extLst>
          </p:cNvPr>
          <p:cNvSpPr/>
          <p:nvPr/>
        </p:nvSpPr>
        <p:spPr>
          <a:xfrm>
            <a:off x="7561263" y="4608513"/>
            <a:ext cx="1268412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Arial Narrow" panose="020B0606020202030204" pitchFamily="34" charset="0"/>
                <a:ea typeface="돋움" panose="020B0600000101010101" pitchFamily="50" charset="-127"/>
              </a:rPr>
              <a:t>유효 왜곡 영역 손실</a:t>
            </a:r>
            <a:endParaRPr lang="ko-KR" altLang="en-US" sz="1050" b="1" dirty="0">
              <a:solidFill>
                <a:schemeClr val="bg1"/>
              </a:solidFill>
              <a:ea typeface="돋움" panose="020B0600000101010101" pitchFamily="50" charset="-127"/>
            </a:endParaRPr>
          </a:p>
        </p:txBody>
      </p:sp>
      <p:sp>
        <p:nvSpPr>
          <p:cNvPr id="939" name="타원 938">
            <a:extLst>
              <a:ext uri="{FF2B5EF4-FFF2-40B4-BE49-F238E27FC236}">
                <a16:creationId xmlns:a16="http://schemas.microsoft.com/office/drawing/2014/main" id="{EACC6191-8305-40D8-A3E4-9B596B27540C}"/>
              </a:ext>
            </a:extLst>
          </p:cNvPr>
          <p:cNvSpPr/>
          <p:nvPr/>
        </p:nvSpPr>
        <p:spPr>
          <a:xfrm>
            <a:off x="7424738" y="3089275"/>
            <a:ext cx="555625" cy="8826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0" name="타원 939">
            <a:extLst>
              <a:ext uri="{FF2B5EF4-FFF2-40B4-BE49-F238E27FC236}">
                <a16:creationId xmlns:a16="http://schemas.microsoft.com/office/drawing/2014/main" id="{417369B6-85F8-4F5C-A03D-EA9DC8AF8612}"/>
              </a:ext>
            </a:extLst>
          </p:cNvPr>
          <p:cNvSpPr/>
          <p:nvPr/>
        </p:nvSpPr>
        <p:spPr>
          <a:xfrm>
            <a:off x="9213850" y="3116263"/>
            <a:ext cx="555625" cy="8826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32" name="제목 3">
            <a:extLst>
              <a:ext uri="{FF2B5EF4-FFF2-40B4-BE49-F238E27FC236}">
                <a16:creationId xmlns:a16="http://schemas.microsoft.com/office/drawing/2014/main" id="{1E63BC9A-CE7F-4909-B5C4-34CDBB10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텍스트 개체 틀 2">
            <a:extLst>
              <a:ext uri="{FF2B5EF4-FFF2-40B4-BE49-F238E27FC236}">
                <a16:creationId xmlns:a16="http://schemas.microsoft.com/office/drawing/2014/main" id="{A2565DE4-6FD4-4690-9993-A92FA54E986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119813" y="217488"/>
            <a:ext cx="2506662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B981EE-58C0-4FC5-BC60-AE724B058EB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4369" y="4325651"/>
            <a:ext cx="1463862" cy="298736"/>
          </a:xfrm>
          <a:prstGeom prst="rect">
            <a:avLst/>
          </a:prstGeom>
          <a:blipFill>
            <a:blip r:embed="rId3"/>
            <a:stretch>
              <a:fillRect b="-612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781031-56E5-4FD1-AF32-759D16C1D96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42358" y="4223691"/>
            <a:ext cx="1117677" cy="4974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D8A435-1971-4732-83A0-99BA3F8274B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48810" y="4865079"/>
            <a:ext cx="2313454" cy="6937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3E9EB2-61EC-44AE-8110-07D3D8CE978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8533" y="5702803"/>
            <a:ext cx="4351418" cy="646331"/>
          </a:xfrm>
          <a:prstGeom prst="rect">
            <a:avLst/>
          </a:prstGeom>
          <a:blipFill>
            <a:blip r:embed="rId6"/>
            <a:stretch>
              <a:fillRect b="-560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76F1853-2D1C-45F5-9FC7-1A6095974E7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090" y="4402397"/>
            <a:ext cx="4883929" cy="1015663"/>
          </a:xfrm>
          <a:prstGeom prst="rect">
            <a:avLst/>
          </a:prstGeom>
          <a:blipFill>
            <a:blip r:embed="rId7"/>
            <a:stretch>
              <a:fillRect b="-2155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D6E3AAE-EDD0-4F6A-AD40-8CD370AD691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025" y="5440791"/>
            <a:ext cx="4717058" cy="1015663"/>
          </a:xfrm>
          <a:prstGeom prst="rect">
            <a:avLst/>
          </a:prstGeom>
          <a:blipFill>
            <a:blip r:embed="rId8"/>
            <a:stretch>
              <a:fillRect t="-602" b="-2228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grpSp>
        <p:nvGrpSpPr>
          <p:cNvPr id="18441" name="그룹 4">
            <a:extLst>
              <a:ext uri="{FF2B5EF4-FFF2-40B4-BE49-F238E27FC236}">
                <a16:creationId xmlns:a16="http://schemas.microsoft.com/office/drawing/2014/main" id="{66D65EDE-32C1-4D1E-A7D6-994A65EE1F0B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1171575"/>
            <a:ext cx="3706812" cy="3052763"/>
            <a:chOff x="537299" y="852157"/>
            <a:chExt cx="3899329" cy="321076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2A6162D-8F6C-4210-AA7E-589583DF9DAF}"/>
                </a:ext>
              </a:extLst>
            </p:cNvPr>
            <p:cNvSpPr/>
            <p:nvPr/>
          </p:nvSpPr>
          <p:spPr>
            <a:xfrm>
              <a:off x="2254006" y="3366672"/>
              <a:ext cx="465915" cy="465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CB40C87-CBF2-4FC1-974F-75CB300EE321}"/>
                </a:ext>
              </a:extLst>
            </p:cNvPr>
            <p:cNvCxnSpPr>
              <a:cxnSpLocks/>
            </p:cNvCxnSpPr>
            <p:nvPr/>
          </p:nvCxnSpPr>
          <p:spPr>
            <a:xfrm>
              <a:off x="1736322" y="1448228"/>
              <a:ext cx="1501283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B653D646-7BE9-4BE8-899E-8E419BC54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99" y="1454907"/>
              <a:ext cx="1199023" cy="899949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337533FF-4F38-4C74-BDE1-21A7DE556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7605" y="1454907"/>
              <a:ext cx="1199023" cy="899949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6A54A24-517F-4B64-BB20-48BCD7D20F68}"/>
                </a:ext>
              </a:extLst>
            </p:cNvPr>
            <p:cNvCxnSpPr/>
            <p:nvPr/>
          </p:nvCxnSpPr>
          <p:spPr>
            <a:xfrm>
              <a:off x="537299" y="2354855"/>
              <a:ext cx="389932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453F8AD3-E607-4B2A-ADE9-7D995C9C4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818" y="2346508"/>
              <a:ext cx="1920441" cy="118546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055DDCC5-F429-41A2-BC37-6D71E0B24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299" y="2354855"/>
              <a:ext cx="1938810" cy="119548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729CED7F-D3D3-4788-9472-703B70162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322" y="885550"/>
              <a:ext cx="749806" cy="562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0AF572C1-11E7-48B5-AAEC-0A2D76422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818" y="890560"/>
              <a:ext cx="821615" cy="6161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1DC093C2-CCB1-4F49-9D65-8CD836279F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6128" y="885550"/>
              <a:ext cx="0" cy="267814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2" name="TextBox 23">
              <a:extLst>
                <a:ext uri="{FF2B5EF4-FFF2-40B4-BE49-F238E27FC236}">
                  <a16:creationId xmlns:a16="http://schemas.microsoft.com/office/drawing/2014/main" id="{FD7A38D8-F417-40EA-964D-823FD2B76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770" y="3832091"/>
              <a:ext cx="5966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r>
                <a:rPr lang="en-US" altLang="ko-KR" sz="900"/>
                <a:t>S-LiDAR</a:t>
              </a:r>
            </a:p>
          </p:txBody>
        </p:sp>
        <p:sp>
          <p:nvSpPr>
            <p:cNvPr id="352" name="원호 351">
              <a:extLst>
                <a:ext uri="{FF2B5EF4-FFF2-40B4-BE49-F238E27FC236}">
                  <a16:creationId xmlns:a16="http://schemas.microsoft.com/office/drawing/2014/main" id="{0FE9AC1F-FEEF-437F-90D1-5F05EB55EF67}"/>
                </a:ext>
              </a:extLst>
            </p:cNvPr>
            <p:cNvSpPr/>
            <p:nvPr/>
          </p:nvSpPr>
          <p:spPr>
            <a:xfrm>
              <a:off x="2270705" y="3313243"/>
              <a:ext cx="425836" cy="208709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78202A8-4A1A-4532-A5CF-CFD72C4E9CD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87030" y="3070926"/>
              <a:ext cx="434734" cy="261610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1B93B7-1FB4-4807-A26C-672CA5D16F1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63487" y="2735483"/>
              <a:ext cx="322589" cy="276999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55" name="원호 354">
              <a:extLst>
                <a:ext uri="{FF2B5EF4-FFF2-40B4-BE49-F238E27FC236}">
                  <a16:creationId xmlns:a16="http://schemas.microsoft.com/office/drawing/2014/main" id="{3CEA03BA-4C9C-4051-8CCD-4CEC7AC5E66A}"/>
                </a:ext>
              </a:extLst>
            </p:cNvPr>
            <p:cNvSpPr/>
            <p:nvPr/>
          </p:nvSpPr>
          <p:spPr>
            <a:xfrm rot="17892334">
              <a:off x="2105431" y="2493413"/>
              <a:ext cx="606089" cy="295580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6" name="원호 355">
              <a:extLst>
                <a:ext uri="{FF2B5EF4-FFF2-40B4-BE49-F238E27FC236}">
                  <a16:creationId xmlns:a16="http://schemas.microsoft.com/office/drawing/2014/main" id="{49FB42BE-06B6-4CFD-823D-07EE7534D6A5}"/>
                </a:ext>
              </a:extLst>
            </p:cNvPr>
            <p:cNvSpPr/>
            <p:nvPr/>
          </p:nvSpPr>
          <p:spPr>
            <a:xfrm rot="14136875">
              <a:off x="2028652" y="3076115"/>
              <a:ext cx="1050220" cy="422497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50B7839B-C928-460D-A223-5D0321350A16}"/>
                </a:ext>
              </a:extLst>
            </p:cNvPr>
            <p:cNvSpPr/>
            <p:nvPr/>
          </p:nvSpPr>
          <p:spPr>
            <a:xfrm rot="9710633">
              <a:off x="2314124" y="2603636"/>
              <a:ext cx="1992248" cy="9750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F92A28B0-485C-4554-B966-6F35008B2F00}"/>
                </a:ext>
              </a:extLst>
            </p:cNvPr>
            <p:cNvSpPr/>
            <p:nvPr/>
          </p:nvSpPr>
          <p:spPr>
            <a:xfrm rot="5052979">
              <a:off x="2880380" y="1810424"/>
              <a:ext cx="1691371" cy="1417787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6BD9A6AD-0A8D-4724-9E7B-CF8141CD34D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697670" y="3220157"/>
              <a:ext cx="407547" cy="276999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9C72315E-5E47-42EA-A83A-B45439D8886F}"/>
                </a:ext>
              </a:extLst>
            </p:cNvPr>
            <p:cNvSpPr/>
            <p:nvPr/>
          </p:nvSpPr>
          <p:spPr>
            <a:xfrm rot="3964294">
              <a:off x="3860557" y="1867288"/>
              <a:ext cx="716287" cy="295580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66314DBF-7D90-4F52-B753-69A99963A93D}"/>
                </a:ext>
              </a:extLst>
            </p:cNvPr>
            <p:cNvSpPr/>
            <p:nvPr/>
          </p:nvSpPr>
          <p:spPr>
            <a:xfrm rot="208835">
              <a:off x="2905286" y="1449897"/>
              <a:ext cx="1240771" cy="422426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D12B641-9969-461B-A315-9016BAF5BB8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920477" y="1466951"/>
              <a:ext cx="314381" cy="276999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72" name="원호 371">
              <a:extLst>
                <a:ext uri="{FF2B5EF4-FFF2-40B4-BE49-F238E27FC236}">
                  <a16:creationId xmlns:a16="http://schemas.microsoft.com/office/drawing/2014/main" id="{75AC9F51-4D27-4B87-9D9B-93A5710E041A}"/>
                </a:ext>
              </a:extLst>
            </p:cNvPr>
            <p:cNvSpPr/>
            <p:nvPr/>
          </p:nvSpPr>
          <p:spPr>
            <a:xfrm rot="16200000" flipV="1">
              <a:off x="2798428" y="1164335"/>
              <a:ext cx="232084" cy="589492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3" name="원호 372">
              <a:extLst>
                <a:ext uri="{FF2B5EF4-FFF2-40B4-BE49-F238E27FC236}">
                  <a16:creationId xmlns:a16="http://schemas.microsoft.com/office/drawing/2014/main" id="{331AF8FA-E16B-4AC4-8A1F-E6326D1CD643}"/>
                </a:ext>
              </a:extLst>
            </p:cNvPr>
            <p:cNvSpPr/>
            <p:nvPr/>
          </p:nvSpPr>
          <p:spPr>
            <a:xfrm rot="5400000" flipH="1" flipV="1">
              <a:off x="2664832" y="1164335"/>
              <a:ext cx="232084" cy="589492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02742A-9A9B-4CE7-96DC-5FC9B4EA722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681189" y="1193260"/>
              <a:ext cx="401327" cy="230832"/>
            </a:xfrm>
            <a:prstGeom prst="rect">
              <a:avLst/>
            </a:prstGeom>
            <a:blipFill>
              <a:blip r:embed="rId13"/>
              <a:stretch>
                <a:fillRect b="-8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75" name="원호 374">
              <a:extLst>
                <a:ext uri="{FF2B5EF4-FFF2-40B4-BE49-F238E27FC236}">
                  <a16:creationId xmlns:a16="http://schemas.microsoft.com/office/drawing/2014/main" id="{B15A5611-E333-4F0C-9834-D2856394A9AB}"/>
                </a:ext>
              </a:extLst>
            </p:cNvPr>
            <p:cNvSpPr/>
            <p:nvPr/>
          </p:nvSpPr>
          <p:spPr>
            <a:xfrm rot="16476475">
              <a:off x="4023352" y="2270519"/>
              <a:ext cx="427434" cy="208744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2DD3DF-4FC6-4D3C-B034-5FA43D92223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534541" y="2067173"/>
              <a:ext cx="597471" cy="276999"/>
            </a:xfrm>
            <a:prstGeom prst="rect">
              <a:avLst/>
            </a:pr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C54472EC-077E-4F72-BCC8-BA8C0C42548C}"/>
                </a:ext>
              </a:extLst>
            </p:cNvPr>
            <p:cNvSpPr/>
            <p:nvPr/>
          </p:nvSpPr>
          <p:spPr>
            <a:xfrm rot="12199952">
              <a:off x="3107349" y="1316324"/>
              <a:ext cx="283891" cy="267146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EEE9DA-7D14-45FF-B4FB-FCD81420AC8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10023" y="1587050"/>
              <a:ext cx="318997" cy="276999"/>
            </a:xfrm>
            <a:prstGeom prst="rect">
              <a:avLst/>
            </a:pr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DC08E3FD-DDAB-48D7-BAFC-B975F437DE0A}"/>
                </a:ext>
              </a:extLst>
            </p:cNvPr>
            <p:cNvSpPr/>
            <p:nvPr/>
          </p:nvSpPr>
          <p:spPr>
            <a:xfrm rot="11960361">
              <a:off x="2432690" y="2304765"/>
              <a:ext cx="911792" cy="250450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EB59EA54-D927-43DA-A3ED-89170BB46684}"/>
                </a:ext>
              </a:extLst>
            </p:cNvPr>
            <p:cNvSpPr/>
            <p:nvPr/>
          </p:nvSpPr>
          <p:spPr>
            <a:xfrm rot="10443426">
              <a:off x="2921985" y="2117763"/>
              <a:ext cx="1497943" cy="532624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E282ED2B-75C2-459A-8EA0-DE3B753238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129628" y="2454176"/>
              <a:ext cx="508601" cy="298736"/>
            </a:xfrm>
            <a:prstGeom prst="rect">
              <a:avLst/>
            </a:prstGeom>
            <a:blipFill>
              <a:blip r:embed="rId1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385" name="원호 384">
              <a:extLst>
                <a:ext uri="{FF2B5EF4-FFF2-40B4-BE49-F238E27FC236}">
                  <a16:creationId xmlns:a16="http://schemas.microsoft.com/office/drawing/2014/main" id="{3C7AB8DE-C50B-463E-9CE7-611124FB34D2}"/>
                </a:ext>
              </a:extLst>
            </p:cNvPr>
            <p:cNvSpPr/>
            <p:nvPr/>
          </p:nvSpPr>
          <p:spPr>
            <a:xfrm rot="3964294">
              <a:off x="2912001" y="1151006"/>
              <a:ext cx="420756" cy="253832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6" name="원호 385">
              <a:extLst>
                <a:ext uri="{FF2B5EF4-FFF2-40B4-BE49-F238E27FC236}">
                  <a16:creationId xmlns:a16="http://schemas.microsoft.com/office/drawing/2014/main" id="{1EC4193B-2AAB-4231-A8F7-074523939B88}"/>
                </a:ext>
              </a:extLst>
            </p:cNvPr>
            <p:cNvSpPr/>
            <p:nvPr/>
          </p:nvSpPr>
          <p:spPr>
            <a:xfrm rot="208835">
              <a:off x="2339173" y="855496"/>
              <a:ext cx="731437" cy="362318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2C052369-247A-4F52-B4BC-7559A29C0C2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32823" y="852157"/>
              <a:ext cx="280911" cy="276999"/>
            </a:xfrm>
            <a:prstGeom prst="rect">
              <a:avLst/>
            </a:prstGeom>
            <a:blipFill>
              <a:blip r:embed="rId1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sp>
          <p:nvSpPr>
            <p:cNvPr id="430" name="원호 429">
              <a:extLst>
                <a:ext uri="{FF2B5EF4-FFF2-40B4-BE49-F238E27FC236}">
                  <a16:creationId xmlns:a16="http://schemas.microsoft.com/office/drawing/2014/main" id="{26D0EDDF-0D3C-44CC-B330-73A38C015523}"/>
                </a:ext>
              </a:extLst>
            </p:cNvPr>
            <p:cNvSpPr/>
            <p:nvPr/>
          </p:nvSpPr>
          <p:spPr>
            <a:xfrm rot="17892334">
              <a:off x="2102927" y="1594298"/>
              <a:ext cx="604419" cy="295580"/>
            </a:xfrm>
            <a:prstGeom prst="arc">
              <a:avLst>
                <a:gd name="adj1" fmla="val 16839696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1" name="원호 430">
              <a:extLst>
                <a:ext uri="{FF2B5EF4-FFF2-40B4-BE49-F238E27FC236}">
                  <a16:creationId xmlns:a16="http://schemas.microsoft.com/office/drawing/2014/main" id="{B00AB304-9F1B-4104-8AA5-5622CD10CCB4}"/>
                </a:ext>
              </a:extLst>
            </p:cNvPr>
            <p:cNvSpPr/>
            <p:nvPr/>
          </p:nvSpPr>
          <p:spPr>
            <a:xfrm rot="14136875">
              <a:off x="2021137" y="1876461"/>
              <a:ext cx="1050219" cy="420827"/>
            </a:xfrm>
            <a:prstGeom prst="arc">
              <a:avLst>
                <a:gd name="adj1" fmla="val 13641582"/>
                <a:gd name="adj2" fmla="val 185073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3172135-511C-454E-844C-DEBA4394C37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70752" y="1744024"/>
              <a:ext cx="652294" cy="276999"/>
            </a:xfrm>
            <a:prstGeom prst="rect">
              <a:avLst/>
            </a:prstGeom>
            <a:blipFill>
              <a:blip r:embed="rId1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</p:grpSp>
      <p:grpSp>
        <p:nvGrpSpPr>
          <p:cNvPr id="18442" name="그룹 5">
            <a:extLst>
              <a:ext uri="{FF2B5EF4-FFF2-40B4-BE49-F238E27FC236}">
                <a16:creationId xmlns:a16="http://schemas.microsoft.com/office/drawing/2014/main" id="{9230E17F-C18A-4401-8AC4-4854BA508676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1470025"/>
            <a:ext cx="4775200" cy="2478088"/>
            <a:chOff x="5125245" y="1287031"/>
            <a:chExt cx="4775470" cy="247840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88462F7-555F-48A0-9514-7CD021033884}"/>
                </a:ext>
              </a:extLst>
            </p:cNvPr>
            <p:cNvCxnSpPr/>
            <p:nvPr/>
          </p:nvCxnSpPr>
          <p:spPr>
            <a:xfrm>
              <a:off x="5149059" y="2353967"/>
              <a:ext cx="44182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DD39F3-2995-4EB3-A26A-342DF0B4AD03}"/>
                </a:ext>
              </a:extLst>
            </p:cNvPr>
            <p:cNvSpPr/>
            <p:nvPr/>
          </p:nvSpPr>
          <p:spPr>
            <a:xfrm>
              <a:off x="7844787" y="1595045"/>
              <a:ext cx="287353" cy="14575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0F401A8-89EE-4F08-846C-C7A679B8063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5191924" y="1595045"/>
              <a:ext cx="2797333" cy="1101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6144A076-4129-48D5-88BA-6F66CCF855B7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>
              <a:off x="5125245" y="2015787"/>
              <a:ext cx="2864012" cy="1036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B41FE78E-47E0-4474-8458-9B988160799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 flipV="1">
              <a:off x="7989257" y="1595045"/>
              <a:ext cx="1578064" cy="924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D3719C59-7340-4B5D-A968-92F805396FE0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H="1">
              <a:off x="7989257" y="2206311"/>
              <a:ext cx="1578064" cy="846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E084F82-7B6A-40C8-8DEA-B716CB9F9157}"/>
                </a:ext>
              </a:extLst>
            </p:cNvPr>
            <p:cNvCxnSpPr/>
            <p:nvPr/>
          </p:nvCxnSpPr>
          <p:spPr>
            <a:xfrm>
              <a:off x="9102158" y="2118987"/>
              <a:ext cx="0" cy="45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180C49-DB85-439F-A44B-B17131AE000F}"/>
                </a:ext>
              </a:extLst>
            </p:cNvPr>
            <p:cNvCxnSpPr/>
            <p:nvPr/>
          </p:nvCxnSpPr>
          <p:spPr>
            <a:xfrm>
              <a:off x="9491117" y="2118987"/>
              <a:ext cx="0" cy="45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EA17DBCF-7759-4868-B50A-A31D0AE995EE}"/>
                </a:ext>
              </a:extLst>
            </p:cNvPr>
            <p:cNvCxnSpPr>
              <a:cxnSpLocks/>
            </p:cNvCxnSpPr>
            <p:nvPr/>
          </p:nvCxnSpPr>
          <p:spPr>
            <a:xfrm>
              <a:off x="6557251" y="2041190"/>
              <a:ext cx="0" cy="587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1018FF6A-6CF9-4D96-86A7-4E0B2E88CF7D}"/>
                </a:ext>
              </a:extLst>
            </p:cNvPr>
            <p:cNvCxnSpPr>
              <a:cxnSpLocks/>
            </p:cNvCxnSpPr>
            <p:nvPr/>
          </p:nvCxnSpPr>
          <p:spPr>
            <a:xfrm>
              <a:off x="5617398" y="2066593"/>
              <a:ext cx="0" cy="587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2E87D5-BAF6-4B12-9412-0CDF49682FE4}"/>
                </a:ext>
              </a:extLst>
            </p:cNvPr>
            <p:cNvCxnSpPr/>
            <p:nvPr/>
          </p:nvCxnSpPr>
          <p:spPr>
            <a:xfrm>
              <a:off x="9102158" y="2628640"/>
              <a:ext cx="0" cy="6588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FE05E9-E210-4279-AB24-F3A46836345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508428" y="3282157"/>
              <a:ext cx="792205" cy="261610"/>
            </a:xfrm>
            <a:prstGeom prst="rect">
              <a:avLst/>
            </a:prstGeom>
            <a:blipFill>
              <a:blip r:embed="rId19"/>
              <a:stretch>
                <a:fillRect b="-930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6951A4AC-F982-4320-AD3A-12AB3BDB4FDE}"/>
                </a:ext>
              </a:extLst>
            </p:cNvPr>
            <p:cNvCxnSpPr>
              <a:cxnSpLocks/>
              <a:endCxn id="425" idx="0"/>
            </p:cNvCxnSpPr>
            <p:nvPr/>
          </p:nvCxnSpPr>
          <p:spPr>
            <a:xfrm>
              <a:off x="9519693" y="2654043"/>
              <a:ext cx="0" cy="85735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F823E02D-6226-4726-BF25-8659623C950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137364" y="3511519"/>
              <a:ext cx="763351" cy="253916"/>
            </a:xfrm>
            <a:prstGeom prst="rect">
              <a:avLst/>
            </a:prstGeom>
            <a:blipFill>
              <a:blip r:embed="rId20"/>
              <a:stretch>
                <a:fillRect b="-1190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6948B788-7B19-4BF3-8050-3BF753F3E40A}"/>
                </a:ext>
              </a:extLst>
            </p:cNvPr>
            <p:cNvCxnSpPr>
              <a:cxnSpLocks/>
            </p:cNvCxnSpPr>
            <p:nvPr/>
          </p:nvCxnSpPr>
          <p:spPr>
            <a:xfrm>
              <a:off x="6066686" y="2392072"/>
              <a:ext cx="0" cy="103677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27B26448-F09A-4B97-A2FF-70420F0032CE}"/>
                </a:ext>
              </a:extLst>
            </p:cNvPr>
            <p:cNvCxnSpPr>
              <a:cxnSpLocks/>
            </p:cNvCxnSpPr>
            <p:nvPr/>
          </p:nvCxnSpPr>
          <p:spPr>
            <a:xfrm>
              <a:off x="7989257" y="3081135"/>
              <a:ext cx="0" cy="34770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22066B5-B691-4DB6-BDD8-E1B39B214B10}"/>
                </a:ext>
              </a:extLst>
            </p:cNvPr>
            <p:cNvCxnSpPr>
              <a:cxnSpLocks/>
            </p:cNvCxnSpPr>
            <p:nvPr/>
          </p:nvCxnSpPr>
          <p:spPr>
            <a:xfrm>
              <a:off x="6066686" y="3312939"/>
              <a:ext cx="1922571" cy="19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FB8FE33-354C-4230-B288-4D78BF08174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515603" y="3036307"/>
              <a:ext cx="930704" cy="276999"/>
            </a:xfrm>
            <a:prstGeom prst="rect">
              <a:avLst/>
            </a:prstGeom>
            <a:blipFill>
              <a:blip r:embed="rId2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C5B8B011-788F-4A8E-9D73-46D447057182}"/>
                </a:ext>
              </a:extLst>
            </p:cNvPr>
            <p:cNvCxnSpPr>
              <a:cxnSpLocks/>
            </p:cNvCxnSpPr>
            <p:nvPr/>
          </p:nvCxnSpPr>
          <p:spPr>
            <a:xfrm>
              <a:off x="5617398" y="1575993"/>
              <a:ext cx="0" cy="43979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30F1BF05-E5A1-47E6-BE1B-8D05DFA671E6}"/>
                </a:ext>
              </a:extLst>
            </p:cNvPr>
            <p:cNvCxnSpPr>
              <a:cxnSpLocks/>
            </p:cNvCxnSpPr>
            <p:nvPr/>
          </p:nvCxnSpPr>
          <p:spPr>
            <a:xfrm>
              <a:off x="6560426" y="1575993"/>
              <a:ext cx="0" cy="43979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C2F50A6C-28FA-492A-A41E-34A9D0D21448}"/>
                </a:ext>
              </a:extLst>
            </p:cNvPr>
            <p:cNvCxnSpPr>
              <a:cxnSpLocks/>
            </p:cNvCxnSpPr>
            <p:nvPr/>
          </p:nvCxnSpPr>
          <p:spPr>
            <a:xfrm>
              <a:off x="9097395" y="1595045"/>
              <a:ext cx="0" cy="4382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8B697309-D816-465A-A70A-D8DB6BC9D0FB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17" y="1598221"/>
              <a:ext cx="0" cy="43979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화살표 연결선 446">
              <a:extLst>
                <a:ext uri="{FF2B5EF4-FFF2-40B4-BE49-F238E27FC236}">
                  <a16:creationId xmlns:a16="http://schemas.microsoft.com/office/drawing/2014/main" id="{AC3DE379-BAC4-4E37-90AF-1D5B49CDB2BC}"/>
                </a:ext>
              </a:extLst>
            </p:cNvPr>
            <p:cNvCxnSpPr>
              <a:cxnSpLocks/>
            </p:cNvCxnSpPr>
            <p:nvPr/>
          </p:nvCxnSpPr>
          <p:spPr>
            <a:xfrm>
              <a:off x="5638037" y="1864955"/>
              <a:ext cx="877937" cy="635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1B0D34E3-BD68-4DAF-A519-FF57F21F392C}"/>
                </a:ext>
              </a:extLst>
            </p:cNvPr>
            <p:cNvCxnSpPr>
              <a:cxnSpLocks/>
            </p:cNvCxnSpPr>
            <p:nvPr/>
          </p:nvCxnSpPr>
          <p:spPr>
            <a:xfrm>
              <a:off x="9137085" y="1839551"/>
              <a:ext cx="354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F69F97-D273-4D5C-9A53-B2E79002E523}"/>
                </a:ext>
              </a:extLst>
            </p:cNvPr>
            <p:cNvSpPr txBox="1"/>
            <p:nvPr/>
          </p:nvSpPr>
          <p:spPr>
            <a:xfrm>
              <a:off x="5596760" y="1496608"/>
              <a:ext cx="976367" cy="2540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ea typeface="돋움" panose="020B0600000101010101" pitchFamily="50" charset="-127"/>
                </a:rPr>
                <a:t>Depth of field</a:t>
              </a:r>
              <a:endParaRPr lang="ko-KR" altLang="en-US" sz="1050" dirty="0">
                <a:ea typeface="돋움" panose="020B0600000101010101" pitchFamily="50" charset="-127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B93DCFB-ED5C-48B5-84E1-90A493CC3CAF}"/>
                </a:ext>
              </a:extLst>
            </p:cNvPr>
            <p:cNvSpPr txBox="1"/>
            <p:nvPr/>
          </p:nvSpPr>
          <p:spPr>
            <a:xfrm>
              <a:off x="8794165" y="1287031"/>
              <a:ext cx="1039871" cy="2540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ea typeface="돋움" panose="020B0600000101010101" pitchFamily="50" charset="-127"/>
                </a:rPr>
                <a:t>Depth of focus</a:t>
              </a:r>
              <a:endParaRPr lang="ko-KR" altLang="en-US" sz="1050" dirty="0">
                <a:ea typeface="돋움" panose="020B0600000101010101" pitchFamily="50" charset="-127"/>
              </a:endParaRPr>
            </a:p>
          </p:txBody>
        </p:sp>
      </p:grpSp>
      <p:sp>
        <p:nvSpPr>
          <p:cNvPr id="18443" name="TextBox 73">
            <a:extLst>
              <a:ext uri="{FF2B5EF4-FFF2-40B4-BE49-F238E27FC236}">
                <a16:creationId xmlns:a16="http://schemas.microsoft.com/office/drawing/2014/main" id="{37E74CB1-BC0D-4BEE-A4C3-7FC29EC8D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000"/>
            <a:ext cx="22590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Folded Triple-chart concept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BC6088E-9C6E-417A-8C63-BB312392FCD0}"/>
              </a:ext>
            </a:extLst>
          </p:cNvPr>
          <p:cNvCxnSpPr>
            <a:cxnSpLocks/>
          </p:cNvCxnSpPr>
          <p:nvPr/>
        </p:nvCxnSpPr>
        <p:spPr>
          <a:xfrm>
            <a:off x="534988" y="2633663"/>
            <a:ext cx="4181475" cy="0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제목 3">
            <a:extLst>
              <a:ext uri="{FF2B5EF4-FFF2-40B4-BE49-F238E27FC236}">
                <a16:creationId xmlns:a16="http://schemas.microsoft.com/office/drawing/2014/main" id="{25FAE051-0235-4237-BBA8-6AC02FD6A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68">
            <a:extLst>
              <a:ext uri="{FF2B5EF4-FFF2-40B4-BE49-F238E27FC236}">
                <a16:creationId xmlns:a16="http://schemas.microsoft.com/office/drawing/2014/main" id="{C69BA802-67DB-49E1-8B48-7E3B5F0C5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700088"/>
            <a:ext cx="932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Calibration concept comparison​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EECE69-232C-48BA-815C-87F86850CC4D}"/>
              </a:ext>
            </a:extLst>
          </p:cNvPr>
          <p:cNvGraphicFramePr>
            <a:graphicFrameLocks noGrp="1"/>
          </p:cNvGraphicFramePr>
          <p:nvPr/>
        </p:nvGraphicFramePr>
        <p:xfrm>
          <a:off x="681038" y="1284288"/>
          <a:ext cx="8543925" cy="4689476"/>
        </p:xfrm>
        <a:graphic>
          <a:graphicData uri="http://schemas.openxmlformats.org/drawingml/2006/table">
            <a:tbl>
              <a:tblPr/>
              <a:tblGrid>
                <a:gridCol w="96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093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1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구분</a:t>
                      </a:r>
                      <a:r>
                        <a:rPr lang="ko-KR" altLang="en-US" sz="1100" b="1" i="0" dirty="0">
                          <a:solidFill>
                            <a:srgbClr val="FFFFFF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endParaRPr lang="ko-KR" alt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1" dirty="0">
                          <a:latin typeface="Arial Narrow" panose="020B0606020202030204" pitchFamily="34" charset="0"/>
                        </a:rPr>
                        <a:t>One-chart moving concept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1" dirty="0">
                          <a:latin typeface="Arial Narrow" panose="020B0606020202030204" pitchFamily="34" charset="0"/>
                        </a:rPr>
                        <a:t>Folded Triple-chart concept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8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특징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One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chart + rotation + translation motions</a:t>
                      </a: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Jesper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concept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+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LED chart + module moving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Triple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G Smart UI Regular" panose="020B0500000101010101" pitchFamily="50" charset="-127"/>
                          <a:cs typeface="+mn-cs"/>
                        </a:rPr>
                        <a:t>chart + hinge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01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장단점 비교​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Geo cal. 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정확도​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왜곡 보정효과 상대적으로 정확함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Zhang’s technique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process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를 따름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왜곡 보정효과 다소 저하됨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 1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장의 사진 사용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유효 왜곡 면적 부족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부피​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소형화 가능​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소형화에 다소 어려움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범용성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상대적으로 범용적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ea typeface="LG Smart UI Regular" panose="020B0500000101010101" pitchFamily="50" charset="-127"/>
                      </a:endParaRP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*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100" b="0" i="0" dirty="0" err="1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화각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 및 센서 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resolution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에 따라 차트 위치 조정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다소 부족한 범용성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latin typeface="LG Smart UI Regular" panose="020B0500000101010101" pitchFamily="50" charset="-127"/>
                      </a:endParaRPr>
                    </a:p>
                    <a:p>
                      <a:pPr algn="ctr" fontAlgn="base"/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*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고정된 차트 위치</a:t>
                      </a:r>
                      <a:endParaRPr lang="ko-KR" alt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049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</a:rPr>
                        <a:t>Schematics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  <a:endParaRPr lang="en-US" altLang="ko-KR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ea typeface="LG Smart UI Regular" panose="020B0500000101010101" pitchFamily="50" charset="-127"/>
                        </a:rPr>
                        <a:t>​</a:t>
                      </a:r>
                    </a:p>
                  </a:txBody>
                  <a:tcPr marL="80666" marR="80666" marT="40333" marB="4033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15" name="Rectangle 1">
            <a:extLst>
              <a:ext uri="{FF2B5EF4-FFF2-40B4-BE49-F238E27FC236}">
                <a16:creationId xmlns:a16="http://schemas.microsoft.com/office/drawing/2014/main" id="{63E1B43A-94CB-46C4-B376-AB1274B9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20796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kumimoji="0" lang="ko-KR" altLang="ko-KR" sz="1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 </a:t>
            </a:r>
            <a:endParaRPr kumimoji="0" lang="ko-KR" altLang="ko-KR" sz="1800"/>
          </a:p>
          <a:p>
            <a:endParaRPr kumimoji="0" lang="ko-KR" altLang="ko-KR" sz="1800"/>
          </a:p>
        </p:txBody>
      </p:sp>
      <p:pic>
        <p:nvPicPr>
          <p:cNvPr id="20516" name="그림 4">
            <a:extLst>
              <a:ext uri="{FF2B5EF4-FFF2-40B4-BE49-F238E27FC236}">
                <a16:creationId xmlns:a16="http://schemas.microsoft.com/office/drawing/2014/main" id="{4F0C3221-E43C-42EC-AAF9-3C03726E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3717925"/>
            <a:ext cx="248443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7" name="그림 5">
            <a:extLst>
              <a:ext uri="{FF2B5EF4-FFF2-40B4-BE49-F238E27FC236}">
                <a16:creationId xmlns:a16="http://schemas.microsoft.com/office/drawing/2014/main" id="{92C7CC33-7DB8-4257-B291-06B32380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3654425"/>
            <a:ext cx="2484437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8" name="제목 3">
            <a:extLst>
              <a:ext uri="{FF2B5EF4-FFF2-40B4-BE49-F238E27FC236}">
                <a16:creationId xmlns:a16="http://schemas.microsoft.com/office/drawing/2014/main" id="{909BD8B7-A8D1-4EC2-B1A2-D1685B21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FF21F133-FC48-468F-88B4-E6D8DA592E43}"/>
              </a:ext>
            </a:extLst>
          </p:cNvPr>
          <p:cNvGrpSpPr/>
          <p:nvPr/>
        </p:nvGrpSpPr>
        <p:grpSpPr>
          <a:xfrm rot="5400000">
            <a:off x="-21028" y="3463857"/>
            <a:ext cx="4778524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FD697D2B-A176-4B12-88A5-1279DA5E2214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85E94FD6-3238-4E6F-8CF4-5C943D745B18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D8B379-9183-4704-A682-3DC02571C3A2}"/>
              </a:ext>
            </a:extLst>
          </p:cNvPr>
          <p:cNvGrpSpPr/>
          <p:nvPr/>
        </p:nvGrpSpPr>
        <p:grpSpPr>
          <a:xfrm>
            <a:off x="306765" y="2123588"/>
            <a:ext cx="4993681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0A55E1-FF30-4EF2-BEAB-18237B86E375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F45A705E-18EC-4107-B04C-4091E0758B4D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D57DCEF-3488-4E0C-A6E9-A221C5AF2AC8}"/>
              </a:ext>
            </a:extLst>
          </p:cNvPr>
          <p:cNvSpPr/>
          <p:nvPr/>
        </p:nvSpPr>
        <p:spPr>
          <a:xfrm>
            <a:off x="8029575" y="98425"/>
            <a:ext cx="382588" cy="249238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509" name="그룹 11">
            <a:extLst>
              <a:ext uri="{FF2B5EF4-FFF2-40B4-BE49-F238E27FC236}">
                <a16:creationId xmlns:a16="http://schemas.microsoft.com/office/drawing/2014/main" id="{445BB6D6-DA2D-4867-9B3A-031676D2F82F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1227138"/>
            <a:ext cx="119063" cy="2149475"/>
            <a:chOff x="5114209" y="1491358"/>
            <a:chExt cx="119776" cy="21497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BC7DE0-90FF-4C94-99D4-E6391784D654}"/>
                </a:ext>
              </a:extLst>
            </p:cNvPr>
            <p:cNvSpPr/>
            <p:nvPr/>
          </p:nvSpPr>
          <p:spPr>
            <a:xfrm>
              <a:off x="5114209" y="1531050"/>
              <a:ext cx="108596" cy="730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0FF0F102-83A2-45E9-92E6-85251EA302A5}"/>
                </a:ext>
              </a:extLst>
            </p:cNvPr>
            <p:cNvSpPr/>
            <p:nvPr/>
          </p:nvSpPr>
          <p:spPr>
            <a:xfrm>
              <a:off x="5114209" y="1656477"/>
              <a:ext cx="108596" cy="71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DC2DA76D-FCB9-4831-A221-0A929DC1AC80}"/>
                </a:ext>
              </a:extLst>
            </p:cNvPr>
            <p:cNvSpPr/>
            <p:nvPr/>
          </p:nvSpPr>
          <p:spPr>
            <a:xfrm>
              <a:off x="5114209" y="1781903"/>
              <a:ext cx="108596" cy="714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CD1C890A-1D2F-48FD-A84C-DAA492E8B315}"/>
                </a:ext>
              </a:extLst>
            </p:cNvPr>
            <p:cNvSpPr/>
            <p:nvPr/>
          </p:nvSpPr>
          <p:spPr>
            <a:xfrm>
              <a:off x="5114209" y="1907331"/>
              <a:ext cx="108596" cy="71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7C4C18-232B-46F7-9025-66E80FF24C0E}"/>
                </a:ext>
              </a:extLst>
            </p:cNvPr>
            <p:cNvSpPr/>
            <p:nvPr/>
          </p:nvSpPr>
          <p:spPr>
            <a:xfrm>
              <a:off x="5114209" y="2031170"/>
              <a:ext cx="108596" cy="730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B8FFF8D8-3F67-4784-9F89-577F34F26DE3}"/>
                </a:ext>
              </a:extLst>
            </p:cNvPr>
            <p:cNvSpPr/>
            <p:nvPr/>
          </p:nvSpPr>
          <p:spPr>
            <a:xfrm>
              <a:off x="5114209" y="2156596"/>
              <a:ext cx="108596" cy="714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24409F24-197A-4952-B194-F624C1BF534A}"/>
                </a:ext>
              </a:extLst>
            </p:cNvPr>
            <p:cNvSpPr/>
            <p:nvPr/>
          </p:nvSpPr>
          <p:spPr>
            <a:xfrm>
              <a:off x="5114209" y="2282024"/>
              <a:ext cx="108596" cy="71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FE90AD21-166C-4FB3-88C6-C1D2E1752220}"/>
                </a:ext>
              </a:extLst>
            </p:cNvPr>
            <p:cNvSpPr/>
            <p:nvPr/>
          </p:nvSpPr>
          <p:spPr>
            <a:xfrm>
              <a:off x="5114209" y="2407450"/>
              <a:ext cx="108596" cy="714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28A47FC9-521F-4652-8C76-A17B4A26047C}"/>
                </a:ext>
              </a:extLst>
            </p:cNvPr>
            <p:cNvSpPr/>
            <p:nvPr/>
          </p:nvSpPr>
          <p:spPr>
            <a:xfrm>
              <a:off x="5114209" y="2531289"/>
              <a:ext cx="108596" cy="730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4EFBFB53-7B89-4394-9A2A-B1F9B02D5B25}"/>
                </a:ext>
              </a:extLst>
            </p:cNvPr>
            <p:cNvSpPr/>
            <p:nvPr/>
          </p:nvSpPr>
          <p:spPr>
            <a:xfrm>
              <a:off x="5114209" y="2656717"/>
              <a:ext cx="108596" cy="730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C1D7170A-2455-475E-9FB3-7415397B90E9}"/>
                </a:ext>
              </a:extLst>
            </p:cNvPr>
            <p:cNvSpPr/>
            <p:nvPr/>
          </p:nvSpPr>
          <p:spPr>
            <a:xfrm>
              <a:off x="5114209" y="2782143"/>
              <a:ext cx="108596" cy="714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F34D9FE5-E694-4592-817B-949640DD344A}"/>
                </a:ext>
              </a:extLst>
            </p:cNvPr>
            <p:cNvSpPr/>
            <p:nvPr/>
          </p:nvSpPr>
          <p:spPr>
            <a:xfrm>
              <a:off x="5114209" y="2907571"/>
              <a:ext cx="108596" cy="71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734A5FD7-B029-47B2-9656-F42CF328BB9E}"/>
                </a:ext>
              </a:extLst>
            </p:cNvPr>
            <p:cNvSpPr/>
            <p:nvPr/>
          </p:nvSpPr>
          <p:spPr>
            <a:xfrm>
              <a:off x="5114209" y="3031410"/>
              <a:ext cx="108596" cy="730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BF9F90D5-79BF-4E14-B032-7348720E3BFD}"/>
                </a:ext>
              </a:extLst>
            </p:cNvPr>
            <p:cNvSpPr/>
            <p:nvPr/>
          </p:nvSpPr>
          <p:spPr>
            <a:xfrm>
              <a:off x="5114209" y="3156836"/>
              <a:ext cx="108596" cy="730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181C916A-E96B-4344-A8C2-D457BE4BA88A}"/>
                </a:ext>
              </a:extLst>
            </p:cNvPr>
            <p:cNvSpPr/>
            <p:nvPr/>
          </p:nvSpPr>
          <p:spPr>
            <a:xfrm>
              <a:off x="5114209" y="3282264"/>
              <a:ext cx="108596" cy="71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02ED08C2-5526-4CA3-BB88-09430372C292}"/>
                </a:ext>
              </a:extLst>
            </p:cNvPr>
            <p:cNvSpPr/>
            <p:nvPr/>
          </p:nvSpPr>
          <p:spPr>
            <a:xfrm>
              <a:off x="5114209" y="3407690"/>
              <a:ext cx="108596" cy="714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88A13485-BE30-4E65-8B05-F9020178D057}"/>
                </a:ext>
              </a:extLst>
            </p:cNvPr>
            <p:cNvSpPr/>
            <p:nvPr/>
          </p:nvSpPr>
          <p:spPr>
            <a:xfrm>
              <a:off x="5114209" y="3533118"/>
              <a:ext cx="108596" cy="71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562A0BDE-E49B-4D4A-99BF-14D24B9F7DDE}"/>
                </a:ext>
              </a:extLst>
            </p:cNvPr>
            <p:cNvSpPr/>
            <p:nvPr/>
          </p:nvSpPr>
          <p:spPr>
            <a:xfrm>
              <a:off x="5155731" y="1491358"/>
              <a:ext cx="78254" cy="2149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D89EBF-E44C-4DA4-A500-B9F2BF9094A4}"/>
              </a:ext>
            </a:extLst>
          </p:cNvPr>
          <p:cNvCxnSpPr>
            <a:cxnSpLocks/>
          </p:cNvCxnSpPr>
          <p:nvPr/>
        </p:nvCxnSpPr>
        <p:spPr>
          <a:xfrm>
            <a:off x="2644775" y="2306638"/>
            <a:ext cx="3817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194EE6-F125-4352-9322-BF8E77B33E9D}"/>
              </a:ext>
            </a:extLst>
          </p:cNvPr>
          <p:cNvSpPr txBox="1"/>
          <p:nvPr/>
        </p:nvSpPr>
        <p:spPr>
          <a:xfrm>
            <a:off x="5697538" y="4043363"/>
            <a:ext cx="18240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 err="1">
                <a:latin typeface="+mn-ea"/>
                <a:ea typeface="돋움" panose="020B0600000101010101" pitchFamily="50" charset="-127"/>
              </a:rPr>
              <a:t>암막</a:t>
            </a:r>
            <a:r>
              <a:rPr lang="ko-KR" altLang="en-US" b="1" dirty="0">
                <a:latin typeface="+mn-ea"/>
                <a:ea typeface="돋움" panose="020B0600000101010101" pitchFamily="50" charset="-127"/>
              </a:rPr>
              <a:t> 커튼 </a:t>
            </a:r>
            <a:r>
              <a:rPr lang="en-US" altLang="ko-KR" b="1" dirty="0">
                <a:latin typeface="+mn-ea"/>
                <a:ea typeface="돋움" panose="020B0600000101010101" pitchFamily="50" charset="-127"/>
              </a:rPr>
              <a:t>(</a:t>
            </a:r>
            <a:r>
              <a:rPr lang="ko-KR" altLang="en-US" b="1" dirty="0" err="1">
                <a:latin typeface="+mn-ea"/>
                <a:ea typeface="돋움" panose="020B0600000101010101" pitchFamily="50" charset="-127"/>
              </a:rPr>
              <a:t>암막</a:t>
            </a:r>
            <a:r>
              <a:rPr lang="ko-KR" altLang="en-US" b="1" dirty="0">
                <a:latin typeface="+mn-ea"/>
                <a:ea typeface="돋움" panose="020B0600000101010101" pitchFamily="50" charset="-127"/>
              </a:rPr>
              <a:t> 블라인드</a:t>
            </a:r>
            <a:r>
              <a:rPr lang="en-US" altLang="ko-KR" b="1" dirty="0">
                <a:latin typeface="+mn-ea"/>
                <a:ea typeface="돋움" panose="020B0600000101010101" pitchFamily="50" charset="-127"/>
              </a:rPr>
              <a:t>)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56E24-F720-4E06-AFD4-DDF57D47AA8F}"/>
              </a:ext>
            </a:extLst>
          </p:cNvPr>
          <p:cNvSpPr/>
          <p:nvPr/>
        </p:nvSpPr>
        <p:spPr>
          <a:xfrm>
            <a:off x="93663" y="608013"/>
            <a:ext cx="5399087" cy="575945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4" name="정육면체 663">
            <a:extLst>
              <a:ext uri="{FF2B5EF4-FFF2-40B4-BE49-F238E27FC236}">
                <a16:creationId xmlns:a16="http://schemas.microsoft.com/office/drawing/2014/main" id="{744E0289-7AEA-4CC1-BDB8-75A3534EA6EF}"/>
              </a:ext>
            </a:extLst>
          </p:cNvPr>
          <p:cNvSpPr/>
          <p:nvPr/>
        </p:nvSpPr>
        <p:spPr>
          <a:xfrm>
            <a:off x="8805863" y="4283075"/>
            <a:ext cx="71437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5" name="정육면체 664">
            <a:extLst>
              <a:ext uri="{FF2B5EF4-FFF2-40B4-BE49-F238E27FC236}">
                <a16:creationId xmlns:a16="http://schemas.microsoft.com/office/drawing/2014/main" id="{502583D4-7277-41EA-8F4E-F0F75C986808}"/>
              </a:ext>
            </a:extLst>
          </p:cNvPr>
          <p:cNvSpPr/>
          <p:nvPr/>
        </p:nvSpPr>
        <p:spPr>
          <a:xfrm>
            <a:off x="8974138" y="4976813"/>
            <a:ext cx="71437" cy="358775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6" name="정육면체 665">
            <a:extLst>
              <a:ext uri="{FF2B5EF4-FFF2-40B4-BE49-F238E27FC236}">
                <a16:creationId xmlns:a16="http://schemas.microsoft.com/office/drawing/2014/main" id="{AD6854D9-5292-4F44-B2D8-4DD34F1BC70B}"/>
              </a:ext>
            </a:extLst>
          </p:cNvPr>
          <p:cNvSpPr/>
          <p:nvPr/>
        </p:nvSpPr>
        <p:spPr>
          <a:xfrm>
            <a:off x="8805863" y="5761038"/>
            <a:ext cx="71437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7" name="정육면체 666">
            <a:extLst>
              <a:ext uri="{FF2B5EF4-FFF2-40B4-BE49-F238E27FC236}">
                <a16:creationId xmlns:a16="http://schemas.microsoft.com/office/drawing/2014/main" id="{1374F92E-A1BB-4815-ADC7-8B7965CD6A72}"/>
              </a:ext>
            </a:extLst>
          </p:cNvPr>
          <p:cNvSpPr/>
          <p:nvPr/>
        </p:nvSpPr>
        <p:spPr>
          <a:xfrm>
            <a:off x="6291263" y="4532313"/>
            <a:ext cx="71437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8" name="정육면체 667">
            <a:extLst>
              <a:ext uri="{FF2B5EF4-FFF2-40B4-BE49-F238E27FC236}">
                <a16:creationId xmlns:a16="http://schemas.microsoft.com/office/drawing/2014/main" id="{38C7361E-C389-48BD-93A8-CF12A35D5087}"/>
              </a:ext>
            </a:extLst>
          </p:cNvPr>
          <p:cNvSpPr/>
          <p:nvPr/>
        </p:nvSpPr>
        <p:spPr>
          <a:xfrm>
            <a:off x="6291263" y="5454650"/>
            <a:ext cx="71437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9" name="정육면체 668">
            <a:extLst>
              <a:ext uri="{FF2B5EF4-FFF2-40B4-BE49-F238E27FC236}">
                <a16:creationId xmlns:a16="http://schemas.microsoft.com/office/drawing/2014/main" id="{0225C5DB-77CB-4F18-A5D2-7C6BB88D9016}"/>
              </a:ext>
            </a:extLst>
          </p:cNvPr>
          <p:cNvSpPr/>
          <p:nvPr/>
        </p:nvSpPr>
        <p:spPr>
          <a:xfrm>
            <a:off x="5281613" y="5129213"/>
            <a:ext cx="73025" cy="203200"/>
          </a:xfrm>
          <a:prstGeom prst="cube">
            <a:avLst>
              <a:gd name="adj" fmla="val 3126"/>
            </a:avLst>
          </a:prstGeom>
          <a:pattFill prst="lg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21519" name="그룹 70">
            <a:extLst>
              <a:ext uri="{FF2B5EF4-FFF2-40B4-BE49-F238E27FC236}">
                <a16:creationId xmlns:a16="http://schemas.microsoft.com/office/drawing/2014/main" id="{231E855C-29F0-47CA-9890-833C9F6BB281}"/>
              </a:ext>
            </a:extLst>
          </p:cNvPr>
          <p:cNvGrpSpPr>
            <a:grpSpLocks/>
          </p:cNvGrpSpPr>
          <p:nvPr/>
        </p:nvGrpSpPr>
        <p:grpSpPr bwMode="auto">
          <a:xfrm>
            <a:off x="2028825" y="1978025"/>
            <a:ext cx="690563" cy="649288"/>
            <a:chOff x="2029378" y="2076573"/>
            <a:chExt cx="690225" cy="64892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3DA873-FC36-42CF-8C58-DD548609AA8F}"/>
                </a:ext>
              </a:extLst>
            </p:cNvPr>
            <p:cNvSpPr/>
            <p:nvPr/>
          </p:nvSpPr>
          <p:spPr>
            <a:xfrm>
              <a:off x="2029378" y="2076573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1573" name="그룹 37">
              <a:extLst>
                <a:ext uri="{FF2B5EF4-FFF2-40B4-BE49-F238E27FC236}">
                  <a16:creationId xmlns:a16="http://schemas.microsoft.com/office/drawing/2014/main" id="{AA0D110C-7250-481F-A703-0E811B195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4466" y="2131037"/>
              <a:ext cx="540000" cy="540000"/>
              <a:chOff x="2104466" y="2296219"/>
              <a:chExt cx="540000" cy="540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12E00A3-6E10-45FF-BB68-3F9C7C4C9EF3}"/>
                  </a:ext>
                </a:extLst>
              </p:cNvPr>
              <p:cNvSpPr/>
              <p:nvPr/>
            </p:nvSpPr>
            <p:spPr>
              <a:xfrm>
                <a:off x="2103954" y="2295700"/>
                <a:ext cx="541072" cy="541038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33CCD61E-A5E6-4ED6-86E2-F4AF619918EB}"/>
                  </a:ext>
                </a:extLst>
              </p:cNvPr>
              <p:cNvSpPr/>
              <p:nvPr/>
            </p:nvSpPr>
            <p:spPr>
              <a:xfrm rot="18782969">
                <a:off x="2480010" y="2341709"/>
                <a:ext cx="68225" cy="1221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E04C7CD8-8732-4D02-9BAF-8AE82E386A62}"/>
              </a:ext>
            </a:extLst>
          </p:cNvPr>
          <p:cNvCxnSpPr>
            <a:cxnSpLocks/>
          </p:cNvCxnSpPr>
          <p:nvPr/>
        </p:nvCxnSpPr>
        <p:spPr>
          <a:xfrm flipV="1">
            <a:off x="2381250" y="669925"/>
            <a:ext cx="0" cy="1635125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21" name="그룹 38">
            <a:extLst>
              <a:ext uri="{FF2B5EF4-FFF2-40B4-BE49-F238E27FC236}">
                <a16:creationId xmlns:a16="http://schemas.microsoft.com/office/drawing/2014/main" id="{CB7ECD93-B712-4529-A50F-515223824D84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4892675"/>
            <a:ext cx="690562" cy="649288"/>
            <a:chOff x="4477532" y="5054922"/>
            <a:chExt cx="690225" cy="648929"/>
          </a:xfrm>
        </p:grpSpPr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E0FC8CA7-9DA8-45FE-868F-EC1E85E6FFE9}"/>
                </a:ext>
              </a:extLst>
            </p:cNvPr>
            <p:cNvSpPr/>
            <p:nvPr/>
          </p:nvSpPr>
          <p:spPr>
            <a:xfrm>
              <a:off x="4477532" y="5054922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1568" name="그룹 672">
              <a:extLst>
                <a:ext uri="{FF2B5EF4-FFF2-40B4-BE49-F238E27FC236}">
                  <a16:creationId xmlns:a16="http://schemas.microsoft.com/office/drawing/2014/main" id="{491D36B1-3299-4C0F-AAF9-70A4285FB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644" y="5109386"/>
              <a:ext cx="540000" cy="540000"/>
              <a:chOff x="2104466" y="2296219"/>
              <a:chExt cx="540000" cy="540000"/>
            </a:xfrm>
          </p:grpSpPr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40168970-47A1-4EEB-BE3C-E09584F93D2E}"/>
                  </a:ext>
                </a:extLst>
              </p:cNvPr>
              <p:cNvSpPr/>
              <p:nvPr/>
            </p:nvSpPr>
            <p:spPr>
              <a:xfrm>
                <a:off x="2103929" y="2295700"/>
                <a:ext cx="541073" cy="541038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D2DEF395-1217-4DC5-8614-AA23672773D1}"/>
                  </a:ext>
                </a:extLst>
              </p:cNvPr>
              <p:cNvSpPr/>
              <p:nvPr/>
            </p:nvSpPr>
            <p:spPr>
              <a:xfrm>
                <a:off x="2557732" y="2508308"/>
                <a:ext cx="68230" cy="1237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13CEF531-16A6-4FA7-8B87-A48283F7961F}"/>
                  </a:ext>
                </a:extLst>
              </p:cNvPr>
              <p:cNvSpPr/>
              <p:nvPr/>
            </p:nvSpPr>
            <p:spPr>
              <a:xfrm rot="18782969">
                <a:off x="2479985" y="2341709"/>
                <a:ext cx="68225" cy="12217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304350-DF3A-4A47-8115-2C2B180DCCF6}"/>
              </a:ext>
            </a:extLst>
          </p:cNvPr>
          <p:cNvCxnSpPr>
            <a:cxnSpLocks/>
            <a:stCxn id="676" idx="3"/>
            <a:endCxn id="665" idx="2"/>
          </p:cNvCxnSpPr>
          <p:nvPr/>
        </p:nvCxnSpPr>
        <p:spPr>
          <a:xfrm>
            <a:off x="5000625" y="5029200"/>
            <a:ext cx="3973513" cy="12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화살표 연결선 676">
            <a:extLst>
              <a:ext uri="{FF2B5EF4-FFF2-40B4-BE49-F238E27FC236}">
                <a16:creationId xmlns:a16="http://schemas.microsoft.com/office/drawing/2014/main" id="{43493457-1529-4C93-8841-F6B7BE0EE86C}"/>
              </a:ext>
            </a:extLst>
          </p:cNvPr>
          <p:cNvCxnSpPr>
            <a:cxnSpLocks/>
            <a:stCxn id="665" idx="2"/>
            <a:endCxn id="669" idx="4"/>
          </p:cNvCxnSpPr>
          <p:nvPr/>
        </p:nvCxnSpPr>
        <p:spPr>
          <a:xfrm flipH="1">
            <a:off x="5351463" y="5157788"/>
            <a:ext cx="3622675" cy="74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3111572-0C2A-4322-BE9D-D64FA0756971}"/>
              </a:ext>
            </a:extLst>
          </p:cNvPr>
          <p:cNvCxnSpPr>
            <a:cxnSpLocks/>
          </p:cNvCxnSpPr>
          <p:nvPr/>
        </p:nvCxnSpPr>
        <p:spPr>
          <a:xfrm>
            <a:off x="2471738" y="2438400"/>
            <a:ext cx="1995487" cy="243046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D70AFC-E705-4A2F-85A8-4757C64BFD66}"/>
              </a:ext>
            </a:extLst>
          </p:cNvPr>
          <p:cNvSpPr txBox="1"/>
          <p:nvPr/>
        </p:nvSpPr>
        <p:spPr>
          <a:xfrm>
            <a:off x="2535238" y="5899150"/>
            <a:ext cx="3417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2. Depth cal. mode: linear stage</a:t>
            </a:r>
            <a:r>
              <a:rPr lang="ko-KR" altLang="en-US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를 통한 평행이동</a:t>
            </a:r>
            <a:endParaRPr lang="en-US" altLang="ko-KR" sz="1000" b="1" dirty="0">
              <a:solidFill>
                <a:srgbClr val="00B050"/>
              </a:solidFill>
              <a:latin typeface="+mn-ea"/>
              <a:ea typeface="돋움" panose="020B0600000101010101" pitchFamily="50" charset="-127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    (Mirror</a:t>
            </a:r>
            <a:r>
              <a:rPr lang="ko-KR" altLang="en-US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를 활용한 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Depth cal. Process </a:t>
            </a:r>
            <a:r>
              <a:rPr lang="ko-KR" altLang="en-US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시작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  <a:ea typeface="돋움" panose="020B0600000101010101" pitchFamily="50" charset="-127"/>
              </a:rPr>
              <a:t>)</a:t>
            </a:r>
            <a:endParaRPr lang="ko-KR" altLang="en-US" sz="1000" b="1" dirty="0">
              <a:solidFill>
                <a:srgbClr val="00B050"/>
              </a:solidFill>
              <a:latin typeface="+mn-ea"/>
              <a:ea typeface="돋움" panose="020B0600000101010101" pitchFamily="50" charset="-127"/>
            </a:endParaRPr>
          </a:p>
        </p:txBody>
      </p:sp>
      <p:grpSp>
        <p:nvGrpSpPr>
          <p:cNvPr id="21526" name="그룹 32">
            <a:extLst>
              <a:ext uri="{FF2B5EF4-FFF2-40B4-BE49-F238E27FC236}">
                <a16:creationId xmlns:a16="http://schemas.microsoft.com/office/drawing/2014/main" id="{9F03DD51-1EF0-4483-BB71-1CFAEE78495E}"/>
              </a:ext>
            </a:extLst>
          </p:cNvPr>
          <p:cNvGrpSpPr>
            <a:grpSpLocks/>
          </p:cNvGrpSpPr>
          <p:nvPr/>
        </p:nvGrpSpPr>
        <p:grpSpPr bwMode="auto">
          <a:xfrm>
            <a:off x="5565775" y="3576638"/>
            <a:ext cx="4098925" cy="492125"/>
            <a:chOff x="4808384" y="3768884"/>
            <a:chExt cx="4296201" cy="43990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FC37C1B-2BB7-4660-8DC9-513920126030}"/>
                </a:ext>
              </a:extLst>
            </p:cNvPr>
            <p:cNvGrpSpPr/>
            <p:nvPr/>
          </p:nvGrpSpPr>
          <p:grpSpPr>
            <a:xfrm>
              <a:off x="7981827" y="3768884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30" name="물결 29">
                <a:extLst>
                  <a:ext uri="{FF2B5EF4-FFF2-40B4-BE49-F238E27FC236}">
                    <a16:creationId xmlns:a16="http://schemas.microsoft.com/office/drawing/2014/main" id="{F66BB6A6-0B94-4E6B-8445-F0A018AE7518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9" name="물결 618">
                <a:extLst>
                  <a:ext uri="{FF2B5EF4-FFF2-40B4-BE49-F238E27FC236}">
                    <a16:creationId xmlns:a16="http://schemas.microsoft.com/office/drawing/2014/main" id="{B65E4807-4D52-4E9A-85C7-E0838AA38359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0" name="물결 619">
                <a:extLst>
                  <a:ext uri="{FF2B5EF4-FFF2-40B4-BE49-F238E27FC236}">
                    <a16:creationId xmlns:a16="http://schemas.microsoft.com/office/drawing/2014/main" id="{468654E4-76A8-4D00-803C-26678310F90D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1" name="물결 620">
                <a:extLst>
                  <a:ext uri="{FF2B5EF4-FFF2-40B4-BE49-F238E27FC236}">
                    <a16:creationId xmlns:a16="http://schemas.microsoft.com/office/drawing/2014/main" id="{B1DF0C39-FA69-4E85-8C2C-07990B00653A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22" name="그룹 621">
              <a:extLst>
                <a:ext uri="{FF2B5EF4-FFF2-40B4-BE49-F238E27FC236}">
                  <a16:creationId xmlns:a16="http://schemas.microsoft.com/office/drawing/2014/main" id="{0644ED7E-0297-42BE-84EE-2691EDF51CD6}"/>
                </a:ext>
              </a:extLst>
            </p:cNvPr>
            <p:cNvGrpSpPr/>
            <p:nvPr/>
          </p:nvGrpSpPr>
          <p:grpSpPr>
            <a:xfrm>
              <a:off x="6920980" y="3785522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23" name="물결 622">
                <a:extLst>
                  <a:ext uri="{FF2B5EF4-FFF2-40B4-BE49-F238E27FC236}">
                    <a16:creationId xmlns:a16="http://schemas.microsoft.com/office/drawing/2014/main" id="{CE5B0B34-038E-4380-9922-647CB78BA112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4" name="물결 623">
                <a:extLst>
                  <a:ext uri="{FF2B5EF4-FFF2-40B4-BE49-F238E27FC236}">
                    <a16:creationId xmlns:a16="http://schemas.microsoft.com/office/drawing/2014/main" id="{E7024D35-F8E9-437D-97E2-E62705F00D37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5" name="물결 624">
                <a:extLst>
                  <a:ext uri="{FF2B5EF4-FFF2-40B4-BE49-F238E27FC236}">
                    <a16:creationId xmlns:a16="http://schemas.microsoft.com/office/drawing/2014/main" id="{72461D8D-B365-4EF7-BBD0-A0CC65401645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6" name="물결 625">
                <a:extLst>
                  <a:ext uri="{FF2B5EF4-FFF2-40B4-BE49-F238E27FC236}">
                    <a16:creationId xmlns:a16="http://schemas.microsoft.com/office/drawing/2014/main" id="{3485DDB2-0B51-41AE-A0DA-42F7C1D61AEE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B0D44CFC-1D02-4A69-8659-0D1E196B9047}"/>
                </a:ext>
              </a:extLst>
            </p:cNvPr>
            <p:cNvGrpSpPr/>
            <p:nvPr/>
          </p:nvGrpSpPr>
          <p:grpSpPr>
            <a:xfrm>
              <a:off x="5869231" y="3772740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38" name="물결 637">
                <a:extLst>
                  <a:ext uri="{FF2B5EF4-FFF2-40B4-BE49-F238E27FC236}">
                    <a16:creationId xmlns:a16="http://schemas.microsoft.com/office/drawing/2014/main" id="{84852F39-9587-4B1C-BD9B-82C73DD2D475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39" name="물결 638">
                <a:extLst>
                  <a:ext uri="{FF2B5EF4-FFF2-40B4-BE49-F238E27FC236}">
                    <a16:creationId xmlns:a16="http://schemas.microsoft.com/office/drawing/2014/main" id="{78E6B865-D5B4-4949-9A29-68C477AD7B33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40" name="물결 639">
                <a:extLst>
                  <a:ext uri="{FF2B5EF4-FFF2-40B4-BE49-F238E27FC236}">
                    <a16:creationId xmlns:a16="http://schemas.microsoft.com/office/drawing/2014/main" id="{7932C2D6-4578-4DE7-9AE5-808E259E0A24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41" name="물결 640">
                <a:extLst>
                  <a:ext uri="{FF2B5EF4-FFF2-40B4-BE49-F238E27FC236}">
                    <a16:creationId xmlns:a16="http://schemas.microsoft.com/office/drawing/2014/main" id="{119DF0ED-AE3F-4073-BB64-3A54D937C208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5B0703B4-6F88-464D-9E0D-C24879219819}"/>
                </a:ext>
              </a:extLst>
            </p:cNvPr>
            <p:cNvGrpSpPr/>
            <p:nvPr/>
          </p:nvGrpSpPr>
          <p:grpSpPr>
            <a:xfrm>
              <a:off x="4808384" y="3789378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43" name="물결 642">
                <a:extLst>
                  <a:ext uri="{FF2B5EF4-FFF2-40B4-BE49-F238E27FC236}">
                    <a16:creationId xmlns:a16="http://schemas.microsoft.com/office/drawing/2014/main" id="{E8AE63A3-307A-4063-A235-F16C8BB90CDA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44" name="물결 643">
                <a:extLst>
                  <a:ext uri="{FF2B5EF4-FFF2-40B4-BE49-F238E27FC236}">
                    <a16:creationId xmlns:a16="http://schemas.microsoft.com/office/drawing/2014/main" id="{E7011591-3B37-441E-A03A-AC36A70B9B53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45" name="물결 644">
                <a:extLst>
                  <a:ext uri="{FF2B5EF4-FFF2-40B4-BE49-F238E27FC236}">
                    <a16:creationId xmlns:a16="http://schemas.microsoft.com/office/drawing/2014/main" id="{53BE2FE5-8010-408D-877A-F83DD0F1AF56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46" name="물결 645">
                <a:extLst>
                  <a:ext uri="{FF2B5EF4-FFF2-40B4-BE49-F238E27FC236}">
                    <a16:creationId xmlns:a16="http://schemas.microsoft.com/office/drawing/2014/main" id="{5EF39EB7-A2F9-4625-B1F8-94A130F54B5B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91882D11-F216-4CC4-8F31-6205089E47BF}"/>
              </a:ext>
            </a:extLst>
          </p:cNvPr>
          <p:cNvCxnSpPr>
            <a:cxnSpLocks/>
          </p:cNvCxnSpPr>
          <p:nvPr/>
        </p:nvCxnSpPr>
        <p:spPr>
          <a:xfrm flipH="1">
            <a:off x="974725" y="2303463"/>
            <a:ext cx="1409700" cy="1012825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EEAEBA70-42CE-441C-A8CD-655286037C5D}"/>
              </a:ext>
            </a:extLst>
          </p:cNvPr>
          <p:cNvCxnSpPr>
            <a:cxnSpLocks/>
          </p:cNvCxnSpPr>
          <p:nvPr/>
        </p:nvCxnSpPr>
        <p:spPr>
          <a:xfrm flipV="1">
            <a:off x="2381250" y="2305050"/>
            <a:ext cx="1643063" cy="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CC29B8-21A7-46A3-A76A-BB889664F79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86897" y="618867"/>
            <a:ext cx="681038" cy="253916"/>
          </a:xfrm>
          <a:prstGeom prst="rect">
            <a:avLst/>
          </a:prstGeom>
          <a:blipFill>
            <a:blip r:embed="rId2"/>
            <a:stretch>
              <a:fillRect b="-243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D55FE3B5-C6C1-4B67-9A48-0FBA1439292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9221" y="2458801"/>
            <a:ext cx="681038" cy="24622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586258F8-6952-4DF8-AF54-C3B93BF1F6C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2521" y="3312191"/>
            <a:ext cx="681038" cy="25391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870C5B7E-D66B-49E4-A6ED-757CC4412370}"/>
              </a:ext>
            </a:extLst>
          </p:cNvPr>
          <p:cNvSpPr txBox="1"/>
          <p:nvPr/>
        </p:nvSpPr>
        <p:spPr>
          <a:xfrm>
            <a:off x="2498725" y="1403350"/>
            <a:ext cx="31321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1. Geo cal. mode: linear and rotation stage </a:t>
            </a:r>
            <a:r>
              <a:rPr lang="ko-KR" altLang="en-US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활용</a:t>
            </a:r>
            <a:br>
              <a:rPr lang="en-US" altLang="ko-KR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</a:br>
            <a:r>
              <a:rPr lang="en-US" altLang="ko-KR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    (LED chart</a:t>
            </a:r>
            <a:r>
              <a:rPr lang="ko-KR" altLang="en-US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와 </a:t>
            </a:r>
            <a:r>
              <a:rPr lang="en-US" altLang="ko-KR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stage</a:t>
            </a:r>
            <a:r>
              <a:rPr lang="ko-KR" altLang="en-US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를 활용한 이미지 획득</a:t>
            </a:r>
            <a:r>
              <a:rPr lang="en-US" altLang="ko-KR" sz="1000" b="1" dirty="0">
                <a:solidFill>
                  <a:srgbClr val="00B050"/>
                </a:solidFill>
                <a:latin typeface="+mj-lt"/>
                <a:ea typeface="돋움" panose="020B0600000101010101" pitchFamily="50" charset="-127"/>
              </a:rPr>
              <a:t>)</a:t>
            </a:r>
            <a:endParaRPr lang="ko-KR" altLang="en-US" sz="1000" b="1" dirty="0">
              <a:solidFill>
                <a:srgbClr val="00B050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684" name="화살표: 오른쪽으로 구부러짐 683">
            <a:extLst>
              <a:ext uri="{FF2B5EF4-FFF2-40B4-BE49-F238E27FC236}">
                <a16:creationId xmlns:a16="http://schemas.microsoft.com/office/drawing/2014/main" id="{5765E148-28BB-4871-9139-4A95FD8AF637}"/>
              </a:ext>
            </a:extLst>
          </p:cNvPr>
          <p:cNvSpPr/>
          <p:nvPr/>
        </p:nvSpPr>
        <p:spPr>
          <a:xfrm rot="2884307">
            <a:off x="1113632" y="2812256"/>
            <a:ext cx="628650" cy="363537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7EE3EA0-17D3-4491-A965-E72FB15ECEDE}"/>
              </a:ext>
            </a:extLst>
          </p:cNvPr>
          <p:cNvCxnSpPr>
            <a:cxnSpLocks/>
          </p:cNvCxnSpPr>
          <p:nvPr/>
        </p:nvCxnSpPr>
        <p:spPr>
          <a:xfrm flipV="1">
            <a:off x="1463675" y="2878138"/>
            <a:ext cx="119063" cy="87312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오른쪽으로 구부러짐 285">
            <a:extLst>
              <a:ext uri="{FF2B5EF4-FFF2-40B4-BE49-F238E27FC236}">
                <a16:creationId xmlns:a16="http://schemas.microsoft.com/office/drawing/2014/main" id="{D0C996CA-7E86-47FD-BC0A-AD277E107076}"/>
              </a:ext>
            </a:extLst>
          </p:cNvPr>
          <p:cNvSpPr/>
          <p:nvPr/>
        </p:nvSpPr>
        <p:spPr>
          <a:xfrm>
            <a:off x="2028825" y="820738"/>
            <a:ext cx="630238" cy="363537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43BBDC54-7422-4888-8BD6-82A9F90AA387}"/>
              </a:ext>
            </a:extLst>
          </p:cNvPr>
          <p:cNvCxnSpPr>
            <a:cxnSpLocks/>
          </p:cNvCxnSpPr>
          <p:nvPr/>
        </p:nvCxnSpPr>
        <p:spPr>
          <a:xfrm flipV="1">
            <a:off x="2381250" y="820738"/>
            <a:ext cx="0" cy="10795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AEDFA52F-257A-4D4A-99BD-1FE72F8A661A}"/>
              </a:ext>
            </a:extLst>
          </p:cNvPr>
          <p:cNvSpPr/>
          <p:nvPr/>
        </p:nvSpPr>
        <p:spPr>
          <a:xfrm>
            <a:off x="5495925" y="608013"/>
            <a:ext cx="1536700" cy="29210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F238820E-CE0F-45AB-85FF-BB062EA50736}"/>
              </a:ext>
            </a:extLst>
          </p:cNvPr>
          <p:cNvSpPr/>
          <p:nvPr/>
        </p:nvSpPr>
        <p:spPr>
          <a:xfrm>
            <a:off x="5495925" y="3530600"/>
            <a:ext cx="4202113" cy="28368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20007B5A-4BFA-4FB0-BE31-A960B1684BFB}"/>
              </a:ext>
            </a:extLst>
          </p:cNvPr>
          <p:cNvSpPr txBox="1"/>
          <p:nvPr/>
        </p:nvSpPr>
        <p:spPr>
          <a:xfrm>
            <a:off x="7964488" y="5329238"/>
            <a:ext cx="18256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Mirror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9D965B7C-8245-4095-BB6A-B442A3C139C0}"/>
              </a:ext>
            </a:extLst>
          </p:cNvPr>
          <p:cNvSpPr txBox="1"/>
          <p:nvPr/>
        </p:nvSpPr>
        <p:spPr>
          <a:xfrm>
            <a:off x="5157788" y="925513"/>
            <a:ext cx="182403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LED Chart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B78D3A66-C7A2-4BBD-83B2-ED3997C2E9F7}"/>
              </a:ext>
            </a:extLst>
          </p:cNvPr>
          <p:cNvSpPr txBox="1"/>
          <p:nvPr/>
        </p:nvSpPr>
        <p:spPr>
          <a:xfrm>
            <a:off x="103188" y="1828800"/>
            <a:ext cx="18256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Linear stage for x-</a:t>
            </a:r>
            <a:r>
              <a:rPr lang="en-US" altLang="ko-KR" b="1" dirty="0" err="1">
                <a:latin typeface="+mn-ea"/>
                <a:ea typeface="돋움" panose="020B0600000101010101" pitchFamily="50" charset="-127"/>
              </a:rPr>
              <a:t>dir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8398B6E-BDCB-491A-AD23-3939C7C71FF1}"/>
              </a:ext>
            </a:extLst>
          </p:cNvPr>
          <p:cNvSpPr txBox="1"/>
          <p:nvPr/>
        </p:nvSpPr>
        <p:spPr>
          <a:xfrm>
            <a:off x="549275" y="4421188"/>
            <a:ext cx="18256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Linear stage for y-</a:t>
            </a:r>
            <a:r>
              <a:rPr lang="en-US" altLang="ko-KR" b="1" dirty="0" err="1">
                <a:latin typeface="+mn-ea"/>
                <a:ea typeface="돋움" panose="020B0600000101010101" pitchFamily="50" charset="-127"/>
              </a:rPr>
              <a:t>dir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7902FEFE-2CB3-4CD3-998C-FE4B3C30E2BE}"/>
              </a:ext>
            </a:extLst>
          </p:cNvPr>
          <p:cNvSpPr txBox="1"/>
          <p:nvPr/>
        </p:nvSpPr>
        <p:spPr>
          <a:xfrm>
            <a:off x="287338" y="3597275"/>
            <a:ext cx="182562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Rotation stage for z-</a:t>
            </a:r>
            <a:r>
              <a:rPr lang="en-US" altLang="ko-KR" b="1" dirty="0" err="1">
                <a:latin typeface="+mn-ea"/>
                <a:ea typeface="돋움" panose="020B0600000101010101" pitchFamily="50" charset="-127"/>
              </a:rPr>
              <a:t>dir</a:t>
            </a:r>
            <a:endParaRPr lang="en-US" altLang="ko-KR" b="1" dirty="0">
              <a:latin typeface="+mn-ea"/>
              <a:ea typeface="돋움" panose="020B0600000101010101" pitchFamily="50" charset="-127"/>
            </a:endParaRPr>
          </a:p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(Yaw)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56177EE5-6ADE-453B-832E-5165DF99BEDC}"/>
              </a:ext>
            </a:extLst>
          </p:cNvPr>
          <p:cNvSpPr txBox="1"/>
          <p:nvPr/>
        </p:nvSpPr>
        <p:spPr>
          <a:xfrm>
            <a:off x="2644775" y="909638"/>
            <a:ext cx="20224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Rotation stage for y-</a:t>
            </a:r>
            <a:r>
              <a:rPr lang="en-US" altLang="ko-KR" b="1" dirty="0" err="1">
                <a:latin typeface="+mn-ea"/>
                <a:ea typeface="돋움" panose="020B0600000101010101" pitchFamily="50" charset="-127"/>
              </a:rPr>
              <a:t>dir</a:t>
            </a:r>
            <a:r>
              <a:rPr lang="en-US" altLang="ko-KR" b="1" dirty="0">
                <a:latin typeface="+mn-ea"/>
                <a:ea typeface="돋움" panose="020B0600000101010101" pitchFamily="50" charset="-127"/>
              </a:rPr>
              <a:t> (Pitch)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802EF6D-EB32-4DB3-8206-ECF15D5C5BC4}"/>
              </a:ext>
            </a:extLst>
          </p:cNvPr>
          <p:cNvSpPr txBox="1"/>
          <p:nvPr/>
        </p:nvSpPr>
        <p:spPr>
          <a:xfrm>
            <a:off x="5541963" y="5203825"/>
            <a:ext cx="116681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Diffuser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grpSp>
        <p:nvGrpSpPr>
          <p:cNvPr id="21546" name="그룹 76">
            <a:extLst>
              <a:ext uri="{FF2B5EF4-FFF2-40B4-BE49-F238E27FC236}">
                <a16:creationId xmlns:a16="http://schemas.microsoft.com/office/drawing/2014/main" id="{D9F8EC9C-58F1-4818-8C01-AEA434900DA4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617538"/>
            <a:ext cx="2732087" cy="2082800"/>
            <a:chOff x="7209296" y="846955"/>
            <a:chExt cx="2731688" cy="2082485"/>
          </a:xfrm>
        </p:grpSpPr>
        <p:pic>
          <p:nvPicPr>
            <p:cNvPr id="21559" name="그림 698">
              <a:extLst>
                <a:ext uri="{FF2B5EF4-FFF2-40B4-BE49-F238E27FC236}">
                  <a16:creationId xmlns:a16="http://schemas.microsoft.com/office/drawing/2014/main" id="{75AE0EB8-A922-4781-80F4-D7BB47632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8050" y="1040681"/>
              <a:ext cx="2174946" cy="1705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60" name="그림 699">
              <a:extLst>
                <a:ext uri="{FF2B5EF4-FFF2-40B4-BE49-F238E27FC236}">
                  <a16:creationId xmlns:a16="http://schemas.microsoft.com/office/drawing/2014/main" id="{8946FF5C-69E4-45A0-BE81-9C59E8EF6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296" y="1230105"/>
              <a:ext cx="2731688" cy="169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7716C3A-AB97-4351-B710-A67B4143EB54}"/>
                </a:ext>
              </a:extLst>
            </p:cNvPr>
            <p:cNvSpPr/>
            <p:nvPr/>
          </p:nvSpPr>
          <p:spPr>
            <a:xfrm>
              <a:off x="7831505" y="846955"/>
              <a:ext cx="990455" cy="307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돋움" panose="020B0600000101010101" pitchFamily="50" charset="-127"/>
                </a:rPr>
                <a:t>1. Geo cal.</a:t>
              </a:r>
              <a:endParaRPr lang="ko-KR" altLang="en-US" sz="1400" b="1" dirty="0">
                <a:solidFill>
                  <a:srgbClr val="FF0000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490E9A33-AD17-4E41-A184-7939FAAE2614}"/>
                </a:ext>
              </a:extLst>
            </p:cNvPr>
            <p:cNvSpPr/>
            <p:nvPr/>
          </p:nvSpPr>
          <p:spPr>
            <a:xfrm>
              <a:off x="7334690" y="2573894"/>
              <a:ext cx="1150770" cy="30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돋움" panose="020B0600000101010101" pitchFamily="50" charset="-127"/>
                </a:rPr>
                <a:t>2. Depth cal.</a:t>
              </a:r>
              <a:endParaRPr lang="ko-KR" altLang="en-US" sz="1400" b="1" dirty="0">
                <a:solidFill>
                  <a:srgbClr val="FF0000"/>
                </a:solidFill>
                <a:ea typeface="돋움" panose="020B0600000101010101" pitchFamily="50" charset="-127"/>
              </a:endParaRPr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3F4CB192-86AB-4799-B646-70E7DE958784}"/>
              </a:ext>
            </a:extLst>
          </p:cNvPr>
          <p:cNvSpPr txBox="1"/>
          <p:nvPr/>
        </p:nvSpPr>
        <p:spPr>
          <a:xfrm>
            <a:off x="6967538" y="2759075"/>
            <a:ext cx="312261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Geo and Depth cal. </a:t>
            </a:r>
            <a:r>
              <a:rPr lang="ko-KR" altLang="en-US" b="1" dirty="0">
                <a:latin typeface="+mn-ea"/>
                <a:ea typeface="돋움" panose="020B0600000101010101" pitchFamily="50" charset="-127"/>
              </a:rPr>
              <a:t>환경 </a:t>
            </a:r>
            <a:r>
              <a:rPr lang="ko-KR" altLang="en-US" b="1" dirty="0" err="1">
                <a:latin typeface="+mn-ea"/>
                <a:ea typeface="돋움" panose="020B0600000101010101" pitchFamily="50" charset="-127"/>
              </a:rPr>
              <a:t>예상안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0D5CDDCD-57F4-43D3-B013-D9C51AB35726}"/>
              </a:ext>
            </a:extLst>
          </p:cNvPr>
          <p:cNvSpPr/>
          <p:nvPr/>
        </p:nvSpPr>
        <p:spPr>
          <a:xfrm>
            <a:off x="1511300" y="1319213"/>
            <a:ext cx="649288" cy="771525"/>
          </a:xfrm>
          <a:custGeom>
            <a:avLst/>
            <a:gdLst>
              <a:gd name="connsiteX0" fmla="*/ 1048871 w 1048871"/>
              <a:gd name="connsiteY0" fmla="*/ 1084730 h 1084730"/>
              <a:gd name="connsiteX1" fmla="*/ 502024 w 1048871"/>
              <a:gd name="connsiteY1" fmla="*/ 206188 h 1084730"/>
              <a:gd name="connsiteX2" fmla="*/ 0 w 1048871"/>
              <a:gd name="connsiteY2" fmla="*/ 0 h 1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1084730">
                <a:moveTo>
                  <a:pt x="1048871" y="1084730"/>
                </a:moveTo>
                <a:cubicBezTo>
                  <a:pt x="862853" y="735853"/>
                  <a:pt x="676836" y="386976"/>
                  <a:pt x="502024" y="206188"/>
                </a:cubicBezTo>
                <a:cubicBezTo>
                  <a:pt x="327212" y="25400"/>
                  <a:pt x="118035" y="283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5F81BCAC-B083-414E-A02A-FE344C9E443E}"/>
              </a:ext>
            </a:extLst>
          </p:cNvPr>
          <p:cNvSpPr txBox="1"/>
          <p:nvPr/>
        </p:nvSpPr>
        <p:spPr>
          <a:xfrm>
            <a:off x="-34925" y="1190625"/>
            <a:ext cx="18256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+mn-ea"/>
                <a:ea typeface="돋움" panose="020B0600000101010101" pitchFamily="50" charset="-127"/>
              </a:rPr>
              <a:t>Module</a:t>
            </a:r>
            <a:r>
              <a:rPr lang="ko-KR" altLang="en-US" b="1" dirty="0">
                <a:latin typeface="+mn-ea"/>
                <a:ea typeface="돋움" panose="020B0600000101010101" pitchFamily="50" charset="-127"/>
              </a:rPr>
              <a:t> </a:t>
            </a:r>
            <a:r>
              <a:rPr lang="en-US" altLang="ko-KR" b="1" dirty="0">
                <a:latin typeface="+mn-ea"/>
                <a:ea typeface="돋움" panose="020B0600000101010101" pitchFamily="50" charset="-127"/>
              </a:rPr>
              <a:t>and stage</a:t>
            </a:r>
            <a:endParaRPr lang="ko-KR" altLang="en-US" b="1" dirty="0">
              <a:latin typeface="+mn-ea"/>
              <a:ea typeface="돋움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ECDB7A-C947-4D11-AAAB-ADDAD3250EF0}"/>
              </a:ext>
            </a:extLst>
          </p:cNvPr>
          <p:cNvSpPr/>
          <p:nvPr/>
        </p:nvSpPr>
        <p:spPr>
          <a:xfrm>
            <a:off x="2846388" y="2527300"/>
            <a:ext cx="339725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+mn-ea"/>
                <a:ea typeface="돋움" panose="020B0600000101010101" pitchFamily="50" charset="-127"/>
              </a:rPr>
              <a:t>Rx</a:t>
            </a:r>
            <a:endParaRPr lang="ko-KR" altLang="en-US" sz="1100" dirty="0">
              <a:ea typeface="돋움" panose="020B0600000101010101" pitchFamily="50" charset="-127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F9826D7E-DDEB-4148-BE88-671AD52B53F9}"/>
              </a:ext>
            </a:extLst>
          </p:cNvPr>
          <p:cNvSpPr/>
          <p:nvPr/>
        </p:nvSpPr>
        <p:spPr>
          <a:xfrm>
            <a:off x="2943225" y="1733550"/>
            <a:ext cx="328613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+mn-ea"/>
                <a:ea typeface="돋움" panose="020B0600000101010101" pitchFamily="50" charset="-127"/>
              </a:rPr>
              <a:t>Tx</a:t>
            </a:r>
            <a:endParaRPr lang="ko-KR" altLang="en-US" sz="1100" dirty="0">
              <a:ea typeface="돋움" panose="020B0600000101010101" pitchFamily="50" charset="-127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471CC2D0-C41B-467E-BC18-CE2B91C5B400}"/>
              </a:ext>
            </a:extLst>
          </p:cNvPr>
          <p:cNvSpPr/>
          <p:nvPr/>
        </p:nvSpPr>
        <p:spPr>
          <a:xfrm>
            <a:off x="2551113" y="1879600"/>
            <a:ext cx="452437" cy="204788"/>
          </a:xfrm>
          <a:custGeom>
            <a:avLst/>
            <a:gdLst>
              <a:gd name="connsiteX0" fmla="*/ 0 w 659130"/>
              <a:gd name="connsiteY0" fmla="*/ 365760 h 365760"/>
              <a:gd name="connsiteX1" fmla="*/ 140970 w 659130"/>
              <a:gd name="connsiteY1" fmla="*/ 148590 h 365760"/>
              <a:gd name="connsiteX2" fmla="*/ 411480 w 659130"/>
              <a:gd name="connsiteY2" fmla="*/ 57150 h 365760"/>
              <a:gd name="connsiteX3" fmla="*/ 659130 w 65913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" h="365760">
                <a:moveTo>
                  <a:pt x="0" y="365760"/>
                </a:moveTo>
                <a:cubicBezTo>
                  <a:pt x="36195" y="282892"/>
                  <a:pt x="72390" y="200025"/>
                  <a:pt x="140970" y="148590"/>
                </a:cubicBezTo>
                <a:cubicBezTo>
                  <a:pt x="209550" y="97155"/>
                  <a:pt x="325120" y="81915"/>
                  <a:pt x="411480" y="57150"/>
                </a:cubicBezTo>
                <a:cubicBezTo>
                  <a:pt x="497840" y="32385"/>
                  <a:pt x="659130" y="0"/>
                  <a:pt x="65913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C313A201-4D65-4D10-832C-03AE35EFCDE4}"/>
              </a:ext>
            </a:extLst>
          </p:cNvPr>
          <p:cNvSpPr/>
          <p:nvPr/>
        </p:nvSpPr>
        <p:spPr>
          <a:xfrm>
            <a:off x="2570163" y="2371725"/>
            <a:ext cx="344487" cy="295275"/>
          </a:xfrm>
          <a:custGeom>
            <a:avLst/>
            <a:gdLst>
              <a:gd name="connsiteX0" fmla="*/ 9603 w 329643"/>
              <a:gd name="connsiteY0" fmla="*/ 0 h 259080"/>
              <a:gd name="connsiteX1" fmla="*/ 40083 w 329643"/>
              <a:gd name="connsiteY1" fmla="*/ 171450 h 259080"/>
              <a:gd name="connsiteX2" fmla="*/ 329643 w 329643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43" h="259080">
                <a:moveTo>
                  <a:pt x="9603" y="0"/>
                </a:moveTo>
                <a:cubicBezTo>
                  <a:pt x="-1827" y="64135"/>
                  <a:pt x="-13257" y="128270"/>
                  <a:pt x="40083" y="171450"/>
                </a:cubicBezTo>
                <a:cubicBezTo>
                  <a:pt x="93423" y="214630"/>
                  <a:pt x="211533" y="236855"/>
                  <a:pt x="329643" y="2590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EF223474-D1F9-43A5-8B71-248F4A704727}"/>
              </a:ext>
            </a:extLst>
          </p:cNvPr>
          <p:cNvSpPr/>
          <p:nvPr/>
        </p:nvSpPr>
        <p:spPr>
          <a:xfrm>
            <a:off x="2557463" y="2244725"/>
            <a:ext cx="66675" cy="12223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63278B92-DBD2-4489-A2C9-5FC5AF27A560}"/>
              </a:ext>
            </a:extLst>
          </p:cNvPr>
          <p:cNvSpPr/>
          <p:nvPr/>
        </p:nvSpPr>
        <p:spPr>
          <a:xfrm>
            <a:off x="2622550" y="1958975"/>
            <a:ext cx="3840163" cy="785813"/>
          </a:xfrm>
          <a:prstGeom prst="arc">
            <a:avLst>
              <a:gd name="adj1" fmla="val 10969272"/>
              <a:gd name="adj2" fmla="val 2150984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CB4EA5DB-76AD-4FA2-BE6A-16DD303282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50513" y="1759669"/>
            <a:ext cx="212451" cy="307777"/>
          </a:xfrm>
          <a:prstGeom prst="rect">
            <a:avLst/>
          </a:prstGeom>
          <a:blipFill>
            <a:blip r:embed="rId7"/>
            <a:stretch>
              <a:fillRect r="-2285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21557" name="TextBox 2">
            <a:extLst>
              <a:ext uri="{FF2B5EF4-FFF2-40B4-BE49-F238E27FC236}">
                <a16:creationId xmlns:a16="http://schemas.microsoft.com/office/drawing/2014/main" id="{3B181984-64E9-40DC-A486-DF765A696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970338"/>
            <a:ext cx="1257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ko-KR" altLang="en-US"/>
              <a:t>외부 광원</a:t>
            </a:r>
            <a:endParaRPr lang="en-US" altLang="ko-KR"/>
          </a:p>
          <a:p>
            <a:pPr algn="ctr"/>
            <a:r>
              <a:rPr lang="en-US" altLang="ko-KR"/>
              <a:t>collimator</a:t>
            </a:r>
            <a:endParaRPr lang="ko-KR" altLang="en-US"/>
          </a:p>
        </p:txBody>
      </p:sp>
      <p:sp>
        <p:nvSpPr>
          <p:cNvPr id="21558" name="제목 3">
            <a:extLst>
              <a:ext uri="{FF2B5EF4-FFF2-40B4-BE49-F238E27FC236}">
                <a16:creationId xmlns:a16="http://schemas.microsoft.com/office/drawing/2014/main" id="{0868596B-B35F-45F8-A8F4-59629620F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E0794B6-2C69-43BF-BC28-3F2E0DAB7494}"/>
              </a:ext>
            </a:extLst>
          </p:cNvPr>
          <p:cNvSpPr/>
          <p:nvPr/>
        </p:nvSpPr>
        <p:spPr>
          <a:xfrm>
            <a:off x="8029575" y="98425"/>
            <a:ext cx="382588" cy="249238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D4B0BC5A-A9D5-45B3-A28D-D64E66ED1921}"/>
              </a:ext>
            </a:extLst>
          </p:cNvPr>
          <p:cNvGraphicFramePr>
            <a:graphicFrameLocks noGrp="1"/>
          </p:cNvGraphicFramePr>
          <p:nvPr/>
        </p:nvGraphicFramePr>
        <p:xfrm>
          <a:off x="1946275" y="4378325"/>
          <a:ext cx="6604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구 분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X-dir. linear stage 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Distance: 0.5m ~ 1.0m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X-dir. linear stage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Distance: 1.0m~2.0m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Rotation stage (y, z-dir.)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Resolution: 0.1 Rad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548" name="Picture 2" descr="Xy Stage 2-axis Slide Table Linear Motion Motorized Linear Xy Table For  Microscope Matrix Scanning - Buy 2-axis Xy Slide Table,Cheap Xy Stage For  Robot Arm,Low Cost Xy Table Product on Alibaba.com">
            <a:extLst>
              <a:ext uri="{FF2B5EF4-FFF2-40B4-BE49-F238E27FC236}">
                <a16:creationId xmlns:a16="http://schemas.microsoft.com/office/drawing/2014/main" id="{72D744F0-C2F6-4E13-A196-799C8A76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1513"/>
            <a:ext cx="3367088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6" descr="Thorlabs - MGS100/M 2 Axis Motorized Goniometer Metric">
            <a:extLst>
              <a:ext uri="{FF2B5EF4-FFF2-40B4-BE49-F238E27FC236}">
                <a16:creationId xmlns:a16="http://schemas.microsoft.com/office/drawing/2014/main" id="{239CBF57-501E-4358-A73D-D927463A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99695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0" name="TextBox 11">
            <a:extLst>
              <a:ext uri="{FF2B5EF4-FFF2-40B4-BE49-F238E27FC236}">
                <a16:creationId xmlns:a16="http://schemas.microsoft.com/office/drawing/2014/main" id="{8953F1E4-AA23-4024-9F04-81C958EF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675063"/>
            <a:ext cx="187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en-US" altLang="ko-KR"/>
              <a:t>XY linear stage</a:t>
            </a:r>
            <a:endParaRPr lang="ko-KR" altLang="en-US"/>
          </a:p>
        </p:txBody>
      </p:sp>
      <p:sp>
        <p:nvSpPr>
          <p:cNvPr id="22551" name="TextBox 78">
            <a:extLst>
              <a:ext uri="{FF2B5EF4-FFF2-40B4-BE49-F238E27FC236}">
                <a16:creationId xmlns:a16="http://schemas.microsoft.com/office/drawing/2014/main" id="{EFE85360-2314-4C23-B1AF-603ECFCF6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19513"/>
            <a:ext cx="319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/>
              <a:t>2 Axes Motorized goniometer</a:t>
            </a:r>
            <a:endParaRPr lang="ko-KR" altLang="en-US"/>
          </a:p>
        </p:txBody>
      </p:sp>
      <p:sp>
        <p:nvSpPr>
          <p:cNvPr id="22552" name="제목 3">
            <a:extLst>
              <a:ext uri="{FF2B5EF4-FFF2-40B4-BE49-F238E27FC236}">
                <a16:creationId xmlns:a16="http://schemas.microsoft.com/office/drawing/2014/main" id="{3CC6248C-D378-48D6-B695-48D866905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  <p:sp>
        <p:nvSpPr>
          <p:cNvPr id="22553" name="TextBox 368">
            <a:extLst>
              <a:ext uri="{FF2B5EF4-FFF2-40B4-BE49-F238E27FC236}">
                <a16:creationId xmlns:a16="http://schemas.microsoft.com/office/drawing/2014/main" id="{17121D4F-F208-490E-B09D-71794FB6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700088"/>
            <a:ext cx="932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Pre-specification for the Linear and rotation stage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341986-D8BA-4537-BDFB-F6354B050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813" y="217488"/>
            <a:ext cx="2506662" cy="32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2B528-832D-481A-9C31-7DCFA78D767D}"/>
              </a:ext>
            </a:extLst>
          </p:cNvPr>
          <p:cNvSpPr txBox="1"/>
          <p:nvPr/>
        </p:nvSpPr>
        <p:spPr>
          <a:xfrm>
            <a:off x="223838" y="649288"/>
            <a:ext cx="8559800" cy="2036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  <a:defRPr/>
            </a:pPr>
            <a:r>
              <a:rPr lang="en-US" altLang="ko-KR" sz="1600" dirty="0">
                <a:ea typeface="돋움" panose="020B0600000101010101" pitchFamily="50" charset="-127"/>
              </a:rPr>
              <a:t>Depth distortions of </a:t>
            </a:r>
            <a:r>
              <a:rPr lang="en-US" altLang="ko-KR" sz="1600" dirty="0" err="1">
                <a:ea typeface="돋움" panose="020B0600000101010101" pitchFamily="50" charset="-127"/>
              </a:rPr>
              <a:t>ToF</a:t>
            </a:r>
            <a:r>
              <a:rPr lang="en-US" altLang="ko-KR" sz="1600" dirty="0">
                <a:ea typeface="돋움" panose="020B0600000101010101" pitchFamily="50" charset="-127"/>
              </a:rPr>
              <a:t> cameras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ea typeface="돋움" panose="020B0600000101010101" pitchFamily="50" charset="-127"/>
              </a:rPr>
              <a:t>각</a:t>
            </a:r>
            <a:r>
              <a:rPr lang="en-US" altLang="ko-KR" sz="1400" dirty="0">
                <a:ea typeface="돋움" panose="020B0600000101010101" pitchFamily="50" charset="-127"/>
              </a:rPr>
              <a:t> pixel </a:t>
            </a:r>
            <a:r>
              <a:rPr lang="ko-KR" altLang="en-US" sz="1400" dirty="0">
                <a:ea typeface="돋움" panose="020B0600000101010101" pitchFamily="50" charset="-127"/>
              </a:rPr>
              <a:t>별 동일한 거리에 위치한 대상을 측정한 </a:t>
            </a:r>
            <a:r>
              <a:rPr lang="en-US" altLang="ko-KR" sz="1400" dirty="0">
                <a:ea typeface="돋움" panose="020B0600000101010101" pitchFamily="50" charset="-127"/>
              </a:rPr>
              <a:t>depth </a:t>
            </a:r>
            <a:r>
              <a:rPr lang="ko-KR" altLang="en-US" sz="1400" dirty="0">
                <a:ea typeface="돋움" panose="020B0600000101010101" pitchFamily="50" charset="-127"/>
              </a:rPr>
              <a:t>값이 일치하지 않는 문제 </a:t>
            </a:r>
            <a:r>
              <a:rPr lang="en-US" altLang="ko-KR" sz="1400" dirty="0">
                <a:ea typeface="돋움" panose="020B0600000101010101" pitchFamily="50" charset="-127"/>
              </a:rPr>
              <a:t>(Fixed Pattern Phase Noise)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Pixel</a:t>
            </a:r>
            <a:r>
              <a:rPr lang="ko-KR" altLang="en-US" sz="1400" dirty="0">
                <a:ea typeface="돋움" panose="020B0600000101010101" pitchFamily="50" charset="-127"/>
              </a:rPr>
              <a:t>의 설계된 위치와 조립된 위치의 차이로 인한 오차를 보상하는 과정</a:t>
            </a: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ea typeface="돋움" panose="020B0600000101010101" pitchFamily="50" charset="-127"/>
              </a:rPr>
              <a:t>Pixel</a:t>
            </a:r>
            <a:r>
              <a:rPr lang="ko-KR" altLang="en-US" sz="1400" dirty="0">
                <a:ea typeface="돋움" panose="020B0600000101010101" pitchFamily="50" charset="-127"/>
              </a:rPr>
              <a:t>에서 측정한 </a:t>
            </a:r>
            <a:r>
              <a:rPr lang="en-US" altLang="ko-KR" sz="1400" dirty="0">
                <a:ea typeface="돋움" panose="020B0600000101010101" pitchFamily="50" charset="-127"/>
              </a:rPr>
              <a:t>depth </a:t>
            </a:r>
            <a:r>
              <a:rPr lang="ko-KR" altLang="en-US" sz="1400" dirty="0">
                <a:ea typeface="돋움" panose="020B0600000101010101" pitchFamily="50" charset="-127"/>
              </a:rPr>
              <a:t>값이 실제 거리</a:t>
            </a:r>
            <a:r>
              <a:rPr lang="en-US" altLang="ko-KR" sz="1400" dirty="0">
                <a:ea typeface="돋움" panose="020B0600000101010101" pitchFamily="50" charset="-127"/>
              </a:rPr>
              <a:t>(Ground truth, GT)</a:t>
            </a:r>
            <a:r>
              <a:rPr lang="ko-KR" altLang="en-US" sz="1400" dirty="0">
                <a:ea typeface="돋움" panose="020B0600000101010101" pitchFamily="50" charset="-127"/>
              </a:rPr>
              <a:t>와 일치하지 않는 문제 </a:t>
            </a:r>
            <a:r>
              <a:rPr lang="en-US" altLang="ko-KR" sz="1400" dirty="0">
                <a:ea typeface="돋움" panose="020B0600000101010101" pitchFamily="50" charset="-127"/>
              </a:rPr>
              <a:t>(Wiggling)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GT </a:t>
            </a:r>
            <a:r>
              <a:rPr lang="ko-KR" altLang="en-US" sz="1400" dirty="0">
                <a:ea typeface="돋움" panose="020B0600000101010101" pitchFamily="50" charset="-127"/>
              </a:rPr>
              <a:t>값과 측정 값의 차이를 거리에 대한 거동을 분석하여 보상한다</a:t>
            </a:r>
            <a:r>
              <a:rPr lang="en-US" altLang="ko-KR" sz="1400" dirty="0">
                <a:ea typeface="돋움" panose="020B0600000101010101" pitchFamily="50" charset="-127"/>
              </a:rPr>
              <a:t>.</a:t>
            </a:r>
            <a:br>
              <a:rPr lang="en-US" altLang="ko-KR" sz="1400" dirty="0">
                <a:ea typeface="돋움" panose="020B0600000101010101" pitchFamily="50" charset="-127"/>
              </a:rPr>
            </a:br>
            <a:endParaRPr lang="en-US" altLang="ko-KR" sz="1400" dirty="0">
              <a:ea typeface="돋움" panose="020B0600000101010101" pitchFamily="50" charset="-127"/>
            </a:endParaRPr>
          </a:p>
        </p:txBody>
      </p:sp>
      <p:grpSp>
        <p:nvGrpSpPr>
          <p:cNvPr id="23556" name="그룹 16">
            <a:extLst>
              <a:ext uri="{FF2B5EF4-FFF2-40B4-BE49-F238E27FC236}">
                <a16:creationId xmlns:a16="http://schemas.microsoft.com/office/drawing/2014/main" id="{B81F1888-56AF-49E4-82EA-59E9A519BF27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2212975"/>
            <a:ext cx="4227513" cy="4213225"/>
            <a:chOff x="5417102" y="2189920"/>
            <a:chExt cx="4226636" cy="4213665"/>
          </a:xfrm>
        </p:grpSpPr>
        <p:grpSp>
          <p:nvGrpSpPr>
            <p:cNvPr id="23569" name="그룹 13">
              <a:extLst>
                <a:ext uri="{FF2B5EF4-FFF2-40B4-BE49-F238E27FC236}">
                  <a16:creationId xmlns:a16="http://schemas.microsoft.com/office/drawing/2014/main" id="{A4E1C37B-6E24-4682-9FEE-006248CE0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7102" y="2189920"/>
              <a:ext cx="4157461" cy="1910354"/>
              <a:chOff x="3491176" y="2274392"/>
              <a:chExt cx="5079634" cy="2585395"/>
            </a:xfrm>
          </p:grpSpPr>
          <p:pic>
            <p:nvPicPr>
              <p:cNvPr id="23577" name="그림 1">
                <a:extLst>
                  <a:ext uri="{FF2B5EF4-FFF2-40B4-BE49-F238E27FC236}">
                    <a16:creationId xmlns:a16="http://schemas.microsoft.com/office/drawing/2014/main" id="{FFFA4FE0-A432-43D7-AF54-841CE97D62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9474" y="2274392"/>
                <a:ext cx="4671336" cy="2254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16F08-826D-4D91-9C61-1EE5221E8E9B}"/>
                  </a:ext>
                </a:extLst>
              </p:cNvPr>
              <p:cNvSpPr txBox="1"/>
              <p:nvPr/>
            </p:nvSpPr>
            <p:spPr>
              <a:xfrm>
                <a:off x="5314046" y="4515467"/>
                <a:ext cx="1611495" cy="3437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050" dirty="0">
                    <a:ea typeface="돋움" panose="020B0600000101010101" pitchFamily="50" charset="-127"/>
                  </a:rPr>
                  <a:t>Distance, (GT) [mm]</a:t>
                </a:r>
                <a:endParaRPr lang="ko-KR" altLang="en-US" sz="1050" dirty="0">
                  <a:ea typeface="돋움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212B11-94A9-40E7-B3C3-7BD8CA0A9B3A}"/>
                  </a:ext>
                </a:extLst>
              </p:cNvPr>
              <p:cNvSpPr txBox="1"/>
              <p:nvPr/>
            </p:nvSpPr>
            <p:spPr>
              <a:xfrm rot="16200000">
                <a:off x="2970553" y="3287064"/>
                <a:ext cx="1351520" cy="310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050" dirty="0">
                    <a:ea typeface="돋움" panose="020B0600000101010101" pitchFamily="50" charset="-127"/>
                  </a:rPr>
                  <a:t>Error [mm]</a:t>
                </a:r>
                <a:endParaRPr lang="ko-KR" altLang="en-US" sz="1050" dirty="0"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3570" name="그룹 12">
              <a:extLst>
                <a:ext uri="{FF2B5EF4-FFF2-40B4-BE49-F238E27FC236}">
                  <a16:creationId xmlns:a16="http://schemas.microsoft.com/office/drawing/2014/main" id="{EA4F02AC-37E0-4F6D-B021-8DD0F60B3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4942" y="4134928"/>
              <a:ext cx="2644084" cy="1979066"/>
              <a:chOff x="5310042" y="4113390"/>
              <a:chExt cx="2644084" cy="1979066"/>
            </a:xfrm>
          </p:grpSpPr>
          <p:pic>
            <p:nvPicPr>
              <p:cNvPr id="23574" name="그림 5">
                <a:extLst>
                  <a:ext uri="{FF2B5EF4-FFF2-40B4-BE49-F238E27FC236}">
                    <a16:creationId xmlns:a16="http://schemas.microsoft.com/office/drawing/2014/main" id="{E368DC11-0E83-4695-B942-A4FF4CF94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2" b="5579"/>
              <a:stretch>
                <a:fillRect/>
              </a:stretch>
            </p:blipFill>
            <p:spPr bwMode="auto">
              <a:xfrm>
                <a:off x="5568148" y="4113390"/>
                <a:ext cx="2385978" cy="1751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21FF6-AF53-4DB2-A83B-6728DEBEA3AB}"/>
                  </a:ext>
                </a:extLst>
              </p:cNvPr>
              <p:cNvSpPr txBox="1"/>
              <p:nvPr/>
            </p:nvSpPr>
            <p:spPr>
              <a:xfrm>
                <a:off x="6275902" y="5839065"/>
                <a:ext cx="1318939" cy="2540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1050" dirty="0">
                    <a:ea typeface="돋움" panose="020B0600000101010101" pitchFamily="50" charset="-127"/>
                  </a:rPr>
                  <a:t>Distance, (GT) [mm]</a:t>
                </a:r>
                <a:endParaRPr lang="ko-KR" altLang="en-US" sz="1050" dirty="0">
                  <a:ea typeface="돋움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5A1CA-406F-4B4D-9CB8-CDFE437DFCE1}"/>
                  </a:ext>
                </a:extLst>
              </p:cNvPr>
              <p:cNvSpPr txBox="1"/>
              <p:nvPr/>
            </p:nvSpPr>
            <p:spPr>
              <a:xfrm rot="16200000">
                <a:off x="4936969" y="4865072"/>
                <a:ext cx="998642" cy="253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050" dirty="0">
                    <a:ea typeface="돋움" panose="020B0600000101010101" pitchFamily="50" charset="-127"/>
                  </a:rPr>
                  <a:t>Error [mm]</a:t>
                </a:r>
                <a:endParaRPr lang="ko-KR" altLang="en-US" sz="1050" dirty="0"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3571" name="TextBox 24">
              <a:extLst>
                <a:ext uri="{FF2B5EF4-FFF2-40B4-BE49-F238E27FC236}">
                  <a16:creationId xmlns:a16="http://schemas.microsoft.com/office/drawing/2014/main" id="{0D378F02-A2E1-4542-A7FE-5D7FD43A4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849" y="6126586"/>
              <a:ext cx="25637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r>
                <a:rPr lang="en-US" altLang="ko-KR" b="1"/>
                <a:t>(b) Depth error </a:t>
              </a:r>
              <a:r>
                <a:rPr lang="ko-KR" altLang="en-US" b="1"/>
                <a:t>측정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BE2FEA-FF6C-46DE-8589-07BCA06401C5}"/>
                </a:ext>
              </a:extLst>
            </p:cNvPr>
            <p:cNvSpPr txBox="1"/>
            <p:nvPr/>
          </p:nvSpPr>
          <p:spPr>
            <a:xfrm>
              <a:off x="8324799" y="3393371"/>
              <a:ext cx="938018" cy="254027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Jasper </a:t>
              </a:r>
              <a:r>
                <a:rPr lang="ko-KR" altLang="en-US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6366F7-DE2B-458A-A2B9-86FE346DE329}"/>
                </a:ext>
              </a:extLst>
            </p:cNvPr>
            <p:cNvSpPr txBox="1"/>
            <p:nvPr/>
          </p:nvSpPr>
          <p:spPr>
            <a:xfrm>
              <a:off x="8324799" y="4928644"/>
              <a:ext cx="1318939" cy="25243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I-</a:t>
              </a:r>
              <a:r>
                <a:rPr lang="en-US" altLang="ko-KR" sz="1050" dirty="0" err="1">
                  <a:solidFill>
                    <a:srgbClr val="FF0000"/>
                  </a:solidFill>
                  <a:ea typeface="돋움" panose="020B0600000101010101" pitchFamily="50" charset="-127"/>
                </a:rPr>
                <a:t>ToF</a:t>
              </a: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 </a:t>
              </a:r>
              <a:r>
                <a:rPr lang="ko-KR" altLang="en-US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논문 사례</a:t>
              </a:r>
            </a:p>
          </p:txBody>
        </p:sp>
      </p:grpSp>
      <p:grpSp>
        <p:nvGrpSpPr>
          <p:cNvPr id="23557" name="그룹 51">
            <a:extLst>
              <a:ext uri="{FF2B5EF4-FFF2-40B4-BE49-F238E27FC236}">
                <a16:creationId xmlns:a16="http://schemas.microsoft.com/office/drawing/2014/main" id="{8221AD28-BCC7-462E-AB9B-4BB8C983E80D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360613"/>
            <a:ext cx="5211763" cy="4051300"/>
            <a:chOff x="650784" y="2360728"/>
            <a:chExt cx="5212524" cy="4051557"/>
          </a:xfrm>
        </p:grpSpPr>
        <p:grpSp>
          <p:nvGrpSpPr>
            <p:cNvPr id="23559" name="그룹 52">
              <a:extLst>
                <a:ext uri="{FF2B5EF4-FFF2-40B4-BE49-F238E27FC236}">
                  <a16:creationId xmlns:a16="http://schemas.microsoft.com/office/drawing/2014/main" id="{ECD8CF91-6E9C-4C29-8D21-B4B8AA68D1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84130" y="2360728"/>
              <a:ext cx="2634678" cy="1936971"/>
              <a:chOff x="1134978" y="2164073"/>
              <a:chExt cx="2869754" cy="2109795"/>
            </a:xfrm>
          </p:grpSpPr>
          <p:pic>
            <p:nvPicPr>
              <p:cNvPr id="23565" name="그림 58">
                <a:extLst>
                  <a:ext uri="{FF2B5EF4-FFF2-40B4-BE49-F238E27FC236}">
                    <a16:creationId xmlns:a16="http://schemas.microsoft.com/office/drawing/2014/main" id="{1D4A6E4F-FC58-4EB7-B65B-E10C46930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4179" y="2164073"/>
                <a:ext cx="2644656" cy="2066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6" name="TextBox 59">
                <a:extLst>
                  <a:ext uri="{FF2B5EF4-FFF2-40B4-BE49-F238E27FC236}">
                    <a16:creationId xmlns:a16="http://schemas.microsoft.com/office/drawing/2014/main" id="{4694D5C1-BB33-42FF-BB7F-AD72BA3FF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894" y="4005678"/>
                <a:ext cx="1153838" cy="2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 sz="1000"/>
                  <a:t>Pixel</a:t>
                </a:r>
                <a:endParaRPr lang="ko-KR" altLang="en-US" sz="1000"/>
              </a:p>
            </p:txBody>
          </p:sp>
          <p:sp>
            <p:nvSpPr>
              <p:cNvPr id="23567" name="TextBox 60">
                <a:extLst>
                  <a:ext uri="{FF2B5EF4-FFF2-40B4-BE49-F238E27FC236}">
                    <a16:creationId xmlns:a16="http://schemas.microsoft.com/office/drawing/2014/main" id="{44E09CA3-440E-4A87-A19A-59BA87C48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9664" y="4005677"/>
                <a:ext cx="498783" cy="2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 sz="1000"/>
                  <a:t>Pixel</a:t>
                </a:r>
                <a:endParaRPr lang="ko-KR" altLang="en-US" sz="1000"/>
              </a:p>
            </p:txBody>
          </p:sp>
          <p:sp>
            <p:nvSpPr>
              <p:cNvPr id="23568" name="TextBox 61">
                <a:extLst>
                  <a:ext uri="{FF2B5EF4-FFF2-40B4-BE49-F238E27FC236}">
                    <a16:creationId xmlns:a16="http://schemas.microsoft.com/office/drawing/2014/main" id="{B491604C-6F7B-4708-B1E1-986A719C7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665865" y="2757619"/>
                <a:ext cx="1206416" cy="2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 sz="1000"/>
                  <a:t>FPN offset [m]</a:t>
                </a:r>
              </a:p>
            </p:txBody>
          </p:sp>
        </p:grpSp>
        <p:sp>
          <p:nvSpPr>
            <p:cNvPr id="23560" name="TextBox 53">
              <a:extLst>
                <a:ext uri="{FF2B5EF4-FFF2-40B4-BE49-F238E27FC236}">
                  <a16:creationId xmlns:a16="http://schemas.microsoft.com/office/drawing/2014/main" id="{06163CB8-F09F-4207-9FCC-692FDFE54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954" y="6135286"/>
              <a:ext cx="2091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r>
                <a:rPr lang="en-US" altLang="ko-KR" b="1"/>
                <a:t>(a) FPPN error </a:t>
              </a:r>
              <a:r>
                <a:rPr lang="ko-KR" altLang="en-US" b="1"/>
                <a:t>측정</a:t>
              </a:r>
            </a:p>
          </p:txBody>
        </p:sp>
        <p:pic>
          <p:nvPicPr>
            <p:cNvPr id="23561" name="그림 54">
              <a:extLst>
                <a:ext uri="{FF2B5EF4-FFF2-40B4-BE49-F238E27FC236}">
                  <a16:creationId xmlns:a16="http://schemas.microsoft.com/office/drawing/2014/main" id="{F3E9808D-09C6-4DE0-9737-F463364A8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15" y="4459454"/>
              <a:ext cx="2563714" cy="165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EB5D9D-7161-438C-981F-A954B029624F}"/>
                </a:ext>
              </a:extLst>
            </p:cNvPr>
            <p:cNvSpPr txBox="1"/>
            <p:nvPr/>
          </p:nvSpPr>
          <p:spPr>
            <a:xfrm>
              <a:off x="3108593" y="5524816"/>
              <a:ext cx="2724548" cy="415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DSNU</a:t>
              </a:r>
              <a:b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</a:b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(Dark Signal Non-Uniformity)</a:t>
              </a:r>
              <a:endParaRPr lang="ko-KR" altLang="en-US" sz="1050" dirty="0">
                <a:solidFill>
                  <a:srgbClr val="FF0000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AD08F9-1EF4-49AC-8629-417395B0821F}"/>
                </a:ext>
              </a:extLst>
            </p:cNvPr>
            <p:cNvSpPr txBox="1"/>
            <p:nvPr/>
          </p:nvSpPr>
          <p:spPr>
            <a:xfrm>
              <a:off x="3138760" y="4719903"/>
              <a:ext cx="2724548" cy="415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PRNU</a:t>
              </a:r>
              <a:b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</a:b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(Photon Response Non-Uniformity)</a:t>
              </a:r>
              <a:endParaRPr lang="ko-KR" altLang="en-US" sz="1050" dirty="0">
                <a:solidFill>
                  <a:srgbClr val="FF0000"/>
                </a:solidFill>
                <a:ea typeface="돋움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AB1E8F-3D38-41E3-98BB-64E82AFD470B}"/>
                </a:ext>
              </a:extLst>
            </p:cNvPr>
            <p:cNvSpPr txBox="1"/>
            <p:nvPr/>
          </p:nvSpPr>
          <p:spPr>
            <a:xfrm>
              <a:off x="650784" y="3845134"/>
              <a:ext cx="2724548" cy="2540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Pixel </a:t>
              </a:r>
              <a:r>
                <a:rPr lang="ko-KR" altLang="en-US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별 </a:t>
              </a:r>
              <a:r>
                <a:rPr lang="en-US" altLang="ko-KR" sz="1050" dirty="0">
                  <a:solidFill>
                    <a:srgbClr val="FF0000"/>
                  </a:solidFill>
                  <a:ea typeface="돋움" panose="020B0600000101010101" pitchFamily="50" charset="-127"/>
                </a:rPr>
                <a:t>depth offset</a:t>
              </a:r>
              <a:endParaRPr lang="ko-KR" altLang="en-US" sz="1050" dirty="0">
                <a:solidFill>
                  <a:srgbClr val="FF0000"/>
                </a:solidFill>
                <a:ea typeface="돋움" panose="020B0600000101010101" pitchFamily="50" charset="-127"/>
              </a:endParaRPr>
            </a:p>
          </p:txBody>
        </p:sp>
      </p:grpSp>
      <p:sp>
        <p:nvSpPr>
          <p:cNvPr id="23558" name="제목 3">
            <a:extLst>
              <a:ext uri="{FF2B5EF4-FFF2-40B4-BE49-F238E27FC236}">
                <a16:creationId xmlns:a16="http://schemas.microsoft.com/office/drawing/2014/main" id="{C77F9269-7C2D-4100-BCF8-E41DFC546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FEF63-6655-4042-857D-AD9108598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813" y="217488"/>
            <a:ext cx="2506662" cy="32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72E42-8208-4194-ABC4-8E9E32A5EC81}"/>
              </a:ext>
            </a:extLst>
          </p:cNvPr>
          <p:cNvSpPr txBox="1"/>
          <p:nvPr/>
        </p:nvSpPr>
        <p:spPr>
          <a:xfrm>
            <a:off x="223838" y="649288"/>
            <a:ext cx="8502650" cy="4622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  <a:defRPr/>
            </a:pPr>
            <a:r>
              <a:rPr lang="en-US" altLang="ko-KR" sz="1600" dirty="0">
                <a:ea typeface="돋움" panose="020B0600000101010101" pitchFamily="50" charset="-127"/>
              </a:rPr>
              <a:t>Calibration method for the depth error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ea typeface="돋움" panose="020B0600000101010101" pitchFamily="50" charset="-127"/>
              </a:rPr>
              <a:t>Depth error </a:t>
            </a:r>
            <a:r>
              <a:rPr lang="ko-KR" altLang="en-US" sz="1400" dirty="0">
                <a:ea typeface="돋움" panose="020B0600000101010101" pitchFamily="50" charset="-127"/>
              </a:rPr>
              <a:t>조정을 위해 시도 된 기법들이 다수 존재</a:t>
            </a:r>
            <a:r>
              <a:rPr lang="en-US" altLang="ko-KR" sz="1400" dirty="0">
                <a:ea typeface="돋움" panose="020B0600000101010101" pitchFamily="50" charset="-127"/>
              </a:rPr>
              <a:t>: Look-up table, B-Splines, Polynomial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Look-up table</a:t>
            </a:r>
            <a:r>
              <a:rPr lang="ko-KR" altLang="en-US" sz="1400" dirty="0">
                <a:ea typeface="돋움" panose="020B0600000101010101" pitchFamily="50" charset="-127"/>
              </a:rPr>
              <a:t>의 경우 가장 정확하지만 많은 측정이 요구 됨</a:t>
            </a:r>
            <a:r>
              <a:rPr lang="en-US" altLang="ko-KR" sz="1400" dirty="0">
                <a:ea typeface="돋움" panose="020B0600000101010101" pitchFamily="50" charset="-127"/>
              </a:rPr>
              <a:t>, ex) 1.25~7.5m, 0.05m </a:t>
            </a:r>
            <a:r>
              <a:rPr lang="ko-KR" altLang="en-US" sz="1400" dirty="0">
                <a:ea typeface="돋움" panose="020B0600000101010101" pitchFamily="50" charset="-127"/>
              </a:rPr>
              <a:t>간격 측정</a:t>
            </a:r>
            <a:r>
              <a:rPr lang="en-US" altLang="ko-KR" sz="1400" dirty="0">
                <a:ea typeface="돋움" panose="020B0600000101010101" pitchFamily="50" charset="-127"/>
              </a:rPr>
              <a:t>: </a:t>
            </a:r>
            <a:r>
              <a:rPr lang="ko-KR" altLang="en-US" sz="1400" dirty="0">
                <a:ea typeface="돋움" panose="020B0600000101010101" pitchFamily="50" charset="-127"/>
              </a:rPr>
              <a:t>총 </a:t>
            </a:r>
            <a:r>
              <a:rPr lang="en-US" altLang="ko-KR" sz="1400" dirty="0">
                <a:ea typeface="돋움" panose="020B0600000101010101" pitchFamily="50" charset="-127"/>
              </a:rPr>
              <a:t>125</a:t>
            </a:r>
            <a:r>
              <a:rPr lang="ko-KR" altLang="en-US" sz="1400" dirty="0">
                <a:ea typeface="돋움" panose="020B0600000101010101" pitchFamily="50" charset="-127"/>
              </a:rPr>
              <a:t>회 측정</a:t>
            </a: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ea typeface="돋움" panose="020B0600000101010101" pitchFamily="50" charset="-127"/>
              </a:rPr>
              <a:t>I-</a:t>
            </a:r>
            <a:r>
              <a:rPr lang="en-US" altLang="ko-KR" sz="1400" dirty="0" err="1">
                <a:ea typeface="돋움" panose="020B0600000101010101" pitchFamily="50" charset="-127"/>
              </a:rPr>
              <a:t>ToF</a:t>
            </a:r>
            <a:r>
              <a:rPr lang="ko-KR" altLang="en-US" sz="1400" dirty="0">
                <a:ea typeface="돋움" panose="020B0600000101010101" pitchFamily="50" charset="-127"/>
              </a:rPr>
              <a:t>의 </a:t>
            </a:r>
            <a:r>
              <a:rPr lang="en-US" altLang="ko-KR" sz="1400" dirty="0">
                <a:ea typeface="돋움" panose="020B0600000101010101" pitchFamily="50" charset="-127"/>
              </a:rPr>
              <a:t>sinusoidal wave </a:t>
            </a:r>
            <a:r>
              <a:rPr lang="ko-KR" altLang="en-US" sz="1400" dirty="0">
                <a:ea typeface="돋움" panose="020B0600000101010101" pitchFamily="50" charset="-127"/>
              </a:rPr>
              <a:t>거동의 </a:t>
            </a:r>
            <a:r>
              <a:rPr lang="en-US" altLang="ko-KR" sz="1400" dirty="0">
                <a:ea typeface="돋움" panose="020B0600000101010101" pitchFamily="50" charset="-127"/>
              </a:rPr>
              <a:t>depth error</a:t>
            </a:r>
            <a:r>
              <a:rPr lang="ko-KR" altLang="en-US" sz="1400" dirty="0">
                <a:ea typeface="돋움" panose="020B0600000101010101" pitchFamily="50" charset="-127"/>
              </a:rPr>
              <a:t>가 관측 됨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→ </a:t>
            </a:r>
            <a:r>
              <a:rPr lang="ko-KR" altLang="en-US" sz="1400" dirty="0">
                <a:ea typeface="돋움" panose="020B0600000101010101" pitchFamily="50" charset="-127"/>
              </a:rPr>
              <a:t>최소한의 측정으로 전체 </a:t>
            </a:r>
            <a:r>
              <a:rPr lang="en-US" altLang="ko-KR" sz="1400" dirty="0">
                <a:ea typeface="돋움" panose="020B0600000101010101" pitchFamily="50" charset="-127"/>
              </a:rPr>
              <a:t>depth error </a:t>
            </a:r>
            <a:r>
              <a:rPr lang="ko-KR" altLang="en-US" sz="1400" dirty="0">
                <a:ea typeface="돋움" panose="020B0600000101010101" pitchFamily="50" charset="-127"/>
              </a:rPr>
              <a:t>거동을 예측하는 모델이 연구 됨</a:t>
            </a:r>
            <a:r>
              <a:rPr lang="en-US" altLang="ko-KR" sz="1400" dirty="0">
                <a:ea typeface="돋움" panose="020B0600000101010101" pitchFamily="50" charset="-127"/>
              </a:rPr>
              <a:t>: B-spline, Polynomial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ea typeface="돋움" panose="020B0600000101010101" pitchFamily="50" charset="-127"/>
              </a:rPr>
              <a:t>d-</a:t>
            </a:r>
            <a:r>
              <a:rPr lang="en-US" altLang="ko-KR" sz="1400" dirty="0" err="1">
                <a:ea typeface="돋움" panose="020B0600000101010101" pitchFamily="50" charset="-127"/>
              </a:rPr>
              <a:t>ToF</a:t>
            </a:r>
            <a:r>
              <a:rPr lang="ko-KR" altLang="en-US" sz="1400" dirty="0">
                <a:ea typeface="돋움" panose="020B0600000101010101" pitchFamily="50" charset="-127"/>
              </a:rPr>
              <a:t>의 경우 선형 회귀 또는 다항함수로 </a:t>
            </a:r>
            <a:r>
              <a:rPr lang="en-US" altLang="ko-KR" sz="1400" dirty="0">
                <a:ea typeface="돋움" panose="020B0600000101010101" pitchFamily="50" charset="-127"/>
              </a:rPr>
              <a:t>depth error </a:t>
            </a:r>
            <a:r>
              <a:rPr lang="ko-KR" altLang="en-US" sz="1400" dirty="0">
                <a:ea typeface="돋움" panose="020B0600000101010101" pitchFamily="50" charset="-127"/>
              </a:rPr>
              <a:t>예측 모델을 구축 할 수 있을 것으로 예상 중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→ Raw</a:t>
            </a:r>
            <a:r>
              <a:rPr lang="ko-KR" altLang="en-US" sz="1400" dirty="0"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ea typeface="돋움" panose="020B0600000101010101" pitchFamily="50" charset="-127"/>
              </a:rPr>
              <a:t>data</a:t>
            </a:r>
            <a:r>
              <a:rPr lang="ko-KR" altLang="en-US" sz="1400" dirty="0">
                <a:ea typeface="돋움" panose="020B0600000101010101" pitchFamily="50" charset="-127"/>
              </a:rPr>
              <a:t>기반 </a:t>
            </a:r>
            <a:r>
              <a:rPr lang="en-US" altLang="ko-KR" sz="1400" dirty="0">
                <a:ea typeface="돋움" panose="020B0600000101010101" pitchFamily="50" charset="-127"/>
              </a:rPr>
              <a:t>depth error</a:t>
            </a:r>
            <a:r>
              <a:rPr lang="ko-KR" altLang="en-US" sz="1400" dirty="0">
                <a:ea typeface="돋움" panose="020B0600000101010101" pitchFamily="50" charset="-127"/>
              </a:rPr>
              <a:t>의 주요한 특성을 선별하여 </a:t>
            </a:r>
            <a:r>
              <a:rPr lang="en-US" altLang="ko-KR" sz="1400" dirty="0">
                <a:ea typeface="돋움" panose="020B0600000101010101" pitchFamily="50" charset="-127"/>
              </a:rPr>
              <a:t>pure data</a:t>
            </a:r>
            <a:r>
              <a:rPr lang="ko-KR" altLang="en-US" sz="1400" dirty="0">
                <a:ea typeface="돋움" panose="020B0600000101010101" pitchFamily="50" charset="-127"/>
              </a:rPr>
              <a:t>를 선정함 </a:t>
            </a:r>
            <a:r>
              <a:rPr lang="en-US" altLang="ko-KR" sz="1400" dirty="0">
                <a:ea typeface="돋움" panose="020B0600000101010101" pitchFamily="50" charset="-127"/>
              </a:rPr>
              <a:t>(PCA, histogram etc.)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→ Pure</a:t>
            </a:r>
            <a:r>
              <a:rPr lang="ko-KR" altLang="en-US" sz="1400" dirty="0"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ea typeface="돋움" panose="020B0600000101010101" pitchFamily="50" charset="-127"/>
              </a:rPr>
              <a:t>data </a:t>
            </a:r>
            <a:r>
              <a:rPr lang="ko-KR" altLang="en-US" sz="1400" dirty="0">
                <a:ea typeface="돋움" panose="020B0600000101010101" pitchFamily="50" charset="-127"/>
              </a:rPr>
              <a:t>기반 </a:t>
            </a:r>
            <a:r>
              <a:rPr lang="en-US" altLang="ko-KR" sz="1400" dirty="0">
                <a:ea typeface="돋움" panose="020B0600000101010101" pitchFamily="50" charset="-127"/>
              </a:rPr>
              <a:t>Least Square Method </a:t>
            </a:r>
            <a:r>
              <a:rPr lang="ko-KR" altLang="en-US" sz="1400" dirty="0">
                <a:ea typeface="돋움" panose="020B0600000101010101" pitchFamily="50" charset="-127"/>
              </a:rPr>
              <a:t>또는 다항함수를 활용한 </a:t>
            </a:r>
            <a:r>
              <a:rPr lang="en-US" altLang="ko-KR" sz="1400" dirty="0">
                <a:ea typeface="돋움" panose="020B0600000101010101" pitchFamily="50" charset="-127"/>
              </a:rPr>
              <a:t>interpolation </a:t>
            </a:r>
            <a:r>
              <a:rPr lang="ko-KR" altLang="en-US" sz="1400" dirty="0">
                <a:ea typeface="돋움" panose="020B0600000101010101" pitchFamily="50" charset="-127"/>
              </a:rPr>
              <a:t>기법 적용</a:t>
            </a:r>
            <a:br>
              <a:rPr lang="en-US" altLang="ko-KR" sz="1400" dirty="0">
                <a:ea typeface="돋움" panose="020B0600000101010101" pitchFamily="50" charset="-127"/>
              </a:rPr>
            </a:br>
            <a:endParaRPr lang="en-US" altLang="ko-KR" sz="1400" dirty="0">
              <a:ea typeface="돋움" panose="020B0600000101010101" pitchFamily="50" charset="-127"/>
            </a:endParaRPr>
          </a:p>
        </p:txBody>
      </p:sp>
      <p:grpSp>
        <p:nvGrpSpPr>
          <p:cNvPr id="24580" name="그룹 10">
            <a:extLst>
              <a:ext uri="{FF2B5EF4-FFF2-40B4-BE49-F238E27FC236}">
                <a16:creationId xmlns:a16="http://schemas.microsoft.com/office/drawing/2014/main" id="{5C868551-1610-4930-B048-80DB4894E55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395538"/>
            <a:ext cx="7291387" cy="1190625"/>
            <a:chOff x="1072562" y="2412514"/>
            <a:chExt cx="7291603" cy="1191993"/>
          </a:xfrm>
        </p:grpSpPr>
        <p:pic>
          <p:nvPicPr>
            <p:cNvPr id="24583" name="그림 8">
              <a:extLst>
                <a:ext uri="{FF2B5EF4-FFF2-40B4-BE49-F238E27FC236}">
                  <a16:creationId xmlns:a16="http://schemas.microsoft.com/office/drawing/2014/main" id="{7F8ADD47-66CA-45CA-9BFE-2715F5BAA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562" y="2412514"/>
              <a:ext cx="7291603" cy="114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846D4C-92CB-459F-B120-593322B9E942}"/>
                </a:ext>
              </a:extLst>
            </p:cNvPr>
            <p:cNvSpPr/>
            <p:nvPr/>
          </p:nvSpPr>
          <p:spPr>
            <a:xfrm>
              <a:off x="2931579" y="2512641"/>
              <a:ext cx="1957446" cy="1091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581" name="TextBox 32">
            <a:extLst>
              <a:ext uri="{FF2B5EF4-FFF2-40B4-BE49-F238E27FC236}">
                <a16:creationId xmlns:a16="http://schemas.microsoft.com/office/drawing/2014/main" id="{2CB3FD3A-9811-4FC7-9F63-4FAFFC88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3603625"/>
            <a:ext cx="310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b="1"/>
              <a:t>I-ToF</a:t>
            </a:r>
            <a:r>
              <a:rPr lang="ko-KR" altLang="en-US" b="1"/>
              <a:t>의 </a:t>
            </a:r>
            <a:r>
              <a:rPr lang="en-US" altLang="ko-KR" b="1"/>
              <a:t>error</a:t>
            </a:r>
            <a:r>
              <a:rPr lang="ko-KR" altLang="en-US" b="1"/>
              <a:t>와 각 </a:t>
            </a:r>
            <a:r>
              <a:rPr lang="en-US" altLang="ko-KR" b="1"/>
              <a:t>error</a:t>
            </a:r>
            <a:r>
              <a:rPr lang="ko-KR" altLang="en-US" b="1"/>
              <a:t>에 대한 </a:t>
            </a:r>
            <a:r>
              <a:rPr lang="en-US" altLang="ko-KR" b="1"/>
              <a:t>cal. method</a:t>
            </a:r>
            <a:endParaRPr lang="ko-KR" altLang="en-US" b="1"/>
          </a:p>
        </p:txBody>
      </p:sp>
      <p:sp>
        <p:nvSpPr>
          <p:cNvPr id="24582" name="제목 3">
            <a:extLst>
              <a:ext uri="{FF2B5EF4-FFF2-40B4-BE49-F238E27FC236}">
                <a16:creationId xmlns:a16="http://schemas.microsoft.com/office/drawing/2014/main" id="{AE55B413-6A76-4171-A9D1-274B655EC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AC1B66-5896-4AAF-8F7F-9587B997D5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813" y="217488"/>
            <a:ext cx="2506662" cy="32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1C58-DF87-47A2-9770-DCF1357F7976}"/>
              </a:ext>
            </a:extLst>
          </p:cNvPr>
          <p:cNvSpPr txBox="1"/>
          <p:nvPr/>
        </p:nvSpPr>
        <p:spPr>
          <a:xfrm>
            <a:off x="223838" y="649288"/>
            <a:ext cx="4665662" cy="744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  <a:defRPr/>
            </a:pPr>
            <a:r>
              <a:rPr lang="en-US" altLang="ko-KR" sz="1600" dirty="0">
                <a:ea typeface="돋움" panose="020B0600000101010101" pitchFamily="50" charset="-127"/>
              </a:rPr>
              <a:t>Single Value Decomposition(</a:t>
            </a:r>
            <a:r>
              <a:rPr lang="ko-KR" altLang="en-US" sz="1600" dirty="0" err="1">
                <a:ea typeface="돋움" panose="020B0600000101010101" pitchFamily="50" charset="-127"/>
              </a:rPr>
              <a:t>특이값</a:t>
            </a:r>
            <a:r>
              <a:rPr lang="ko-KR" altLang="en-US" sz="1600" dirty="0">
                <a:ea typeface="돋움" panose="020B0600000101010101" pitchFamily="50" charset="-127"/>
              </a:rPr>
              <a:t> 분해</a:t>
            </a:r>
            <a:r>
              <a:rPr lang="en-US" altLang="ko-KR" sz="1600" dirty="0">
                <a:ea typeface="돋움" panose="020B0600000101010101" pitchFamily="50" charset="-127"/>
              </a:rPr>
              <a:t>)</a:t>
            </a:r>
            <a:r>
              <a:rPr lang="ko-KR" altLang="en-US" sz="1600" dirty="0">
                <a:ea typeface="돋움" panose="020B0600000101010101" pitchFamily="50" charset="-127"/>
              </a:rPr>
              <a:t>의 활용</a:t>
            </a:r>
            <a:endParaRPr lang="en-US" altLang="ko-KR" sz="16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15706-8AC6-4534-A533-A76AB2A235C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576" y="2781017"/>
            <a:ext cx="5297540" cy="662104"/>
          </a:xfrm>
          <a:prstGeom prst="rect">
            <a:avLst/>
          </a:prstGeom>
          <a:blipFill>
            <a:blip r:embed="rId2"/>
            <a:stretch>
              <a:fillRect t="-39450" r="-34983" b="-9174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E1138-CEC2-4100-9B7B-AA7ACDCEE5D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576" y="3381846"/>
            <a:ext cx="4378763" cy="3276603"/>
          </a:xfrm>
          <a:prstGeom prst="rect">
            <a:avLst/>
          </a:prstGeom>
          <a:blipFill>
            <a:blip r:embed="rId3"/>
            <a:stretch>
              <a:fillRect l="-5981" r="-612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pic>
        <p:nvPicPr>
          <p:cNvPr id="25606" name="그림 14">
            <a:extLst>
              <a:ext uri="{FF2B5EF4-FFF2-40B4-BE49-F238E27FC236}">
                <a16:creationId xmlns:a16="http://schemas.microsoft.com/office/drawing/2014/main" id="{C8AFD691-DDD0-447A-8B29-855976ED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00138"/>
            <a:ext cx="33829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C9C48-9954-4D8C-99C8-6B00FE4A5E7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0116" y="671647"/>
            <a:ext cx="3840058" cy="35035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pic>
        <p:nvPicPr>
          <p:cNvPr id="25608" name="그림 21">
            <a:extLst>
              <a:ext uri="{FF2B5EF4-FFF2-40B4-BE49-F238E27FC236}">
                <a16:creationId xmlns:a16="http://schemas.microsoft.com/office/drawing/2014/main" id="{EFA80F52-F8B6-400F-83E9-75F2BEBA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344988"/>
            <a:ext cx="33813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0C503B-820A-46F4-BE3D-D84482C516D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82099" y="2423408"/>
            <a:ext cx="929640" cy="30777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E74998-69FB-4C65-8DBA-14EA99775E9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537404"/>
            <a:ext cx="929640" cy="307777"/>
          </a:xfrm>
          <a:prstGeom prst="rect">
            <a:avLst/>
          </a:prstGeom>
          <a:blipFill>
            <a:blip r:embed="rId8"/>
            <a:stretch>
              <a:fillRect b="-196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1CBDA-9DB7-4FAE-A818-1545C1E53F1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09692" y="5722944"/>
            <a:ext cx="929640" cy="30777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94E09-98CC-489D-8AFD-FB9E4544F50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27593" y="4836940"/>
            <a:ext cx="929640" cy="307777"/>
          </a:xfrm>
          <a:prstGeom prst="rect">
            <a:avLst/>
          </a:prstGeom>
          <a:blipFill>
            <a:blip r:embed="rId9"/>
            <a:stretch>
              <a:fillRect b="-196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grpSp>
        <p:nvGrpSpPr>
          <p:cNvPr id="25613" name="그룹 35">
            <a:extLst>
              <a:ext uri="{FF2B5EF4-FFF2-40B4-BE49-F238E27FC236}">
                <a16:creationId xmlns:a16="http://schemas.microsoft.com/office/drawing/2014/main" id="{74AACB05-5A1D-4EA1-B0A1-E4F84AB0FECA}"/>
              </a:ext>
            </a:extLst>
          </p:cNvPr>
          <p:cNvGrpSpPr>
            <a:grpSpLocks/>
          </p:cNvGrpSpPr>
          <p:nvPr/>
        </p:nvGrpSpPr>
        <p:grpSpPr bwMode="auto">
          <a:xfrm>
            <a:off x="7429500" y="5232400"/>
            <a:ext cx="2393950" cy="279400"/>
            <a:chOff x="4058920" y="3129280"/>
            <a:chExt cx="2873895" cy="3499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DECFDCE-C13E-4F0C-A7FE-D658F0C479AA}"/>
                </a:ext>
              </a:extLst>
            </p:cNvPr>
            <p:cNvCxnSpPr>
              <a:cxnSpLocks/>
            </p:cNvCxnSpPr>
            <p:nvPr/>
          </p:nvCxnSpPr>
          <p:spPr>
            <a:xfrm>
              <a:off x="4058920" y="3129280"/>
              <a:ext cx="407834" cy="0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3E2FE2-0938-46D4-BBF7-E597C1772DE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31945" y="3152001"/>
              <a:ext cx="2800870" cy="327256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EC82E27-A5AC-4AE7-A6B0-2081A5A58C01}"/>
              </a:ext>
            </a:extLst>
          </p:cNvPr>
          <p:cNvSpPr/>
          <p:nvPr/>
        </p:nvSpPr>
        <p:spPr>
          <a:xfrm>
            <a:off x="795338" y="1250950"/>
            <a:ext cx="2962275" cy="914400"/>
          </a:xfrm>
          <a:custGeom>
            <a:avLst/>
            <a:gdLst>
              <a:gd name="connsiteX0" fmla="*/ 2575195 w 2961462"/>
              <a:gd name="connsiteY0" fmla="*/ 13494 h 915382"/>
              <a:gd name="connsiteX1" fmla="*/ 289195 w 2961462"/>
              <a:gd name="connsiteY1" fmla="*/ 112105 h 915382"/>
              <a:gd name="connsiteX2" fmla="*/ 127831 w 2961462"/>
              <a:gd name="connsiteY2" fmla="*/ 909964 h 915382"/>
              <a:gd name="connsiteX3" fmla="*/ 1167737 w 2961462"/>
              <a:gd name="connsiteY3" fmla="*/ 479658 h 915382"/>
              <a:gd name="connsiteX4" fmla="*/ 2073172 w 2961462"/>
              <a:gd name="connsiteY4" fmla="*/ 829282 h 915382"/>
              <a:gd name="connsiteX5" fmla="*/ 2826207 w 2961462"/>
              <a:gd name="connsiteY5" fmla="*/ 381046 h 915382"/>
              <a:gd name="connsiteX6" fmla="*/ 2942748 w 2961462"/>
              <a:gd name="connsiteY6" fmla="*/ 40388 h 915382"/>
              <a:gd name="connsiteX7" fmla="*/ 2575195 w 2961462"/>
              <a:gd name="connsiteY7" fmla="*/ 13494 h 91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462" h="915382">
                <a:moveTo>
                  <a:pt x="2575195" y="13494"/>
                </a:moveTo>
                <a:cubicBezTo>
                  <a:pt x="2132936" y="25447"/>
                  <a:pt x="697089" y="-37307"/>
                  <a:pt x="289195" y="112105"/>
                </a:cubicBezTo>
                <a:cubicBezTo>
                  <a:pt x="-118699" y="261517"/>
                  <a:pt x="-18593" y="848705"/>
                  <a:pt x="127831" y="909964"/>
                </a:cubicBezTo>
                <a:cubicBezTo>
                  <a:pt x="274255" y="971223"/>
                  <a:pt x="843514" y="493105"/>
                  <a:pt x="1167737" y="479658"/>
                </a:cubicBezTo>
                <a:cubicBezTo>
                  <a:pt x="1491960" y="466211"/>
                  <a:pt x="1796760" y="845717"/>
                  <a:pt x="2073172" y="829282"/>
                </a:cubicBezTo>
                <a:cubicBezTo>
                  <a:pt x="2349584" y="812847"/>
                  <a:pt x="2681278" y="512528"/>
                  <a:pt x="2826207" y="381046"/>
                </a:cubicBezTo>
                <a:cubicBezTo>
                  <a:pt x="2971136" y="249564"/>
                  <a:pt x="2980101" y="100153"/>
                  <a:pt x="2942748" y="40388"/>
                </a:cubicBezTo>
                <a:cubicBezTo>
                  <a:pt x="2905395" y="-19377"/>
                  <a:pt x="3017454" y="1541"/>
                  <a:pt x="2575195" y="1349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E02DF-A71E-4C68-84CB-0C639A64EB3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9052" y="1752531"/>
            <a:ext cx="654558" cy="461665"/>
          </a:xfrm>
          <a:prstGeom prst="rect">
            <a:avLst/>
          </a:prstGeom>
          <a:blipFill>
            <a:blip r:embed="rId11"/>
            <a:stretch>
              <a:fillRect b="-5263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25616" name="제목 3">
            <a:extLst>
              <a:ext uri="{FF2B5EF4-FFF2-40B4-BE49-F238E27FC236}">
                <a16:creationId xmlns:a16="http://schemas.microsoft.com/office/drawing/2014/main" id="{59A03C4C-5145-41C0-BB12-8FD3EE502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4A509-59FA-4520-9E9C-1676EAB2A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813" y="217488"/>
            <a:ext cx="2506662" cy="32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3E78D-F495-4E80-9E0D-744B0954F463}"/>
              </a:ext>
            </a:extLst>
          </p:cNvPr>
          <p:cNvSpPr txBox="1"/>
          <p:nvPr/>
        </p:nvSpPr>
        <p:spPr>
          <a:xfrm>
            <a:off x="223838" y="649288"/>
            <a:ext cx="7891462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  <a:defRPr/>
            </a:pPr>
            <a:r>
              <a:rPr lang="en-US" altLang="ko-KR" sz="1600" dirty="0">
                <a:ea typeface="돋움" panose="020B0600000101010101" pitchFamily="50" charset="-127"/>
              </a:rPr>
              <a:t>Polynomial equation</a:t>
            </a:r>
            <a:r>
              <a:rPr lang="ko-KR" altLang="en-US" sz="1600" dirty="0">
                <a:ea typeface="돋움" panose="020B0600000101010101" pitchFamily="50" charset="-127"/>
              </a:rPr>
              <a:t>을 활용한 </a:t>
            </a:r>
            <a:r>
              <a:rPr lang="en-US" altLang="ko-KR" sz="1600" dirty="0">
                <a:ea typeface="돋움" panose="020B0600000101010101" pitchFamily="50" charset="-127"/>
              </a:rPr>
              <a:t>fitting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ea typeface="돋움" panose="020B0600000101010101" pitchFamily="50" charset="-127"/>
              </a:rPr>
              <a:t>Depth error</a:t>
            </a:r>
            <a:r>
              <a:rPr lang="ko-KR" altLang="en-US" sz="1400" dirty="0">
                <a:ea typeface="돋움" panose="020B0600000101010101" pitchFamily="50" charset="-127"/>
              </a:rPr>
              <a:t>를 조정에 있어서 가장 중요한 시스템의 특성은 재현성</a:t>
            </a:r>
            <a:r>
              <a:rPr lang="en-US" altLang="ko-KR" sz="1400" dirty="0">
                <a:ea typeface="돋움" panose="020B0600000101010101" pitchFamily="50" charset="-127"/>
              </a:rPr>
              <a:t>(Repeatability)</a:t>
            </a:r>
            <a:r>
              <a:rPr lang="ko-KR" altLang="en-US" sz="1400" dirty="0">
                <a:ea typeface="돋움" panose="020B0600000101010101" pitchFamily="50" charset="-127"/>
              </a:rPr>
              <a:t>임</a:t>
            </a:r>
            <a:r>
              <a:rPr lang="en-US" altLang="ko-KR" sz="1400" dirty="0">
                <a:ea typeface="돋움" panose="020B0600000101010101" pitchFamily="50" charset="-127"/>
              </a:rPr>
              <a:t>.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→ </a:t>
            </a:r>
            <a:r>
              <a:rPr lang="ko-KR" altLang="en-US" sz="1400" dirty="0">
                <a:ea typeface="돋움" panose="020B0600000101010101" pitchFamily="50" charset="-127"/>
              </a:rPr>
              <a:t>동일한 </a:t>
            </a:r>
            <a:r>
              <a:rPr lang="en-US" altLang="ko-KR" sz="1400" dirty="0">
                <a:ea typeface="돋움" panose="020B0600000101010101" pitchFamily="50" charset="-127"/>
              </a:rPr>
              <a:t>GT</a:t>
            </a:r>
            <a:r>
              <a:rPr lang="ko-KR" altLang="en-US" sz="1400" dirty="0">
                <a:ea typeface="돋움" panose="020B0600000101010101" pitchFamily="50" charset="-127"/>
              </a:rPr>
              <a:t>에 위치한 대상을 여러 번 반복하여 측정하였을 때</a:t>
            </a:r>
            <a:r>
              <a:rPr lang="en-US" altLang="ko-KR" sz="1400" dirty="0"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ea typeface="돋움" panose="020B0600000101010101" pitchFamily="50" charset="-127"/>
              </a:rPr>
              <a:t>측정 값의 </a:t>
            </a:r>
            <a:r>
              <a:rPr lang="en-US" altLang="ko-KR" sz="1400" dirty="0">
                <a:ea typeface="돋움" panose="020B0600000101010101" pitchFamily="50" charset="-127"/>
              </a:rPr>
              <a:t>Variance</a:t>
            </a:r>
            <a:r>
              <a:rPr lang="ko-KR" altLang="en-US" sz="1400" dirty="0">
                <a:ea typeface="돋움" panose="020B0600000101010101" pitchFamily="50" charset="-127"/>
              </a:rPr>
              <a:t>가 최소화 되는 것</a:t>
            </a: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ea typeface="돋움" panose="020B0600000101010101" pitchFamily="50" charset="-127"/>
              </a:rPr>
              <a:t>단순히 </a:t>
            </a:r>
            <a:r>
              <a:rPr lang="en-US" altLang="ko-KR" sz="1400" dirty="0">
                <a:ea typeface="돋움" panose="020B0600000101010101" pitchFamily="50" charset="-127"/>
              </a:rPr>
              <a:t>Ground truth</a:t>
            </a:r>
            <a:r>
              <a:rPr lang="ko-KR" altLang="en-US" sz="1400" dirty="0">
                <a:ea typeface="돋움" panose="020B0600000101010101" pitchFamily="50" charset="-127"/>
              </a:rPr>
              <a:t>에 대한 </a:t>
            </a:r>
            <a:r>
              <a:rPr lang="en-US" altLang="ko-KR" sz="1400" dirty="0">
                <a:ea typeface="돋움" panose="020B0600000101010101" pitchFamily="50" charset="-127"/>
              </a:rPr>
              <a:t>depth error</a:t>
            </a:r>
            <a:r>
              <a:rPr lang="ko-KR" altLang="en-US" sz="1400" dirty="0">
                <a:ea typeface="돋움" panose="020B0600000101010101" pitchFamily="50" charset="-127"/>
              </a:rPr>
              <a:t>가 결정된다고 가정하였을 때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299D8-D640-4659-A63E-2C6B5AA80E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150" y="2080424"/>
            <a:ext cx="9791700" cy="7198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grpSp>
        <p:nvGrpSpPr>
          <p:cNvPr id="26629" name="그룹 35">
            <a:extLst>
              <a:ext uri="{FF2B5EF4-FFF2-40B4-BE49-F238E27FC236}">
                <a16:creationId xmlns:a16="http://schemas.microsoft.com/office/drawing/2014/main" id="{9D44AD6B-E7E2-4B09-88F4-67035814C256}"/>
              </a:ext>
            </a:extLst>
          </p:cNvPr>
          <p:cNvGrpSpPr>
            <a:grpSpLocks/>
          </p:cNvGrpSpPr>
          <p:nvPr/>
        </p:nvGrpSpPr>
        <p:grpSpPr bwMode="auto">
          <a:xfrm>
            <a:off x="277813" y="3468688"/>
            <a:ext cx="7629525" cy="2740025"/>
            <a:chOff x="354262" y="3016548"/>
            <a:chExt cx="7628505" cy="2740066"/>
          </a:xfrm>
        </p:grpSpPr>
        <p:grpSp>
          <p:nvGrpSpPr>
            <p:cNvPr id="26634" name="그룹 29">
              <a:extLst>
                <a:ext uri="{FF2B5EF4-FFF2-40B4-BE49-F238E27FC236}">
                  <a16:creationId xmlns:a16="http://schemas.microsoft.com/office/drawing/2014/main" id="{518D51EB-9CC6-4A97-8CC8-908647DFE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262" y="3016548"/>
              <a:ext cx="4328901" cy="2740066"/>
              <a:chOff x="354262" y="3016548"/>
              <a:chExt cx="4328901" cy="2740066"/>
            </a:xfrm>
          </p:grpSpPr>
          <p:pic>
            <p:nvPicPr>
              <p:cNvPr id="26637" name="그림 27">
                <a:extLst>
                  <a:ext uri="{FF2B5EF4-FFF2-40B4-BE49-F238E27FC236}">
                    <a16:creationId xmlns:a16="http://schemas.microsoft.com/office/drawing/2014/main" id="{E0DDEAA0-AE97-41B8-88C5-20426AD58A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29" y="3016548"/>
                <a:ext cx="3994234" cy="2463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8" name="TextBox 28">
                <a:extLst>
                  <a:ext uri="{FF2B5EF4-FFF2-40B4-BE49-F238E27FC236}">
                    <a16:creationId xmlns:a16="http://schemas.microsoft.com/office/drawing/2014/main" id="{12C788E1-A6CF-4A65-A049-91EF7A245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1226" y="5479615"/>
                <a:ext cx="9296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pPr algn="ctr"/>
                <a:r>
                  <a:rPr lang="en-US" altLang="ko-KR" b="1"/>
                  <a:t>GT [m]</a:t>
                </a:r>
                <a:endParaRPr lang="ko-KR" altLang="en-US" b="1"/>
              </a:p>
            </p:txBody>
          </p:sp>
          <p:sp>
            <p:nvSpPr>
              <p:cNvPr id="26639" name="TextBox 30">
                <a:extLst>
                  <a:ext uri="{FF2B5EF4-FFF2-40B4-BE49-F238E27FC236}">
                    <a16:creationId xmlns:a16="http://schemas.microsoft.com/office/drawing/2014/main" id="{22507476-D91C-4CBA-96D0-D9C1208BA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7942" y="4068942"/>
                <a:ext cx="9296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pPr algn="ctr"/>
                <a:r>
                  <a:rPr lang="en-US" altLang="ko-KR" b="1"/>
                  <a:t>Error  [m]</a:t>
                </a:r>
                <a:endParaRPr lang="ko-KR" altLang="en-US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1FDD9B-C8F2-400E-AC09-ABAB27D1D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2" y="3106951"/>
                <a:ext cx="2916188" cy="415498"/>
              </a:xfrm>
              <a:prstGeom prst="rect">
                <a:avLst/>
              </a:prstGeom>
              <a:blipFill>
                <a:blip r:embed="rId4"/>
                <a:stretch>
                  <a:fillRect b="-4558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</p:grpSp>
        <p:sp>
          <p:nvSpPr>
            <p:cNvPr id="34" name="오른쪽 중괄호 33">
              <a:extLst>
                <a:ext uri="{FF2B5EF4-FFF2-40B4-BE49-F238E27FC236}">
                  <a16:creationId xmlns:a16="http://schemas.microsoft.com/office/drawing/2014/main" id="{7486B84C-04E7-4F46-BFA8-52D770B064FF}"/>
                </a:ext>
              </a:extLst>
            </p:cNvPr>
            <p:cNvSpPr/>
            <p:nvPr/>
          </p:nvSpPr>
          <p:spPr>
            <a:xfrm>
              <a:off x="4114546" y="3284839"/>
              <a:ext cx="334918" cy="1682775"/>
            </a:xfrm>
            <a:prstGeom prst="rightBrace">
              <a:avLst>
                <a:gd name="adj1" fmla="val 8333"/>
                <a:gd name="adj2" fmla="val 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4B13CA-9109-417D-8DCC-4EDBAC05144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09905" y="3100779"/>
              <a:ext cx="3572862" cy="461665"/>
            </a:xfrm>
            <a:prstGeom prst="rect">
              <a:avLst/>
            </a:prstGeom>
            <a:blipFill>
              <a:blip r:embed="rId5"/>
              <a:stretch>
                <a:fillRect l="-171" t="-1316" b="-921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</p:grpSp>
      <p:sp>
        <p:nvSpPr>
          <p:cNvPr id="26630" name="직사각형 36">
            <a:extLst>
              <a:ext uri="{FF2B5EF4-FFF2-40B4-BE49-F238E27FC236}">
                <a16:creationId xmlns:a16="http://schemas.microsoft.com/office/drawing/2014/main" id="{A2C1AE77-CCB8-4F4B-9FB0-927347A9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035300"/>
            <a:ext cx="6332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600"/>
              <a:t>Depth error cal. </a:t>
            </a:r>
            <a:r>
              <a:rPr lang="ko-KR" altLang="en-US" sz="1600"/>
              <a:t>예시</a:t>
            </a:r>
            <a:r>
              <a:rPr lang="en-US" altLang="ko-KR" sz="1600"/>
              <a:t>) 50m, 6</a:t>
            </a:r>
            <a:r>
              <a:rPr lang="ko-KR" altLang="en-US" sz="1600"/>
              <a:t>회 측정</a:t>
            </a:r>
            <a:r>
              <a:rPr lang="en-US" altLang="ko-KR" sz="1600"/>
              <a:t>, </a:t>
            </a:r>
            <a:r>
              <a:rPr lang="ko-KR" altLang="en-US" sz="1600"/>
              <a:t>각 지점 별 </a:t>
            </a:r>
            <a:r>
              <a:rPr lang="en-US" altLang="ko-KR" sz="1600"/>
              <a:t>100</a:t>
            </a:r>
            <a:r>
              <a:rPr lang="ko-KR" altLang="en-US" sz="1600"/>
              <a:t>개의 데이터 추출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1ED1608-F429-452E-9364-CA159FBB97E0}"/>
              </a:ext>
            </a:extLst>
          </p:cNvPr>
          <p:cNvSpPr/>
          <p:nvPr/>
        </p:nvSpPr>
        <p:spPr>
          <a:xfrm>
            <a:off x="4352925" y="4440238"/>
            <a:ext cx="923925" cy="636587"/>
          </a:xfrm>
          <a:prstGeom prst="rightArrow">
            <a:avLst>
              <a:gd name="adj1" fmla="val 50000"/>
              <a:gd name="adj2" fmla="val 703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70C317-9F82-43BC-8716-2FC9BF4E7AC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7369" y="4104998"/>
            <a:ext cx="4453371" cy="2075761"/>
          </a:xfrm>
          <a:prstGeom prst="rect">
            <a:avLst/>
          </a:prstGeom>
          <a:blipFill>
            <a:blip r:embed="rId6"/>
            <a:stretch>
              <a:fillRect l="-411" t="-587" b="-762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돋움" panose="020B0600000101010101" pitchFamily="50" charset="-127"/>
              </a:rPr>
              <a:t> </a:t>
            </a:r>
          </a:p>
        </p:txBody>
      </p:sp>
      <p:sp>
        <p:nvSpPr>
          <p:cNvPr id="26633" name="제목 3">
            <a:extLst>
              <a:ext uri="{FF2B5EF4-FFF2-40B4-BE49-F238E27FC236}">
                <a16:creationId xmlns:a16="http://schemas.microsoft.com/office/drawing/2014/main" id="{B9CF8E87-379F-4A14-A61A-D4792F6B6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B1B3B-8F19-4E56-B78D-61B1E8D6A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813" y="217488"/>
            <a:ext cx="2506662" cy="32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309EB-87E1-4015-98D6-CCE0C0146E2B}"/>
              </a:ext>
            </a:extLst>
          </p:cNvPr>
          <p:cNvSpPr txBox="1"/>
          <p:nvPr/>
        </p:nvSpPr>
        <p:spPr>
          <a:xfrm>
            <a:off x="223838" y="649288"/>
            <a:ext cx="7891462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  <a:defRPr/>
            </a:pPr>
            <a:r>
              <a:rPr lang="en-US" altLang="ko-KR" sz="1600" dirty="0">
                <a:ea typeface="돋움" panose="020B0600000101010101" pitchFamily="50" charset="-127"/>
              </a:rPr>
              <a:t>Polynomial equation</a:t>
            </a:r>
            <a:r>
              <a:rPr lang="ko-KR" altLang="en-US" sz="1600" dirty="0">
                <a:ea typeface="돋움" panose="020B0600000101010101" pitchFamily="50" charset="-127"/>
              </a:rPr>
              <a:t>을 활용한 </a:t>
            </a:r>
            <a:r>
              <a:rPr lang="en-US" altLang="ko-KR" sz="1600" dirty="0">
                <a:ea typeface="돋움" panose="020B0600000101010101" pitchFamily="50" charset="-127"/>
              </a:rPr>
              <a:t>fitting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ea typeface="돋움" panose="020B0600000101010101" pitchFamily="50" charset="-127"/>
              </a:rPr>
              <a:t>Depth error</a:t>
            </a:r>
            <a:r>
              <a:rPr lang="ko-KR" altLang="en-US" sz="1400" dirty="0">
                <a:ea typeface="돋움" panose="020B0600000101010101" pitchFamily="50" charset="-127"/>
              </a:rPr>
              <a:t>를 조정에 있어서 가장 중요한 시스템의 특성은 재현성</a:t>
            </a:r>
            <a:r>
              <a:rPr lang="en-US" altLang="ko-KR" sz="1400" dirty="0">
                <a:ea typeface="돋움" panose="020B0600000101010101" pitchFamily="50" charset="-127"/>
              </a:rPr>
              <a:t>(Repeatability)</a:t>
            </a:r>
            <a:r>
              <a:rPr lang="ko-KR" altLang="en-US" sz="1400" dirty="0">
                <a:ea typeface="돋움" panose="020B0600000101010101" pitchFamily="50" charset="-127"/>
              </a:rPr>
              <a:t>임</a:t>
            </a:r>
            <a:r>
              <a:rPr lang="en-US" altLang="ko-KR" sz="1400" dirty="0">
                <a:ea typeface="돋움" panose="020B0600000101010101" pitchFamily="50" charset="-127"/>
              </a:rPr>
              <a:t>.</a:t>
            </a:r>
            <a:br>
              <a:rPr lang="en-US" altLang="ko-KR" sz="1400" dirty="0">
                <a:ea typeface="돋움" panose="020B0600000101010101" pitchFamily="50" charset="-127"/>
              </a:rPr>
            </a:br>
            <a:r>
              <a:rPr lang="en-US" altLang="ko-KR" sz="1400" dirty="0">
                <a:ea typeface="돋움" panose="020B0600000101010101" pitchFamily="50" charset="-127"/>
              </a:rPr>
              <a:t>→ </a:t>
            </a:r>
            <a:r>
              <a:rPr lang="ko-KR" altLang="en-US" sz="1400" dirty="0">
                <a:ea typeface="돋움" panose="020B0600000101010101" pitchFamily="50" charset="-127"/>
              </a:rPr>
              <a:t>동일한 </a:t>
            </a:r>
            <a:r>
              <a:rPr lang="en-US" altLang="ko-KR" sz="1400" dirty="0">
                <a:ea typeface="돋움" panose="020B0600000101010101" pitchFamily="50" charset="-127"/>
              </a:rPr>
              <a:t>GT</a:t>
            </a:r>
            <a:r>
              <a:rPr lang="ko-KR" altLang="en-US" sz="1400" dirty="0">
                <a:ea typeface="돋움" panose="020B0600000101010101" pitchFamily="50" charset="-127"/>
              </a:rPr>
              <a:t>에 위치한 대상을 여러 번 반복하여 측정하였을 때</a:t>
            </a:r>
            <a:r>
              <a:rPr lang="en-US" altLang="ko-KR" sz="1400" dirty="0"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ea typeface="돋움" panose="020B0600000101010101" pitchFamily="50" charset="-127"/>
              </a:rPr>
              <a:t>측정 값의 </a:t>
            </a:r>
            <a:r>
              <a:rPr lang="en-US" altLang="ko-KR" sz="1400" dirty="0">
                <a:ea typeface="돋움" panose="020B0600000101010101" pitchFamily="50" charset="-127"/>
              </a:rPr>
              <a:t>Variance</a:t>
            </a:r>
            <a:r>
              <a:rPr lang="ko-KR" altLang="en-US" sz="1400" dirty="0">
                <a:ea typeface="돋움" panose="020B0600000101010101" pitchFamily="50" charset="-127"/>
              </a:rPr>
              <a:t>가 최소화 되는 것</a:t>
            </a:r>
            <a:endParaRPr lang="en-US" altLang="ko-KR" sz="1400" dirty="0">
              <a:ea typeface="돋움" panose="020B0600000101010101" pitchFamily="50" charset="-127"/>
            </a:endParaRP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ea typeface="돋움" panose="020B0600000101010101" pitchFamily="50" charset="-127"/>
              </a:rPr>
              <a:t>단순히 </a:t>
            </a:r>
            <a:r>
              <a:rPr lang="en-US" altLang="ko-KR" sz="1400" dirty="0">
                <a:ea typeface="돋움" panose="020B0600000101010101" pitchFamily="50" charset="-127"/>
              </a:rPr>
              <a:t>Ground truth</a:t>
            </a:r>
            <a:r>
              <a:rPr lang="ko-KR" altLang="en-US" sz="1400" dirty="0">
                <a:ea typeface="돋움" panose="020B0600000101010101" pitchFamily="50" charset="-127"/>
              </a:rPr>
              <a:t>에 대한 </a:t>
            </a:r>
            <a:r>
              <a:rPr lang="en-US" altLang="ko-KR" sz="1400" dirty="0">
                <a:ea typeface="돋움" panose="020B0600000101010101" pitchFamily="50" charset="-127"/>
              </a:rPr>
              <a:t>depth error</a:t>
            </a:r>
            <a:r>
              <a:rPr lang="ko-KR" altLang="en-US" sz="1400" dirty="0">
                <a:ea typeface="돋움" panose="020B0600000101010101" pitchFamily="50" charset="-127"/>
              </a:rPr>
              <a:t>가 결정된다고 가정하였을 때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ea typeface="돋움" panose="020B0600000101010101" pitchFamily="50" charset="-127"/>
            </a:endParaRPr>
          </a:p>
        </p:txBody>
      </p:sp>
      <p:pic>
        <p:nvPicPr>
          <p:cNvPr id="27652" name="그림 1">
            <a:extLst>
              <a:ext uri="{FF2B5EF4-FFF2-40B4-BE49-F238E27FC236}">
                <a16:creationId xmlns:a16="http://schemas.microsoft.com/office/drawing/2014/main" id="{C514AC70-59A6-46A0-9FAE-B00F8DAE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54238"/>
            <a:ext cx="280193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8">
            <a:extLst>
              <a:ext uri="{FF2B5EF4-FFF2-40B4-BE49-F238E27FC236}">
                <a16:creationId xmlns:a16="http://schemas.microsoft.com/office/drawing/2014/main" id="{E7FBDF68-6938-4571-98D2-C63CD0D11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843338"/>
            <a:ext cx="733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100" b="1"/>
              <a:t>GT [m]</a:t>
            </a:r>
            <a:endParaRPr lang="ko-KR" altLang="en-US" sz="1100" b="1"/>
          </a:p>
        </p:txBody>
      </p:sp>
      <p:sp>
        <p:nvSpPr>
          <p:cNvPr id="27654" name="TextBox 19">
            <a:extLst>
              <a:ext uri="{FF2B5EF4-FFF2-40B4-BE49-F238E27FC236}">
                <a16:creationId xmlns:a16="http://schemas.microsoft.com/office/drawing/2014/main" id="{DB877339-51C0-471A-916D-30E2E4C43A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03288" y="2857500"/>
            <a:ext cx="10334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100" b="1"/>
              <a:t>Error  [m]</a:t>
            </a:r>
            <a:endParaRPr lang="ko-KR" altLang="en-US" sz="1100" b="1"/>
          </a:p>
        </p:txBody>
      </p:sp>
      <p:grpSp>
        <p:nvGrpSpPr>
          <p:cNvPr id="27655" name="그룹 12">
            <a:extLst>
              <a:ext uri="{FF2B5EF4-FFF2-40B4-BE49-F238E27FC236}">
                <a16:creationId xmlns:a16="http://schemas.microsoft.com/office/drawing/2014/main" id="{7C37E05E-5ED9-4066-8109-63E4CCBF3B1A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2227263"/>
            <a:ext cx="2393950" cy="279400"/>
            <a:chOff x="4058920" y="3129280"/>
            <a:chExt cx="2873895" cy="34997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BA24AB6-EA3F-4C3E-8891-7486E50D71FF}"/>
                </a:ext>
              </a:extLst>
            </p:cNvPr>
            <p:cNvCxnSpPr>
              <a:cxnSpLocks/>
            </p:cNvCxnSpPr>
            <p:nvPr/>
          </p:nvCxnSpPr>
          <p:spPr>
            <a:xfrm>
              <a:off x="4058920" y="3129280"/>
              <a:ext cx="407834" cy="0"/>
            </a:xfrm>
            <a:prstGeom prst="line">
              <a:avLst/>
            </a:prstGeom>
            <a:ln w="19050">
              <a:solidFill>
                <a:srgbClr val="447E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D62117-4311-41C4-9ECD-C378E5F58E3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131945" y="3152001"/>
              <a:ext cx="2800870" cy="327256"/>
            </a:xfrm>
            <a:prstGeom prst="rect">
              <a:avLst/>
            </a:prstGeom>
            <a:blipFill>
              <a:blip r:embed="rId3"/>
              <a:stretch>
                <a:fillRect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</p:grpSp>
      <p:grpSp>
        <p:nvGrpSpPr>
          <p:cNvPr id="27656" name="그룹 8">
            <a:extLst>
              <a:ext uri="{FF2B5EF4-FFF2-40B4-BE49-F238E27FC236}">
                <a16:creationId xmlns:a16="http://schemas.microsoft.com/office/drawing/2014/main" id="{919B846C-9CBB-45EC-A404-A90B16B2F5B9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2144713"/>
            <a:ext cx="2908300" cy="1687512"/>
            <a:chOff x="5019799" y="2363420"/>
            <a:chExt cx="2909320" cy="1687587"/>
          </a:xfrm>
        </p:grpSpPr>
        <p:pic>
          <p:nvPicPr>
            <p:cNvPr id="27679" name="그림 15">
              <a:extLst>
                <a:ext uri="{FF2B5EF4-FFF2-40B4-BE49-F238E27FC236}">
                  <a16:creationId xmlns:a16="http://schemas.microsoft.com/office/drawing/2014/main" id="{299535EF-8DFF-4A8E-ACB8-E0CCF568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799" y="2363420"/>
              <a:ext cx="2909320" cy="168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80" name="그룹 7">
              <a:extLst>
                <a:ext uri="{FF2B5EF4-FFF2-40B4-BE49-F238E27FC236}">
                  <a16:creationId xmlns:a16="http://schemas.microsoft.com/office/drawing/2014/main" id="{5BC1288D-DB43-4C0E-97C5-23A6F4B6E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9301" y="2391998"/>
              <a:ext cx="885612" cy="642925"/>
              <a:chOff x="8354012" y="1654751"/>
              <a:chExt cx="885612" cy="642925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28C64A9-CB28-4766-B3B0-A2BF9D4B4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3239" y="1788105"/>
                <a:ext cx="339844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34EC0-EE87-4DEF-9A58-DF5FFEB1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13" y="1654751"/>
                <a:ext cx="53941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1B0B688-5422-4F6E-9600-47680C0CA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3239" y="1978614"/>
                <a:ext cx="339844" cy="0"/>
              </a:xfrm>
              <a:prstGeom prst="line">
                <a:avLst/>
              </a:prstGeom>
              <a:ln w="19050">
                <a:solidFill>
                  <a:srgbClr val="D3D3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3243AE-1425-44F7-AB5B-D2081DD6F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13" y="1845692"/>
                <a:ext cx="539411" cy="261610"/>
              </a:xfrm>
              <a:prstGeom prst="rect">
                <a:avLst/>
              </a:prstGeom>
              <a:blipFill>
                <a:blip r:embed="rId6"/>
                <a:stretch>
                  <a:fillRect r="-29545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8680C9E-BAAF-4F1C-9947-2A793CF3E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3239" y="2169122"/>
                <a:ext cx="339844" cy="0"/>
              </a:xfrm>
              <a:prstGeom prst="line">
                <a:avLst/>
              </a:prstGeom>
              <a:ln w="19050">
                <a:solidFill>
                  <a:srgbClr val="EFA5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E5C120F-705A-487C-8B18-B52ED436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13" y="2036066"/>
                <a:ext cx="539411" cy="261610"/>
              </a:xfrm>
              <a:prstGeom prst="rect">
                <a:avLst/>
              </a:prstGeom>
              <a:blipFill>
                <a:blip r:embed="rId7"/>
                <a:stretch>
                  <a:fillRect r="-37500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</p:grpSp>
      </p:grpSp>
      <p:grpSp>
        <p:nvGrpSpPr>
          <p:cNvPr id="27657" name="그룹 10">
            <a:extLst>
              <a:ext uri="{FF2B5EF4-FFF2-40B4-BE49-F238E27FC236}">
                <a16:creationId xmlns:a16="http://schemas.microsoft.com/office/drawing/2014/main" id="{35D7BC1A-1782-4A90-91D1-87B096EF3424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4205288"/>
            <a:ext cx="2908300" cy="1738312"/>
            <a:chOff x="5019800" y="4392329"/>
            <a:chExt cx="2909320" cy="1739032"/>
          </a:xfrm>
        </p:grpSpPr>
        <p:pic>
          <p:nvPicPr>
            <p:cNvPr id="27671" name="그림 17">
              <a:extLst>
                <a:ext uri="{FF2B5EF4-FFF2-40B4-BE49-F238E27FC236}">
                  <a16:creationId xmlns:a16="http://schemas.microsoft.com/office/drawing/2014/main" id="{F56906E4-0769-4B07-BF9E-E03408A12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800" y="4392329"/>
              <a:ext cx="2909320" cy="1739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72" name="그룹 23">
              <a:extLst>
                <a:ext uri="{FF2B5EF4-FFF2-40B4-BE49-F238E27FC236}">
                  <a16:creationId xmlns:a16="http://schemas.microsoft.com/office/drawing/2014/main" id="{B92C5630-ABE1-4F94-BD11-F611ACECE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568" y="4533633"/>
              <a:ext cx="885612" cy="642925"/>
              <a:chOff x="8354012" y="1654751"/>
              <a:chExt cx="885612" cy="642925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D043937-F802-4A57-A01E-D70D5EBAB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148" y="1788198"/>
                <a:ext cx="339844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134121-F9FC-49B0-AF87-723AC152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13" y="1654751"/>
                <a:ext cx="539411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68FEF90-31F2-4F35-9A82-6D12663D9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148" y="1978777"/>
                <a:ext cx="339844" cy="0"/>
              </a:xfrm>
              <a:prstGeom prst="line">
                <a:avLst/>
              </a:prstGeom>
              <a:ln w="19050">
                <a:solidFill>
                  <a:srgbClr val="D3D3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76879A-9BE3-4DAA-96B7-2D90E508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13" y="1845692"/>
                <a:ext cx="539411" cy="261610"/>
              </a:xfrm>
              <a:prstGeom prst="rect">
                <a:avLst/>
              </a:prstGeom>
              <a:blipFill>
                <a:blip r:embed="rId10"/>
                <a:stretch>
                  <a:fillRect r="-29213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91FEF90-6107-4CC0-95CB-1F3C85087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148" y="2169356"/>
                <a:ext cx="339844" cy="0"/>
              </a:xfrm>
              <a:prstGeom prst="line">
                <a:avLst/>
              </a:prstGeom>
              <a:ln w="19050">
                <a:solidFill>
                  <a:srgbClr val="EFA5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B7E014-FFFA-4134-8EEC-26D1BA2D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13" y="2036066"/>
                <a:ext cx="539411" cy="261610"/>
              </a:xfrm>
              <a:prstGeom prst="rect">
                <a:avLst/>
              </a:prstGeom>
              <a:blipFill>
                <a:blip r:embed="rId11"/>
                <a:stretch>
                  <a:fillRect r="-37079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</p:grpSp>
      </p:grpSp>
      <p:grpSp>
        <p:nvGrpSpPr>
          <p:cNvPr id="27658" name="그룹 14">
            <a:extLst>
              <a:ext uri="{FF2B5EF4-FFF2-40B4-BE49-F238E27FC236}">
                <a16:creationId xmlns:a16="http://schemas.microsoft.com/office/drawing/2014/main" id="{057D2498-10ED-4E99-898B-957E9FDD0255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4205288"/>
            <a:ext cx="3090862" cy="1989137"/>
            <a:chOff x="1311070" y="4216147"/>
            <a:chExt cx="3090383" cy="1989180"/>
          </a:xfrm>
        </p:grpSpPr>
        <p:pic>
          <p:nvPicPr>
            <p:cNvPr id="27665" name="그림 20">
              <a:extLst>
                <a:ext uri="{FF2B5EF4-FFF2-40B4-BE49-F238E27FC236}">
                  <a16:creationId xmlns:a16="http://schemas.microsoft.com/office/drawing/2014/main" id="{4919686C-2353-46A5-96E5-7E17BE519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939" y="4216147"/>
              <a:ext cx="2801514" cy="1727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TextBox 32">
              <a:extLst>
                <a:ext uri="{FF2B5EF4-FFF2-40B4-BE49-F238E27FC236}">
                  <a16:creationId xmlns:a16="http://schemas.microsoft.com/office/drawing/2014/main" id="{9D43D8EF-8AC9-4AE4-AFAB-32E32CBF2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564" y="5943717"/>
              <a:ext cx="73251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 algn="ctr"/>
              <a:r>
                <a:rPr lang="en-US" altLang="ko-KR" sz="1100" b="1"/>
                <a:t>GT [m]</a:t>
              </a:r>
              <a:endParaRPr lang="ko-KR" altLang="en-US" sz="1100" b="1"/>
            </a:p>
          </p:txBody>
        </p:sp>
        <p:sp>
          <p:nvSpPr>
            <p:cNvPr id="27667" name="TextBox 33">
              <a:extLst>
                <a:ext uri="{FF2B5EF4-FFF2-40B4-BE49-F238E27FC236}">
                  <a16:creationId xmlns:a16="http://schemas.microsoft.com/office/drawing/2014/main" id="{D8DBE169-B418-4F84-91AE-ED9D2FC83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924489" y="4943395"/>
              <a:ext cx="103477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 algn="ctr"/>
              <a:r>
                <a:rPr lang="en-US" altLang="ko-KR" sz="1100" b="1"/>
                <a:t>Error  [m]</a:t>
              </a:r>
              <a:endParaRPr lang="ko-KR" altLang="en-US" sz="1100" b="1"/>
            </a:p>
          </p:txBody>
        </p:sp>
        <p:grpSp>
          <p:nvGrpSpPr>
            <p:cNvPr id="27668" name="그룹 35">
              <a:extLst>
                <a:ext uri="{FF2B5EF4-FFF2-40B4-BE49-F238E27FC236}">
                  <a16:creationId xmlns:a16="http://schemas.microsoft.com/office/drawing/2014/main" id="{3B281C66-ECD9-44B4-812D-7A3DBD8FE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948" y="4377167"/>
              <a:ext cx="2393741" cy="279773"/>
              <a:chOff x="4058920" y="3129280"/>
              <a:chExt cx="2873895" cy="349977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56DBB64-A917-47E3-8416-26AE85147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503" y="3128429"/>
                <a:ext cx="407806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9301CC-6BC7-4EAB-BEE0-49CE9D2EE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45" y="3152001"/>
                <a:ext cx="2800870" cy="327256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</p:grpSp>
      </p:grpSp>
      <p:sp>
        <p:nvSpPr>
          <p:cNvPr id="27659" name="TextBox 39">
            <a:extLst>
              <a:ext uri="{FF2B5EF4-FFF2-40B4-BE49-F238E27FC236}">
                <a16:creationId xmlns:a16="http://schemas.microsoft.com/office/drawing/2014/main" id="{39E6EBB6-D8D5-4639-B550-9B5FF541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5953125"/>
            <a:ext cx="7318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100" b="1"/>
              <a:t>GT [m]</a:t>
            </a:r>
            <a:endParaRPr lang="ko-KR" altLang="en-US" sz="1100" b="1"/>
          </a:p>
        </p:txBody>
      </p:sp>
      <p:sp>
        <p:nvSpPr>
          <p:cNvPr id="27660" name="TextBox 40">
            <a:extLst>
              <a:ext uri="{FF2B5EF4-FFF2-40B4-BE49-F238E27FC236}">
                <a16:creationId xmlns:a16="http://schemas.microsoft.com/office/drawing/2014/main" id="{B06AFE42-D3C3-4862-A849-E45AC2DCA34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558507" y="4952206"/>
            <a:ext cx="10350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100" b="1"/>
              <a:t>Depth  [m]</a:t>
            </a:r>
            <a:endParaRPr lang="ko-KR" altLang="en-US" sz="1100" b="1"/>
          </a:p>
        </p:txBody>
      </p:sp>
      <p:sp>
        <p:nvSpPr>
          <p:cNvPr id="27661" name="TextBox 48">
            <a:extLst>
              <a:ext uri="{FF2B5EF4-FFF2-40B4-BE49-F238E27FC236}">
                <a16:creationId xmlns:a16="http://schemas.microsoft.com/office/drawing/2014/main" id="{7021778A-5D15-44C2-BDDB-C5A4405EE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811588"/>
            <a:ext cx="7318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100" b="1"/>
              <a:t>GT [m]</a:t>
            </a:r>
            <a:endParaRPr lang="ko-KR" altLang="en-US" sz="1100" b="1"/>
          </a:p>
        </p:txBody>
      </p:sp>
      <p:sp>
        <p:nvSpPr>
          <p:cNvPr id="27662" name="TextBox 49">
            <a:extLst>
              <a:ext uri="{FF2B5EF4-FFF2-40B4-BE49-F238E27FC236}">
                <a16:creationId xmlns:a16="http://schemas.microsoft.com/office/drawing/2014/main" id="{F5BF5932-9ABC-4D5D-BA33-26744328EB8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558507" y="2810669"/>
            <a:ext cx="10350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100" b="1"/>
              <a:t>Depth  [m]</a:t>
            </a:r>
            <a:endParaRPr lang="ko-KR" altLang="en-US" sz="1100" b="1"/>
          </a:p>
        </p:txBody>
      </p:sp>
      <p:sp>
        <p:nvSpPr>
          <p:cNvPr id="27663" name="TextBox 5">
            <a:extLst>
              <a:ext uri="{FF2B5EF4-FFF2-40B4-BE49-F238E27FC236}">
                <a16:creationId xmlns:a16="http://schemas.microsoft.com/office/drawing/2014/main" id="{B6E26A39-AAE8-4A0C-9478-5DC208CC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9113" y="6197600"/>
            <a:ext cx="107664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Dark, P2P, TDC Cal</a:t>
            </a:r>
            <a:r>
              <a:rPr lang="ko-KR" altLang="en-US" sz="1400" b="1">
                <a:solidFill>
                  <a:srgbClr val="FF0000"/>
                </a:solidFill>
              </a:rPr>
              <a:t>을 해결하지 못하면 </a:t>
            </a:r>
            <a:r>
              <a:rPr lang="en-US" altLang="ko-KR" sz="1400" b="1">
                <a:solidFill>
                  <a:srgbClr val="FF0000"/>
                </a:solidFill>
              </a:rPr>
              <a:t>LiDAR</a:t>
            </a:r>
            <a:r>
              <a:rPr lang="ko-KR" altLang="en-US" sz="1400" b="1">
                <a:solidFill>
                  <a:srgbClr val="FF0000"/>
                </a:solidFill>
              </a:rPr>
              <a:t>의 재현성이 매우 떨어질 것으로 예상 됨</a:t>
            </a:r>
          </a:p>
        </p:txBody>
      </p:sp>
      <p:sp>
        <p:nvSpPr>
          <p:cNvPr id="27664" name="제목 3">
            <a:extLst>
              <a:ext uri="{FF2B5EF4-FFF2-40B4-BE49-F238E27FC236}">
                <a16:creationId xmlns:a16="http://schemas.microsoft.com/office/drawing/2014/main" id="{6BAEECE1-12CE-4632-B4B1-E8DDFEF21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>
            <a:extLst>
              <a:ext uri="{FF2B5EF4-FFF2-40B4-BE49-F238E27FC236}">
                <a16:creationId xmlns:a16="http://schemas.microsoft.com/office/drawing/2014/main" id="{4EC63CDF-21F5-4637-918F-0719AAE889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fld id="{1B743936-9179-4D43-A34C-2A2FB24604D6}" type="slidenum">
              <a:rPr lang="ko-KR" altLang="en-US" smtClean="0">
                <a:solidFill>
                  <a:srgbClr val="898989"/>
                </a:solidFill>
              </a:rPr>
              <a:pPr/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pic>
        <p:nvPicPr>
          <p:cNvPr id="7171" name="그림 2">
            <a:extLst>
              <a:ext uri="{FF2B5EF4-FFF2-40B4-BE49-F238E27FC236}">
                <a16:creationId xmlns:a16="http://schemas.microsoft.com/office/drawing/2014/main" id="{D2DEEAC7-DDD4-4C45-A693-768CAA43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1750"/>
            <a:ext cx="963295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9AA1FD-7833-4BF2-B758-D6AC1C65F9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813" y="217488"/>
            <a:ext cx="2506662" cy="32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S-LiDAR Cal. method research</a:t>
            </a:r>
            <a:endParaRPr lang="ko-KR" altLang="en-US" sz="1050" dirty="0"/>
          </a:p>
        </p:txBody>
      </p:sp>
      <p:sp>
        <p:nvSpPr>
          <p:cNvPr id="28675" name="제목 3">
            <a:extLst>
              <a:ext uri="{FF2B5EF4-FFF2-40B4-BE49-F238E27FC236}">
                <a16:creationId xmlns:a16="http://schemas.microsoft.com/office/drawing/2014/main" id="{4F9964BD-26DB-41CA-8FDD-A18ACFE1D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064B26-1A7C-4E0D-99F8-896808202B2A}"/>
              </a:ext>
            </a:extLst>
          </p:cNvPr>
          <p:cNvSpPr/>
          <p:nvPr/>
        </p:nvSpPr>
        <p:spPr>
          <a:xfrm>
            <a:off x="904875" y="1501775"/>
            <a:ext cx="3919538" cy="3138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3C5BAB5C-B22E-497E-8E1D-5339B479AC1F}"/>
              </a:ext>
            </a:extLst>
          </p:cNvPr>
          <p:cNvSpPr/>
          <p:nvPr/>
        </p:nvSpPr>
        <p:spPr>
          <a:xfrm>
            <a:off x="4183063" y="1911350"/>
            <a:ext cx="73025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3930DA09-B9D5-43E9-9BB2-513B926F6853}"/>
              </a:ext>
            </a:extLst>
          </p:cNvPr>
          <p:cNvSpPr/>
          <p:nvPr/>
        </p:nvSpPr>
        <p:spPr>
          <a:xfrm>
            <a:off x="4351338" y="2833688"/>
            <a:ext cx="73025" cy="358775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95DCD545-FC6D-449E-81BB-8B49EF57BEEB}"/>
              </a:ext>
            </a:extLst>
          </p:cNvPr>
          <p:cNvSpPr/>
          <p:nvPr/>
        </p:nvSpPr>
        <p:spPr>
          <a:xfrm>
            <a:off x="4183063" y="3754438"/>
            <a:ext cx="73025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7A7CEA91-0940-4A26-A347-D6F3E81A1BD4}"/>
              </a:ext>
            </a:extLst>
          </p:cNvPr>
          <p:cNvSpPr/>
          <p:nvPr/>
        </p:nvSpPr>
        <p:spPr>
          <a:xfrm>
            <a:off x="1487488" y="2371725"/>
            <a:ext cx="73025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1684B72D-F682-49BC-8299-E00863C13CC9}"/>
              </a:ext>
            </a:extLst>
          </p:cNvPr>
          <p:cNvSpPr/>
          <p:nvPr/>
        </p:nvSpPr>
        <p:spPr>
          <a:xfrm>
            <a:off x="1487488" y="3294063"/>
            <a:ext cx="73025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28682" name="그룹 56">
            <a:extLst>
              <a:ext uri="{FF2B5EF4-FFF2-40B4-BE49-F238E27FC236}">
                <a16:creationId xmlns:a16="http://schemas.microsoft.com/office/drawing/2014/main" id="{30543A7C-02AD-4965-A51E-EFF02333B931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2782888"/>
            <a:ext cx="487362" cy="460375"/>
            <a:chOff x="892574" y="2094252"/>
            <a:chExt cx="487634" cy="45980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B1C67BE-1EA9-4CD9-B456-A965017C9A7F}"/>
                </a:ext>
              </a:extLst>
            </p:cNvPr>
            <p:cNvSpPr/>
            <p:nvPr/>
          </p:nvSpPr>
          <p:spPr>
            <a:xfrm>
              <a:off x="908458" y="2094252"/>
              <a:ext cx="460632" cy="459805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6E354E-ABB3-4232-A22A-348AA8ED8604}"/>
                </a:ext>
              </a:extLst>
            </p:cNvPr>
            <p:cNvSpPr txBox="1"/>
            <p:nvPr/>
          </p:nvSpPr>
          <p:spPr>
            <a:xfrm>
              <a:off x="892574" y="2205239"/>
              <a:ext cx="487634" cy="2457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j-lt"/>
                  <a:ea typeface="돋움" panose="020B0600000101010101" pitchFamily="50" charset="-127"/>
                </a:rPr>
                <a:t>LiDAR</a:t>
              </a:r>
              <a:endParaRPr lang="ko-KR" altLang="en-US" sz="10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돋움" panose="020B0600000101010101" pitchFamily="50" charset="-127"/>
              </a:endParaRPr>
            </a:p>
          </p:txBody>
        </p:sp>
      </p:grp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ACD7B930-9184-4D66-8C05-DE05592DE4E6}"/>
              </a:ext>
            </a:extLst>
          </p:cNvPr>
          <p:cNvSpPr/>
          <p:nvPr/>
        </p:nvSpPr>
        <p:spPr>
          <a:xfrm>
            <a:off x="1571625" y="3024188"/>
            <a:ext cx="73025" cy="203200"/>
          </a:xfrm>
          <a:prstGeom prst="cube">
            <a:avLst>
              <a:gd name="adj" fmla="val 3126"/>
            </a:avLst>
          </a:prstGeom>
          <a:pattFill prst="lg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535C2-8FC4-4FA4-AF57-27340B2AF4B5}"/>
              </a:ext>
            </a:extLst>
          </p:cNvPr>
          <p:cNvSpPr txBox="1"/>
          <p:nvPr/>
        </p:nvSpPr>
        <p:spPr>
          <a:xfrm>
            <a:off x="1339850" y="4340225"/>
            <a:ext cx="1295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j-lt"/>
                <a:ea typeface="돋움" panose="020B0600000101010101" pitchFamily="50" charset="-127"/>
              </a:rPr>
              <a:t>Ranging Calibration</a:t>
            </a:r>
            <a:endParaRPr lang="ko-KR" altLang="en-US" dirty="0"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AF9A3E3-CC16-44BF-8049-B2430CDC4E7A}"/>
              </a:ext>
            </a:extLst>
          </p:cNvPr>
          <p:cNvCxnSpPr>
            <a:stCxn id="58" idx="7"/>
            <a:endCxn id="53" idx="2"/>
          </p:cNvCxnSpPr>
          <p:nvPr/>
        </p:nvCxnSpPr>
        <p:spPr>
          <a:xfrm>
            <a:off x="1476375" y="2849563"/>
            <a:ext cx="2874963" cy="165100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45FA999-1B85-4D2B-97AF-E3FC6608CD5A}"/>
              </a:ext>
            </a:extLst>
          </p:cNvPr>
          <p:cNvCxnSpPr>
            <a:cxnSpLocks/>
            <a:stCxn id="53" idx="2"/>
            <a:endCxn id="60" idx="4"/>
          </p:cNvCxnSpPr>
          <p:nvPr/>
        </p:nvCxnSpPr>
        <p:spPr>
          <a:xfrm flipH="1">
            <a:off x="1643063" y="3014663"/>
            <a:ext cx="2708275" cy="112712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C01F1C-C688-4C76-B3D6-0584E5533018}"/>
              </a:ext>
            </a:extLst>
          </p:cNvPr>
          <p:cNvSpPr/>
          <p:nvPr/>
        </p:nvSpPr>
        <p:spPr>
          <a:xfrm>
            <a:off x="5422900" y="812800"/>
            <a:ext cx="3921125" cy="3138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C5A9EA0-7799-4C78-B203-81C3B478898E}"/>
              </a:ext>
            </a:extLst>
          </p:cNvPr>
          <p:cNvSpPr/>
          <p:nvPr/>
        </p:nvSpPr>
        <p:spPr>
          <a:xfrm>
            <a:off x="5602288" y="2093913"/>
            <a:ext cx="460375" cy="460375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/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BE3300C0-BDCD-46C7-8324-14791CE3E515}"/>
              </a:ext>
            </a:extLst>
          </p:cNvPr>
          <p:cNvSpPr/>
          <p:nvPr/>
        </p:nvSpPr>
        <p:spPr>
          <a:xfrm rot="18928515">
            <a:off x="8702675" y="1222375"/>
            <a:ext cx="71438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FE6EB61E-1B55-415D-8704-E9FDA668D1A7}"/>
              </a:ext>
            </a:extLst>
          </p:cNvPr>
          <p:cNvSpPr/>
          <p:nvPr/>
        </p:nvSpPr>
        <p:spPr>
          <a:xfrm>
            <a:off x="8870950" y="2144713"/>
            <a:ext cx="71438" cy="358775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080E5EAA-1569-4542-AE86-7C4A100EFB89}"/>
              </a:ext>
            </a:extLst>
          </p:cNvPr>
          <p:cNvSpPr/>
          <p:nvPr/>
        </p:nvSpPr>
        <p:spPr>
          <a:xfrm rot="1715274">
            <a:off x="8702675" y="3065463"/>
            <a:ext cx="71438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A37E5F27-ACA0-45DA-A276-CC4043A3FB9F}"/>
              </a:ext>
            </a:extLst>
          </p:cNvPr>
          <p:cNvSpPr/>
          <p:nvPr/>
        </p:nvSpPr>
        <p:spPr>
          <a:xfrm>
            <a:off x="6007100" y="1682750"/>
            <a:ext cx="71438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D52AAFB0-8157-4BF7-9F43-C2326381949A}"/>
              </a:ext>
            </a:extLst>
          </p:cNvPr>
          <p:cNvSpPr/>
          <p:nvPr/>
        </p:nvSpPr>
        <p:spPr>
          <a:xfrm>
            <a:off x="6007100" y="2605088"/>
            <a:ext cx="71438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22DAA4-2F00-4AA7-A998-73353AAF2C23}"/>
              </a:ext>
            </a:extLst>
          </p:cNvPr>
          <p:cNvSpPr txBox="1"/>
          <p:nvPr/>
        </p:nvSpPr>
        <p:spPr>
          <a:xfrm>
            <a:off x="5586413" y="2205038"/>
            <a:ext cx="4873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돋움" panose="020B0600000101010101" pitchFamily="50" charset="-127"/>
              </a:rPr>
              <a:t>LiDAR</a:t>
            </a:r>
            <a:endParaRPr lang="ko-KR" altLang="en-US" sz="10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889A8AB0-A631-4B6E-9B32-0036C49F33EE}"/>
              </a:ext>
            </a:extLst>
          </p:cNvPr>
          <p:cNvSpPr/>
          <p:nvPr/>
        </p:nvSpPr>
        <p:spPr>
          <a:xfrm>
            <a:off x="6089650" y="2336800"/>
            <a:ext cx="74613" cy="203200"/>
          </a:xfrm>
          <a:prstGeom prst="cube">
            <a:avLst>
              <a:gd name="adj" fmla="val 3126"/>
            </a:avLst>
          </a:prstGeom>
          <a:pattFill prst="lg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B92279-2EEF-4965-A6FC-9B0C249CEED2}"/>
              </a:ext>
            </a:extLst>
          </p:cNvPr>
          <p:cNvSpPr txBox="1"/>
          <p:nvPr/>
        </p:nvSpPr>
        <p:spPr>
          <a:xfrm>
            <a:off x="5859463" y="3651250"/>
            <a:ext cx="12938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j-lt"/>
                <a:ea typeface="돋움" panose="020B0600000101010101" pitchFamily="50" charset="-127"/>
              </a:rPr>
              <a:t>Ranging Calibration</a:t>
            </a:r>
            <a:endParaRPr lang="ko-KR" altLang="en-US" dirty="0"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7796042-0543-4DEE-A8C1-4E417468B2B3}"/>
              </a:ext>
            </a:extLst>
          </p:cNvPr>
          <p:cNvCxnSpPr>
            <a:cxnSpLocks/>
            <a:stCxn id="65" idx="7"/>
            <a:endCxn id="66" idx="2"/>
          </p:cNvCxnSpPr>
          <p:nvPr/>
        </p:nvCxnSpPr>
        <p:spPr>
          <a:xfrm flipV="1">
            <a:off x="5995988" y="1428750"/>
            <a:ext cx="2717800" cy="733425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4CD3CD-5952-475A-BC21-6E9C68EC52E4}"/>
              </a:ext>
            </a:extLst>
          </p:cNvPr>
          <p:cNvCxnSpPr>
            <a:cxnSpLocks/>
            <a:stCxn id="66" idx="2"/>
            <a:endCxn id="68" idx="2"/>
          </p:cNvCxnSpPr>
          <p:nvPr/>
        </p:nvCxnSpPr>
        <p:spPr>
          <a:xfrm flipH="1">
            <a:off x="8705850" y="1428750"/>
            <a:ext cx="7938" cy="1801813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7275998-BE7D-4665-94D0-211B18438592}"/>
              </a:ext>
            </a:extLst>
          </p:cNvPr>
          <p:cNvCxnSpPr>
            <a:cxnSpLocks/>
            <a:stCxn id="68" idx="2"/>
            <a:endCxn id="72" idx="4"/>
          </p:cNvCxnSpPr>
          <p:nvPr/>
        </p:nvCxnSpPr>
        <p:spPr>
          <a:xfrm flipH="1" flipV="1">
            <a:off x="6161088" y="2438400"/>
            <a:ext cx="2544762" cy="792163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97CC9CC-CD47-4D46-AB33-CB91FC075157}"/>
              </a:ext>
            </a:extLst>
          </p:cNvPr>
          <p:cNvSpPr txBox="1"/>
          <p:nvPr/>
        </p:nvSpPr>
        <p:spPr>
          <a:xfrm>
            <a:off x="2474913" y="1508125"/>
            <a:ext cx="779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j-lt"/>
                <a:ea typeface="돋움" panose="020B0600000101010101" pitchFamily="50" charset="-127"/>
              </a:rPr>
              <a:t>Distance</a:t>
            </a:r>
            <a:r>
              <a:rPr lang="ko-KR" altLang="en-US" dirty="0"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dirty="0">
                <a:latin typeface="+mj-lt"/>
                <a:ea typeface="돋움" panose="020B0600000101010101" pitchFamily="50" charset="-127"/>
              </a:rPr>
              <a:t>1</a:t>
            </a:r>
            <a:endParaRPr lang="ko-KR" altLang="en-US" dirty="0"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26CFB3-B289-4FA4-B143-220206F6B9D3}"/>
              </a:ext>
            </a:extLst>
          </p:cNvPr>
          <p:cNvSpPr txBox="1"/>
          <p:nvPr/>
        </p:nvSpPr>
        <p:spPr>
          <a:xfrm>
            <a:off x="6992938" y="819150"/>
            <a:ext cx="7810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j-lt"/>
                <a:ea typeface="돋움" panose="020B0600000101010101" pitchFamily="50" charset="-127"/>
              </a:rPr>
              <a:t>Distance</a:t>
            </a:r>
            <a:r>
              <a:rPr lang="ko-KR" altLang="en-US" dirty="0"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dirty="0">
                <a:latin typeface="+mj-lt"/>
                <a:ea typeface="돋움" panose="020B0600000101010101" pitchFamily="50" charset="-127"/>
              </a:rPr>
              <a:t>2</a:t>
            </a:r>
            <a:endParaRPr lang="ko-KR" altLang="en-US" dirty="0"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A20E91-17CD-4485-9C42-7576F5F771DB}"/>
              </a:ext>
            </a:extLst>
          </p:cNvPr>
          <p:cNvSpPr txBox="1"/>
          <p:nvPr/>
        </p:nvSpPr>
        <p:spPr>
          <a:xfrm>
            <a:off x="147638" y="5019675"/>
            <a:ext cx="51085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</a:t>
            </a:r>
            <a:r>
              <a:rPr lang="en-US" altLang="ko-KR" sz="1050" dirty="0">
                <a:solidFill>
                  <a:srgbClr val="C00000"/>
                </a:solidFill>
                <a:latin typeface="+mj-lt"/>
                <a:ea typeface="+mj-ea"/>
              </a:rPr>
              <a:t>Minimum Range</a:t>
            </a:r>
            <a:r>
              <a:rPr lang="ko-KR" altLang="en-US" sz="1050" dirty="0">
                <a:solidFill>
                  <a:srgbClr val="C00000"/>
                </a:solidFill>
                <a:latin typeface="+mj-lt"/>
                <a:ea typeface="+mj-ea"/>
              </a:rPr>
              <a:t>가 있는 경우에는</a:t>
            </a:r>
            <a:r>
              <a:rPr lang="en-US" altLang="ko-KR" sz="1050" dirty="0">
                <a:solidFill>
                  <a:srgbClr val="C00000"/>
                </a:solidFill>
                <a:latin typeface="+mj-lt"/>
                <a:ea typeface="+mj-ea"/>
              </a:rPr>
              <a:t>,</a:t>
            </a:r>
            <a:r>
              <a:rPr lang="ko-KR" altLang="en-US" sz="1050" dirty="0">
                <a:solidFill>
                  <a:srgbClr val="C00000"/>
                </a:solidFill>
                <a:latin typeface="+mj-lt"/>
                <a:ea typeface="+mj-ea"/>
              </a:rPr>
              <a:t> 추가 </a:t>
            </a:r>
            <a:r>
              <a:rPr lang="en-US" altLang="ko-KR" sz="1050" dirty="0">
                <a:solidFill>
                  <a:srgbClr val="C00000"/>
                </a:solidFill>
                <a:latin typeface="+mj-lt"/>
                <a:ea typeface="+mj-ea"/>
              </a:rPr>
              <a:t>Mirror</a:t>
            </a:r>
            <a:r>
              <a:rPr lang="ko-KR" altLang="en-US" sz="1050" dirty="0">
                <a:solidFill>
                  <a:srgbClr val="C00000"/>
                </a:solidFill>
                <a:latin typeface="+mj-lt"/>
                <a:ea typeface="+mj-ea"/>
              </a:rPr>
              <a:t>를 사용하여 거리를 확보하여 측정할 수 있다</a:t>
            </a:r>
            <a:r>
              <a:rPr lang="en-US" altLang="ko-KR" sz="1050" dirty="0">
                <a:solidFill>
                  <a:srgbClr val="C00000"/>
                </a:solidFill>
                <a:latin typeface="+mj-lt"/>
                <a:ea typeface="+mj-ea"/>
              </a:rPr>
              <a:t>.</a:t>
            </a:r>
            <a:endParaRPr lang="ko-KR" altLang="en-US" sz="105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E43551-53E5-4647-B8FA-80194B91CCB0}"/>
              </a:ext>
            </a:extLst>
          </p:cNvPr>
          <p:cNvSpPr/>
          <p:nvPr/>
        </p:nvSpPr>
        <p:spPr>
          <a:xfrm>
            <a:off x="5422900" y="4106863"/>
            <a:ext cx="3921125" cy="220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0371096-46E6-435C-A809-900CD5AA64B0}"/>
              </a:ext>
            </a:extLst>
          </p:cNvPr>
          <p:cNvSpPr/>
          <p:nvPr/>
        </p:nvSpPr>
        <p:spPr>
          <a:xfrm>
            <a:off x="5602288" y="4981575"/>
            <a:ext cx="460375" cy="460375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/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57971B89-A871-440E-AABB-E7CD47354A40}"/>
              </a:ext>
            </a:extLst>
          </p:cNvPr>
          <p:cNvSpPr/>
          <p:nvPr/>
        </p:nvSpPr>
        <p:spPr>
          <a:xfrm rot="18928515">
            <a:off x="8702675" y="4110038"/>
            <a:ext cx="71438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5F333A24-647D-44B5-B248-003829B08EF7}"/>
              </a:ext>
            </a:extLst>
          </p:cNvPr>
          <p:cNvSpPr/>
          <p:nvPr/>
        </p:nvSpPr>
        <p:spPr>
          <a:xfrm>
            <a:off x="8870950" y="5032375"/>
            <a:ext cx="71438" cy="358775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2CB31499-BAE6-4A47-8B7C-0071B49C4F0F}"/>
              </a:ext>
            </a:extLst>
          </p:cNvPr>
          <p:cNvSpPr/>
          <p:nvPr/>
        </p:nvSpPr>
        <p:spPr>
          <a:xfrm rot="1715274">
            <a:off x="8702675" y="5953125"/>
            <a:ext cx="71438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511F2FB6-841D-4AE4-96B6-B3DF82ECAF7D}"/>
              </a:ext>
            </a:extLst>
          </p:cNvPr>
          <p:cNvSpPr/>
          <p:nvPr/>
        </p:nvSpPr>
        <p:spPr>
          <a:xfrm>
            <a:off x="6007100" y="4570413"/>
            <a:ext cx="71438" cy="360362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B8317FA2-0AD9-4D9B-9F1E-F90F8EAB891E}"/>
              </a:ext>
            </a:extLst>
          </p:cNvPr>
          <p:cNvSpPr/>
          <p:nvPr/>
        </p:nvSpPr>
        <p:spPr>
          <a:xfrm>
            <a:off x="6007100" y="5492750"/>
            <a:ext cx="71438" cy="360363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3C0AA8-E162-48D1-92F6-5DA7B36FC6E6}"/>
              </a:ext>
            </a:extLst>
          </p:cNvPr>
          <p:cNvSpPr txBox="1"/>
          <p:nvPr/>
        </p:nvSpPr>
        <p:spPr>
          <a:xfrm>
            <a:off x="5586413" y="5092700"/>
            <a:ext cx="4873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돋움" panose="020B0600000101010101" pitchFamily="50" charset="-127"/>
              </a:rPr>
              <a:t>LiDAR</a:t>
            </a:r>
            <a:endParaRPr lang="ko-KR" altLang="en-US" sz="10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B740E918-7EC3-422A-BB85-351FBD8108E5}"/>
              </a:ext>
            </a:extLst>
          </p:cNvPr>
          <p:cNvSpPr/>
          <p:nvPr/>
        </p:nvSpPr>
        <p:spPr>
          <a:xfrm>
            <a:off x="6089650" y="5224463"/>
            <a:ext cx="74613" cy="203200"/>
          </a:xfrm>
          <a:prstGeom prst="cube">
            <a:avLst>
              <a:gd name="adj" fmla="val 3126"/>
            </a:avLst>
          </a:prstGeom>
          <a:pattFill prst="lg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BAD1C24-5DC2-452F-9201-1CA74F7E1DD0}"/>
              </a:ext>
            </a:extLst>
          </p:cNvPr>
          <p:cNvCxnSpPr>
            <a:cxnSpLocks/>
            <a:stCxn id="81" idx="7"/>
            <a:endCxn id="83" idx="2"/>
          </p:cNvCxnSpPr>
          <p:nvPr/>
        </p:nvCxnSpPr>
        <p:spPr>
          <a:xfrm>
            <a:off x="5995988" y="5049838"/>
            <a:ext cx="2874962" cy="163512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460AF55-BA3E-4E54-97B1-5A07061287FE}"/>
              </a:ext>
            </a:extLst>
          </p:cNvPr>
          <p:cNvCxnSpPr>
            <a:cxnSpLocks/>
            <a:stCxn id="82" idx="2"/>
            <a:endCxn id="86" idx="4"/>
          </p:cNvCxnSpPr>
          <p:nvPr/>
        </p:nvCxnSpPr>
        <p:spPr>
          <a:xfrm flipH="1">
            <a:off x="6076950" y="4316413"/>
            <a:ext cx="2636838" cy="1357312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F623EF8-5291-4234-A1EA-B506D4F9A820}"/>
              </a:ext>
            </a:extLst>
          </p:cNvPr>
          <p:cNvCxnSpPr>
            <a:cxnSpLocks/>
            <a:stCxn id="84" idx="2"/>
            <a:endCxn id="88" idx="5"/>
          </p:cNvCxnSpPr>
          <p:nvPr/>
        </p:nvCxnSpPr>
        <p:spPr>
          <a:xfrm flipH="1" flipV="1">
            <a:off x="6164263" y="5324475"/>
            <a:ext cx="2541587" cy="793750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D430480-B967-4B0A-99A5-F0575A794836}"/>
              </a:ext>
            </a:extLst>
          </p:cNvPr>
          <p:cNvCxnSpPr>
            <a:cxnSpLocks/>
            <a:stCxn id="85" idx="5"/>
            <a:endCxn id="82" idx="2"/>
          </p:cNvCxnSpPr>
          <p:nvPr/>
        </p:nvCxnSpPr>
        <p:spPr>
          <a:xfrm flipV="1">
            <a:off x="6078538" y="4316413"/>
            <a:ext cx="2635250" cy="433387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1B524A-DC80-44C1-AFBE-6FE90B663220}"/>
              </a:ext>
            </a:extLst>
          </p:cNvPr>
          <p:cNvCxnSpPr>
            <a:cxnSpLocks/>
            <a:stCxn id="83" idx="2"/>
            <a:endCxn id="85" idx="5"/>
          </p:cNvCxnSpPr>
          <p:nvPr/>
        </p:nvCxnSpPr>
        <p:spPr>
          <a:xfrm flipH="1" flipV="1">
            <a:off x="6078538" y="4749800"/>
            <a:ext cx="2792412" cy="463550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54D0C20-4F78-491B-A388-BBB28B5187CF}"/>
              </a:ext>
            </a:extLst>
          </p:cNvPr>
          <p:cNvCxnSpPr>
            <a:cxnSpLocks/>
            <a:stCxn id="86" idx="5"/>
            <a:endCxn id="84" idx="2"/>
          </p:cNvCxnSpPr>
          <p:nvPr/>
        </p:nvCxnSpPr>
        <p:spPr>
          <a:xfrm>
            <a:off x="6078538" y="5672138"/>
            <a:ext cx="2627312" cy="446087"/>
          </a:xfrm>
          <a:prstGeom prst="straightConnector1">
            <a:avLst/>
          </a:prstGeom>
          <a:ln>
            <a:solidFill>
              <a:srgbClr val="FF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8" name="TextBox 368">
            <a:extLst>
              <a:ext uri="{FF2B5EF4-FFF2-40B4-BE49-F238E27FC236}">
                <a16:creationId xmlns:a16="http://schemas.microsoft.com/office/drawing/2014/main" id="{9E929242-C8FB-4BFE-8EFE-0E5E9A0A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700088"/>
            <a:ext cx="932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Depth cal. Concept 1 : Mirror</a:t>
            </a:r>
            <a:r>
              <a:rPr lang="ko-KR" altLang="en-US" sz="1400">
                <a:latin typeface="Arial Narrow" panose="020B0606020202030204" pitchFamily="34" charset="0"/>
              </a:rPr>
              <a:t> 방식</a:t>
            </a:r>
            <a:endParaRPr lang="en-US" altLang="ko-KR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A80242-BAC4-4FE2-821A-5FFFFAF568CF}"/>
              </a:ext>
            </a:extLst>
          </p:cNvPr>
          <p:cNvSpPr/>
          <p:nvPr/>
        </p:nvSpPr>
        <p:spPr>
          <a:xfrm>
            <a:off x="8029575" y="98425"/>
            <a:ext cx="382588" cy="249238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9699" name="그룹 71">
            <a:extLst>
              <a:ext uri="{FF2B5EF4-FFF2-40B4-BE49-F238E27FC236}">
                <a16:creationId xmlns:a16="http://schemas.microsoft.com/office/drawing/2014/main" id="{66CD746A-438A-4A87-B46D-FFD00E6FAFFB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1501775"/>
            <a:ext cx="4813300" cy="2962275"/>
            <a:chOff x="376056" y="1501969"/>
            <a:chExt cx="4813613" cy="2962257"/>
          </a:xfrm>
        </p:grpSpPr>
        <p:grpSp>
          <p:nvGrpSpPr>
            <p:cNvPr id="29730" name="그룹 69">
              <a:extLst>
                <a:ext uri="{FF2B5EF4-FFF2-40B4-BE49-F238E27FC236}">
                  <a16:creationId xmlns:a16="http://schemas.microsoft.com/office/drawing/2014/main" id="{9D39563B-5BDE-4B7C-BA50-7983E4BA3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0647" y="1501969"/>
              <a:ext cx="2639022" cy="1029534"/>
              <a:chOff x="6898111" y="5211358"/>
              <a:chExt cx="2639022" cy="1029534"/>
            </a:xfrm>
          </p:grpSpPr>
          <p:pic>
            <p:nvPicPr>
              <p:cNvPr id="29764" name="Picture 8">
                <a:extLst>
                  <a:ext uri="{FF2B5EF4-FFF2-40B4-BE49-F238E27FC236}">
                    <a16:creationId xmlns:a16="http://schemas.microsoft.com/office/drawing/2014/main" id="{04638AB5-8F25-4B6B-8677-290186436F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16" t="43642" r="44955"/>
              <a:stretch>
                <a:fillRect/>
              </a:stretch>
            </p:blipFill>
            <p:spPr bwMode="auto">
              <a:xfrm>
                <a:off x="6898111" y="5234362"/>
                <a:ext cx="1854372" cy="100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12F8CFA8-494B-4E95-8C54-7D1F8D8B66A7}"/>
                  </a:ext>
                </a:extLst>
              </p:cNvPr>
              <p:cNvSpPr/>
              <p:nvPr/>
            </p:nvSpPr>
            <p:spPr>
              <a:xfrm>
                <a:off x="8632199" y="5211358"/>
                <a:ext cx="904934" cy="3206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9731" name="그룹 60">
              <a:extLst>
                <a:ext uri="{FF2B5EF4-FFF2-40B4-BE49-F238E27FC236}">
                  <a16:creationId xmlns:a16="http://schemas.microsoft.com/office/drawing/2014/main" id="{DDB73785-FD44-4423-BF1A-12954754D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6" y="1696925"/>
              <a:ext cx="3910945" cy="2767301"/>
              <a:chOff x="965392" y="1873871"/>
              <a:chExt cx="3910945" cy="2767301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3191F5D-28DA-4A18-A168-68E12B67DD4F}"/>
                  </a:ext>
                </a:extLst>
              </p:cNvPr>
              <p:cNvSpPr/>
              <p:nvPr/>
            </p:nvSpPr>
            <p:spPr>
              <a:xfrm>
                <a:off x="2284690" y="2332961"/>
                <a:ext cx="636629" cy="1269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9733" name="그룹 7">
                <a:extLst>
                  <a:ext uri="{FF2B5EF4-FFF2-40B4-BE49-F238E27FC236}">
                    <a16:creationId xmlns:a16="http://schemas.microsoft.com/office/drawing/2014/main" id="{97CC8509-B377-4952-872D-6ED105F3A9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5367" y="1873871"/>
                <a:ext cx="1343378" cy="1044186"/>
                <a:chOff x="1732979" y="1873873"/>
                <a:chExt cx="1343378" cy="1044186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3BEB7DA-A4B3-4590-8A18-E3941D9ED746}"/>
                    </a:ext>
                  </a:extLst>
                </p:cNvPr>
                <p:cNvSpPr/>
                <p:nvPr/>
              </p:nvSpPr>
              <p:spPr>
                <a:xfrm>
                  <a:off x="2439032" y="2118653"/>
                  <a:ext cx="636628" cy="5667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막힌 원호 5">
                  <a:extLst>
                    <a:ext uri="{FF2B5EF4-FFF2-40B4-BE49-F238E27FC236}">
                      <a16:creationId xmlns:a16="http://schemas.microsoft.com/office/drawing/2014/main" id="{844DD8F3-A815-413F-9063-9B7D66698181}"/>
                    </a:ext>
                  </a:extLst>
                </p:cNvPr>
                <p:cNvSpPr/>
                <p:nvPr/>
              </p:nvSpPr>
              <p:spPr>
                <a:xfrm rot="5400000">
                  <a:off x="1621453" y="1985274"/>
                  <a:ext cx="1044569" cy="822378"/>
                </a:xfrm>
                <a:prstGeom prst="blockArc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B7677B4-5DB0-4B58-9C8F-D3F776801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306" y="2147225"/>
                <a:ext cx="277830" cy="49847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9735" name="그룹 57">
                <a:extLst>
                  <a:ext uri="{FF2B5EF4-FFF2-40B4-BE49-F238E27FC236}">
                    <a16:creationId xmlns:a16="http://schemas.microsoft.com/office/drawing/2014/main" id="{14B7A5DA-271D-4B44-8A26-5DE77BA23E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8687" y="1913413"/>
                <a:ext cx="344390" cy="885525"/>
                <a:chOff x="1458687" y="1913413"/>
                <a:chExt cx="344390" cy="885525"/>
              </a:xfrm>
            </p:grpSpPr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9C485AE4-29DC-4D2A-87A0-21D1B3CBF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67075" y="1913864"/>
                  <a:ext cx="261954" cy="23018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id="{63F6CD30-9838-404D-B1D3-EF688B9C6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9136" y="2645698"/>
                  <a:ext cx="303232" cy="15398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화살표 연결선 148">
                  <a:extLst>
                    <a:ext uri="{FF2B5EF4-FFF2-40B4-BE49-F238E27FC236}">
                      <a16:creationId xmlns:a16="http://schemas.microsoft.com/office/drawing/2014/main" id="{74B17AFD-E650-4DA9-A532-1869366330B7}"/>
                    </a:ext>
                  </a:extLst>
                </p:cNvPr>
                <p:cNvCxnSpPr>
                  <a:cxnSpLocks/>
                  <a:stCxn id="111" idx="3"/>
                </p:cNvCxnSpPr>
                <p:nvPr/>
              </p:nvCxnSpPr>
              <p:spPr>
                <a:xfrm flipV="1">
                  <a:off x="1459136" y="2396461"/>
                  <a:ext cx="34451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화살표 연결선 153">
                  <a:extLst>
                    <a:ext uri="{FF2B5EF4-FFF2-40B4-BE49-F238E27FC236}">
                      <a16:creationId xmlns:a16="http://schemas.microsoft.com/office/drawing/2014/main" id="{8744B6E1-687B-46C7-A27A-F52C765D6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9136" y="2510761"/>
                  <a:ext cx="339747" cy="1000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>
                  <a:extLst>
                    <a:ext uri="{FF2B5EF4-FFF2-40B4-BE49-F238E27FC236}">
                      <a16:creationId xmlns:a16="http://schemas.microsoft.com/office/drawing/2014/main" id="{632F946F-7016-4871-87AD-67AA16B82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59136" y="2144051"/>
                  <a:ext cx="320695" cy="12541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8BE63D2A-BBFA-4C82-9AAA-FD03272D9925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2418048" y="2396461"/>
                <a:ext cx="693783" cy="63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37" name="그룹 54">
                <a:extLst>
                  <a:ext uri="{FF2B5EF4-FFF2-40B4-BE49-F238E27FC236}">
                    <a16:creationId xmlns:a16="http://schemas.microsoft.com/office/drawing/2014/main" id="{3275CD28-DB96-4035-9C0B-6FA670150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0412" y="2772067"/>
                <a:ext cx="1685925" cy="1438348"/>
                <a:chOff x="3111409" y="2202801"/>
                <a:chExt cx="1685925" cy="1438348"/>
              </a:xfrm>
            </p:grpSpPr>
            <p:pic>
              <p:nvPicPr>
                <p:cNvPr id="29755" name="Picture 2">
                  <a:extLst>
                    <a:ext uri="{FF2B5EF4-FFF2-40B4-BE49-F238E27FC236}">
                      <a16:creationId xmlns:a16="http://schemas.microsoft.com/office/drawing/2014/main" id="{2CE1CA2D-18EA-4B51-8FB4-0FE5390070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57417" y="2202801"/>
                  <a:ext cx="1393913" cy="1393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56" name="TextBox 48">
                  <a:extLst>
                    <a:ext uri="{FF2B5EF4-FFF2-40B4-BE49-F238E27FC236}">
                      <a16:creationId xmlns:a16="http://schemas.microsoft.com/office/drawing/2014/main" id="{6DCD77C8-2F8D-4F2F-BFA9-ABC88F2C51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1409" y="3364150"/>
                  <a:ext cx="1685925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1pPr>
                  <a:lvl2pPr marL="742950" indent="-28575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2pPr>
                  <a:lvl3pPr marL="11430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3pPr>
                  <a:lvl4pPr marL="16002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4pPr>
                  <a:lvl5pPr marL="20574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algn="ctr"/>
                  <a:r>
                    <a:rPr lang="en-US" altLang="ko-KR" b="1"/>
                    <a:t>50m Optical Fiber</a:t>
                  </a:r>
                  <a:endParaRPr lang="ko-KR" altLang="en-US" b="1"/>
                </a:p>
              </p:txBody>
            </p:sp>
          </p:grpSp>
          <p:sp>
            <p:nvSpPr>
              <p:cNvPr id="29738" name="TextBox 162">
                <a:extLst>
                  <a:ext uri="{FF2B5EF4-FFF2-40B4-BE49-F238E27FC236}">
                    <a16:creationId xmlns:a16="http://schemas.microsoft.com/office/drawing/2014/main" id="{370BB20B-A4FA-4C9E-ABBB-7CD70E6BD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412" y="2631022"/>
                <a:ext cx="168592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pPr algn="ctr"/>
                <a:r>
                  <a:rPr lang="en-US" altLang="ko-KR" b="1"/>
                  <a:t>10m Optical Fiber</a:t>
                </a:r>
                <a:endParaRPr lang="ko-KR" altLang="en-US" b="1"/>
              </a:p>
            </p:txBody>
          </p:sp>
          <p:grpSp>
            <p:nvGrpSpPr>
              <p:cNvPr id="29739" name="그룹 58">
                <a:extLst>
                  <a:ext uri="{FF2B5EF4-FFF2-40B4-BE49-F238E27FC236}">
                    <a16:creationId xmlns:a16="http://schemas.microsoft.com/office/drawing/2014/main" id="{176A0DB0-DB54-4C5C-8811-BFE48429C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5392" y="3074622"/>
                <a:ext cx="2045240" cy="1044186"/>
                <a:chOff x="965392" y="3074622"/>
                <a:chExt cx="2045240" cy="1044186"/>
              </a:xfrm>
            </p:grpSpPr>
            <p:grpSp>
              <p:nvGrpSpPr>
                <p:cNvPr id="29741" name="그룹 9">
                  <a:extLst>
                    <a:ext uri="{FF2B5EF4-FFF2-40B4-BE49-F238E27FC236}">
                      <a16:creationId xmlns:a16="http://schemas.microsoft.com/office/drawing/2014/main" id="{9ACBDE7E-1BD6-46E2-AA1F-83BB825614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5392" y="3074622"/>
                  <a:ext cx="1942969" cy="1044186"/>
                  <a:chOff x="4688687" y="2059962"/>
                  <a:chExt cx="1942969" cy="1044186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4B30EC3F-C0DD-47D4-9A98-9CF885A22F90}"/>
                      </a:ext>
                    </a:extLst>
                  </p:cNvPr>
                  <p:cNvSpPr/>
                  <p:nvPr/>
                </p:nvSpPr>
                <p:spPr>
                  <a:xfrm>
                    <a:off x="5995284" y="2518444"/>
                    <a:ext cx="636629" cy="12699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471D8B63-D712-4D25-AFD6-511591EFE0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88687" y="2351758"/>
                    <a:ext cx="277830" cy="498472"/>
                  </a:xfrm>
                  <a:prstGeom prst="rect">
                    <a:avLst/>
                  </a:prstGeom>
                  <a:solidFill>
                    <a:srgbClr val="70AD4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grpSp>
                <p:nvGrpSpPr>
                  <p:cNvPr id="29752" name="그룹 118">
                    <a:extLst>
                      <a:ext uri="{FF2B5EF4-FFF2-40B4-BE49-F238E27FC236}">
                        <a16:creationId xmlns:a16="http://schemas.microsoft.com/office/drawing/2014/main" id="{ADC52EB1-B80E-4595-A227-865F98B541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078" y="2059962"/>
                    <a:ext cx="1343378" cy="1044186"/>
                    <a:chOff x="1732979" y="1873873"/>
                    <a:chExt cx="1343378" cy="1044186"/>
                  </a:xfrm>
                </p:grpSpPr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8F566B27-47A1-4FCD-8DF0-A8AC3BA83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9915" y="2118045"/>
                      <a:ext cx="636628" cy="5667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21" name="막힌 원호 120">
                      <a:extLst>
                        <a:ext uri="{FF2B5EF4-FFF2-40B4-BE49-F238E27FC236}">
                          <a16:creationId xmlns:a16="http://schemas.microsoft.com/office/drawing/2014/main" id="{ABADF626-C242-4AB6-8BCF-75E00736C6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2336" y="1984666"/>
                      <a:ext cx="1044569" cy="822378"/>
                    </a:xfrm>
                    <a:prstGeom prst="blockArc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61" name="직선 화살표 연결선 160">
                  <a:extLst>
                    <a:ext uri="{FF2B5EF4-FFF2-40B4-BE49-F238E27FC236}">
                      <a16:creationId xmlns:a16="http://schemas.microsoft.com/office/drawing/2014/main" id="{F151CED1-0FBA-4D60-B824-66452A52D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7207" y="3596604"/>
                  <a:ext cx="84301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43FD6E01-9E13-4502-8F05-F1D79F0F3D5D}"/>
                    </a:ext>
                  </a:extLst>
                </p:cNvPr>
                <p:cNvSpPr/>
                <p:nvPr/>
              </p:nvSpPr>
              <p:spPr>
                <a:xfrm>
                  <a:off x="1462311" y="3348955"/>
                  <a:ext cx="128596" cy="515935"/>
                </a:xfrm>
                <a:prstGeom prst="cube">
                  <a:avLst>
                    <a:gd name="adj" fmla="val 3126"/>
                  </a:avLst>
                </a:prstGeom>
                <a:pattFill prst="lgConfetti">
                  <a:fgClr>
                    <a:schemeClr val="bg2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grpSp>
              <p:nvGrpSpPr>
                <p:cNvPr id="29744" name="그룹 171">
                  <a:extLst>
                    <a:ext uri="{FF2B5EF4-FFF2-40B4-BE49-F238E27FC236}">
                      <a16:creationId xmlns:a16="http://schemas.microsoft.com/office/drawing/2014/main" id="{04597F17-9F23-4A4F-98D5-D86FE6A817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1264831" y="3369048"/>
                  <a:ext cx="182710" cy="516538"/>
                  <a:chOff x="1458687" y="1913413"/>
                  <a:chExt cx="344390" cy="885525"/>
                </a:xfrm>
              </p:grpSpPr>
              <p:cxnSp>
                <p:nvCxnSpPr>
                  <p:cNvPr id="173" name="직선 화살표 연결선 172">
                    <a:extLst>
                      <a:ext uri="{FF2B5EF4-FFF2-40B4-BE49-F238E27FC236}">
                        <a16:creationId xmlns:a16="http://schemas.microsoft.com/office/drawing/2014/main" id="{54AB3D4D-23F4-4008-9B21-39C649F02D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66757" y="1899906"/>
                    <a:ext cx="260344" cy="228607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화살표 연결선 173">
                    <a:extLst>
                      <a:ext uri="{FF2B5EF4-FFF2-40B4-BE49-F238E27FC236}">
                        <a16:creationId xmlns:a16="http://schemas.microsoft.com/office/drawing/2014/main" id="{E49E2FE2-55D4-4EED-96F7-1E6FE88F2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2742" y="2631992"/>
                    <a:ext cx="302239" cy="15240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화살표 연결선 174">
                    <a:extLst>
                      <a:ext uri="{FF2B5EF4-FFF2-40B4-BE49-F238E27FC236}">
                        <a16:creationId xmlns:a16="http://schemas.microsoft.com/office/drawing/2014/main" id="{09BE400E-223D-47B8-B376-22C1B6BD74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72742" y="2381614"/>
                    <a:ext cx="34413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화살표 연결선 175">
                    <a:extLst>
                      <a:ext uri="{FF2B5EF4-FFF2-40B4-BE49-F238E27FC236}">
                        <a16:creationId xmlns:a16="http://schemas.microsoft.com/office/drawing/2014/main" id="{7D4A87B5-E829-4497-8B94-14A56C0E08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2742" y="2509524"/>
                    <a:ext cx="338149" cy="100697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화살표 연결선 176">
                    <a:extLst>
                      <a:ext uri="{FF2B5EF4-FFF2-40B4-BE49-F238E27FC236}">
                        <a16:creationId xmlns:a16="http://schemas.microsoft.com/office/drawing/2014/main" id="{71712FB8-890F-48F5-AAB9-CE84B41118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72742" y="2142121"/>
                    <a:ext cx="320194" cy="12791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740" name="TextBox 59">
                <a:extLst>
                  <a:ext uri="{FF2B5EF4-FFF2-40B4-BE49-F238E27FC236}">
                    <a16:creationId xmlns:a16="http://schemas.microsoft.com/office/drawing/2014/main" id="{346C76DF-4A0A-4DD1-B725-3B5C80D94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6861" y="4318007"/>
                <a:ext cx="314618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pPr algn="ctr"/>
                <a:r>
                  <a:rPr lang="en-US" altLang="ko-KR" sz="1500"/>
                  <a:t>Case 1: Tx-Optical Fiber concept</a:t>
                </a:r>
                <a:endParaRPr lang="ko-KR" altLang="en-US" sz="1500"/>
              </a:p>
            </p:txBody>
          </p:sp>
        </p:grpSp>
      </p:grpSp>
      <p:grpSp>
        <p:nvGrpSpPr>
          <p:cNvPr id="29700" name="그룹 221">
            <a:extLst>
              <a:ext uri="{FF2B5EF4-FFF2-40B4-BE49-F238E27FC236}">
                <a16:creationId xmlns:a16="http://schemas.microsoft.com/office/drawing/2014/main" id="{4DE3CE68-5933-4771-9E31-319276EBAFDA}"/>
              </a:ext>
            </a:extLst>
          </p:cNvPr>
          <p:cNvGrpSpPr>
            <a:grpSpLocks/>
          </p:cNvGrpSpPr>
          <p:nvPr/>
        </p:nvGrpSpPr>
        <p:grpSpPr bwMode="auto">
          <a:xfrm>
            <a:off x="7178675" y="2595563"/>
            <a:ext cx="1685925" cy="1438275"/>
            <a:chOff x="3111409" y="2202801"/>
            <a:chExt cx="1685925" cy="1438348"/>
          </a:xfrm>
        </p:grpSpPr>
        <p:pic>
          <p:nvPicPr>
            <p:cNvPr id="29728" name="Picture 2">
              <a:extLst>
                <a:ext uri="{FF2B5EF4-FFF2-40B4-BE49-F238E27FC236}">
                  <a16:creationId xmlns:a16="http://schemas.microsoft.com/office/drawing/2014/main" id="{7CEF59F3-36FF-462D-B2AB-89F650EE8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417" y="2202801"/>
              <a:ext cx="1393913" cy="139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9" name="TextBox 242">
              <a:extLst>
                <a:ext uri="{FF2B5EF4-FFF2-40B4-BE49-F238E27FC236}">
                  <a16:creationId xmlns:a16="http://schemas.microsoft.com/office/drawing/2014/main" id="{01AA30BC-1BA0-4FA6-B115-224D6BFCA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409" y="3364150"/>
              <a:ext cx="1685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 algn="ctr"/>
              <a:r>
                <a:rPr lang="en-US" altLang="ko-KR" b="1"/>
                <a:t>50m Optical Fiber</a:t>
              </a:r>
              <a:endParaRPr lang="ko-KR" altLang="en-US" b="1"/>
            </a:p>
          </p:txBody>
        </p:sp>
      </p:grpSp>
      <p:grpSp>
        <p:nvGrpSpPr>
          <p:cNvPr id="29701" name="그룹 223">
            <a:extLst>
              <a:ext uri="{FF2B5EF4-FFF2-40B4-BE49-F238E27FC236}">
                <a16:creationId xmlns:a16="http://schemas.microsoft.com/office/drawing/2014/main" id="{F25DD659-814C-42CB-859D-C6D70B336A3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897188"/>
            <a:ext cx="2044700" cy="1044575"/>
            <a:chOff x="965392" y="3074622"/>
            <a:chExt cx="2045240" cy="1044186"/>
          </a:xfrm>
        </p:grpSpPr>
        <p:grpSp>
          <p:nvGrpSpPr>
            <p:cNvPr id="29714" name="그룹 225">
              <a:extLst>
                <a:ext uri="{FF2B5EF4-FFF2-40B4-BE49-F238E27FC236}">
                  <a16:creationId xmlns:a16="http://schemas.microsoft.com/office/drawing/2014/main" id="{D9784B04-AD74-4EA7-B3E8-2C64A7B18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5392" y="3074622"/>
              <a:ext cx="1942969" cy="1044186"/>
              <a:chOff x="4688687" y="2059962"/>
              <a:chExt cx="1942969" cy="1044186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B6E61CD1-B85A-450F-B557-D6D25C42CCB8}"/>
                  </a:ext>
                </a:extLst>
              </p:cNvPr>
              <p:cNvSpPr/>
              <p:nvPr/>
            </p:nvSpPr>
            <p:spPr>
              <a:xfrm>
                <a:off x="5995545" y="2518578"/>
                <a:ext cx="636755" cy="1269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A68A5BB9-3C28-40FF-AFDE-D993D4F570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8687" y="2351953"/>
                <a:ext cx="277886" cy="498289"/>
              </a:xfrm>
              <a:prstGeom prst="rect">
                <a:avLst/>
              </a:prstGeom>
              <a:solidFill>
                <a:srgbClr val="70AD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9725" name="그룹 236">
                <a:extLst>
                  <a:ext uri="{FF2B5EF4-FFF2-40B4-BE49-F238E27FC236}">
                    <a16:creationId xmlns:a16="http://schemas.microsoft.com/office/drawing/2014/main" id="{81036970-2541-4303-B7B8-47F988EFEE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5078" y="2059962"/>
                <a:ext cx="1343378" cy="1044186"/>
                <a:chOff x="1732979" y="1873873"/>
                <a:chExt cx="1343378" cy="1044186"/>
              </a:xfrm>
            </p:grpSpPr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55B38B74-DF17-419E-A026-9CEEADC5BFD6}"/>
                    </a:ext>
                  </a:extLst>
                </p:cNvPr>
                <p:cNvSpPr/>
                <p:nvPr/>
              </p:nvSpPr>
              <p:spPr>
                <a:xfrm>
                  <a:off x="2440075" y="2118257"/>
                  <a:ext cx="636756" cy="56652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39" name="막힌 원호 238">
                  <a:extLst>
                    <a:ext uri="{FF2B5EF4-FFF2-40B4-BE49-F238E27FC236}">
                      <a16:creationId xmlns:a16="http://schemas.microsoft.com/office/drawing/2014/main" id="{AEB5642E-AEFC-44F0-9E49-AE48C4297381}"/>
                    </a:ext>
                  </a:extLst>
                </p:cNvPr>
                <p:cNvSpPr/>
                <p:nvPr/>
              </p:nvSpPr>
              <p:spPr>
                <a:xfrm rot="5400000">
                  <a:off x="1622629" y="1984695"/>
                  <a:ext cx="1044186" cy="822542"/>
                </a:xfrm>
                <a:prstGeom prst="blockArc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D708E020-F887-4EA0-BCA7-4995E6E33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447" y="3596715"/>
              <a:ext cx="8431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정육면체 227">
              <a:extLst>
                <a:ext uri="{FF2B5EF4-FFF2-40B4-BE49-F238E27FC236}">
                  <a16:creationId xmlns:a16="http://schemas.microsoft.com/office/drawing/2014/main" id="{A13DCB69-5B0E-4DF1-A366-7B01CEB39E61}"/>
                </a:ext>
              </a:extLst>
            </p:cNvPr>
            <p:cNvSpPr/>
            <p:nvPr/>
          </p:nvSpPr>
          <p:spPr>
            <a:xfrm>
              <a:off x="1462411" y="3349157"/>
              <a:ext cx="128621" cy="515746"/>
            </a:xfrm>
            <a:prstGeom prst="cube">
              <a:avLst>
                <a:gd name="adj" fmla="val 3126"/>
              </a:avLst>
            </a:prstGeom>
            <a:pattFill prst="lgConfetti">
              <a:fgClr>
                <a:schemeClr val="bg2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grpSp>
          <p:nvGrpSpPr>
            <p:cNvPr id="29717" name="그룹 228">
              <a:extLst>
                <a:ext uri="{FF2B5EF4-FFF2-40B4-BE49-F238E27FC236}">
                  <a16:creationId xmlns:a16="http://schemas.microsoft.com/office/drawing/2014/main" id="{DD608808-0FA2-4FE1-8EDB-7AFDC1D088A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264831" y="3369048"/>
              <a:ext cx="182710" cy="516538"/>
              <a:chOff x="1458687" y="1913413"/>
              <a:chExt cx="344390" cy="885525"/>
            </a:xfrm>
          </p:grpSpPr>
          <p:cxnSp>
            <p:nvCxnSpPr>
              <p:cNvPr id="230" name="직선 화살표 연결선 229">
                <a:extLst>
                  <a:ext uri="{FF2B5EF4-FFF2-40B4-BE49-F238E27FC236}">
                    <a16:creationId xmlns:a16="http://schemas.microsoft.com/office/drawing/2014/main" id="{D2F2BF24-5016-4C96-9AE6-0AF293B3C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1542" y="1899902"/>
                <a:ext cx="260396" cy="2285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>
                <a:extLst>
                  <a:ext uri="{FF2B5EF4-FFF2-40B4-BE49-F238E27FC236}">
                    <a16:creationId xmlns:a16="http://schemas.microsoft.com/office/drawing/2014/main" id="{02928378-AA8E-424C-AAF9-0A6632247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562" y="2631721"/>
                <a:ext cx="302300" cy="15234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화살표 연결선 231">
                <a:extLst>
                  <a:ext uri="{FF2B5EF4-FFF2-40B4-BE49-F238E27FC236}">
                    <a16:creationId xmlns:a16="http://schemas.microsoft.com/office/drawing/2014/main" id="{BE02C82A-EB57-419E-8C5E-16B9D02FD8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562" y="2381434"/>
                <a:ext cx="34420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>
                <a:extLst>
                  <a:ext uri="{FF2B5EF4-FFF2-40B4-BE49-F238E27FC236}">
                    <a16:creationId xmlns:a16="http://schemas.microsoft.com/office/drawing/2014/main" id="{D85A34C5-9AB7-4137-AEBB-9E72A9C0B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562" y="2509297"/>
                <a:ext cx="338217" cy="100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7A8CF55C-535E-4F3D-AFA0-FBCA686A1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562" y="2142029"/>
                <a:ext cx="320259" cy="127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702" name="TextBox 224">
            <a:extLst>
              <a:ext uri="{FF2B5EF4-FFF2-40B4-BE49-F238E27FC236}">
                <a16:creationId xmlns:a16="http://schemas.microsoft.com/office/drawing/2014/main" id="{D21AEED6-B1B1-4746-BF6A-42D257F8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41788"/>
            <a:ext cx="314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1500"/>
              <a:t>Case 2: External laser-Optical Fiber concept</a:t>
            </a:r>
            <a:endParaRPr lang="ko-KR" altLang="en-US" sz="1500"/>
          </a:p>
        </p:txBody>
      </p:sp>
      <p:grpSp>
        <p:nvGrpSpPr>
          <p:cNvPr id="29703" name="그룹 68">
            <a:extLst>
              <a:ext uri="{FF2B5EF4-FFF2-40B4-BE49-F238E27FC236}">
                <a16:creationId xmlns:a16="http://schemas.microsoft.com/office/drawing/2014/main" id="{83CC2026-4AE6-4EEE-B659-7BB636800B69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881063"/>
            <a:ext cx="4306887" cy="1546225"/>
            <a:chOff x="4380040" y="880598"/>
            <a:chExt cx="4306862" cy="1546917"/>
          </a:xfrm>
        </p:grpSpPr>
        <p:grpSp>
          <p:nvGrpSpPr>
            <p:cNvPr id="29709" name="그룹 67">
              <a:extLst>
                <a:ext uri="{FF2B5EF4-FFF2-40B4-BE49-F238E27FC236}">
                  <a16:creationId xmlns:a16="http://schemas.microsoft.com/office/drawing/2014/main" id="{015CF93F-FFDC-45AE-8A42-C4BCF52E0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6601" y="1146026"/>
              <a:ext cx="3290301" cy="1281489"/>
              <a:chOff x="4905485" y="1197039"/>
              <a:chExt cx="3290301" cy="1281489"/>
            </a:xfrm>
          </p:grpSpPr>
          <p:pic>
            <p:nvPicPr>
              <p:cNvPr id="29712" name="Picture 8">
                <a:extLst>
                  <a:ext uri="{FF2B5EF4-FFF2-40B4-BE49-F238E27FC236}">
                    <a16:creationId xmlns:a16="http://schemas.microsoft.com/office/drawing/2014/main" id="{E2CD87C0-123E-4B1B-9FB0-88ED281BE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642" r="44955"/>
              <a:stretch>
                <a:fillRect/>
              </a:stretch>
            </p:blipFill>
            <p:spPr bwMode="auto">
              <a:xfrm>
                <a:off x="4905485" y="1471998"/>
                <a:ext cx="2428696" cy="100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FA49B49E-1E51-4620-ADBE-9229AB66BF84}"/>
                  </a:ext>
                </a:extLst>
              </p:cNvPr>
              <p:cNvGrpSpPr/>
              <p:nvPr/>
            </p:nvGrpSpPr>
            <p:grpSpPr>
              <a:xfrm>
                <a:off x="7070685" y="1197039"/>
                <a:ext cx="1125101" cy="573766"/>
                <a:chOff x="7070685" y="1197039"/>
                <a:chExt cx="1125101" cy="573766"/>
              </a:xfrm>
              <a:solidFill>
                <a:schemeClr val="bg1"/>
              </a:solidFill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D519509-B8FC-4C17-8B27-55CDB9C8907A}"/>
                    </a:ext>
                  </a:extLst>
                </p:cNvPr>
                <p:cNvSpPr/>
                <p:nvPr/>
              </p:nvSpPr>
              <p:spPr>
                <a:xfrm>
                  <a:off x="7290256" y="1248578"/>
                  <a:ext cx="905530" cy="5222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30FEACB8-CCCA-4463-8C55-935F43113751}"/>
                    </a:ext>
                  </a:extLst>
                </p:cNvPr>
                <p:cNvSpPr/>
                <p:nvPr/>
              </p:nvSpPr>
              <p:spPr>
                <a:xfrm>
                  <a:off x="7070685" y="1197039"/>
                  <a:ext cx="905530" cy="5222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FCD85F5-BE2E-41BE-ABEF-E00F8FB4F121}"/>
                </a:ext>
              </a:extLst>
            </p:cNvPr>
            <p:cNvSpPr/>
            <p:nvPr/>
          </p:nvSpPr>
          <p:spPr>
            <a:xfrm>
              <a:off x="5234110" y="1479353"/>
              <a:ext cx="1255705" cy="9179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711" name="TextBox 252">
              <a:extLst>
                <a:ext uri="{FF2B5EF4-FFF2-40B4-BE49-F238E27FC236}">
                  <a16:creationId xmlns:a16="http://schemas.microsoft.com/office/drawing/2014/main" id="{BA77FC74-6C06-4B88-9559-AE2CDCDE4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040" y="880598"/>
              <a:ext cx="314618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 algn="ctr"/>
              <a:r>
                <a:rPr lang="en-US" altLang="ko-KR" sz="1500"/>
                <a:t>External light source</a:t>
              </a:r>
            </a:p>
            <a:p>
              <a:pPr algn="ctr"/>
              <a:r>
                <a:rPr lang="en-US" altLang="ko-KR" sz="1500"/>
                <a:t>(Tx</a:t>
              </a:r>
              <a:r>
                <a:rPr lang="ko-KR" altLang="en-US" sz="1500"/>
                <a:t>와 동일한 파장</a:t>
              </a:r>
              <a:r>
                <a:rPr lang="en-US" altLang="ko-KR" sz="1500"/>
                <a:t>) </a:t>
              </a:r>
              <a:endParaRPr lang="ko-KR" altLang="en-US" sz="1500"/>
            </a:p>
          </p:txBody>
        </p:sp>
      </p:grpSp>
      <p:sp>
        <p:nvSpPr>
          <p:cNvPr id="29704" name="TextBox 258">
            <a:extLst>
              <a:ext uri="{FF2B5EF4-FFF2-40B4-BE49-F238E27FC236}">
                <a16:creationId xmlns:a16="http://schemas.microsoft.com/office/drawing/2014/main" id="{8630D9E5-B8F7-4896-90B2-CF76AC59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2428875"/>
            <a:ext cx="4032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/>
              <a:t>Optical cable</a:t>
            </a:r>
            <a:r>
              <a:rPr lang="ko-KR" altLang="en-US"/>
              <a:t>을 변경하여 다양한 길이에 적용</a:t>
            </a:r>
          </a:p>
        </p:txBody>
      </p:sp>
      <p:sp>
        <p:nvSpPr>
          <p:cNvPr id="29705" name="TextBox 72">
            <a:extLst>
              <a:ext uri="{FF2B5EF4-FFF2-40B4-BE49-F238E27FC236}">
                <a16:creationId xmlns:a16="http://schemas.microsoft.com/office/drawing/2014/main" id="{C6C10CED-65C7-4070-97A1-4E8CDA21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705350"/>
            <a:ext cx="461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en-US" altLang="ko-KR" sz="1400" b="1"/>
              <a:t>Pros: </a:t>
            </a:r>
            <a:r>
              <a:rPr lang="ko-KR" altLang="en-US" sz="1400" b="1"/>
              <a:t>외부 광원이 필요 없음</a:t>
            </a:r>
            <a:endParaRPr lang="en-US" altLang="ko-KR" sz="1400" b="1"/>
          </a:p>
          <a:p>
            <a:r>
              <a:rPr lang="en-US" altLang="ko-KR" sz="1400" b="1"/>
              <a:t>Cons: Tx</a:t>
            </a:r>
            <a:r>
              <a:rPr lang="ko-KR" altLang="en-US" sz="1400" b="1"/>
              <a:t>와 </a:t>
            </a:r>
            <a:r>
              <a:rPr lang="en-US" altLang="ko-KR" sz="1400" b="1"/>
              <a:t>Optical Fiber</a:t>
            </a:r>
            <a:r>
              <a:rPr lang="ko-KR" altLang="en-US" sz="1400" b="1"/>
              <a:t>간의 접촉 어려움 </a:t>
            </a:r>
            <a:r>
              <a:rPr lang="en-US" altLang="ko-KR" sz="1400" b="1"/>
              <a:t>(Laser Power </a:t>
            </a:r>
            <a:r>
              <a:rPr lang="ko-KR" altLang="en-US" sz="1400" b="1"/>
              <a:t>급감</a:t>
            </a:r>
            <a:r>
              <a:rPr lang="en-US" altLang="ko-KR" sz="1400" b="1"/>
              <a:t>)</a:t>
            </a:r>
            <a:endParaRPr lang="ko-KR" altLang="en-US" sz="1400" b="1"/>
          </a:p>
        </p:txBody>
      </p:sp>
      <p:sp>
        <p:nvSpPr>
          <p:cNvPr id="29706" name="TextBox 272">
            <a:extLst>
              <a:ext uri="{FF2B5EF4-FFF2-40B4-BE49-F238E27FC236}">
                <a16:creationId xmlns:a16="http://schemas.microsoft.com/office/drawing/2014/main" id="{8B26DCF6-2586-4D7F-BBFE-9ED408E5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4748213"/>
            <a:ext cx="4619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en-US" altLang="ko-KR" sz="1400" b="1"/>
              <a:t>Pros: </a:t>
            </a:r>
            <a:r>
              <a:rPr lang="ko-KR" altLang="en-US" sz="1400" b="1"/>
              <a:t>안정적인 </a:t>
            </a:r>
            <a:r>
              <a:rPr lang="en-US" altLang="ko-KR" sz="1400" b="1"/>
              <a:t>Light </a:t>
            </a:r>
            <a:r>
              <a:rPr lang="ko-KR" altLang="en-US" sz="1400" b="1"/>
              <a:t>공급 </a:t>
            </a:r>
            <a:endParaRPr lang="en-US" altLang="ko-KR" sz="1400" b="1"/>
          </a:p>
          <a:p>
            <a:r>
              <a:rPr lang="en-US" altLang="ko-KR" sz="1400" b="1"/>
              <a:t>Cons: </a:t>
            </a:r>
            <a:r>
              <a:rPr lang="ko-KR" altLang="en-US" sz="1400" b="1"/>
              <a:t>기존 </a:t>
            </a:r>
            <a:r>
              <a:rPr lang="en-US" altLang="ko-KR" sz="1400" b="1"/>
              <a:t>Tx </a:t>
            </a:r>
            <a:r>
              <a:rPr lang="ko-KR" altLang="en-US" sz="1400" b="1"/>
              <a:t>대신</a:t>
            </a:r>
            <a:r>
              <a:rPr lang="en-US" altLang="ko-KR" sz="1400" b="1"/>
              <a:t> </a:t>
            </a:r>
            <a:r>
              <a:rPr lang="ko-KR" altLang="en-US" sz="1400" b="1"/>
              <a:t>외부 광원 도입</a:t>
            </a:r>
          </a:p>
        </p:txBody>
      </p:sp>
      <p:sp>
        <p:nvSpPr>
          <p:cNvPr id="29707" name="제목 3">
            <a:extLst>
              <a:ext uri="{FF2B5EF4-FFF2-40B4-BE49-F238E27FC236}">
                <a16:creationId xmlns:a16="http://schemas.microsoft.com/office/drawing/2014/main" id="{882D810E-7FF5-4991-88F6-C1EB47B3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  <p:sp>
        <p:nvSpPr>
          <p:cNvPr id="29708" name="TextBox 368">
            <a:extLst>
              <a:ext uri="{FF2B5EF4-FFF2-40B4-BE49-F238E27FC236}">
                <a16:creationId xmlns:a16="http://schemas.microsoft.com/office/drawing/2014/main" id="{9B6BFD2D-1985-4922-98B8-3289EE675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700088"/>
            <a:ext cx="932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Depth cal. Concept 2 : Optical fiber</a:t>
            </a:r>
            <a:r>
              <a:rPr lang="ko-KR" altLang="en-US" sz="1400">
                <a:latin typeface="Arial Narrow" panose="020B0606020202030204" pitchFamily="34" charset="0"/>
              </a:rPr>
              <a:t> 방식</a:t>
            </a:r>
            <a:endParaRPr lang="en-US" altLang="ko-KR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B4EE071A-CD19-4132-9C22-62B6007F526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000375" y="847725"/>
            <a:ext cx="39624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ko-KR" altLang="en-US" sz="2600">
                <a:solidFill>
                  <a:srgbClr val="4D4D4D"/>
                </a:solidFill>
                <a:cs typeface="Arial" panose="020B0604020202020204" pitchFamily="34" charset="0"/>
              </a:rPr>
              <a:t>업무 인수인계서 </a:t>
            </a:r>
          </a:p>
        </p:txBody>
      </p:sp>
      <p:sp>
        <p:nvSpPr>
          <p:cNvPr id="8195" name="Line 40">
            <a:extLst>
              <a:ext uri="{FF2B5EF4-FFF2-40B4-BE49-F238E27FC236}">
                <a16:creationId xmlns:a16="http://schemas.microsoft.com/office/drawing/2014/main" id="{30580E1D-14B8-4A9D-87C9-E4311244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463" y="5540375"/>
            <a:ext cx="579755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Line 41">
            <a:extLst>
              <a:ext uri="{FF2B5EF4-FFF2-40B4-BE49-F238E27FC236}">
                <a16:creationId xmlns:a16="http://schemas.microsoft.com/office/drawing/2014/main" id="{9C851114-3A21-4359-9D73-A97E6C99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463" y="5984875"/>
            <a:ext cx="579755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7" name="Line 42">
            <a:extLst>
              <a:ext uri="{FF2B5EF4-FFF2-40B4-BE49-F238E27FC236}">
                <a16:creationId xmlns:a16="http://schemas.microsoft.com/office/drawing/2014/main" id="{06505F3F-B119-4775-B0BE-9E57EE8A7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5463" y="6419850"/>
            <a:ext cx="579755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8" name="TextBox 3">
            <a:extLst>
              <a:ext uri="{FF2B5EF4-FFF2-40B4-BE49-F238E27FC236}">
                <a16:creationId xmlns:a16="http://schemas.microsoft.com/office/drawing/2014/main" id="{31202248-DE78-4AEF-9C14-CEB16A5C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2166938"/>
            <a:ext cx="2087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r>
              <a:rPr lang="ko-KR" altLang="en-US"/>
              <a:t>광학솔루션플랫폼개발</a:t>
            </a:r>
            <a:r>
              <a:rPr lang="en-US" altLang="ko-KR"/>
              <a:t>3</a:t>
            </a:r>
            <a:r>
              <a:rPr lang="ko-KR" altLang="en-US"/>
              <a:t>팀</a:t>
            </a:r>
          </a:p>
        </p:txBody>
      </p:sp>
      <p:sp>
        <p:nvSpPr>
          <p:cNvPr id="8199" name="TextBox 22">
            <a:extLst>
              <a:ext uri="{FF2B5EF4-FFF2-40B4-BE49-F238E27FC236}">
                <a16:creationId xmlns:a16="http://schemas.microsoft.com/office/drawing/2014/main" id="{582A285A-8CB8-4D1E-8AB5-2ECE5FC6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2319338"/>
            <a:ext cx="2087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0" name="TextBox 23">
            <a:extLst>
              <a:ext uri="{FF2B5EF4-FFF2-40B4-BE49-F238E27FC236}">
                <a16:creationId xmlns:a16="http://schemas.microsoft.com/office/drawing/2014/main" id="{93DFF06E-5D68-426C-B2DF-315855423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2133600"/>
            <a:ext cx="2089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r>
              <a:rPr lang="ko-KR" altLang="en-US"/>
              <a:t>광학솔루션플랫폼개발</a:t>
            </a:r>
            <a:r>
              <a:rPr lang="en-US" altLang="ko-KR"/>
              <a:t>3</a:t>
            </a:r>
            <a:r>
              <a:rPr lang="ko-KR" altLang="en-US"/>
              <a:t>팀</a:t>
            </a:r>
          </a:p>
        </p:txBody>
      </p:sp>
      <p:sp>
        <p:nvSpPr>
          <p:cNvPr id="8201" name="TextBox 24">
            <a:extLst>
              <a:ext uri="{FF2B5EF4-FFF2-40B4-BE49-F238E27FC236}">
                <a16:creationId xmlns:a16="http://schemas.microsoft.com/office/drawing/2014/main" id="{1A050CF9-2C5E-4F29-9DAF-2B091761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284538"/>
            <a:ext cx="15128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2" name="TextBox 25">
            <a:extLst>
              <a:ext uri="{FF2B5EF4-FFF2-40B4-BE49-F238E27FC236}">
                <a16:creationId xmlns:a16="http://schemas.microsoft.com/office/drawing/2014/main" id="{03A7D8F1-35B6-4F11-A05D-3F57A1C1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92600"/>
            <a:ext cx="14398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3" name="TextBox 26">
            <a:extLst>
              <a:ext uri="{FF2B5EF4-FFF2-40B4-BE49-F238E27FC236}">
                <a16:creationId xmlns:a16="http://schemas.microsoft.com/office/drawing/2014/main" id="{B326B5F6-0C4E-4B94-9819-FC0929686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4581525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4" name="TextBox 27">
            <a:extLst>
              <a:ext uri="{FF2B5EF4-FFF2-40B4-BE49-F238E27FC236}">
                <a16:creationId xmlns:a16="http://schemas.microsoft.com/office/drawing/2014/main" id="{52A6F51D-21DA-43A4-A782-F336BDE4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229225"/>
            <a:ext cx="1512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5" name="TextBox 28">
            <a:extLst>
              <a:ext uri="{FF2B5EF4-FFF2-40B4-BE49-F238E27FC236}">
                <a16:creationId xmlns:a16="http://schemas.microsoft.com/office/drawing/2014/main" id="{2BD35654-41EB-4C8F-B78C-3C595EDBF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661025"/>
            <a:ext cx="1512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6" name="TextBox 29">
            <a:extLst>
              <a:ext uri="{FF2B5EF4-FFF2-40B4-BE49-F238E27FC236}">
                <a16:creationId xmlns:a16="http://schemas.microsoft.com/office/drawing/2014/main" id="{41FDE9CE-6E31-4020-A24F-D84CBFF4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6092825"/>
            <a:ext cx="1512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8207" name="TextBox 3">
            <a:extLst>
              <a:ext uri="{FF2B5EF4-FFF2-40B4-BE49-F238E27FC236}">
                <a16:creationId xmlns:a16="http://schemas.microsoft.com/office/drawing/2014/main" id="{24B7348A-846A-4612-B69D-D25403E7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2595563"/>
            <a:ext cx="2087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/>
              <a:t>선임</a:t>
            </a:r>
            <a:r>
              <a:rPr lang="en-US" altLang="ko-KR"/>
              <a:t>, </a:t>
            </a:r>
            <a:r>
              <a:rPr lang="ko-KR" altLang="en-US"/>
              <a:t>사원</a:t>
            </a:r>
          </a:p>
        </p:txBody>
      </p:sp>
      <p:sp>
        <p:nvSpPr>
          <p:cNvPr id="8208" name="TextBox 3">
            <a:extLst>
              <a:ext uri="{FF2B5EF4-FFF2-40B4-BE49-F238E27FC236}">
                <a16:creationId xmlns:a16="http://schemas.microsoft.com/office/drawing/2014/main" id="{4FC32544-B862-436E-B914-6DB5097DA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01913"/>
            <a:ext cx="2087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/>
              <a:t>사원</a:t>
            </a:r>
          </a:p>
        </p:txBody>
      </p:sp>
      <p:sp>
        <p:nvSpPr>
          <p:cNvPr id="8209" name="TextBox 22">
            <a:extLst>
              <a:ext uri="{FF2B5EF4-FFF2-40B4-BE49-F238E27FC236}">
                <a16:creationId xmlns:a16="http://schemas.microsoft.com/office/drawing/2014/main" id="{5B044E61-0AEA-4504-941E-91529946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2847975"/>
            <a:ext cx="2087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/>
              <a:t> </a:t>
            </a:r>
            <a:r>
              <a:rPr lang="ko-KR" altLang="en-US"/>
              <a:t>이동건</a:t>
            </a:r>
            <a:r>
              <a:rPr lang="en-US" altLang="ko-KR"/>
              <a:t>, </a:t>
            </a:r>
            <a:r>
              <a:rPr lang="ko-KR" altLang="en-US"/>
              <a:t>이준기</a:t>
            </a:r>
          </a:p>
        </p:txBody>
      </p:sp>
      <p:sp>
        <p:nvSpPr>
          <p:cNvPr id="8210" name="TextBox 3">
            <a:extLst>
              <a:ext uri="{FF2B5EF4-FFF2-40B4-BE49-F238E27FC236}">
                <a16:creationId xmlns:a16="http://schemas.microsoft.com/office/drawing/2014/main" id="{803A73F8-F68E-4B44-B311-26F2804C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52738"/>
            <a:ext cx="2087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/>
              <a:t>이석민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D51E90-9D3A-4472-9E5D-846E14FD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609600"/>
            <a:ext cx="8805863" cy="5627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endParaRPr lang="ko-KR" altLang="en-US" sz="2400">
              <a:solidFill>
                <a:srgbClr val="000000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0F5FFA-6419-4E66-A9B1-D3A1E4F1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47675"/>
            <a:ext cx="14859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 eaLnBrk="1" latinLnBrk="1" hangingPunct="1"/>
            <a:r>
              <a:rPr lang="ko-KR" altLang="en-US" sz="1800" b="1">
                <a:latin typeface="LG스마트체 Regular" panose="020B0600000101010101" pitchFamily="34" charset="-127"/>
                <a:ea typeface="LG스마트체 Regular" panose="020B0600000101010101" pitchFamily="34" charset="-127"/>
                <a:cs typeface="Arial" panose="020B0604020202020204" pitchFamily="34" charset="0"/>
              </a:rPr>
              <a:t>업무요약</a:t>
            </a:r>
          </a:p>
        </p:txBody>
      </p:sp>
      <p:sp>
        <p:nvSpPr>
          <p:cNvPr id="9220" name="직사각형 4">
            <a:extLst>
              <a:ext uri="{FF2B5EF4-FFF2-40B4-BE49-F238E27FC236}">
                <a16:creationId xmlns:a16="http://schemas.microsoft.com/office/drawing/2014/main" id="{076DB82C-3A10-46A0-A693-94BADB56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938" y="112713"/>
            <a:ext cx="717550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b="1">
                <a:solidFill>
                  <a:srgbClr val="FF00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대외비</a:t>
            </a:r>
            <a:r>
              <a:rPr lang="en-US" altLang="ko-KR" b="1">
                <a:solidFill>
                  <a:srgbClr val="FF00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2</a:t>
            </a:r>
            <a:r>
              <a:rPr lang="ko-KR" altLang="en-US" b="1">
                <a:solidFill>
                  <a:srgbClr val="FF000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급</a:t>
            </a:r>
          </a:p>
        </p:txBody>
      </p:sp>
      <p:sp>
        <p:nvSpPr>
          <p:cNvPr id="8197" name="TextBox 1">
            <a:extLst>
              <a:ext uri="{FF2B5EF4-FFF2-40B4-BE49-F238E27FC236}">
                <a16:creationId xmlns:a16="http://schemas.microsoft.com/office/drawing/2014/main" id="{DB916DFE-5CA1-4EA1-A0C0-26996FE3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052513"/>
            <a:ext cx="8208962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171450" indent="-1714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buFontTx/>
              <a:buChar char="-"/>
              <a:defRPr/>
            </a:pPr>
            <a:r>
              <a:rPr lang="en-US" altLang="ko-KR" dirty="0"/>
              <a:t>S-LiDAR Calibration TEST </a:t>
            </a:r>
            <a:r>
              <a:rPr lang="ko-KR" altLang="en-US" dirty="0"/>
              <a:t>장비 구축 및 </a:t>
            </a:r>
            <a:r>
              <a:rPr lang="en-US" altLang="ko-KR" dirty="0"/>
              <a:t>Calibration </a:t>
            </a:r>
            <a:r>
              <a:rPr lang="ko-KR" altLang="en-US" dirty="0"/>
              <a:t>알고리즘 분석</a:t>
            </a:r>
            <a:endParaRPr lang="en-US" altLang="ko-KR" dirty="0"/>
          </a:p>
          <a:p>
            <a:pPr marL="0" indent="0">
              <a:defRPr/>
            </a:pPr>
            <a:r>
              <a:rPr lang="en-US" altLang="ko-KR" dirty="0"/>
              <a:t>    * Geo and Z Calibration </a:t>
            </a:r>
            <a:r>
              <a:rPr lang="ko-KR" altLang="en-US" dirty="0"/>
              <a:t>장비 컨셉 도출 및 개발 계획 </a:t>
            </a:r>
            <a:r>
              <a:rPr lang="en-US" altLang="ko-KR" dirty="0"/>
              <a:t>(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</a:p>
          <a:p>
            <a:pPr marL="0" indent="0">
              <a:defRPr/>
            </a:pPr>
            <a:r>
              <a:rPr lang="en-US" altLang="ko-KR" dirty="0"/>
              <a:t>    * </a:t>
            </a:r>
            <a:r>
              <a:rPr lang="ko-KR" altLang="en-US" dirty="0"/>
              <a:t>그 외 참고자료</a:t>
            </a:r>
            <a:r>
              <a:rPr lang="en-US" altLang="ko-KR" dirty="0"/>
              <a:t> Teams </a:t>
            </a:r>
            <a:r>
              <a:rPr lang="ko-KR" altLang="en-US" dirty="0"/>
              <a:t>경로</a:t>
            </a:r>
            <a:r>
              <a:rPr lang="en-US" altLang="ko-KR" dirty="0"/>
              <a:t>: Analysis Part &gt; </a:t>
            </a:r>
            <a:r>
              <a:rPr lang="ko-KR" altLang="en-US" dirty="0" err="1"/>
              <a:t>개인폴더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이석민 </a:t>
            </a:r>
            <a:r>
              <a:rPr lang="en-US" altLang="ko-KR" dirty="0"/>
              <a:t>&gt; </a:t>
            </a:r>
            <a:r>
              <a:rPr lang="ko-KR" altLang="en-US" dirty="0"/>
              <a:t>인수인계 </a:t>
            </a:r>
            <a:r>
              <a:rPr lang="en-US" altLang="ko-KR" dirty="0"/>
              <a:t>&gt; 1. S-LiDAR Calibration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C9A8253-0FEE-46D7-9E2D-9A6E1C36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92075"/>
            <a:ext cx="2624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800" b="1">
                <a:solidFill>
                  <a:srgbClr val="0D0D0D"/>
                </a:solidFill>
                <a:latin typeface="Arial Narrow" panose="020B0606020202030204" pitchFamily="34" charset="0"/>
                <a:ea typeface="LG스마트체 Regular" panose="020B0600000101010101" pitchFamily="34" charset="-127"/>
              </a:rPr>
              <a:t>S-LiDAR </a:t>
            </a:r>
            <a:r>
              <a:rPr lang="ko-KR" altLang="en-US" sz="1800" b="1">
                <a:solidFill>
                  <a:srgbClr val="0D0D0D"/>
                </a:solidFill>
                <a:latin typeface="Arial Narrow" panose="020B0606020202030204" pitchFamily="34" charset="0"/>
                <a:ea typeface="LG스마트체 Regular" panose="020B0600000101010101" pitchFamily="34" charset="-127"/>
              </a:rPr>
              <a:t>모듈 개발 일정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0A44B1A-13AD-4D8A-8972-153FE620313E}"/>
              </a:ext>
            </a:extLst>
          </p:cNvPr>
          <p:cNvGraphicFramePr>
            <a:graphicFrameLocks noGrp="1"/>
          </p:cNvGraphicFramePr>
          <p:nvPr/>
        </p:nvGraphicFramePr>
        <p:xfrm>
          <a:off x="300038" y="1460500"/>
          <a:ext cx="9253535" cy="4902201"/>
        </p:xfrm>
        <a:graphic>
          <a:graphicData uri="http://schemas.openxmlformats.org/drawingml/2006/table">
            <a:tbl>
              <a:tblPr/>
              <a:tblGrid>
                <a:gridCol w="88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74421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</a:tblGrid>
              <a:tr h="252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22.2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22.3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22.4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22.5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22.6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22.7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22.8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22.9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22.10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22.11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22.12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과제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8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5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>
                          <a:latin typeface="Arial Narrow" panose="020B0606020202030204" pitchFamily="34" charset="0"/>
                        </a:rPr>
                        <a:t>광학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3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>
                          <a:latin typeface="Arial Narrow" panose="020B0606020202030204" pitchFamily="34" charset="0"/>
                        </a:rPr>
                        <a:t>기구</a:t>
                      </a:r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91447" marR="91447" marT="45717" marB="4571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3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>
                          <a:latin typeface="Arial Narrow" panose="020B0606020202030204" pitchFamily="34" charset="0"/>
                        </a:rPr>
                        <a:t>회로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91447" marR="91447" marT="45717" marB="4571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>
                          <a:latin typeface="Arial Narrow" panose="020B0606020202030204" pitchFamily="34" charset="0"/>
                        </a:rPr>
                        <a:t>공정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5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w/CTO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5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AA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5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기타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64A04320-63E0-4005-9A34-ABC0129245AA}"/>
              </a:ext>
            </a:extLst>
          </p:cNvPr>
          <p:cNvSpPr/>
          <p:nvPr/>
        </p:nvSpPr>
        <p:spPr>
          <a:xfrm>
            <a:off x="6718300" y="293846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07AE3E-70E7-47A4-9B56-B9CB3E29FFBE}"/>
              </a:ext>
            </a:extLst>
          </p:cNvPr>
          <p:cNvSpPr/>
          <p:nvPr/>
        </p:nvSpPr>
        <p:spPr>
          <a:xfrm>
            <a:off x="7038975" y="412273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07AF347-212C-4336-B748-0FD904469FBF}"/>
              </a:ext>
            </a:extLst>
          </p:cNvPr>
          <p:cNvSpPr/>
          <p:nvPr/>
        </p:nvSpPr>
        <p:spPr>
          <a:xfrm>
            <a:off x="8126413" y="413067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00C32B-0DC4-4454-927F-FE2792AD74DF}"/>
              </a:ext>
            </a:extLst>
          </p:cNvPr>
          <p:cNvSpPr/>
          <p:nvPr/>
        </p:nvSpPr>
        <p:spPr>
          <a:xfrm>
            <a:off x="5041900" y="223202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910D410-0D43-4CBA-88CE-03FE316F948E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5041900" y="2273300"/>
            <a:ext cx="2049463" cy="127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0BF1B1-2EAA-417E-AA14-EECEC9C4B527}"/>
              </a:ext>
            </a:extLst>
          </p:cNvPr>
          <p:cNvCxnSpPr>
            <a:cxnSpLocks/>
          </p:cNvCxnSpPr>
          <p:nvPr/>
        </p:nvCxnSpPr>
        <p:spPr>
          <a:xfrm flipV="1">
            <a:off x="7121525" y="4167188"/>
            <a:ext cx="1004888" cy="15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6538BB-95BF-4683-BE9B-4D767FC8EABB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5773738" y="2992438"/>
            <a:ext cx="944562" cy="127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10CE3B5E-44DF-4652-BFCB-5170DACC32DB}"/>
              </a:ext>
            </a:extLst>
          </p:cNvPr>
          <p:cNvSpPr/>
          <p:nvPr/>
        </p:nvSpPr>
        <p:spPr>
          <a:xfrm>
            <a:off x="5665788" y="295116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90328F-364F-40D5-802E-BB2659BD7FFC}"/>
              </a:ext>
            </a:extLst>
          </p:cNvPr>
          <p:cNvSpPr/>
          <p:nvPr/>
        </p:nvSpPr>
        <p:spPr>
          <a:xfrm>
            <a:off x="6345238" y="360680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5B3B65-DCDA-47FC-8DE2-0AE02758BEE5}"/>
              </a:ext>
            </a:extLst>
          </p:cNvPr>
          <p:cNvCxnSpPr>
            <a:cxnSpLocks/>
          </p:cNvCxnSpPr>
          <p:nvPr/>
        </p:nvCxnSpPr>
        <p:spPr>
          <a:xfrm>
            <a:off x="4673600" y="5095875"/>
            <a:ext cx="2378075" cy="63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AA16433-407F-48D5-BBF2-1A50E08663D5}"/>
              </a:ext>
            </a:extLst>
          </p:cNvPr>
          <p:cNvSpPr/>
          <p:nvPr/>
        </p:nvSpPr>
        <p:spPr>
          <a:xfrm>
            <a:off x="4673600" y="504190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1C387C-9BD3-4430-8099-BEF042A1F2FB}"/>
              </a:ext>
            </a:extLst>
          </p:cNvPr>
          <p:cNvSpPr txBox="1"/>
          <p:nvPr/>
        </p:nvSpPr>
        <p:spPr>
          <a:xfrm>
            <a:off x="8464550" y="4818063"/>
            <a:ext cx="6905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입고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6DED3-2959-4CAE-8F50-49A57CA62F2C}"/>
              </a:ext>
            </a:extLst>
          </p:cNvPr>
          <p:cNvSpPr txBox="1"/>
          <p:nvPr/>
        </p:nvSpPr>
        <p:spPr>
          <a:xfrm>
            <a:off x="7413625" y="3914775"/>
            <a:ext cx="4445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조립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24B81D-AEC7-4286-B87D-A91C523C5358}"/>
              </a:ext>
            </a:extLst>
          </p:cNvPr>
          <p:cNvSpPr txBox="1"/>
          <p:nvPr/>
        </p:nvSpPr>
        <p:spPr>
          <a:xfrm>
            <a:off x="8613775" y="3922713"/>
            <a:ext cx="6127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Cal./Val.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9EAA1B-14B7-4EEC-8D4E-BBDDCA9C041F}"/>
              </a:ext>
            </a:extLst>
          </p:cNvPr>
          <p:cNvCxnSpPr>
            <a:cxnSpLocks/>
          </p:cNvCxnSpPr>
          <p:nvPr/>
        </p:nvCxnSpPr>
        <p:spPr>
          <a:xfrm>
            <a:off x="8191500" y="4175125"/>
            <a:ext cx="1395413" cy="952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5F6C03-89E7-4D24-B721-0F5EF8DA424B}"/>
              </a:ext>
            </a:extLst>
          </p:cNvPr>
          <p:cNvSpPr txBox="1"/>
          <p:nvPr/>
        </p:nvSpPr>
        <p:spPr>
          <a:xfrm>
            <a:off x="5133975" y="1981200"/>
            <a:ext cx="18399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 </a:t>
            </a:r>
            <a:r>
              <a:rPr lang="en-US" altLang="ko-KR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(Lens, Diffuser, </a:t>
            </a:r>
            <a:r>
              <a:rPr lang="en-US" altLang="ko-KR" sz="105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Colli.lens</a:t>
            </a:r>
            <a:r>
              <a:rPr lang="en-US" altLang="ko-KR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3282418-7C13-4C6D-81F0-E9BEE3A7D581}"/>
              </a:ext>
            </a:extLst>
          </p:cNvPr>
          <p:cNvSpPr/>
          <p:nvPr/>
        </p:nvSpPr>
        <p:spPr>
          <a:xfrm>
            <a:off x="7081838" y="221932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4DFA1DE-2E4F-4BC4-9A37-48D5FECC167A}"/>
              </a:ext>
            </a:extLst>
          </p:cNvPr>
          <p:cNvSpPr/>
          <p:nvPr/>
        </p:nvSpPr>
        <p:spPr>
          <a:xfrm>
            <a:off x="7035800" y="360362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8791CEB-9EF5-4E52-A26C-ABF325CD65AA}"/>
              </a:ext>
            </a:extLst>
          </p:cNvPr>
          <p:cNvCxnSpPr>
            <a:cxnSpLocks/>
          </p:cNvCxnSpPr>
          <p:nvPr/>
        </p:nvCxnSpPr>
        <p:spPr>
          <a:xfrm flipV="1">
            <a:off x="6419850" y="3657600"/>
            <a:ext cx="623888" cy="31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7416CEE8-2362-4C1B-A62E-05914A95F1E8}"/>
              </a:ext>
            </a:extLst>
          </p:cNvPr>
          <p:cNvSpPr/>
          <p:nvPr/>
        </p:nvSpPr>
        <p:spPr>
          <a:xfrm>
            <a:off x="2206625" y="608647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27E3318-AAF5-41CF-9213-351462756442}"/>
              </a:ext>
            </a:extLst>
          </p:cNvPr>
          <p:cNvCxnSpPr>
            <a:cxnSpLocks/>
          </p:cNvCxnSpPr>
          <p:nvPr/>
        </p:nvCxnSpPr>
        <p:spPr>
          <a:xfrm>
            <a:off x="2276475" y="6132513"/>
            <a:ext cx="5068888" cy="142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9D2869B-2923-4207-84C5-AD9948AC88EF}"/>
              </a:ext>
            </a:extLst>
          </p:cNvPr>
          <p:cNvSpPr txBox="1"/>
          <p:nvPr/>
        </p:nvSpPr>
        <p:spPr>
          <a:xfrm>
            <a:off x="4316413" y="5938838"/>
            <a:ext cx="3556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DB9223F-7667-4DEF-B68B-BA9A2FE452A1}"/>
              </a:ext>
            </a:extLst>
          </p:cNvPr>
          <p:cNvSpPr/>
          <p:nvPr/>
        </p:nvSpPr>
        <p:spPr>
          <a:xfrm>
            <a:off x="7345363" y="6049963"/>
            <a:ext cx="109537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ED794CE-675B-4D2F-A60A-B6EF86272F69}"/>
              </a:ext>
            </a:extLst>
          </p:cNvPr>
          <p:cNvSpPr/>
          <p:nvPr/>
        </p:nvSpPr>
        <p:spPr>
          <a:xfrm>
            <a:off x="5334000" y="435133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C9F7B8-0242-4B4B-838F-5B9D7492866A}"/>
              </a:ext>
            </a:extLst>
          </p:cNvPr>
          <p:cNvSpPr txBox="1"/>
          <p:nvPr/>
        </p:nvSpPr>
        <p:spPr>
          <a:xfrm>
            <a:off x="6319838" y="4202113"/>
            <a:ext cx="16478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Point Cloud, RGB+D (TBD)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3A36FEC-4B01-4744-860C-390A4498CA80}"/>
              </a:ext>
            </a:extLst>
          </p:cNvPr>
          <p:cNvCxnSpPr>
            <a:cxnSpLocks/>
          </p:cNvCxnSpPr>
          <p:nvPr/>
        </p:nvCxnSpPr>
        <p:spPr>
          <a:xfrm>
            <a:off x="5434013" y="4405313"/>
            <a:ext cx="4127500" cy="952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9F8EDCF8-3780-4338-B0E6-2168BED87B49}"/>
              </a:ext>
            </a:extLst>
          </p:cNvPr>
          <p:cNvSpPr/>
          <p:nvPr/>
        </p:nvSpPr>
        <p:spPr>
          <a:xfrm>
            <a:off x="3908425" y="293846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6F25A8-38E5-463B-B973-BE4FFF37DF28}"/>
              </a:ext>
            </a:extLst>
          </p:cNvPr>
          <p:cNvSpPr/>
          <p:nvPr/>
        </p:nvSpPr>
        <p:spPr>
          <a:xfrm>
            <a:off x="3241675" y="223678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041554-F63E-4611-ABBD-FA5E4E494F26}"/>
              </a:ext>
            </a:extLst>
          </p:cNvPr>
          <p:cNvSpPr/>
          <p:nvPr/>
        </p:nvSpPr>
        <p:spPr>
          <a:xfrm>
            <a:off x="4597400" y="360045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2AC171A-88EE-47C1-9629-7C6B222F27AF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670425" y="3657600"/>
            <a:ext cx="1674813" cy="31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EE2E41-F88E-4DD3-9154-58BFCA3D9BC4}"/>
              </a:ext>
            </a:extLst>
          </p:cNvPr>
          <p:cNvSpPr txBox="1"/>
          <p:nvPr/>
        </p:nvSpPr>
        <p:spPr>
          <a:xfrm>
            <a:off x="5245100" y="3313113"/>
            <a:ext cx="3460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21D2C6-443C-476E-A589-4572B3B4A912}"/>
              </a:ext>
            </a:extLst>
          </p:cNvPr>
          <p:cNvCxnSpPr>
            <a:cxnSpLocks/>
          </p:cNvCxnSpPr>
          <p:nvPr/>
        </p:nvCxnSpPr>
        <p:spPr>
          <a:xfrm>
            <a:off x="3981450" y="2990850"/>
            <a:ext cx="1733550" cy="476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1AFD18B-DCE2-47F3-B0E4-A0FE0DDEAA56}"/>
              </a:ext>
            </a:extLst>
          </p:cNvPr>
          <p:cNvCxnSpPr>
            <a:cxnSpLocks/>
          </p:cNvCxnSpPr>
          <p:nvPr/>
        </p:nvCxnSpPr>
        <p:spPr>
          <a:xfrm flipV="1">
            <a:off x="3349625" y="2286000"/>
            <a:ext cx="1692275" cy="476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AAB7D7B-A598-4C8D-A856-B4D171F084D7}"/>
              </a:ext>
            </a:extLst>
          </p:cNvPr>
          <p:cNvSpPr txBox="1"/>
          <p:nvPr/>
        </p:nvSpPr>
        <p:spPr>
          <a:xfrm>
            <a:off x="4364038" y="2706688"/>
            <a:ext cx="3444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2DAD43-3F86-4E9F-9C94-4778407E33FD}"/>
              </a:ext>
            </a:extLst>
          </p:cNvPr>
          <p:cNvSpPr txBox="1"/>
          <p:nvPr/>
        </p:nvSpPr>
        <p:spPr>
          <a:xfrm>
            <a:off x="3803650" y="2039938"/>
            <a:ext cx="3444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DR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E9444EA-653D-4DC7-9CDC-EAE2909558D1}"/>
              </a:ext>
            </a:extLst>
          </p:cNvPr>
          <p:cNvCxnSpPr>
            <a:cxnSpLocks/>
          </p:cNvCxnSpPr>
          <p:nvPr/>
        </p:nvCxnSpPr>
        <p:spPr>
          <a:xfrm flipV="1">
            <a:off x="7143750" y="5102225"/>
            <a:ext cx="169703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9BAE6D3A-8900-4256-9917-042D49C533A9}"/>
              </a:ext>
            </a:extLst>
          </p:cNvPr>
          <p:cNvSpPr/>
          <p:nvPr/>
        </p:nvSpPr>
        <p:spPr>
          <a:xfrm>
            <a:off x="8840788" y="506730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52ADC16-3B63-4B1E-BCEF-B97E8DD9EC9C}"/>
              </a:ext>
            </a:extLst>
          </p:cNvPr>
          <p:cNvSpPr/>
          <p:nvPr/>
        </p:nvSpPr>
        <p:spPr>
          <a:xfrm>
            <a:off x="7051675" y="504825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1A3818A-66CD-4E9C-B215-22890A8C00F3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3316288" y="5992813"/>
            <a:ext cx="270192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26B1AF2-C343-4337-B2E9-4E15E1DD93EB}"/>
              </a:ext>
            </a:extLst>
          </p:cNvPr>
          <p:cNvSpPr txBox="1"/>
          <p:nvPr/>
        </p:nvSpPr>
        <p:spPr>
          <a:xfrm>
            <a:off x="4395788" y="5754688"/>
            <a:ext cx="6604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특허분석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1C1E506-52B9-4283-B050-1A3611EBF535}"/>
              </a:ext>
            </a:extLst>
          </p:cNvPr>
          <p:cNvSpPr/>
          <p:nvPr/>
        </p:nvSpPr>
        <p:spPr>
          <a:xfrm>
            <a:off x="3273425" y="593090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5AA66B0A-A418-4F2A-B877-AE996E5A0ABD}"/>
              </a:ext>
            </a:extLst>
          </p:cNvPr>
          <p:cNvSpPr/>
          <p:nvPr/>
        </p:nvSpPr>
        <p:spPr>
          <a:xfrm>
            <a:off x="6018213" y="593883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1754D97-2853-41F4-B165-909C9CE204A5}"/>
              </a:ext>
            </a:extLst>
          </p:cNvPr>
          <p:cNvCxnSpPr>
            <a:cxnSpLocks/>
          </p:cNvCxnSpPr>
          <p:nvPr/>
        </p:nvCxnSpPr>
        <p:spPr>
          <a:xfrm>
            <a:off x="5283200" y="6316663"/>
            <a:ext cx="77628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F2B58CD5-9E2C-420E-9BCE-2A293ACA8E70}"/>
              </a:ext>
            </a:extLst>
          </p:cNvPr>
          <p:cNvSpPr/>
          <p:nvPr/>
        </p:nvSpPr>
        <p:spPr>
          <a:xfrm>
            <a:off x="6005513" y="627697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4458E2D-7A97-4093-9F49-B1AE92401FCD}"/>
              </a:ext>
            </a:extLst>
          </p:cNvPr>
          <p:cNvSpPr/>
          <p:nvPr/>
        </p:nvSpPr>
        <p:spPr>
          <a:xfrm>
            <a:off x="5289550" y="625951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EEE39A7-7F37-40C5-9B76-0DFE9E67F6C4}"/>
              </a:ext>
            </a:extLst>
          </p:cNvPr>
          <p:cNvSpPr txBox="1"/>
          <p:nvPr/>
        </p:nvSpPr>
        <p:spPr>
          <a:xfrm>
            <a:off x="5200650" y="6102350"/>
            <a:ext cx="9874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CB13860-BAA2-4643-922F-94AEB5D0764F}"/>
              </a:ext>
            </a:extLst>
          </p:cNvPr>
          <p:cNvSpPr/>
          <p:nvPr/>
        </p:nvSpPr>
        <p:spPr>
          <a:xfrm>
            <a:off x="5365750" y="539273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C55FE1B0-4BD1-42DF-9229-DCD577E9AD6B}"/>
              </a:ext>
            </a:extLst>
          </p:cNvPr>
          <p:cNvCxnSpPr>
            <a:cxnSpLocks/>
          </p:cNvCxnSpPr>
          <p:nvPr/>
        </p:nvCxnSpPr>
        <p:spPr>
          <a:xfrm>
            <a:off x="4000500" y="5451475"/>
            <a:ext cx="1365250" cy="63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D0EF9D5-2DAF-4CDA-9431-3F90095901D9}"/>
              </a:ext>
            </a:extLst>
          </p:cNvPr>
          <p:cNvSpPr/>
          <p:nvPr/>
        </p:nvSpPr>
        <p:spPr>
          <a:xfrm>
            <a:off x="3927475" y="540226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AECBC6F-4EA1-46AC-A7DD-49B51C8F6A11}"/>
              </a:ext>
            </a:extLst>
          </p:cNvPr>
          <p:cNvSpPr txBox="1"/>
          <p:nvPr/>
        </p:nvSpPr>
        <p:spPr>
          <a:xfrm>
            <a:off x="4670425" y="5202238"/>
            <a:ext cx="20891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Onestone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퓨런티어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276C79C-6CAB-4A73-B1AA-69E258374A5A}"/>
              </a:ext>
            </a:extLst>
          </p:cNvPr>
          <p:cNvSpPr txBox="1"/>
          <p:nvPr/>
        </p:nvSpPr>
        <p:spPr>
          <a:xfrm>
            <a:off x="7188200" y="5457825"/>
            <a:ext cx="1355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범용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장비검토시작</a:t>
            </a: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DA20A8B-B834-4B75-819B-4AECE94912DA}"/>
              </a:ext>
            </a:extLst>
          </p:cNvPr>
          <p:cNvSpPr/>
          <p:nvPr/>
        </p:nvSpPr>
        <p:spPr>
          <a:xfrm>
            <a:off x="7597775" y="565308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DA61824-EEC8-4422-8184-DEF0D960393C}"/>
              </a:ext>
            </a:extLst>
          </p:cNvPr>
          <p:cNvSpPr txBox="1"/>
          <p:nvPr/>
        </p:nvSpPr>
        <p:spPr>
          <a:xfrm>
            <a:off x="6861175" y="1979613"/>
            <a:ext cx="4524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61A98D-264A-436C-BB7D-84040B80EAE8}"/>
              </a:ext>
            </a:extLst>
          </p:cNvPr>
          <p:cNvSpPr txBox="1"/>
          <p:nvPr/>
        </p:nvSpPr>
        <p:spPr>
          <a:xfrm>
            <a:off x="5084763" y="2697163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(TEC, </a:t>
            </a: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부품등등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05885ED-E4DD-42AD-9465-9EC6B3A0CE0C}"/>
              </a:ext>
            </a:extLst>
          </p:cNvPr>
          <p:cNvSpPr txBox="1"/>
          <p:nvPr/>
        </p:nvSpPr>
        <p:spPr>
          <a:xfrm>
            <a:off x="6550025" y="2697163"/>
            <a:ext cx="4524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0230045-DB29-44A1-91DB-2187AD0BB5A1}"/>
              </a:ext>
            </a:extLst>
          </p:cNvPr>
          <p:cNvSpPr txBox="1"/>
          <p:nvPr/>
        </p:nvSpPr>
        <p:spPr>
          <a:xfrm>
            <a:off x="5607050" y="3309938"/>
            <a:ext cx="14747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발주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Tx,Rx,Main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board)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5B228A-1184-4D11-A139-6800BF7953D7}"/>
              </a:ext>
            </a:extLst>
          </p:cNvPr>
          <p:cNvSpPr txBox="1"/>
          <p:nvPr/>
        </p:nvSpPr>
        <p:spPr>
          <a:xfrm>
            <a:off x="6911975" y="3309938"/>
            <a:ext cx="4524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입고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A8C7896-70D3-4CF0-96F3-1F482A055005}"/>
              </a:ext>
            </a:extLst>
          </p:cNvPr>
          <p:cNvSpPr txBox="1"/>
          <p:nvPr/>
        </p:nvSpPr>
        <p:spPr>
          <a:xfrm>
            <a:off x="6738938" y="4838700"/>
            <a:ext cx="6889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발주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A47840C-DEE9-43D5-A5AE-CAB956787189}"/>
              </a:ext>
            </a:extLst>
          </p:cNvPr>
          <p:cNvSpPr txBox="1"/>
          <p:nvPr/>
        </p:nvSpPr>
        <p:spPr>
          <a:xfrm>
            <a:off x="7364413" y="5207000"/>
            <a:ext cx="8810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AA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장비입고 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7705C62-A467-415E-9330-F6ACF1C97438}"/>
              </a:ext>
            </a:extLst>
          </p:cNvPr>
          <p:cNvSpPr/>
          <p:nvPr/>
        </p:nvSpPr>
        <p:spPr>
          <a:xfrm>
            <a:off x="8093075" y="540226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EBDDF87-C4EC-4382-8CEC-053700B67BA2}"/>
              </a:ext>
            </a:extLst>
          </p:cNvPr>
          <p:cNvCxnSpPr>
            <a:cxnSpLocks/>
          </p:cNvCxnSpPr>
          <p:nvPr/>
        </p:nvCxnSpPr>
        <p:spPr>
          <a:xfrm>
            <a:off x="5473700" y="5446713"/>
            <a:ext cx="263525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EA2ABB8-BF1D-4568-8CAC-8C58EE1823C6}"/>
              </a:ext>
            </a:extLst>
          </p:cNvPr>
          <p:cNvSpPr txBox="1"/>
          <p:nvPr/>
        </p:nvSpPr>
        <p:spPr>
          <a:xfrm>
            <a:off x="3630613" y="5156200"/>
            <a:ext cx="6588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C159E30-3C27-4BDC-8109-3FA5EE669C71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705725" y="5700713"/>
            <a:ext cx="1855788" cy="63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3A68E7AC-10B3-457F-A1D5-D83733735C15}"/>
              </a:ext>
            </a:extLst>
          </p:cNvPr>
          <p:cNvCxnSpPr>
            <a:cxnSpLocks/>
          </p:cNvCxnSpPr>
          <p:nvPr/>
        </p:nvCxnSpPr>
        <p:spPr>
          <a:xfrm flipV="1">
            <a:off x="6059488" y="4799013"/>
            <a:ext cx="1404937" cy="31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71E1FDAE-9580-4289-B970-AB0E14673785}"/>
              </a:ext>
            </a:extLst>
          </p:cNvPr>
          <p:cNvSpPr/>
          <p:nvPr/>
        </p:nvSpPr>
        <p:spPr>
          <a:xfrm>
            <a:off x="7432675" y="474503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5AF5A6-2FAB-46C2-A05A-CFB962417044}"/>
              </a:ext>
            </a:extLst>
          </p:cNvPr>
          <p:cNvSpPr txBox="1"/>
          <p:nvPr/>
        </p:nvSpPr>
        <p:spPr>
          <a:xfrm>
            <a:off x="7197725" y="4538663"/>
            <a:ext cx="6905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입고</a:t>
            </a: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95E57B1-4E7E-4514-8568-E62D5EBD8F92}"/>
              </a:ext>
            </a:extLst>
          </p:cNvPr>
          <p:cNvSpPr/>
          <p:nvPr/>
        </p:nvSpPr>
        <p:spPr>
          <a:xfrm>
            <a:off x="5995988" y="4746625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72680D1-B47C-483E-8651-A84DF3F6D838}"/>
              </a:ext>
            </a:extLst>
          </p:cNvPr>
          <p:cNvSpPr/>
          <p:nvPr/>
        </p:nvSpPr>
        <p:spPr>
          <a:xfrm>
            <a:off x="4645025" y="4749800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A9CEA6AB-CE61-4FD8-884D-6E4A557D017E}"/>
              </a:ext>
            </a:extLst>
          </p:cNvPr>
          <p:cNvCxnSpPr>
            <a:cxnSpLocks/>
          </p:cNvCxnSpPr>
          <p:nvPr/>
        </p:nvCxnSpPr>
        <p:spPr>
          <a:xfrm flipV="1">
            <a:off x="4678363" y="4799013"/>
            <a:ext cx="1404937" cy="31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5578E797-4A89-4D17-AB56-DA6E8A779A59}"/>
              </a:ext>
            </a:extLst>
          </p:cNvPr>
          <p:cNvSpPr txBox="1"/>
          <p:nvPr/>
        </p:nvSpPr>
        <p:spPr>
          <a:xfrm>
            <a:off x="5715000" y="4538663"/>
            <a:ext cx="6889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발주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182ADC-4C98-4400-8784-DBFE6C1EBA2B}"/>
              </a:ext>
            </a:extLst>
          </p:cNvPr>
          <p:cNvSpPr txBox="1"/>
          <p:nvPr/>
        </p:nvSpPr>
        <p:spPr>
          <a:xfrm>
            <a:off x="4352925" y="4538663"/>
            <a:ext cx="11064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(Geo, Z)</a:t>
            </a:r>
            <a:endParaRPr lang="ko-KR" altLang="en-US" sz="105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80D966A-4C94-4483-B63D-C70184899DB3}"/>
              </a:ext>
            </a:extLst>
          </p:cNvPr>
          <p:cNvSpPr txBox="1"/>
          <p:nvPr/>
        </p:nvSpPr>
        <p:spPr>
          <a:xfrm>
            <a:off x="4368800" y="4830763"/>
            <a:ext cx="21224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컨셉논의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(Dark, P2P, TDC), EVK 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F632CF9C-0211-44A5-8479-1C2823DD0D04}"/>
              </a:ext>
            </a:extLst>
          </p:cNvPr>
          <p:cNvCxnSpPr>
            <a:cxnSpLocks/>
          </p:cNvCxnSpPr>
          <p:nvPr/>
        </p:nvCxnSpPr>
        <p:spPr>
          <a:xfrm>
            <a:off x="5192713" y="1309688"/>
            <a:ext cx="0" cy="5229225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9" name="TextBox 237">
            <a:extLst>
              <a:ext uri="{FF2B5EF4-FFF2-40B4-BE49-F238E27FC236}">
                <a16:creationId xmlns:a16="http://schemas.microsoft.com/office/drawing/2014/main" id="{B0D356EA-C9A9-46D4-BC97-A758B10EA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1066800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ko-KR" altLang="en-US" sz="1100" b="1">
                <a:solidFill>
                  <a:srgbClr val="339966"/>
                </a:solidFill>
              </a:rPr>
              <a:t>현재</a:t>
            </a: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E26CBF0-647F-4687-A13D-5E042C6B483D}"/>
              </a:ext>
            </a:extLst>
          </p:cNvPr>
          <p:cNvSpPr/>
          <p:nvPr/>
        </p:nvSpPr>
        <p:spPr>
          <a:xfrm>
            <a:off x="2208213" y="6240463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E32DC04-B4CD-447E-9BBD-F883BC7D0A04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2271713" y="6308725"/>
            <a:ext cx="3017837" cy="476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EB2067CA-4C49-465F-9DB0-4C34DBB14339}"/>
              </a:ext>
            </a:extLst>
          </p:cNvPr>
          <p:cNvSpPr txBox="1"/>
          <p:nvPr/>
        </p:nvSpPr>
        <p:spPr>
          <a:xfrm>
            <a:off x="3076575" y="6094413"/>
            <a:ext cx="9874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</a:t>
            </a: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642641C-8478-4749-9224-7942D2F2C22E}"/>
              </a:ext>
            </a:extLst>
          </p:cNvPr>
          <p:cNvSpPr txBox="1"/>
          <p:nvPr/>
        </p:nvSpPr>
        <p:spPr>
          <a:xfrm>
            <a:off x="8932863" y="5457825"/>
            <a:ext cx="8112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23</a:t>
            </a: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 상반기</a:t>
            </a: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33DFEAE7-7204-4F00-A41B-B99E811F0BE3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7540625" y="4787900"/>
            <a:ext cx="606425" cy="111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BFE1B20-6340-4D19-9D80-E386E261FD6B}"/>
              </a:ext>
            </a:extLst>
          </p:cNvPr>
          <p:cNvSpPr txBox="1"/>
          <p:nvPr/>
        </p:nvSpPr>
        <p:spPr>
          <a:xfrm>
            <a:off x="7767638" y="4546600"/>
            <a:ext cx="104457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알고리즘 내재화</a:t>
            </a: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4D985579-F7E2-43C2-86DB-8976234DE8C1}"/>
              </a:ext>
            </a:extLst>
          </p:cNvPr>
          <p:cNvSpPr/>
          <p:nvPr/>
        </p:nvSpPr>
        <p:spPr>
          <a:xfrm>
            <a:off x="8129588" y="4745038"/>
            <a:ext cx="107950" cy="107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50" b="1" ker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3DD699E-9AE2-4787-BC41-777A9AFA0304}"/>
              </a:ext>
            </a:extLst>
          </p:cNvPr>
          <p:cNvSpPr/>
          <p:nvPr/>
        </p:nvSpPr>
        <p:spPr>
          <a:xfrm>
            <a:off x="5381625" y="1698625"/>
            <a:ext cx="677863" cy="2698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273B97F6-0E39-4CAC-89EC-245D0093F21D}"/>
              </a:ext>
            </a:extLst>
          </p:cNvPr>
          <p:cNvSpPr/>
          <p:nvPr/>
        </p:nvSpPr>
        <p:spPr>
          <a:xfrm>
            <a:off x="6059488" y="1698625"/>
            <a:ext cx="3494087" cy="2698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11789" name="TextBox 5">
            <a:extLst>
              <a:ext uri="{FF2B5EF4-FFF2-40B4-BE49-F238E27FC236}">
                <a16:creationId xmlns:a16="http://schemas.microsoft.com/office/drawing/2014/main" id="{59C1F69C-1A34-4D72-A80C-9D51577D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1706563"/>
            <a:ext cx="344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en-US" altLang="ko-KR" sz="1100" b="1">
                <a:latin typeface="Arial Narrow" panose="020B0606020202030204" pitchFamily="34" charset="0"/>
                <a:ea typeface="Angsana New" panose="02020603050405020304" pitchFamily="18" charset="-34"/>
              </a:rPr>
              <a:t>CP</a:t>
            </a:r>
            <a:endParaRPr lang="ko-KR" altLang="en-US" sz="1100" b="1">
              <a:latin typeface="Arial Narrow" panose="020B0606020202030204" pitchFamily="34" charset="0"/>
              <a:ea typeface="Angsana New" panose="02020603050405020304" pitchFamily="18" charset="-34"/>
            </a:endParaRPr>
          </a:p>
        </p:txBody>
      </p:sp>
      <p:sp>
        <p:nvSpPr>
          <p:cNvPr id="11790" name="TextBox 91">
            <a:extLst>
              <a:ext uri="{FF2B5EF4-FFF2-40B4-BE49-F238E27FC236}">
                <a16:creationId xmlns:a16="http://schemas.microsoft.com/office/drawing/2014/main" id="{B04DD352-FEAA-44B0-AF23-0EF7029C5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1693863"/>
            <a:ext cx="3381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en-US" altLang="ko-KR" sz="1100" b="1">
                <a:latin typeface="Arial Narrow" panose="020B0606020202030204" pitchFamily="34" charset="0"/>
                <a:ea typeface="Angsana New" panose="02020603050405020304" pitchFamily="18" charset="-34"/>
              </a:rPr>
              <a:t>PP</a:t>
            </a:r>
            <a:endParaRPr lang="ko-KR" altLang="en-US" sz="1100" b="1">
              <a:latin typeface="Arial Narrow" panose="020B0606020202030204" pitchFamily="34" charset="0"/>
              <a:ea typeface="Angsana New" panose="02020603050405020304" pitchFamily="18" charset="-34"/>
            </a:endParaRPr>
          </a:p>
        </p:txBody>
      </p:sp>
      <p:sp>
        <p:nvSpPr>
          <p:cNvPr id="11791" name="TextBox 90">
            <a:extLst>
              <a:ext uri="{FF2B5EF4-FFF2-40B4-BE49-F238E27FC236}">
                <a16:creationId xmlns:a16="http://schemas.microsoft.com/office/drawing/2014/main" id="{FD0B8794-5080-4E09-A05B-F8BFE268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650875"/>
            <a:ext cx="43195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r>
              <a:rPr lang="ko-KR" altLang="en-US" sz="1100" b="1">
                <a:latin typeface="Arial Narrow" panose="020B0606020202030204" pitchFamily="34" charset="0"/>
              </a:rPr>
              <a:t>플</a:t>
            </a:r>
            <a:r>
              <a:rPr lang="en-US" altLang="ko-KR" sz="1100" b="1">
                <a:latin typeface="Arial Narrow" panose="020B0606020202030204" pitchFamily="34" charset="0"/>
              </a:rPr>
              <a:t>3</a:t>
            </a:r>
            <a:r>
              <a:rPr lang="ko-KR" altLang="en-US" sz="1100" b="1">
                <a:latin typeface="Arial Narrow" panose="020B0606020202030204" pitchFamily="34" charset="0"/>
              </a:rPr>
              <a:t>일정 </a:t>
            </a:r>
            <a:r>
              <a:rPr lang="en-US" altLang="ko-KR" sz="1100" b="1">
                <a:latin typeface="Arial Narrow" panose="020B0606020202030204" pitchFamily="34" charset="0"/>
              </a:rPr>
              <a:t>: </a:t>
            </a:r>
          </a:p>
          <a:p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월초 </a:t>
            </a:r>
            <a:r>
              <a:rPr lang="en-US" altLang="ko-KR" sz="1100">
                <a:latin typeface="Arial Narrow" panose="020B0606020202030204" pitchFamily="34" charset="0"/>
              </a:rPr>
              <a:t>CP</a:t>
            </a:r>
            <a:r>
              <a:rPr lang="ko-KR" altLang="en-US" sz="1100">
                <a:latin typeface="Arial Narrow" panose="020B0606020202030204" pitchFamily="34" charset="0"/>
              </a:rPr>
              <a:t>심의</a:t>
            </a:r>
            <a:endParaRPr lang="en-US" altLang="ko-KR" sz="1100">
              <a:latin typeface="Arial Narrow" panose="020B0606020202030204" pitchFamily="34" charset="0"/>
            </a:endParaRPr>
          </a:p>
          <a:p>
            <a:r>
              <a:rPr lang="en-US" altLang="ko-KR" sz="1100">
                <a:latin typeface="Arial Narrow" panose="020B0606020202030204" pitchFamily="34" charset="0"/>
              </a:rPr>
              <a:t>7</a:t>
            </a:r>
            <a:r>
              <a:rPr lang="ko-KR" altLang="en-US" sz="1100">
                <a:latin typeface="Arial Narrow" panose="020B0606020202030204" pitchFamily="34" charset="0"/>
              </a:rPr>
              <a:t>월</a:t>
            </a:r>
            <a:r>
              <a:rPr lang="en-US" altLang="ko-KR" sz="1100">
                <a:latin typeface="Arial Narrow" panose="020B0606020202030204" pitchFamily="34" charset="0"/>
              </a:rPr>
              <a:t>31</a:t>
            </a:r>
            <a:r>
              <a:rPr lang="ko-KR" altLang="en-US" sz="1100">
                <a:latin typeface="Arial Narrow" panose="020B0606020202030204" pitchFamily="34" charset="0"/>
              </a:rPr>
              <a:t>일 특허공유회</a:t>
            </a:r>
            <a:endParaRPr lang="en-US" altLang="ko-KR" sz="1100">
              <a:latin typeface="Arial Narrow" panose="020B0606020202030204" pitchFamily="34" charset="0"/>
            </a:endParaRPr>
          </a:p>
          <a:p>
            <a:r>
              <a:rPr lang="ko-KR" altLang="en-US" sz="1100">
                <a:latin typeface="Arial Narrow" panose="020B0606020202030204" pitchFamily="34" charset="0"/>
              </a:rPr>
              <a:t>광학부품</a:t>
            </a:r>
            <a:r>
              <a:rPr lang="en-US" altLang="ko-KR" sz="1100">
                <a:latin typeface="Arial Narrow" panose="020B0606020202030204" pitchFamily="34" charset="0"/>
              </a:rPr>
              <a:t> </a:t>
            </a:r>
            <a:r>
              <a:rPr lang="ko-KR" altLang="en-US" sz="1100">
                <a:latin typeface="Arial Narrow" panose="020B0606020202030204" pitchFamily="34" charset="0"/>
              </a:rPr>
              <a:t>발주 변경 </a:t>
            </a:r>
            <a:r>
              <a:rPr lang="en-US" altLang="ko-KR" sz="1100">
                <a:latin typeface="Arial Narrow" panose="020B0606020202030204" pitchFamily="34" charset="0"/>
              </a:rPr>
              <a:t>(5</a:t>
            </a:r>
            <a:r>
              <a:rPr lang="ko-KR" altLang="en-US" sz="1100">
                <a:latin typeface="Arial Narrow" panose="020B0606020202030204" pitchFamily="34" charset="0"/>
              </a:rPr>
              <a:t>월말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 6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월말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공용제품 사용 및 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Filter </a:t>
            </a:r>
            <a:r>
              <a:rPr lang="ko-KR" altLang="en-US" sz="1100">
                <a:latin typeface="Arial Narrow" panose="020B0606020202030204" pitchFamily="34" charset="0"/>
                <a:sym typeface="Wingdings" panose="05000000000000000000" pitchFamily="2" charset="2"/>
              </a:rPr>
              <a:t>재검토</a:t>
            </a:r>
            <a:r>
              <a:rPr lang="en-US" altLang="ko-KR" sz="110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endParaRPr lang="ko-KR" altLang="en-US" sz="1100">
              <a:latin typeface="Arial Narrow" panose="020B0606020202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7FEA2B-6784-4F3F-A73A-570F8176D4B8}"/>
              </a:ext>
            </a:extLst>
          </p:cNvPr>
          <p:cNvSpPr txBox="1"/>
          <p:nvPr/>
        </p:nvSpPr>
        <p:spPr>
          <a:xfrm>
            <a:off x="5387980" y="641114"/>
            <a:ext cx="451801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>
                <a:latin typeface="Arial Narrow" panose="020B0606020202030204" pitchFamily="34" charset="0"/>
                <a:ea typeface="돋움" panose="020B0600000101010101" pitchFamily="50" charset="-127"/>
              </a:rPr>
              <a:t>모비스 일정 </a:t>
            </a:r>
            <a:r>
              <a:rPr lang="en-US" altLang="ko-KR" sz="1100" b="1">
                <a:latin typeface="Arial Narrow" panose="020B060602020203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17</a:t>
            </a:r>
            <a:r>
              <a:rPr lang="ko-KR" altLang="en-US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일 노상무님 보고</a:t>
            </a:r>
            <a:r>
              <a:rPr lang="en-US" altLang="ko-KR" sz="1100" b="1">
                <a:latin typeface="Arial Narrow" panose="020B0606020202030204" pitchFamily="34" charset="0"/>
                <a:ea typeface="돋움" panose="020B0600000101010101" pitchFamily="50" charset="-127"/>
              </a:rPr>
              <a:t>, 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6</a:t>
            </a:r>
            <a:r>
              <a:rPr lang="ko-KR" altLang="en-US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21</a:t>
            </a:r>
            <a:r>
              <a:rPr lang="ko-KR" altLang="en-US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일 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CTO</a:t>
            </a:r>
            <a:r>
              <a:rPr lang="ko-KR" altLang="en-US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 과제발의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 (~23.8)</a:t>
            </a:r>
            <a:endParaRPr lang="en-US" altLang="ko-KR" sz="1100" b="1" strike="sngStrike">
              <a:latin typeface="Arial Narrow" panose="020B0606020202030204" pitchFamily="34" charset="0"/>
              <a:ea typeface="돋움" panose="020B0600000101010101" pitchFamily="50" charset="-127"/>
            </a:endParaRPr>
          </a:p>
          <a:p>
            <a:pPr>
              <a:defRPr/>
            </a:pP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Rx Lens T0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 입고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: 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6</a:t>
            </a:r>
            <a:r>
              <a:rPr lang="ko-KR" altLang="en-US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8</a:t>
            </a:r>
            <a:r>
              <a:rPr lang="ko-KR" altLang="en-US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일 </a:t>
            </a:r>
            <a:r>
              <a:rPr lang="en-US" altLang="ko-KR" sz="1100" strike="sngStrike">
                <a:latin typeface="Arial Narrow" panose="020B0606020202030204" pitchFamily="34" charset="0"/>
                <a:ea typeface="돋움" panose="020B0600000101010101" pitchFamily="50" charset="-127"/>
              </a:rPr>
              <a:t>(26ea),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7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15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일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T1 </a:t>
            </a:r>
          </a:p>
          <a:p>
            <a:pPr>
              <a:defRPr/>
            </a:pPr>
            <a:r>
              <a:rPr lang="en-US" altLang="ko-KR" sz="1100" err="1">
                <a:latin typeface="Arial Narrow" panose="020B0606020202030204" pitchFamily="34" charset="0"/>
                <a:ea typeface="돋움" panose="020B0600000101010101" pitchFamily="50" charset="-127"/>
              </a:rPr>
              <a:t>TRx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보드 입고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: A0 </a:t>
            </a:r>
            <a:r>
              <a:rPr lang="ko-KR" altLang="en-US" sz="1100" err="1">
                <a:latin typeface="Arial Narrow" panose="020B0606020202030204" pitchFamily="34" charset="0"/>
                <a:ea typeface="돋움" panose="020B0600000101010101" pitchFamily="50" charset="-127"/>
              </a:rPr>
              <a:t>전자부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, 7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월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2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주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Demo 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제출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: 8</a:t>
            </a:r>
            <a:r>
              <a:rPr lang="ko-KR" altLang="en-US" sz="1100" err="1">
                <a:latin typeface="Arial Narrow" panose="020B0606020202030204" pitchFamily="34" charset="0"/>
                <a:ea typeface="돋움" panose="020B0600000101010101" pitchFamily="50" charset="-127"/>
              </a:rPr>
              <a:t>월중순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 입고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A0 </a:t>
            </a:r>
            <a:r>
              <a:rPr lang="ko-KR" altLang="en-US" sz="1100" err="1">
                <a:latin typeface="Arial Narrow" panose="020B0606020202030204" pitchFamily="34" charset="0"/>
                <a:ea typeface="돋움" panose="020B0600000101010101" pitchFamily="50" charset="-127"/>
              </a:rPr>
              <a:t>전자부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, 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하우징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+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A1 Mainboard 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(11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15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일</a:t>
            </a:r>
            <a:r>
              <a:rPr lang="en-US" altLang="ko-KR" sz="1100">
                <a:latin typeface="Arial Narrow" panose="020B0606020202030204" pitchFamily="34" charset="0"/>
                <a:ea typeface="돋움" panose="020B0600000101010101" pitchFamily="50" charset="-127"/>
              </a:rPr>
              <a:t>)</a:t>
            </a:r>
            <a:r>
              <a:rPr lang="ko-KR" altLang="en-US" sz="110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F4C03E2-FF2A-44ED-9A66-D685A0A9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8" y="106363"/>
            <a:ext cx="3476625" cy="384175"/>
          </a:xfrm>
        </p:spPr>
        <p:txBody>
          <a:bodyPr/>
          <a:lstStyle/>
          <a:p>
            <a:pPr>
              <a:defRPr/>
            </a:pPr>
            <a:r>
              <a:rPr lang="en-US" altLang="ko-KR" sz="1651" dirty="0"/>
              <a:t>S-LiDAR Cal. (Dark, TDC, P2P)</a:t>
            </a:r>
            <a:endParaRPr lang="ko-KR" altLang="en-US" sz="165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8E9CD5-76CC-425D-BF44-22481365D490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827088"/>
          <a:ext cx="9090027" cy="1349375"/>
        </p:xfrm>
        <a:graphic>
          <a:graphicData uri="http://schemas.openxmlformats.org/drawingml/2006/table">
            <a:tbl>
              <a:tblPr/>
              <a:tblGrid>
                <a:gridCol w="80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99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59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Dark, TDC, P2P 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76" name="TextBox 42">
            <a:extLst>
              <a:ext uri="{FF2B5EF4-FFF2-40B4-BE49-F238E27FC236}">
                <a16:creationId xmlns:a16="http://schemas.microsoft.com/office/drawing/2014/main" id="{62AA0AFC-F398-41DF-9E0C-4D5FDF683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1173163"/>
            <a:ext cx="6461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DNL</a:t>
            </a:r>
            <a:r>
              <a:rPr lang="ko-KR" altLang="en-US" sz="900"/>
              <a:t>용</a:t>
            </a:r>
            <a:endParaRPr lang="en-US" altLang="ko-KR" sz="900"/>
          </a:p>
          <a:p>
            <a:pPr algn="ctr"/>
            <a:r>
              <a:rPr lang="en-US" altLang="ko-KR" sz="900"/>
              <a:t>IR</a:t>
            </a:r>
            <a:r>
              <a:rPr lang="ko-KR" altLang="en-US" sz="900"/>
              <a:t> 광원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  <a:endParaRPr lang="en-US" altLang="ko-KR" sz="900"/>
          </a:p>
          <a:p>
            <a:pPr algn="ctr"/>
            <a:endParaRPr lang="en-US" altLang="ko-KR" sz="900"/>
          </a:p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광원설계</a:t>
            </a:r>
          </a:p>
        </p:txBody>
      </p:sp>
      <p:sp>
        <p:nvSpPr>
          <p:cNvPr id="13377" name="TextBox 43">
            <a:extLst>
              <a:ext uri="{FF2B5EF4-FFF2-40B4-BE49-F238E27FC236}">
                <a16:creationId xmlns:a16="http://schemas.microsoft.com/office/drawing/2014/main" id="{E938F162-33E1-46A2-898D-BB1A0E2FF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14208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EVK</a:t>
            </a:r>
          </a:p>
          <a:p>
            <a:pPr algn="ctr"/>
            <a:r>
              <a:rPr lang="ko-KR" altLang="en-US" sz="900"/>
              <a:t>입고</a:t>
            </a:r>
          </a:p>
        </p:txBody>
      </p:sp>
      <p:sp>
        <p:nvSpPr>
          <p:cNvPr id="13378" name="TextBox 44">
            <a:extLst>
              <a:ext uri="{FF2B5EF4-FFF2-40B4-BE49-F238E27FC236}">
                <a16:creationId xmlns:a16="http://schemas.microsoft.com/office/drawing/2014/main" id="{62C11A72-2FFF-427B-9319-4047277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1358900"/>
            <a:ext cx="4143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</a:p>
        </p:txBody>
      </p:sp>
      <p:sp>
        <p:nvSpPr>
          <p:cNvPr id="13379" name="TextBox 45">
            <a:extLst>
              <a:ext uri="{FF2B5EF4-FFF2-40B4-BE49-F238E27FC236}">
                <a16:creationId xmlns:a16="http://schemas.microsoft.com/office/drawing/2014/main" id="{4C39E95D-8F43-4243-907A-67E3AEE01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1358900"/>
            <a:ext cx="415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Dark</a:t>
            </a:r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검증</a:t>
            </a:r>
            <a:r>
              <a:rPr lang="en-US" altLang="ko-KR" sz="900"/>
              <a:t>	</a:t>
            </a:r>
            <a:endParaRPr lang="ko-KR" altLang="en-US" sz="900"/>
          </a:p>
        </p:txBody>
      </p:sp>
      <p:sp>
        <p:nvSpPr>
          <p:cNvPr id="13380" name="TextBox 46">
            <a:extLst>
              <a:ext uri="{FF2B5EF4-FFF2-40B4-BE49-F238E27FC236}">
                <a16:creationId xmlns:a16="http://schemas.microsoft.com/office/drawing/2014/main" id="{9BA09F1D-E9D9-4552-B1B4-F336FB98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1296988"/>
            <a:ext cx="660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TDC</a:t>
            </a:r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검증</a:t>
            </a:r>
            <a:endParaRPr lang="en-US" altLang="ko-KR" sz="900"/>
          </a:p>
          <a:p>
            <a:pPr algn="ctr"/>
            <a:r>
              <a:rPr lang="en-US" altLang="ko-KR" sz="900"/>
              <a:t>w/ IR</a:t>
            </a:r>
            <a:r>
              <a:rPr lang="ko-KR" altLang="en-US" sz="900"/>
              <a:t>광원</a:t>
            </a:r>
          </a:p>
        </p:txBody>
      </p:sp>
      <p:sp>
        <p:nvSpPr>
          <p:cNvPr id="13381" name="TextBox 47">
            <a:extLst>
              <a:ext uri="{FF2B5EF4-FFF2-40B4-BE49-F238E27FC236}">
                <a16:creationId xmlns:a16="http://schemas.microsoft.com/office/drawing/2014/main" id="{E3ACCBBA-65DE-4BD7-9D49-568CA064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1420813"/>
            <a:ext cx="53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ko-KR" altLang="en-US" sz="900"/>
              <a:t>실거리</a:t>
            </a:r>
            <a:endParaRPr lang="en-US" altLang="ko-KR" sz="900"/>
          </a:p>
          <a:p>
            <a:pPr algn="ctr"/>
            <a:r>
              <a:rPr lang="en-US" altLang="ko-KR" sz="900"/>
              <a:t>TOF</a:t>
            </a:r>
            <a:endParaRPr lang="ko-KR" altLang="en-US" sz="900"/>
          </a:p>
        </p:txBody>
      </p:sp>
      <p:sp>
        <p:nvSpPr>
          <p:cNvPr id="13382" name="TextBox 48">
            <a:extLst>
              <a:ext uri="{FF2B5EF4-FFF2-40B4-BE49-F238E27FC236}">
                <a16:creationId xmlns:a16="http://schemas.microsoft.com/office/drawing/2014/main" id="{7DEE1497-B17E-45A9-B861-142512AF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14208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Chart</a:t>
            </a:r>
          </a:p>
          <a:p>
            <a:pPr algn="ctr"/>
            <a:r>
              <a:rPr lang="ko-KR" altLang="en-US" sz="900"/>
              <a:t>측정</a:t>
            </a:r>
          </a:p>
        </p:txBody>
      </p:sp>
      <p:sp>
        <p:nvSpPr>
          <p:cNvPr id="13383" name="TextBox 49">
            <a:extLst>
              <a:ext uri="{FF2B5EF4-FFF2-40B4-BE49-F238E27FC236}">
                <a16:creationId xmlns:a16="http://schemas.microsoft.com/office/drawing/2014/main" id="{EB936397-667F-4851-8DA1-C3C34ADB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358900"/>
            <a:ext cx="415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en-US" altLang="ko-KR" sz="900"/>
              <a:t>P2P</a:t>
            </a:r>
          </a:p>
          <a:p>
            <a:pPr algn="ctr"/>
            <a:r>
              <a:rPr lang="ko-KR" altLang="en-US" sz="900"/>
              <a:t>입고</a:t>
            </a:r>
            <a:endParaRPr lang="en-US" altLang="ko-KR" sz="900"/>
          </a:p>
          <a:p>
            <a:pPr algn="ctr"/>
            <a:r>
              <a:rPr lang="ko-KR" altLang="en-US" sz="900"/>
              <a:t>검증</a:t>
            </a:r>
          </a:p>
        </p:txBody>
      </p:sp>
      <p:sp>
        <p:nvSpPr>
          <p:cNvPr id="13384" name="TextBox 50">
            <a:extLst>
              <a:ext uri="{FF2B5EF4-FFF2-40B4-BE49-F238E27FC236}">
                <a16:creationId xmlns:a16="http://schemas.microsoft.com/office/drawing/2014/main" id="{3156E515-76D4-4766-BEAF-59EFB6702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1296988"/>
            <a:ext cx="64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장비개발</a:t>
            </a:r>
            <a:endParaRPr lang="en-US" altLang="ko-KR" sz="900"/>
          </a:p>
          <a:p>
            <a:pPr algn="ctr"/>
            <a:r>
              <a:rPr lang="ko-KR" altLang="en-US" sz="900"/>
              <a:t>의사결정</a:t>
            </a:r>
          </a:p>
        </p:txBody>
      </p:sp>
      <p:sp>
        <p:nvSpPr>
          <p:cNvPr id="13385" name="TextBox 51">
            <a:extLst>
              <a:ext uri="{FF2B5EF4-FFF2-40B4-BE49-F238E27FC236}">
                <a16:creationId xmlns:a16="http://schemas.microsoft.com/office/drawing/2014/main" id="{8EEA72D0-8937-4182-83C8-FF7B5C03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1296988"/>
            <a:ext cx="41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 Cal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설계</a:t>
            </a:r>
            <a:endParaRPr lang="en-US" altLang="ko-KR" sz="900"/>
          </a:p>
        </p:txBody>
      </p:sp>
      <p:sp>
        <p:nvSpPr>
          <p:cNvPr id="13386" name="TextBox 52">
            <a:extLst>
              <a:ext uri="{FF2B5EF4-FFF2-40B4-BE49-F238E27FC236}">
                <a16:creationId xmlns:a16="http://schemas.microsoft.com/office/drawing/2014/main" id="{7AB401B4-89D6-4E97-B159-9B932997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13" y="1296988"/>
            <a:ext cx="415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ko-KR" altLang="en-US" sz="900"/>
              <a:t>통합</a:t>
            </a:r>
            <a:endParaRPr lang="en-US" altLang="ko-KR" sz="900"/>
          </a:p>
          <a:p>
            <a:pPr algn="ctr"/>
            <a:r>
              <a:rPr lang="en-US" altLang="ko-KR" sz="900"/>
              <a:t>Cal</a:t>
            </a:r>
          </a:p>
          <a:p>
            <a:pPr algn="ctr"/>
            <a:r>
              <a:rPr lang="ko-KR" altLang="en-US" sz="900"/>
              <a:t>장비</a:t>
            </a:r>
            <a:endParaRPr lang="en-US" altLang="ko-KR" sz="900"/>
          </a:p>
          <a:p>
            <a:pPr algn="ctr"/>
            <a:r>
              <a:rPr lang="ko-KR" altLang="en-US" sz="900"/>
              <a:t>발주</a:t>
            </a:r>
            <a:endParaRPr lang="en-US" altLang="ko-KR" sz="900"/>
          </a:p>
        </p:txBody>
      </p:sp>
      <p:sp>
        <p:nvSpPr>
          <p:cNvPr id="13387" name="TextBox 53">
            <a:extLst>
              <a:ext uri="{FF2B5EF4-FFF2-40B4-BE49-F238E27FC236}">
                <a16:creationId xmlns:a16="http://schemas.microsoft.com/office/drawing/2014/main" id="{80D297CF-3798-4D96-9D34-4A56EDEF7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1481138"/>
            <a:ext cx="4143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 algn="ctr"/>
            <a:r>
              <a:rPr lang="ko-KR" altLang="en-US" sz="900"/>
              <a:t>입고</a:t>
            </a:r>
            <a:endParaRPr lang="en-US" altLang="ko-KR" sz="900"/>
          </a:p>
        </p:txBody>
      </p:sp>
      <p:pic>
        <p:nvPicPr>
          <p:cNvPr id="13388" name="그림 54">
            <a:extLst>
              <a:ext uri="{FF2B5EF4-FFF2-40B4-BE49-F238E27FC236}">
                <a16:creationId xmlns:a16="http://schemas.microsoft.com/office/drawing/2014/main" id="{71B0ADEA-0A8D-413F-B3E1-3C492A57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822575"/>
            <a:ext cx="90455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89" name="TextBox 55">
            <a:extLst>
              <a:ext uri="{FF2B5EF4-FFF2-40B4-BE49-F238E27FC236}">
                <a16:creationId xmlns:a16="http://schemas.microsoft.com/office/drawing/2014/main" id="{A111F174-281A-4DA9-B379-184B9374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228850"/>
            <a:ext cx="6700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buFontTx/>
              <a:buChar char="-"/>
            </a:pPr>
            <a:r>
              <a:rPr lang="en-US" altLang="ko-KR"/>
              <a:t>ACE d-TOF Sensor Calibration </a:t>
            </a:r>
            <a:r>
              <a:rPr lang="ko-KR" altLang="en-US"/>
              <a:t>방식을 자사 </a:t>
            </a:r>
            <a:r>
              <a:rPr lang="en-US" altLang="ko-KR"/>
              <a:t>S-LiDAR </a:t>
            </a:r>
            <a:r>
              <a:rPr lang="ko-KR" altLang="en-US"/>
              <a:t>에 적용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전반적이 </a:t>
            </a:r>
            <a:r>
              <a:rPr lang="en-US" altLang="ko-KR"/>
              <a:t>Calibration </a:t>
            </a:r>
            <a:r>
              <a:rPr lang="ko-KR" altLang="en-US"/>
              <a:t>의 방식은 동일하지만 자사 </a:t>
            </a:r>
            <a:r>
              <a:rPr lang="en-US" altLang="ko-KR"/>
              <a:t>S-LiDAR </a:t>
            </a:r>
            <a:r>
              <a:rPr lang="ko-KR" altLang="en-US"/>
              <a:t>에 적합한 장비 구성으로 </a:t>
            </a:r>
            <a:r>
              <a:rPr lang="en-US" altLang="ko-KR"/>
              <a:t>Modification </a:t>
            </a:r>
            <a:endParaRPr lang="ko-KR" altLang="en-US"/>
          </a:p>
        </p:txBody>
      </p:sp>
      <p:sp>
        <p:nvSpPr>
          <p:cNvPr id="57" name="실행 단추: 처음으로 이동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F304A8-2CD2-4D7C-9389-B2A505CD65D0}"/>
              </a:ext>
            </a:extLst>
          </p:cNvPr>
          <p:cNvSpPr/>
          <p:nvPr/>
        </p:nvSpPr>
        <p:spPr>
          <a:xfrm>
            <a:off x="8029575" y="98425"/>
            <a:ext cx="382588" cy="249238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74BFEEB-DD1B-4F8C-B819-962B28AA9C4A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781050"/>
          <a:ext cx="9090020" cy="966788"/>
        </p:xfrm>
        <a:graphic>
          <a:graphicData uri="http://schemas.openxmlformats.org/drawingml/2006/table">
            <a:tbl>
              <a:tblPr/>
              <a:tblGrid>
                <a:gridCol w="80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5498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63997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63997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63997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63997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</a:tblGrid>
              <a:tr h="202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22.2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22.4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22.6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22.7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22.8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22.9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charset="-127"/>
                        <a:ea typeface="LG스마트체 Regular" charset="-127"/>
                      </a:endParaRPr>
                    </a:p>
                  </a:txBody>
                  <a:tcPr marL="4422" marR="4422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22.11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22.12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4" marR="4424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Geo and Z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Cal.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W/CTO</a:t>
                      </a: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71" name="TextBox 1">
            <a:extLst>
              <a:ext uri="{FF2B5EF4-FFF2-40B4-BE49-F238E27FC236}">
                <a16:creationId xmlns:a16="http://schemas.microsoft.com/office/drawing/2014/main" id="{27F6F6C7-5F9D-412D-8E33-097DF75D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2009775"/>
            <a:ext cx="1550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>
                <a:latin typeface="Arial Narrow" panose="020B0606020202030204" pitchFamily="34" charset="0"/>
              </a:rPr>
              <a:t>총 비용 </a:t>
            </a:r>
            <a:r>
              <a:rPr lang="en-US" altLang="ko-KR">
                <a:latin typeface="Arial Narrow" panose="020B0606020202030204" pitchFamily="34" charset="0"/>
              </a:rPr>
              <a:t>: 5800</a:t>
            </a:r>
            <a:r>
              <a:rPr lang="ko-KR" altLang="en-US">
                <a:latin typeface="Arial Narrow" panose="020B0606020202030204" pitchFamily="34" charset="0"/>
              </a:rPr>
              <a:t>만원</a:t>
            </a:r>
            <a:endParaRPr lang="en-US" altLang="ko-KR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>
                <a:latin typeface="Arial Narrow" panose="020B0606020202030204" pitchFamily="34" charset="0"/>
              </a:rPr>
              <a:t>업체 </a:t>
            </a:r>
            <a:r>
              <a:rPr lang="en-US" altLang="ko-KR">
                <a:latin typeface="Arial Narrow" panose="020B0606020202030204" pitchFamily="34" charset="0"/>
              </a:rPr>
              <a:t>: </a:t>
            </a:r>
            <a:r>
              <a:rPr lang="ko-KR" altLang="en-US">
                <a:latin typeface="Arial Narrow" panose="020B0606020202030204" pitchFamily="34" charset="0"/>
              </a:rPr>
              <a:t>정성 </a:t>
            </a:r>
            <a:r>
              <a:rPr lang="en-US" altLang="ko-KR">
                <a:latin typeface="Arial Narrow" panose="020B0606020202030204" pitchFamily="34" charset="0"/>
              </a:rPr>
              <a:t>ENG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13210-1160-418A-8A5E-07451E7C15D9}"/>
              </a:ext>
            </a:extLst>
          </p:cNvPr>
          <p:cNvSpPr txBox="1"/>
          <p:nvPr/>
        </p:nvSpPr>
        <p:spPr>
          <a:xfrm>
            <a:off x="668338" y="1936750"/>
            <a:ext cx="3760787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M-LiDAR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 </a:t>
            </a: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Calibration 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장비 구축 </a:t>
            </a: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(CTO </a:t>
            </a:r>
            <a:r>
              <a:rPr lang="ko-KR" altLang="en-US" dirty="0" err="1">
                <a:latin typeface="Arial Narrow" panose="020B0606020202030204" pitchFamily="34" charset="0"/>
                <a:ea typeface="돋움" panose="020B0600000101010101" pitchFamily="50" charset="-127"/>
              </a:rPr>
              <a:t>박상형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 책임</a:t>
            </a: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      - Ref. 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실험실 구축 </a:t>
            </a: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파주 </a:t>
            </a: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Argo 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실험실 활용</a:t>
            </a: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Arial Narrow" panose="020B0606020202030204" pitchFamily="34" charset="0"/>
                <a:ea typeface="돋움" panose="020B0600000101010101" pitchFamily="50" charset="-127"/>
              </a:rPr>
              <a:t>      - Geo, Z Calibration </a:t>
            </a:r>
            <a:r>
              <a:rPr lang="ko-KR" altLang="en-US" dirty="0">
                <a:latin typeface="Arial Narrow" panose="020B0606020202030204" pitchFamily="34" charset="0"/>
                <a:ea typeface="돋움" panose="020B0600000101010101" pitchFamily="50" charset="-127"/>
              </a:rPr>
              <a:t>범용장비 구축</a:t>
            </a:r>
            <a:endParaRPr lang="en-US" altLang="ko-KR" dirty="0">
              <a:latin typeface="Arial Narrow" panose="020B0606020202030204" pitchFamily="34" charset="0"/>
              <a:ea typeface="돋움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B2B043-56E6-4A2D-8551-5F1FF3BE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95" y="2981121"/>
            <a:ext cx="2174946" cy="170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FF8F04D-105F-473C-B41F-02BF3A78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0" y="4584631"/>
            <a:ext cx="2731688" cy="1699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475" name="그룹 28">
            <a:extLst>
              <a:ext uri="{FF2B5EF4-FFF2-40B4-BE49-F238E27FC236}">
                <a16:creationId xmlns:a16="http://schemas.microsoft.com/office/drawing/2014/main" id="{9E489B46-5CF0-46D1-A0A5-7210FC3BAECC}"/>
              </a:ext>
            </a:extLst>
          </p:cNvPr>
          <p:cNvGrpSpPr>
            <a:grpSpLocks/>
          </p:cNvGrpSpPr>
          <p:nvPr/>
        </p:nvGrpSpPr>
        <p:grpSpPr bwMode="auto">
          <a:xfrm>
            <a:off x="3940175" y="4857750"/>
            <a:ext cx="2174875" cy="1255713"/>
            <a:chOff x="-68368" y="1543049"/>
            <a:chExt cx="9022898" cy="4051095"/>
          </a:xfrm>
        </p:grpSpPr>
        <p:pic>
          <p:nvPicPr>
            <p:cNvPr id="14487" name="그림 29">
              <a:extLst>
                <a:ext uri="{FF2B5EF4-FFF2-40B4-BE49-F238E27FC236}">
                  <a16:creationId xmlns:a16="http://schemas.microsoft.com/office/drawing/2014/main" id="{9155D455-1C28-47C4-B855-3BC8EB72F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67" y="1949276"/>
              <a:ext cx="8428334" cy="364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39CD5A3-038E-4EAF-AD91-CAE82BC24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850" y="2408581"/>
              <a:ext cx="7132698" cy="51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31B6A7-4993-48CC-8998-D02EFCFBFEA7}"/>
                </a:ext>
              </a:extLst>
            </p:cNvPr>
            <p:cNvCxnSpPr>
              <a:cxnSpLocks/>
            </p:cNvCxnSpPr>
            <p:nvPr/>
          </p:nvCxnSpPr>
          <p:spPr>
            <a:xfrm>
              <a:off x="932713" y="3048765"/>
              <a:ext cx="727759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AFD23C5-DADD-4CC1-A31B-09C826AC1BC2}"/>
                </a:ext>
              </a:extLst>
            </p:cNvPr>
            <p:cNvCxnSpPr>
              <a:cxnSpLocks/>
            </p:cNvCxnSpPr>
            <p:nvPr/>
          </p:nvCxnSpPr>
          <p:spPr>
            <a:xfrm>
              <a:off x="932713" y="3729924"/>
              <a:ext cx="727759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2E027A4-22A9-4890-9AA7-87969521C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2713" y="4405960"/>
              <a:ext cx="727759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117DD78-F5B4-4231-9461-784123837C5E}"/>
                </a:ext>
              </a:extLst>
            </p:cNvPr>
            <p:cNvCxnSpPr>
              <a:cxnSpLocks/>
            </p:cNvCxnSpPr>
            <p:nvPr/>
          </p:nvCxnSpPr>
          <p:spPr>
            <a:xfrm>
              <a:off x="932713" y="5076873"/>
              <a:ext cx="727759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17F8C36-DEA3-41D9-8722-75ACF44F7C7C}"/>
                </a:ext>
              </a:extLst>
            </p:cNvPr>
            <p:cNvSpPr/>
            <p:nvPr/>
          </p:nvSpPr>
          <p:spPr>
            <a:xfrm>
              <a:off x="8519850" y="2208842"/>
              <a:ext cx="434680" cy="404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77107AA-C371-40B7-A2D3-7C57B82E87DA}"/>
                </a:ext>
              </a:extLst>
            </p:cNvPr>
            <p:cNvSpPr/>
            <p:nvPr/>
          </p:nvSpPr>
          <p:spPr>
            <a:xfrm>
              <a:off x="8519850" y="2859272"/>
              <a:ext cx="434680" cy="399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6D8D972-2F6E-4969-8B3D-E92CC38CCAA5}"/>
                </a:ext>
              </a:extLst>
            </p:cNvPr>
            <p:cNvSpPr/>
            <p:nvPr/>
          </p:nvSpPr>
          <p:spPr>
            <a:xfrm>
              <a:off x="8519850" y="3571156"/>
              <a:ext cx="434680" cy="404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5</a:t>
              </a:r>
              <a:endParaRPr lang="ko-KR" altLang="en-US" sz="8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5F053B6-8DF1-4122-AAB6-BBEDBF266610}"/>
                </a:ext>
              </a:extLst>
            </p:cNvPr>
            <p:cNvSpPr/>
            <p:nvPr/>
          </p:nvSpPr>
          <p:spPr>
            <a:xfrm>
              <a:off x="8519850" y="4231829"/>
              <a:ext cx="434680" cy="399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7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7D7A25-B4D8-454B-AA3F-5AB46B4E583D}"/>
                </a:ext>
              </a:extLst>
            </p:cNvPr>
            <p:cNvSpPr/>
            <p:nvPr/>
          </p:nvSpPr>
          <p:spPr>
            <a:xfrm>
              <a:off x="8519850" y="4912985"/>
              <a:ext cx="434680" cy="404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2680B8B-1D24-41EC-A927-2E09BDB5A07A}"/>
                </a:ext>
              </a:extLst>
            </p:cNvPr>
            <p:cNvSpPr/>
            <p:nvPr/>
          </p:nvSpPr>
          <p:spPr>
            <a:xfrm>
              <a:off x="188490" y="2859272"/>
              <a:ext cx="434680" cy="399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8EEEDB7-D63C-4DC8-A536-49F39F521E2A}"/>
                </a:ext>
              </a:extLst>
            </p:cNvPr>
            <p:cNvSpPr/>
            <p:nvPr/>
          </p:nvSpPr>
          <p:spPr>
            <a:xfrm>
              <a:off x="188490" y="3525065"/>
              <a:ext cx="434680" cy="404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4</a:t>
              </a:r>
              <a:endParaRPr lang="ko-KR" altLang="en-US" sz="8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F5883B5-D751-49F3-BEB9-41144E09969A}"/>
                </a:ext>
              </a:extLst>
            </p:cNvPr>
            <p:cNvSpPr/>
            <p:nvPr/>
          </p:nvSpPr>
          <p:spPr>
            <a:xfrm>
              <a:off x="188490" y="4206220"/>
              <a:ext cx="434680" cy="404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6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492B78F-BD6B-4053-BDDB-DF98F041ED7A}"/>
                </a:ext>
              </a:extLst>
            </p:cNvPr>
            <p:cNvSpPr/>
            <p:nvPr/>
          </p:nvSpPr>
          <p:spPr>
            <a:xfrm>
              <a:off x="188490" y="4882256"/>
              <a:ext cx="434680" cy="4045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/>
                <a:t>8</a:t>
              </a:r>
              <a:endParaRPr lang="ko-KR" altLang="en-US" sz="8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A63117C-62D9-40F4-9F9B-7A205FEB3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713" y="2403458"/>
              <a:ext cx="7257835" cy="65555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E82CE3D-129A-4E81-9EA3-17C967E87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73" y="3048765"/>
              <a:ext cx="7257835" cy="70676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3640CB9-1C4F-48A8-824C-CC581C993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73" y="3719681"/>
              <a:ext cx="7257835" cy="70676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07511B2-23AA-46E9-9666-44A0F496F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73" y="4400837"/>
              <a:ext cx="7257835" cy="69652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36B5E6A3-E563-4CD6-A010-0971B0CC38D3}"/>
                </a:ext>
              </a:extLst>
            </p:cNvPr>
            <p:cNvSpPr/>
            <p:nvPr/>
          </p:nvSpPr>
          <p:spPr>
            <a:xfrm>
              <a:off x="-68368" y="1543049"/>
              <a:ext cx="2252431" cy="3585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  <a:endParaRPr lang="ko-KR" altLang="en-US" sz="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32CF4B3F-56B1-4B3D-8D93-84483F618353}"/>
                </a:ext>
              </a:extLst>
            </p:cNvPr>
            <p:cNvSpPr/>
            <p:nvPr/>
          </p:nvSpPr>
          <p:spPr>
            <a:xfrm>
              <a:off x="728547" y="1922039"/>
              <a:ext cx="408336" cy="3585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/>
            </a:p>
          </p:txBody>
        </p:sp>
      </p:grpSp>
      <p:pic>
        <p:nvPicPr>
          <p:cNvPr id="14476" name="그림 50">
            <a:extLst>
              <a:ext uri="{FF2B5EF4-FFF2-40B4-BE49-F238E27FC236}">
                <a16:creationId xmlns:a16="http://schemas.microsoft.com/office/drawing/2014/main" id="{38B207A6-7B34-44DD-88CF-6B567E4D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138488"/>
            <a:ext cx="1550987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2180AE6-6B8D-4E0D-854B-59E52CE360F7}"/>
              </a:ext>
            </a:extLst>
          </p:cNvPr>
          <p:cNvSpPr txBox="1"/>
          <p:nvPr/>
        </p:nvSpPr>
        <p:spPr>
          <a:xfrm>
            <a:off x="4953000" y="1028700"/>
            <a:ext cx="73025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Arial Narrow" panose="020B0606020202030204" pitchFamily="34" charset="0"/>
                <a:ea typeface="돋움" panose="020B0600000101010101" pitchFamily="50" charset="-127"/>
              </a:rPr>
              <a:t>EVK </a:t>
            </a:r>
            <a:r>
              <a:rPr lang="ko-KR" altLang="en-US" sz="1050" dirty="0">
                <a:latin typeface="Arial Narrow" panose="020B0606020202030204" pitchFamily="34" charset="0"/>
                <a:ea typeface="돋움" panose="020B0600000101010101" pitchFamily="50" charset="-127"/>
              </a:rPr>
              <a:t>평가</a:t>
            </a:r>
            <a:endParaRPr lang="en-US" altLang="ko-KR" sz="1050" dirty="0">
              <a:latin typeface="Arial Narrow" panose="020B0606020202030204" pitchFamily="34" charset="0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EA6D8C-6D02-4697-822C-DB5EF966B623}"/>
              </a:ext>
            </a:extLst>
          </p:cNvPr>
          <p:cNvSpPr txBox="1"/>
          <p:nvPr/>
        </p:nvSpPr>
        <p:spPr>
          <a:xfrm>
            <a:off x="6988175" y="1128713"/>
            <a:ext cx="7493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 err="1">
                <a:latin typeface="Arial Narrow" panose="020B0606020202030204" pitchFamily="34" charset="0"/>
                <a:ea typeface="돋움" panose="020B0600000101010101" pitchFamily="50" charset="-127"/>
              </a:rPr>
              <a:t>장비셋업</a:t>
            </a:r>
            <a:endParaRPr lang="en-US" altLang="ko-KR" sz="1050" dirty="0">
              <a:latin typeface="Arial Narrow" panose="020B0606020202030204" pitchFamily="34" charset="0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DDCF8E-89CA-4149-9B50-80766EB1950F}"/>
              </a:ext>
            </a:extLst>
          </p:cNvPr>
          <p:cNvSpPr txBox="1"/>
          <p:nvPr/>
        </p:nvSpPr>
        <p:spPr>
          <a:xfrm>
            <a:off x="7558088" y="1027113"/>
            <a:ext cx="1017587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>
                <a:latin typeface="Arial Narrow" panose="020B0606020202030204" pitchFamily="34" charset="0"/>
                <a:ea typeface="돋움" panose="020B0600000101010101" pitchFamily="50" charset="-127"/>
              </a:rPr>
              <a:t>Cal. </a:t>
            </a:r>
            <a:r>
              <a:rPr lang="ko-KR" altLang="en-US" sz="1050" dirty="0">
                <a:latin typeface="Arial Narrow" panose="020B0606020202030204" pitchFamily="34" charset="0"/>
                <a:ea typeface="돋움" panose="020B0600000101010101" pitchFamily="50" charset="-127"/>
              </a:rPr>
              <a:t>알고리즘 </a:t>
            </a:r>
            <a:endParaRPr lang="en-US" altLang="ko-KR" sz="1050" dirty="0">
              <a:latin typeface="Arial Narrow" panose="020B0606020202030204" pitchFamily="34" charset="0"/>
              <a:ea typeface="돋움" panose="020B0600000101010101" pitchFamily="50" charset="-127"/>
            </a:endParaRPr>
          </a:p>
          <a:p>
            <a:pPr algn="ctr">
              <a:defRPr/>
            </a:pPr>
            <a:r>
              <a:rPr lang="ko-KR" altLang="en-US" sz="1050" dirty="0">
                <a:latin typeface="Arial Narrow" panose="020B0606020202030204" pitchFamily="34" charset="0"/>
                <a:ea typeface="돋움" panose="020B0600000101010101" pitchFamily="50" charset="-127"/>
              </a:rPr>
              <a:t>내재화</a:t>
            </a:r>
            <a:endParaRPr lang="en-US" altLang="ko-KR" sz="1050" dirty="0">
              <a:latin typeface="Arial Narrow" panose="020B0606020202030204" pitchFamily="34" charset="0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C3132D-9BCB-42DD-AFB9-188335FF0C1E}"/>
              </a:ext>
            </a:extLst>
          </p:cNvPr>
          <p:cNvSpPr txBox="1"/>
          <p:nvPr/>
        </p:nvSpPr>
        <p:spPr>
          <a:xfrm>
            <a:off x="6064250" y="1139825"/>
            <a:ext cx="7223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dirty="0">
                <a:latin typeface="Arial Narrow" panose="020B0606020202030204" pitchFamily="34" charset="0"/>
                <a:ea typeface="돋움" panose="020B0600000101010101" pitchFamily="50" charset="-127"/>
              </a:rPr>
              <a:t>장비발주</a:t>
            </a:r>
            <a:endParaRPr lang="en-US" altLang="ko-KR" sz="1050" dirty="0">
              <a:latin typeface="Arial Narrow" panose="020B0606020202030204" pitchFamily="34" charset="0"/>
              <a:ea typeface="돋움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37F44-0804-449B-BBDE-110440451D05}"/>
              </a:ext>
            </a:extLst>
          </p:cNvPr>
          <p:cNvSpPr txBox="1"/>
          <p:nvPr/>
        </p:nvSpPr>
        <p:spPr>
          <a:xfrm>
            <a:off x="4676775" y="1212850"/>
            <a:ext cx="12017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Arial Narrow" panose="020B0606020202030204" pitchFamily="34" charset="0"/>
                <a:ea typeface="돋움" panose="020B0600000101010101" pitchFamily="50" charset="-127"/>
              </a:rPr>
              <a:t>M-LiDAR </a:t>
            </a:r>
            <a:r>
              <a:rPr lang="ko-KR" altLang="en-US" sz="1050" dirty="0">
                <a:latin typeface="Arial Narrow" panose="020B0606020202030204" pitchFamily="34" charset="0"/>
                <a:ea typeface="돋움" panose="020B0600000101010101" pitchFamily="50" charset="-127"/>
              </a:rPr>
              <a:t>완료보고</a:t>
            </a:r>
            <a:endParaRPr lang="en-US" altLang="ko-KR" sz="1050" dirty="0">
              <a:latin typeface="Arial Narrow" panose="020B0606020202030204" pitchFamily="34" charset="0"/>
              <a:ea typeface="돋움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4CC92C-3518-4452-9547-507666091961}"/>
              </a:ext>
            </a:extLst>
          </p:cNvPr>
          <p:cNvCxnSpPr/>
          <p:nvPr/>
        </p:nvCxnSpPr>
        <p:spPr>
          <a:xfrm>
            <a:off x="5329238" y="1481138"/>
            <a:ext cx="9588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AF1681F-3264-4F20-844A-86E9EADFB851}"/>
              </a:ext>
            </a:extLst>
          </p:cNvPr>
          <p:cNvCxnSpPr>
            <a:cxnSpLocks/>
          </p:cNvCxnSpPr>
          <p:nvPr/>
        </p:nvCxnSpPr>
        <p:spPr>
          <a:xfrm>
            <a:off x="6291263" y="1481138"/>
            <a:ext cx="126682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20985B-0422-47B6-B884-A0AA169B58BB}"/>
              </a:ext>
            </a:extLst>
          </p:cNvPr>
          <p:cNvCxnSpPr>
            <a:cxnSpLocks/>
          </p:cNvCxnSpPr>
          <p:nvPr/>
        </p:nvCxnSpPr>
        <p:spPr>
          <a:xfrm>
            <a:off x="7558088" y="1481138"/>
            <a:ext cx="60483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3485DB-57EA-4B74-BF71-69C737250856}"/>
              </a:ext>
            </a:extLst>
          </p:cNvPr>
          <p:cNvSpPr/>
          <p:nvPr/>
        </p:nvSpPr>
        <p:spPr>
          <a:xfrm>
            <a:off x="8029575" y="98425"/>
            <a:ext cx="382588" cy="249238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86" name="제목 3">
            <a:extLst>
              <a:ext uri="{FF2B5EF4-FFF2-40B4-BE49-F238E27FC236}">
                <a16:creationId xmlns:a16="http://schemas.microsoft.com/office/drawing/2014/main" id="{F944F1C1-F6B2-4B10-A824-031744C12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and Depth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텍스트 개체 틀 2">
            <a:extLst>
              <a:ext uri="{FF2B5EF4-FFF2-40B4-BE49-F238E27FC236}">
                <a16:creationId xmlns:a16="http://schemas.microsoft.com/office/drawing/2014/main" id="{ABDCD8CC-20BB-4F73-B467-01331CCA96D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119813" y="217488"/>
            <a:ext cx="2506662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D2FC56-C10C-405F-87D7-138171474914}"/>
              </a:ext>
            </a:extLst>
          </p:cNvPr>
          <p:cNvGraphicFramePr>
            <a:graphicFrameLocks noGrp="1"/>
          </p:cNvGraphicFramePr>
          <p:nvPr/>
        </p:nvGraphicFramePr>
        <p:xfrm>
          <a:off x="220663" y="1039813"/>
          <a:ext cx="9507536" cy="539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01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LED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Checkerboard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189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단일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Back light/Front light/Tx light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Chart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light source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가 없음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189">
                <a:tc rowSpan="4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장단점 비교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Geo cal.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정확도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왜곡 보정 효과가 다소 낮음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Chart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제작 공정상 조립오차 발생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왜곡 보정 효과가 높음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Chart design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을 인쇄하는 방식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부피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소형화 가능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큰 공간 필요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* Chart + IR light source</a:t>
                      </a:r>
                      <a:endParaRPr lang="af-ZA" altLang="ko-KR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차트 수정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불가능함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Chart design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수정 후 인쇄하므로 용이함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Rx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해상도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에서도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effectLst/>
                        </a:rPr>
                        <a:t>detection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 우수함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af-ZA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경우 </a:t>
                      </a:r>
                      <a:br>
                        <a:rPr lang="ko-KR" altLang="en-US" sz="1200" b="0" kern="1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af-ZA" sz="1200" b="0" kern="1200" dirty="0">
                          <a:solidFill>
                            <a:schemeClr val="tx1"/>
                          </a:solidFill>
                          <a:effectLst/>
                        </a:rPr>
                        <a:t>corner detection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의 어려움 존재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746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kern="1200" noProof="0">
                          <a:effectLst/>
                          <a:latin typeface="LG Smart UI Regular"/>
                        </a:rPr>
                        <a:t>Schematics</a:t>
                      </a:r>
                      <a:endParaRPr lang="ko-KR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399" name="그룹 25">
            <a:extLst>
              <a:ext uri="{FF2B5EF4-FFF2-40B4-BE49-F238E27FC236}">
                <a16:creationId xmlns:a16="http://schemas.microsoft.com/office/drawing/2014/main" id="{6E3C19D8-B6F7-4883-847D-3A9FDEA57CB7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5108575"/>
            <a:ext cx="6456363" cy="1066800"/>
            <a:chOff x="2915383" y="4124251"/>
            <a:chExt cx="6528345" cy="1099139"/>
          </a:xfrm>
        </p:grpSpPr>
        <p:pic>
          <p:nvPicPr>
            <p:cNvPr id="15402" name="Picture 2" descr="enter image description here">
              <a:extLst>
                <a:ext uri="{FF2B5EF4-FFF2-40B4-BE49-F238E27FC236}">
                  <a16:creationId xmlns:a16="http://schemas.microsoft.com/office/drawing/2014/main" id="{29E01B03-D22F-4C58-916B-C661892DF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6" t="44473" r="39088" b="29572"/>
            <a:stretch>
              <a:fillRect/>
            </a:stretch>
          </p:blipFill>
          <p:spPr bwMode="auto">
            <a:xfrm>
              <a:off x="4953239" y="4124251"/>
              <a:ext cx="1167901" cy="108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1C5881-345A-4810-9F8B-38558DCE2373}"/>
                </a:ext>
              </a:extLst>
            </p:cNvPr>
            <p:cNvSpPr/>
            <p:nvPr/>
          </p:nvSpPr>
          <p:spPr>
            <a:xfrm>
              <a:off x="2915383" y="4142243"/>
              <a:ext cx="1248845" cy="1081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404" name="그림 10" descr="텍스트, 바둑판식이(가) 표시된 사진&#10;&#10;자동 생성된 설명">
              <a:extLst>
                <a:ext uri="{FF2B5EF4-FFF2-40B4-BE49-F238E27FC236}">
                  <a16:creationId xmlns:a16="http://schemas.microsoft.com/office/drawing/2014/main" id="{59D73D9D-93BF-4E0B-8FBF-7B1D21A7C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3" t="72385" r="66570" b="10490"/>
            <a:stretch>
              <a:fillRect/>
            </a:stretch>
          </p:blipFill>
          <p:spPr bwMode="auto">
            <a:xfrm>
              <a:off x="8653879" y="4124251"/>
              <a:ext cx="789849" cy="108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5" name="그림 12" descr="텍스트, 실내, 바둑판식, 타일이(가) 표시된 사진&#10;&#10;자동 생성된 설명">
              <a:extLst>
                <a:ext uri="{FF2B5EF4-FFF2-40B4-BE49-F238E27FC236}">
                  <a16:creationId xmlns:a16="http://schemas.microsoft.com/office/drawing/2014/main" id="{46D99D91-C45A-405E-A4CB-113F1348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5" t="72778" r="67482" b="12273"/>
            <a:stretch>
              <a:fillRect/>
            </a:stretch>
          </p:blipFill>
          <p:spPr bwMode="auto">
            <a:xfrm>
              <a:off x="6835321" y="4124251"/>
              <a:ext cx="789849" cy="106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E54FAB-9142-4EED-8492-4EDFECA3CE76}"/>
                </a:ext>
              </a:extLst>
            </p:cNvPr>
            <p:cNvCxnSpPr>
              <a:cxnSpLocks/>
            </p:cNvCxnSpPr>
            <p:nvPr/>
          </p:nvCxnSpPr>
          <p:spPr>
            <a:xfrm>
              <a:off x="7804819" y="4979683"/>
              <a:ext cx="624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07" name="TextBox 16">
              <a:extLst>
                <a:ext uri="{FF2B5EF4-FFF2-40B4-BE49-F238E27FC236}">
                  <a16:creationId xmlns:a16="http://schemas.microsoft.com/office/drawing/2014/main" id="{34F2CA23-9F26-4E88-A39D-810CD4A76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6337" y="4363219"/>
              <a:ext cx="5999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 algn="ctr"/>
              <a:r>
                <a:rPr lang="en-US" altLang="ko-KR"/>
                <a:t>find</a:t>
              </a:r>
            </a:p>
            <a:p>
              <a:pPr algn="ctr"/>
              <a:r>
                <a:rPr lang="en-US" altLang="ko-KR"/>
                <a:t>center</a:t>
              </a:r>
              <a:endParaRPr lang="ko-KR" altLang="en-US"/>
            </a:p>
          </p:txBody>
        </p:sp>
        <p:sp>
          <p:nvSpPr>
            <p:cNvPr id="15408" name="TextBox 18">
              <a:extLst>
                <a:ext uri="{FF2B5EF4-FFF2-40B4-BE49-F238E27FC236}">
                  <a16:creationId xmlns:a16="http://schemas.microsoft.com/office/drawing/2014/main" id="{EE843F45-994F-4C6B-BD28-1A8F627E2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122" y="4335005"/>
              <a:ext cx="5855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pPr algn="ctr"/>
              <a:r>
                <a:rPr lang="en-US" altLang="ko-KR"/>
                <a:t>Find</a:t>
              </a:r>
            </a:p>
            <a:p>
              <a:pPr algn="ctr"/>
              <a:r>
                <a:rPr lang="en-US" altLang="ko-KR"/>
                <a:t>center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D8A7479-63A7-477D-ADF7-A7F7EFEF54C3}"/>
                </a:ext>
              </a:extLst>
            </p:cNvPr>
            <p:cNvCxnSpPr>
              <a:cxnSpLocks/>
            </p:cNvCxnSpPr>
            <p:nvPr/>
          </p:nvCxnSpPr>
          <p:spPr>
            <a:xfrm>
              <a:off x="4276592" y="4843925"/>
              <a:ext cx="624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7450160-5EA7-4A2F-8653-DAAA695D98CC}"/>
                </a:ext>
              </a:extLst>
            </p:cNvPr>
            <p:cNvSpPr/>
            <p:nvPr/>
          </p:nvSpPr>
          <p:spPr>
            <a:xfrm>
              <a:off x="3225187" y="4353238"/>
              <a:ext cx="627632" cy="628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400" name="TextBox 15">
            <a:extLst>
              <a:ext uri="{FF2B5EF4-FFF2-40B4-BE49-F238E27FC236}">
                <a16:creationId xmlns:a16="http://schemas.microsoft.com/office/drawing/2014/main" id="{D150F0F7-6B3F-497F-8E60-2C44A9AF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000"/>
            <a:ext cx="27844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3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Geo Cal Chart type comparison</a:t>
            </a:r>
            <a:endParaRPr lang="ko-KR" altLang="en-US" sz="13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15401" name="제목 3">
            <a:extLst>
              <a:ext uri="{FF2B5EF4-FFF2-40B4-BE49-F238E27FC236}">
                <a16:creationId xmlns:a16="http://schemas.microsoft.com/office/drawing/2014/main" id="{B1B523F6-70B4-4967-A0D4-46FE3C72D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82BC98-F54D-4B26-A16C-AAD6D7F2EA23}"/>
              </a:ext>
            </a:extLst>
          </p:cNvPr>
          <p:cNvSpPr/>
          <p:nvPr/>
        </p:nvSpPr>
        <p:spPr>
          <a:xfrm>
            <a:off x="8029575" y="98425"/>
            <a:ext cx="382588" cy="249238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387" name="그룹 17">
            <a:extLst>
              <a:ext uri="{FF2B5EF4-FFF2-40B4-BE49-F238E27FC236}">
                <a16:creationId xmlns:a16="http://schemas.microsoft.com/office/drawing/2014/main" id="{C9F69443-067D-4477-BE68-17684521CC66}"/>
              </a:ext>
            </a:extLst>
          </p:cNvPr>
          <p:cNvGrpSpPr>
            <a:grpSpLocks/>
          </p:cNvGrpSpPr>
          <p:nvPr/>
        </p:nvGrpSpPr>
        <p:grpSpPr bwMode="auto">
          <a:xfrm>
            <a:off x="6251575" y="1233488"/>
            <a:ext cx="2987675" cy="884237"/>
            <a:chOff x="426344" y="745053"/>
            <a:chExt cx="2988887" cy="884711"/>
          </a:xfrm>
        </p:grpSpPr>
        <p:sp>
          <p:nvSpPr>
            <p:cNvPr id="2" name="화살표: 위쪽/아래쪽 1">
              <a:extLst>
                <a:ext uri="{FF2B5EF4-FFF2-40B4-BE49-F238E27FC236}">
                  <a16:creationId xmlns:a16="http://schemas.microsoft.com/office/drawing/2014/main" id="{82B55469-635A-43BC-B47C-23396EDE2F8F}"/>
                </a:ext>
              </a:extLst>
            </p:cNvPr>
            <p:cNvSpPr/>
            <p:nvPr/>
          </p:nvSpPr>
          <p:spPr>
            <a:xfrm>
              <a:off x="3335824" y="1259679"/>
              <a:ext cx="79407" cy="370085"/>
            </a:xfrm>
            <a:prstGeom prst="upDownArrow">
              <a:avLst>
                <a:gd name="adj1" fmla="val 50000"/>
                <a:gd name="adj2" fmla="val 14622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DD28DC-B966-4565-8D05-5666FBC3B9F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26344" y="745053"/>
              <a:ext cx="2911631" cy="830997"/>
            </a:xfrm>
            <a:prstGeom prst="rect">
              <a:avLst/>
            </a:prstGeom>
            <a:blipFill>
              <a:blip r:embed="rId2"/>
              <a:stretch>
                <a:fillRect t="-730" b="-2554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B6A7C796-8681-4AA2-8361-CB1146EB0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0" y="891181"/>
              <a:ext cx="355744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C6FE97E2-B2DA-4AF1-AA48-C57BC839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6054" y="1080195"/>
              <a:ext cx="355744" cy="3177"/>
            </a:xfrm>
            <a:prstGeom prst="line">
              <a:avLst/>
            </a:prstGeom>
            <a:ln w="12700">
              <a:solidFill>
                <a:srgbClr val="0000F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91" name="그룹 176">
              <a:extLst>
                <a:ext uri="{FF2B5EF4-FFF2-40B4-BE49-F238E27FC236}">
                  <a16:creationId xmlns:a16="http://schemas.microsoft.com/office/drawing/2014/main" id="{36577653-1D97-4111-97EA-4B19AA2B4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218" y="1186806"/>
              <a:ext cx="151372" cy="151372"/>
              <a:chOff x="6228070" y="3881455"/>
              <a:chExt cx="216000" cy="216000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EE9CFD7D-7E35-4A8B-9DCB-54CD86FC38E9}"/>
                  </a:ext>
                </a:extLst>
              </p:cNvPr>
              <p:cNvSpPr/>
              <p:nvPr/>
            </p:nvSpPr>
            <p:spPr>
              <a:xfrm>
                <a:off x="6228321" y="3881182"/>
                <a:ext cx="215289" cy="2153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D74C5687-9880-4BE4-8BBF-56E5C29C832C}"/>
                  </a:ext>
                </a:extLst>
              </p:cNvPr>
              <p:cNvSpPr/>
              <p:nvPr/>
            </p:nvSpPr>
            <p:spPr>
              <a:xfrm>
                <a:off x="6282710" y="3933311"/>
                <a:ext cx="106512" cy="10879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D0DA53F-CD4A-437B-BBD1-3CCA291AD203}"/>
                </a:ext>
              </a:extLst>
            </p:cNvPr>
            <p:cNvSpPr/>
            <p:nvPr/>
          </p:nvSpPr>
          <p:spPr>
            <a:xfrm>
              <a:off x="1482460" y="1359744"/>
              <a:ext cx="408153" cy="1842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화살표: 원형 2">
              <a:extLst>
                <a:ext uri="{FF2B5EF4-FFF2-40B4-BE49-F238E27FC236}">
                  <a16:creationId xmlns:a16="http://schemas.microsoft.com/office/drawing/2014/main" id="{4CD6DDCF-3AE8-4164-9D63-11B175B5275D}"/>
                </a:ext>
              </a:extLst>
            </p:cNvPr>
            <p:cNvSpPr/>
            <p:nvPr/>
          </p:nvSpPr>
          <p:spPr>
            <a:xfrm>
              <a:off x="2957846" y="1080195"/>
              <a:ext cx="296983" cy="271609"/>
            </a:xfrm>
            <a:prstGeom prst="circularArrow">
              <a:avLst>
                <a:gd name="adj1" fmla="val 5681"/>
                <a:gd name="adj2" fmla="val 1021850"/>
                <a:gd name="adj3" fmla="val 20733182"/>
                <a:gd name="adj4" fmla="val 3587375"/>
                <a:gd name="adj5" fmla="val 115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388" name="TextBox 368">
            <a:extLst>
              <a:ext uri="{FF2B5EF4-FFF2-40B4-BE49-F238E27FC236}">
                <a16:creationId xmlns:a16="http://schemas.microsoft.com/office/drawing/2014/main" id="{C951B9E4-A3B1-477D-9EB6-DF660CBC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700088"/>
            <a:ext cx="5754688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1pPr>
            <a:lvl2pPr marL="628650" indent="-17145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>
                <a:latin typeface="Arial Narrow" panose="020B0606020202030204" pitchFamily="34" charset="0"/>
              </a:rPr>
              <a:t>One-chart moving concept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Arial Narrow" panose="020B0606020202030204" pitchFamily="34" charset="0"/>
              </a:rPr>
              <a:t>Jasper </a:t>
            </a:r>
            <a:r>
              <a:rPr lang="ko-KR" altLang="en-US">
                <a:latin typeface="Arial Narrow" panose="020B0606020202030204" pitchFamily="34" charset="0"/>
              </a:rPr>
              <a:t>방식의 </a:t>
            </a:r>
            <a:r>
              <a:rPr lang="en-US" altLang="ko-KR">
                <a:latin typeface="Arial Narrow" panose="020B0606020202030204" pitchFamily="34" charset="0"/>
              </a:rPr>
              <a:t>chart </a:t>
            </a:r>
            <a:r>
              <a:rPr lang="ko-KR" altLang="en-US">
                <a:latin typeface="Arial Narrow" panose="020B0606020202030204" pitchFamily="34" charset="0"/>
              </a:rPr>
              <a:t>병진운동 </a:t>
            </a:r>
            <a:r>
              <a:rPr lang="en-US" altLang="ko-KR">
                <a:latin typeface="Arial Narrow" panose="020B0606020202030204" pitchFamily="34" charset="0"/>
              </a:rPr>
              <a:t>concept + </a:t>
            </a:r>
            <a:r>
              <a:rPr lang="ko-KR" altLang="en-US">
                <a:latin typeface="Arial Narrow" panose="020B0606020202030204" pitchFamily="34" charset="0"/>
              </a:rPr>
              <a:t>회전이 가능한</a:t>
            </a:r>
            <a:r>
              <a:rPr lang="en-US" altLang="ko-KR">
                <a:latin typeface="Arial Narrow" panose="020B0606020202030204" pitchFamily="34" charset="0"/>
              </a:rPr>
              <a:t> LED chart </a:t>
            </a:r>
            <a:r>
              <a:rPr lang="ko-KR" altLang="en-US">
                <a:latin typeface="Arial Narrow" panose="020B0606020202030204" pitchFamily="34" charset="0"/>
              </a:rPr>
              <a:t>방식 접목</a:t>
            </a:r>
            <a:endParaRPr lang="en-US" altLang="ko-KR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Arial Narrow" panose="020B0606020202030204" pitchFamily="34" charset="0"/>
              </a:rPr>
              <a:t>Lens distortion calibration</a:t>
            </a:r>
            <a:r>
              <a:rPr lang="ko-KR" altLang="en-US">
                <a:latin typeface="Arial Narrow" panose="020B0606020202030204" pitchFamily="34" charset="0"/>
              </a:rPr>
              <a:t> </a:t>
            </a:r>
            <a:r>
              <a:rPr lang="en-US" altLang="ko-KR">
                <a:latin typeface="Arial Narrow" panose="020B0606020202030204" pitchFamily="34" charset="0"/>
              </a:rPr>
              <a:t>method</a:t>
            </a:r>
            <a:r>
              <a:rPr lang="ko-KR" altLang="en-US">
                <a:latin typeface="Arial Narrow" panose="020B0606020202030204" pitchFamily="34" charset="0"/>
              </a:rPr>
              <a:t>에서 요구하는 조건들을 모두 만족  </a:t>
            </a:r>
            <a:r>
              <a:rPr lang="en-US" altLang="ko-KR">
                <a:latin typeface="Arial Narrow" panose="020B0606020202030204" pitchFamily="34" charset="0"/>
              </a:rPr>
              <a:t>→ </a:t>
            </a:r>
            <a:r>
              <a:rPr lang="ko-KR" altLang="en-US">
                <a:latin typeface="Arial Narrow" panose="020B0606020202030204" pitchFamily="34" charset="0"/>
              </a:rPr>
              <a:t>정확도 우수</a:t>
            </a:r>
            <a:endParaRPr lang="en-US" altLang="ko-KR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Arial Narrow" panose="020B0606020202030204" pitchFamily="34" charset="0"/>
              </a:rPr>
              <a:t>다양한 모듈의 </a:t>
            </a:r>
            <a:r>
              <a:rPr lang="en-US" altLang="ko-KR">
                <a:latin typeface="Arial Narrow" panose="020B0606020202030204" pitchFamily="34" charset="0"/>
              </a:rPr>
              <a:t>lens cal. </a:t>
            </a:r>
            <a:r>
              <a:rPr lang="ko-KR" altLang="en-US">
                <a:latin typeface="Arial Narrow" panose="020B0606020202030204" pitchFamily="34" charset="0"/>
              </a:rPr>
              <a:t>장비로 활용 가능 </a:t>
            </a:r>
            <a:r>
              <a:rPr lang="en-US" altLang="ko-KR">
                <a:latin typeface="Arial Narrow" panose="020B0606020202030204" pitchFamily="34" charset="0"/>
              </a:rPr>
              <a:t>→ </a:t>
            </a:r>
            <a:r>
              <a:rPr lang="ko-KR" altLang="en-US">
                <a:latin typeface="Arial Narrow" panose="020B0606020202030204" pitchFamily="34" charset="0"/>
              </a:rPr>
              <a:t>범용성 우수</a:t>
            </a:r>
            <a:endParaRPr lang="en-US" altLang="ko-KR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Arial Narrow" panose="020B0606020202030204" pitchFamily="34" charset="0"/>
              </a:rPr>
              <a:t>차트 회전이 없는 </a:t>
            </a:r>
            <a:r>
              <a:rPr lang="en-US" altLang="ko-KR">
                <a:latin typeface="Arial Narrow" panose="020B0606020202030204" pitchFamily="34" charset="0"/>
              </a:rPr>
              <a:t>Plane </a:t>
            </a:r>
            <a:r>
              <a:rPr lang="ko-KR" altLang="en-US">
                <a:latin typeface="Arial Narrow" panose="020B0606020202030204" pitchFamily="34" charset="0"/>
              </a:rPr>
              <a:t>상태에서 </a:t>
            </a:r>
            <a:r>
              <a:rPr lang="en-US" altLang="ko-KR">
                <a:latin typeface="Arial Narrow" panose="020B0606020202030204" pitchFamily="34" charset="0"/>
              </a:rPr>
              <a:t>1</a:t>
            </a:r>
            <a:r>
              <a:rPr lang="ko-KR" altLang="en-US">
                <a:latin typeface="Arial Narrow" panose="020B0606020202030204" pitchFamily="34" charset="0"/>
              </a:rPr>
              <a:t>회 촬영</a:t>
            </a:r>
            <a:r>
              <a:rPr lang="en-US" altLang="ko-KR">
                <a:latin typeface="Arial Narrow" panose="020B0606020202030204" pitchFamily="34" charset="0"/>
              </a:rPr>
              <a:t>, </a:t>
            </a:r>
            <a:r>
              <a:rPr lang="ko-KR" altLang="en-US">
                <a:latin typeface="Arial Narrow" panose="020B0606020202030204" pitchFamily="34" charset="0"/>
              </a:rPr>
              <a:t>회전 및 병진 운동 후 </a:t>
            </a:r>
            <a:r>
              <a:rPr lang="en-US" altLang="ko-KR">
                <a:latin typeface="Arial Narrow" panose="020B0606020202030204" pitchFamily="34" charset="0"/>
              </a:rPr>
              <a:t>2</a:t>
            </a:r>
            <a:r>
              <a:rPr lang="ko-KR" altLang="en-US">
                <a:latin typeface="Arial Narrow" panose="020B0606020202030204" pitchFamily="34" charset="0"/>
              </a:rPr>
              <a:t>회 촬영</a:t>
            </a:r>
            <a:endParaRPr lang="en-US" altLang="ko-KR">
              <a:latin typeface="Arial Narrow" panose="020B0606020202030204" pitchFamily="34" charset="0"/>
            </a:endParaRPr>
          </a:p>
        </p:txBody>
      </p:sp>
      <p:grpSp>
        <p:nvGrpSpPr>
          <p:cNvPr id="16389" name="그룹 48">
            <a:extLst>
              <a:ext uri="{FF2B5EF4-FFF2-40B4-BE49-F238E27FC236}">
                <a16:creationId xmlns:a16="http://schemas.microsoft.com/office/drawing/2014/main" id="{34282F19-A439-4AA3-846E-0061677A8D36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4645025"/>
            <a:ext cx="5543550" cy="1814513"/>
            <a:chOff x="4213280" y="4644824"/>
            <a:chExt cx="5543550" cy="1814340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3D7055D1-FF1E-4C17-96B4-16CC89A07A4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80091" y="5474559"/>
              <a:ext cx="2355264" cy="9477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grpSp>
          <p:nvGrpSpPr>
            <p:cNvPr id="16462" name="그룹 44">
              <a:extLst>
                <a:ext uri="{FF2B5EF4-FFF2-40B4-BE49-F238E27FC236}">
                  <a16:creationId xmlns:a16="http://schemas.microsoft.com/office/drawing/2014/main" id="{65A0E821-4A45-435D-8207-B25B47083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0352" y="4644824"/>
              <a:ext cx="3836478" cy="1814340"/>
              <a:chOff x="5731622" y="4641627"/>
              <a:chExt cx="3836478" cy="1814340"/>
            </a:xfrm>
          </p:grpSpPr>
          <p:grpSp>
            <p:nvGrpSpPr>
              <p:cNvPr id="16464" name="그룹 9">
                <a:extLst>
                  <a:ext uri="{FF2B5EF4-FFF2-40B4-BE49-F238E27FC236}">
                    <a16:creationId xmlns:a16="http://schemas.microsoft.com/office/drawing/2014/main" id="{8B59E17F-913B-42C8-B7FC-0635F4375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6785" y="4771600"/>
                <a:ext cx="961247" cy="1387538"/>
                <a:chOff x="6971282" y="2131751"/>
                <a:chExt cx="1155779" cy="165140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34D93FC5-3FD6-4800-9CF0-398B6A023A58}"/>
                    </a:ext>
                  </a:extLst>
                </p:cNvPr>
                <p:cNvSpPr/>
                <p:nvPr/>
              </p:nvSpPr>
              <p:spPr>
                <a:xfrm>
                  <a:off x="6962418" y="2131977"/>
                  <a:ext cx="790231" cy="154727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16AB2011-531D-4044-B677-5C183113F116}"/>
                    </a:ext>
                  </a:extLst>
                </p:cNvPr>
                <p:cNvSpPr/>
                <p:nvPr/>
              </p:nvSpPr>
              <p:spPr>
                <a:xfrm>
                  <a:off x="7285000" y="2135756"/>
                  <a:ext cx="841768" cy="164739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CDD1C53-D34A-4997-AC17-C93616B0D7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6763" y="4641627"/>
                <a:ext cx="1811337" cy="147464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4D60AFEC-30D2-46A3-8798-AC4E29F04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1113" y="4641627"/>
                <a:ext cx="1808162" cy="147464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67" name="그룹 42">
                <a:extLst>
                  <a:ext uri="{FF2B5EF4-FFF2-40B4-BE49-F238E27FC236}">
                    <a16:creationId xmlns:a16="http://schemas.microsoft.com/office/drawing/2014/main" id="{483F42B5-1A35-4E09-A1F2-1EA509D54E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2298" y="5843157"/>
                <a:ext cx="978022" cy="612810"/>
                <a:chOff x="7336568" y="3836825"/>
                <a:chExt cx="978022" cy="612810"/>
              </a:xfrm>
            </p:grpSpPr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0F8ABCB4-2826-4D2A-8F5E-952F5F36C81F}"/>
                    </a:ext>
                  </a:extLst>
                </p:cNvPr>
                <p:cNvSpPr/>
                <p:nvPr/>
              </p:nvSpPr>
              <p:spPr>
                <a:xfrm rot="10800000">
                  <a:off x="7463983" y="4062322"/>
                  <a:ext cx="850900" cy="157147"/>
                </a:xfrm>
                <a:prstGeom prst="rect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E1DB4E95-38A0-4255-99D8-2CFCC4732483}"/>
                    </a:ext>
                  </a:extLst>
                </p:cNvPr>
                <p:cNvSpPr/>
                <p:nvPr/>
              </p:nvSpPr>
              <p:spPr>
                <a:xfrm rot="16200000">
                  <a:off x="7581487" y="4068664"/>
                  <a:ext cx="612717" cy="149225"/>
                </a:xfrm>
                <a:prstGeom prst="rect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9BA53CB4-9192-41E1-8030-728FF8B94405}"/>
                    </a:ext>
                  </a:extLst>
                </p:cNvPr>
                <p:cNvSpPr/>
                <p:nvPr/>
              </p:nvSpPr>
              <p:spPr>
                <a:xfrm>
                  <a:off x="7732270" y="3976605"/>
                  <a:ext cx="306388" cy="30635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800" dirty="0"/>
                </a:p>
              </p:txBody>
            </p:sp>
            <p:sp>
              <p:nvSpPr>
                <p:cNvPr id="16481" name="TextBox 252">
                  <a:extLst>
                    <a:ext uri="{FF2B5EF4-FFF2-40B4-BE49-F238E27FC236}">
                      <a16:creationId xmlns:a16="http://schemas.microsoft.com/office/drawing/2014/main" id="{E5B08355-9063-4BDD-8330-8169D479F7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36568" y="4163626"/>
                  <a:ext cx="543739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1pPr>
                  <a:lvl2pPr marL="742950" indent="-28575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2pPr>
                  <a:lvl3pPr marL="11430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3pPr>
                  <a:lvl4pPr marL="16002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4pPr>
                  <a:lvl5pPr marL="2057400" indent="-228600"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r>
                    <a:rPr lang="en-US" altLang="ko-KR" sz="900"/>
                    <a:t>module</a:t>
                  </a:r>
                </a:p>
              </p:txBody>
            </p:sp>
            <p:grpSp>
              <p:nvGrpSpPr>
                <p:cNvPr id="16482" name="그룹 255">
                  <a:extLst>
                    <a:ext uri="{FF2B5EF4-FFF2-40B4-BE49-F238E27FC236}">
                      <a16:creationId xmlns:a16="http://schemas.microsoft.com/office/drawing/2014/main" id="{A3C1291E-8DB4-481C-B4B4-260060BEFF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13210" y="4046872"/>
                  <a:ext cx="149614" cy="149614"/>
                  <a:chOff x="6231674" y="5572898"/>
                  <a:chExt cx="216000" cy="216000"/>
                </a:xfrm>
              </p:grpSpPr>
              <p:sp>
                <p:nvSpPr>
                  <p:cNvPr id="257" name="타원 256">
                    <a:extLst>
                      <a:ext uri="{FF2B5EF4-FFF2-40B4-BE49-F238E27FC236}">
                        <a16:creationId xmlns:a16="http://schemas.microsoft.com/office/drawing/2014/main" id="{8E0B55C8-A921-484E-BB00-91F6D4B1C677}"/>
                      </a:ext>
                    </a:extLst>
                  </p:cNvPr>
                  <p:cNvSpPr/>
                  <p:nvPr/>
                </p:nvSpPr>
                <p:spPr>
                  <a:xfrm>
                    <a:off x="6231707" y="5572286"/>
                    <a:ext cx="215438" cy="217709"/>
                  </a:xfrm>
                  <a:prstGeom prst="ellipse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ED3AF954-A37B-400C-ABF1-8E3ACEC49D37}"/>
                      </a:ext>
                    </a:extLst>
                  </p:cNvPr>
                  <p:cNvSpPr/>
                  <p:nvPr/>
                </p:nvSpPr>
                <p:spPr>
                  <a:xfrm>
                    <a:off x="6284420" y="5624994"/>
                    <a:ext cx="107720" cy="11000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/>
                  </a:p>
                </p:txBody>
              </p:sp>
            </p:grpSp>
          </p:grp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16070FAC-F9D6-4450-9028-D5D3106A7C0B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>
                <a:off x="6201013" y="4774964"/>
                <a:ext cx="2886075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93F5DE-FDAB-4FBA-B953-97BDF3DBD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958" y="5075490"/>
                <a:ext cx="960654" cy="383961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092D78F3-75FC-44D3-B6A1-0627C95EF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8813" y="4817823"/>
                <a:ext cx="0" cy="1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0D401EF3-9884-4875-B395-A07095D21503}"/>
                  </a:ext>
                </a:extLst>
              </p:cNvPr>
              <p:cNvCxnSpPr>
                <a:cxnSpLocks/>
              </p:cNvCxnSpPr>
              <p:nvPr/>
            </p:nvCxnSpPr>
            <p:spPr>
              <a:xfrm rot="21000000">
                <a:off x="6207363" y="4774964"/>
                <a:ext cx="2886075" cy="0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925EF4BE-E430-4F06-BEA1-2B9E7380F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863" y="4760679"/>
                <a:ext cx="3513137" cy="365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113F0DD2-7FE8-42F9-934B-2CDCE9D7478E}"/>
                  </a:ext>
                </a:extLst>
              </p:cNvPr>
              <p:cNvSpPr/>
              <p:nvPr/>
            </p:nvSpPr>
            <p:spPr>
              <a:xfrm>
                <a:off x="7267813" y="5717849"/>
                <a:ext cx="687387" cy="584144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E95638-9432-4077-BC81-788F3B23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82" y="5593875"/>
                <a:ext cx="286308" cy="172292"/>
              </a:xfrm>
              <a:prstGeom prst="rect">
                <a:avLst/>
              </a:prstGeom>
              <a:blipFill>
                <a:blip r:embed="rId5"/>
                <a:stretch>
                  <a:fillRect r="-17021" b="-32143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grpSp>
            <p:nvGrpSpPr>
              <p:cNvPr id="16475" name="그룹 101">
                <a:extLst>
                  <a:ext uri="{FF2B5EF4-FFF2-40B4-BE49-F238E27FC236}">
                    <a16:creationId xmlns:a16="http://schemas.microsoft.com/office/drawing/2014/main" id="{B3DED745-7F3F-4CD8-AD1F-9B668FF97C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48319" y="5761422"/>
                <a:ext cx="374035" cy="374035"/>
                <a:chOff x="5958526" y="3942165"/>
                <a:chExt cx="540000" cy="540000"/>
              </a:xfrm>
            </p:grpSpPr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E1BE45FE-2D3A-4C9C-9930-1C305530E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9239" y="4479678"/>
                  <a:ext cx="53859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B36440AD-DE4D-4DB2-9386-5B3B121DE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9239" y="3941134"/>
                  <a:ext cx="0" cy="5408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63" name="직사각형 235">
              <a:extLst>
                <a:ext uri="{FF2B5EF4-FFF2-40B4-BE49-F238E27FC236}">
                  <a16:creationId xmlns:a16="http://schemas.microsoft.com/office/drawing/2014/main" id="{2FB98F9C-7102-4823-B46D-33CC5E67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80" y="5193390"/>
              <a:ext cx="23262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34" charset="-127"/>
                </a:defRPr>
              </a:lvl9pPr>
            </a:lstStyle>
            <a:p>
              <a:r>
                <a:rPr lang="en-US" altLang="ko-KR" sz="1000">
                  <a:solidFill>
                    <a:srgbClr val="00B050"/>
                  </a:solidFill>
                </a:rPr>
                <a:t>2. </a:t>
              </a:r>
              <a:r>
                <a:rPr lang="ko-KR" altLang="en-US" sz="1000">
                  <a:solidFill>
                    <a:srgbClr val="00B050"/>
                  </a:solidFill>
                </a:rPr>
                <a:t>회전 후 </a:t>
              </a:r>
              <a:r>
                <a:rPr lang="en-US" altLang="ko-KR" sz="1000">
                  <a:solidFill>
                    <a:srgbClr val="00B050"/>
                  </a:solidFill>
                </a:rPr>
                <a:t>linear stage</a:t>
              </a:r>
              <a:r>
                <a:rPr lang="ko-KR" altLang="en-US" sz="1000">
                  <a:solidFill>
                    <a:srgbClr val="00B050"/>
                  </a:solidFill>
                </a:rPr>
                <a:t>를 통한 </a:t>
              </a:r>
              <a:r>
                <a:rPr lang="en-US" altLang="ko-KR" sz="1000">
                  <a:solidFill>
                    <a:srgbClr val="00B050"/>
                  </a:solidFill>
                </a:rPr>
                <a:t>chart</a:t>
              </a:r>
              <a:r>
                <a:rPr lang="ko-KR" altLang="en-US" sz="1000">
                  <a:solidFill>
                    <a:srgbClr val="00B050"/>
                  </a:solidFill>
                </a:rPr>
                <a:t> 이동</a:t>
              </a:r>
            </a:p>
          </p:txBody>
        </p:sp>
      </p:grpSp>
      <p:grpSp>
        <p:nvGrpSpPr>
          <p:cNvPr id="16390" name="그룹 47">
            <a:extLst>
              <a:ext uri="{FF2B5EF4-FFF2-40B4-BE49-F238E27FC236}">
                <a16:creationId xmlns:a16="http://schemas.microsoft.com/office/drawing/2014/main" id="{ADB3287C-FE19-42D0-B6F9-97D512F809D5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2193925"/>
            <a:ext cx="5167312" cy="2255838"/>
            <a:chOff x="4243530" y="2194613"/>
            <a:chExt cx="5167891" cy="22557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63CE54-6222-4676-AFED-F8708E9181B3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59752" y="3385716"/>
              <a:ext cx="2351669" cy="246221"/>
            </a:xfrm>
            <a:prstGeom prst="rect">
              <a:avLst/>
            </a:prstGeom>
            <a:blipFill>
              <a:blip r:embed="rId6"/>
              <a:stretch>
                <a:fillRect r="-6477" b="-975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  <a:ea typeface="돋움" panose="020B0600000101010101" pitchFamily="50" charset="-127"/>
                </a:rPr>
                <a:t> </a:t>
              </a:r>
            </a:p>
          </p:txBody>
        </p:sp>
        <p:grpSp>
          <p:nvGrpSpPr>
            <p:cNvPr id="16418" name="그룹 46">
              <a:extLst>
                <a:ext uri="{FF2B5EF4-FFF2-40B4-BE49-F238E27FC236}">
                  <a16:creationId xmlns:a16="http://schemas.microsoft.com/office/drawing/2014/main" id="{08EC6D89-776F-4C0E-818E-0E9D6DCDA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3530" y="2194613"/>
              <a:ext cx="3937876" cy="2255729"/>
              <a:chOff x="4243530" y="2194613"/>
              <a:chExt cx="3937876" cy="2255729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BB3B3B6D-337B-45B2-AB95-53AD4166B291}"/>
                  </a:ext>
                </a:extLst>
              </p:cNvPr>
              <p:cNvSpPr/>
              <p:nvPr/>
            </p:nvSpPr>
            <p:spPr>
              <a:xfrm rot="10800000">
                <a:off x="5840734" y="4063011"/>
                <a:ext cx="849407" cy="157154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B893808-3B03-4B54-8A63-E5836AB0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574" y="2194613"/>
                <a:ext cx="212451" cy="230377"/>
              </a:xfrm>
              <a:prstGeom prst="rect">
                <a:avLst/>
              </a:prstGeom>
              <a:blipFill>
                <a:blip r:embed="rId7"/>
                <a:stretch>
                  <a:fillRect r="-114286" b="-1315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grpSp>
            <p:nvGrpSpPr>
              <p:cNvPr id="16421" name="그룹 274">
                <a:extLst>
                  <a:ext uri="{FF2B5EF4-FFF2-40B4-BE49-F238E27FC236}">
                    <a16:creationId xmlns:a16="http://schemas.microsoft.com/office/drawing/2014/main" id="{3577C3C4-394D-4125-B0EA-9A83A7754B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5041065" y="2368136"/>
                <a:ext cx="886725" cy="1506932"/>
                <a:chOff x="6164490" y="3821176"/>
                <a:chExt cx="1387769" cy="1660464"/>
              </a:xfrm>
            </p:grpSpPr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0280A580-93DD-459B-AD6E-D196895E3F36}"/>
                    </a:ext>
                  </a:extLst>
                </p:cNvPr>
                <p:cNvSpPr/>
                <p:nvPr/>
              </p:nvSpPr>
              <p:spPr>
                <a:xfrm>
                  <a:off x="6165334" y="3889670"/>
                  <a:ext cx="936617" cy="146777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C2BAD26D-F0C7-46B1-A830-34948169EBCD}"/>
                    </a:ext>
                  </a:extLst>
                </p:cNvPr>
                <p:cNvSpPr/>
                <p:nvPr/>
              </p:nvSpPr>
              <p:spPr>
                <a:xfrm>
                  <a:off x="6552899" y="3821442"/>
                  <a:ext cx="998727" cy="1660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16422" name="그룹 158">
                <a:extLst>
                  <a:ext uri="{FF2B5EF4-FFF2-40B4-BE49-F238E27FC236}">
                    <a16:creationId xmlns:a16="http://schemas.microsoft.com/office/drawing/2014/main" id="{9279CBFD-6E5C-4902-9488-EC09C89B2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90090" y="2917077"/>
                <a:ext cx="663194" cy="1067126"/>
                <a:chOff x="6164490" y="3821176"/>
                <a:chExt cx="957465" cy="1542549"/>
              </a:xfrm>
            </p:grpSpPr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04533D5-9DF4-493A-94E2-EF843A51F362}"/>
                    </a:ext>
                  </a:extLst>
                </p:cNvPr>
                <p:cNvSpPr/>
                <p:nvPr/>
              </p:nvSpPr>
              <p:spPr>
                <a:xfrm>
                  <a:off x="6164325" y="3889747"/>
                  <a:ext cx="939785" cy="1466279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EDB9B29B-2F7A-45D6-86A1-6069E406D6A0}"/>
                    </a:ext>
                  </a:extLst>
                </p:cNvPr>
                <p:cNvSpPr/>
                <p:nvPr/>
              </p:nvSpPr>
              <p:spPr>
                <a:xfrm>
                  <a:off x="6551699" y="3820907"/>
                  <a:ext cx="570748" cy="154200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917D279-EB7E-4DF2-A852-7D3B3D3E93AE}"/>
                  </a:ext>
                </a:extLst>
              </p:cNvPr>
              <p:cNvSpPr/>
              <p:nvPr/>
            </p:nvSpPr>
            <p:spPr>
              <a:xfrm rot="16200000">
                <a:off x="5956683" y="4069348"/>
                <a:ext cx="612745" cy="149242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F22EAEB2-64B6-4C44-8C8E-B2CC0F073945}"/>
                  </a:ext>
                </a:extLst>
              </p:cNvPr>
              <p:cNvSpPr/>
              <p:nvPr/>
            </p:nvSpPr>
            <p:spPr>
              <a:xfrm>
                <a:off x="6109051" y="3977290"/>
                <a:ext cx="306422" cy="30637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947329DF-EB99-4486-8104-59FC579E18D7}"/>
                  </a:ext>
                </a:extLst>
              </p:cNvPr>
              <p:cNvCxnSpPr>
                <a:cxnSpLocks/>
                <a:stCxn id="100" idx="7"/>
              </p:cNvCxnSpPr>
              <p:nvPr/>
            </p:nvCxnSpPr>
            <p:spPr>
              <a:xfrm flipV="1">
                <a:off x="6369430" y="2548609"/>
                <a:ext cx="1811541" cy="1473129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083A066-D0F5-49DC-9D43-3ECA2656FAFF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 flipH="1" flipV="1">
                <a:off x="4345141" y="2548609"/>
                <a:ext cx="1808365" cy="1473129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7" name="TextBox 109">
                <a:extLst>
                  <a:ext uri="{FF2B5EF4-FFF2-40B4-BE49-F238E27FC236}">
                    <a16:creationId xmlns:a16="http://schemas.microsoft.com/office/drawing/2014/main" id="{1297FB44-9DAC-44B9-8898-4A90B39AC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7740" y="4160401"/>
                <a:ext cx="54373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 sz="900"/>
                  <a:t>module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8A04E1F-D48A-4402-A5AA-6DC3B3801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56" y="3268858"/>
                <a:ext cx="212451" cy="191865"/>
              </a:xfrm>
              <a:prstGeom prst="rect">
                <a:avLst/>
              </a:prstGeom>
              <a:blipFill>
                <a:blip r:embed="rId8"/>
                <a:stretch>
                  <a:fillRect r="-8571" b="-28125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4129C90B-D7E0-422C-90E5-4A6FA0B4C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2487" y="2942290"/>
                <a:ext cx="2224336" cy="14286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C64310C8-5E63-4309-B169-7D628D5938DE}"/>
                  </a:ext>
                </a:extLst>
              </p:cNvPr>
              <p:cNvCxnSpPr>
                <a:cxnSpLocks/>
                <a:endCxn id="100" idx="0"/>
              </p:cNvCxnSpPr>
              <p:nvPr/>
            </p:nvCxnSpPr>
            <p:spPr>
              <a:xfrm>
                <a:off x="6261468" y="2797834"/>
                <a:ext cx="0" cy="11794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C6D4DD4D-1279-496F-B6A0-4F7FD027E2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1350" y="2858156"/>
                <a:ext cx="9526" cy="8222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174C9171-71F3-49FE-99B7-9D1568F89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2440" y="2434314"/>
                <a:ext cx="11113" cy="8222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DEEDB07-802A-436D-A16A-343FC7823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9857" y="2847044"/>
                <a:ext cx="9526" cy="8222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DA9A517A-8DDC-41B1-8A01-7AD68D048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511" y="2434314"/>
                <a:ext cx="11114" cy="8222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241050E1-C5F1-44F0-AAF8-614636F8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40" y="2518447"/>
                <a:ext cx="31118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17F5D86D-D4F6-4CC5-ADA6-9EC742694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857" y="3362957"/>
                <a:ext cx="28101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76E4831-7B3C-420A-B967-1A482F167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659038"/>
                <a:ext cx="212451" cy="230377"/>
              </a:xfrm>
              <a:prstGeom prst="rect">
                <a:avLst/>
              </a:prstGeom>
              <a:blipFill>
                <a:blip r:embed="rId9"/>
                <a:stretch>
                  <a:fillRect r="-111429" b="-1315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grpSp>
            <p:nvGrpSpPr>
              <p:cNvPr id="16438" name="그룹 183">
                <a:extLst>
                  <a:ext uri="{FF2B5EF4-FFF2-40B4-BE49-F238E27FC236}">
                    <a16:creationId xmlns:a16="http://schemas.microsoft.com/office/drawing/2014/main" id="{6CB5C0E4-70B2-47A5-86D5-B2DC25073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61750" y="3756796"/>
                <a:ext cx="374035" cy="374035"/>
                <a:chOff x="5958526" y="3942165"/>
                <a:chExt cx="540000" cy="540000"/>
              </a:xfrm>
            </p:grpSpPr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id="{C0297100-88FF-426C-B310-8FFCE43AD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119" y="4480508"/>
                  <a:ext cx="54094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id="{269CA4EF-A980-4EE4-BC8A-B8AC5DF64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8119" y="3941937"/>
                  <a:ext cx="0" cy="5408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원호 268">
                <a:extLst>
                  <a:ext uri="{FF2B5EF4-FFF2-40B4-BE49-F238E27FC236}">
                    <a16:creationId xmlns:a16="http://schemas.microsoft.com/office/drawing/2014/main" id="{B39ABD91-8FD3-4629-B9A7-358216748417}"/>
                  </a:ext>
                </a:extLst>
              </p:cNvPr>
              <p:cNvSpPr/>
              <p:nvPr/>
            </p:nvSpPr>
            <p:spPr>
              <a:xfrm rot="13823399">
                <a:off x="5543859" y="2970850"/>
                <a:ext cx="266687" cy="171469"/>
              </a:xfrm>
              <a:prstGeom prst="arc">
                <a:avLst>
                  <a:gd name="adj1" fmla="val 18596384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BE860E5F-B9BD-458B-98F8-186BC41B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08" y="2999054"/>
                <a:ext cx="251548" cy="211179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A749078D-AFB6-4EFF-85E8-37B4B87CC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47" y="2754152"/>
                <a:ext cx="251548" cy="211179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sp>
            <p:nvSpPr>
              <p:cNvPr id="272" name="원호 271">
                <a:extLst>
                  <a:ext uri="{FF2B5EF4-FFF2-40B4-BE49-F238E27FC236}">
                    <a16:creationId xmlns:a16="http://schemas.microsoft.com/office/drawing/2014/main" id="{95E71B8A-7AF9-454D-8BA0-4C599FEF15C3}"/>
                  </a:ext>
                </a:extLst>
              </p:cNvPr>
              <p:cNvSpPr/>
              <p:nvPr/>
            </p:nvSpPr>
            <p:spPr>
              <a:xfrm rot="2064175">
                <a:off x="6602819" y="2789897"/>
                <a:ext cx="266730" cy="173029"/>
              </a:xfrm>
              <a:prstGeom prst="arc">
                <a:avLst>
                  <a:gd name="adj1" fmla="val 18596384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9F5B995-3CDE-4551-A6B2-040D72BB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9" y="2572174"/>
                <a:ext cx="212451" cy="230377"/>
              </a:xfrm>
              <a:prstGeom prst="rect">
                <a:avLst/>
              </a:prstGeom>
              <a:blipFill>
                <a:blip r:embed="rId12"/>
                <a:stretch>
                  <a:fillRect r="-11429" b="-10526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5E5A3E7A-8ED2-400D-A9E5-BA2626E8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5141" y="2950226"/>
                <a:ext cx="49059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1D365C0F-3F60-4FF4-AB53-3A8A07309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231" y="2950226"/>
                <a:ext cx="0" cy="2460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B3F3D27-02F5-4CB3-AFEB-0B702214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027" y="3196278"/>
                <a:ext cx="4921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0B8FAC-6B96-4CDE-A255-AA2A1D3E6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30" y="2941345"/>
                <a:ext cx="212451" cy="230377"/>
              </a:xfrm>
              <a:prstGeom prst="rect">
                <a:avLst/>
              </a:prstGeom>
              <a:blipFill>
                <a:blip r:embed="rId13"/>
                <a:stretch>
                  <a:fillRect r="-54286" b="-1081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0E37927B-FD75-473A-9FCF-B2870C6D0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435" y="2701002"/>
                <a:ext cx="2834005" cy="495276"/>
              </a:xfrm>
              <a:prstGeom prst="line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698326BA-4CDD-405E-B744-70900136EA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620" y="2650204"/>
                <a:ext cx="3454787" cy="6048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50" name="그룹 175">
                <a:extLst>
                  <a:ext uri="{FF2B5EF4-FFF2-40B4-BE49-F238E27FC236}">
                    <a16:creationId xmlns:a16="http://schemas.microsoft.com/office/drawing/2014/main" id="{A42D02B7-884F-4D46-AB3F-A9996DC38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89528" y="4047579"/>
                <a:ext cx="149614" cy="149614"/>
                <a:chOff x="6231674" y="5572898"/>
                <a:chExt cx="216000" cy="216000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488A9C9D-D37E-4131-A794-25EC4464FB4D}"/>
                    </a:ext>
                  </a:extLst>
                </p:cNvPr>
                <p:cNvSpPr/>
                <p:nvPr/>
              </p:nvSpPr>
              <p:spPr>
                <a:xfrm>
                  <a:off x="6232389" y="5572258"/>
                  <a:ext cx="215463" cy="217719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CFC3EC40-AEF2-42F1-97C0-65DF6B1B3A05}"/>
                    </a:ext>
                  </a:extLst>
                </p:cNvPr>
                <p:cNvSpPr/>
                <p:nvPr/>
              </p:nvSpPr>
              <p:spPr>
                <a:xfrm>
                  <a:off x="6285108" y="5624969"/>
                  <a:ext cx="107732" cy="11000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sp>
            <p:nvSpPr>
              <p:cNvPr id="260" name="원호 259">
                <a:extLst>
                  <a:ext uri="{FF2B5EF4-FFF2-40B4-BE49-F238E27FC236}">
                    <a16:creationId xmlns:a16="http://schemas.microsoft.com/office/drawing/2014/main" id="{BD645D6A-6966-4B20-8FA8-7A2874B7659C}"/>
                  </a:ext>
                </a:extLst>
              </p:cNvPr>
              <p:cNvSpPr/>
              <p:nvPr/>
            </p:nvSpPr>
            <p:spPr>
              <a:xfrm>
                <a:off x="5886776" y="3616944"/>
                <a:ext cx="687465" cy="584172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90D9C8-FB53-4EC4-9D2F-D3C977589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754" y="3493188"/>
                <a:ext cx="286308" cy="172292"/>
              </a:xfrm>
              <a:prstGeom prst="rect">
                <a:avLst/>
              </a:prstGeom>
              <a:blipFill>
                <a:blip r:embed="rId5"/>
                <a:stretch>
                  <a:fillRect r="-17021" b="-32143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ko-KR" altLang="en-US">
                    <a:noFill/>
                    <a:ea typeface="돋움" panose="020B0600000101010101" pitchFamily="50" charset="-127"/>
                  </a:rPr>
                  <a:t> </a:t>
                </a:r>
              </a:p>
            </p:txBody>
          </p:sp>
        </p:grpSp>
      </p:grpSp>
      <p:grpSp>
        <p:nvGrpSpPr>
          <p:cNvPr id="16391" name="그룹 4">
            <a:extLst>
              <a:ext uri="{FF2B5EF4-FFF2-40B4-BE49-F238E27FC236}">
                <a16:creationId xmlns:a16="http://schemas.microsoft.com/office/drawing/2014/main" id="{A75B6F91-5189-4082-B63F-3ED54ED89DA8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322513"/>
            <a:ext cx="4108450" cy="3602037"/>
            <a:chOff x="329381" y="2322546"/>
            <a:chExt cx="4107536" cy="3601937"/>
          </a:xfrm>
        </p:grpSpPr>
        <p:grpSp>
          <p:nvGrpSpPr>
            <p:cNvPr id="16393" name="그룹 41">
              <a:extLst>
                <a:ext uri="{FF2B5EF4-FFF2-40B4-BE49-F238E27FC236}">
                  <a16:creationId xmlns:a16="http://schemas.microsoft.com/office/drawing/2014/main" id="{1F48CAB2-FB13-40C0-925F-ECB6280FD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81" y="2322546"/>
              <a:ext cx="4107536" cy="3601937"/>
              <a:chOff x="329381" y="2322546"/>
              <a:chExt cx="4107536" cy="3601937"/>
            </a:xfrm>
          </p:grpSpPr>
          <p:sp>
            <p:nvSpPr>
              <p:cNvPr id="240" name="같음 기호 239">
                <a:extLst>
                  <a:ext uri="{FF2B5EF4-FFF2-40B4-BE49-F238E27FC236}">
                    <a16:creationId xmlns:a16="http://schemas.microsoft.com/office/drawing/2014/main" id="{EBCC00BB-DC9A-4207-BDB6-DE661CE8BCEC}"/>
                  </a:ext>
                </a:extLst>
              </p:cNvPr>
              <p:cNvSpPr/>
              <p:nvPr/>
            </p:nvSpPr>
            <p:spPr>
              <a:xfrm rot="19893359">
                <a:off x="1480636" y="4394995"/>
                <a:ext cx="2695521" cy="800487"/>
              </a:xfrm>
              <a:prstGeom prst="mathEqual">
                <a:avLst>
                  <a:gd name="adj1" fmla="val 36745"/>
                  <a:gd name="adj2" fmla="val 26510"/>
                </a:avLst>
              </a:prstGeom>
              <a:solidFill>
                <a:srgbClr val="E2E2E2"/>
              </a:solidFill>
              <a:ln>
                <a:solidFill>
                  <a:schemeClr val="tx1"/>
                </a:solidFill>
              </a:ln>
              <a:scene3d>
                <a:camera prst="isometricTopUp">
                  <a:rot lat="19251873" lon="17555607" rev="3573027"/>
                </a:camera>
                <a:lightRig rig="flood" dir="t"/>
              </a:scene3d>
              <a:sp3d prstMaterial="metal">
                <a:bevelT w="571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같음 기호 237">
                <a:extLst>
                  <a:ext uri="{FF2B5EF4-FFF2-40B4-BE49-F238E27FC236}">
                    <a16:creationId xmlns:a16="http://schemas.microsoft.com/office/drawing/2014/main" id="{D4A20EC4-6A0B-44F6-81A8-313C078B491F}"/>
                  </a:ext>
                </a:extLst>
              </p:cNvPr>
              <p:cNvSpPr/>
              <p:nvPr/>
            </p:nvSpPr>
            <p:spPr>
              <a:xfrm rot="20996001">
                <a:off x="1420154" y="4341008"/>
                <a:ext cx="2705949" cy="800487"/>
              </a:xfrm>
              <a:prstGeom prst="mathEqual">
                <a:avLst>
                  <a:gd name="adj1" fmla="val 36745"/>
                  <a:gd name="adj2" fmla="val 26510"/>
                </a:avLst>
              </a:prstGeom>
              <a:solidFill>
                <a:srgbClr val="E2E2E2"/>
              </a:solidFill>
              <a:ln>
                <a:solidFill>
                  <a:schemeClr val="tx1"/>
                </a:solidFill>
              </a:ln>
              <a:scene3d>
                <a:camera prst="isometricOffAxis2Top">
                  <a:rot lat="17664864" lon="3433269" rev="17628089"/>
                </a:camera>
                <a:lightRig rig="threePt" dir="t"/>
              </a:scene3d>
              <a:sp3d prstMaterial="matte">
                <a:bevelT w="19050" h="3175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53277C47-9215-4A9A-8165-A1ECE234DED7}"/>
                  </a:ext>
                </a:extLst>
              </p:cNvPr>
              <p:cNvSpPr/>
              <p:nvPr/>
            </p:nvSpPr>
            <p:spPr>
              <a:xfrm>
                <a:off x="2405369" y="4214793"/>
                <a:ext cx="1025297" cy="685781"/>
              </a:xfrm>
              <a:prstGeom prst="cube">
                <a:avLst>
                  <a:gd name="adj" fmla="val 38612"/>
                </a:avLst>
              </a:prstGeom>
              <a:solidFill>
                <a:srgbClr val="E2E2E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원통형 19">
                <a:extLst>
                  <a:ext uri="{FF2B5EF4-FFF2-40B4-BE49-F238E27FC236}">
                    <a16:creationId xmlns:a16="http://schemas.microsoft.com/office/drawing/2014/main" id="{C2B01F49-C110-4A3F-9751-4096C5C37D97}"/>
                  </a:ext>
                </a:extLst>
              </p:cNvPr>
              <p:cNvSpPr/>
              <p:nvPr/>
            </p:nvSpPr>
            <p:spPr>
              <a:xfrm>
                <a:off x="2746516" y="3927791"/>
                <a:ext cx="447032" cy="468859"/>
              </a:xfrm>
              <a:prstGeom prst="can">
                <a:avLst>
                  <a:gd name="adj" fmla="val 50075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16401" name="그룹 25">
                <a:extLst>
                  <a:ext uri="{FF2B5EF4-FFF2-40B4-BE49-F238E27FC236}">
                    <a16:creationId xmlns:a16="http://schemas.microsoft.com/office/drawing/2014/main" id="{07DF0747-D0D9-414A-87F2-A735A08A2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381" y="2322546"/>
                <a:ext cx="2899827" cy="2284424"/>
                <a:chOff x="4833608" y="4187899"/>
                <a:chExt cx="2627150" cy="2069615"/>
              </a:xfrm>
            </p:grpSpPr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00240850-D0F6-49CD-B0ED-8F65BF6E77DD}"/>
                    </a:ext>
                  </a:extLst>
                </p:cNvPr>
                <p:cNvSpPr/>
                <p:nvPr/>
              </p:nvSpPr>
              <p:spPr>
                <a:xfrm rot="21421534">
                  <a:off x="5743801" y="4187899"/>
                  <a:ext cx="87713" cy="2069547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73DB07B-FDC0-4662-A5BA-79B877DE8D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33608" y="4618543"/>
                  <a:ext cx="2035605" cy="1263217"/>
                  <a:chOff x="3304027" y="4267155"/>
                  <a:chExt cx="2818772" cy="1749220"/>
                </a:xfrm>
                <a:scene3d>
                  <a:camera prst="perspectiveHeroicExtremeRightFacing"/>
                  <a:lightRig rig="threePt" dir="t"/>
                </a:scene3d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6BF7C04-5784-4536-9EFE-E7D56DACA347}"/>
                      </a:ext>
                    </a:extLst>
                  </p:cNvPr>
                  <p:cNvSpPr/>
                  <p:nvPr/>
                </p:nvSpPr>
                <p:spPr>
                  <a:xfrm>
                    <a:off x="3304027" y="4267155"/>
                    <a:ext cx="2818772" cy="17492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61C95346-0180-4BE6-B02E-BC29603EBD4E}"/>
                      </a:ext>
                    </a:extLst>
                  </p:cNvPr>
                  <p:cNvGrpSpPr/>
                  <p:nvPr/>
                </p:nvGrpSpPr>
                <p:grpSpPr>
                  <a:xfrm>
                    <a:off x="3509317" y="4403560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15" name="타원 14">
                      <a:extLst>
                        <a:ext uri="{FF2B5EF4-FFF2-40B4-BE49-F238E27FC236}">
                          <a16:creationId xmlns:a16="http://schemas.microsoft.com/office/drawing/2014/main" id="{9BE6A7A2-DFBD-4869-AD50-F4D22409E4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29" name="타원 128">
                      <a:extLst>
                        <a:ext uri="{FF2B5EF4-FFF2-40B4-BE49-F238E27FC236}">
                          <a16:creationId xmlns:a16="http://schemas.microsoft.com/office/drawing/2014/main" id="{09BA668F-FF91-4640-B3B2-037734812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2182BB1E-25E7-40CC-9CA0-86F654B60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31" name="타원 130">
                      <a:extLst>
                        <a:ext uri="{FF2B5EF4-FFF2-40B4-BE49-F238E27FC236}">
                          <a16:creationId xmlns:a16="http://schemas.microsoft.com/office/drawing/2014/main" id="{8E59E699-0808-471C-BA94-1B0F291CD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5FE054CE-0B51-45B1-A00D-5A7140FE46DE}"/>
                      </a:ext>
                    </a:extLst>
                  </p:cNvPr>
                  <p:cNvGrpSpPr/>
                  <p:nvPr/>
                </p:nvGrpSpPr>
                <p:grpSpPr>
                  <a:xfrm>
                    <a:off x="3929590" y="4403560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134" name="타원 133">
                      <a:extLst>
                        <a:ext uri="{FF2B5EF4-FFF2-40B4-BE49-F238E27FC236}">
                          <a16:creationId xmlns:a16="http://schemas.microsoft.com/office/drawing/2014/main" id="{541D92A9-02EA-4351-A799-2DFDBB457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35" name="타원 134">
                      <a:extLst>
                        <a:ext uri="{FF2B5EF4-FFF2-40B4-BE49-F238E27FC236}">
                          <a16:creationId xmlns:a16="http://schemas.microsoft.com/office/drawing/2014/main" id="{08ACCB20-6675-4067-B91A-2DB6781BA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3746636E-E916-4CC3-8A56-4E2BFAE68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E388A554-95C3-44D4-927E-660045452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141" name="그룹 140">
                    <a:extLst>
                      <a:ext uri="{FF2B5EF4-FFF2-40B4-BE49-F238E27FC236}">
                        <a16:creationId xmlns:a16="http://schemas.microsoft.com/office/drawing/2014/main" id="{C1C7F6E3-A5B1-4F2E-8124-3B7F6D44D095}"/>
                      </a:ext>
                    </a:extLst>
                  </p:cNvPr>
                  <p:cNvGrpSpPr/>
                  <p:nvPr/>
                </p:nvGrpSpPr>
                <p:grpSpPr>
                  <a:xfrm>
                    <a:off x="4330478" y="4403560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142" name="타원 141">
                      <a:extLst>
                        <a:ext uri="{FF2B5EF4-FFF2-40B4-BE49-F238E27FC236}">
                          <a16:creationId xmlns:a16="http://schemas.microsoft.com/office/drawing/2014/main" id="{B51250F2-018A-4E2E-835E-0B36E2F6B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45" name="타원 144">
                      <a:extLst>
                        <a:ext uri="{FF2B5EF4-FFF2-40B4-BE49-F238E27FC236}">
                          <a16:creationId xmlns:a16="http://schemas.microsoft.com/office/drawing/2014/main" id="{1759A7D8-9F0C-4C3A-A5C0-2B3A6DEEE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46" name="타원 145">
                      <a:extLst>
                        <a:ext uri="{FF2B5EF4-FFF2-40B4-BE49-F238E27FC236}">
                          <a16:creationId xmlns:a16="http://schemas.microsoft.com/office/drawing/2014/main" id="{A477B44C-F8F7-4B06-A52C-8F5F04B90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49" name="타원 148">
                      <a:extLst>
                        <a:ext uri="{FF2B5EF4-FFF2-40B4-BE49-F238E27FC236}">
                          <a16:creationId xmlns:a16="http://schemas.microsoft.com/office/drawing/2014/main" id="{5BB902E6-A3E9-49F5-9085-D0EB00599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151" name="그룹 150">
                    <a:extLst>
                      <a:ext uri="{FF2B5EF4-FFF2-40B4-BE49-F238E27FC236}">
                        <a16:creationId xmlns:a16="http://schemas.microsoft.com/office/drawing/2014/main" id="{FB48F5DF-77A0-40D0-A32F-971D521221B0}"/>
                      </a:ext>
                    </a:extLst>
                  </p:cNvPr>
                  <p:cNvGrpSpPr/>
                  <p:nvPr/>
                </p:nvGrpSpPr>
                <p:grpSpPr>
                  <a:xfrm>
                    <a:off x="4750751" y="4403560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153" name="타원 152">
                      <a:extLst>
                        <a:ext uri="{FF2B5EF4-FFF2-40B4-BE49-F238E27FC236}">
                          <a16:creationId xmlns:a16="http://schemas.microsoft.com/office/drawing/2014/main" id="{2CAE8EBC-356C-4A7B-8319-C46E041E8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54" name="타원 153">
                      <a:extLst>
                        <a:ext uri="{FF2B5EF4-FFF2-40B4-BE49-F238E27FC236}">
                          <a16:creationId xmlns:a16="http://schemas.microsoft.com/office/drawing/2014/main" id="{1881CF27-7646-4EE8-88D3-91C13B86D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55" name="타원 154">
                      <a:extLst>
                        <a:ext uri="{FF2B5EF4-FFF2-40B4-BE49-F238E27FC236}">
                          <a16:creationId xmlns:a16="http://schemas.microsoft.com/office/drawing/2014/main" id="{5069989F-6D9B-45D8-BAEB-05E9A4D34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56" name="타원 155">
                      <a:extLst>
                        <a:ext uri="{FF2B5EF4-FFF2-40B4-BE49-F238E27FC236}">
                          <a16:creationId xmlns:a16="http://schemas.microsoft.com/office/drawing/2014/main" id="{D395AA87-BDB5-455E-9941-F72FB95F6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199" name="그룹 198">
                    <a:extLst>
                      <a:ext uri="{FF2B5EF4-FFF2-40B4-BE49-F238E27FC236}">
                        <a16:creationId xmlns:a16="http://schemas.microsoft.com/office/drawing/2014/main" id="{89A24F84-2A19-45C9-85D8-007A77583086}"/>
                      </a:ext>
                    </a:extLst>
                  </p:cNvPr>
                  <p:cNvGrpSpPr/>
                  <p:nvPr/>
                </p:nvGrpSpPr>
                <p:grpSpPr>
                  <a:xfrm>
                    <a:off x="3509317" y="479708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00" name="타원 199">
                      <a:extLst>
                        <a:ext uri="{FF2B5EF4-FFF2-40B4-BE49-F238E27FC236}">
                          <a16:creationId xmlns:a16="http://schemas.microsoft.com/office/drawing/2014/main" id="{964AA1A8-A44A-442C-A83B-32D9D2FD3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01" name="타원 200">
                      <a:extLst>
                        <a:ext uri="{FF2B5EF4-FFF2-40B4-BE49-F238E27FC236}">
                          <a16:creationId xmlns:a16="http://schemas.microsoft.com/office/drawing/2014/main" id="{6A218926-03C7-4D99-95C7-1FD3B807A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02" name="타원 201">
                      <a:extLst>
                        <a:ext uri="{FF2B5EF4-FFF2-40B4-BE49-F238E27FC236}">
                          <a16:creationId xmlns:a16="http://schemas.microsoft.com/office/drawing/2014/main" id="{7AFA702D-561F-4F82-9DE2-69CC5E66C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03" name="타원 202">
                      <a:extLst>
                        <a:ext uri="{FF2B5EF4-FFF2-40B4-BE49-F238E27FC236}">
                          <a16:creationId xmlns:a16="http://schemas.microsoft.com/office/drawing/2014/main" id="{1A51485B-1409-477E-BDDC-2C65C5A2A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04" name="그룹 203">
                    <a:extLst>
                      <a:ext uri="{FF2B5EF4-FFF2-40B4-BE49-F238E27FC236}">
                        <a16:creationId xmlns:a16="http://schemas.microsoft.com/office/drawing/2014/main" id="{11E3B4A0-260D-4832-A29D-6472983B1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29590" y="479708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05" name="타원 204">
                      <a:extLst>
                        <a:ext uri="{FF2B5EF4-FFF2-40B4-BE49-F238E27FC236}">
                          <a16:creationId xmlns:a16="http://schemas.microsoft.com/office/drawing/2014/main" id="{EA1B84B4-5AF8-4681-994F-2BDBB363A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06" name="타원 205">
                      <a:extLst>
                        <a:ext uri="{FF2B5EF4-FFF2-40B4-BE49-F238E27FC236}">
                          <a16:creationId xmlns:a16="http://schemas.microsoft.com/office/drawing/2014/main" id="{3132FF87-87EA-43A2-9D19-7A52CC6D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07" name="타원 206">
                      <a:extLst>
                        <a:ext uri="{FF2B5EF4-FFF2-40B4-BE49-F238E27FC236}">
                          <a16:creationId xmlns:a16="http://schemas.microsoft.com/office/drawing/2014/main" id="{497BF8E2-BDF7-4194-A512-A1FA0C80E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08" name="타원 207">
                      <a:extLst>
                        <a:ext uri="{FF2B5EF4-FFF2-40B4-BE49-F238E27FC236}">
                          <a16:creationId xmlns:a16="http://schemas.microsoft.com/office/drawing/2014/main" id="{1850B45B-5DF7-4D29-9007-3D21BF9C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09" name="그룹 208">
                    <a:extLst>
                      <a:ext uri="{FF2B5EF4-FFF2-40B4-BE49-F238E27FC236}">
                        <a16:creationId xmlns:a16="http://schemas.microsoft.com/office/drawing/2014/main" id="{7CBC645C-140A-4D76-9E5F-63C93BFEB21F}"/>
                      </a:ext>
                    </a:extLst>
                  </p:cNvPr>
                  <p:cNvGrpSpPr/>
                  <p:nvPr/>
                </p:nvGrpSpPr>
                <p:grpSpPr>
                  <a:xfrm>
                    <a:off x="4330478" y="479708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10" name="타원 209">
                      <a:extLst>
                        <a:ext uri="{FF2B5EF4-FFF2-40B4-BE49-F238E27FC236}">
                          <a16:creationId xmlns:a16="http://schemas.microsoft.com/office/drawing/2014/main" id="{A9661A7E-044C-4D80-8D14-05E35EA7D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1" name="타원 210">
                      <a:extLst>
                        <a:ext uri="{FF2B5EF4-FFF2-40B4-BE49-F238E27FC236}">
                          <a16:creationId xmlns:a16="http://schemas.microsoft.com/office/drawing/2014/main" id="{F2DF1FE6-C4D7-40F9-BEEB-281B12166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2" name="타원 211">
                      <a:extLst>
                        <a:ext uri="{FF2B5EF4-FFF2-40B4-BE49-F238E27FC236}">
                          <a16:creationId xmlns:a16="http://schemas.microsoft.com/office/drawing/2014/main" id="{980C9A02-C832-42B7-A8C8-5BABDDE9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3" name="타원 212">
                      <a:extLst>
                        <a:ext uri="{FF2B5EF4-FFF2-40B4-BE49-F238E27FC236}">
                          <a16:creationId xmlns:a16="http://schemas.microsoft.com/office/drawing/2014/main" id="{BB68AA15-3861-4955-BB2E-7483BBD0B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6CA40CA9-D0D5-4B53-84D1-E94A302DD3DF}"/>
                      </a:ext>
                    </a:extLst>
                  </p:cNvPr>
                  <p:cNvGrpSpPr/>
                  <p:nvPr/>
                </p:nvGrpSpPr>
                <p:grpSpPr>
                  <a:xfrm>
                    <a:off x="4750751" y="479708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15" name="타원 214">
                      <a:extLst>
                        <a:ext uri="{FF2B5EF4-FFF2-40B4-BE49-F238E27FC236}">
                          <a16:creationId xmlns:a16="http://schemas.microsoft.com/office/drawing/2014/main" id="{0088115B-DEE5-4255-9939-C6E994118E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6" name="타원 215">
                      <a:extLst>
                        <a:ext uri="{FF2B5EF4-FFF2-40B4-BE49-F238E27FC236}">
                          <a16:creationId xmlns:a16="http://schemas.microsoft.com/office/drawing/2014/main" id="{9C30D329-B614-45D3-9E71-93F0D797F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7" name="타원 216">
                      <a:extLst>
                        <a:ext uri="{FF2B5EF4-FFF2-40B4-BE49-F238E27FC236}">
                          <a16:creationId xmlns:a16="http://schemas.microsoft.com/office/drawing/2014/main" id="{5D83081A-81DE-4BA0-9BA5-5D4626ED8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8" name="타원 217">
                      <a:extLst>
                        <a:ext uri="{FF2B5EF4-FFF2-40B4-BE49-F238E27FC236}">
                          <a16:creationId xmlns:a16="http://schemas.microsoft.com/office/drawing/2014/main" id="{8A963AB2-6AE1-4F73-A359-B3FD2B9FE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19" name="그룹 218">
                    <a:extLst>
                      <a:ext uri="{FF2B5EF4-FFF2-40B4-BE49-F238E27FC236}">
                        <a16:creationId xmlns:a16="http://schemas.microsoft.com/office/drawing/2014/main" id="{2AE0C834-2011-4B75-9946-E821B4488600}"/>
                      </a:ext>
                    </a:extLst>
                  </p:cNvPr>
                  <p:cNvGrpSpPr/>
                  <p:nvPr/>
                </p:nvGrpSpPr>
                <p:grpSpPr>
                  <a:xfrm>
                    <a:off x="3509317" y="518122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20" name="타원 219">
                      <a:extLst>
                        <a:ext uri="{FF2B5EF4-FFF2-40B4-BE49-F238E27FC236}">
                          <a16:creationId xmlns:a16="http://schemas.microsoft.com/office/drawing/2014/main" id="{5B86401B-9BA8-4361-9A52-55A55CA54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21" name="타원 220">
                      <a:extLst>
                        <a:ext uri="{FF2B5EF4-FFF2-40B4-BE49-F238E27FC236}">
                          <a16:creationId xmlns:a16="http://schemas.microsoft.com/office/drawing/2014/main" id="{2FD18DED-9839-47B5-AC0C-A68315A27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22" name="타원 221">
                      <a:extLst>
                        <a:ext uri="{FF2B5EF4-FFF2-40B4-BE49-F238E27FC236}">
                          <a16:creationId xmlns:a16="http://schemas.microsoft.com/office/drawing/2014/main" id="{E012E4D4-972A-4610-8295-A9DECD49C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23" name="타원 222">
                      <a:extLst>
                        <a:ext uri="{FF2B5EF4-FFF2-40B4-BE49-F238E27FC236}">
                          <a16:creationId xmlns:a16="http://schemas.microsoft.com/office/drawing/2014/main" id="{A8AFB511-D41A-4325-B9CE-841A33ADC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24" name="그룹 223">
                    <a:extLst>
                      <a:ext uri="{FF2B5EF4-FFF2-40B4-BE49-F238E27FC236}">
                        <a16:creationId xmlns:a16="http://schemas.microsoft.com/office/drawing/2014/main" id="{1880ABF7-1892-4F38-A37B-C457506F11C6}"/>
                      </a:ext>
                    </a:extLst>
                  </p:cNvPr>
                  <p:cNvGrpSpPr/>
                  <p:nvPr/>
                </p:nvGrpSpPr>
                <p:grpSpPr>
                  <a:xfrm>
                    <a:off x="3929590" y="518122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25" name="타원 224">
                      <a:extLst>
                        <a:ext uri="{FF2B5EF4-FFF2-40B4-BE49-F238E27FC236}">
                          <a16:creationId xmlns:a16="http://schemas.microsoft.com/office/drawing/2014/main" id="{FFD63ED2-93C8-4376-B934-39081495C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26" name="타원 225">
                      <a:extLst>
                        <a:ext uri="{FF2B5EF4-FFF2-40B4-BE49-F238E27FC236}">
                          <a16:creationId xmlns:a16="http://schemas.microsoft.com/office/drawing/2014/main" id="{8541507E-AD5B-43F5-81E4-ABA96AF06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27" name="타원 226">
                      <a:extLst>
                        <a:ext uri="{FF2B5EF4-FFF2-40B4-BE49-F238E27FC236}">
                          <a16:creationId xmlns:a16="http://schemas.microsoft.com/office/drawing/2014/main" id="{900202D0-8F97-47F7-9AAB-2F8197D22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28" name="타원 227">
                      <a:extLst>
                        <a:ext uri="{FF2B5EF4-FFF2-40B4-BE49-F238E27FC236}">
                          <a16:creationId xmlns:a16="http://schemas.microsoft.com/office/drawing/2014/main" id="{0C7719AC-C5C1-4E06-B70A-9D72F8DC8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A3F31F0B-388B-4D66-81FB-372B374C37DD}"/>
                      </a:ext>
                    </a:extLst>
                  </p:cNvPr>
                  <p:cNvGrpSpPr/>
                  <p:nvPr/>
                </p:nvGrpSpPr>
                <p:grpSpPr>
                  <a:xfrm>
                    <a:off x="4330478" y="518122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30" name="타원 229">
                      <a:extLst>
                        <a:ext uri="{FF2B5EF4-FFF2-40B4-BE49-F238E27FC236}">
                          <a16:creationId xmlns:a16="http://schemas.microsoft.com/office/drawing/2014/main" id="{85D613D1-217F-48A8-9A57-3B5D870A3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31" name="타원 230">
                      <a:extLst>
                        <a:ext uri="{FF2B5EF4-FFF2-40B4-BE49-F238E27FC236}">
                          <a16:creationId xmlns:a16="http://schemas.microsoft.com/office/drawing/2014/main" id="{9ADC4ECF-6704-45C3-BBB2-D81A2D4F2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32" name="타원 231">
                      <a:extLst>
                        <a:ext uri="{FF2B5EF4-FFF2-40B4-BE49-F238E27FC236}">
                          <a16:creationId xmlns:a16="http://schemas.microsoft.com/office/drawing/2014/main" id="{2056E96D-1C69-4B10-82C1-852C5815E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33" name="타원 232">
                      <a:extLst>
                        <a:ext uri="{FF2B5EF4-FFF2-40B4-BE49-F238E27FC236}">
                          <a16:creationId xmlns:a16="http://schemas.microsoft.com/office/drawing/2014/main" id="{2C784B57-A9DC-49A9-9688-CC031D6F8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34" name="그룹 233">
                    <a:extLst>
                      <a:ext uri="{FF2B5EF4-FFF2-40B4-BE49-F238E27FC236}">
                        <a16:creationId xmlns:a16="http://schemas.microsoft.com/office/drawing/2014/main" id="{D3769F3C-D16A-4F5E-853A-3406FFBB4E69}"/>
                      </a:ext>
                    </a:extLst>
                  </p:cNvPr>
                  <p:cNvGrpSpPr/>
                  <p:nvPr/>
                </p:nvGrpSpPr>
                <p:grpSpPr>
                  <a:xfrm>
                    <a:off x="4750751" y="518122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242" name="타원 241">
                      <a:extLst>
                        <a:ext uri="{FF2B5EF4-FFF2-40B4-BE49-F238E27FC236}">
                          <a16:creationId xmlns:a16="http://schemas.microsoft.com/office/drawing/2014/main" id="{13B6FAA3-0E02-4888-8B37-18F2F8AFA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43" name="타원 242">
                      <a:extLst>
                        <a:ext uri="{FF2B5EF4-FFF2-40B4-BE49-F238E27FC236}">
                          <a16:creationId xmlns:a16="http://schemas.microsoft.com/office/drawing/2014/main" id="{D345D7CE-0CC4-4EB5-B562-FEE530B1C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46" name="타원 245">
                      <a:extLst>
                        <a:ext uri="{FF2B5EF4-FFF2-40B4-BE49-F238E27FC236}">
                          <a16:creationId xmlns:a16="http://schemas.microsoft.com/office/drawing/2014/main" id="{9CD9A1A1-AE73-4F21-AC69-B5EDE570C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47" name="타원 246">
                      <a:extLst>
                        <a:ext uri="{FF2B5EF4-FFF2-40B4-BE49-F238E27FC236}">
                          <a16:creationId xmlns:a16="http://schemas.microsoft.com/office/drawing/2014/main" id="{8EDA6AC4-E068-42AA-B706-0E164B3AF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09" name="그룹 308">
                    <a:extLst>
                      <a:ext uri="{FF2B5EF4-FFF2-40B4-BE49-F238E27FC236}">
                        <a16:creationId xmlns:a16="http://schemas.microsoft.com/office/drawing/2014/main" id="{7E9A6D2D-4E33-4C71-95FE-24D49A461AC2}"/>
                      </a:ext>
                    </a:extLst>
                  </p:cNvPr>
                  <p:cNvGrpSpPr/>
                  <p:nvPr/>
                </p:nvGrpSpPr>
                <p:grpSpPr>
                  <a:xfrm>
                    <a:off x="3509317" y="5557596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10" name="타원 309">
                      <a:extLst>
                        <a:ext uri="{FF2B5EF4-FFF2-40B4-BE49-F238E27FC236}">
                          <a16:creationId xmlns:a16="http://schemas.microsoft.com/office/drawing/2014/main" id="{59832CEC-1F66-4A2B-866F-3C6C624E9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1" name="타원 310">
                      <a:extLst>
                        <a:ext uri="{FF2B5EF4-FFF2-40B4-BE49-F238E27FC236}">
                          <a16:creationId xmlns:a16="http://schemas.microsoft.com/office/drawing/2014/main" id="{E7FF13DA-5D20-4FD3-B96E-FDECD3680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2" name="타원 311">
                      <a:extLst>
                        <a:ext uri="{FF2B5EF4-FFF2-40B4-BE49-F238E27FC236}">
                          <a16:creationId xmlns:a16="http://schemas.microsoft.com/office/drawing/2014/main" id="{56D903BF-4BAD-431F-AEB6-C2B120AFD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3" name="타원 312">
                      <a:extLst>
                        <a:ext uri="{FF2B5EF4-FFF2-40B4-BE49-F238E27FC236}">
                          <a16:creationId xmlns:a16="http://schemas.microsoft.com/office/drawing/2014/main" id="{4EFFD4BB-FF17-412F-AE73-FBC63B181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14" name="그룹 313">
                    <a:extLst>
                      <a:ext uri="{FF2B5EF4-FFF2-40B4-BE49-F238E27FC236}">
                        <a16:creationId xmlns:a16="http://schemas.microsoft.com/office/drawing/2014/main" id="{0B115F86-C7EB-46CC-91CA-E06C751F97FF}"/>
                      </a:ext>
                    </a:extLst>
                  </p:cNvPr>
                  <p:cNvGrpSpPr/>
                  <p:nvPr/>
                </p:nvGrpSpPr>
                <p:grpSpPr>
                  <a:xfrm>
                    <a:off x="3929590" y="5557596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15" name="타원 314">
                      <a:extLst>
                        <a:ext uri="{FF2B5EF4-FFF2-40B4-BE49-F238E27FC236}">
                          <a16:creationId xmlns:a16="http://schemas.microsoft.com/office/drawing/2014/main" id="{7A406CDC-5A44-49F3-B802-9EF7E9A96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6" name="타원 315">
                      <a:extLst>
                        <a:ext uri="{FF2B5EF4-FFF2-40B4-BE49-F238E27FC236}">
                          <a16:creationId xmlns:a16="http://schemas.microsoft.com/office/drawing/2014/main" id="{FEC1FB60-8745-43DC-98F7-CB918FD66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7" name="타원 316">
                      <a:extLst>
                        <a:ext uri="{FF2B5EF4-FFF2-40B4-BE49-F238E27FC236}">
                          <a16:creationId xmlns:a16="http://schemas.microsoft.com/office/drawing/2014/main" id="{CAF4C3E4-BA6B-417C-BE28-10C29F566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8" name="타원 317">
                      <a:extLst>
                        <a:ext uri="{FF2B5EF4-FFF2-40B4-BE49-F238E27FC236}">
                          <a16:creationId xmlns:a16="http://schemas.microsoft.com/office/drawing/2014/main" id="{A7FD6BFE-54A8-4446-9756-E06D7A257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19" name="그룹 318">
                    <a:extLst>
                      <a:ext uri="{FF2B5EF4-FFF2-40B4-BE49-F238E27FC236}">
                        <a16:creationId xmlns:a16="http://schemas.microsoft.com/office/drawing/2014/main" id="{8758362C-495B-42ED-92AF-099CF09D543A}"/>
                      </a:ext>
                    </a:extLst>
                  </p:cNvPr>
                  <p:cNvGrpSpPr/>
                  <p:nvPr/>
                </p:nvGrpSpPr>
                <p:grpSpPr>
                  <a:xfrm>
                    <a:off x="4330478" y="5557596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20" name="타원 319">
                      <a:extLst>
                        <a:ext uri="{FF2B5EF4-FFF2-40B4-BE49-F238E27FC236}">
                          <a16:creationId xmlns:a16="http://schemas.microsoft.com/office/drawing/2014/main" id="{2D90264C-51C2-4F0E-8C87-7FA6BBF8B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1" name="타원 320">
                      <a:extLst>
                        <a:ext uri="{FF2B5EF4-FFF2-40B4-BE49-F238E27FC236}">
                          <a16:creationId xmlns:a16="http://schemas.microsoft.com/office/drawing/2014/main" id="{95A7BABF-4170-4955-A7BB-03A53F17F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2" name="타원 321">
                      <a:extLst>
                        <a:ext uri="{FF2B5EF4-FFF2-40B4-BE49-F238E27FC236}">
                          <a16:creationId xmlns:a16="http://schemas.microsoft.com/office/drawing/2014/main" id="{65531767-5E3A-4AD7-9EEF-CEB822B40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3" name="타원 322">
                      <a:extLst>
                        <a:ext uri="{FF2B5EF4-FFF2-40B4-BE49-F238E27FC236}">
                          <a16:creationId xmlns:a16="http://schemas.microsoft.com/office/drawing/2014/main" id="{EC590376-3339-4798-BD41-FA33BAC2B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24" name="그룹 323">
                    <a:extLst>
                      <a:ext uri="{FF2B5EF4-FFF2-40B4-BE49-F238E27FC236}">
                        <a16:creationId xmlns:a16="http://schemas.microsoft.com/office/drawing/2014/main" id="{38BAED27-662F-4607-8F35-386DBAB3E5CB}"/>
                      </a:ext>
                    </a:extLst>
                  </p:cNvPr>
                  <p:cNvGrpSpPr/>
                  <p:nvPr/>
                </p:nvGrpSpPr>
                <p:grpSpPr>
                  <a:xfrm>
                    <a:off x="4750751" y="5557596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25" name="타원 324">
                      <a:extLst>
                        <a:ext uri="{FF2B5EF4-FFF2-40B4-BE49-F238E27FC236}">
                          <a16:creationId xmlns:a16="http://schemas.microsoft.com/office/drawing/2014/main" id="{AA725C67-C15E-4A6D-93DC-5B8BB134B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6" name="타원 325">
                      <a:extLst>
                        <a:ext uri="{FF2B5EF4-FFF2-40B4-BE49-F238E27FC236}">
                          <a16:creationId xmlns:a16="http://schemas.microsoft.com/office/drawing/2014/main" id="{1E2E9794-2EF8-40E5-978A-3C03D3E76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7" name="타원 326">
                      <a:extLst>
                        <a:ext uri="{FF2B5EF4-FFF2-40B4-BE49-F238E27FC236}">
                          <a16:creationId xmlns:a16="http://schemas.microsoft.com/office/drawing/2014/main" id="{521DA9A7-9ABC-49DA-8588-6EB469440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8" name="타원 327">
                      <a:extLst>
                        <a:ext uri="{FF2B5EF4-FFF2-40B4-BE49-F238E27FC236}">
                          <a16:creationId xmlns:a16="http://schemas.microsoft.com/office/drawing/2014/main" id="{D66F9F35-F90F-4CC9-83BF-BD5537F150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29" name="그룹 328">
                    <a:extLst>
                      <a:ext uri="{FF2B5EF4-FFF2-40B4-BE49-F238E27FC236}">
                        <a16:creationId xmlns:a16="http://schemas.microsoft.com/office/drawing/2014/main" id="{B8233699-9D38-4A9C-BC30-6770FB7DD99C}"/>
                      </a:ext>
                    </a:extLst>
                  </p:cNvPr>
                  <p:cNvGrpSpPr/>
                  <p:nvPr/>
                </p:nvGrpSpPr>
                <p:grpSpPr>
                  <a:xfrm>
                    <a:off x="5174240" y="4403560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30" name="타원 329">
                      <a:extLst>
                        <a:ext uri="{FF2B5EF4-FFF2-40B4-BE49-F238E27FC236}">
                          <a16:creationId xmlns:a16="http://schemas.microsoft.com/office/drawing/2014/main" id="{33BCE8A6-D9AF-4814-AE7B-38D4F23EF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1" name="타원 330">
                      <a:extLst>
                        <a:ext uri="{FF2B5EF4-FFF2-40B4-BE49-F238E27FC236}">
                          <a16:creationId xmlns:a16="http://schemas.microsoft.com/office/drawing/2014/main" id="{0562FA3B-028B-40AF-AEB6-A908CC035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2" name="타원 331">
                      <a:extLst>
                        <a:ext uri="{FF2B5EF4-FFF2-40B4-BE49-F238E27FC236}">
                          <a16:creationId xmlns:a16="http://schemas.microsoft.com/office/drawing/2014/main" id="{9BFB60E4-F169-4E2E-92FB-EF1ED1E4F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3" name="타원 332">
                      <a:extLst>
                        <a:ext uri="{FF2B5EF4-FFF2-40B4-BE49-F238E27FC236}">
                          <a16:creationId xmlns:a16="http://schemas.microsoft.com/office/drawing/2014/main" id="{F8B55633-EC73-4A66-B4E2-8F2875F257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34" name="그룹 333">
                    <a:extLst>
                      <a:ext uri="{FF2B5EF4-FFF2-40B4-BE49-F238E27FC236}">
                        <a16:creationId xmlns:a16="http://schemas.microsoft.com/office/drawing/2014/main" id="{804CE522-1D3A-4520-8FC8-162B0074BDD7}"/>
                      </a:ext>
                    </a:extLst>
                  </p:cNvPr>
                  <p:cNvGrpSpPr/>
                  <p:nvPr/>
                </p:nvGrpSpPr>
                <p:grpSpPr>
                  <a:xfrm>
                    <a:off x="5174240" y="479708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35" name="타원 334">
                      <a:extLst>
                        <a:ext uri="{FF2B5EF4-FFF2-40B4-BE49-F238E27FC236}">
                          <a16:creationId xmlns:a16="http://schemas.microsoft.com/office/drawing/2014/main" id="{1CE02696-E021-419C-998E-94D7E8E97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6" name="타원 335">
                      <a:extLst>
                        <a:ext uri="{FF2B5EF4-FFF2-40B4-BE49-F238E27FC236}">
                          <a16:creationId xmlns:a16="http://schemas.microsoft.com/office/drawing/2014/main" id="{7FA6C145-02E8-4948-81E2-5F1DC5B03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7" name="타원 336">
                      <a:extLst>
                        <a:ext uri="{FF2B5EF4-FFF2-40B4-BE49-F238E27FC236}">
                          <a16:creationId xmlns:a16="http://schemas.microsoft.com/office/drawing/2014/main" id="{C499B970-ACA1-41A5-9593-DAA43128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8" name="타원 337">
                      <a:extLst>
                        <a:ext uri="{FF2B5EF4-FFF2-40B4-BE49-F238E27FC236}">
                          <a16:creationId xmlns:a16="http://schemas.microsoft.com/office/drawing/2014/main" id="{FCE6FA6E-80BD-4171-B232-072003430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39" name="그룹 338">
                    <a:extLst>
                      <a:ext uri="{FF2B5EF4-FFF2-40B4-BE49-F238E27FC236}">
                        <a16:creationId xmlns:a16="http://schemas.microsoft.com/office/drawing/2014/main" id="{4EFBFCFC-DC54-401F-8252-80E671342C0B}"/>
                      </a:ext>
                    </a:extLst>
                  </p:cNvPr>
                  <p:cNvGrpSpPr/>
                  <p:nvPr/>
                </p:nvGrpSpPr>
                <p:grpSpPr>
                  <a:xfrm>
                    <a:off x="5174240" y="518122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40" name="타원 339">
                      <a:extLst>
                        <a:ext uri="{FF2B5EF4-FFF2-40B4-BE49-F238E27FC236}">
                          <a16:creationId xmlns:a16="http://schemas.microsoft.com/office/drawing/2014/main" id="{686C07C8-FB77-4C57-9BD7-EA5122BBF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1" name="타원 340">
                      <a:extLst>
                        <a:ext uri="{FF2B5EF4-FFF2-40B4-BE49-F238E27FC236}">
                          <a16:creationId xmlns:a16="http://schemas.microsoft.com/office/drawing/2014/main" id="{2C942F70-41AA-4E58-8E7F-ADA2B4193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2" name="타원 341">
                      <a:extLst>
                        <a:ext uri="{FF2B5EF4-FFF2-40B4-BE49-F238E27FC236}">
                          <a16:creationId xmlns:a16="http://schemas.microsoft.com/office/drawing/2014/main" id="{400040A4-12DB-44B9-850A-36F823B7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3" name="타원 342">
                      <a:extLst>
                        <a:ext uri="{FF2B5EF4-FFF2-40B4-BE49-F238E27FC236}">
                          <a16:creationId xmlns:a16="http://schemas.microsoft.com/office/drawing/2014/main" id="{446047FE-B790-4F9D-A38E-9539D79CB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44" name="그룹 343">
                    <a:extLst>
                      <a:ext uri="{FF2B5EF4-FFF2-40B4-BE49-F238E27FC236}">
                        <a16:creationId xmlns:a16="http://schemas.microsoft.com/office/drawing/2014/main" id="{5BBA93B5-0E3D-4B17-8B5C-8A304C42245E}"/>
                      </a:ext>
                    </a:extLst>
                  </p:cNvPr>
                  <p:cNvGrpSpPr/>
                  <p:nvPr/>
                </p:nvGrpSpPr>
                <p:grpSpPr>
                  <a:xfrm>
                    <a:off x="5174240" y="5557596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45" name="타원 344">
                      <a:extLst>
                        <a:ext uri="{FF2B5EF4-FFF2-40B4-BE49-F238E27FC236}">
                          <a16:creationId xmlns:a16="http://schemas.microsoft.com/office/drawing/2014/main" id="{10BDFA8F-00DC-4E63-8D0A-956A9EB9F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6" name="타원 345">
                      <a:extLst>
                        <a:ext uri="{FF2B5EF4-FFF2-40B4-BE49-F238E27FC236}">
                          <a16:creationId xmlns:a16="http://schemas.microsoft.com/office/drawing/2014/main" id="{8BA2F03F-9B81-4D3E-8ACF-EFA890C3BB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7" name="타원 346">
                      <a:extLst>
                        <a:ext uri="{FF2B5EF4-FFF2-40B4-BE49-F238E27FC236}">
                          <a16:creationId xmlns:a16="http://schemas.microsoft.com/office/drawing/2014/main" id="{5E082DD5-7C38-4407-8331-D2A5D639C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48" name="타원 347">
                      <a:extLst>
                        <a:ext uri="{FF2B5EF4-FFF2-40B4-BE49-F238E27FC236}">
                          <a16:creationId xmlns:a16="http://schemas.microsoft.com/office/drawing/2014/main" id="{5685BA9B-D584-4E2E-9E6E-B567F5000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49" name="그룹 348">
                    <a:extLst>
                      <a:ext uri="{FF2B5EF4-FFF2-40B4-BE49-F238E27FC236}">
                        <a16:creationId xmlns:a16="http://schemas.microsoft.com/office/drawing/2014/main" id="{87F28E14-5F5F-4603-B7AC-51BD165C86B2}"/>
                      </a:ext>
                    </a:extLst>
                  </p:cNvPr>
                  <p:cNvGrpSpPr/>
                  <p:nvPr/>
                </p:nvGrpSpPr>
                <p:grpSpPr>
                  <a:xfrm>
                    <a:off x="5588383" y="4403560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50" name="타원 349">
                      <a:extLst>
                        <a:ext uri="{FF2B5EF4-FFF2-40B4-BE49-F238E27FC236}">
                          <a16:creationId xmlns:a16="http://schemas.microsoft.com/office/drawing/2014/main" id="{08DC8DDD-D0BF-4178-BBB1-D29D7C5BC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51" name="타원 350">
                      <a:extLst>
                        <a:ext uri="{FF2B5EF4-FFF2-40B4-BE49-F238E27FC236}">
                          <a16:creationId xmlns:a16="http://schemas.microsoft.com/office/drawing/2014/main" id="{00FC17A8-8ACE-4F2C-B27A-A3C26FDC8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52" name="타원 351">
                      <a:extLst>
                        <a:ext uri="{FF2B5EF4-FFF2-40B4-BE49-F238E27FC236}">
                          <a16:creationId xmlns:a16="http://schemas.microsoft.com/office/drawing/2014/main" id="{FCC7F631-102C-4064-A965-33BEBCA48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53" name="타원 352">
                      <a:extLst>
                        <a:ext uri="{FF2B5EF4-FFF2-40B4-BE49-F238E27FC236}">
                          <a16:creationId xmlns:a16="http://schemas.microsoft.com/office/drawing/2014/main" id="{A4976634-82F4-40E4-84EA-41293870F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54" name="그룹 353">
                    <a:extLst>
                      <a:ext uri="{FF2B5EF4-FFF2-40B4-BE49-F238E27FC236}">
                        <a16:creationId xmlns:a16="http://schemas.microsoft.com/office/drawing/2014/main" id="{88FA082A-944E-4708-BCDF-8680EBFD33B6}"/>
                      </a:ext>
                    </a:extLst>
                  </p:cNvPr>
                  <p:cNvGrpSpPr/>
                  <p:nvPr/>
                </p:nvGrpSpPr>
                <p:grpSpPr>
                  <a:xfrm>
                    <a:off x="5588383" y="479708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55" name="타원 354">
                      <a:extLst>
                        <a:ext uri="{FF2B5EF4-FFF2-40B4-BE49-F238E27FC236}">
                          <a16:creationId xmlns:a16="http://schemas.microsoft.com/office/drawing/2014/main" id="{CC25E36D-0850-4C38-8678-1ED8C5010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56" name="타원 355">
                      <a:extLst>
                        <a:ext uri="{FF2B5EF4-FFF2-40B4-BE49-F238E27FC236}">
                          <a16:creationId xmlns:a16="http://schemas.microsoft.com/office/drawing/2014/main" id="{D365C177-84DF-4151-BF22-347B940CF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57" name="타원 356">
                      <a:extLst>
                        <a:ext uri="{FF2B5EF4-FFF2-40B4-BE49-F238E27FC236}">
                          <a16:creationId xmlns:a16="http://schemas.microsoft.com/office/drawing/2014/main" id="{27E1A3FF-6248-4A8E-A43B-BE0350479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58" name="타원 357">
                      <a:extLst>
                        <a:ext uri="{FF2B5EF4-FFF2-40B4-BE49-F238E27FC236}">
                          <a16:creationId xmlns:a16="http://schemas.microsoft.com/office/drawing/2014/main" id="{90E40F1C-DE30-405F-BAFA-03E2320B0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59" name="그룹 358">
                    <a:extLst>
                      <a:ext uri="{FF2B5EF4-FFF2-40B4-BE49-F238E27FC236}">
                        <a16:creationId xmlns:a16="http://schemas.microsoft.com/office/drawing/2014/main" id="{55CF0B66-A21D-4296-9FD4-D80321442CA4}"/>
                      </a:ext>
                    </a:extLst>
                  </p:cNvPr>
                  <p:cNvGrpSpPr/>
                  <p:nvPr/>
                </p:nvGrpSpPr>
                <p:grpSpPr>
                  <a:xfrm>
                    <a:off x="5588383" y="5181221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60" name="타원 359">
                      <a:extLst>
                        <a:ext uri="{FF2B5EF4-FFF2-40B4-BE49-F238E27FC236}">
                          <a16:creationId xmlns:a16="http://schemas.microsoft.com/office/drawing/2014/main" id="{5BD09B18-02AE-4E0B-AE41-7665F48B9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61" name="타원 360">
                      <a:extLst>
                        <a:ext uri="{FF2B5EF4-FFF2-40B4-BE49-F238E27FC236}">
                          <a16:creationId xmlns:a16="http://schemas.microsoft.com/office/drawing/2014/main" id="{16A1E0F2-B929-45FA-B63C-4D9778FFE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62" name="타원 361">
                      <a:extLst>
                        <a:ext uri="{FF2B5EF4-FFF2-40B4-BE49-F238E27FC236}">
                          <a16:creationId xmlns:a16="http://schemas.microsoft.com/office/drawing/2014/main" id="{95F6B7BC-1EA8-4AD2-952B-CF70F6543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63" name="타원 362">
                      <a:extLst>
                        <a:ext uri="{FF2B5EF4-FFF2-40B4-BE49-F238E27FC236}">
                          <a16:creationId xmlns:a16="http://schemas.microsoft.com/office/drawing/2014/main" id="{ADF17E1F-3C92-4580-B124-BB8F698F5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364" name="그룹 363">
                    <a:extLst>
                      <a:ext uri="{FF2B5EF4-FFF2-40B4-BE49-F238E27FC236}">
                        <a16:creationId xmlns:a16="http://schemas.microsoft.com/office/drawing/2014/main" id="{2B2D3648-9FF9-47CE-8066-FEC0C5BB5C7D}"/>
                      </a:ext>
                    </a:extLst>
                  </p:cNvPr>
                  <p:cNvGrpSpPr/>
                  <p:nvPr/>
                </p:nvGrpSpPr>
                <p:grpSpPr>
                  <a:xfrm>
                    <a:off x="5588383" y="5557596"/>
                    <a:ext cx="326818" cy="300071"/>
                    <a:chOff x="3509317" y="4403560"/>
                    <a:chExt cx="326818" cy="300071"/>
                  </a:xfrm>
                </p:grpSpPr>
                <p:sp>
                  <p:nvSpPr>
                    <p:cNvPr id="365" name="타원 364">
                      <a:extLst>
                        <a:ext uri="{FF2B5EF4-FFF2-40B4-BE49-F238E27FC236}">
                          <a16:creationId xmlns:a16="http://schemas.microsoft.com/office/drawing/2014/main" id="{469BEADA-72A4-46DC-A3D2-7D7BB69BB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40356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66" name="타원 365">
                      <a:extLst>
                        <a:ext uri="{FF2B5EF4-FFF2-40B4-BE49-F238E27FC236}">
                          <a16:creationId xmlns:a16="http://schemas.microsoft.com/office/drawing/2014/main" id="{58207345-30B3-4328-84AA-27372844C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40356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67" name="타원 366">
                      <a:extLst>
                        <a:ext uri="{FF2B5EF4-FFF2-40B4-BE49-F238E27FC236}">
                          <a16:creationId xmlns:a16="http://schemas.microsoft.com/office/drawing/2014/main" id="{30791834-9BF7-4814-AB9D-C9277F1B2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9317" y="4595631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68" name="타원 367">
                      <a:extLst>
                        <a:ext uri="{FF2B5EF4-FFF2-40B4-BE49-F238E27FC236}">
                          <a16:creationId xmlns:a16="http://schemas.microsoft.com/office/drawing/2014/main" id="{0B2A8309-664B-4790-B4AF-84B9B7793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8135" y="4595630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화살표: 오른쪽으로 구부러짐 20">
                  <a:extLst>
                    <a:ext uri="{FF2B5EF4-FFF2-40B4-BE49-F238E27FC236}">
                      <a16:creationId xmlns:a16="http://schemas.microsoft.com/office/drawing/2014/main" id="{E6B00841-B6AE-4983-A951-2DB459F33E0D}"/>
                    </a:ext>
                  </a:extLst>
                </p:cNvPr>
                <p:cNvSpPr/>
                <p:nvPr/>
              </p:nvSpPr>
              <p:spPr>
                <a:xfrm>
                  <a:off x="6958830" y="5086764"/>
                  <a:ext cx="501828" cy="329345"/>
                </a:xfrm>
                <a:prstGeom prst="curvedRightArrow">
                  <a:avLst>
                    <a:gd name="adj1" fmla="val 25000"/>
                    <a:gd name="adj2" fmla="val 50000"/>
                    <a:gd name="adj3" fmla="val 3949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4EE6E75-6E40-4B89-83C7-428A27243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19" y="3008327"/>
                <a:ext cx="2126777" cy="1182654"/>
              </a:xfrm>
              <a:prstGeom prst="line">
                <a:avLst/>
              </a:prstGeom>
              <a:ln w="9525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A5994A38-6ACB-4CC4-B19E-42662176B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205" y="4203681"/>
                <a:ext cx="2074400" cy="73023"/>
              </a:xfrm>
              <a:prstGeom prst="line">
                <a:avLst/>
              </a:prstGeom>
              <a:ln w="9525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0281B906-D518-4BCF-9530-ECDD9C8E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269" y="3890952"/>
                <a:ext cx="436465" cy="238118"/>
              </a:xfrm>
              <a:prstGeom prst="line">
                <a:avLst/>
              </a:prstGeom>
              <a:ln w="9525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5" name="직사각형 34">
                <a:extLst>
                  <a:ext uri="{FF2B5EF4-FFF2-40B4-BE49-F238E27FC236}">
                    <a16:creationId xmlns:a16="http://schemas.microsoft.com/office/drawing/2014/main" id="{D80A82CF-44EE-4DF7-8E01-F7C790F17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92" y="2679478"/>
                <a:ext cx="824886" cy="305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LED chart</a:t>
                </a:r>
                <a:endParaRPr lang="ko-KR" altLang="en-US"/>
              </a:p>
            </p:txBody>
          </p:sp>
          <p:sp>
            <p:nvSpPr>
              <p:cNvPr id="16406" name="직사각형 372">
                <a:extLst>
                  <a:ext uri="{FF2B5EF4-FFF2-40B4-BE49-F238E27FC236}">
                    <a16:creationId xmlns:a16="http://schemas.microsoft.com/office/drawing/2014/main" id="{9577A9CA-1322-4FC5-8A30-FDE1E1D5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420" y="3751668"/>
                <a:ext cx="662103" cy="305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Module</a:t>
                </a:r>
                <a:endParaRPr lang="ko-KR" altLang="en-US"/>
              </a:p>
            </p:txBody>
          </p:sp>
          <p:sp>
            <p:nvSpPr>
              <p:cNvPr id="16407" name="직사각형 375">
                <a:extLst>
                  <a:ext uri="{FF2B5EF4-FFF2-40B4-BE49-F238E27FC236}">
                    <a16:creationId xmlns:a16="http://schemas.microsoft.com/office/drawing/2014/main" id="{CC8A0316-2909-4463-A3CD-6217AB64D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677" y="4122296"/>
                <a:ext cx="100059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Rotation stage</a:t>
                </a:r>
                <a:endParaRPr lang="ko-KR" altLang="en-US"/>
              </a:p>
            </p:txBody>
          </p: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B9D32831-AF5A-4524-8006-5AD018662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9838" y="2808308"/>
                <a:ext cx="815793" cy="1111219"/>
              </a:xfrm>
              <a:prstGeom prst="line">
                <a:avLst/>
              </a:prstGeom>
              <a:ln w="9525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9" name="직사각형 7">
                <a:extLst>
                  <a:ext uri="{FF2B5EF4-FFF2-40B4-BE49-F238E27FC236}">
                    <a16:creationId xmlns:a16="http://schemas.microsoft.com/office/drawing/2014/main" id="{358E4443-D89F-4984-9D0C-080B5D700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630" y="5570283"/>
                <a:ext cx="2613216" cy="35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300" b="1">
                    <a:latin typeface="Arial Narrow" panose="020B0606020202030204" pitchFamily="34" charset="0"/>
                  </a:rPr>
                  <a:t>One-chart moving concept schematic</a:t>
                </a:r>
              </a:p>
            </p:txBody>
          </p: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7170FDF9-4187-41CD-8199-CC1CB335E7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8173" y="3133735"/>
                <a:ext cx="0" cy="12477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화살표: 위쪽/아래쪽 240">
                <a:extLst>
                  <a:ext uri="{FF2B5EF4-FFF2-40B4-BE49-F238E27FC236}">
                    <a16:creationId xmlns:a16="http://schemas.microsoft.com/office/drawing/2014/main" id="{D0358080-C6F1-4B98-BA17-20C2CC372DAC}"/>
                  </a:ext>
                </a:extLst>
              </p:cNvPr>
              <p:cNvSpPr/>
              <p:nvPr/>
            </p:nvSpPr>
            <p:spPr>
              <a:xfrm rot="16200000">
                <a:off x="2100611" y="4399113"/>
                <a:ext cx="252406" cy="1791889"/>
              </a:xfrm>
              <a:prstGeom prst="upDownArrow">
                <a:avLst>
                  <a:gd name="adj1" fmla="val 40369"/>
                  <a:gd name="adj2" fmla="val 112132"/>
                </a:avLst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4" name="화살표: 위쪽/아래쪽 243">
                <a:extLst>
                  <a:ext uri="{FF2B5EF4-FFF2-40B4-BE49-F238E27FC236}">
                    <a16:creationId xmlns:a16="http://schemas.microsoft.com/office/drawing/2014/main" id="{1A694DEA-EDDB-4487-88D6-3AD0C554D1CB}"/>
                  </a:ext>
                </a:extLst>
              </p:cNvPr>
              <p:cNvSpPr/>
              <p:nvPr/>
            </p:nvSpPr>
            <p:spPr>
              <a:xfrm rot="3205412">
                <a:off x="3629035" y="4180001"/>
                <a:ext cx="252405" cy="1363360"/>
              </a:xfrm>
              <a:prstGeom prst="upDownArrow">
                <a:avLst>
                  <a:gd name="adj1" fmla="val 40369"/>
                  <a:gd name="adj2" fmla="val 112132"/>
                </a:avLst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413" name="직사각형 247">
                <a:extLst>
                  <a:ext uri="{FF2B5EF4-FFF2-40B4-BE49-F238E27FC236}">
                    <a16:creationId xmlns:a16="http://schemas.microsoft.com/office/drawing/2014/main" id="{180B3457-3452-48D0-8441-3B489F193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065" y="4787153"/>
                <a:ext cx="88036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1pPr>
                <a:lvl2pPr marL="742950" indent="-2857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2pPr>
                <a:lvl3pPr marL="11430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3pPr>
                <a:lvl4pPr marL="16002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4pPr>
                <a:lvl5pPr marL="2057400" indent="-2286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34" charset="-127"/>
                  </a:defRPr>
                </a:lvl9pPr>
              </a:lstStyle>
              <a:p>
                <a:r>
                  <a:rPr lang="en-US" altLang="ko-KR">
                    <a:latin typeface="Arial Narrow" panose="020B0606020202030204" pitchFamily="34" charset="0"/>
                  </a:rPr>
                  <a:t>Linear stage</a:t>
                </a:r>
                <a:endParaRPr lang="ko-KR" altLang="en-US"/>
              </a:p>
            </p:txBody>
          </p:sp>
        </p:grpSp>
        <p:grpSp>
          <p:nvGrpSpPr>
            <p:cNvPr id="16394" name="그룹 18">
              <a:extLst>
                <a:ext uri="{FF2B5EF4-FFF2-40B4-BE49-F238E27FC236}">
                  <a16:creationId xmlns:a16="http://schemas.microsoft.com/office/drawing/2014/main" id="{25059171-75DA-4EFE-8C47-73CCB4DE9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4585" y="4497468"/>
              <a:ext cx="728932" cy="577744"/>
              <a:chOff x="2126430" y="4511510"/>
              <a:chExt cx="728932" cy="577744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64CC9140-2E7F-4F03-9C25-7E6C82CBB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5968" y="4617762"/>
                <a:ext cx="703106" cy="471475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화살표: 오른쪽으로 구부러짐 244">
                <a:extLst>
                  <a:ext uri="{FF2B5EF4-FFF2-40B4-BE49-F238E27FC236}">
                    <a16:creationId xmlns:a16="http://schemas.microsoft.com/office/drawing/2014/main" id="{630EBB24-D069-4C16-85CE-4D3007C06A31}"/>
                  </a:ext>
                </a:extLst>
              </p:cNvPr>
              <p:cNvSpPr/>
              <p:nvPr/>
            </p:nvSpPr>
            <p:spPr>
              <a:xfrm rot="13536264">
                <a:off x="2483827" y="4574137"/>
                <a:ext cx="434963" cy="309494"/>
              </a:xfrm>
              <a:prstGeom prst="curvedRightArrow">
                <a:avLst>
                  <a:gd name="adj1" fmla="val 25000"/>
                  <a:gd name="adj2" fmla="val 50000"/>
                  <a:gd name="adj3" fmla="val 394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392" name="제목 3">
            <a:extLst>
              <a:ext uri="{FF2B5EF4-FFF2-40B4-BE49-F238E27FC236}">
                <a16:creationId xmlns:a16="http://schemas.microsoft.com/office/drawing/2014/main" id="{6B2CCC99-DF28-4CA4-AAB5-9C0A8A2D4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82550"/>
            <a:ext cx="710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LG스마트체 Bold" panose="020B0600000101010101" pitchFamily="34" charset="-127"/>
                <a:ea typeface="LG스마트체 Bold" panose="020B0600000101010101" pitchFamily="34" charset="-127"/>
              </a:rPr>
              <a:t>Calibration Geo cal.</a:t>
            </a:r>
            <a:endParaRPr lang="ko-KR" altLang="en-US">
              <a:latin typeface="LG스마트체 Bold" panose="020B0600000101010101" pitchFamily="34" charset="-127"/>
              <a:ea typeface="LG스마트체 Bold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`10년 전략CM">
  <a:themeElements>
    <a:clrScheme name="2_`10년 전략C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`10년 전략CM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`10년 전략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`10년 전략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`10년 전략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`10년 전략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`10년 전략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`10년 전략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`10년 전략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`10년 전략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`10년 전략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`10년 전략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`10년 전략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`10년 전략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E948473-33B8-44A6-8650-2769E77573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31A92-5D9E-4F8F-924E-07FF447190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0BD970-1FB3-4177-A0C5-DA83DC4AC296}">
  <ds:schemaRefs>
    <ds:schemaRef ds:uri="http://purl.org/dc/terms/"/>
    <ds:schemaRef ds:uri="http://purl.org/dc/elements/1.1/"/>
    <ds:schemaRef ds:uri="http://www.w3.org/XML/1998/namespace"/>
    <ds:schemaRef ds:uri="4354823e-c960-4fe1-8874-8fa7879b6efb"/>
    <ds:schemaRef ds:uri="345c0310-5f6a-4163-af51-f88ea6aa846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42618</TotalTime>
  <Words>1961</Words>
  <Application>Microsoft Office PowerPoint</Application>
  <PresentationFormat>A4 용지(210x297mm)</PresentationFormat>
  <Paragraphs>479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Arial</vt:lpstr>
      <vt:lpstr>돋움</vt:lpstr>
      <vt:lpstr>굴림</vt:lpstr>
      <vt:lpstr>LG스마트체 SemiBold</vt:lpstr>
      <vt:lpstr>LG스마트체2.0 Bold</vt:lpstr>
      <vt:lpstr>LG스마트체 Regular</vt:lpstr>
      <vt:lpstr>Wingdings</vt:lpstr>
      <vt:lpstr>LG스마트체 Light</vt:lpstr>
      <vt:lpstr>Arial Narrow</vt:lpstr>
      <vt:lpstr>Angsana New</vt:lpstr>
      <vt:lpstr>LG스마트체 Bold</vt:lpstr>
      <vt:lpstr>LG Smart UI Regular</vt:lpstr>
      <vt:lpstr>LG스마트체2.0 Regular</vt:lpstr>
      <vt:lpstr>맑은 고딕</vt:lpstr>
      <vt:lpstr>2_`10년 전략CM</vt:lpstr>
      <vt:lpstr>PowerPoint 프레젠테이션</vt:lpstr>
      <vt:lpstr>PowerPoint 프레젠테이션</vt:lpstr>
      <vt:lpstr>업무 인수인계서 </vt:lpstr>
      <vt:lpstr>PowerPoint 프레젠테이션</vt:lpstr>
      <vt:lpstr>PowerPoint 프레젠테이션</vt:lpstr>
      <vt:lpstr>S-LiDAR Cal. (Dark, TDC, P2P)</vt:lpstr>
      <vt:lpstr>Calibration Geo and Depth cal.</vt:lpstr>
      <vt:lpstr>Calibration Geo cal.</vt:lpstr>
      <vt:lpstr>Calibration Geo cal.</vt:lpstr>
      <vt:lpstr>Calibration Geo cal.</vt:lpstr>
      <vt:lpstr>Calibration Geo cal.</vt:lpstr>
      <vt:lpstr>Calibration Geo cal.</vt:lpstr>
      <vt:lpstr>Calibration Geo cal.</vt:lpstr>
      <vt:lpstr>Calibration Geo cal.</vt:lpstr>
      <vt:lpstr>Calibration Depth cal.</vt:lpstr>
      <vt:lpstr>Calibration Depth cal.</vt:lpstr>
      <vt:lpstr>Calibration Depth cal.</vt:lpstr>
      <vt:lpstr>Calibration Depth cal.</vt:lpstr>
      <vt:lpstr>Calibration Depth cal.</vt:lpstr>
      <vt:lpstr>Calibration Depth cal.</vt:lpstr>
      <vt:lpstr>Calibration Depth cal.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user</dc:creator>
  <cp:lastModifiedBy>이동건</cp:lastModifiedBy>
  <cp:revision>3535</cp:revision>
  <cp:lastPrinted>2022-07-15T04:51:23Z</cp:lastPrinted>
  <dcterms:created xsi:type="dcterms:W3CDTF">2010-03-23T04:25:19Z</dcterms:created>
  <dcterms:modified xsi:type="dcterms:W3CDTF">2022-07-25T02:09:03Z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2022-07-25T02:08:33Z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e9e1a8ea-c566-41eb-84a3-40e1a6f85e0c</vt:lpwstr>
  </property>
  <property fmtid="{D5CDD505-2E9C-101B-9397-08002B2CF9AE}" pid="8" name="MSIP_Label_99b8a968-831d-4cfc-b1f9-4367a1331151_ContentBits">
    <vt:lpwstr>3</vt:lpwstr>
  </property>
</Properties>
</file>