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72" r:id="rId5"/>
  </p:sldMasterIdLst>
  <p:notesMasterIdLst>
    <p:notesMasterId r:id="rId34"/>
  </p:notesMasterIdLst>
  <p:sldIdLst>
    <p:sldId id="5352" r:id="rId6"/>
    <p:sldId id="5358" r:id="rId7"/>
    <p:sldId id="5326" r:id="rId8"/>
    <p:sldId id="5357" r:id="rId9"/>
    <p:sldId id="373" r:id="rId10"/>
    <p:sldId id="5359" r:id="rId11"/>
    <p:sldId id="2432" r:id="rId12"/>
    <p:sldId id="387" r:id="rId13"/>
    <p:sldId id="5354" r:id="rId14"/>
    <p:sldId id="5364" r:id="rId15"/>
    <p:sldId id="366" r:id="rId16"/>
    <p:sldId id="379" r:id="rId17"/>
    <p:sldId id="382" r:id="rId18"/>
    <p:sldId id="5365" r:id="rId19"/>
    <p:sldId id="383" r:id="rId20"/>
    <p:sldId id="5322" r:id="rId21"/>
    <p:sldId id="5330" r:id="rId22"/>
    <p:sldId id="5345" r:id="rId23"/>
    <p:sldId id="5355" r:id="rId24"/>
    <p:sldId id="2423" r:id="rId25"/>
    <p:sldId id="5350" r:id="rId26"/>
    <p:sldId id="4586" r:id="rId27"/>
    <p:sldId id="5342" r:id="rId28"/>
    <p:sldId id="1043" r:id="rId29"/>
    <p:sldId id="5362" r:id="rId30"/>
    <p:sldId id="5363" r:id="rId31"/>
    <p:sldId id="5366" r:id="rId32"/>
    <p:sldId id="5347" r:id="rId33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3" pos="262">
          <p15:clr>
            <a:srgbClr val="A4A3A4"/>
          </p15:clr>
        </p15:guide>
        <p15:guide id="4" pos="5955" userDrawn="1">
          <p15:clr>
            <a:srgbClr val="A4A3A4"/>
          </p15:clr>
        </p15:guide>
        <p15:guide id="5" orient="horz" pos="4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D2D2"/>
    <a:srgbClr val="FF3232"/>
    <a:srgbClr val="FF6464"/>
    <a:srgbClr val="0000FF"/>
    <a:srgbClr val="FABB96"/>
    <a:srgbClr val="EADDD3"/>
    <a:srgbClr val="EDDCD2"/>
    <a:srgbClr val="FFF5E6"/>
    <a:srgbClr val="FF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52F57-F200-4F0B-8AE4-235C56593CC1}" v="130" dt="2022-03-03T02:08:54.940"/>
    <p1510:client id="{B2F12240-D4B0-494D-AA04-1F0BF2180370}" v="182" dt="2022-03-03T03:44:00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882" autoAdjust="0"/>
  </p:normalViewPr>
  <p:slideViewPr>
    <p:cSldViewPr snapToGrid="0">
      <p:cViewPr varScale="1">
        <p:scale>
          <a:sx n="114" d="100"/>
          <a:sy n="114" d="100"/>
        </p:scale>
        <p:origin x="1254" y="96"/>
      </p:cViewPr>
      <p:guideLst>
        <p:guide orient="horz" pos="3997"/>
        <p:guide pos="262"/>
        <p:guide pos="5955"/>
        <p:guide orient="horz" pos="42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0"/>
        <p:guide pos="2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8BFC89-7473-4D21-8DE9-00166EC38EAA}" type="datetimeFigureOut">
              <a:rPr lang="ko-KR" altLang="en-US"/>
              <a:pPr>
                <a:defRPr/>
              </a:pPr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E80E56A-B051-4D1C-A9CD-64FB56F03A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0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목적에 플랫폼 관련 내용 추가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49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이경태 팀장 인력 추가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/>
              <a:t>시간 딜레이 이슈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빛의 굴절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진동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38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6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1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텍스트로 작성</a:t>
            </a:r>
            <a:endParaRPr lang="en-US" altLang="ko-KR"/>
          </a:p>
          <a:p>
            <a:r>
              <a:rPr lang="ko-KR" altLang="en-US"/>
              <a:t>타당성때 차별화의 구체화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컨셉에 </a:t>
            </a:r>
            <a:r>
              <a:rPr lang="en-US" altLang="ko-KR"/>
              <a:t>2.</a:t>
            </a:r>
            <a:r>
              <a:rPr lang="ko-KR" altLang="en-US"/>
              <a:t> 플랫폼 기술 및 링크</a:t>
            </a:r>
            <a:endParaRPr lang="en-US" altLang="ko-KR"/>
          </a:p>
          <a:p>
            <a:r>
              <a:rPr lang="ko-KR" altLang="en-US"/>
              <a:t>차별화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XY Cal., Z Cal.  + </a:t>
            </a:r>
            <a:r>
              <a:rPr lang="ko-KR" altLang="en-US"/>
              <a:t>서술 기술 설명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8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 기대 내역을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제시해주시되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보고에 앞서 내용 참고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사업목표를 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구체화하여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불확실성 검증 완료 시점에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보고드리겠다는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넣어주시면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좋을 것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6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</a:t>
            </a:r>
            <a:r>
              <a:rPr lang="ko-KR" altLang="en-US"/>
              <a:t>사 계약 관련 </a:t>
            </a:r>
            <a:r>
              <a:rPr lang="en-US" altLang="ko-KR"/>
              <a:t>LSS</a:t>
            </a:r>
            <a:r>
              <a:rPr lang="ko-KR" altLang="en-US"/>
              <a:t>에 의뢰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78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9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7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830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5615126"/>
            <a:ext cx="1131627" cy="262146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4E9AA4D1-ED37-491E-BED5-12AA383B4F4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622048E1-F01D-4F36-9968-8AD9C8D5CD06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60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AAA83852-2EF2-4B2C-9D97-02626D434E6A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DF2AB7F1-A998-40D3-8F57-DC25EC5F8840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8941E6-037E-425D-822B-7BD36C0329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481392" y="378786"/>
            <a:ext cx="1356199" cy="262800"/>
          </a:xfrm>
          <a:prstGeom prst="rect">
            <a:avLst/>
          </a:prstGeom>
          <a:solidFill>
            <a:schemeClr val="bg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slide" Target="slide2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slide" Target="slide14.xml"/><Relationship Id="rId5" Type="http://schemas.openxmlformats.org/officeDocument/2006/relationships/image" Target="../media/image11.png"/><Relationship Id="rId10" Type="http://schemas.openxmlformats.org/officeDocument/2006/relationships/slide" Target="slide13.xml"/><Relationship Id="rId4" Type="http://schemas.openxmlformats.org/officeDocument/2006/relationships/image" Target="../media/image22.png"/><Relationship Id="rId9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16.png"/><Relationship Id="rId7" Type="http://schemas.openxmlformats.org/officeDocument/2006/relationships/slide" Target="slide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.xlsx"/><Relationship Id="rId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6114" y="1812993"/>
            <a:ext cx="8465780" cy="39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defRPr/>
            </a:pPr>
            <a:r>
              <a:rPr lang="en-US" altLang="ko-KR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[</a:t>
            </a:r>
            <a:r>
              <a:rPr lang="en-US" altLang="ko-KR" sz="2400" b="1">
                <a:solidFill>
                  <a:srgbClr val="FF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D1-2203-XX</a:t>
            </a:r>
            <a:r>
              <a:rPr lang="en-US" altLang="ko-KR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]LiDAR</a:t>
            </a:r>
            <a:r>
              <a:rPr lang="ko-KR" altLang="en-US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Calibration </a:t>
            </a:r>
            <a:r>
              <a:rPr lang="ko-KR" altLang="en-US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기술 개발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953000" y="5509543"/>
            <a:ext cx="1584176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/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CTO / SW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개발팀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21600" y="3036148"/>
            <a:ext cx="2989588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30188" indent="-23018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87313" indent="-87313" algn="l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과제 추진 배경</a:t>
            </a:r>
            <a:endParaRPr kumimoji="0" lang="en-US" altLang="ko-KR" sz="140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사업 기회 분석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개발 </a:t>
            </a: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Concept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및 핵심 기술 확보 방안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과제 목표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RISK Assessment</a:t>
            </a: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향후 계획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Resource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투입 계획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6841832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46319"/>
              </p:ext>
            </p:extLst>
          </p:nvPr>
        </p:nvGraphicFramePr>
        <p:xfrm>
          <a:off x="6738785" y="2835825"/>
          <a:ext cx="3110759" cy="329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1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개발팀 박상형</a:t>
                      </a:r>
                      <a:r>
                        <a:rPr lang="ko-KR" altLang="en-US" sz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책임</a:t>
                      </a:r>
                      <a:endPara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1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다양한 </a:t>
                      </a:r>
                      <a:r>
                        <a:rPr lang="en-US" altLang="ko-KR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업체의 생산 방식을 효율적으로 대응할 수 있는 플랫폼 개발을 위한 </a:t>
                      </a:r>
                      <a:r>
                        <a:rPr lang="en-US" altLang="ko-KR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“LiDAR Calibration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기술 개발” 선행 과제 진행 여부 의사 결정</a:t>
                      </a:r>
                      <a:endPara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1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[CTO] </a:t>
                      </a:r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부문장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기반기술연구소장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융합부품개발연구소장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R&amp;D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기획실장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기술인큐베이션팀장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기술기획팀장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S/W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개발팀장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DX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정밀분석팀장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융합부품개발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LiDAR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사업화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TDR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리더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]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광학솔루션연구소장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전장부품사업부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]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전장부품사업담당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본사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]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상품전략팀장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" name="Group 375">
            <a:extLst>
              <a:ext uri="{FF2B5EF4-FFF2-40B4-BE49-F238E27FC236}">
                <a16:creationId xmlns:a16="http://schemas.microsoft.com/office/drawing/2014/main" id="{F04583D0-4D59-4EF5-BCF7-200DB61370D5}"/>
              </a:ext>
            </a:extLst>
          </p:cNvPr>
          <p:cNvGraphicFramePr>
            <a:graphicFrameLocks noGrp="1"/>
          </p:cNvGraphicFramePr>
          <p:nvPr/>
        </p:nvGraphicFramePr>
        <p:xfrm>
          <a:off x="306081" y="3178465"/>
          <a:ext cx="3381657" cy="368424"/>
        </p:xfrm>
        <a:graphic>
          <a:graphicData uri="http://schemas.openxmlformats.org/drawingml/2006/table">
            <a:tbl>
              <a:tblPr/>
              <a:tblGrid>
                <a:gridCol w="327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935">
                  <a:extLst>
                    <a:ext uri="{9D8B030D-6E8A-4147-A177-3AD203B41FA5}">
                      <a16:colId xmlns:a16="http://schemas.microsoft.com/office/drawing/2014/main" val="51619623"/>
                    </a:ext>
                  </a:extLst>
                </a:gridCol>
                <a:gridCol w="615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719">
                  <a:extLst>
                    <a:ext uri="{9D8B030D-6E8A-4147-A177-3AD203B41FA5}">
                      <a16:colId xmlns:a16="http://schemas.microsoft.com/office/drawing/2014/main" val="2174975175"/>
                    </a:ext>
                  </a:extLst>
                </a:gridCol>
              </a:tblGrid>
              <a:tr h="72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cTRM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TRM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cTRM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/TRM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후보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사업부지원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기반기술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신사업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 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 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 Box 6">
            <a:extLst>
              <a:ext uri="{FF2B5EF4-FFF2-40B4-BE49-F238E27FC236}">
                <a16:creationId xmlns:a16="http://schemas.microsoft.com/office/drawing/2014/main" id="{7774949A-8032-47CB-8815-2055DCC7D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108" y="4437112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050704-11A9-4C76-87AD-F4ADDDF2CF55}"/>
              </a:ext>
            </a:extLst>
          </p:cNvPr>
          <p:cNvSpPr/>
          <p:nvPr/>
        </p:nvSpPr>
        <p:spPr>
          <a:xfrm>
            <a:off x="1779483" y="451884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C7FC1191-F70B-4FA5-84BE-75C3C47BC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328" y="4504897"/>
            <a:ext cx="8704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사업화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TDR</a:t>
            </a:r>
          </a:p>
        </p:txBody>
      </p:sp>
      <p:sp>
        <p:nvSpPr>
          <p:cNvPr id="78" name="Text Box 6">
            <a:extLst>
              <a:ext uri="{FF2B5EF4-FFF2-40B4-BE49-F238E27FC236}">
                <a16:creationId xmlns:a16="http://schemas.microsoft.com/office/drawing/2014/main" id="{79349FEF-6E19-46CB-B13E-E4E88F857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4504897"/>
            <a:ext cx="2212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CTO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67C433A-4F30-4A35-8EA1-0E1BA35C0B06}"/>
              </a:ext>
            </a:extLst>
          </p:cNvPr>
          <p:cNvSpPr/>
          <p:nvPr/>
        </p:nvSpPr>
        <p:spPr>
          <a:xfrm>
            <a:off x="1779483" y="476049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7A819B6-1541-41EB-9580-E3EF62FA06BE}"/>
              </a:ext>
            </a:extLst>
          </p:cNvPr>
          <p:cNvSpPr/>
          <p:nvPr/>
        </p:nvSpPr>
        <p:spPr>
          <a:xfrm>
            <a:off x="2819421" y="476049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1" name="Text Box 6">
            <a:extLst>
              <a:ext uri="{FF2B5EF4-FFF2-40B4-BE49-F238E27FC236}">
                <a16:creationId xmlns:a16="http://schemas.microsoft.com/office/drawing/2014/main" id="{9B703EBE-B734-48C9-B9CB-F03755E2B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4747858"/>
            <a:ext cx="15549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無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Text Box 6">
            <a:extLst>
              <a:ext uri="{FF2B5EF4-FFF2-40B4-BE49-F238E27FC236}">
                <a16:creationId xmlns:a16="http://schemas.microsoft.com/office/drawing/2014/main" id="{9B2348C7-43AD-484D-8CD1-B16AE080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4747858"/>
            <a:ext cx="1266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有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id="{6BB316E1-AFB4-47FC-8E62-24A491AB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77" y="4504897"/>
            <a:ext cx="5418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발의 주체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84" name="Text Box 6">
            <a:extLst>
              <a:ext uri="{FF2B5EF4-FFF2-40B4-BE49-F238E27FC236}">
                <a16:creationId xmlns:a16="http://schemas.microsoft.com/office/drawing/2014/main" id="{991CCBF6-84B2-49E7-BC12-4C39090C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77" y="4747858"/>
            <a:ext cx="5418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이력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78DB89-E379-4A58-9DE7-FD92813D1E3E}"/>
              </a:ext>
            </a:extLst>
          </p:cNvPr>
          <p:cNvSpPr txBox="1"/>
          <p:nvPr/>
        </p:nvSpPr>
        <p:spPr>
          <a:xfrm>
            <a:off x="1191036" y="4906230"/>
            <a:ext cx="2330446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타당성 검토 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(’21.07~’21.10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4MM) : </a:t>
            </a:r>
            <a:endParaRPr lang="ko-KR" altLang="en-US" sz="8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633E5D-61D8-43A8-8DB1-4B9AFA94C416}"/>
              </a:ext>
            </a:extLst>
          </p:cNvPr>
          <p:cNvSpPr/>
          <p:nvPr/>
        </p:nvSpPr>
        <p:spPr>
          <a:xfrm>
            <a:off x="1779483" y="5173724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id="{DCF16302-80EF-460F-B1D3-F1D3BF5AD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5161086"/>
            <a:ext cx="46326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등록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(G2)</a:t>
            </a:r>
          </a:p>
        </p:txBody>
      </p:sp>
      <p:sp>
        <p:nvSpPr>
          <p:cNvPr id="88" name="Text Box 6">
            <a:extLst>
              <a:ext uri="{FF2B5EF4-FFF2-40B4-BE49-F238E27FC236}">
                <a16:creationId xmlns:a16="http://schemas.microsoft.com/office/drawing/2014/main" id="{45D24814-0DD7-4352-AF7A-C4BB36B19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77" y="5161086"/>
            <a:ext cx="549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Gate 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목적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A177010-DAC5-42A1-AB4C-3D06103E8093}"/>
              </a:ext>
            </a:extLst>
          </p:cNvPr>
          <p:cNvSpPr/>
          <p:nvPr/>
        </p:nvSpPr>
        <p:spPr>
          <a:xfrm>
            <a:off x="2819421" y="5173610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0" name="Text Box 6">
            <a:extLst>
              <a:ext uri="{FF2B5EF4-FFF2-40B4-BE49-F238E27FC236}">
                <a16:creationId xmlns:a16="http://schemas.microsoft.com/office/drawing/2014/main" id="{DC66FD6A-D5E2-45D2-9BEF-A38ABD5F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5160972"/>
            <a:ext cx="69570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중간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Gate (G3)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648276-5E17-42F3-B75A-41F75DB63596}"/>
              </a:ext>
            </a:extLst>
          </p:cNvPr>
          <p:cNvSpPr/>
          <p:nvPr/>
        </p:nvSpPr>
        <p:spPr>
          <a:xfrm>
            <a:off x="1779483" y="5428984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2" name="Text Box 6">
            <a:extLst>
              <a:ext uri="{FF2B5EF4-FFF2-40B4-BE49-F238E27FC236}">
                <a16:creationId xmlns:a16="http://schemas.microsoft.com/office/drawing/2014/main" id="{F340E764-DA3D-4B87-B664-B364F5CE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5416346"/>
            <a:ext cx="46326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(G4)</a:t>
            </a:r>
          </a:p>
        </p:txBody>
      </p:sp>
      <p:sp>
        <p:nvSpPr>
          <p:cNvPr id="93" name="Text Box 6">
            <a:extLst>
              <a:ext uri="{FF2B5EF4-FFF2-40B4-BE49-F238E27FC236}">
                <a16:creationId xmlns:a16="http://schemas.microsoft.com/office/drawing/2014/main" id="{6C24003F-6235-4B7C-ABE1-221F5E31D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69" y="4504897"/>
            <a:ext cx="4776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선행 개발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4" name="Text Box 6">
            <a:extLst>
              <a:ext uri="{FF2B5EF4-FFF2-40B4-BE49-F238E27FC236}">
                <a16:creationId xmlns:a16="http://schemas.microsoft.com/office/drawing/2014/main" id="{925CC7AE-EEBA-4205-BC2C-873BD41F7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69" y="3676817"/>
            <a:ext cx="58990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타당성 검토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AB4D7D5-3003-4FB6-B96B-74162D53CDC7}"/>
              </a:ext>
            </a:extLst>
          </p:cNvPr>
          <p:cNvSpPr/>
          <p:nvPr/>
        </p:nvSpPr>
        <p:spPr>
          <a:xfrm>
            <a:off x="1779483" y="391240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6" name="Text Box 6">
            <a:extLst>
              <a:ext uri="{FF2B5EF4-FFF2-40B4-BE49-F238E27FC236}">
                <a16:creationId xmlns:a16="http://schemas.microsoft.com/office/drawing/2014/main" id="{A0E4DAB2-4F1B-4A53-8115-0776D35B1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3898462"/>
            <a:ext cx="4344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등록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(G0)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1836CE0-3DD8-43F1-B238-C25B4DE103FA}"/>
              </a:ext>
            </a:extLst>
          </p:cNvPr>
          <p:cNvSpPr/>
          <p:nvPr/>
        </p:nvSpPr>
        <p:spPr>
          <a:xfrm>
            <a:off x="2819421" y="391240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8" name="Text Box 6">
            <a:extLst>
              <a:ext uri="{FF2B5EF4-FFF2-40B4-BE49-F238E27FC236}">
                <a16:creationId xmlns:a16="http://schemas.microsoft.com/office/drawing/2014/main" id="{36EA04C2-8678-4236-8FC0-C01CF8D39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3898462"/>
            <a:ext cx="43441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(G1)</a:t>
            </a:r>
          </a:p>
        </p:txBody>
      </p:sp>
      <p:sp>
        <p:nvSpPr>
          <p:cNvPr id="99" name="Text Box 6">
            <a:extLst>
              <a:ext uri="{FF2B5EF4-FFF2-40B4-BE49-F238E27FC236}">
                <a16:creationId xmlns:a16="http://schemas.microsoft.com/office/drawing/2014/main" id="{B73E2FB5-7F3B-46E0-AA6B-C814E365A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652" y="3898462"/>
            <a:ext cx="549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Gate 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목적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3356D02-5E12-4296-A024-3AC8EC82C0F8}"/>
              </a:ext>
            </a:extLst>
          </p:cNvPr>
          <p:cNvSpPr/>
          <p:nvPr/>
        </p:nvSpPr>
        <p:spPr>
          <a:xfrm>
            <a:off x="994276" y="369076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93B562-5BA2-4F6B-9759-26A376BB7C95}"/>
              </a:ext>
            </a:extLst>
          </p:cNvPr>
          <p:cNvSpPr/>
          <p:nvPr/>
        </p:nvSpPr>
        <p:spPr>
          <a:xfrm>
            <a:off x="994276" y="451884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ACE91DE-3590-4EFF-A381-2EC92AEA7A4A}"/>
              </a:ext>
            </a:extLst>
          </p:cNvPr>
          <p:cNvGrpSpPr/>
          <p:nvPr/>
        </p:nvGrpSpPr>
        <p:grpSpPr>
          <a:xfrm>
            <a:off x="302793" y="3599143"/>
            <a:ext cx="3384947" cy="2305561"/>
            <a:chOff x="200025" y="2614934"/>
            <a:chExt cx="3421670" cy="218680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5C4A17D-43AE-478B-AAE3-7732726A27DE}"/>
                </a:ext>
              </a:extLst>
            </p:cNvPr>
            <p:cNvSpPr/>
            <p:nvPr/>
          </p:nvSpPr>
          <p:spPr>
            <a:xfrm>
              <a:off x="200471" y="2614935"/>
              <a:ext cx="3421223" cy="218680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6B1EFE0-4D25-4FFA-8CAA-93DBD8956951}"/>
                </a:ext>
              </a:extLst>
            </p:cNvPr>
            <p:cNvCxnSpPr/>
            <p:nvPr/>
          </p:nvCxnSpPr>
          <p:spPr>
            <a:xfrm>
              <a:off x="1066163" y="2614934"/>
              <a:ext cx="0" cy="2185325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3B1F00A-7E41-439D-ADB2-B6824DC733C8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" y="3359722"/>
              <a:ext cx="3421670" cy="1799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Text Box 6">
            <a:extLst>
              <a:ext uri="{FF2B5EF4-FFF2-40B4-BE49-F238E27FC236}">
                <a16:creationId xmlns:a16="http://schemas.microsoft.com/office/drawing/2014/main" id="{B08F7728-71E7-4CD1-A4A6-C2501FC1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950" y="4432093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71A9CEC-D5EB-4639-B773-356A78380269}"/>
              </a:ext>
            </a:extLst>
          </p:cNvPr>
          <p:cNvSpPr/>
          <p:nvPr/>
        </p:nvSpPr>
        <p:spPr>
          <a:xfrm>
            <a:off x="1779483" y="5668474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8" name="Text Box 6">
            <a:extLst>
              <a:ext uri="{FF2B5EF4-FFF2-40B4-BE49-F238E27FC236}">
                <a16:creationId xmlns:a16="http://schemas.microsoft.com/office/drawing/2014/main" id="{5DE9DE79-4BB4-4D6B-868E-41E69DFF3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309" y="5655836"/>
            <a:ext cx="41036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기타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   )</a:t>
            </a:r>
          </a:p>
        </p:txBody>
      </p:sp>
      <p:sp>
        <p:nvSpPr>
          <p:cNvPr id="109" name="Text Box 6">
            <a:extLst>
              <a:ext uri="{FF2B5EF4-FFF2-40B4-BE49-F238E27FC236}">
                <a16:creationId xmlns:a16="http://schemas.microsoft.com/office/drawing/2014/main" id="{0FB02FFE-2D21-4BEB-8A06-CC46B6FA3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870" y="5073828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3671CA0-614B-4804-B75A-A3A3CC487C22}"/>
              </a:ext>
            </a:extLst>
          </p:cNvPr>
          <p:cNvSpPr/>
          <p:nvPr/>
        </p:nvSpPr>
        <p:spPr>
          <a:xfrm>
            <a:off x="1779483" y="369076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1" name="Text Box 6">
            <a:extLst>
              <a:ext uri="{FF2B5EF4-FFF2-40B4-BE49-F238E27FC236}">
                <a16:creationId xmlns:a16="http://schemas.microsoft.com/office/drawing/2014/main" id="{9033ED51-CCE2-4C8D-90DB-7371AAD1A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926" y="3676817"/>
            <a:ext cx="84318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사업부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상품전략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6E0DECC-24D3-4E4C-AD99-AF4A8BAE8019}"/>
              </a:ext>
            </a:extLst>
          </p:cNvPr>
          <p:cNvSpPr/>
          <p:nvPr/>
        </p:nvSpPr>
        <p:spPr>
          <a:xfrm>
            <a:off x="2819421" y="369076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3" name="Text Box 6">
            <a:extLst>
              <a:ext uri="{FF2B5EF4-FFF2-40B4-BE49-F238E27FC236}">
                <a16:creationId xmlns:a16="http://schemas.microsoft.com/office/drawing/2014/main" id="{8265D42C-61A2-4CEA-96C9-F409D844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3676817"/>
            <a:ext cx="2212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CTO</a:t>
            </a:r>
          </a:p>
        </p:txBody>
      </p:sp>
      <p:sp>
        <p:nvSpPr>
          <p:cNvPr id="114" name="Text Box 6">
            <a:extLst>
              <a:ext uri="{FF2B5EF4-FFF2-40B4-BE49-F238E27FC236}">
                <a16:creationId xmlns:a16="http://schemas.microsoft.com/office/drawing/2014/main" id="{273CE7E5-2C62-4749-ACB2-814E73599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30" y="3676817"/>
            <a:ext cx="5418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발의 주체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7BC79C2-D178-4647-9CE9-A0E282686A8A}"/>
              </a:ext>
            </a:extLst>
          </p:cNvPr>
          <p:cNvSpPr/>
          <p:nvPr/>
        </p:nvSpPr>
        <p:spPr>
          <a:xfrm>
            <a:off x="2819421" y="451884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3">
            <a:extLst>
              <a:ext uri="{FF2B5EF4-FFF2-40B4-BE49-F238E27FC236}">
                <a16:creationId xmlns:a16="http://schemas.microsoft.com/office/drawing/2014/main" id="{6C4748C5-A635-45B3-A812-86A5A1588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276" y="5700348"/>
            <a:ext cx="786832" cy="167943"/>
          </a:xfrm>
          <a:prstGeom prst="rect">
            <a:avLst/>
          </a:prstGeom>
          <a:noFill/>
          <a:ln w="12700" algn="ctr">
            <a:solidFill>
              <a:srgbClr val="FFFFFF">
                <a:lumMod val="75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srgbClr val="80808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/>
                <a:ea typeface="LG스마트체 Regular" panose="020B0600000101010101" pitchFamily="50" charset="-127"/>
              </a:rPr>
              <a:t>Version 2.6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60BAB31-37BC-45E6-84D8-3FDBD0316C70}"/>
              </a:ext>
            </a:extLst>
          </p:cNvPr>
          <p:cNvSpPr/>
          <p:nvPr/>
        </p:nvSpPr>
        <p:spPr>
          <a:xfrm>
            <a:off x="1779483" y="415258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8" name="Text Box 6">
            <a:extLst>
              <a:ext uri="{FF2B5EF4-FFF2-40B4-BE49-F238E27FC236}">
                <a16:creationId xmlns:a16="http://schemas.microsoft.com/office/drawing/2014/main" id="{6CF70240-979A-407B-9862-DCD50C1D9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309" y="4139943"/>
            <a:ext cx="41036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기타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   )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31844C0-E867-4A0A-94BF-DCAD500DED07}"/>
              </a:ext>
            </a:extLst>
          </p:cNvPr>
          <p:cNvSpPr/>
          <p:nvPr/>
        </p:nvSpPr>
        <p:spPr>
          <a:xfrm>
            <a:off x="299223" y="2478172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0" name="Text Box 6">
            <a:extLst>
              <a:ext uri="{FF2B5EF4-FFF2-40B4-BE49-F238E27FC236}">
                <a16:creationId xmlns:a16="http://schemas.microsoft.com/office/drawing/2014/main" id="{F09FC74E-A0E5-4419-A05D-8ACED4FA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14" y="2465534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First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BFB7AA0-1BE3-4EDC-8470-2AF0D333EE17}"/>
              </a:ext>
            </a:extLst>
          </p:cNvPr>
          <p:cNvSpPr/>
          <p:nvPr/>
        </p:nvSpPr>
        <p:spPr>
          <a:xfrm>
            <a:off x="1210930" y="2479407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2" name="Text Box 6">
            <a:extLst>
              <a:ext uri="{FF2B5EF4-FFF2-40B4-BE49-F238E27FC236}">
                <a16:creationId xmlns:a16="http://schemas.microsoft.com/office/drawing/2014/main" id="{4E2D4056-65AA-47AC-B221-58AF2ECB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21" y="2466769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Best</a:t>
            </a:r>
          </a:p>
        </p:txBody>
      </p:sp>
      <p:sp>
        <p:nvSpPr>
          <p:cNvPr id="123" name="Text Box 6">
            <a:extLst>
              <a:ext uri="{FF2B5EF4-FFF2-40B4-BE49-F238E27FC236}">
                <a16:creationId xmlns:a16="http://schemas.microsoft.com/office/drawing/2014/main" id="{B01408DE-0153-4A83-B7AE-39884A3DD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7" y="2375016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graphicFrame>
        <p:nvGraphicFramePr>
          <p:cNvPr id="126" name="Group 375">
            <a:extLst>
              <a:ext uri="{FF2B5EF4-FFF2-40B4-BE49-F238E27FC236}">
                <a16:creationId xmlns:a16="http://schemas.microsoft.com/office/drawing/2014/main" id="{1A09FE17-2E11-421D-B4EF-6D92F7FA8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15951"/>
              </p:ext>
            </p:extLst>
          </p:nvPr>
        </p:nvGraphicFramePr>
        <p:xfrm>
          <a:off x="306080" y="2682288"/>
          <a:ext cx="3386182" cy="432048"/>
        </p:xfrm>
        <a:graphic>
          <a:graphicData uri="http://schemas.openxmlformats.org/drawingml/2006/table">
            <a:tbl>
              <a:tblPr/>
              <a:tblGrid>
                <a:gridCol w="104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95970234"/>
                    </a:ext>
                  </a:extLst>
                </a:gridCol>
                <a:gridCol w="1403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성과 모델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성과 유형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사업부 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영업이익 개선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미정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 Box 6">
            <a:extLst>
              <a:ext uri="{FF2B5EF4-FFF2-40B4-BE49-F238E27FC236}">
                <a16:creationId xmlns:a16="http://schemas.microsoft.com/office/drawing/2014/main" id="{247E2B49-5E76-4DBF-8013-94552BA6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108" y="4648042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285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85104" y="163085"/>
            <a:ext cx="419183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7. Resource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투입계획</a:t>
            </a:r>
          </a:p>
        </p:txBody>
      </p:sp>
      <p:graphicFrame>
        <p:nvGraphicFramePr>
          <p:cNvPr id="52" name="Group 147">
            <a:extLst>
              <a:ext uri="{FF2B5EF4-FFF2-40B4-BE49-F238E27FC236}">
                <a16:creationId xmlns:a16="http://schemas.microsoft.com/office/drawing/2014/main" id="{8891BCA5-B105-4353-A7D9-C07E95199DBC}"/>
              </a:ext>
            </a:extLst>
          </p:cNvPr>
          <p:cNvGraphicFramePr>
            <a:graphicFrameLocks noGrp="1"/>
          </p:cNvGraphicFramePr>
          <p:nvPr/>
        </p:nvGraphicFramePr>
        <p:xfrm>
          <a:off x="598645" y="3898284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광학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김승윤 선임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(1)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Z Calibration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Group 152">
            <a:extLst>
              <a:ext uri="{FF2B5EF4-FFF2-40B4-BE49-F238E27FC236}">
                <a16:creationId xmlns:a16="http://schemas.microsoft.com/office/drawing/2014/main" id="{91ACB152-5344-4ABB-BF13-7E2D6A00FDEF}"/>
              </a:ext>
            </a:extLst>
          </p:cNvPr>
          <p:cNvGraphicFramePr>
            <a:graphicFrameLocks noGrp="1"/>
          </p:cNvGraphicFramePr>
          <p:nvPr/>
        </p:nvGraphicFramePr>
        <p:xfrm>
          <a:off x="598645" y="4425601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개발팀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T.B.D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Z Calibration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83">
            <a:extLst>
              <a:ext uri="{FF2B5EF4-FFF2-40B4-BE49-F238E27FC236}">
                <a16:creationId xmlns:a16="http://schemas.microsoft.com/office/drawing/2014/main" id="{879CE93A-0BE4-442D-AA6E-61DB8467E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39586"/>
              </p:ext>
            </p:extLst>
          </p:nvPr>
        </p:nvGraphicFramePr>
        <p:xfrm>
          <a:off x="598645" y="3370967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개발팀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이호중 선임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(1)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XY Calibration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03">
            <a:extLst>
              <a:ext uri="{FF2B5EF4-FFF2-40B4-BE49-F238E27FC236}">
                <a16:creationId xmlns:a16="http://schemas.microsoft.com/office/drawing/2014/main" id="{CB28D8A2-5905-4EAC-BF2D-30F83685AD21}"/>
              </a:ext>
            </a:extLst>
          </p:cNvPr>
          <p:cNvGraphicFramePr>
            <a:graphicFrameLocks noGrp="1"/>
          </p:cNvGraphicFramePr>
          <p:nvPr/>
        </p:nvGraphicFramePr>
        <p:xfrm>
          <a:off x="2073833" y="2264284"/>
          <a:ext cx="1576536" cy="479426"/>
        </p:xfrm>
        <a:graphic>
          <a:graphicData uri="http://schemas.openxmlformats.org/drawingml/2006/table">
            <a:tbl>
              <a:tblPr/>
              <a:tblGrid>
                <a:gridCol w="50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PL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박상형 책임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(1)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총괄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업체 대응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Text Box 415">
            <a:extLst>
              <a:ext uri="{FF2B5EF4-FFF2-40B4-BE49-F238E27FC236}">
                <a16:creationId xmlns:a16="http://schemas.microsoft.com/office/drawing/2014/main" id="{F9897F88-E56B-4244-BDF6-FDEF3EFE9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012" y="3013050"/>
            <a:ext cx="684076" cy="231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36000" rIns="90000" bIns="36000">
            <a:noAutofit/>
          </a:bodyPr>
          <a:lstStyle/>
          <a:p>
            <a:pPr algn="ctr">
              <a:lnSpc>
                <a:spcPct val="110000"/>
              </a:lnSpc>
              <a:buClr>
                <a:schemeClr val="tx1"/>
              </a:buClr>
              <a:buSzPct val="120000"/>
            </a:pPr>
            <a:r>
              <a:rPr lang="ko-KR" altLang="en-US" sz="1000" b="0" i="1" u="sng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기능부서</a:t>
            </a:r>
            <a:endParaRPr lang="en-US" altLang="ko-KR" sz="1000" b="0" i="1" u="sng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9" name="TextBox 79">
            <a:extLst>
              <a:ext uri="{FF2B5EF4-FFF2-40B4-BE49-F238E27FC236}">
                <a16:creationId xmlns:a16="http://schemas.microsoft.com/office/drawing/2014/main" id="{04774624-A073-4951-B44D-205EBBF93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28" y="1756048"/>
            <a:ext cx="1307024" cy="53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lnSpc>
                <a:spcPts val="1800"/>
              </a:lnSpc>
              <a:buFont typeface="Wingdings" pitchFamily="2" charset="2"/>
              <a:buChar char="§"/>
            </a:pPr>
            <a:r>
              <a:rPr lang="en-US" altLang="ko-KR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 P/L : </a:t>
            </a:r>
            <a:r>
              <a:rPr lang="ko-KR" altLang="en-US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박상형 책임</a:t>
            </a:r>
            <a:endParaRPr lang="en-US" altLang="ko-KR" sz="1200" b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Times New Roman" pitchFamily="18" charset="0"/>
            </a:endParaRPr>
          </a:p>
          <a:p>
            <a:pPr latinLnBrk="0">
              <a:lnSpc>
                <a:spcPts val="1800"/>
              </a:lnSpc>
              <a:buFont typeface="Wingdings" pitchFamily="2" charset="2"/>
              <a:buChar char="§"/>
            </a:pPr>
            <a:r>
              <a:rPr lang="en-US" altLang="ko-KR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 </a:t>
            </a:r>
            <a:r>
              <a:rPr lang="ko-KR" altLang="en-US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인력 </a:t>
            </a:r>
            <a:r>
              <a:rPr lang="en-US" altLang="ko-KR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: 5.0 M/M</a:t>
            </a:r>
            <a:endParaRPr kumimoji="0" lang="ko-KR" altLang="en-US" sz="1200" b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Times New Roman" pitchFamily="18" charset="0"/>
            </a:endParaRPr>
          </a:p>
        </p:txBody>
      </p:sp>
      <p:graphicFrame>
        <p:nvGraphicFramePr>
          <p:cNvPr id="62" name="Group 152">
            <a:extLst>
              <a:ext uri="{FF2B5EF4-FFF2-40B4-BE49-F238E27FC236}">
                <a16:creationId xmlns:a16="http://schemas.microsoft.com/office/drawing/2014/main" id="{BDD8DD07-CB4C-4237-B3B9-63B330213E1B}"/>
              </a:ext>
            </a:extLst>
          </p:cNvPr>
          <p:cNvGraphicFramePr>
            <a:graphicFrameLocks noGrp="1"/>
          </p:cNvGraphicFramePr>
          <p:nvPr/>
        </p:nvGraphicFramePr>
        <p:xfrm>
          <a:off x="598645" y="4952918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개발팀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T.B.D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Validation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 Box 415">
            <a:extLst>
              <a:ext uri="{FF2B5EF4-FFF2-40B4-BE49-F238E27FC236}">
                <a16:creationId xmlns:a16="http://schemas.microsoft.com/office/drawing/2014/main" id="{A5FB0FE1-DACA-4F38-B614-CEFB25FE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500" y="3013050"/>
            <a:ext cx="457140" cy="231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36000" rIns="90000" bIns="36000">
            <a:noAutofit/>
          </a:bodyPr>
          <a:lstStyle/>
          <a:p>
            <a:pPr algn="ctr">
              <a:lnSpc>
                <a:spcPct val="110000"/>
              </a:lnSpc>
              <a:buClr>
                <a:schemeClr val="tx1"/>
              </a:buClr>
              <a:buSzPct val="120000"/>
            </a:pPr>
            <a:r>
              <a:rPr lang="ko-KR" altLang="en-US" sz="1000" i="1" u="sng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개발팀</a:t>
            </a:r>
            <a:endParaRPr lang="en-US" altLang="ko-KR" sz="1000" b="0" i="1" u="sng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graphicFrame>
        <p:nvGraphicFramePr>
          <p:cNvPr id="64" name="Group 13">
            <a:extLst>
              <a:ext uri="{FF2B5EF4-FFF2-40B4-BE49-F238E27FC236}">
                <a16:creationId xmlns:a16="http://schemas.microsoft.com/office/drawing/2014/main" id="{C91DF199-8DBA-4FB3-936D-699B481A2A8F}"/>
              </a:ext>
            </a:extLst>
          </p:cNvPr>
          <p:cNvGraphicFramePr>
            <a:graphicFrameLocks noGrp="1"/>
          </p:cNvGraphicFramePr>
          <p:nvPr/>
        </p:nvGraphicFramePr>
        <p:xfrm>
          <a:off x="2686936" y="3370967"/>
          <a:ext cx="1586224" cy="479426"/>
        </p:xfrm>
        <a:graphic>
          <a:graphicData uri="http://schemas.openxmlformats.org/drawingml/2006/table">
            <a:tbl>
              <a:tblPr/>
              <a:tblGrid>
                <a:gridCol w="792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CE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윤희경 책임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 지도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Group 33">
            <a:extLst>
              <a:ext uri="{FF2B5EF4-FFF2-40B4-BE49-F238E27FC236}">
                <a16:creationId xmlns:a16="http://schemas.microsoft.com/office/drawing/2014/main" id="{1C4B14D2-5078-4601-9CDC-0CAFC244C077}"/>
              </a:ext>
            </a:extLst>
          </p:cNvPr>
          <p:cNvGraphicFramePr>
            <a:graphicFrameLocks noGrp="1"/>
          </p:cNvGraphicFramePr>
          <p:nvPr/>
        </p:nvGraphicFramePr>
        <p:xfrm>
          <a:off x="2686936" y="3898285"/>
          <a:ext cx="1586224" cy="479426"/>
        </p:xfrm>
        <a:graphic>
          <a:graphicData uri="http://schemas.openxmlformats.org/drawingml/2006/table">
            <a:tbl>
              <a:tblPr/>
              <a:tblGrid>
                <a:gridCol w="78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기술기획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이가연 선임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자원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 관리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33">
            <a:extLst>
              <a:ext uri="{FF2B5EF4-FFF2-40B4-BE49-F238E27FC236}">
                <a16:creationId xmlns:a16="http://schemas.microsoft.com/office/drawing/2014/main" id="{0DA01DDE-CDA5-484D-9EA6-3CB83BE3F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74189"/>
              </p:ext>
            </p:extLst>
          </p:nvPr>
        </p:nvGraphicFramePr>
        <p:xfrm>
          <a:off x="4376287" y="4433126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 전략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황하청 책임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 분석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Rectangle 2">
            <a:extLst>
              <a:ext uri="{FF2B5EF4-FFF2-40B4-BE49-F238E27FC236}">
                <a16:creationId xmlns:a16="http://schemas.microsoft.com/office/drawing/2014/main" id="{BD101326-6765-42FB-9FA8-37A8A8AD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419183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7. Resource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투입계획</a:t>
            </a:r>
          </a:p>
        </p:txBody>
      </p:sp>
      <p:sp>
        <p:nvSpPr>
          <p:cNvPr id="70" name="Rectangle 47">
            <a:extLst>
              <a:ext uri="{FF2B5EF4-FFF2-40B4-BE49-F238E27FC236}">
                <a16:creationId xmlns:a16="http://schemas.microsoft.com/office/drawing/2014/main" id="{D00407B2-0237-46C4-8F67-18515F81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402393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인력 구성</a:t>
            </a:r>
          </a:p>
        </p:txBody>
      </p:sp>
      <p:graphicFrame>
        <p:nvGraphicFramePr>
          <p:cNvPr id="83" name="Group 33">
            <a:extLst>
              <a:ext uri="{FF2B5EF4-FFF2-40B4-BE49-F238E27FC236}">
                <a16:creationId xmlns:a16="http://schemas.microsoft.com/office/drawing/2014/main" id="{868187F2-E025-4349-A8B4-C13CA6051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14094"/>
              </p:ext>
            </p:extLst>
          </p:nvPr>
        </p:nvGraphicFramePr>
        <p:xfrm>
          <a:off x="4376287" y="4958389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윤석표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선임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Q Gate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2" name="꺾인 연결선 57">
            <a:extLst>
              <a:ext uri="{FF2B5EF4-FFF2-40B4-BE49-F238E27FC236}">
                <a16:creationId xmlns:a16="http://schemas.microsoft.com/office/drawing/2014/main" id="{C5213E61-37E1-47CC-82C0-71841285FE2B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038416" y="2189365"/>
            <a:ext cx="269340" cy="13780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60">
            <a:extLst>
              <a:ext uri="{FF2B5EF4-FFF2-40B4-BE49-F238E27FC236}">
                <a16:creationId xmlns:a16="http://schemas.microsoft.com/office/drawing/2014/main" id="{5AEBAE31-9D0F-4A5C-B4F0-CF29F4B0353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3455905" y="2149905"/>
            <a:ext cx="269340" cy="14569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79">
            <a:extLst>
              <a:ext uri="{FF2B5EF4-FFF2-40B4-BE49-F238E27FC236}">
                <a16:creationId xmlns:a16="http://schemas.microsoft.com/office/drawing/2014/main" id="{8BFFB6A6-210D-4335-B1F8-66BFAAF83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538" y="1566446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0" hangingPunct="1"/>
            <a:r>
              <a:rPr kumimoji="0" lang="en-US" altLang="ko-KR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(</a:t>
            </a:r>
            <a:r>
              <a:rPr kumimoji="0" lang="ko-KR" altLang="en-US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단위</a:t>
            </a:r>
            <a:r>
              <a:rPr kumimoji="0" lang="en-US" altLang="ko-KR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</a:t>
            </a:r>
            <a:r>
              <a:rPr kumimoji="0" lang="ko-KR" altLang="en-US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천원</a:t>
            </a:r>
            <a:r>
              <a:rPr kumimoji="0" lang="en-US" altLang="ko-KR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</a:t>
            </a:r>
          </a:p>
        </p:txBody>
      </p:sp>
      <p:sp>
        <p:nvSpPr>
          <p:cNvPr id="96" name="Rectangle 47">
            <a:extLst>
              <a:ext uri="{FF2B5EF4-FFF2-40B4-BE49-F238E27FC236}">
                <a16:creationId xmlns:a16="http://schemas.microsoft.com/office/drawing/2014/main" id="{D6A9688C-0DEC-4C5B-8CA3-4AD0AB39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136" y="1402393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개발 비용</a:t>
            </a:r>
          </a:p>
        </p:txBody>
      </p:sp>
      <p:sp>
        <p:nvSpPr>
          <p:cNvPr id="102" name="Rectangle 2">
            <a:extLst>
              <a:ext uri="{FF2B5EF4-FFF2-40B4-BE49-F238E27FC236}">
                <a16:creationId xmlns:a16="http://schemas.microsoft.com/office/drawing/2014/main" id="{8ADBFCFB-8AAC-4570-BC43-D559184F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838753"/>
            <a:ext cx="8568952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latin typeface="+mn-lt"/>
                <a:ea typeface="LG스마트체2.0 Regular" pitchFamily="50" charset="-127"/>
              </a:rPr>
              <a:t>9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개월간 경비 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0.17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억원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,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 투자비 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0.51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억원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,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 인건비 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3.8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억원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(36MM)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을 투입하여 선행개발과제 진행 하겠음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DECA3B-1170-4CDC-8F72-A39F67564CF1}"/>
              </a:ext>
            </a:extLst>
          </p:cNvPr>
          <p:cNvSpPr txBox="1"/>
          <p:nvPr/>
        </p:nvSpPr>
        <p:spPr>
          <a:xfrm>
            <a:off x="2360712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graphicFrame>
        <p:nvGraphicFramePr>
          <p:cNvPr id="43" name="Group 33">
            <a:extLst>
              <a:ext uri="{FF2B5EF4-FFF2-40B4-BE49-F238E27FC236}">
                <a16:creationId xmlns:a16="http://schemas.microsoft.com/office/drawing/2014/main" id="{6991BD65-DD0F-4495-9497-497501C8F236}"/>
              </a:ext>
            </a:extLst>
          </p:cNvPr>
          <p:cNvGraphicFramePr>
            <a:graphicFrameLocks noGrp="1"/>
          </p:cNvGraphicFramePr>
          <p:nvPr/>
        </p:nvGraphicFramePr>
        <p:xfrm>
          <a:off x="2686932" y="4425603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사업화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TDR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하주성 선임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 Cal.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33">
            <a:extLst>
              <a:ext uri="{FF2B5EF4-FFF2-40B4-BE49-F238E27FC236}">
                <a16:creationId xmlns:a16="http://schemas.microsoft.com/office/drawing/2014/main" id="{49C476E8-9E7D-4B30-90D6-690B14D236BE}"/>
              </a:ext>
            </a:extLst>
          </p:cNvPr>
          <p:cNvGraphicFramePr>
            <a:graphicFrameLocks noGrp="1"/>
          </p:cNvGraphicFramePr>
          <p:nvPr/>
        </p:nvGraphicFramePr>
        <p:xfrm>
          <a:off x="2686932" y="5480237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사업화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TDR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송경덕 선임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 AA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공간효율화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실행 단추: 앞으로 또는 다음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4DAC90-DAFB-498D-A7C7-5D42F3D4C773}"/>
              </a:ext>
            </a:extLst>
          </p:cNvPr>
          <p:cNvSpPr/>
          <p:nvPr/>
        </p:nvSpPr>
        <p:spPr>
          <a:xfrm>
            <a:off x="1301475" y="1445262"/>
            <a:ext cx="288032" cy="216024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233D8B-8EBA-41CC-812D-92A469DF3FCE}"/>
              </a:ext>
            </a:extLst>
          </p:cNvPr>
          <p:cNvSpPr/>
          <p:nvPr/>
        </p:nvSpPr>
        <p:spPr>
          <a:xfrm>
            <a:off x="1589507" y="1463368"/>
            <a:ext cx="15424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기능부서별</a:t>
            </a:r>
            <a:r>
              <a:rPr lang="en-US" altLang="ko-KR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세부 활동 계획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A898A8C4-23AD-49B7-AACA-108A2E0FE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12525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showAsIcon="1" r:id="rId4" imgW="914400" imgH="771525" progId="Excel.Sheet.12">
                  <p:embed/>
                </p:oleObj>
              </mc:Choice>
              <mc:Fallback>
                <p:oleObj name="Worksheet" showAsIcon="1" r:id="rId4" imgW="914400" imgH="771525" progId="Excel.Sheet.12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A898A8C4-23AD-49B7-AACA-108A2E0FE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2800" y="12525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Group 33">
            <a:extLst>
              <a:ext uri="{FF2B5EF4-FFF2-40B4-BE49-F238E27FC236}">
                <a16:creationId xmlns:a16="http://schemas.microsoft.com/office/drawing/2014/main" id="{3361E699-CEB3-4FF6-A820-786FAA0788F2}"/>
              </a:ext>
            </a:extLst>
          </p:cNvPr>
          <p:cNvGraphicFramePr>
            <a:graphicFrameLocks noGrp="1"/>
          </p:cNvGraphicFramePr>
          <p:nvPr/>
        </p:nvGraphicFramePr>
        <p:xfrm>
          <a:off x="2686932" y="4952921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사업화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TDR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스와미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책임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 Cal.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roup 33">
            <a:extLst>
              <a:ext uri="{FF2B5EF4-FFF2-40B4-BE49-F238E27FC236}">
                <a16:creationId xmlns:a16="http://schemas.microsoft.com/office/drawing/2014/main" id="{F8E3084D-4A17-40F8-B201-1B75729F6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75460"/>
              </p:ext>
            </p:extLst>
          </p:nvPr>
        </p:nvGraphicFramePr>
        <p:xfrm>
          <a:off x="4374834" y="5483651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융부개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이상훈 책임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S-LiDAR Cal.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23">
            <a:extLst>
              <a:ext uri="{FF2B5EF4-FFF2-40B4-BE49-F238E27FC236}">
                <a16:creationId xmlns:a16="http://schemas.microsoft.com/office/drawing/2014/main" id="{0535A980-73FC-4AD7-8EE9-C61713AA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94495"/>
              </p:ext>
            </p:extLst>
          </p:nvPr>
        </p:nvGraphicFramePr>
        <p:xfrm>
          <a:off x="4377878" y="3370967"/>
          <a:ext cx="1584637" cy="479426"/>
        </p:xfrm>
        <a:graphic>
          <a:graphicData uri="http://schemas.openxmlformats.org/drawingml/2006/table">
            <a:tbl>
              <a:tblPr/>
              <a:tblGrid>
                <a:gridCol w="7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김민환 선임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경쟁사 특허 분석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23">
            <a:extLst>
              <a:ext uri="{FF2B5EF4-FFF2-40B4-BE49-F238E27FC236}">
                <a16:creationId xmlns:a16="http://schemas.microsoft.com/office/drawing/2014/main" id="{FD70B980-838E-4CD8-BEF8-03846892D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76627"/>
              </p:ext>
            </p:extLst>
          </p:nvPr>
        </p:nvGraphicFramePr>
        <p:xfrm>
          <a:off x="4377878" y="3898506"/>
          <a:ext cx="1584637" cy="479426"/>
        </p:xfrm>
        <a:graphic>
          <a:graphicData uri="http://schemas.openxmlformats.org/drawingml/2006/table">
            <a:tbl>
              <a:tblPr/>
              <a:tblGrid>
                <a:gridCol w="7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김형 선임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출원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2296ADF-5D72-4E77-900C-E78FCBAF7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89159"/>
              </p:ext>
            </p:extLst>
          </p:nvPr>
        </p:nvGraphicFramePr>
        <p:xfrm>
          <a:off x="6105128" y="1879956"/>
          <a:ext cx="3563458" cy="3625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불확실성검증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고객가치확보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총합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00">
                <a:tc rowSpan="7">
                  <a:txBody>
                    <a:bodyPr/>
                    <a:lstStyle/>
                    <a:p>
                      <a:pPr algn="ctr" fontAlgn="t"/>
                      <a:endParaRPr lang="en-US" altLang="ko-KR" sz="110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t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재료비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소모품비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12,410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4,000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16,410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외주가공비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여비교통비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750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450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1,200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교육훈련비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지급수수료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algn="ctr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13,160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4,450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17,610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51,600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51,600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33287"/>
                  </a:ext>
                </a:extLst>
              </a:tr>
              <a:tr h="29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인건비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258,513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129,257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387,770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총 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323,273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133,707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456,980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82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4651F3C-3280-4304-A7BA-C59997EB1148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6040042" y="4381255"/>
            <a:ext cx="350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846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1.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선행 개발 과제 등록서 </a:t>
            </a:r>
          </a:p>
        </p:txBody>
      </p:sp>
      <p:graphicFrame>
        <p:nvGraphicFramePr>
          <p:cNvPr id="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34528"/>
              </p:ext>
            </p:extLst>
          </p:nvPr>
        </p:nvGraphicFramePr>
        <p:xfrm>
          <a:off x="114793" y="1416287"/>
          <a:ext cx="4846445" cy="4911330"/>
        </p:xfrm>
        <a:graphic>
          <a:graphicData uri="http://schemas.openxmlformats.org/drawingml/2006/table">
            <a:tbl>
              <a:tblPr/>
              <a:tblGrid>
                <a:gridCol w="74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7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배경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b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</a:b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과제 개요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과제 배경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대외적 요인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차량용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는 자율주행용 핵심센서 부품으로써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Level3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차량이 보편화 되는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년부터 유의미한 시장규모 형성 전망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다양한 방식의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 Type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이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Proto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단계에서 검토 및 개발되고 있어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이에대한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생산 관점 준비가 필요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-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대내적 요인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: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시장은 소량 다품종 제품으로 초기 생산 비용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장비 투자비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설치 기간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이 높아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다양한 제품에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Flexible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하게 대응할 수 있는 통합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 Calibration Platform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개발을 통해 비용 절감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기간 단축이 필요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 목적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Calibration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내재화를 통한 효율적인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Space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및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Tact Time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확보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다양한 고객에 대응 가능한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Flexible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한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Platform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개발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Concept :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LiDAR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의 생산 공정의 효율화와 최적화를 위한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LiDAR Calibration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플랫폼 기술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을 확보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 하겠음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.</a:t>
                      </a:r>
                    </a:p>
                  </a:txBody>
                  <a:tcPr marL="53999" marR="53999" marT="54015" marB="54015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시장현황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글로벌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LiDAR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시장 규모는 ’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20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년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0.1 → ’40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년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150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조까지 성장 전망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(CAGR 46%)</a:t>
                      </a: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자사가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Target 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영역의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LiDAR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업체를 점검한 결과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, S-LiDAR 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전문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/ 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지속 성장 예측 되는 고객사는 </a:t>
                      </a:r>
                      <a:r>
                        <a:rPr kumimoji="0" lang="en-US" altLang="ko-KR" sz="1100" b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Aeye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0" lang="en-US" altLang="ko-KR" sz="1100" b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Aeva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0" lang="en-US" altLang="ko-KR" sz="1100" b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Luminar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로 판단 </a:t>
                      </a:r>
                      <a:endParaRPr kumimoji="0" lang="en-US" altLang="ko-KR" sz="1100" b="0">
                        <a:solidFill>
                          <a:srgbClr val="000000"/>
                        </a:solidFill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8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고객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b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</a:b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경쟁현황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Fabrinet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광학 패키징 및 정밀 광학 제조 서비스 제공</a:t>
                      </a:r>
                      <a:b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</a:b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 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공정 설계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고급 패키징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기판 포함 최종 조립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테스트</a:t>
                      </a:r>
                      <a:endParaRPr lang="en-US" altLang="ko-KR" sz="1000"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광통신 구성 요소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모듈 및 하위 부품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산업용 레이저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/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차량용 </a:t>
                      </a:r>
                      <a:r>
                        <a:rPr lang="ko-KR" altLang="en-US" sz="1000" err="1">
                          <a:latin typeface="Arial Narrow" pitchFamily="34" charset="0"/>
                          <a:ea typeface="LG스마트체 Regular" pitchFamily="50" charset="-127"/>
                        </a:rPr>
                        <a:t>광센서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/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의료용 </a:t>
                      </a:r>
                      <a:r>
                        <a:rPr lang="ko-KR" altLang="en-US" sz="1000" err="1">
                          <a:latin typeface="Arial Narrow" pitchFamily="34" charset="0"/>
                          <a:ea typeface="LG스마트체 Regular" pitchFamily="50" charset="-127"/>
                        </a:rPr>
                        <a:t>광부품</a:t>
                      </a:r>
                      <a:endParaRPr lang="en-US" altLang="ko-KR" sz="1000"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-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주요 고객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: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Velodyne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Luminar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AEye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등</a:t>
                      </a:r>
                      <a:endParaRPr kumimoji="0" lang="en-US" altLang="ko-KR" sz="1000" b="1">
                        <a:solidFill>
                          <a:srgbClr val="000000"/>
                        </a:solidFill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JABIL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전자부품 및 차량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kern="1200" err="1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모빌리티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 정밀 제조 서비스 제공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주요 고객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 :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Valeo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Aeye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등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90916"/>
              </p:ext>
            </p:extLst>
          </p:nvPr>
        </p:nvGraphicFramePr>
        <p:xfrm>
          <a:off x="5023484" y="1416288"/>
          <a:ext cx="4753098" cy="4890819"/>
        </p:xfrm>
        <a:graphic>
          <a:graphicData uri="http://schemas.openxmlformats.org/drawingml/2006/table">
            <a:tbl>
              <a:tblPr/>
              <a:tblGrid>
                <a:gridCol w="72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84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차별화</a:t>
                      </a:r>
                      <a:b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</a:b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포인트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HW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규격화를 통한 장비 통합</a:t>
                      </a:r>
                      <a:endParaRPr lang="en-US" altLang="ko-KR" sz="120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Calibration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장비를 고정부와 변동부로 나누어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변동부의 규격을 </a:t>
                      </a:r>
                      <a:r>
                        <a:rPr lang="ko-KR" altLang="en-US" sz="1200" err="1">
                          <a:latin typeface="+mn-lt"/>
                          <a:ea typeface="LG스마트체2.0 Regular" panose="020B0600000101010101" pitchFamily="50" charset="-127"/>
                        </a:rPr>
                        <a:t>표준화하여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최소한의 교체로 장비 재사용 가능</a:t>
                      </a:r>
                      <a:endParaRPr lang="en-US" altLang="ko-KR" sz="120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SW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설정 자동화를 통한 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SW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통합</a:t>
                      </a:r>
                      <a:endParaRPr lang="en-US" altLang="ko-KR" sz="120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HW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변동부에 따라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SW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설정이 자동으로 바뀌게 하여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SW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변경 없이 다양한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Type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LiDAR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Calibration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이 가능</a:t>
                      </a:r>
                      <a:endParaRPr kumimoji="1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핵심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개발기술</a:t>
                      </a: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다양한 </a:t>
                      </a:r>
                      <a:r>
                        <a:rPr kumimoji="0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화각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다양한 광파장에 호환되는 기구 설계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M-LiDAR/S-LiDAR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공통 사용 가능한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Target Pattern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설계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VCSEL/SPAD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를 동시에 보정 하는 알고리즘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Range Walk Error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보정을 위한 알고리즘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사업적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기대효과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Calibration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장비 투자 금액 절감 효과 </a:t>
                      </a:r>
                      <a:endParaRPr lang="en-US" altLang="ko-KR" sz="11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- `26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년 기준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억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, `30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년 기준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58.5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억 </a:t>
                      </a:r>
                      <a:endParaRPr lang="en-US" altLang="ko-KR" sz="11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Calibration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공간 효율화로 인한 공정 비용 절감 효과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50m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x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14m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→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5m x 4m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개발일정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9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주요목표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Spec.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(T.Q.C)</a:t>
                      </a: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주요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Risk/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Bottleneck</a:t>
                      </a: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검증용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S-LiDAR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샘플 수급에 대한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RISK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SOSLAB, 4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소니 평가보드 수배 예정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5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모비스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A0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샘플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모비스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A1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샘플 활용 예정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68409"/>
              </p:ext>
            </p:extLst>
          </p:nvPr>
        </p:nvGraphicFramePr>
        <p:xfrm>
          <a:off x="115378" y="658104"/>
          <a:ext cx="9662157" cy="722952"/>
        </p:xfrm>
        <a:graphic>
          <a:graphicData uri="http://schemas.openxmlformats.org/drawingml/2006/table">
            <a:tbl>
              <a:tblPr/>
              <a:tblGrid>
                <a:gridCol w="733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56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</a:t>
                      </a: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번호</a:t>
                      </a: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과제명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사업부</a:t>
                      </a:r>
                      <a:b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제품군</a:t>
                      </a: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0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PJT </a:t>
                      </a: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인원</a:t>
                      </a: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개발일정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7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Gate2</a:t>
                      </a: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Gate3</a:t>
                      </a: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Gate4</a:t>
                      </a: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플랫폼을 위한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Cal. 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요소 기술 개발</a:t>
                      </a: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SemiBold" pitchFamily="50" charset="-127"/>
                        </a:rPr>
                        <a:t>미정</a:t>
                      </a: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SemiBold" pitchFamily="50" charset="-127"/>
                        </a:rPr>
                        <a:t>5MM</a:t>
                      </a:r>
                      <a:endParaRPr lang="ko-KR" altLang="en-US" sz="1300">
                        <a:solidFill>
                          <a:schemeClr val="tx1"/>
                        </a:solidFill>
                        <a:latin typeface="Arial Narrow" pitchFamily="34" charset="0"/>
                        <a:ea typeface="LG스마트체 SemiBold" pitchFamily="50" charset="-127"/>
                      </a:endParaRP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3/7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8/31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11/31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48BA86-8578-442A-BD39-7C0BC2342C19}"/>
              </a:ext>
            </a:extLst>
          </p:cNvPr>
          <p:cNvSpPr txBox="1"/>
          <p:nvPr/>
        </p:nvSpPr>
        <p:spPr>
          <a:xfrm>
            <a:off x="3224808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112D6B0-03A4-4044-A0A2-56678647F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83165"/>
              </p:ext>
            </p:extLst>
          </p:nvPr>
        </p:nvGraphicFramePr>
        <p:xfrm>
          <a:off x="6190871" y="4770939"/>
          <a:ext cx="3043776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592">
                  <a:extLst>
                    <a:ext uri="{9D8B030D-6E8A-4147-A177-3AD203B41FA5}">
                      <a16:colId xmlns:a16="http://schemas.microsoft.com/office/drawing/2014/main" val="178575306"/>
                    </a:ext>
                  </a:extLst>
                </a:gridCol>
                <a:gridCol w="1014592">
                  <a:extLst>
                    <a:ext uri="{9D8B030D-6E8A-4147-A177-3AD203B41FA5}">
                      <a16:colId xmlns:a16="http://schemas.microsoft.com/office/drawing/2014/main" val="3781410077"/>
                    </a:ext>
                  </a:extLst>
                </a:gridCol>
                <a:gridCol w="1014592">
                  <a:extLst>
                    <a:ext uri="{9D8B030D-6E8A-4147-A177-3AD203B41FA5}">
                      <a16:colId xmlns:a16="http://schemas.microsoft.com/office/drawing/2014/main" val="2589799238"/>
                    </a:ext>
                  </a:extLst>
                </a:gridCol>
              </a:tblGrid>
              <a:tr h="162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항목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경쟁사 수준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최종 목표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921124"/>
                  </a:ext>
                </a:extLst>
              </a:tr>
              <a:tr h="16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Calibration Space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50m x 14m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76526"/>
                  </a:ext>
                </a:extLst>
              </a:tr>
              <a:tr h="1624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Tact Time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60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&lt; 6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분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93463"/>
                  </a:ext>
                </a:extLst>
              </a:tr>
              <a:tr h="16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Accuracy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800" b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170776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5AF0466E-78C7-4E39-8F05-29FC040019D7}"/>
              </a:ext>
            </a:extLst>
          </p:cNvPr>
          <p:cNvSpPr/>
          <p:nvPr/>
        </p:nvSpPr>
        <p:spPr>
          <a:xfrm>
            <a:off x="5932042" y="4327255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C29295-B5D3-4F0E-89B9-E927BE15A004}"/>
              </a:ext>
            </a:extLst>
          </p:cNvPr>
          <p:cNvSpPr txBox="1"/>
          <p:nvPr/>
        </p:nvSpPr>
        <p:spPr>
          <a:xfrm>
            <a:off x="5860062" y="445188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과제 등록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0E2D3D-46CD-4751-964D-5330DD4D0CCC}"/>
              </a:ext>
            </a:extLst>
          </p:cNvPr>
          <p:cNvSpPr/>
          <p:nvPr/>
        </p:nvSpPr>
        <p:spPr>
          <a:xfrm>
            <a:off x="6921374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11D90-5E28-45B4-B4AE-EA6519537C4E}"/>
              </a:ext>
            </a:extLst>
          </p:cNvPr>
          <p:cNvSpPr txBox="1"/>
          <p:nvPr/>
        </p:nvSpPr>
        <p:spPr>
          <a:xfrm>
            <a:off x="6697344" y="445188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환경 구축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5D0C799-9035-4EFD-BE71-388EEE1B681A}"/>
              </a:ext>
            </a:extLst>
          </p:cNvPr>
          <p:cNvSpPr/>
          <p:nvPr/>
        </p:nvSpPr>
        <p:spPr>
          <a:xfrm>
            <a:off x="7717028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0B9310-3C69-41C6-80E6-40AEDD73D6C2}"/>
              </a:ext>
            </a:extLst>
          </p:cNvPr>
          <p:cNvSpPr txBox="1"/>
          <p:nvPr/>
        </p:nvSpPr>
        <p:spPr>
          <a:xfrm>
            <a:off x="7355765" y="4451881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Prototype </a:t>
            </a:r>
            <a:r>
              <a:rPr lang="ko-KR" altLang="en-US" sz="800">
                <a:latin typeface="+mj-ea"/>
                <a:ea typeface="+mj-ea"/>
              </a:rPr>
              <a:t>확보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F796D20-54E2-40A3-97A3-4CCFB1A1D328}"/>
              </a:ext>
            </a:extLst>
          </p:cNvPr>
          <p:cNvSpPr/>
          <p:nvPr/>
        </p:nvSpPr>
        <p:spPr>
          <a:xfrm>
            <a:off x="8468405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6D7803-2A42-493D-99CC-AD0A3652F709}"/>
              </a:ext>
            </a:extLst>
          </p:cNvPr>
          <p:cNvSpPr txBox="1"/>
          <p:nvPr/>
        </p:nvSpPr>
        <p:spPr>
          <a:xfrm>
            <a:off x="8269630" y="4451881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Promotion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A5D7A9C-585D-4A7A-8E20-33B2307491B8}"/>
              </a:ext>
            </a:extLst>
          </p:cNvPr>
          <p:cNvSpPr/>
          <p:nvPr/>
        </p:nvSpPr>
        <p:spPr>
          <a:xfrm>
            <a:off x="9540499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766F3C-1C97-43A8-8E53-29453A132842}"/>
              </a:ext>
            </a:extLst>
          </p:cNvPr>
          <p:cNvSpPr txBox="1"/>
          <p:nvPr/>
        </p:nvSpPr>
        <p:spPr>
          <a:xfrm>
            <a:off x="9103435" y="445188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고객성능 확보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1FCFDC-FAA7-4BD6-9376-47E33DB8ADE9}"/>
              </a:ext>
            </a:extLst>
          </p:cNvPr>
          <p:cNvSpPr txBox="1"/>
          <p:nvPr/>
        </p:nvSpPr>
        <p:spPr>
          <a:xfrm>
            <a:off x="5989280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D65AF2-495B-4F0C-BE59-498175683EFE}"/>
              </a:ext>
            </a:extLst>
          </p:cNvPr>
          <p:cNvSpPr txBox="1"/>
          <p:nvPr/>
        </p:nvSpPr>
        <p:spPr>
          <a:xfrm>
            <a:off x="6911973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6B6A3F-743D-48E2-B2F0-3A45AA98808A}"/>
              </a:ext>
            </a:extLst>
          </p:cNvPr>
          <p:cNvSpPr txBox="1"/>
          <p:nvPr/>
        </p:nvSpPr>
        <p:spPr>
          <a:xfrm>
            <a:off x="7739054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ACAAB8-60AB-4989-931E-F64430BA4DB7}"/>
              </a:ext>
            </a:extLst>
          </p:cNvPr>
          <p:cNvSpPr txBox="1"/>
          <p:nvPr/>
        </p:nvSpPr>
        <p:spPr>
          <a:xfrm>
            <a:off x="8479220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210A31-0DA8-422B-96C2-F31B9B3A05DB}"/>
              </a:ext>
            </a:extLst>
          </p:cNvPr>
          <p:cNvSpPr txBox="1"/>
          <p:nvPr/>
        </p:nvSpPr>
        <p:spPr>
          <a:xfrm>
            <a:off x="9244951" y="4192610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’22/11</a:t>
            </a:r>
          </a:p>
        </p:txBody>
      </p:sp>
    </p:spTree>
    <p:extLst>
      <p:ext uri="{BB962C8B-B14F-4D97-AF65-F5344CB8AC3E}">
        <p14:creationId xmlns:p14="http://schemas.microsoft.com/office/powerpoint/2010/main" val="90682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11899"/>
              </p:ext>
            </p:extLst>
          </p:nvPr>
        </p:nvGraphicFramePr>
        <p:xfrm>
          <a:off x="344488" y="1196752"/>
          <a:ext cx="9217025" cy="4608508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9839">
                <a:tc rowSpan="2"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평가 항목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권고</a:t>
                      </a:r>
                      <a:b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관점적 가중치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평가 척도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근거 상세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06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전략적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21"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전략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적합성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전사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사업부 전략과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Align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여부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자사육성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사업</a:t>
                      </a:r>
                      <a:r>
                        <a:rPr kumimoji="1" lang="en-US" altLang="ko-KR" sz="1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1)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육성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포함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T/PRM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반영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 부합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자율주행 사업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그룹 전략 과제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그룹 육성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사업</a:t>
                      </a:r>
                      <a:r>
                        <a:rPr kumimoji="1" lang="en-US" altLang="ko-KR" sz="1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그룹 육성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포함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육성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포함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 부합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자율주행 사업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핵심 소재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소자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공정 내재화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가능성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내재화</a:t>
                      </a:r>
                      <a:b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가능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불가능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‘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공간 효율화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관련 특허 진행 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446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내부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경쟁력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과제 수행에 필요한 핵심 역량 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무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 보유</a:t>
                      </a:r>
                      <a:b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 활용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유사 기술 </a:t>
                      </a:r>
                      <a:b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보유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 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필요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RGB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카메라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Cal./AA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기술 보유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82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기술 선도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혁신성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World</a:t>
                      </a:r>
                      <a:b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Best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World First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or Best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Global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동등 수준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Catch-up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M-LiDAR/S-LiDAR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통합 기술은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World First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44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경쟁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대체제 발생 가능성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보통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낮음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높음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기술개발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 개화 상태로 다양한 대체제가 발생 될 수 있음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446"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매력도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시장규모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시점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TAM</a:t>
                      </a:r>
                      <a:r>
                        <a:rPr kumimoji="1" lang="en-US" altLang="ko-KR" sz="9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1)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조↑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조≤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TAM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 예상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접근 가능 시장 규모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시점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SAM</a:t>
                      </a:r>
                      <a:r>
                        <a:rPr kumimoji="1" lang="en-US" altLang="ko-KR" sz="9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2)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천억↑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천억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~1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천억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2,000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 예상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연평균 성장률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시점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Y+5)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 ~ 10%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 개화 상태로 예상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446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기여도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목표 매출액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후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Y+3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시점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백억≤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목표 영업이익률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후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Y+3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시점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 ~ 10%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원가 구조 개선 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(ASP</a:t>
                      </a:r>
                      <a:r>
                        <a:rPr kumimoji="1" lang="en-US" altLang="ko-KR" sz="900" b="0" i="0" u="none" strike="noStrike" kern="1200" cap="none" normalizeH="0" baseline="30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3) 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하락률 比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동등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하회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6414" y="729868"/>
            <a:ext cx="851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전략전 관점으로 평가 결과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,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 가중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 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평균 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XXXX 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점으로 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~~~~~~~~~~~~~~~~~~~~~~~~~~~~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함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0552" y="980728"/>
            <a:ext cx="38884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전략적 관점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자사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육성 사업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소재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기술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공통 기술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90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137303" y="189086"/>
          <a:ext cx="158417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기준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환산 점수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결정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11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이상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73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이상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Go</a:t>
                      </a:r>
                      <a:endParaRPr lang="ko-KR" altLang="en-US" sz="900" b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9~10.99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60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이상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재검토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9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미만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60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미만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Drop</a:t>
                      </a:r>
                      <a:endParaRPr lang="ko-KR" altLang="en-US" sz="900" b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65295" y="-35405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</a:rPr>
              <a:t>※PJT </a:t>
            </a:r>
            <a:r>
              <a:rPr lang="ko-KR" altLang="en-US" sz="90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</a:rPr>
              <a:t>추진 기준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2480" y="5829657"/>
            <a:ext cx="7564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※ PJT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등록 단계에서는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 BOM / SCM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이 불분명하여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‘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목표 영업이익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원가구조 개선율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’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은 평가 불가하여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불확실성 검증 완료 부터 평가 적용 함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6634" y="6065264"/>
            <a:ext cx="799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1) 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자사 육성 사업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: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카메라사업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(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모바일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차량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등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전영역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)/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기판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PS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사업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 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파워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모터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사업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,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2) 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그룹 육성 사업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: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AI/ Big Data/ AR/VR/ 5G/ 8K/ OLED/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차량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연관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사업군</a:t>
            </a:r>
            <a:b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</a:b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3)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T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otal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ddressable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M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arket(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전체 시장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), 4)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S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erved &amp;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vailable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M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arket(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유효 시장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), 5)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verage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S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elling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P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rice</a:t>
            </a:r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C3ABEF04-1A76-4C60-B217-A237B9E6B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745705"/>
              </p:ext>
            </p:extLst>
          </p:nvPr>
        </p:nvGraphicFramePr>
        <p:xfrm>
          <a:off x="6354229" y="125021"/>
          <a:ext cx="687003" cy="57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showAsIcon="1" r:id="rId3" imgW="914400" imgH="771525" progId="Excel.Sheet.12">
                  <p:embed/>
                </p:oleObj>
              </mc:Choice>
              <mc:Fallback>
                <p:oleObj name="Worksheet" showAsIcon="1" r:id="rId3" imgW="914400" imgH="771525" progId="Excel.Sheet.12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C3ABEF04-1A76-4C60-B217-A237B9E6B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4229" y="125021"/>
                        <a:ext cx="687003" cy="579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41773A10-43EC-484B-B531-0D85C802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4752528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2. ‘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선행개발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’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과제 의사 결정 검토 기준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06C7D-52FE-4DB7-9238-5F5F7A97DD15}"/>
              </a:ext>
            </a:extLst>
          </p:cNvPr>
          <p:cNvSpPr txBox="1"/>
          <p:nvPr/>
        </p:nvSpPr>
        <p:spPr>
          <a:xfrm>
            <a:off x="4304928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55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3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01505"/>
              </p:ext>
            </p:extLst>
          </p:nvPr>
        </p:nvGraphicFramePr>
        <p:xfrm>
          <a:off x="344896" y="1052736"/>
          <a:ext cx="9209090" cy="4752527"/>
        </p:xfrm>
        <a:graphic>
          <a:graphicData uri="http://schemas.openxmlformats.org/drawingml/2006/table">
            <a:tbl>
              <a:tblPr/>
              <a:tblGrid>
                <a:gridCol w="75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69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015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2006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핵심 기술 전개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보유 수준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확보 방안 상세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5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Level 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Level 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Level 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73">
                <a:tc row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Software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신호처리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S/W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공통 기반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Camera Calibration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파라미터 추출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박상형 책임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i-ToF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Intrinsic Calibration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기술 활용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RGB,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ToF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Fusion Extrinsic Cal.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기술  활용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Depth Data Image Processing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G스마트체2.0 Regular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박상형 책임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i-ToF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Processing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기술 역량 보유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Depth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Camera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를 위한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Target pattern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분석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김승윤 선임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Ace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 및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SABA Cal.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용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Pattern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기술 활용한 역량 확보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LiDAR Range Calibration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G스마트체2.0 Regular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이호중 선임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LG스마트체2.0 Regular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M-LiDAR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Calibration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 기술 및 논문 검색을 통한 관련 기술 역량 확보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77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LiDAR Geometric Calibration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이호중 선임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차량 프로젝트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(VW, </a:t>
                      </a: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Geely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양산 적용 기술 활용 및 논문 검색을 통한 관련 기술 역량 확보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평가 시스템 구축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김승윤 선임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LG스마트체2.0 Regular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i-ToF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및 다양한 카메라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(Radar,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열화상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Validation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기술 활용하여 역량 확보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2773"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공통 기반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Calibration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공정 플랫폼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SW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박상형 책임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LG스마트체2.0 Regular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다양한 카메라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(Radar,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열화상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Calibration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기술 활용하여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LiDAR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플랫폼 역량 확보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17" name="Rectangle 2"/>
          <p:cNvSpPr>
            <a:spLocks noChangeArrowheads="1"/>
          </p:cNvSpPr>
          <p:nvPr/>
        </p:nvSpPr>
        <p:spPr bwMode="auto">
          <a:xfrm>
            <a:off x="341313" y="6021288"/>
            <a:ext cx="344061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 </a:t>
            </a:r>
            <a:r>
              <a:rPr lang="en-US" altLang="ko-KR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※ </a:t>
            </a:r>
            <a:r>
              <a:rPr lang="ko-KR" altLang="en-US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자사 기술 역량 평가 기준에 따름</a:t>
            </a:r>
            <a:r>
              <a:rPr lang="en-US" altLang="ko-KR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. (Level 1 ~ Level5)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6356" y="116632"/>
            <a:ext cx="339708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핵심 기술에 대한 자사의 역량을 객관적으로 평가하고</a:t>
            </a:r>
            <a:r>
              <a:rPr lang="en-US" altLang="ko-KR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,</a:t>
            </a:r>
          </a:p>
          <a:p>
            <a:r>
              <a:rPr lang="en-US" altLang="ko-KR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Level 3</a:t>
            </a:r>
            <a:r>
              <a:rPr lang="ko-KR" altLang="en-US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이하의 경우</a:t>
            </a:r>
            <a:r>
              <a:rPr lang="en-US" altLang="ko-KR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 </a:t>
            </a:r>
            <a:r>
              <a:rPr lang="ko-KR" altLang="en-US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확보 방안 상세히 기입할 것 </a:t>
            </a:r>
          </a:p>
        </p:txBody>
      </p:sp>
      <p:sp>
        <p:nvSpPr>
          <p:cNvPr id="12" name="실행 단추: 뒤로 또는 이전 11">
            <a:hlinkClick r:id="rId2" action="ppaction://hlinksldjump" highlightClick="1"/>
          </p:cNvPr>
          <p:cNvSpPr/>
          <p:nvPr/>
        </p:nvSpPr>
        <p:spPr>
          <a:xfrm>
            <a:off x="9273480" y="836712"/>
            <a:ext cx="245052" cy="20207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46501" y="652534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  <a:ea typeface="LG스마트체2.0 Regular" pitchFamily="50" charset="-127"/>
              </a:rPr>
              <a:t>A - 3</a:t>
            </a:r>
            <a:endParaRPr lang="ko-KR" altLang="en-US" sz="1000">
              <a:latin typeface="+mn-lt"/>
              <a:ea typeface="LG스마트체2.0 Regular" pitchFamily="50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D306D03-2148-4740-A9AD-175063D2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3.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핵심 역량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008CE-5C95-4BD8-A435-5E5AC8B7ED85}"/>
              </a:ext>
            </a:extLst>
          </p:cNvPr>
          <p:cNvSpPr txBox="1"/>
          <p:nvPr/>
        </p:nvSpPr>
        <p:spPr>
          <a:xfrm>
            <a:off x="2311564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33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81">
            <a:extLst>
              <a:ext uri="{FF2B5EF4-FFF2-40B4-BE49-F238E27FC236}">
                <a16:creationId xmlns:a16="http://schemas.microsoft.com/office/drawing/2014/main" id="{D6C39DA5-6DF4-482B-B969-6FCD93277A63}"/>
              </a:ext>
            </a:extLst>
          </p:cNvPr>
          <p:cNvGraphicFramePr>
            <a:graphicFrameLocks noGrp="1"/>
          </p:cNvGraphicFramePr>
          <p:nvPr/>
        </p:nvGraphicFramePr>
        <p:xfrm>
          <a:off x="280938" y="1013175"/>
          <a:ext cx="9208568" cy="5317790"/>
        </p:xfrm>
        <a:graphic>
          <a:graphicData uri="http://schemas.openxmlformats.org/drawingml/2006/table">
            <a:tbl>
              <a:tblPr/>
              <a:tblGrid>
                <a:gridCol w="51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719">
                  <a:extLst>
                    <a:ext uri="{9D8B030D-6E8A-4147-A177-3AD203B41FA5}">
                      <a16:colId xmlns:a16="http://schemas.microsoft.com/office/drawing/2014/main" val="896696700"/>
                    </a:ext>
                  </a:extLst>
                </a:gridCol>
                <a:gridCol w="805439">
                  <a:extLst>
                    <a:ext uri="{9D8B030D-6E8A-4147-A177-3AD203B41FA5}">
                      <a16:colId xmlns:a16="http://schemas.microsoft.com/office/drawing/2014/main" val="3206693340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507978508"/>
                    </a:ext>
                  </a:extLst>
                </a:gridCol>
              </a:tblGrid>
              <a:tr h="2022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구분</a:t>
                      </a:r>
                    </a:p>
                  </a:txBody>
                  <a:tcPr marL="118178" marR="118178" marT="63959" marB="63959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항목</a:t>
                      </a:r>
                    </a:p>
                  </a:txBody>
                  <a:tcPr marL="118178" marR="118178" marT="63959" marB="6395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경쟁사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수 준</a:t>
                      </a:r>
                      <a:endParaRPr kumimoji="0" lang="en-US" altLang="ko-KR" sz="1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최종목표</a:t>
                      </a:r>
                      <a:endParaRPr kumimoji="0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/</a:t>
                      </a:r>
                      <a:b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</a:b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4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5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6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7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8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95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T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Calibration Space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50m x 14m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Tact Time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60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&lt; 6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분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15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15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Accuracy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1200" b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1200" b="0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1200" b="0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537814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31414"/>
                  </a:ext>
                </a:extLst>
              </a:tr>
              <a:tr h="3287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Q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3046" marR="93046" marT="50379" marB="5037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3265" marR="23265" marT="65454" marB="6545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algn="ctr"/>
                      <a:endParaRPr lang="ko-KR" altLang="en-US" sz="1000" b="1"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72000" marR="72000" marT="35985" marB="3598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4" marB="6545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7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C</a:t>
                      </a: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9" marB="2517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23260" marR="23260" marT="65470" marB="6547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0" marR="23260" marT="65470" marB="6547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03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D</a:t>
                      </a: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일정 준수</a:t>
                      </a:r>
                    </a:p>
                  </a:txBody>
                  <a:tcPr marL="93046" marR="93046" marT="25179" marB="2517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’22</a:t>
                      </a:r>
                      <a:r>
                        <a:rPr lang="ko-KR" altLang="en-US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endParaRPr lang="en-US" altLang="ko-KR" sz="1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컨셉 확보</a:t>
                      </a:r>
                    </a:p>
                  </a:txBody>
                  <a:tcPr marL="23265" marR="23265" marT="216000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환경 구축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Framework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구축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프로토타입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확보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고객 프로모션 준비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성능 개선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8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Gate/</a:t>
                      </a:r>
                      <a:b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</a:b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Review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48639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7823E64-1BF5-4630-AC27-2E44A570B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410445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4.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개발 목표 상세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(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월별 목표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)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sp>
        <p:nvSpPr>
          <p:cNvPr id="8" name="실행 단추: 뒤로 또는 이전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88AEF24-9A43-4D94-BA4F-11587D9C2B8A}"/>
              </a:ext>
            </a:extLst>
          </p:cNvPr>
          <p:cNvSpPr/>
          <p:nvPr/>
        </p:nvSpPr>
        <p:spPr>
          <a:xfrm>
            <a:off x="8524372" y="364714"/>
            <a:ext cx="245052" cy="20207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D22EC-7D9B-46C0-9C47-A9B44B158D50}"/>
              </a:ext>
            </a:extLst>
          </p:cNvPr>
          <p:cNvSpPr txBox="1"/>
          <p:nvPr/>
        </p:nvSpPr>
        <p:spPr>
          <a:xfrm>
            <a:off x="3497456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32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6">
            <a:extLst>
              <a:ext uri="{FF2B5EF4-FFF2-40B4-BE49-F238E27FC236}">
                <a16:creationId xmlns:a16="http://schemas.microsoft.com/office/drawing/2014/main" id="{CC8AA3C7-5C58-4AB0-9F28-19DCB237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1412776"/>
            <a:ext cx="720080" cy="760921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73645D80-8B22-48F4-A049-27020399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2420888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상기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04936BB-0B03-4E13-B490-B0927A56F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532859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5.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각 기능 부서별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R&amp;R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및 세부 활동 계획</a:t>
            </a:r>
          </a:p>
        </p:txBody>
      </p:sp>
      <p:sp>
        <p:nvSpPr>
          <p:cNvPr id="22" name="실행 단추: 뒤로 또는 이전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6B18AC6-E9D1-4BDF-A870-C9AD69E2E31B}"/>
              </a:ext>
            </a:extLst>
          </p:cNvPr>
          <p:cNvSpPr/>
          <p:nvPr/>
        </p:nvSpPr>
        <p:spPr>
          <a:xfrm>
            <a:off x="9273480" y="836712"/>
            <a:ext cx="245052" cy="20207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52232-B58A-41B8-8DCA-54B7C1862C07}"/>
              </a:ext>
            </a:extLst>
          </p:cNvPr>
          <p:cNvSpPr txBox="1"/>
          <p:nvPr/>
        </p:nvSpPr>
        <p:spPr>
          <a:xfrm>
            <a:off x="5369664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76FD9-17C2-4979-BC94-7818784FD67A}"/>
              </a:ext>
            </a:extLst>
          </p:cNvPr>
          <p:cNvSpPr txBox="1"/>
          <p:nvPr/>
        </p:nvSpPr>
        <p:spPr>
          <a:xfrm>
            <a:off x="1712640" y="1467644"/>
            <a:ext cx="6607899" cy="616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Project management : TQCD, </a:t>
            </a:r>
            <a:r>
              <a:rPr lang="ko-KR" altLang="en-US">
                <a:latin typeface="+mj-ea"/>
                <a:ea typeface="+mj-ea"/>
              </a:rPr>
              <a:t>개발일정 관리</a:t>
            </a:r>
            <a:endParaRPr lang="en-US" altLang="ko-KR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R&amp;D : </a:t>
            </a:r>
            <a:r>
              <a:rPr lang="ko-KR" altLang="en-US">
                <a:latin typeface="+mj-ea"/>
                <a:ea typeface="+mj-ea"/>
              </a:rPr>
              <a:t>기술개발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특허확보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공정개발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장비개발</a:t>
            </a:r>
            <a:r>
              <a:rPr lang="en-US" altLang="ko-KR">
                <a:latin typeface="+mj-ea"/>
                <a:ea typeface="+mj-ea"/>
              </a:rPr>
              <a:t>, S/W</a:t>
            </a:r>
            <a:r>
              <a:rPr lang="ko-KR" altLang="en-US">
                <a:latin typeface="+mj-ea"/>
                <a:ea typeface="+mj-ea"/>
              </a:rPr>
              <a:t>알고리즘 개발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측정</a:t>
            </a:r>
            <a:r>
              <a:rPr lang="en-US" altLang="ko-KR">
                <a:latin typeface="+mj-ea"/>
                <a:ea typeface="+mj-ea"/>
              </a:rPr>
              <a:t>/</a:t>
            </a:r>
            <a:r>
              <a:rPr lang="ko-KR" altLang="en-US">
                <a:latin typeface="+mj-ea"/>
                <a:ea typeface="+mj-ea"/>
              </a:rPr>
              <a:t>평가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신뢰성</a:t>
            </a:r>
            <a:r>
              <a:rPr lang="en-US" altLang="ko-KR">
                <a:latin typeface="+mj-ea"/>
                <a:ea typeface="+mj-ea"/>
              </a:rPr>
              <a:t>, Test bed </a:t>
            </a:r>
            <a:r>
              <a:rPr lang="ko-KR" altLang="en-US">
                <a:latin typeface="+mj-ea"/>
                <a:ea typeface="+mj-ea"/>
              </a:rPr>
              <a:t>구축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59CE7-6C4D-4F5F-97AE-B2900BFE2C4B}"/>
              </a:ext>
            </a:extLst>
          </p:cNvPr>
          <p:cNvSpPr txBox="1"/>
          <p:nvPr/>
        </p:nvSpPr>
        <p:spPr>
          <a:xfrm>
            <a:off x="1712640" y="2420888"/>
            <a:ext cx="3999813" cy="616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j-ea"/>
                <a:ea typeface="+mj-ea"/>
              </a:rPr>
              <a:t>고객대응 </a:t>
            </a:r>
            <a:r>
              <a:rPr lang="en-US" altLang="ko-KR">
                <a:latin typeface="+mj-ea"/>
                <a:ea typeface="+mj-ea"/>
              </a:rPr>
              <a:t>: Promotion, </a:t>
            </a:r>
            <a:r>
              <a:rPr lang="ko-KR" altLang="en-US">
                <a:latin typeface="+mj-ea"/>
                <a:ea typeface="+mj-ea"/>
              </a:rPr>
              <a:t>수주관련 협의</a:t>
            </a:r>
            <a:endParaRPr lang="en-US" altLang="ko-KR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j-ea"/>
                <a:ea typeface="+mj-ea"/>
              </a:rPr>
              <a:t>사업성분석 </a:t>
            </a:r>
            <a:r>
              <a:rPr lang="en-US" altLang="ko-KR">
                <a:latin typeface="+mj-ea"/>
                <a:ea typeface="+mj-ea"/>
              </a:rPr>
              <a:t>: </a:t>
            </a:r>
            <a:r>
              <a:rPr lang="ko-KR" altLang="en-US">
                <a:latin typeface="+mj-ea"/>
                <a:ea typeface="+mj-ea"/>
              </a:rPr>
              <a:t>과제의 사업성에 대해 분석하고 지속 모니터링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4" name="Rectangle 46">
            <a:extLst>
              <a:ext uri="{FF2B5EF4-FFF2-40B4-BE49-F238E27FC236}">
                <a16:creationId xmlns:a16="http://schemas.microsoft.com/office/drawing/2014/main" id="{2BC264FE-C014-45B2-9BC4-46834C677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3312359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자율주행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TDR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1FA50-F63C-4FC9-B7A2-2121828C445A}"/>
              </a:ext>
            </a:extLst>
          </p:cNvPr>
          <p:cNvSpPr txBox="1"/>
          <p:nvPr/>
        </p:nvSpPr>
        <p:spPr>
          <a:xfrm>
            <a:off x="1712640" y="3307156"/>
            <a:ext cx="2965877" cy="616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M-LiDAR Calibration</a:t>
            </a:r>
            <a:r>
              <a:rPr lang="ko-KR" altLang="en-US">
                <a:latin typeface="+mj-ea"/>
                <a:ea typeface="+mj-ea"/>
              </a:rPr>
              <a:t> 성능 검증</a:t>
            </a:r>
            <a:endParaRPr lang="en-US" altLang="ko-KR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M-LiDAR Overlap Test</a:t>
            </a:r>
            <a:r>
              <a:rPr lang="ko-KR" altLang="en-US">
                <a:latin typeface="+mj-ea"/>
                <a:ea typeface="+mj-ea"/>
              </a:rPr>
              <a:t> 공간 효율화 검증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7" name="Rectangle 46">
            <a:extLst>
              <a:ext uri="{FF2B5EF4-FFF2-40B4-BE49-F238E27FC236}">
                <a16:creationId xmlns:a16="http://schemas.microsoft.com/office/drawing/2014/main" id="{2696D080-C782-4DD4-B028-8662C71A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4203830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융합부품개발</a:t>
            </a:r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7EC23-DA10-471D-882C-4A8DF690A6EA}"/>
              </a:ext>
            </a:extLst>
          </p:cNvPr>
          <p:cNvSpPr txBox="1"/>
          <p:nvPr/>
        </p:nvSpPr>
        <p:spPr>
          <a:xfrm>
            <a:off x="1712640" y="4203830"/>
            <a:ext cx="2339102" cy="339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S-LiDAR Calibration</a:t>
            </a:r>
            <a:r>
              <a:rPr lang="ko-KR" altLang="en-US">
                <a:latin typeface="+mj-ea"/>
                <a:ea typeface="+mj-ea"/>
              </a:rPr>
              <a:t> 성능 검증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D7DA7126-9150-4905-9893-623682B0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5095301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품질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2F29E-119A-4C06-A957-D8C0FC440DF2}"/>
              </a:ext>
            </a:extLst>
          </p:cNvPr>
          <p:cNvSpPr txBox="1"/>
          <p:nvPr/>
        </p:nvSpPr>
        <p:spPr>
          <a:xfrm>
            <a:off x="1712640" y="5095301"/>
            <a:ext cx="2098651" cy="339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SW-Q Gate </a:t>
            </a:r>
            <a:r>
              <a:rPr lang="ko-KR" altLang="en-US">
                <a:latin typeface="+mj-ea"/>
                <a:ea typeface="+mj-ea"/>
              </a:rPr>
              <a:t>관련 업무 지원</a:t>
            </a:r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514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220EA33D-1944-4A8B-AF81-304C14641539}"/>
              </a:ext>
            </a:extLst>
          </p:cNvPr>
          <p:cNvGrpSpPr/>
          <p:nvPr/>
        </p:nvGrpSpPr>
        <p:grpSpPr>
          <a:xfrm>
            <a:off x="9282416" y="5567469"/>
            <a:ext cx="453445" cy="603536"/>
            <a:chOff x="5517616" y="400076"/>
            <a:chExt cx="1227208" cy="119160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E4162974-75B5-4481-96AA-B36C757F2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0AFE00C-68B8-4650-986F-DC6706D0E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EA662A7-22DB-4E38-A51B-9DE8C305F6E3}"/>
              </a:ext>
            </a:extLst>
          </p:cNvPr>
          <p:cNvGrpSpPr/>
          <p:nvPr/>
        </p:nvGrpSpPr>
        <p:grpSpPr>
          <a:xfrm flipH="1">
            <a:off x="5266916" y="5576684"/>
            <a:ext cx="453445" cy="603536"/>
            <a:chOff x="5517616" y="400076"/>
            <a:chExt cx="1227208" cy="1191602"/>
          </a:xfrm>
        </p:grpSpPr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D8D91224-B5A0-41E7-B58F-0D272372A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8BC2D978-01C8-4BA7-AFDC-E48DDE90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DC26CFEE-E33B-4004-9DC1-450A9422F698}"/>
              </a:ext>
            </a:extLst>
          </p:cNvPr>
          <p:cNvGrpSpPr/>
          <p:nvPr/>
        </p:nvGrpSpPr>
        <p:grpSpPr>
          <a:xfrm flipH="1">
            <a:off x="5266916" y="4994825"/>
            <a:ext cx="453445" cy="603536"/>
            <a:chOff x="5517616" y="400076"/>
            <a:chExt cx="1227208" cy="1191602"/>
          </a:xfrm>
        </p:grpSpPr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A2C01E2C-DC9F-4504-9B37-DBF3B3C2E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E9FC7E12-05A4-498F-9026-2A0A92058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FA0FD51-38D5-42A1-864E-D01BE6E14017}"/>
              </a:ext>
            </a:extLst>
          </p:cNvPr>
          <p:cNvGrpSpPr/>
          <p:nvPr/>
        </p:nvGrpSpPr>
        <p:grpSpPr>
          <a:xfrm>
            <a:off x="9282416" y="4986385"/>
            <a:ext cx="453445" cy="603536"/>
            <a:chOff x="5517616" y="400076"/>
            <a:chExt cx="1227208" cy="1191602"/>
          </a:xfrm>
        </p:grpSpPr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AE245D1E-5BAB-46DA-8B86-CEAF0DF40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D8856D4B-8E10-4E15-8065-02DE31378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4A70C27-BD09-4173-97E7-121C6B635AB3}"/>
              </a:ext>
            </a:extLst>
          </p:cNvPr>
          <p:cNvGrpSpPr/>
          <p:nvPr/>
        </p:nvGrpSpPr>
        <p:grpSpPr>
          <a:xfrm>
            <a:off x="9282416" y="4350014"/>
            <a:ext cx="453445" cy="603536"/>
            <a:chOff x="5517616" y="400076"/>
            <a:chExt cx="1227208" cy="1191602"/>
          </a:xfrm>
        </p:grpSpPr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55F13A11-FC8E-432D-BE25-43BDAF66C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23DA9745-EAC9-4526-B759-8A0535AAA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627C9-8F79-4C73-BF0F-B1DF9CCBB964}"/>
              </a:ext>
            </a:extLst>
          </p:cNvPr>
          <p:cNvSpPr/>
          <p:nvPr/>
        </p:nvSpPr>
        <p:spPr>
          <a:xfrm>
            <a:off x="444650" y="742714"/>
            <a:ext cx="4587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lt"/>
                <a:ea typeface="+mj-ea"/>
              </a:rPr>
              <a:t>A</a:t>
            </a:r>
            <a:r>
              <a:rPr lang="ko-KR" altLang="en-US" sz="1400">
                <a:latin typeface="+mn-lt"/>
                <a:ea typeface="+mj-ea"/>
              </a:rPr>
              <a:t>사 </a:t>
            </a:r>
            <a:r>
              <a:rPr lang="en-US" altLang="ko-KR" sz="1400">
                <a:latin typeface="+mn-lt"/>
                <a:ea typeface="+mj-ea"/>
              </a:rPr>
              <a:t>LR(Long Range)</a:t>
            </a:r>
            <a:r>
              <a:rPr lang="ko-KR" altLang="en-US" sz="1400">
                <a:latin typeface="+mn-lt"/>
                <a:ea typeface="+mj-ea"/>
              </a:rPr>
              <a:t> 모듈의 </a:t>
            </a:r>
            <a:r>
              <a:rPr lang="en-US" altLang="ko-KR" sz="1400">
                <a:latin typeface="+mn-lt"/>
                <a:ea typeface="+mj-ea"/>
              </a:rPr>
              <a:t>AA</a:t>
            </a:r>
            <a:r>
              <a:rPr lang="ko-KR" altLang="en-US" sz="1400">
                <a:latin typeface="+mn-lt"/>
                <a:ea typeface="+mj-ea"/>
              </a:rPr>
              <a:t> 검증 거리는 </a:t>
            </a:r>
            <a:r>
              <a:rPr lang="en-US" altLang="ko-KR" sz="1400">
                <a:latin typeface="+mn-lt"/>
                <a:ea typeface="+mj-ea"/>
              </a:rPr>
              <a:t>90m</a:t>
            </a:r>
            <a:r>
              <a:rPr lang="ko-KR" altLang="en-US" sz="1400">
                <a:latin typeface="+mn-lt"/>
                <a:ea typeface="+mj-ea"/>
              </a:rPr>
              <a:t>에서 수행함</a:t>
            </a:r>
            <a:r>
              <a:rPr lang="en-US" altLang="ko-KR" sz="1400">
                <a:latin typeface="+mn-lt"/>
                <a:ea typeface="+mj-ea"/>
              </a:rPr>
              <a:t>.</a:t>
            </a:r>
            <a:endParaRPr lang="ko-KR" altLang="en-US" sz="1400">
              <a:latin typeface="+mn-lt"/>
              <a:ea typeface="+mj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0484200-6560-435E-8F5D-4EBAC085C249}"/>
              </a:ext>
            </a:extLst>
          </p:cNvPr>
          <p:cNvCxnSpPr/>
          <p:nvPr/>
        </p:nvCxnSpPr>
        <p:spPr>
          <a:xfrm>
            <a:off x="4953000" y="3787924"/>
            <a:ext cx="0" cy="2438134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CD9EE03-13C2-4596-A1AA-03E907B8C98A}"/>
              </a:ext>
            </a:extLst>
          </p:cNvPr>
          <p:cNvCxnSpPr>
            <a:cxnSpLocks/>
          </p:cNvCxnSpPr>
          <p:nvPr/>
        </p:nvCxnSpPr>
        <p:spPr>
          <a:xfrm rot="5400000">
            <a:off x="4953000" y="-1106138"/>
            <a:ext cx="0" cy="925880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4330408-ECEC-4CE0-B0DF-785C41F74E12}"/>
              </a:ext>
            </a:extLst>
          </p:cNvPr>
          <p:cNvGrpSpPr/>
          <p:nvPr/>
        </p:nvGrpSpPr>
        <p:grpSpPr>
          <a:xfrm>
            <a:off x="659368" y="1393687"/>
            <a:ext cx="1369544" cy="1007602"/>
            <a:chOff x="667254" y="2534782"/>
            <a:chExt cx="1657148" cy="1219198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58CDD3E3-D38A-4C0E-92E4-C0DA72C4C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54" y="2960707"/>
              <a:ext cx="1128137" cy="717514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315C176D-E118-498C-9086-C9D5C6583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9373" y="2534782"/>
              <a:ext cx="738948" cy="610192"/>
            </a:xfrm>
            <a:prstGeom prst="rect">
              <a:avLst/>
            </a:prstGeom>
          </p:spPr>
        </p:pic>
        <p:sp>
          <p:nvSpPr>
            <p:cNvPr id="84" name="직각 삼각형 83">
              <a:extLst>
                <a:ext uri="{FF2B5EF4-FFF2-40B4-BE49-F238E27FC236}">
                  <a16:creationId xmlns:a16="http://schemas.microsoft.com/office/drawing/2014/main" id="{C9F0308F-5FE1-46E5-95EF-1C774715DDCA}"/>
                </a:ext>
              </a:extLst>
            </p:cNvPr>
            <p:cNvSpPr/>
            <p:nvPr/>
          </p:nvSpPr>
          <p:spPr>
            <a:xfrm rot="10800000">
              <a:off x="1745618" y="3185994"/>
              <a:ext cx="352541" cy="352541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AE73EA1-ECBD-4274-B6B5-EAD54DEC1155}"/>
                </a:ext>
              </a:extLst>
            </p:cNvPr>
            <p:cNvSpPr txBox="1"/>
            <p:nvPr/>
          </p:nvSpPr>
          <p:spPr>
            <a:xfrm>
              <a:off x="1519373" y="3538536"/>
              <a:ext cx="805029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>
                  <a:solidFill>
                    <a:srgbClr val="00B050"/>
                  </a:solidFill>
                  <a:latin typeface="+mj-ea"/>
                  <a:ea typeface="+mj-ea"/>
                </a:rPr>
                <a:t>Beam Splitter</a:t>
              </a:r>
              <a:endParaRPr lang="ko-KR" altLang="en-US" sz="80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610A142D-17F5-4955-92D1-D47FC5D2F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156" y="2345029"/>
            <a:ext cx="312684" cy="79061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7B760809-2AC8-424A-BA72-19290C341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24583" y="1630155"/>
            <a:ext cx="312684" cy="790614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B6D3810-D3D4-4B35-B271-6DCD2B066B72}"/>
              </a:ext>
            </a:extLst>
          </p:cNvPr>
          <p:cNvCxnSpPr>
            <a:cxnSpLocks/>
          </p:cNvCxnSpPr>
          <p:nvPr/>
        </p:nvCxnSpPr>
        <p:spPr>
          <a:xfrm flipV="1">
            <a:off x="1270957" y="2020733"/>
            <a:ext cx="7488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00AE871-4E0F-47D9-9DA5-B1DC396B5B00}"/>
              </a:ext>
            </a:extLst>
          </p:cNvPr>
          <p:cNvCxnSpPr>
            <a:cxnSpLocks/>
          </p:cNvCxnSpPr>
          <p:nvPr/>
        </p:nvCxnSpPr>
        <p:spPr>
          <a:xfrm flipH="1">
            <a:off x="1064059" y="2020700"/>
            <a:ext cx="7704000" cy="6840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17C3290-CDEE-4743-BDA5-4FE0615D190B}"/>
              </a:ext>
            </a:extLst>
          </p:cNvPr>
          <p:cNvCxnSpPr>
            <a:cxnSpLocks/>
          </p:cNvCxnSpPr>
          <p:nvPr/>
        </p:nvCxnSpPr>
        <p:spPr>
          <a:xfrm flipH="1">
            <a:off x="1064059" y="2135620"/>
            <a:ext cx="7704000" cy="6840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E223ED0-7784-492B-B515-5140555744C3}"/>
              </a:ext>
            </a:extLst>
          </p:cNvPr>
          <p:cNvCxnSpPr>
            <a:cxnSpLocks/>
          </p:cNvCxnSpPr>
          <p:nvPr/>
        </p:nvCxnSpPr>
        <p:spPr>
          <a:xfrm>
            <a:off x="1270957" y="2135812"/>
            <a:ext cx="7488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25D548B-2309-4E13-B3EB-714F243142F7}"/>
              </a:ext>
            </a:extLst>
          </p:cNvPr>
          <p:cNvCxnSpPr>
            <a:cxnSpLocks/>
          </p:cNvCxnSpPr>
          <p:nvPr/>
        </p:nvCxnSpPr>
        <p:spPr>
          <a:xfrm rot="5400000">
            <a:off x="1543800" y="1895684"/>
            <a:ext cx="450995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2269065-514B-4722-B1CA-BABB1EF9E6C8}"/>
              </a:ext>
            </a:extLst>
          </p:cNvPr>
          <p:cNvCxnSpPr>
            <a:cxnSpLocks/>
          </p:cNvCxnSpPr>
          <p:nvPr/>
        </p:nvCxnSpPr>
        <p:spPr>
          <a:xfrm flipH="1">
            <a:off x="1664594" y="1688108"/>
            <a:ext cx="0" cy="321161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5B33C8A-41F7-436E-832A-2C29B53CE919}"/>
              </a:ext>
            </a:extLst>
          </p:cNvPr>
          <p:cNvCxnSpPr/>
          <p:nvPr/>
        </p:nvCxnSpPr>
        <p:spPr>
          <a:xfrm>
            <a:off x="1063051" y="2922188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A15447D-797A-4CFF-9346-983B37CA5A73}"/>
              </a:ext>
            </a:extLst>
          </p:cNvPr>
          <p:cNvCxnSpPr/>
          <p:nvPr/>
        </p:nvCxnSpPr>
        <p:spPr>
          <a:xfrm>
            <a:off x="8771373" y="2922188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1303CAF-164C-48D2-83E6-0A9E65C79854}"/>
              </a:ext>
            </a:extLst>
          </p:cNvPr>
          <p:cNvCxnSpPr>
            <a:cxnSpLocks/>
          </p:cNvCxnSpPr>
          <p:nvPr/>
        </p:nvCxnSpPr>
        <p:spPr>
          <a:xfrm>
            <a:off x="1063051" y="3069348"/>
            <a:ext cx="7705008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E2871A7-1A13-4AEC-A778-4E0DBC4DD796}"/>
              </a:ext>
            </a:extLst>
          </p:cNvPr>
          <p:cNvSpPr/>
          <p:nvPr/>
        </p:nvSpPr>
        <p:spPr>
          <a:xfrm>
            <a:off x="4593384" y="3065257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22.5m (90m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/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4)</a:t>
            </a:r>
            <a:endParaRPr lang="ko-KR" altLang="en-US" sz="1000">
              <a:solidFill>
                <a:srgbClr val="00B050"/>
              </a:solidFill>
              <a:latin typeface="+mn-lt"/>
              <a:ea typeface="+mj-ea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1B281A0-BA52-4375-96BA-3E99420DA14A}"/>
              </a:ext>
            </a:extLst>
          </p:cNvPr>
          <p:cNvGrpSpPr/>
          <p:nvPr/>
        </p:nvGrpSpPr>
        <p:grpSpPr>
          <a:xfrm>
            <a:off x="233993" y="3921122"/>
            <a:ext cx="1369544" cy="1007602"/>
            <a:chOff x="667254" y="2534782"/>
            <a:chExt cx="1657148" cy="1219198"/>
          </a:xfrm>
        </p:grpSpPr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5FE4C06-40D0-4CFF-B096-D276453FB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54" y="2960707"/>
              <a:ext cx="1128137" cy="717514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4756F2CA-2EA7-4155-8791-9BFA93B1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9373" y="2534782"/>
              <a:ext cx="738948" cy="610192"/>
            </a:xfrm>
            <a:prstGeom prst="rect">
              <a:avLst/>
            </a:prstGeom>
          </p:spPr>
        </p:pic>
        <p:sp>
          <p:nvSpPr>
            <p:cNvPr id="112" name="직각 삼각형 111">
              <a:extLst>
                <a:ext uri="{FF2B5EF4-FFF2-40B4-BE49-F238E27FC236}">
                  <a16:creationId xmlns:a16="http://schemas.microsoft.com/office/drawing/2014/main" id="{47EA5164-CD78-4810-AA4C-4BB9C4676B51}"/>
                </a:ext>
              </a:extLst>
            </p:cNvPr>
            <p:cNvSpPr/>
            <p:nvPr/>
          </p:nvSpPr>
          <p:spPr>
            <a:xfrm rot="10800000">
              <a:off x="1745618" y="3185994"/>
              <a:ext cx="352541" cy="352541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D8B8BE-74B0-4B56-8C3E-DEAD5205CE67}"/>
                </a:ext>
              </a:extLst>
            </p:cNvPr>
            <p:cNvSpPr txBox="1"/>
            <p:nvPr/>
          </p:nvSpPr>
          <p:spPr>
            <a:xfrm>
              <a:off x="1519373" y="3538536"/>
              <a:ext cx="805029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>
                  <a:solidFill>
                    <a:srgbClr val="00B050"/>
                  </a:solidFill>
                  <a:latin typeface="+mj-ea"/>
                  <a:ea typeface="+mj-ea"/>
                </a:rPr>
                <a:t>Beam Splitter</a:t>
              </a:r>
              <a:endParaRPr lang="ko-KR" altLang="en-US" sz="80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14" name="그림 113">
            <a:extLst>
              <a:ext uri="{FF2B5EF4-FFF2-40B4-BE49-F238E27FC236}">
                <a16:creationId xmlns:a16="http://schemas.microsoft.com/office/drawing/2014/main" id="{3019A8F0-66B3-4D2F-828E-D4CDE508D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68947" y="4324164"/>
            <a:ext cx="194152" cy="490909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480AB149-77AE-41A2-987B-04D1B0E04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983" y="4928724"/>
            <a:ext cx="194152" cy="490909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76E4D946-4F83-4BEE-9B9C-43620F0C8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68947" y="4928724"/>
            <a:ext cx="194152" cy="490909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845D6458-3019-4516-8A50-6F0652041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983" y="5533284"/>
            <a:ext cx="194152" cy="490909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8BBCBB-B031-4976-88D3-C014A0D61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68947" y="5533284"/>
            <a:ext cx="194152" cy="490909"/>
          </a:xfrm>
          <a:prstGeom prst="rect">
            <a:avLst/>
          </a:prstGeom>
        </p:spPr>
      </p:pic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B1F9CF-75E7-465C-B563-469B467E8CD2}"/>
              </a:ext>
            </a:extLst>
          </p:cNvPr>
          <p:cNvCxnSpPr>
            <a:cxnSpLocks/>
          </p:cNvCxnSpPr>
          <p:nvPr/>
        </p:nvCxnSpPr>
        <p:spPr>
          <a:xfrm rot="5400000">
            <a:off x="1087615" y="4405074"/>
            <a:ext cx="450995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7D3745B-5005-49CE-B561-90FDDFA00985}"/>
              </a:ext>
            </a:extLst>
          </p:cNvPr>
          <p:cNvCxnSpPr>
            <a:cxnSpLocks/>
          </p:cNvCxnSpPr>
          <p:nvPr/>
        </p:nvCxnSpPr>
        <p:spPr>
          <a:xfrm flipH="1">
            <a:off x="1208409" y="4197498"/>
            <a:ext cx="0" cy="321161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AEE2832-39D2-48C1-8CD5-5D0F961E0C8F}"/>
              </a:ext>
            </a:extLst>
          </p:cNvPr>
          <p:cNvCxnSpPr>
            <a:cxnSpLocks/>
          </p:cNvCxnSpPr>
          <p:nvPr/>
        </p:nvCxnSpPr>
        <p:spPr>
          <a:xfrm flipV="1">
            <a:off x="848135" y="4515493"/>
            <a:ext cx="3924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0A4D6B0-4E5A-49A1-BC43-A8D25D711710}"/>
              </a:ext>
            </a:extLst>
          </p:cNvPr>
          <p:cNvCxnSpPr>
            <a:cxnSpLocks/>
          </p:cNvCxnSpPr>
          <p:nvPr/>
        </p:nvCxnSpPr>
        <p:spPr>
          <a:xfrm>
            <a:off x="848135" y="4630572"/>
            <a:ext cx="3924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81E8D7C-0E65-43ED-9D31-63190487A77D}"/>
              </a:ext>
            </a:extLst>
          </p:cNvPr>
          <p:cNvCxnSpPr>
            <a:cxnSpLocks/>
          </p:cNvCxnSpPr>
          <p:nvPr/>
        </p:nvCxnSpPr>
        <p:spPr>
          <a:xfrm flipV="1">
            <a:off x="756695" y="514033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1FC6FF0-CA94-40F5-B656-0F3C77C59260}"/>
              </a:ext>
            </a:extLst>
          </p:cNvPr>
          <p:cNvCxnSpPr>
            <a:cxnSpLocks/>
          </p:cNvCxnSpPr>
          <p:nvPr/>
        </p:nvCxnSpPr>
        <p:spPr>
          <a:xfrm>
            <a:off x="756695" y="525541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E632EA7-4C0D-4DB3-9965-113F8217B948}"/>
              </a:ext>
            </a:extLst>
          </p:cNvPr>
          <p:cNvCxnSpPr>
            <a:cxnSpLocks/>
          </p:cNvCxnSpPr>
          <p:nvPr/>
        </p:nvCxnSpPr>
        <p:spPr>
          <a:xfrm flipV="1">
            <a:off x="756695" y="572707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8C92E9E-B790-451C-9D90-0B2E72FF376B}"/>
              </a:ext>
            </a:extLst>
          </p:cNvPr>
          <p:cNvCxnSpPr>
            <a:cxnSpLocks/>
          </p:cNvCxnSpPr>
          <p:nvPr/>
        </p:nvCxnSpPr>
        <p:spPr>
          <a:xfrm>
            <a:off x="756695" y="584215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DC2EF64-D806-466F-A04F-49D9F4D22B1B}"/>
              </a:ext>
            </a:extLst>
          </p:cNvPr>
          <p:cNvCxnSpPr>
            <a:cxnSpLocks/>
          </p:cNvCxnSpPr>
          <p:nvPr/>
        </p:nvCxnSpPr>
        <p:spPr>
          <a:xfrm flipH="1">
            <a:off x="751808" y="4514096"/>
            <a:ext cx="4014000" cy="622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035F13-5E7A-4FEA-9AE4-922EAB54BDC7}"/>
              </a:ext>
            </a:extLst>
          </p:cNvPr>
          <p:cNvCxnSpPr>
            <a:cxnSpLocks/>
          </p:cNvCxnSpPr>
          <p:nvPr/>
        </p:nvCxnSpPr>
        <p:spPr>
          <a:xfrm flipH="1">
            <a:off x="751808" y="4632493"/>
            <a:ext cx="4014000" cy="622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FB607E4-D496-4C8A-8823-9020E0BDD618}"/>
              </a:ext>
            </a:extLst>
          </p:cNvPr>
          <p:cNvCxnSpPr/>
          <p:nvPr/>
        </p:nvCxnSpPr>
        <p:spPr>
          <a:xfrm>
            <a:off x="770858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ABEE053-2D38-45BA-89B3-87E1574EFE42}"/>
              </a:ext>
            </a:extLst>
          </p:cNvPr>
          <p:cNvCxnSpPr/>
          <p:nvPr/>
        </p:nvCxnSpPr>
        <p:spPr>
          <a:xfrm>
            <a:off x="4766023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05741B3-879D-4CB5-A20D-BCD97A322621}"/>
              </a:ext>
            </a:extLst>
          </p:cNvPr>
          <p:cNvCxnSpPr>
            <a:cxnSpLocks/>
          </p:cNvCxnSpPr>
          <p:nvPr/>
        </p:nvCxnSpPr>
        <p:spPr>
          <a:xfrm>
            <a:off x="770858" y="6207194"/>
            <a:ext cx="39951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1BDCFB7-EFF6-4E8D-A432-E37A1A7685BA}"/>
              </a:ext>
            </a:extLst>
          </p:cNvPr>
          <p:cNvSpPr/>
          <p:nvPr/>
        </p:nvSpPr>
        <p:spPr>
          <a:xfrm>
            <a:off x="2208944" y="6152899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9m (90m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/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10)</a:t>
            </a:r>
            <a:endParaRPr lang="ko-KR" altLang="en-US" sz="1000">
              <a:solidFill>
                <a:srgbClr val="00B050"/>
              </a:solidFill>
              <a:latin typeface="+mn-lt"/>
              <a:ea typeface="+mj-ea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E0DFBFC-92F8-4E51-88BB-26F3DA0494EE}"/>
              </a:ext>
            </a:extLst>
          </p:cNvPr>
          <p:cNvCxnSpPr>
            <a:cxnSpLocks/>
          </p:cNvCxnSpPr>
          <p:nvPr/>
        </p:nvCxnSpPr>
        <p:spPr>
          <a:xfrm flipH="1">
            <a:off x="752603" y="5140241"/>
            <a:ext cx="4014000" cy="586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E408847-920C-4815-A0A0-ECA3219B5A93}"/>
              </a:ext>
            </a:extLst>
          </p:cNvPr>
          <p:cNvCxnSpPr>
            <a:cxnSpLocks/>
          </p:cNvCxnSpPr>
          <p:nvPr/>
        </p:nvCxnSpPr>
        <p:spPr>
          <a:xfrm flipH="1">
            <a:off x="752603" y="5255463"/>
            <a:ext cx="4014000" cy="586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5EDDD4C-B33D-4153-8C1F-157A5AB8495B}"/>
              </a:ext>
            </a:extLst>
          </p:cNvPr>
          <p:cNvGrpSpPr/>
          <p:nvPr/>
        </p:nvGrpSpPr>
        <p:grpSpPr>
          <a:xfrm>
            <a:off x="4966467" y="3921122"/>
            <a:ext cx="1369544" cy="1007602"/>
            <a:chOff x="667254" y="2534782"/>
            <a:chExt cx="1657148" cy="1219198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3DCCA210-9FBF-4930-A365-2BAA91A5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54" y="2960707"/>
              <a:ext cx="1128137" cy="717514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8C1ED6A9-E755-4DF8-B834-0D2CA3371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9373" y="2534782"/>
              <a:ext cx="738948" cy="610192"/>
            </a:xfrm>
            <a:prstGeom prst="rect">
              <a:avLst/>
            </a:prstGeom>
          </p:spPr>
        </p:pic>
        <p:sp>
          <p:nvSpPr>
            <p:cNvPr id="139" name="직각 삼각형 138">
              <a:extLst>
                <a:ext uri="{FF2B5EF4-FFF2-40B4-BE49-F238E27FC236}">
                  <a16:creationId xmlns:a16="http://schemas.microsoft.com/office/drawing/2014/main" id="{EF0BC158-5531-44FA-9762-2337D4BA82FB}"/>
                </a:ext>
              </a:extLst>
            </p:cNvPr>
            <p:cNvSpPr/>
            <p:nvPr/>
          </p:nvSpPr>
          <p:spPr>
            <a:xfrm rot="10800000">
              <a:off x="1745618" y="3185994"/>
              <a:ext cx="352541" cy="352541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BD82449-6430-4D2B-AE93-BF6ED14C98F7}"/>
                </a:ext>
              </a:extLst>
            </p:cNvPr>
            <p:cNvSpPr txBox="1"/>
            <p:nvPr/>
          </p:nvSpPr>
          <p:spPr>
            <a:xfrm>
              <a:off x="1519373" y="3538536"/>
              <a:ext cx="805029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>
                  <a:solidFill>
                    <a:srgbClr val="00B050"/>
                  </a:solidFill>
                  <a:latin typeface="+mj-ea"/>
                  <a:ea typeface="+mj-ea"/>
                </a:rPr>
                <a:t>Beam Splitter</a:t>
              </a:r>
              <a:endParaRPr lang="ko-KR" altLang="en-US" sz="80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6BEBE92-7A0D-4E1F-B38E-79697C960D59}"/>
              </a:ext>
            </a:extLst>
          </p:cNvPr>
          <p:cNvCxnSpPr>
            <a:cxnSpLocks/>
          </p:cNvCxnSpPr>
          <p:nvPr/>
        </p:nvCxnSpPr>
        <p:spPr>
          <a:xfrm rot="5400000">
            <a:off x="5820089" y="4405074"/>
            <a:ext cx="450995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918066-0673-426D-855E-5BDD86194134}"/>
              </a:ext>
            </a:extLst>
          </p:cNvPr>
          <p:cNvCxnSpPr>
            <a:cxnSpLocks/>
          </p:cNvCxnSpPr>
          <p:nvPr/>
        </p:nvCxnSpPr>
        <p:spPr>
          <a:xfrm flipH="1">
            <a:off x="5940883" y="4197498"/>
            <a:ext cx="0" cy="321161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3683A6E-6235-4BB1-B54C-768A16DEB8A2}"/>
              </a:ext>
            </a:extLst>
          </p:cNvPr>
          <p:cNvCxnSpPr>
            <a:cxnSpLocks/>
          </p:cNvCxnSpPr>
          <p:nvPr/>
        </p:nvCxnSpPr>
        <p:spPr>
          <a:xfrm flipV="1">
            <a:off x="5580609" y="4515493"/>
            <a:ext cx="3924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4DF8FAD1-5DDC-4A66-972B-35D4761B219B}"/>
              </a:ext>
            </a:extLst>
          </p:cNvPr>
          <p:cNvCxnSpPr>
            <a:cxnSpLocks/>
          </p:cNvCxnSpPr>
          <p:nvPr/>
        </p:nvCxnSpPr>
        <p:spPr>
          <a:xfrm>
            <a:off x="5580609" y="4630572"/>
            <a:ext cx="3924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844F54-09B8-4B8E-B535-6B3F12EEBC4E}"/>
              </a:ext>
            </a:extLst>
          </p:cNvPr>
          <p:cNvCxnSpPr>
            <a:cxnSpLocks/>
          </p:cNvCxnSpPr>
          <p:nvPr/>
        </p:nvCxnSpPr>
        <p:spPr>
          <a:xfrm flipV="1">
            <a:off x="5489169" y="514033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517A179-62A4-41FA-A61E-BE7C9184C7B7}"/>
              </a:ext>
            </a:extLst>
          </p:cNvPr>
          <p:cNvCxnSpPr>
            <a:cxnSpLocks/>
          </p:cNvCxnSpPr>
          <p:nvPr/>
        </p:nvCxnSpPr>
        <p:spPr>
          <a:xfrm>
            <a:off x="5489169" y="525541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EE0A8A3-6448-4A3F-A767-BE37B57703CB}"/>
              </a:ext>
            </a:extLst>
          </p:cNvPr>
          <p:cNvCxnSpPr>
            <a:cxnSpLocks/>
          </p:cNvCxnSpPr>
          <p:nvPr/>
        </p:nvCxnSpPr>
        <p:spPr>
          <a:xfrm flipV="1">
            <a:off x="5489169" y="572707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BDA7F67-DF92-43ED-A964-ACE2C446AD66}"/>
              </a:ext>
            </a:extLst>
          </p:cNvPr>
          <p:cNvCxnSpPr>
            <a:cxnSpLocks/>
          </p:cNvCxnSpPr>
          <p:nvPr/>
        </p:nvCxnSpPr>
        <p:spPr>
          <a:xfrm>
            <a:off x="5489169" y="584215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326CD1E-BA3D-45A1-83E3-633832F9D0BA}"/>
              </a:ext>
            </a:extLst>
          </p:cNvPr>
          <p:cNvCxnSpPr>
            <a:cxnSpLocks/>
          </p:cNvCxnSpPr>
          <p:nvPr/>
        </p:nvCxnSpPr>
        <p:spPr>
          <a:xfrm flipH="1">
            <a:off x="5484282" y="4514096"/>
            <a:ext cx="4014000" cy="622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C949593-2917-425D-9536-BCA4012E4D4F}"/>
              </a:ext>
            </a:extLst>
          </p:cNvPr>
          <p:cNvCxnSpPr>
            <a:cxnSpLocks/>
          </p:cNvCxnSpPr>
          <p:nvPr/>
        </p:nvCxnSpPr>
        <p:spPr>
          <a:xfrm flipH="1">
            <a:off x="5484282" y="4632493"/>
            <a:ext cx="4014000" cy="622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97EA946-B379-4F8A-B8B9-C9185DA00080}"/>
              </a:ext>
            </a:extLst>
          </p:cNvPr>
          <p:cNvCxnSpPr/>
          <p:nvPr/>
        </p:nvCxnSpPr>
        <p:spPr>
          <a:xfrm>
            <a:off x="5503332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732A7D92-77B9-4EA9-968C-895EAB2666B3}"/>
              </a:ext>
            </a:extLst>
          </p:cNvPr>
          <p:cNvCxnSpPr/>
          <p:nvPr/>
        </p:nvCxnSpPr>
        <p:spPr>
          <a:xfrm>
            <a:off x="9498497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2F0D95BD-95D3-4A5B-8E3D-DA3D77BBC152}"/>
              </a:ext>
            </a:extLst>
          </p:cNvPr>
          <p:cNvCxnSpPr>
            <a:cxnSpLocks/>
          </p:cNvCxnSpPr>
          <p:nvPr/>
        </p:nvCxnSpPr>
        <p:spPr>
          <a:xfrm>
            <a:off x="5503332" y="6207194"/>
            <a:ext cx="39951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3D61F07-A169-42FA-A315-ED8F35744D28}"/>
              </a:ext>
            </a:extLst>
          </p:cNvPr>
          <p:cNvSpPr/>
          <p:nvPr/>
        </p:nvSpPr>
        <p:spPr>
          <a:xfrm>
            <a:off x="6941418" y="6152899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9m (90m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/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10)</a:t>
            </a:r>
            <a:endParaRPr lang="ko-KR" altLang="en-US" sz="1000">
              <a:solidFill>
                <a:srgbClr val="00B050"/>
              </a:solidFill>
              <a:latin typeface="+mn-lt"/>
              <a:ea typeface="+mj-ea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45CA7E2F-F619-4BF9-9A9B-9AD3ADC5F579}"/>
              </a:ext>
            </a:extLst>
          </p:cNvPr>
          <p:cNvCxnSpPr>
            <a:cxnSpLocks/>
          </p:cNvCxnSpPr>
          <p:nvPr/>
        </p:nvCxnSpPr>
        <p:spPr>
          <a:xfrm flipH="1">
            <a:off x="5485077" y="5140241"/>
            <a:ext cx="4014000" cy="586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218B3942-544E-4F5B-9B96-5103C79FF89E}"/>
              </a:ext>
            </a:extLst>
          </p:cNvPr>
          <p:cNvCxnSpPr>
            <a:cxnSpLocks/>
          </p:cNvCxnSpPr>
          <p:nvPr/>
        </p:nvCxnSpPr>
        <p:spPr>
          <a:xfrm flipH="1">
            <a:off x="5485077" y="5255463"/>
            <a:ext cx="4014000" cy="586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D7ADE4A-7F1E-4412-A019-1A0D9AD0848A}"/>
              </a:ext>
            </a:extLst>
          </p:cNvPr>
          <p:cNvSpPr/>
          <p:nvPr/>
        </p:nvSpPr>
        <p:spPr>
          <a:xfrm>
            <a:off x="4225169" y="3492178"/>
            <a:ext cx="1240950" cy="372409"/>
          </a:xfrm>
          <a:prstGeom prst="rightArrow">
            <a:avLst/>
          </a:prstGeom>
          <a:solidFill>
            <a:srgbClr val="FFD2D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Floating Table</a:t>
            </a:r>
            <a:r>
              <a:rPr lang="ko-KR" altLang="en-US" sz="1000" b="1">
                <a:solidFill>
                  <a:schemeClr val="tx1"/>
                </a:solidFill>
              </a:rPr>
              <a:t> 설치</a:t>
            </a:r>
          </a:p>
        </p:txBody>
      </p:sp>
      <p:sp>
        <p:nvSpPr>
          <p:cNvPr id="86" name="Rectangle 2">
            <a:extLst>
              <a:ext uri="{FF2B5EF4-FFF2-40B4-BE49-F238E27FC236}">
                <a16:creationId xmlns:a16="http://schemas.microsoft.com/office/drawing/2014/main" id="{CD42F2A8-0A25-4BA2-BB17-6714D341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" y="163085"/>
            <a:ext cx="6020569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6. M-LiDAR AA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 검증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(Overlap Test)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 공간 효율화 방안</a:t>
            </a:r>
          </a:p>
        </p:txBody>
      </p:sp>
      <p:sp>
        <p:nvSpPr>
          <p:cNvPr id="3" name="실행 단추: 처음으로 이동 2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EA611F4-EB6E-46BB-A17A-63184EFE7321}"/>
              </a:ext>
            </a:extLst>
          </p:cNvPr>
          <p:cNvSpPr/>
          <p:nvPr/>
        </p:nvSpPr>
        <p:spPr>
          <a:xfrm>
            <a:off x="9356163" y="830897"/>
            <a:ext cx="180000" cy="180000"/>
          </a:xfrm>
          <a:prstGeom prst="actionButtonBeginning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EED0FF0-73FE-49CF-96E3-E2C5CCA53143}"/>
              </a:ext>
            </a:extLst>
          </p:cNvPr>
          <p:cNvSpPr/>
          <p:nvPr/>
        </p:nvSpPr>
        <p:spPr>
          <a:xfrm>
            <a:off x="3795129" y="1505262"/>
            <a:ext cx="2119091" cy="10795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latin typeface="+mn-lt"/>
                <a:ea typeface="+mj-ea"/>
              </a:rPr>
              <a:t>&lt;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As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Is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+mn-lt"/>
                <a:ea typeface="+mj-ea"/>
              </a:rPr>
              <a:t>2</a:t>
            </a:r>
            <a:r>
              <a:rPr lang="ko-KR" altLang="en-US" sz="1100">
                <a:latin typeface="+mn-lt"/>
                <a:ea typeface="+mj-ea"/>
              </a:rPr>
              <a:t>개의 거울을 이용하여</a:t>
            </a:r>
            <a:r>
              <a:rPr lang="en-US" altLang="ko-KR" sz="1100">
                <a:latin typeface="+mn-lt"/>
                <a:ea typeface="+mj-ea"/>
              </a:rPr>
              <a:t>,</a:t>
            </a:r>
            <a:r>
              <a:rPr lang="ko-KR" altLang="en-US" sz="1100">
                <a:latin typeface="+mn-lt"/>
                <a:ea typeface="+mj-ea"/>
              </a:rPr>
              <a:t> </a:t>
            </a:r>
            <a:r>
              <a:rPr lang="en-US" altLang="ko-KR" sz="1100">
                <a:latin typeface="+mn-lt"/>
                <a:ea typeface="+mj-ea"/>
              </a:rPr>
              <a:t>90m</a:t>
            </a:r>
            <a:r>
              <a:rPr lang="ko-KR" altLang="en-US" sz="1100">
                <a:latin typeface="+mn-lt"/>
                <a:ea typeface="+mj-ea"/>
              </a:rPr>
              <a:t>가 필요한 공간을 </a:t>
            </a:r>
            <a:r>
              <a:rPr lang="en-US" altLang="ko-KR" sz="1100">
                <a:latin typeface="+mn-lt"/>
                <a:ea typeface="+mj-ea"/>
              </a:rPr>
              <a:t>22.5m</a:t>
            </a:r>
            <a:r>
              <a:rPr lang="ko-KR" altLang="en-US" sz="1100">
                <a:latin typeface="+mn-lt"/>
                <a:ea typeface="+mj-ea"/>
              </a:rPr>
              <a:t>에서 공정 수행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917CDB3-E1C9-42F5-96CC-FBADBC0B34FD}"/>
              </a:ext>
            </a:extLst>
          </p:cNvPr>
          <p:cNvSpPr/>
          <p:nvPr/>
        </p:nvSpPr>
        <p:spPr>
          <a:xfrm>
            <a:off x="6499560" y="4381190"/>
            <a:ext cx="2317426" cy="1333442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0000FF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latin typeface="+mn-lt"/>
                <a:ea typeface="+mj-ea"/>
              </a:rPr>
              <a:t>&lt; </a:t>
            </a:r>
            <a:r>
              <a:rPr lang="ko-KR" altLang="en-US" sz="1100" b="1">
                <a:latin typeface="+mn-lt"/>
                <a:ea typeface="+mj-ea"/>
              </a:rPr>
              <a:t>개선안</a:t>
            </a:r>
            <a:r>
              <a:rPr lang="en-US" altLang="ko-KR" sz="1100" b="1">
                <a:latin typeface="+mn-lt"/>
                <a:ea typeface="+mj-ea"/>
              </a:rPr>
              <a:t>2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. Floating Table</a:t>
            </a:r>
            <a:r>
              <a:rPr lang="ko-KR" altLang="en-US" sz="1100" b="1">
                <a:latin typeface="+mn-lt"/>
                <a:ea typeface="+mj-ea"/>
              </a:rPr>
              <a:t> 추가 설치 </a:t>
            </a:r>
            <a:r>
              <a:rPr lang="en-US" altLang="ko-KR" sz="1100" b="1">
                <a:latin typeface="+mn-lt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+mn-lt"/>
                <a:ea typeface="+mj-ea"/>
              </a:rPr>
              <a:t>사용하고 있는 거울에 각각 </a:t>
            </a:r>
            <a:r>
              <a:rPr lang="en-US" altLang="ko-KR" sz="1100">
                <a:latin typeface="+mn-lt"/>
                <a:ea typeface="+mj-ea"/>
              </a:rPr>
              <a:t>Float Table</a:t>
            </a:r>
            <a:r>
              <a:rPr lang="ko-KR" altLang="en-US" sz="1100">
                <a:latin typeface="+mn-lt"/>
                <a:ea typeface="+mj-ea"/>
              </a:rPr>
              <a:t>을 설치하여</a:t>
            </a:r>
            <a:r>
              <a:rPr lang="en-US" altLang="ko-KR" sz="1100">
                <a:latin typeface="+mn-lt"/>
                <a:ea typeface="+mj-ea"/>
              </a:rPr>
              <a:t>,</a:t>
            </a:r>
            <a:r>
              <a:rPr lang="ko-KR" altLang="en-US" sz="1100">
                <a:latin typeface="+mn-lt"/>
                <a:ea typeface="+mj-ea"/>
              </a:rPr>
              <a:t> 거울을 많이 설치해도 진공에 영향을 받지 않고 공정 수행 가능</a:t>
            </a:r>
            <a:endParaRPr lang="ko-KR" altLang="en-US" sz="1100">
              <a:solidFill>
                <a:srgbClr val="C00000"/>
              </a:solidFill>
              <a:latin typeface="+mn-lt"/>
              <a:ea typeface="+mj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76EBAA-19EE-4345-805B-A5839B40E973}"/>
              </a:ext>
            </a:extLst>
          </p:cNvPr>
          <p:cNvSpPr/>
          <p:nvPr/>
        </p:nvSpPr>
        <p:spPr>
          <a:xfrm>
            <a:off x="1870405" y="3977184"/>
            <a:ext cx="2317426" cy="209518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latin typeface="+mn-lt"/>
                <a:ea typeface="+mj-ea"/>
              </a:rPr>
              <a:t>&lt; </a:t>
            </a:r>
            <a:r>
              <a:rPr lang="ko-KR" altLang="en-US" sz="1100" b="1">
                <a:latin typeface="+mn-lt"/>
                <a:ea typeface="+mj-ea"/>
              </a:rPr>
              <a:t>개선안</a:t>
            </a:r>
            <a:r>
              <a:rPr lang="en-US" altLang="ko-KR" sz="1100" b="1">
                <a:latin typeface="+mn-lt"/>
                <a:ea typeface="+mj-ea"/>
              </a:rPr>
              <a:t>1. Mirror</a:t>
            </a:r>
            <a:r>
              <a:rPr lang="ko-KR" altLang="en-US" sz="1100" b="1">
                <a:latin typeface="+mn-lt"/>
                <a:ea typeface="+mj-ea"/>
              </a:rPr>
              <a:t> 추가 설치 </a:t>
            </a:r>
            <a:r>
              <a:rPr lang="en-US" altLang="ko-KR" sz="1100" b="1">
                <a:latin typeface="+mn-lt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+mn-lt"/>
                <a:ea typeface="+mj-ea"/>
              </a:rPr>
              <a:t>거울을 총 </a:t>
            </a:r>
            <a:r>
              <a:rPr lang="en-US" altLang="ko-KR" sz="1100">
                <a:latin typeface="+mn-lt"/>
                <a:ea typeface="+mj-ea"/>
              </a:rPr>
              <a:t>5</a:t>
            </a:r>
            <a:r>
              <a:rPr lang="ko-KR" altLang="en-US" sz="1100">
                <a:latin typeface="+mn-lt"/>
                <a:ea typeface="+mj-ea"/>
              </a:rPr>
              <a:t>개 사용하여</a:t>
            </a:r>
            <a:r>
              <a:rPr lang="en-US" altLang="ko-KR" sz="1100">
                <a:latin typeface="+mn-lt"/>
                <a:ea typeface="+mj-ea"/>
              </a:rPr>
              <a:t>,</a:t>
            </a:r>
            <a:r>
              <a:rPr lang="ko-KR" altLang="en-US" sz="1100">
                <a:latin typeface="+mn-lt"/>
                <a:ea typeface="+mj-ea"/>
              </a:rPr>
              <a:t> </a:t>
            </a:r>
            <a:r>
              <a:rPr lang="en-US" altLang="ko-KR" sz="1100">
                <a:latin typeface="+mn-lt"/>
                <a:ea typeface="+mj-ea"/>
              </a:rPr>
              <a:t>90m</a:t>
            </a:r>
            <a:r>
              <a:rPr lang="ko-KR" altLang="en-US" sz="1100">
                <a:latin typeface="+mn-lt"/>
                <a:ea typeface="+mj-ea"/>
              </a:rPr>
              <a:t>가 필요한 공간을 </a:t>
            </a:r>
            <a:r>
              <a:rPr lang="en-US" altLang="ko-KR" sz="1100">
                <a:latin typeface="+mn-lt"/>
                <a:ea typeface="+mj-ea"/>
              </a:rPr>
              <a:t>9m</a:t>
            </a:r>
            <a:r>
              <a:rPr lang="ko-KR" altLang="en-US" sz="1100">
                <a:latin typeface="+mn-lt"/>
                <a:ea typeface="+mj-ea"/>
              </a:rPr>
              <a:t> 에서 공정 수행</a:t>
            </a: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C00000"/>
                </a:solidFill>
                <a:latin typeface="+mn-lt"/>
                <a:ea typeface="+mj-ea"/>
              </a:rPr>
              <a:t>너무 많은 거울로 인해 진동 발생시</a:t>
            </a:r>
            <a:r>
              <a:rPr lang="en-US" altLang="ko-KR" sz="1100">
                <a:solidFill>
                  <a:srgbClr val="C00000"/>
                </a:solidFill>
                <a:latin typeface="+mn-lt"/>
                <a:ea typeface="+mj-ea"/>
              </a:rPr>
              <a:t>,</a:t>
            </a:r>
            <a:r>
              <a:rPr lang="ko-KR" altLang="en-US" sz="1100">
                <a:solidFill>
                  <a:srgbClr val="C00000"/>
                </a:solidFill>
                <a:latin typeface="+mn-lt"/>
                <a:ea typeface="+mj-ea"/>
              </a:rPr>
              <a:t> 반사시마다 생기는 오차의 누적으로 정밀도 떨어짐</a:t>
            </a:r>
            <a:r>
              <a:rPr lang="en-US" altLang="ko-KR" sz="1100">
                <a:solidFill>
                  <a:srgbClr val="C00000"/>
                </a:solidFill>
                <a:latin typeface="+mn-lt"/>
                <a:ea typeface="+mj-ea"/>
              </a:rPr>
              <a:t>.</a:t>
            </a:r>
            <a:endParaRPr lang="ko-KR" altLang="en-US" sz="1100">
              <a:solidFill>
                <a:srgbClr val="C00000"/>
              </a:solidFill>
              <a:latin typeface="+mn-lt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2899DE-D95D-42A6-8316-85AEA916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47584"/>
              </p:ext>
            </p:extLst>
          </p:nvPr>
        </p:nvGraphicFramePr>
        <p:xfrm>
          <a:off x="6918405" y="3341292"/>
          <a:ext cx="26640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381639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6605058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51379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1433603"/>
                    </a:ext>
                  </a:extLst>
                </a:gridCol>
              </a:tblGrid>
              <a:tr h="132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단가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80844"/>
                  </a:ext>
                </a:extLst>
              </a:tr>
              <a:tr h="132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정밀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Mirror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1,000,000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3,000,000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09732"/>
                  </a:ext>
                </a:extLst>
              </a:tr>
              <a:tr h="132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>
                          <a:solidFill>
                            <a:schemeClr val="tx1"/>
                          </a:solidFill>
                          <a:latin typeface="+mj-lt"/>
                        </a:rPr>
                        <a:t>플로팅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 테이블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2,720,000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13,600,000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159296"/>
                  </a:ext>
                </a:extLst>
              </a:tr>
              <a:tr h="1329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j-lt"/>
                        </a:rPr>
                        <a:t>추가 비용 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j-lt"/>
                        </a:rPr>
                        <a:t>16,600,000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39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사각형: 둥근 모서리 427">
            <a:extLst>
              <a:ext uri="{FF2B5EF4-FFF2-40B4-BE49-F238E27FC236}">
                <a16:creationId xmlns:a16="http://schemas.microsoft.com/office/drawing/2014/main" id="{25D03F0E-6166-406D-AAD0-2B441FA07A5A}"/>
              </a:ext>
            </a:extLst>
          </p:cNvPr>
          <p:cNvSpPr/>
          <p:nvPr/>
        </p:nvSpPr>
        <p:spPr>
          <a:xfrm>
            <a:off x="5095744" y="1405063"/>
            <a:ext cx="631384" cy="18566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D7CD95-0CC1-4577-AB59-2885FE71C285}"/>
              </a:ext>
            </a:extLst>
          </p:cNvPr>
          <p:cNvSpPr/>
          <p:nvPr/>
        </p:nvSpPr>
        <p:spPr>
          <a:xfrm>
            <a:off x="7492104" y="4713498"/>
            <a:ext cx="2157132" cy="1333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000">
                <a:solidFill>
                  <a:srgbClr val="00B050"/>
                </a:solidFill>
              </a:rPr>
              <a:t>Plug-In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05FCAE-F742-41E5-853C-FAFC8028E9FB}"/>
              </a:ext>
            </a:extLst>
          </p:cNvPr>
          <p:cNvSpPr/>
          <p:nvPr/>
        </p:nvSpPr>
        <p:spPr>
          <a:xfrm>
            <a:off x="350552" y="4713498"/>
            <a:ext cx="2157132" cy="1333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000">
                <a:solidFill>
                  <a:srgbClr val="00B050"/>
                </a:solidFill>
              </a:rPr>
              <a:t>Plug-In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CA896A-D50B-4532-A1F3-AB5DD98EC1DA}"/>
              </a:ext>
            </a:extLst>
          </p:cNvPr>
          <p:cNvSpPr/>
          <p:nvPr/>
        </p:nvSpPr>
        <p:spPr>
          <a:xfrm>
            <a:off x="417053" y="4768164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Capture / Converter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04FFC0-CDB7-4FD5-82B4-92B1638E19E1}"/>
              </a:ext>
            </a:extLst>
          </p:cNvPr>
          <p:cNvSpPr/>
          <p:nvPr/>
        </p:nvSpPr>
        <p:spPr>
          <a:xfrm>
            <a:off x="417053" y="5074830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Capture / Converter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499659-1EAF-431B-9768-B165FBF14989}"/>
              </a:ext>
            </a:extLst>
          </p:cNvPr>
          <p:cNvSpPr/>
          <p:nvPr/>
        </p:nvSpPr>
        <p:spPr>
          <a:xfrm>
            <a:off x="417053" y="5578886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Z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Capture / Converter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3F965D9-C3BA-4898-9111-2D690122922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443053" y="5326830"/>
            <a:ext cx="0" cy="252056"/>
          </a:xfrm>
          <a:prstGeom prst="line">
            <a:avLst/>
          </a:prstGeom>
          <a:ln w="19050">
            <a:solidFill>
              <a:schemeClr val="bg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D34871-98EE-4C3E-B4F7-139EF5FA8865}"/>
              </a:ext>
            </a:extLst>
          </p:cNvPr>
          <p:cNvSpPr/>
          <p:nvPr/>
        </p:nvSpPr>
        <p:spPr>
          <a:xfrm>
            <a:off x="3210645" y="5027449"/>
            <a:ext cx="972000" cy="540000"/>
          </a:xfrm>
          <a:prstGeom prst="rect">
            <a:avLst/>
          </a:prstGeom>
          <a:solidFill>
            <a:srgbClr val="FFF0F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rgbClr val="0000FF"/>
                </a:solidFill>
                <a:latin typeface="+mn-ea"/>
              </a:rPr>
              <a:t>LGIT </a:t>
            </a:r>
            <a:r>
              <a:rPr lang="ko-KR" altLang="en-US" sz="1000">
                <a:solidFill>
                  <a:srgbClr val="0000FF"/>
                </a:solidFill>
                <a:latin typeface="+mn-ea"/>
              </a:rPr>
              <a:t>표준 </a:t>
            </a:r>
            <a:r>
              <a:rPr lang="en-US" altLang="ko-KR" sz="1000">
                <a:solidFill>
                  <a:srgbClr val="0000FF"/>
                </a:solidFill>
                <a:latin typeface="+mn-ea"/>
              </a:rPr>
              <a:t>Data Output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458667-F256-47DA-A83E-5BDB3D0B8622}"/>
              </a:ext>
            </a:extLst>
          </p:cNvPr>
          <p:cNvCxnSpPr>
            <a:cxnSpLocks/>
            <a:stCxn id="20" idx="3"/>
            <a:endCxn id="305" idx="1"/>
          </p:cNvCxnSpPr>
          <p:nvPr/>
        </p:nvCxnSpPr>
        <p:spPr>
          <a:xfrm>
            <a:off x="2469053" y="4894164"/>
            <a:ext cx="303701" cy="310368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33D2E3-9565-47E2-86DB-1B42214E2A92}"/>
              </a:ext>
            </a:extLst>
          </p:cNvPr>
          <p:cNvSpPr/>
          <p:nvPr/>
        </p:nvSpPr>
        <p:spPr>
          <a:xfrm>
            <a:off x="4405441" y="5023627"/>
            <a:ext cx="115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Geometric Cal. </a:t>
            </a:r>
          </a:p>
          <a:p>
            <a:pPr marL="171450" indent="-171450" algn="ctr">
              <a:buFontTx/>
              <a:buChar char="-"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For M-LiDAR</a:t>
            </a:r>
          </a:p>
          <a:p>
            <a:pPr marL="171450" indent="-171450" algn="ctr">
              <a:buFontTx/>
              <a:buChar char="-"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For S-LiDAR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A13246-5960-450B-B2C7-316BDF769BE6}"/>
              </a:ext>
            </a:extLst>
          </p:cNvPr>
          <p:cNvSpPr/>
          <p:nvPr/>
        </p:nvSpPr>
        <p:spPr>
          <a:xfrm>
            <a:off x="5780237" y="5023627"/>
            <a:ext cx="97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Ranging Cal.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55EA5D-9BC5-48B7-AB71-F8E670CC57B0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4182645" y="5293627"/>
            <a:ext cx="222796" cy="3822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EEA119-7FB7-4FA7-9E06-E31C9FD55454}"/>
              </a:ext>
            </a:extLst>
          </p:cNvPr>
          <p:cNvSpPr/>
          <p:nvPr/>
        </p:nvSpPr>
        <p:spPr>
          <a:xfrm>
            <a:off x="7544670" y="4776708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Parameter Write for 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E3B4ADB-5009-4EEC-AF0A-2C0F7448D8EA}"/>
              </a:ext>
            </a:extLst>
          </p:cNvPr>
          <p:cNvSpPr/>
          <p:nvPr/>
        </p:nvSpPr>
        <p:spPr>
          <a:xfrm>
            <a:off x="7544670" y="5076089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Parameter Write for B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6CD0BB-4B8E-4D88-ACBF-72D578190AE3}"/>
              </a:ext>
            </a:extLst>
          </p:cNvPr>
          <p:cNvSpPr/>
          <p:nvPr/>
        </p:nvSpPr>
        <p:spPr>
          <a:xfrm>
            <a:off x="7544670" y="5580145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Parameter Write for Z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78FE97E-2646-4150-A4FE-362A25AC127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570670" y="5328089"/>
            <a:ext cx="0" cy="252056"/>
          </a:xfrm>
          <a:prstGeom prst="line">
            <a:avLst/>
          </a:prstGeom>
          <a:ln w="19050">
            <a:solidFill>
              <a:schemeClr val="bg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2">
            <a:extLst>
              <a:ext uri="{FF2B5EF4-FFF2-40B4-BE49-F238E27FC236}">
                <a16:creationId xmlns:a16="http://schemas.microsoft.com/office/drawing/2014/main" id="{CEFEFFAA-A8AF-4555-B3DF-4E95E851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30" y="692078"/>
            <a:ext cx="8875551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업체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ko-KR" altLang="en-US" sz="1600" b="1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모델별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변경이 필요한 부품의 규격화된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Frame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적용 및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LiDAR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높이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거리 제어 기능을 통해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Flexible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HW 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플랫폼 개발</a:t>
            </a:r>
          </a:p>
        </p:txBody>
      </p:sp>
      <p:sp>
        <p:nvSpPr>
          <p:cNvPr id="51" name="실행 단추: 앞으로 또는 다음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6C99478-9A64-4B47-918B-218F22A446BE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735670-AFAE-4080-B535-6058E12E3169}"/>
              </a:ext>
            </a:extLst>
          </p:cNvPr>
          <p:cNvCxnSpPr>
            <a:cxnSpLocks/>
            <a:stCxn id="21" idx="3"/>
            <a:endCxn id="305" idx="2"/>
          </p:cNvCxnSpPr>
          <p:nvPr/>
        </p:nvCxnSpPr>
        <p:spPr>
          <a:xfrm>
            <a:off x="2469053" y="5200830"/>
            <a:ext cx="266796" cy="92797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509677-6A3F-4889-9FA5-DE7B124757B5}"/>
              </a:ext>
            </a:extLst>
          </p:cNvPr>
          <p:cNvCxnSpPr>
            <a:cxnSpLocks/>
            <a:stCxn id="22" idx="3"/>
            <a:endCxn id="305" idx="3"/>
          </p:cNvCxnSpPr>
          <p:nvPr/>
        </p:nvCxnSpPr>
        <p:spPr>
          <a:xfrm flipV="1">
            <a:off x="2469053" y="5382722"/>
            <a:ext cx="303701" cy="322164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D45F9B9-C81F-438C-A858-F32F516966D8}"/>
              </a:ext>
            </a:extLst>
          </p:cNvPr>
          <p:cNvCxnSpPr>
            <a:cxnSpLocks/>
            <a:stCxn id="312" idx="7"/>
            <a:endCxn id="37" idx="1"/>
          </p:cNvCxnSpPr>
          <p:nvPr/>
        </p:nvCxnSpPr>
        <p:spPr>
          <a:xfrm flipV="1">
            <a:off x="7190129" y="4902708"/>
            <a:ext cx="354541" cy="301824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ADF5497-656D-40C1-B6E0-8BD725BC0987}"/>
              </a:ext>
            </a:extLst>
          </p:cNvPr>
          <p:cNvCxnSpPr>
            <a:cxnSpLocks/>
            <a:stCxn id="312" idx="6"/>
            <a:endCxn id="38" idx="1"/>
          </p:cNvCxnSpPr>
          <p:nvPr/>
        </p:nvCxnSpPr>
        <p:spPr>
          <a:xfrm flipV="1">
            <a:off x="7227034" y="5202089"/>
            <a:ext cx="317636" cy="91538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29C5D8A-E1E5-439E-B917-739F74E28C28}"/>
              </a:ext>
            </a:extLst>
          </p:cNvPr>
          <p:cNvCxnSpPr>
            <a:cxnSpLocks/>
            <a:stCxn id="312" idx="5"/>
            <a:endCxn id="39" idx="1"/>
          </p:cNvCxnSpPr>
          <p:nvPr/>
        </p:nvCxnSpPr>
        <p:spPr>
          <a:xfrm>
            <a:off x="7190129" y="5382722"/>
            <a:ext cx="354541" cy="323423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FBA949F-E724-4BBD-A55C-3FC7532E41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5557441" y="5293627"/>
            <a:ext cx="222796" cy="0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25A00D36-E161-4C5D-9ACF-FDA3127B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7" y="4080076"/>
            <a:ext cx="9269834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업체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600" b="1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모델별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변동에 대한 설정을 그룹화하고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,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HW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의 변경에 따라 자동으로 설정을 바꿔주는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SW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플랫폼 개발</a:t>
            </a:r>
          </a:p>
        </p:txBody>
      </p:sp>
      <p:sp>
        <p:nvSpPr>
          <p:cNvPr id="304" name="Rectangle 2">
            <a:extLst>
              <a:ext uri="{FF2B5EF4-FFF2-40B4-BE49-F238E27FC236}">
                <a16:creationId xmlns:a16="http://schemas.microsoft.com/office/drawing/2014/main" id="{E6456860-D70C-4C40-8263-6BDC9A7F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912" y="3649019"/>
            <a:ext cx="6319605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변동부의 각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Item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에 대해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Frame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형태로 교체 가능하거나 높이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거리를 가변 할 수 있도록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HW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설계</a:t>
            </a:r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423AA2DA-F85E-414A-B469-B8A5465F1DB0}"/>
              </a:ext>
            </a:extLst>
          </p:cNvPr>
          <p:cNvSpPr/>
          <p:nvPr/>
        </p:nvSpPr>
        <p:spPr>
          <a:xfrm>
            <a:off x="2735849" y="5167627"/>
            <a:ext cx="252000" cy="25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FBC40BE-54C8-465C-8983-68729641A86E}"/>
              </a:ext>
            </a:extLst>
          </p:cNvPr>
          <p:cNvCxnSpPr>
            <a:cxnSpLocks/>
            <a:stCxn id="305" idx="6"/>
            <a:endCxn id="24" idx="1"/>
          </p:cNvCxnSpPr>
          <p:nvPr/>
        </p:nvCxnSpPr>
        <p:spPr>
          <a:xfrm>
            <a:off x="2987849" y="5293627"/>
            <a:ext cx="222796" cy="3822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타원 311">
            <a:extLst>
              <a:ext uri="{FF2B5EF4-FFF2-40B4-BE49-F238E27FC236}">
                <a16:creationId xmlns:a16="http://schemas.microsoft.com/office/drawing/2014/main" id="{A2C1BFE5-CC01-448E-9374-577F38F47281}"/>
              </a:ext>
            </a:extLst>
          </p:cNvPr>
          <p:cNvSpPr/>
          <p:nvPr/>
        </p:nvSpPr>
        <p:spPr>
          <a:xfrm>
            <a:off x="6975034" y="5167627"/>
            <a:ext cx="252000" cy="25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D87648DC-D575-4637-8069-98737D1F85BD}"/>
              </a:ext>
            </a:extLst>
          </p:cNvPr>
          <p:cNvCxnSpPr>
            <a:cxnSpLocks/>
            <a:stCxn id="30" idx="3"/>
            <a:endCxn id="312" idx="2"/>
          </p:cNvCxnSpPr>
          <p:nvPr/>
        </p:nvCxnSpPr>
        <p:spPr>
          <a:xfrm>
            <a:off x="6752237" y="5293627"/>
            <a:ext cx="222797" cy="0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BA032F15-B4B7-4F33-B2B7-DBABD13C5297}"/>
              </a:ext>
            </a:extLst>
          </p:cNvPr>
          <p:cNvSpPr txBox="1"/>
          <p:nvPr/>
        </p:nvSpPr>
        <p:spPr>
          <a:xfrm>
            <a:off x="4391567" y="4483804"/>
            <a:ext cx="607859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Settings</a:t>
            </a: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0DA00BAF-74EA-4514-8BA5-4BCF8E16BBE8}"/>
              </a:ext>
            </a:extLst>
          </p:cNvPr>
          <p:cNvSpPr/>
          <p:nvPr/>
        </p:nvSpPr>
        <p:spPr>
          <a:xfrm>
            <a:off x="2651939" y="5386912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자동 선택</a:t>
            </a: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73D00A61-D2B6-4142-8B33-C6D6A957C88E}"/>
              </a:ext>
            </a:extLst>
          </p:cNvPr>
          <p:cNvSpPr/>
          <p:nvPr/>
        </p:nvSpPr>
        <p:spPr>
          <a:xfrm>
            <a:off x="6754290" y="5386912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자동 선택</a:t>
            </a:r>
          </a:p>
        </p:txBody>
      </p: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B493A34E-0B65-4F4E-A8EB-AE504BA84995}"/>
              </a:ext>
            </a:extLst>
          </p:cNvPr>
          <p:cNvCxnSpPr>
            <a:stCxn id="319" idx="1"/>
            <a:endCxn id="305" idx="0"/>
          </p:cNvCxnSpPr>
          <p:nvPr/>
        </p:nvCxnSpPr>
        <p:spPr>
          <a:xfrm rot="10800000" flipV="1">
            <a:off x="2861849" y="4599219"/>
            <a:ext cx="1529718" cy="568407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0499AB43-7C26-47C8-9AAE-9EA4FEBBDAFC}"/>
              </a:ext>
            </a:extLst>
          </p:cNvPr>
          <p:cNvCxnSpPr>
            <a:cxnSpLocks/>
            <a:stCxn id="319" idx="3"/>
            <a:endCxn id="312" idx="0"/>
          </p:cNvCxnSpPr>
          <p:nvPr/>
        </p:nvCxnSpPr>
        <p:spPr>
          <a:xfrm>
            <a:off x="4999426" y="4599220"/>
            <a:ext cx="2101608" cy="568407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꺾임 335">
            <a:extLst>
              <a:ext uri="{FF2B5EF4-FFF2-40B4-BE49-F238E27FC236}">
                <a16:creationId xmlns:a16="http://schemas.microsoft.com/office/drawing/2014/main" id="{E23C6F8D-AF9A-4459-8E81-814C8160EF08}"/>
              </a:ext>
            </a:extLst>
          </p:cNvPr>
          <p:cNvCxnSpPr>
            <a:cxnSpLocks/>
            <a:stCxn id="319" idx="2"/>
            <a:endCxn id="29" idx="0"/>
          </p:cNvCxnSpPr>
          <p:nvPr/>
        </p:nvCxnSpPr>
        <p:spPr>
          <a:xfrm rot="16200000" flipH="1">
            <a:off x="4683974" y="4726159"/>
            <a:ext cx="308991" cy="28594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CE5D099E-74ED-4152-825B-D7EBD2C80FD6}"/>
              </a:ext>
            </a:extLst>
          </p:cNvPr>
          <p:cNvSpPr/>
          <p:nvPr/>
        </p:nvSpPr>
        <p:spPr>
          <a:xfrm>
            <a:off x="5015000" y="4674724"/>
            <a:ext cx="17107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영상 정보 자동 설정 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(</a:t>
            </a:r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해상도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,</a:t>
            </a:r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FOV</a:t>
            </a:r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등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)</a:t>
            </a:r>
            <a:endParaRPr lang="ko-KR" altLang="en-US" sz="800">
              <a:solidFill>
                <a:srgbClr val="00B050"/>
              </a:solidFill>
              <a:latin typeface="+mj-lt"/>
              <a:ea typeface="LG스마트체2.0 Regular" panose="020B0600000101010101" pitchFamily="50" charset="-127"/>
            </a:endParaRP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F6471100-E9D5-4989-A681-7C87236D50AA}"/>
              </a:ext>
            </a:extLst>
          </p:cNvPr>
          <p:cNvCxnSpPr>
            <a:cxnSpLocks/>
            <a:stCxn id="319" idx="2"/>
            <a:endCxn id="30" idx="0"/>
          </p:cNvCxnSpPr>
          <p:nvPr/>
        </p:nvCxnSpPr>
        <p:spPr>
          <a:xfrm rot="16200000" flipH="1">
            <a:off x="5326372" y="4083761"/>
            <a:ext cx="308991" cy="15707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2">
            <a:extLst>
              <a:ext uri="{FF2B5EF4-FFF2-40B4-BE49-F238E27FC236}">
                <a16:creationId xmlns:a16="http://schemas.microsoft.com/office/drawing/2014/main" id="{5B254D14-FE33-407C-98AA-70C6D233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5" y="5997680"/>
            <a:ext cx="447363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Stretched Goal : HW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자동 인지 후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SW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설정 자동 변경 기능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lang="en-US" altLang="ko-KR" err="1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QRcode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활용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endParaRPr lang="ko-KR" altLang="en-US">
              <a:solidFill>
                <a:srgbClr val="0000FF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78" name="Rectangle 2">
            <a:extLst>
              <a:ext uri="{FF2B5EF4-FFF2-40B4-BE49-F238E27FC236}">
                <a16:creationId xmlns:a16="http://schemas.microsoft.com/office/drawing/2014/main" id="{188AAD6B-0501-4BDA-85F5-A5E0E56E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0" y="163085"/>
            <a:ext cx="6020569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7.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공용화 방안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27184E-BE57-4FC2-B9D7-96A37977330B}"/>
              </a:ext>
            </a:extLst>
          </p:cNvPr>
          <p:cNvSpPr/>
          <p:nvPr/>
        </p:nvSpPr>
        <p:spPr>
          <a:xfrm>
            <a:off x="805343" y="1468073"/>
            <a:ext cx="2969703" cy="188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4E757E6-2579-4B96-AC1C-2559B4F45A4D}"/>
              </a:ext>
            </a:extLst>
          </p:cNvPr>
          <p:cNvSpPr/>
          <p:nvPr/>
        </p:nvSpPr>
        <p:spPr>
          <a:xfrm>
            <a:off x="1024853" y="2287301"/>
            <a:ext cx="252000" cy="25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5708D90-C328-4C50-B533-454E2599ED4F}"/>
              </a:ext>
            </a:extLst>
          </p:cNvPr>
          <p:cNvSpPr/>
          <p:nvPr/>
        </p:nvSpPr>
        <p:spPr>
          <a:xfrm>
            <a:off x="1284209" y="2363895"/>
            <a:ext cx="2350613" cy="965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6DCF3C6E-6B4A-410C-A705-8188300DFDD5}"/>
              </a:ext>
            </a:extLst>
          </p:cNvPr>
          <p:cNvGrpSpPr/>
          <p:nvPr/>
        </p:nvGrpSpPr>
        <p:grpSpPr>
          <a:xfrm rot="5400000">
            <a:off x="2837716" y="2045320"/>
            <a:ext cx="1164355" cy="710305"/>
            <a:chOff x="1048624" y="2139193"/>
            <a:chExt cx="3020037" cy="1384183"/>
          </a:xfrm>
          <a:scene3d>
            <a:camera prst="perspectiveFront" fov="4200000">
              <a:rot lat="4200000" lon="0" rev="0"/>
            </a:camera>
            <a:lightRig rig="threePt" dir="t"/>
          </a:scene3d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E01F0483-318A-402B-AADC-9FFF0668A438}"/>
                </a:ext>
              </a:extLst>
            </p:cNvPr>
            <p:cNvSpPr/>
            <p:nvPr/>
          </p:nvSpPr>
          <p:spPr>
            <a:xfrm>
              <a:off x="1048624" y="2139193"/>
              <a:ext cx="3020037" cy="1384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5770336-5D6A-473C-8DE4-636B7A734AA6}"/>
                </a:ext>
              </a:extLst>
            </p:cNvPr>
            <p:cNvSpPr/>
            <p:nvPr/>
          </p:nvSpPr>
          <p:spPr>
            <a:xfrm>
              <a:off x="122479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7800686-79CD-45F7-B7CA-4B1216F757CB}"/>
                </a:ext>
              </a:extLst>
            </p:cNvPr>
            <p:cNvSpPr/>
            <p:nvPr/>
          </p:nvSpPr>
          <p:spPr>
            <a:xfrm>
              <a:off x="158006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856C5F6-AEB9-4817-AC63-E60CC28923C4}"/>
                </a:ext>
              </a:extLst>
            </p:cNvPr>
            <p:cNvSpPr/>
            <p:nvPr/>
          </p:nvSpPr>
          <p:spPr>
            <a:xfrm>
              <a:off x="1935345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DC18DC9F-82B5-4D63-8131-558723F5D8D9}"/>
                </a:ext>
              </a:extLst>
            </p:cNvPr>
            <p:cNvSpPr/>
            <p:nvPr/>
          </p:nvSpPr>
          <p:spPr>
            <a:xfrm>
              <a:off x="2290621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15A2697-7C07-4924-96CB-1D00DC1D4C5E}"/>
                </a:ext>
              </a:extLst>
            </p:cNvPr>
            <p:cNvSpPr/>
            <p:nvPr/>
          </p:nvSpPr>
          <p:spPr>
            <a:xfrm>
              <a:off x="264589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364D3475-5A78-45EC-AF03-E3E6364B129D}"/>
                </a:ext>
              </a:extLst>
            </p:cNvPr>
            <p:cNvSpPr/>
            <p:nvPr/>
          </p:nvSpPr>
          <p:spPr>
            <a:xfrm>
              <a:off x="300117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9817F75E-3C2B-4A05-B787-85A47399C251}"/>
                </a:ext>
              </a:extLst>
            </p:cNvPr>
            <p:cNvSpPr/>
            <p:nvPr/>
          </p:nvSpPr>
          <p:spPr>
            <a:xfrm>
              <a:off x="335644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7A56FF98-E7C0-48DF-B702-EE20C4FBEFB3}"/>
                </a:ext>
              </a:extLst>
            </p:cNvPr>
            <p:cNvSpPr/>
            <p:nvPr/>
          </p:nvSpPr>
          <p:spPr>
            <a:xfrm>
              <a:off x="371172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0951454-EF88-4E41-AE9F-AA49BD8FA4C9}"/>
                </a:ext>
              </a:extLst>
            </p:cNvPr>
            <p:cNvSpPr/>
            <p:nvPr/>
          </p:nvSpPr>
          <p:spPr>
            <a:xfrm>
              <a:off x="122479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C7232812-57A6-48EF-AB85-D53A8C5BDE53}"/>
                </a:ext>
              </a:extLst>
            </p:cNvPr>
            <p:cNvSpPr/>
            <p:nvPr/>
          </p:nvSpPr>
          <p:spPr>
            <a:xfrm>
              <a:off x="158006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51152D14-4B23-4B4B-AA18-631CF36B5A43}"/>
                </a:ext>
              </a:extLst>
            </p:cNvPr>
            <p:cNvSpPr/>
            <p:nvPr/>
          </p:nvSpPr>
          <p:spPr>
            <a:xfrm>
              <a:off x="1935345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9CFE45F4-885B-466D-9F6A-111BB95EAD8C}"/>
                </a:ext>
              </a:extLst>
            </p:cNvPr>
            <p:cNvSpPr/>
            <p:nvPr/>
          </p:nvSpPr>
          <p:spPr>
            <a:xfrm>
              <a:off x="2290621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73B17801-7ECF-42E3-8977-CAF92CF712BC}"/>
                </a:ext>
              </a:extLst>
            </p:cNvPr>
            <p:cNvSpPr/>
            <p:nvPr/>
          </p:nvSpPr>
          <p:spPr>
            <a:xfrm>
              <a:off x="264589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FB6285A7-40C5-4D5C-A179-96964C3BD1E2}"/>
                </a:ext>
              </a:extLst>
            </p:cNvPr>
            <p:cNvSpPr/>
            <p:nvPr/>
          </p:nvSpPr>
          <p:spPr>
            <a:xfrm>
              <a:off x="300117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AC54A71-A885-46EC-889A-32179F6BF0E6}"/>
                </a:ext>
              </a:extLst>
            </p:cNvPr>
            <p:cNvSpPr/>
            <p:nvPr/>
          </p:nvSpPr>
          <p:spPr>
            <a:xfrm>
              <a:off x="335644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3A09D91-FA6C-4C4E-97ED-40D7918D41B6}"/>
                </a:ext>
              </a:extLst>
            </p:cNvPr>
            <p:cNvSpPr/>
            <p:nvPr/>
          </p:nvSpPr>
          <p:spPr>
            <a:xfrm>
              <a:off x="371172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AA34970-E03D-46A9-AC3C-A9EBDD2EDABB}"/>
                </a:ext>
              </a:extLst>
            </p:cNvPr>
            <p:cNvSpPr/>
            <p:nvPr/>
          </p:nvSpPr>
          <p:spPr>
            <a:xfrm>
              <a:off x="122479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3EF3472-DF2D-422A-92E1-FE1976743D87}"/>
                </a:ext>
              </a:extLst>
            </p:cNvPr>
            <p:cNvSpPr/>
            <p:nvPr/>
          </p:nvSpPr>
          <p:spPr>
            <a:xfrm>
              <a:off x="158006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DFB5CEC-FF96-412C-B465-1E112497EEBC}"/>
                </a:ext>
              </a:extLst>
            </p:cNvPr>
            <p:cNvSpPr/>
            <p:nvPr/>
          </p:nvSpPr>
          <p:spPr>
            <a:xfrm>
              <a:off x="1935345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8EF844BE-3468-4EC3-A333-AA31A16C4476}"/>
                </a:ext>
              </a:extLst>
            </p:cNvPr>
            <p:cNvSpPr/>
            <p:nvPr/>
          </p:nvSpPr>
          <p:spPr>
            <a:xfrm>
              <a:off x="2290621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49EC6AC6-E112-440E-9895-799F1C294EE9}"/>
                </a:ext>
              </a:extLst>
            </p:cNvPr>
            <p:cNvSpPr/>
            <p:nvPr/>
          </p:nvSpPr>
          <p:spPr>
            <a:xfrm>
              <a:off x="264589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A04FED-E775-4171-8AD1-36D655556B4F}"/>
                </a:ext>
              </a:extLst>
            </p:cNvPr>
            <p:cNvSpPr/>
            <p:nvPr/>
          </p:nvSpPr>
          <p:spPr>
            <a:xfrm>
              <a:off x="300117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1231D344-AA38-46A3-ABFE-1E88CEFABEFF}"/>
                </a:ext>
              </a:extLst>
            </p:cNvPr>
            <p:cNvSpPr/>
            <p:nvPr/>
          </p:nvSpPr>
          <p:spPr>
            <a:xfrm>
              <a:off x="335644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1F6AD87-1238-4F0E-8800-F931119AB43B}"/>
                </a:ext>
              </a:extLst>
            </p:cNvPr>
            <p:cNvSpPr/>
            <p:nvPr/>
          </p:nvSpPr>
          <p:spPr>
            <a:xfrm>
              <a:off x="371172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27823CCE-C87C-425F-8AAF-A140A2933BC7}"/>
                </a:ext>
              </a:extLst>
            </p:cNvPr>
            <p:cNvSpPr/>
            <p:nvPr/>
          </p:nvSpPr>
          <p:spPr>
            <a:xfrm>
              <a:off x="122479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49F06226-D46F-4256-8BE8-DC21AD226350}"/>
                </a:ext>
              </a:extLst>
            </p:cNvPr>
            <p:cNvSpPr/>
            <p:nvPr/>
          </p:nvSpPr>
          <p:spPr>
            <a:xfrm>
              <a:off x="158006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00BB94A-B963-43FB-B744-47A6E35E307B}"/>
                </a:ext>
              </a:extLst>
            </p:cNvPr>
            <p:cNvSpPr/>
            <p:nvPr/>
          </p:nvSpPr>
          <p:spPr>
            <a:xfrm>
              <a:off x="1935345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1A2FF6C7-9CC8-495E-9C5E-DFC54126420B}"/>
                </a:ext>
              </a:extLst>
            </p:cNvPr>
            <p:cNvSpPr/>
            <p:nvPr/>
          </p:nvSpPr>
          <p:spPr>
            <a:xfrm>
              <a:off x="2290621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3FED9985-0868-4DE1-B1C1-C9630B158200}"/>
                </a:ext>
              </a:extLst>
            </p:cNvPr>
            <p:cNvSpPr/>
            <p:nvPr/>
          </p:nvSpPr>
          <p:spPr>
            <a:xfrm>
              <a:off x="264589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A78AEF8E-FFBB-4D72-9F83-E814ACA18B48}"/>
                </a:ext>
              </a:extLst>
            </p:cNvPr>
            <p:cNvSpPr/>
            <p:nvPr/>
          </p:nvSpPr>
          <p:spPr>
            <a:xfrm>
              <a:off x="300117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489FFFFF-F52D-4B4C-B508-95571C85345F}"/>
                </a:ext>
              </a:extLst>
            </p:cNvPr>
            <p:cNvSpPr/>
            <p:nvPr/>
          </p:nvSpPr>
          <p:spPr>
            <a:xfrm>
              <a:off x="335644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142A38D2-08B0-434E-89A5-2F6BCC03156E}"/>
                </a:ext>
              </a:extLst>
            </p:cNvPr>
            <p:cNvSpPr/>
            <p:nvPr/>
          </p:nvSpPr>
          <p:spPr>
            <a:xfrm>
              <a:off x="371172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0A060A4-E332-41F1-BC02-7C30F11EB2B7}"/>
              </a:ext>
            </a:extLst>
          </p:cNvPr>
          <p:cNvCxnSpPr/>
          <p:nvPr/>
        </p:nvCxnSpPr>
        <p:spPr>
          <a:xfrm>
            <a:off x="1429118" y="2287301"/>
            <a:ext cx="199077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02CEC5-D572-4A4E-9A2D-B3A6F0D97750}"/>
              </a:ext>
            </a:extLst>
          </p:cNvPr>
          <p:cNvSpPr txBox="1"/>
          <p:nvPr/>
        </p:nvSpPr>
        <p:spPr>
          <a:xfrm>
            <a:off x="2068943" y="206575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거리조절가능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8F19C05-1C01-4C88-AB29-A989C3BE8420}"/>
              </a:ext>
            </a:extLst>
          </p:cNvPr>
          <p:cNvSpPr txBox="1"/>
          <p:nvPr/>
        </p:nvSpPr>
        <p:spPr>
          <a:xfrm>
            <a:off x="2903211" y="3070588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Target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 교체 가능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5956000-3969-416C-AB19-214BD18B6877}"/>
              </a:ext>
            </a:extLst>
          </p:cNvPr>
          <p:cNvSpPr txBox="1"/>
          <p:nvPr/>
        </p:nvSpPr>
        <p:spPr>
          <a:xfrm>
            <a:off x="740950" y="251492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LiDAR 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고정 지그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  <a:p>
            <a:pPr algn="ctr"/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교체 가능</a:t>
            </a: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6EBA1EDA-DA87-4E04-85B8-2A3C2896B9F0}"/>
              </a:ext>
            </a:extLst>
          </p:cNvPr>
          <p:cNvSpPr/>
          <p:nvPr/>
        </p:nvSpPr>
        <p:spPr>
          <a:xfrm>
            <a:off x="6007252" y="1468073"/>
            <a:ext cx="2969703" cy="188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사각형: 둥근 모서리 306">
            <a:extLst>
              <a:ext uri="{FF2B5EF4-FFF2-40B4-BE49-F238E27FC236}">
                <a16:creationId xmlns:a16="http://schemas.microsoft.com/office/drawing/2014/main" id="{CD1274C7-F1D0-4B77-8B98-0633736B2A8F}"/>
              </a:ext>
            </a:extLst>
          </p:cNvPr>
          <p:cNvSpPr/>
          <p:nvPr/>
        </p:nvSpPr>
        <p:spPr>
          <a:xfrm>
            <a:off x="4044107" y="1405063"/>
            <a:ext cx="631384" cy="18566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85AB2062-FFB9-4364-BB7B-300CCC46475A}"/>
              </a:ext>
            </a:extLst>
          </p:cNvPr>
          <p:cNvGrpSpPr/>
          <p:nvPr/>
        </p:nvGrpSpPr>
        <p:grpSpPr>
          <a:xfrm>
            <a:off x="4122590" y="1475499"/>
            <a:ext cx="468000" cy="468000"/>
            <a:chOff x="7214525" y="5425720"/>
            <a:chExt cx="324000" cy="324000"/>
          </a:xfrm>
        </p:grpSpPr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208CC5D5-7E7E-4088-B7A9-CBEAD00FF444}"/>
                </a:ext>
              </a:extLst>
            </p:cNvPr>
            <p:cNvSpPr/>
            <p:nvPr/>
          </p:nvSpPr>
          <p:spPr bwMode="auto">
            <a:xfrm>
              <a:off x="7251408" y="5461337"/>
              <a:ext cx="250033" cy="252000"/>
            </a:xfrm>
            <a:prstGeom prst="rect">
              <a:avLst/>
            </a:prstGeom>
            <a:pattFill prst="lgCheck">
              <a:fgClr>
                <a:schemeClr val="bg2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244C9F33-2A5F-4DEC-900F-18C00E7AF510}"/>
                </a:ext>
              </a:extLst>
            </p:cNvPr>
            <p:cNvGrpSpPr/>
            <p:nvPr/>
          </p:nvGrpSpPr>
          <p:grpSpPr>
            <a:xfrm>
              <a:off x="7214525" y="5425720"/>
              <a:ext cx="324000" cy="324000"/>
              <a:chOff x="7875760" y="5060115"/>
              <a:chExt cx="324000" cy="324000"/>
            </a:xfrm>
          </p:grpSpPr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4D5CEF45-4386-4C8E-A49A-82E0C9CF6EF0}"/>
                  </a:ext>
                </a:extLst>
              </p:cNvPr>
              <p:cNvSpPr/>
              <p:nvPr/>
            </p:nvSpPr>
            <p:spPr>
              <a:xfrm>
                <a:off x="7875760" y="5060115"/>
                <a:ext cx="324000" cy="3240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2EB4926A-79F7-4974-9549-90132794757D}"/>
                  </a:ext>
                </a:extLst>
              </p:cNvPr>
              <p:cNvCxnSpPr>
                <a:cxnSpLocks/>
                <a:stCxn id="313" idx="1"/>
                <a:endCxn id="313" idx="3"/>
              </p:cNvCxnSpPr>
              <p:nvPr/>
            </p:nvCxnSpPr>
            <p:spPr>
              <a:xfrm>
                <a:off x="7875760" y="5222115"/>
                <a:ext cx="324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01B97E7A-CEB4-48F7-81B9-677A4EE0EB57}"/>
                  </a:ext>
                </a:extLst>
              </p:cNvPr>
              <p:cNvCxnSpPr>
                <a:cxnSpLocks/>
                <a:stCxn id="313" idx="0"/>
                <a:endCxn id="313" idx="2"/>
              </p:cNvCxnSpPr>
              <p:nvPr/>
            </p:nvCxnSpPr>
            <p:spPr>
              <a:xfrm>
                <a:off x="8037760" y="5060115"/>
                <a:ext cx="0" cy="324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1E4DDD58-C118-4E49-8A64-CDB4F6BAE942}"/>
              </a:ext>
            </a:extLst>
          </p:cNvPr>
          <p:cNvGrpSpPr/>
          <p:nvPr/>
        </p:nvGrpSpPr>
        <p:grpSpPr>
          <a:xfrm>
            <a:off x="4120681" y="2683925"/>
            <a:ext cx="468000" cy="468000"/>
            <a:chOff x="7806091" y="5485192"/>
            <a:chExt cx="324000" cy="324000"/>
          </a:xfrm>
        </p:grpSpPr>
        <p:grpSp>
          <p:nvGrpSpPr>
            <p:cNvPr id="318" name="그룹 317">
              <a:extLst>
                <a:ext uri="{FF2B5EF4-FFF2-40B4-BE49-F238E27FC236}">
                  <a16:creationId xmlns:a16="http://schemas.microsoft.com/office/drawing/2014/main" id="{36F38E5B-FEE5-4B9A-A1DE-0AAC4EB60F79}"/>
                </a:ext>
              </a:extLst>
            </p:cNvPr>
            <p:cNvGrpSpPr/>
            <p:nvPr/>
          </p:nvGrpSpPr>
          <p:grpSpPr>
            <a:xfrm>
              <a:off x="7806091" y="5485192"/>
              <a:ext cx="324000" cy="324000"/>
              <a:chOff x="7875760" y="5060115"/>
              <a:chExt cx="324000" cy="324000"/>
            </a:xfrm>
          </p:grpSpPr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10B1C06D-DE29-421F-93C3-E49266B5C3EF}"/>
                  </a:ext>
                </a:extLst>
              </p:cNvPr>
              <p:cNvSpPr/>
              <p:nvPr/>
            </p:nvSpPr>
            <p:spPr>
              <a:xfrm>
                <a:off x="7875760" y="5060115"/>
                <a:ext cx="324000" cy="3240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44A63511-673F-41AA-8C6D-4078A89813C7}"/>
                  </a:ext>
                </a:extLst>
              </p:cNvPr>
              <p:cNvCxnSpPr>
                <a:stCxn id="347" idx="1"/>
                <a:endCxn id="347" idx="3"/>
              </p:cNvCxnSpPr>
              <p:nvPr/>
            </p:nvCxnSpPr>
            <p:spPr>
              <a:xfrm>
                <a:off x="7875760" y="5222115"/>
                <a:ext cx="324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67B107DF-E21B-4B4C-8775-6D3298A2C20F}"/>
                  </a:ext>
                </a:extLst>
              </p:cNvPr>
              <p:cNvCxnSpPr>
                <a:cxnSpLocks/>
                <a:stCxn id="347" idx="0"/>
                <a:endCxn id="347" idx="2"/>
              </p:cNvCxnSpPr>
              <p:nvPr/>
            </p:nvCxnSpPr>
            <p:spPr>
              <a:xfrm>
                <a:off x="8037760" y="5060115"/>
                <a:ext cx="0" cy="324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0878BA8C-9BFD-4E5C-A219-3F1DE32258D0}"/>
                </a:ext>
              </a:extLst>
            </p:cNvPr>
            <p:cNvGrpSpPr/>
            <p:nvPr/>
          </p:nvGrpSpPr>
          <p:grpSpPr>
            <a:xfrm>
              <a:off x="7837738" y="5518764"/>
              <a:ext cx="252001" cy="251999"/>
              <a:chOff x="8040627" y="4290326"/>
              <a:chExt cx="1448837" cy="1425824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848C2870-2A2F-493C-BDAF-5CD75605040A}"/>
                  </a:ext>
                </a:extLst>
              </p:cNvPr>
              <p:cNvSpPr/>
              <p:nvPr/>
            </p:nvSpPr>
            <p:spPr bwMode="auto">
              <a:xfrm>
                <a:off x="8040627" y="4290326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8B6A21DF-3A25-4024-8F19-E7D259B48D45}"/>
                  </a:ext>
                </a:extLst>
              </p:cNvPr>
              <p:cNvSpPr/>
              <p:nvPr/>
            </p:nvSpPr>
            <p:spPr bwMode="auto">
              <a:xfrm>
                <a:off x="8400627" y="4290326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D349B859-F154-407A-B15C-26E27990310A}"/>
                  </a:ext>
                </a:extLst>
              </p:cNvPr>
              <p:cNvSpPr/>
              <p:nvPr/>
            </p:nvSpPr>
            <p:spPr bwMode="auto">
              <a:xfrm>
                <a:off x="8760627" y="4290326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215B7832-6AFF-4F7B-B27E-C510B3CEB0C8}"/>
                  </a:ext>
                </a:extLst>
              </p:cNvPr>
              <p:cNvSpPr/>
              <p:nvPr/>
            </p:nvSpPr>
            <p:spPr bwMode="auto">
              <a:xfrm>
                <a:off x="9129464" y="4290326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22D696F2-6642-468D-9B47-FE1FABB42284}"/>
                  </a:ext>
                </a:extLst>
              </p:cNvPr>
              <p:cNvSpPr/>
              <p:nvPr/>
            </p:nvSpPr>
            <p:spPr bwMode="auto">
              <a:xfrm>
                <a:off x="9129464" y="4636150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788A6A2C-2464-452A-9791-B8E366588296}"/>
                  </a:ext>
                </a:extLst>
              </p:cNvPr>
              <p:cNvSpPr/>
              <p:nvPr/>
            </p:nvSpPr>
            <p:spPr bwMode="auto">
              <a:xfrm>
                <a:off x="8040627" y="4636150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DF783E38-DF5A-40D1-A594-6701996ED430}"/>
                  </a:ext>
                </a:extLst>
              </p:cNvPr>
              <p:cNvSpPr/>
              <p:nvPr/>
            </p:nvSpPr>
            <p:spPr bwMode="auto">
              <a:xfrm>
                <a:off x="8400627" y="4636150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3268CB88-4C66-4A2F-88D9-A6721C7E3FBA}"/>
                  </a:ext>
                </a:extLst>
              </p:cNvPr>
              <p:cNvSpPr/>
              <p:nvPr/>
            </p:nvSpPr>
            <p:spPr bwMode="auto">
              <a:xfrm>
                <a:off x="8760627" y="4636150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7838A3AF-1DA0-4776-95FE-CF95F2D5F097}"/>
                  </a:ext>
                </a:extLst>
              </p:cNvPr>
              <p:cNvSpPr/>
              <p:nvPr/>
            </p:nvSpPr>
            <p:spPr bwMode="auto">
              <a:xfrm>
                <a:off x="8760627" y="4996150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174FA4AA-783C-4EC4-8BED-25BA072DAA8A}"/>
                  </a:ext>
                </a:extLst>
              </p:cNvPr>
              <p:cNvSpPr/>
              <p:nvPr/>
            </p:nvSpPr>
            <p:spPr bwMode="auto">
              <a:xfrm>
                <a:off x="9129464" y="4996150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C024423-57EC-4245-BE08-E371412CDD78}"/>
                  </a:ext>
                </a:extLst>
              </p:cNvPr>
              <p:cNvSpPr/>
              <p:nvPr/>
            </p:nvSpPr>
            <p:spPr bwMode="auto">
              <a:xfrm>
                <a:off x="8040627" y="4996150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56587C8C-6DA2-463D-8DC2-B54E828A02B7}"/>
                  </a:ext>
                </a:extLst>
              </p:cNvPr>
              <p:cNvSpPr/>
              <p:nvPr/>
            </p:nvSpPr>
            <p:spPr bwMode="auto">
              <a:xfrm>
                <a:off x="8400627" y="4996150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BC7D6C6E-2D11-490F-95B9-35FF5CA91485}"/>
                  </a:ext>
                </a:extLst>
              </p:cNvPr>
              <p:cNvSpPr/>
              <p:nvPr/>
            </p:nvSpPr>
            <p:spPr bwMode="auto">
              <a:xfrm>
                <a:off x="8400627" y="5356150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3D977EEF-5444-4288-8840-7CD44C1B7BEF}"/>
                  </a:ext>
                </a:extLst>
              </p:cNvPr>
              <p:cNvSpPr/>
              <p:nvPr/>
            </p:nvSpPr>
            <p:spPr bwMode="auto">
              <a:xfrm>
                <a:off x="8760627" y="5356150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82BE6A2-8E9B-419B-883C-9CB3AC981771}"/>
                  </a:ext>
                </a:extLst>
              </p:cNvPr>
              <p:cNvSpPr/>
              <p:nvPr/>
            </p:nvSpPr>
            <p:spPr bwMode="auto">
              <a:xfrm>
                <a:off x="9129464" y="5356150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9B2C8122-54E1-4885-9CC6-8C079A36253F}"/>
                  </a:ext>
                </a:extLst>
              </p:cNvPr>
              <p:cNvSpPr/>
              <p:nvPr/>
            </p:nvSpPr>
            <p:spPr bwMode="auto">
              <a:xfrm>
                <a:off x="8040627" y="5356150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7429CBFC-C93B-4D89-89AD-BA0D41FA1688}"/>
              </a:ext>
            </a:extLst>
          </p:cNvPr>
          <p:cNvGrpSpPr/>
          <p:nvPr/>
        </p:nvGrpSpPr>
        <p:grpSpPr>
          <a:xfrm>
            <a:off x="4127636" y="2079712"/>
            <a:ext cx="468000" cy="468000"/>
            <a:chOff x="3259185" y="2224429"/>
            <a:chExt cx="324000" cy="324000"/>
          </a:xfrm>
        </p:grpSpPr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BC4DAD99-7E0C-4089-8A3A-373D4B890C73}"/>
                </a:ext>
              </a:extLst>
            </p:cNvPr>
            <p:cNvGrpSpPr/>
            <p:nvPr/>
          </p:nvGrpSpPr>
          <p:grpSpPr>
            <a:xfrm>
              <a:off x="3259185" y="2224429"/>
              <a:ext cx="324000" cy="324000"/>
              <a:chOff x="7875760" y="5060115"/>
              <a:chExt cx="324000" cy="324000"/>
            </a:xfrm>
          </p:grpSpPr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D54D8DE4-AF51-4292-93B1-F1A0792AF196}"/>
                  </a:ext>
                </a:extLst>
              </p:cNvPr>
              <p:cNvSpPr/>
              <p:nvPr/>
            </p:nvSpPr>
            <p:spPr>
              <a:xfrm>
                <a:off x="7875760" y="5060115"/>
                <a:ext cx="324000" cy="3240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5" name="직선 연결선 364">
                <a:extLst>
                  <a:ext uri="{FF2B5EF4-FFF2-40B4-BE49-F238E27FC236}">
                    <a16:creationId xmlns:a16="http://schemas.microsoft.com/office/drawing/2014/main" id="{186A6F3E-0A94-4041-B2D7-F250016681C2}"/>
                  </a:ext>
                </a:extLst>
              </p:cNvPr>
              <p:cNvCxnSpPr>
                <a:cxnSpLocks/>
                <a:stCxn id="364" idx="1"/>
                <a:endCxn id="364" idx="3"/>
              </p:cNvCxnSpPr>
              <p:nvPr/>
            </p:nvCxnSpPr>
            <p:spPr>
              <a:xfrm>
                <a:off x="7875760" y="5222115"/>
                <a:ext cx="324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C330C8BB-8058-4A71-9450-260BDC5AF819}"/>
                  </a:ext>
                </a:extLst>
              </p:cNvPr>
              <p:cNvCxnSpPr>
                <a:cxnSpLocks/>
                <a:stCxn id="364" idx="0"/>
                <a:endCxn id="364" idx="2"/>
              </p:cNvCxnSpPr>
              <p:nvPr/>
            </p:nvCxnSpPr>
            <p:spPr>
              <a:xfrm>
                <a:off x="8037760" y="5060115"/>
                <a:ext cx="0" cy="324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A7E40D74-432D-4394-8707-BC3391EA7900}"/>
                </a:ext>
              </a:extLst>
            </p:cNvPr>
            <p:cNvGrpSpPr/>
            <p:nvPr/>
          </p:nvGrpSpPr>
          <p:grpSpPr>
            <a:xfrm>
              <a:off x="3296168" y="2251274"/>
              <a:ext cx="250033" cy="252000"/>
              <a:chOff x="8465338" y="5326315"/>
              <a:chExt cx="250033" cy="252000"/>
            </a:xfrm>
          </p:grpSpPr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C5E1C17E-3132-4840-8CF8-79425303FBE0}"/>
                  </a:ext>
                </a:extLst>
              </p:cNvPr>
              <p:cNvSpPr/>
              <p:nvPr/>
            </p:nvSpPr>
            <p:spPr bwMode="auto">
              <a:xfrm>
                <a:off x="8465338" y="5326315"/>
                <a:ext cx="250033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E7B94390-0D75-48EB-9BA5-0DDDAC9DB653}"/>
                  </a:ext>
                </a:extLst>
              </p:cNvPr>
              <p:cNvSpPr/>
              <p:nvPr/>
            </p:nvSpPr>
            <p:spPr>
              <a:xfrm>
                <a:off x="8493532" y="536054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74F89988-94E8-447A-A385-B5884B34A1A1}"/>
                  </a:ext>
                </a:extLst>
              </p:cNvPr>
              <p:cNvSpPr/>
              <p:nvPr/>
            </p:nvSpPr>
            <p:spPr>
              <a:xfrm>
                <a:off x="8572354" y="536054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>
                <a:extLst>
                  <a:ext uri="{FF2B5EF4-FFF2-40B4-BE49-F238E27FC236}">
                    <a16:creationId xmlns:a16="http://schemas.microsoft.com/office/drawing/2014/main" id="{37DC77C2-2B7F-4941-B9E8-14632D0BCA39}"/>
                  </a:ext>
                </a:extLst>
              </p:cNvPr>
              <p:cNvSpPr/>
              <p:nvPr/>
            </p:nvSpPr>
            <p:spPr>
              <a:xfrm>
                <a:off x="8651176" y="536054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>
                <a:extLst>
                  <a:ext uri="{FF2B5EF4-FFF2-40B4-BE49-F238E27FC236}">
                    <a16:creationId xmlns:a16="http://schemas.microsoft.com/office/drawing/2014/main" id="{FA99E210-5766-4E11-B3CE-7B55D4CCAF9F}"/>
                  </a:ext>
                </a:extLst>
              </p:cNvPr>
              <p:cNvSpPr/>
              <p:nvPr/>
            </p:nvSpPr>
            <p:spPr>
              <a:xfrm>
                <a:off x="8493532" y="5438552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>
                <a:extLst>
                  <a:ext uri="{FF2B5EF4-FFF2-40B4-BE49-F238E27FC236}">
                    <a16:creationId xmlns:a16="http://schemas.microsoft.com/office/drawing/2014/main" id="{3E0F6918-8E4E-42B0-A401-195D4E4294F4}"/>
                  </a:ext>
                </a:extLst>
              </p:cNvPr>
              <p:cNvSpPr/>
              <p:nvPr/>
            </p:nvSpPr>
            <p:spPr>
              <a:xfrm>
                <a:off x="8572354" y="5438552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>
                <a:extLst>
                  <a:ext uri="{FF2B5EF4-FFF2-40B4-BE49-F238E27FC236}">
                    <a16:creationId xmlns:a16="http://schemas.microsoft.com/office/drawing/2014/main" id="{23961D52-96D7-4206-9A28-3C2DC616EFB2}"/>
                  </a:ext>
                </a:extLst>
              </p:cNvPr>
              <p:cNvSpPr/>
              <p:nvPr/>
            </p:nvSpPr>
            <p:spPr>
              <a:xfrm>
                <a:off x="8651176" y="5438552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>
                <a:extLst>
                  <a:ext uri="{FF2B5EF4-FFF2-40B4-BE49-F238E27FC236}">
                    <a16:creationId xmlns:a16="http://schemas.microsoft.com/office/drawing/2014/main" id="{B6C54B34-C38F-48FB-AF27-B252327C1005}"/>
                  </a:ext>
                </a:extLst>
              </p:cNvPr>
              <p:cNvSpPr/>
              <p:nvPr/>
            </p:nvSpPr>
            <p:spPr>
              <a:xfrm>
                <a:off x="8493532" y="551160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>
                <a:extLst>
                  <a:ext uri="{FF2B5EF4-FFF2-40B4-BE49-F238E27FC236}">
                    <a16:creationId xmlns:a16="http://schemas.microsoft.com/office/drawing/2014/main" id="{BD327604-EA7B-4086-80F9-DC76B711C0FC}"/>
                  </a:ext>
                </a:extLst>
              </p:cNvPr>
              <p:cNvSpPr/>
              <p:nvPr/>
            </p:nvSpPr>
            <p:spPr>
              <a:xfrm>
                <a:off x="8572354" y="551160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>
                <a:extLst>
                  <a:ext uri="{FF2B5EF4-FFF2-40B4-BE49-F238E27FC236}">
                    <a16:creationId xmlns:a16="http://schemas.microsoft.com/office/drawing/2014/main" id="{8A067B5C-93F8-46C4-A41E-1D58F35DCAE0}"/>
                  </a:ext>
                </a:extLst>
              </p:cNvPr>
              <p:cNvSpPr/>
              <p:nvPr/>
            </p:nvSpPr>
            <p:spPr>
              <a:xfrm>
                <a:off x="8651176" y="551160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AED03402-D5B9-48EA-9411-8B80B03A7E74}"/>
              </a:ext>
            </a:extLst>
          </p:cNvPr>
          <p:cNvSpPr txBox="1"/>
          <p:nvPr/>
        </p:nvSpPr>
        <p:spPr>
          <a:xfrm>
            <a:off x="4143614" y="3217663"/>
            <a:ext cx="518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8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8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Target</a:t>
            </a:r>
            <a:endParaRPr lang="ko-KR" altLang="en-US" sz="800">
              <a:solidFill>
                <a:srgbClr val="008000"/>
              </a:solidFill>
              <a:latin typeface="+mn-lt"/>
              <a:ea typeface="LG스마트체2.0 Regular" panose="020B0600000101010101" pitchFamily="50" charset="-127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C36E1A36-18C8-477B-AC54-38889811F9E2}"/>
              </a:ext>
            </a:extLst>
          </p:cNvPr>
          <p:cNvCxnSpPr>
            <a:cxnSpLocks/>
            <a:stCxn id="199" idx="1"/>
            <a:endCxn id="307" idx="0"/>
          </p:cNvCxnSpPr>
          <p:nvPr/>
        </p:nvCxnSpPr>
        <p:spPr>
          <a:xfrm rot="5400000" flipH="1" flipV="1">
            <a:off x="3683230" y="1141726"/>
            <a:ext cx="413232" cy="939906"/>
          </a:xfrm>
          <a:prstGeom prst="curvedConnector3">
            <a:avLst>
              <a:gd name="adj1" fmla="val 15532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0EB075F3-595C-4CF0-BBA6-2EB102F2808A}"/>
              </a:ext>
            </a:extLst>
          </p:cNvPr>
          <p:cNvSpPr/>
          <p:nvPr/>
        </p:nvSpPr>
        <p:spPr>
          <a:xfrm>
            <a:off x="6369363" y="3083719"/>
            <a:ext cx="2350613" cy="965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8725DD96-C61D-4F4C-B455-E0AD051DB2FB}"/>
              </a:ext>
            </a:extLst>
          </p:cNvPr>
          <p:cNvSpPr/>
          <p:nvPr/>
        </p:nvSpPr>
        <p:spPr>
          <a:xfrm>
            <a:off x="8639262" y="2303774"/>
            <a:ext cx="80714" cy="876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42AB883C-9661-44D0-9BD7-CFE3DC37EFED}"/>
              </a:ext>
            </a:extLst>
          </p:cNvPr>
          <p:cNvGrpSpPr/>
          <p:nvPr/>
        </p:nvGrpSpPr>
        <p:grpSpPr>
          <a:xfrm rot="5400000">
            <a:off x="7988492" y="1948621"/>
            <a:ext cx="1164355" cy="710305"/>
            <a:chOff x="1048624" y="2139193"/>
            <a:chExt cx="3020037" cy="1384183"/>
          </a:xfrm>
          <a:scene3d>
            <a:camera prst="perspectiveFront" fov="4200000">
              <a:rot lat="4200000" lon="0" rev="0"/>
            </a:camera>
            <a:lightRig rig="threePt" dir="t"/>
          </a:scene3d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E0F2040A-3CC9-49EC-9490-BB557D027082}"/>
                </a:ext>
              </a:extLst>
            </p:cNvPr>
            <p:cNvSpPr/>
            <p:nvPr/>
          </p:nvSpPr>
          <p:spPr>
            <a:xfrm>
              <a:off x="1048624" y="2139193"/>
              <a:ext cx="3020037" cy="1384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D16B3F47-50C5-4C2D-9626-FA4482967800}"/>
                </a:ext>
              </a:extLst>
            </p:cNvPr>
            <p:cNvSpPr/>
            <p:nvPr/>
          </p:nvSpPr>
          <p:spPr>
            <a:xfrm>
              <a:off x="122479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E3D59C2B-B1FE-44F8-8CE3-BA802AEA954C}"/>
                </a:ext>
              </a:extLst>
            </p:cNvPr>
            <p:cNvSpPr/>
            <p:nvPr/>
          </p:nvSpPr>
          <p:spPr>
            <a:xfrm>
              <a:off x="158006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743D27E4-27B9-4D40-8F49-0D33A52F1B3D}"/>
                </a:ext>
              </a:extLst>
            </p:cNvPr>
            <p:cNvSpPr/>
            <p:nvPr/>
          </p:nvSpPr>
          <p:spPr>
            <a:xfrm>
              <a:off x="1935345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3FEA6513-BE44-439A-BA56-9BFA3EEF4CBF}"/>
                </a:ext>
              </a:extLst>
            </p:cNvPr>
            <p:cNvSpPr/>
            <p:nvPr/>
          </p:nvSpPr>
          <p:spPr>
            <a:xfrm>
              <a:off x="2290621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36A2C742-E858-4087-9EF0-9488FC392DE6}"/>
                </a:ext>
              </a:extLst>
            </p:cNvPr>
            <p:cNvSpPr/>
            <p:nvPr/>
          </p:nvSpPr>
          <p:spPr>
            <a:xfrm>
              <a:off x="264589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343FF97A-F086-4F5B-9093-876B0B054DF2}"/>
                </a:ext>
              </a:extLst>
            </p:cNvPr>
            <p:cNvSpPr/>
            <p:nvPr/>
          </p:nvSpPr>
          <p:spPr>
            <a:xfrm>
              <a:off x="300117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EC552465-6CBD-4F10-A17F-85B10116B475}"/>
                </a:ext>
              </a:extLst>
            </p:cNvPr>
            <p:cNvSpPr/>
            <p:nvPr/>
          </p:nvSpPr>
          <p:spPr>
            <a:xfrm>
              <a:off x="335644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1DDEA7F1-8926-4731-B672-BAB431D1E8CD}"/>
                </a:ext>
              </a:extLst>
            </p:cNvPr>
            <p:cNvSpPr/>
            <p:nvPr/>
          </p:nvSpPr>
          <p:spPr>
            <a:xfrm>
              <a:off x="371172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4789B4FB-8D74-4417-98BB-7895F3D6C05C}"/>
                </a:ext>
              </a:extLst>
            </p:cNvPr>
            <p:cNvSpPr/>
            <p:nvPr/>
          </p:nvSpPr>
          <p:spPr>
            <a:xfrm>
              <a:off x="122479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122EAD98-1E14-4A9A-9F2B-8A2F4989A43A}"/>
                </a:ext>
              </a:extLst>
            </p:cNvPr>
            <p:cNvSpPr/>
            <p:nvPr/>
          </p:nvSpPr>
          <p:spPr>
            <a:xfrm>
              <a:off x="158006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3E9AE628-1A37-4D28-BCEA-D19FB77613DC}"/>
                </a:ext>
              </a:extLst>
            </p:cNvPr>
            <p:cNvSpPr/>
            <p:nvPr/>
          </p:nvSpPr>
          <p:spPr>
            <a:xfrm>
              <a:off x="1935345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0B2103F1-E47E-4AB6-AD51-25EE258190C9}"/>
                </a:ext>
              </a:extLst>
            </p:cNvPr>
            <p:cNvSpPr/>
            <p:nvPr/>
          </p:nvSpPr>
          <p:spPr>
            <a:xfrm>
              <a:off x="2290621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26EDBDAF-D4A1-4BC3-8DFA-52ABA855DB59}"/>
                </a:ext>
              </a:extLst>
            </p:cNvPr>
            <p:cNvSpPr/>
            <p:nvPr/>
          </p:nvSpPr>
          <p:spPr>
            <a:xfrm>
              <a:off x="264589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D744C8FB-E23D-421F-BEA7-CEDF204E17F0}"/>
                </a:ext>
              </a:extLst>
            </p:cNvPr>
            <p:cNvSpPr/>
            <p:nvPr/>
          </p:nvSpPr>
          <p:spPr>
            <a:xfrm>
              <a:off x="300117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FB2E7ACF-DACC-431A-A882-E61B8A901976}"/>
                </a:ext>
              </a:extLst>
            </p:cNvPr>
            <p:cNvSpPr/>
            <p:nvPr/>
          </p:nvSpPr>
          <p:spPr>
            <a:xfrm>
              <a:off x="335644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B464B924-4701-4D1D-A3DF-5F358BA26EFD}"/>
                </a:ext>
              </a:extLst>
            </p:cNvPr>
            <p:cNvSpPr/>
            <p:nvPr/>
          </p:nvSpPr>
          <p:spPr>
            <a:xfrm>
              <a:off x="371172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0FD0D09-F6F2-4614-B79F-A74E338F8075}"/>
                </a:ext>
              </a:extLst>
            </p:cNvPr>
            <p:cNvSpPr/>
            <p:nvPr/>
          </p:nvSpPr>
          <p:spPr>
            <a:xfrm>
              <a:off x="122479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E8481597-E1DD-4EBE-ABC9-C3B782D8184A}"/>
                </a:ext>
              </a:extLst>
            </p:cNvPr>
            <p:cNvSpPr/>
            <p:nvPr/>
          </p:nvSpPr>
          <p:spPr>
            <a:xfrm>
              <a:off x="158006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D5074EFD-5593-4550-9B9F-007B62D99A0C}"/>
                </a:ext>
              </a:extLst>
            </p:cNvPr>
            <p:cNvSpPr/>
            <p:nvPr/>
          </p:nvSpPr>
          <p:spPr>
            <a:xfrm>
              <a:off x="1935345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6D551DF9-13D5-4103-9050-617B992ED955}"/>
                </a:ext>
              </a:extLst>
            </p:cNvPr>
            <p:cNvSpPr/>
            <p:nvPr/>
          </p:nvSpPr>
          <p:spPr>
            <a:xfrm>
              <a:off x="2290621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4A3114F0-223A-40FF-9A0C-B5388EBC4455}"/>
                </a:ext>
              </a:extLst>
            </p:cNvPr>
            <p:cNvSpPr/>
            <p:nvPr/>
          </p:nvSpPr>
          <p:spPr>
            <a:xfrm>
              <a:off x="264589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F6CDE721-3385-4AB8-984E-1D7C9E12A945}"/>
                </a:ext>
              </a:extLst>
            </p:cNvPr>
            <p:cNvSpPr/>
            <p:nvPr/>
          </p:nvSpPr>
          <p:spPr>
            <a:xfrm>
              <a:off x="300117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B84F7918-1481-49C0-A77E-BA4B20BF75F6}"/>
                </a:ext>
              </a:extLst>
            </p:cNvPr>
            <p:cNvSpPr/>
            <p:nvPr/>
          </p:nvSpPr>
          <p:spPr>
            <a:xfrm>
              <a:off x="335644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39D54AAE-F355-4EF2-A38E-FD266223F67B}"/>
                </a:ext>
              </a:extLst>
            </p:cNvPr>
            <p:cNvSpPr/>
            <p:nvPr/>
          </p:nvSpPr>
          <p:spPr>
            <a:xfrm>
              <a:off x="371172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31C7E0DF-A542-45A1-AE68-544E79223B3A}"/>
                </a:ext>
              </a:extLst>
            </p:cNvPr>
            <p:cNvSpPr/>
            <p:nvPr/>
          </p:nvSpPr>
          <p:spPr>
            <a:xfrm>
              <a:off x="122479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327AB859-A3E9-4D7F-B5EA-6E732EB53727}"/>
                </a:ext>
              </a:extLst>
            </p:cNvPr>
            <p:cNvSpPr/>
            <p:nvPr/>
          </p:nvSpPr>
          <p:spPr>
            <a:xfrm>
              <a:off x="158006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8AD7241C-7D9D-45B5-B0AC-FF40BF759E5F}"/>
                </a:ext>
              </a:extLst>
            </p:cNvPr>
            <p:cNvSpPr/>
            <p:nvPr/>
          </p:nvSpPr>
          <p:spPr>
            <a:xfrm>
              <a:off x="1935345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타원 398">
              <a:extLst>
                <a:ext uri="{FF2B5EF4-FFF2-40B4-BE49-F238E27FC236}">
                  <a16:creationId xmlns:a16="http://schemas.microsoft.com/office/drawing/2014/main" id="{7890F43D-94D9-407B-90D0-58C345C9B45D}"/>
                </a:ext>
              </a:extLst>
            </p:cNvPr>
            <p:cNvSpPr/>
            <p:nvPr/>
          </p:nvSpPr>
          <p:spPr>
            <a:xfrm>
              <a:off x="2290621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DA803365-3FEB-47D9-9863-3EF7041E1A00}"/>
                </a:ext>
              </a:extLst>
            </p:cNvPr>
            <p:cNvSpPr/>
            <p:nvPr/>
          </p:nvSpPr>
          <p:spPr>
            <a:xfrm>
              <a:off x="264589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0DFE52A7-2D1D-4528-8A14-8D69364D45C8}"/>
                </a:ext>
              </a:extLst>
            </p:cNvPr>
            <p:cNvSpPr/>
            <p:nvPr/>
          </p:nvSpPr>
          <p:spPr>
            <a:xfrm>
              <a:off x="300117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6C9CB3D3-E3D5-4F14-9C3F-A57918911342}"/>
                </a:ext>
              </a:extLst>
            </p:cNvPr>
            <p:cNvSpPr/>
            <p:nvPr/>
          </p:nvSpPr>
          <p:spPr>
            <a:xfrm>
              <a:off x="335644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ECFBE34E-A79E-4889-A687-1D4D422C86A9}"/>
                </a:ext>
              </a:extLst>
            </p:cNvPr>
            <p:cNvSpPr/>
            <p:nvPr/>
          </p:nvSpPr>
          <p:spPr>
            <a:xfrm>
              <a:off x="371172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B546D002-4B23-4816-B205-2B9AA18B46EF}"/>
              </a:ext>
            </a:extLst>
          </p:cNvPr>
          <p:cNvSpPr/>
          <p:nvPr/>
        </p:nvSpPr>
        <p:spPr>
          <a:xfrm>
            <a:off x="6366699" y="2303774"/>
            <a:ext cx="80714" cy="876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0726F87D-FF0F-449C-A173-F3468DEA7664}"/>
              </a:ext>
            </a:extLst>
          </p:cNvPr>
          <p:cNvSpPr/>
          <p:nvPr/>
        </p:nvSpPr>
        <p:spPr>
          <a:xfrm>
            <a:off x="6281056" y="2252443"/>
            <a:ext cx="252000" cy="1543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4FC78D9-A224-4E54-8F20-67317007357B}"/>
              </a:ext>
            </a:extLst>
          </p:cNvPr>
          <p:cNvSpPr txBox="1"/>
          <p:nvPr/>
        </p:nvSpPr>
        <p:spPr>
          <a:xfrm>
            <a:off x="5943966" y="239321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LiDAR </a:t>
            </a:r>
          </a:p>
          <a:p>
            <a:pPr algn="ctr"/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고정 지그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F136FC6-AAB4-44AC-8162-E8AB558584EF}"/>
              </a:ext>
            </a:extLst>
          </p:cNvPr>
          <p:cNvSpPr txBox="1"/>
          <p:nvPr/>
        </p:nvSpPr>
        <p:spPr>
          <a:xfrm>
            <a:off x="8370398" y="144407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Target</a:t>
            </a:r>
            <a:endParaRPr lang="ko-KR" altLang="en-US" sz="900">
              <a:solidFill>
                <a:srgbClr val="00B050"/>
              </a:solidFill>
              <a:latin typeface="+mj-lt"/>
              <a:ea typeface="+mj-ea"/>
            </a:endParaRPr>
          </a:p>
        </p:txBody>
      </p: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C052A1EA-F825-492A-88A4-F77A2B6A8431}"/>
              </a:ext>
            </a:extLst>
          </p:cNvPr>
          <p:cNvCxnSpPr>
            <a:cxnSpLocks/>
          </p:cNvCxnSpPr>
          <p:nvPr/>
        </p:nvCxnSpPr>
        <p:spPr>
          <a:xfrm>
            <a:off x="6610525" y="2311185"/>
            <a:ext cx="0" cy="64044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87D8B491-7C35-4423-955E-97C06C669EF3}"/>
              </a:ext>
            </a:extLst>
          </p:cNvPr>
          <p:cNvSpPr txBox="1"/>
          <p:nvPr/>
        </p:nvSpPr>
        <p:spPr>
          <a:xfrm>
            <a:off x="6567180" y="253425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높이조절가능</a:t>
            </a: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7851BA39-BDA6-4AB2-9BAF-0CF054C14E28}"/>
              </a:ext>
            </a:extLst>
          </p:cNvPr>
          <p:cNvSpPr/>
          <p:nvPr/>
        </p:nvSpPr>
        <p:spPr bwMode="auto">
          <a:xfrm>
            <a:off x="1059990" y="2333379"/>
            <a:ext cx="179224" cy="183893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EA3480C7-A055-4DA7-9E43-4BBF01F3A179}"/>
              </a:ext>
            </a:extLst>
          </p:cNvPr>
          <p:cNvSpPr/>
          <p:nvPr/>
        </p:nvSpPr>
        <p:spPr bwMode="auto">
          <a:xfrm>
            <a:off x="6311837" y="2075692"/>
            <a:ext cx="179224" cy="183893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695AEE53-A9E8-4D9D-BF88-9BBFF28BA9AC}"/>
              </a:ext>
            </a:extLst>
          </p:cNvPr>
          <p:cNvSpPr/>
          <p:nvPr/>
        </p:nvSpPr>
        <p:spPr>
          <a:xfrm>
            <a:off x="5172326" y="1487032"/>
            <a:ext cx="468000" cy="468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BD3A00-E210-4B37-B7D9-9EBFD7A8971C}"/>
              </a:ext>
            </a:extLst>
          </p:cNvPr>
          <p:cNvSpPr/>
          <p:nvPr/>
        </p:nvSpPr>
        <p:spPr>
          <a:xfrm>
            <a:off x="5370423" y="1512759"/>
            <a:ext cx="72000" cy="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61F84661-9DA0-406F-8C21-22B35B344379}"/>
              </a:ext>
            </a:extLst>
          </p:cNvPr>
          <p:cNvSpPr/>
          <p:nvPr/>
        </p:nvSpPr>
        <p:spPr>
          <a:xfrm>
            <a:off x="5172326" y="2088295"/>
            <a:ext cx="468000" cy="468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1A030F4C-8606-4D1F-845B-42A1014EACE5}"/>
              </a:ext>
            </a:extLst>
          </p:cNvPr>
          <p:cNvSpPr/>
          <p:nvPr/>
        </p:nvSpPr>
        <p:spPr>
          <a:xfrm>
            <a:off x="5221721" y="2143511"/>
            <a:ext cx="360000" cy="3600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D1933070-B81C-430E-BF05-EB95F6BD19B9}"/>
              </a:ext>
            </a:extLst>
          </p:cNvPr>
          <p:cNvSpPr/>
          <p:nvPr/>
        </p:nvSpPr>
        <p:spPr>
          <a:xfrm>
            <a:off x="5172326" y="2691008"/>
            <a:ext cx="468000" cy="468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69B2CF68-8900-488F-9090-E150CCE1BFD9}"/>
              </a:ext>
            </a:extLst>
          </p:cNvPr>
          <p:cNvSpPr/>
          <p:nvPr/>
        </p:nvSpPr>
        <p:spPr>
          <a:xfrm>
            <a:off x="5204126" y="2725423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3" name="더하기 기호 422">
            <a:extLst>
              <a:ext uri="{FF2B5EF4-FFF2-40B4-BE49-F238E27FC236}">
                <a16:creationId xmlns:a16="http://schemas.microsoft.com/office/drawing/2014/main" id="{A204F02F-A5BD-479F-B325-107C6E6CE6AE}"/>
              </a:ext>
            </a:extLst>
          </p:cNvPr>
          <p:cNvSpPr/>
          <p:nvPr/>
        </p:nvSpPr>
        <p:spPr>
          <a:xfrm>
            <a:off x="5497553" y="2725423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4" name="더하기 기호 423">
            <a:extLst>
              <a:ext uri="{FF2B5EF4-FFF2-40B4-BE49-F238E27FC236}">
                <a16:creationId xmlns:a16="http://schemas.microsoft.com/office/drawing/2014/main" id="{1E4054FE-3096-4FF9-B6FA-CA16B11B290F}"/>
              </a:ext>
            </a:extLst>
          </p:cNvPr>
          <p:cNvSpPr/>
          <p:nvPr/>
        </p:nvSpPr>
        <p:spPr>
          <a:xfrm>
            <a:off x="5497553" y="3024477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5" name="더하기 기호 424">
            <a:extLst>
              <a:ext uri="{FF2B5EF4-FFF2-40B4-BE49-F238E27FC236}">
                <a16:creationId xmlns:a16="http://schemas.microsoft.com/office/drawing/2014/main" id="{519704B3-C266-40E3-9D33-1697AB214FE2}"/>
              </a:ext>
            </a:extLst>
          </p:cNvPr>
          <p:cNvSpPr/>
          <p:nvPr/>
        </p:nvSpPr>
        <p:spPr>
          <a:xfrm>
            <a:off x="5207104" y="3024477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23F1FBD2-6E6E-42EE-8EF2-3801E9589846}"/>
              </a:ext>
            </a:extLst>
          </p:cNvPr>
          <p:cNvSpPr/>
          <p:nvPr/>
        </p:nvSpPr>
        <p:spPr>
          <a:xfrm>
            <a:off x="5203023" y="1851755"/>
            <a:ext cx="72000" cy="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D900F23C-55AA-4D5D-9502-195226A4A93E}"/>
              </a:ext>
            </a:extLst>
          </p:cNvPr>
          <p:cNvSpPr/>
          <p:nvPr/>
        </p:nvSpPr>
        <p:spPr>
          <a:xfrm>
            <a:off x="5539966" y="1851755"/>
            <a:ext cx="72000" cy="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37F2DAB1-DED7-4491-A1F8-F7BF6935713A}"/>
              </a:ext>
            </a:extLst>
          </p:cNvPr>
          <p:cNvSpPr txBox="1"/>
          <p:nvPr/>
        </p:nvSpPr>
        <p:spPr>
          <a:xfrm>
            <a:off x="5057611" y="3217663"/>
            <a:ext cx="627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8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고정 지그 </a:t>
            </a:r>
            <a:endParaRPr lang="ko-KR" altLang="en-US" sz="800">
              <a:solidFill>
                <a:srgbClr val="008000"/>
              </a:solidFill>
              <a:latin typeface="+mn-lt"/>
              <a:ea typeface="LG스마트체2.0 Regular" panose="020B0600000101010101" pitchFamily="50" charset="-127"/>
            </a:endParaRPr>
          </a:p>
        </p:txBody>
      </p: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E3CEE298-382F-4CC9-BE09-3FA5B282AD30}"/>
              </a:ext>
            </a:extLst>
          </p:cNvPr>
          <p:cNvCxnSpPr>
            <a:cxnSpLocks/>
            <a:stCxn id="405" idx="0"/>
            <a:endCxn id="428" idx="0"/>
          </p:cNvCxnSpPr>
          <p:nvPr/>
        </p:nvCxnSpPr>
        <p:spPr>
          <a:xfrm rot="16200000" flipV="1">
            <a:off x="5485556" y="1330943"/>
            <a:ext cx="847380" cy="995620"/>
          </a:xfrm>
          <a:prstGeom prst="curvedConnector3">
            <a:avLst>
              <a:gd name="adj1" fmla="val 12697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4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83F10F0F-240A-4D72-B4F9-66EB5159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38656"/>
              </p:ext>
            </p:extLst>
          </p:nvPr>
        </p:nvGraphicFramePr>
        <p:xfrm>
          <a:off x="5612691" y="958842"/>
          <a:ext cx="3932268" cy="3415944"/>
        </p:xfrm>
        <a:graphic>
          <a:graphicData uri="http://schemas.openxmlformats.org/drawingml/2006/table">
            <a:tbl>
              <a:tblPr/>
              <a:tblGrid>
                <a:gridCol w="81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22">
                  <a:extLst>
                    <a:ext uri="{9D8B030D-6E8A-4147-A177-3AD203B41FA5}">
                      <a16:colId xmlns:a16="http://schemas.microsoft.com/office/drawing/2014/main" val="4162668270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450670026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3489882960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1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63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’20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’25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’30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’35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’40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CAGR</a:t>
                      </a:r>
                      <a:endParaRPr lang="en-US" altLang="ko-KR" sz="1100" b="1" i="1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73477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승용차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41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85353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상용차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47.8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0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07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13.8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27.0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268256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78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0.001</a:t>
                      </a:r>
                      <a:endParaRPr lang="ko-KR" alt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587839"/>
                  </a:ext>
                </a:extLst>
              </a:tr>
              <a:tr h="113489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57.8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118.3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248957"/>
                  </a:ext>
                </a:extLst>
              </a:tr>
              <a:tr h="216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64.8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139.1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26658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1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7347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승용차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24.5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24.5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5602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상용차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106.1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908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26.5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46.1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13.2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1080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477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6.8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34.8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92.8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01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32.1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57.9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95721"/>
                  </a:ext>
                </a:extLst>
              </a:tr>
              <a:tr h="216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12.7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66.9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150.7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199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4AA904-B273-472F-AA0E-2D613E56EEC2}"/>
              </a:ext>
            </a:extLst>
          </p:cNvPr>
          <p:cNvSpPr txBox="1"/>
          <p:nvPr/>
        </p:nvSpPr>
        <p:spPr>
          <a:xfrm>
            <a:off x="8593997" y="738599"/>
            <a:ext cx="969817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[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단위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 </a:t>
            </a:r>
            <a:r>
              <a:rPr lang="ko-KR" altLang="en-US" sz="100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백만대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/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조원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BEABB3-CDAC-4CAD-A215-DA3DFF51ECB0}"/>
              </a:ext>
            </a:extLst>
          </p:cNvPr>
          <p:cNvSpPr/>
          <p:nvPr/>
        </p:nvSpPr>
        <p:spPr>
          <a:xfrm>
            <a:off x="743377" y="3963667"/>
            <a:ext cx="12843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* 추정 장비 가격 </a:t>
            </a:r>
            <a:r>
              <a:rPr lang="en-US" altLang="ko-KR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:</a:t>
            </a:r>
            <a:r>
              <a:rPr lang="ko-KR" altLang="en-US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1.5</a:t>
            </a:r>
            <a:r>
              <a:rPr lang="ko-KR" altLang="en-US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억</a:t>
            </a:r>
            <a:endParaRPr lang="ko-KR" alt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19D4A0-E26B-4D6D-A2EC-66138B891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2463"/>
              </p:ext>
            </p:extLst>
          </p:nvPr>
        </p:nvGraphicFramePr>
        <p:xfrm>
          <a:off x="694497" y="1156634"/>
          <a:ext cx="3672000" cy="1055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40208431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6013397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4500217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0325307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j-ea"/>
                        </a:rPr>
                        <a:t>Amber</a:t>
                      </a:r>
                      <a:r>
                        <a:rPr lang="ko-KR" alt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j-ea"/>
                        </a:rPr>
                        <a:t>社 현재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Amber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社 목표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본 과제 목표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247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Tact Time(</a:t>
                      </a:r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</a:rPr>
                        <a:t>분</a:t>
                      </a:r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913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</a:rPr>
                        <a:t>일 생산량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0507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</a:rPr>
                        <a:t>월 생산량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</a:rPr>
                        <a:t>1600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415035"/>
                  </a:ext>
                </a:extLst>
              </a:tr>
              <a:tr h="2171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년 생산량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1920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7680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Arial Narrow" panose="020B0606020202030204" pitchFamily="34" charset="0"/>
                        </a:rPr>
                        <a:t>19200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77858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31625DB1-4115-40F6-9FCF-0A5EFE4C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25" y="879491"/>
            <a:ext cx="393226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Tact Time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에 따른 연간 생산량 </a:t>
            </a: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(Amber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社 </a:t>
            </a: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Calibration 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장비 기준</a:t>
            </a: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ABE5D6-36F1-4A52-A4B7-7D09471FC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88828"/>
              </p:ext>
            </p:extLst>
          </p:nvPr>
        </p:nvGraphicFramePr>
        <p:xfrm>
          <a:off x="708715" y="2724139"/>
          <a:ext cx="2637976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3518">
                  <a:extLst>
                    <a:ext uri="{9D8B030D-6E8A-4147-A177-3AD203B41FA5}">
                      <a16:colId xmlns:a16="http://schemas.microsoft.com/office/drawing/2014/main" val="3036017683"/>
                    </a:ext>
                  </a:extLst>
                </a:gridCol>
                <a:gridCol w="702123">
                  <a:extLst>
                    <a:ext uri="{9D8B030D-6E8A-4147-A177-3AD203B41FA5}">
                      <a16:colId xmlns:a16="http://schemas.microsoft.com/office/drawing/2014/main" val="362460284"/>
                    </a:ext>
                  </a:extLst>
                </a:gridCol>
                <a:gridCol w="772335">
                  <a:extLst>
                    <a:ext uri="{9D8B030D-6E8A-4147-A177-3AD203B41FA5}">
                      <a16:colId xmlns:a16="http://schemas.microsoft.com/office/drawing/2014/main" val="41228862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78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Global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1,200,000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10,100,000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440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자사 </a:t>
                      </a:r>
                      <a:r>
                        <a:rPr lang="en-US" altLang="ko-KR" sz="1100" u="none" strike="noStrike">
                          <a:effectLst/>
                        </a:rPr>
                        <a:t>MS</a:t>
                      </a:r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(5%)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>
                          <a:effectLst/>
                        </a:rPr>
                        <a:t>505,000</a:t>
                      </a:r>
                      <a:endParaRPr lang="en-US" altLang="ko-KR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8724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</a:rPr>
                        <a:t>필요 장비 </a:t>
                      </a:r>
                      <a:r>
                        <a:rPr lang="en-US" altLang="ko-KR" sz="1100" u="none" strike="noStrike">
                          <a:effectLst/>
                        </a:rPr>
                        <a:t>#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1362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기술 적용시 장비 </a:t>
                      </a:r>
                      <a:r>
                        <a:rPr lang="en-US" altLang="ko-KR" sz="1100" u="none" strike="noStrike">
                          <a:effectLst/>
                        </a:rPr>
                        <a:t>#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653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장비 투자 절감 효과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endParaRPr lang="en-US" altLang="ko-KR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58.5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endParaRPr lang="en-US" altLang="ko-KR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1541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2148EB7-4F59-4D21-A363-43F84129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25" y="2409445"/>
            <a:ext cx="3154260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Ø"/>
            </a:pPr>
            <a:r>
              <a:rPr lang="en-US" altLang="ko-KR">
                <a:latin typeface="Arial Narrow" panose="020B0606020202030204" pitchFamily="34" charset="0"/>
                <a:ea typeface="LG스마트체2.0 Regular" panose="020B0600000101010101" pitchFamily="50" charset="-127"/>
              </a:rPr>
              <a:t>Tact</a:t>
            </a:r>
            <a:r>
              <a: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>
                <a:latin typeface="Arial Narrow" panose="020B0606020202030204" pitchFamily="34" charset="0"/>
                <a:ea typeface="LG스마트체2.0 Regular" panose="020B0600000101010101" pitchFamily="50" charset="-127"/>
              </a:rPr>
              <a:t>Time</a:t>
            </a:r>
            <a:r>
              <a: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rPr>
              <a:t> 개선에 따른 장비 투자 절감 효과 </a:t>
            </a:r>
          </a:p>
        </p:txBody>
      </p:sp>
      <p:sp>
        <p:nvSpPr>
          <p:cNvPr id="14" name="실행 단추: 앞으로 또는 다음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9108099-0EB2-41D5-8F16-EFD6568E97E5}"/>
              </a:ext>
            </a:extLst>
          </p:cNvPr>
          <p:cNvSpPr/>
          <p:nvPr/>
        </p:nvSpPr>
        <p:spPr>
          <a:xfrm flipH="1">
            <a:off x="9045826" y="6136195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E82F714-75C8-42AB-B3D7-FFAD5589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0" y="163085"/>
            <a:ext cx="6020569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8. Tact Time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에 따른 기대효과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DF5C41-6765-4D8C-8752-504397B5256F}"/>
              </a:ext>
            </a:extLst>
          </p:cNvPr>
          <p:cNvSpPr/>
          <p:nvPr/>
        </p:nvSpPr>
        <p:spPr>
          <a:xfrm>
            <a:off x="575597" y="2178613"/>
            <a:ext cx="2911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※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 현 수준에서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1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년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365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일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,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1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일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24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시간 생산 시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,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 년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8760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대 생산</a:t>
            </a:r>
          </a:p>
        </p:txBody>
      </p:sp>
    </p:spTree>
    <p:extLst>
      <p:ext uri="{BB962C8B-B14F-4D97-AF65-F5344CB8AC3E}">
        <p14:creationId xmlns:p14="http://schemas.microsoft.com/office/powerpoint/2010/main" val="224690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359AD-EE9A-4CB4-9FB4-0BFA0D091FDE}"/>
              </a:ext>
            </a:extLst>
          </p:cNvPr>
          <p:cNvSpPr txBox="1"/>
          <p:nvPr/>
        </p:nvSpPr>
        <p:spPr>
          <a:xfrm>
            <a:off x="80666" y="173851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9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상세 일정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Milestone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75" name="실행 단추: 앞으로 또는 다음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852E05A-C123-4A6C-A822-8354927A807E}"/>
              </a:ext>
            </a:extLst>
          </p:cNvPr>
          <p:cNvSpPr/>
          <p:nvPr/>
        </p:nvSpPr>
        <p:spPr>
          <a:xfrm flipH="1">
            <a:off x="9539482" y="5952898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99" name="표 8">
            <a:extLst>
              <a:ext uri="{FF2B5EF4-FFF2-40B4-BE49-F238E27FC236}">
                <a16:creationId xmlns:a16="http://schemas.microsoft.com/office/drawing/2014/main" id="{3FD2A1A7-DDD1-4F23-8204-8CB84899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05333"/>
              </p:ext>
            </p:extLst>
          </p:nvPr>
        </p:nvGraphicFramePr>
        <p:xfrm>
          <a:off x="1216178" y="1160484"/>
          <a:ext cx="8009652" cy="4633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735">
                  <a:extLst>
                    <a:ext uri="{9D8B030D-6E8A-4147-A177-3AD203B41FA5}">
                      <a16:colId xmlns:a16="http://schemas.microsoft.com/office/drawing/2014/main" val="1004909925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399080636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4086841487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850751419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912329363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016938870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722137238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930870684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1886341775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371440744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999320993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789857534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450401459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030370671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762210642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1698790443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935850730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751118533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2187479750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2036082485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640212324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593253942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581538386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213091546"/>
                    </a:ext>
                  </a:extLst>
                </a:gridCol>
              </a:tblGrid>
              <a:tr h="30913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47169"/>
                  </a:ext>
                </a:extLst>
              </a:tr>
              <a:tr h="4324447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37558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E024FD3-07D3-4318-A804-82EBE578DA95}"/>
              </a:ext>
            </a:extLst>
          </p:cNvPr>
          <p:cNvSpPr/>
          <p:nvPr/>
        </p:nvSpPr>
        <p:spPr>
          <a:xfrm>
            <a:off x="841860" y="2579301"/>
            <a:ext cx="8018338" cy="3214771"/>
          </a:xfrm>
          <a:prstGeom prst="rect">
            <a:avLst/>
          </a:prstGeom>
          <a:solidFill>
            <a:srgbClr val="FFF5E6">
              <a:alpha val="50000"/>
            </a:srgbClr>
          </a:solidFill>
          <a:ln>
            <a:solidFill>
              <a:srgbClr val="FFF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615A3A5-DED2-4DFB-8B95-39801D0D5C22}"/>
              </a:ext>
            </a:extLst>
          </p:cNvPr>
          <p:cNvSpPr/>
          <p:nvPr/>
        </p:nvSpPr>
        <p:spPr>
          <a:xfrm>
            <a:off x="1207492" y="1518349"/>
            <a:ext cx="8018337" cy="10698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32">
            <a:extLst>
              <a:ext uri="{FF2B5EF4-FFF2-40B4-BE49-F238E27FC236}">
                <a16:creationId xmlns:a16="http://schemas.microsoft.com/office/drawing/2014/main" id="{97AC173E-6D43-417C-B847-E55B93C0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171" y="1157241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5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09" name="TextBox 132">
            <a:extLst>
              <a:ext uri="{FF2B5EF4-FFF2-40B4-BE49-F238E27FC236}">
                <a16:creationId xmlns:a16="http://schemas.microsoft.com/office/drawing/2014/main" id="{49A32252-E7D6-4959-890D-4E30804D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745" y="1157241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10" name="TextBox 132">
            <a:extLst>
              <a:ext uri="{FF2B5EF4-FFF2-40B4-BE49-F238E27FC236}">
                <a16:creationId xmlns:a16="http://schemas.microsoft.com/office/drawing/2014/main" id="{53CD6E21-EC34-498C-B0DE-4708D5E22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458" y="1157241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6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11" name="TextBox 132">
            <a:extLst>
              <a:ext uri="{FF2B5EF4-FFF2-40B4-BE49-F238E27FC236}">
                <a16:creationId xmlns:a16="http://schemas.microsoft.com/office/drawing/2014/main" id="{600C74C2-A970-49BD-8C05-43434E2A0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597" y="1157241"/>
            <a:ext cx="38023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3</a:t>
            </a:r>
            <a:r>
              <a:rPr kumimoji="1" lang="ko-KR" altLang="en-US" sz="11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12" name="TextBox 132">
            <a:extLst>
              <a:ext uri="{FF2B5EF4-FFF2-40B4-BE49-F238E27FC236}">
                <a16:creationId xmlns:a16="http://schemas.microsoft.com/office/drawing/2014/main" id="{687D5D67-CEC0-451B-813F-1BE3DFEC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884" y="1160485"/>
            <a:ext cx="38023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4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13" name="TextBox 132">
            <a:extLst>
              <a:ext uri="{FF2B5EF4-FFF2-40B4-BE49-F238E27FC236}">
                <a16:creationId xmlns:a16="http://schemas.microsoft.com/office/drawing/2014/main" id="{AF4E6E7B-475A-46AA-8C53-D12BD34D5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032" y="1165817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14" name="TextBox 132">
            <a:extLst>
              <a:ext uri="{FF2B5EF4-FFF2-40B4-BE49-F238E27FC236}">
                <a16:creationId xmlns:a16="http://schemas.microsoft.com/office/drawing/2014/main" id="{48246612-69A5-4781-894D-2FCC6121C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171" y="962475"/>
            <a:ext cx="34496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‘22</a:t>
            </a:r>
            <a:endParaRPr kumimoji="1" lang="ko-KR" altLang="en-US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5ED818-595D-4661-992F-1BDF9402F489}"/>
              </a:ext>
            </a:extLst>
          </p:cNvPr>
          <p:cNvSpPr txBox="1"/>
          <p:nvPr/>
        </p:nvSpPr>
        <p:spPr>
          <a:xfrm>
            <a:off x="306117" y="2950166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S-LiDAR</a:t>
            </a:r>
          </a:p>
          <a:p>
            <a:pPr algn="ctr"/>
            <a:r>
              <a:rPr lang="en-US" altLang="ko-KR" sz="1100">
                <a:latin typeface="+mj-ea"/>
                <a:ea typeface="+mj-ea"/>
              </a:rPr>
              <a:t>XY</a:t>
            </a:r>
            <a:r>
              <a:rPr lang="ko-KR" altLang="en-US" sz="1100">
                <a:latin typeface="+mj-ea"/>
                <a:ea typeface="+mj-ea"/>
              </a:rPr>
              <a:t> </a:t>
            </a:r>
            <a:r>
              <a:rPr lang="en-US" altLang="ko-KR" sz="1100">
                <a:latin typeface="+mj-ea"/>
                <a:ea typeface="+mj-ea"/>
              </a:rPr>
              <a:t>Cal.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A5CF8E-1B8F-4002-9F7C-68D663233146}"/>
              </a:ext>
            </a:extLst>
          </p:cNvPr>
          <p:cNvSpPr txBox="1"/>
          <p:nvPr/>
        </p:nvSpPr>
        <p:spPr>
          <a:xfrm>
            <a:off x="284479" y="5195065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M-LiDAR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4BD681F-B1A1-4A95-9495-3CBA4CAF284F}"/>
              </a:ext>
            </a:extLst>
          </p:cNvPr>
          <p:cNvSpPr txBox="1"/>
          <p:nvPr/>
        </p:nvSpPr>
        <p:spPr>
          <a:xfrm>
            <a:off x="294901" y="4403528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LiDAR</a:t>
            </a:r>
          </a:p>
          <a:p>
            <a:pPr algn="ctr"/>
            <a:r>
              <a:rPr lang="ko-KR" altLang="en-US" sz="1100">
                <a:latin typeface="+mj-ea"/>
                <a:ea typeface="+mj-ea"/>
              </a:rPr>
              <a:t>성능 평가</a:t>
            </a:r>
            <a:endParaRPr lang="en-US" altLang="ko-KR" sz="1100">
              <a:latin typeface="+mj-ea"/>
              <a:ea typeface="+mj-ea"/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CDF928F-9461-4A33-87A0-3AA6E5F55995}"/>
              </a:ext>
            </a:extLst>
          </p:cNvPr>
          <p:cNvCxnSpPr>
            <a:cxnSpLocks/>
          </p:cNvCxnSpPr>
          <p:nvPr/>
        </p:nvCxnSpPr>
        <p:spPr>
          <a:xfrm>
            <a:off x="1229386" y="3102722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8B288B4E-E26B-428D-B59F-715D1A3D1339}"/>
              </a:ext>
            </a:extLst>
          </p:cNvPr>
          <p:cNvSpPr/>
          <p:nvPr/>
        </p:nvSpPr>
        <p:spPr>
          <a:xfrm>
            <a:off x="4986488" y="305144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6CC8670-739C-45A2-9FC5-9174BCBEE3FB}"/>
              </a:ext>
            </a:extLst>
          </p:cNvPr>
          <p:cNvCxnSpPr>
            <a:cxnSpLocks/>
          </p:cNvCxnSpPr>
          <p:nvPr/>
        </p:nvCxnSpPr>
        <p:spPr>
          <a:xfrm>
            <a:off x="1229386" y="5318850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C5944F79-4D79-4CC1-BD52-98AC6868D611}"/>
              </a:ext>
            </a:extLst>
          </p:cNvPr>
          <p:cNvSpPr/>
          <p:nvPr/>
        </p:nvSpPr>
        <p:spPr>
          <a:xfrm>
            <a:off x="5661053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A5BD4F6-E11F-4934-89F1-5CA25DCB7B61}"/>
              </a:ext>
            </a:extLst>
          </p:cNvPr>
          <p:cNvSpPr/>
          <p:nvPr/>
        </p:nvSpPr>
        <p:spPr>
          <a:xfrm>
            <a:off x="7722599" y="5267961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5187A2B-1CE7-43BC-BBF6-13362748E580}"/>
              </a:ext>
            </a:extLst>
          </p:cNvPr>
          <p:cNvCxnSpPr>
            <a:cxnSpLocks/>
          </p:cNvCxnSpPr>
          <p:nvPr/>
        </p:nvCxnSpPr>
        <p:spPr>
          <a:xfrm>
            <a:off x="1229386" y="4611447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>
            <a:extLst>
              <a:ext uri="{FF2B5EF4-FFF2-40B4-BE49-F238E27FC236}">
                <a16:creationId xmlns:a16="http://schemas.microsoft.com/office/drawing/2014/main" id="{B0D9BFBD-0F36-4473-B91D-1659F6791C03}"/>
              </a:ext>
            </a:extLst>
          </p:cNvPr>
          <p:cNvSpPr/>
          <p:nvPr/>
        </p:nvSpPr>
        <p:spPr>
          <a:xfrm>
            <a:off x="3784180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038F87D7-B5D1-4539-89BA-C74E4F7AEED8}"/>
              </a:ext>
            </a:extLst>
          </p:cNvPr>
          <p:cNvSpPr/>
          <p:nvPr/>
        </p:nvSpPr>
        <p:spPr>
          <a:xfrm>
            <a:off x="3607014" y="5267961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BC4EAC9-A5DF-44DB-BB31-246B89FDD4EA}"/>
              </a:ext>
            </a:extLst>
          </p:cNvPr>
          <p:cNvSpPr txBox="1"/>
          <p:nvPr/>
        </p:nvSpPr>
        <p:spPr>
          <a:xfrm>
            <a:off x="1182999" y="19837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불확실성 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ko-KR" altLang="en-US" sz="900">
                <a:latin typeface="+mj-ea"/>
                <a:ea typeface="+mj-ea"/>
              </a:rPr>
              <a:t>검토 등록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5E3333E-93BF-451A-B6A5-0C19E66D2282}"/>
              </a:ext>
            </a:extLst>
          </p:cNvPr>
          <p:cNvCxnSpPr>
            <a:cxnSpLocks/>
          </p:cNvCxnSpPr>
          <p:nvPr/>
        </p:nvCxnSpPr>
        <p:spPr>
          <a:xfrm>
            <a:off x="1212171" y="1898012"/>
            <a:ext cx="85073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233C1E3-CB8B-40EC-9B9F-C87018F10350}"/>
              </a:ext>
            </a:extLst>
          </p:cNvPr>
          <p:cNvSpPr txBox="1"/>
          <p:nvPr/>
        </p:nvSpPr>
        <p:spPr>
          <a:xfrm>
            <a:off x="3171484" y="196426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AE706E08-FEB5-4318-9F78-5C5058BAC683}"/>
              </a:ext>
            </a:extLst>
          </p:cNvPr>
          <p:cNvSpPr/>
          <p:nvPr/>
        </p:nvSpPr>
        <p:spPr>
          <a:xfrm>
            <a:off x="3510039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35C657B8-F416-410A-AA12-D6DBEA385D35}"/>
              </a:ext>
            </a:extLst>
          </p:cNvPr>
          <p:cNvSpPr/>
          <p:nvPr/>
        </p:nvSpPr>
        <p:spPr>
          <a:xfrm>
            <a:off x="1435658" y="1842916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590A6410-F2F4-45AB-80F8-2F8BFD601894}"/>
              </a:ext>
            </a:extLst>
          </p:cNvPr>
          <p:cNvSpPr/>
          <p:nvPr/>
        </p:nvSpPr>
        <p:spPr>
          <a:xfrm>
            <a:off x="2087105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A71B846-12B8-4AC1-84B6-ED4493B756D2}"/>
              </a:ext>
            </a:extLst>
          </p:cNvPr>
          <p:cNvSpPr txBox="1"/>
          <p:nvPr/>
        </p:nvSpPr>
        <p:spPr>
          <a:xfrm>
            <a:off x="1763138" y="19837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컨셉 확정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8CFF462-0B98-4ED9-B9D8-F621991E8380}"/>
              </a:ext>
            </a:extLst>
          </p:cNvPr>
          <p:cNvSpPr txBox="1"/>
          <p:nvPr/>
        </p:nvSpPr>
        <p:spPr>
          <a:xfrm>
            <a:off x="4401682" y="196426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  <a:r>
              <a:rPr lang="ko-KR" altLang="en-US" sz="900">
                <a:latin typeface="+mj-ea"/>
                <a:ea typeface="+mj-ea"/>
              </a:rPr>
              <a:t> 알고리즘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en-US" altLang="ko-KR" sz="900">
                <a:latin typeface="+mj-ea"/>
                <a:ea typeface="+mj-ea"/>
              </a:rPr>
              <a:t>Framework</a:t>
            </a:r>
            <a:r>
              <a:rPr lang="ko-KR" altLang="en-US" sz="900">
                <a:latin typeface="+mj-ea"/>
                <a:ea typeface="+mj-ea"/>
              </a:rPr>
              <a:t> 개발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A3022AA-3F16-4D38-A2E7-9F43B668444D}"/>
              </a:ext>
            </a:extLst>
          </p:cNvPr>
          <p:cNvSpPr/>
          <p:nvPr/>
        </p:nvSpPr>
        <p:spPr>
          <a:xfrm>
            <a:off x="5052560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BD09C3C-CE42-4FBB-854E-0673AE79EBB4}"/>
              </a:ext>
            </a:extLst>
          </p:cNvPr>
          <p:cNvSpPr txBox="1"/>
          <p:nvPr/>
        </p:nvSpPr>
        <p:spPr>
          <a:xfrm>
            <a:off x="9113410" y="1660084"/>
            <a:ext cx="5020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Gate3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267B29-F0B4-4CC2-8084-02F8DA933905}"/>
              </a:ext>
            </a:extLst>
          </p:cNvPr>
          <p:cNvSpPr/>
          <p:nvPr/>
        </p:nvSpPr>
        <p:spPr>
          <a:xfrm>
            <a:off x="9310441" y="1842916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CC1840C-935A-460F-98B1-1D1274676274}"/>
              </a:ext>
            </a:extLst>
          </p:cNvPr>
          <p:cNvSpPr txBox="1"/>
          <p:nvPr/>
        </p:nvSpPr>
        <p:spPr>
          <a:xfrm>
            <a:off x="7177638" y="196426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프로모션 준비</a:t>
            </a:r>
            <a:br>
              <a:rPr lang="en-US" altLang="ko-KR" sz="900">
                <a:latin typeface="+mj-ea"/>
                <a:ea typeface="+mj-ea"/>
              </a:rPr>
            </a:br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en-US" altLang="ko-KR" sz="900" b="1" err="1">
                <a:solidFill>
                  <a:srgbClr val="0000FF"/>
                </a:solidFill>
                <a:latin typeface="+mj-ea"/>
                <a:ea typeface="+mj-ea"/>
              </a:rPr>
              <a:t>Velodyne</a:t>
            </a:r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, A-Eye)</a:t>
            </a: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A16B4880-3DB5-42EB-8E74-A8C4864CC971}"/>
              </a:ext>
            </a:extLst>
          </p:cNvPr>
          <p:cNvSpPr/>
          <p:nvPr/>
        </p:nvSpPr>
        <p:spPr>
          <a:xfrm>
            <a:off x="7594231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06563F7-E6F8-4F27-B8D3-2F201F54794F}"/>
              </a:ext>
            </a:extLst>
          </p:cNvPr>
          <p:cNvSpPr txBox="1"/>
          <p:nvPr/>
        </p:nvSpPr>
        <p:spPr>
          <a:xfrm>
            <a:off x="6099254" y="19642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en-US" altLang="ko-KR" sz="900">
                <a:latin typeface="+mj-ea"/>
                <a:ea typeface="+mj-ea"/>
              </a:rPr>
              <a:t>Prototype</a:t>
            </a:r>
            <a:r>
              <a:rPr lang="ko-KR" altLang="en-US" sz="900">
                <a:latin typeface="+mj-ea"/>
                <a:ea typeface="+mj-ea"/>
              </a:rPr>
              <a:t>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0CCDCA3-55E0-4D3E-8F57-6E5DE3C246F4}"/>
              </a:ext>
            </a:extLst>
          </p:cNvPr>
          <p:cNvSpPr/>
          <p:nvPr/>
        </p:nvSpPr>
        <p:spPr>
          <a:xfrm>
            <a:off x="6404108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5AC9F53-3BF8-48E4-8CED-518D0E10CCAE}"/>
              </a:ext>
            </a:extLst>
          </p:cNvPr>
          <p:cNvSpPr txBox="1"/>
          <p:nvPr/>
        </p:nvSpPr>
        <p:spPr>
          <a:xfrm>
            <a:off x="261908" y="1766111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Milestone</a:t>
            </a: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6FAE71C-A369-4A2A-BDAE-3EDAEB95D9DF}"/>
              </a:ext>
            </a:extLst>
          </p:cNvPr>
          <p:cNvSpPr/>
          <p:nvPr/>
        </p:nvSpPr>
        <p:spPr>
          <a:xfrm>
            <a:off x="2063110" y="304729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0A0D955-B291-482D-906B-98E557406A39}"/>
              </a:ext>
            </a:extLst>
          </p:cNvPr>
          <p:cNvSpPr txBox="1"/>
          <p:nvPr/>
        </p:nvSpPr>
        <p:spPr>
          <a:xfrm>
            <a:off x="1596542" y="3135655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XY Cal.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컨셉 확정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04463342-E580-4A22-B395-A920696F2F1D}"/>
              </a:ext>
            </a:extLst>
          </p:cNvPr>
          <p:cNvSpPr/>
          <p:nvPr/>
        </p:nvSpPr>
        <p:spPr>
          <a:xfrm>
            <a:off x="2550603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C0E66C4-8F97-4C49-AF97-0ACD3F27C5DD}"/>
              </a:ext>
            </a:extLst>
          </p:cNvPr>
          <p:cNvSpPr txBox="1"/>
          <p:nvPr/>
        </p:nvSpPr>
        <p:spPr>
          <a:xfrm>
            <a:off x="2048704" y="5400353"/>
            <a:ext cx="1091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장비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지그 발주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BD5C5ABC-362F-4BBD-8E8B-2C4BA3F13D93}"/>
              </a:ext>
            </a:extLst>
          </p:cNvPr>
          <p:cNvSpPr/>
          <p:nvPr/>
        </p:nvSpPr>
        <p:spPr>
          <a:xfrm>
            <a:off x="1757372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33A569B-2118-426A-928A-FC921450544C}"/>
              </a:ext>
            </a:extLst>
          </p:cNvPr>
          <p:cNvSpPr txBox="1"/>
          <p:nvPr/>
        </p:nvSpPr>
        <p:spPr>
          <a:xfrm>
            <a:off x="1431805" y="540035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사양서 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작성 완료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27DB3AD-A44D-410C-B9BD-1DD880CC4C25}"/>
              </a:ext>
            </a:extLst>
          </p:cNvPr>
          <p:cNvSpPr txBox="1"/>
          <p:nvPr/>
        </p:nvSpPr>
        <p:spPr>
          <a:xfrm>
            <a:off x="5345075" y="540035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XY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20284E7-9BD9-4716-B90C-0220EB5D297F}"/>
              </a:ext>
            </a:extLst>
          </p:cNvPr>
          <p:cNvSpPr/>
          <p:nvPr/>
        </p:nvSpPr>
        <p:spPr>
          <a:xfrm>
            <a:off x="6679356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CF6E8-66B5-4B42-A7E7-03C445F8F46D}"/>
              </a:ext>
            </a:extLst>
          </p:cNvPr>
          <p:cNvSpPr txBox="1"/>
          <p:nvPr/>
        </p:nvSpPr>
        <p:spPr>
          <a:xfrm>
            <a:off x="6363378" y="540035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SPAD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F10935F-DC5D-4896-A478-AE3880B60FFE}"/>
              </a:ext>
            </a:extLst>
          </p:cNvPr>
          <p:cNvSpPr txBox="1"/>
          <p:nvPr/>
        </p:nvSpPr>
        <p:spPr>
          <a:xfrm>
            <a:off x="3072776" y="540035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M-LiDAR(Amber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Validation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환경 분석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3B30AF6D-0162-4623-80A3-B48FB6175821}"/>
              </a:ext>
            </a:extLst>
          </p:cNvPr>
          <p:cNvSpPr/>
          <p:nvPr/>
        </p:nvSpPr>
        <p:spPr>
          <a:xfrm>
            <a:off x="4673261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C1CB70F-9D24-46EF-BE40-054F9F95CA05}"/>
              </a:ext>
            </a:extLst>
          </p:cNvPr>
          <p:cNvSpPr txBox="1"/>
          <p:nvPr/>
        </p:nvSpPr>
        <p:spPr>
          <a:xfrm>
            <a:off x="4286751" y="5400353"/>
            <a:ext cx="97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 Framework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구조 설계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7E75E99-4588-4A37-B89C-DE1DCFC1FCF2}"/>
              </a:ext>
            </a:extLst>
          </p:cNvPr>
          <p:cNvSpPr txBox="1"/>
          <p:nvPr/>
        </p:nvSpPr>
        <p:spPr>
          <a:xfrm>
            <a:off x="7316689" y="5400353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성능 검증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1ED4706-DCE2-4504-84F8-EBD093ECA295}"/>
              </a:ext>
            </a:extLst>
          </p:cNvPr>
          <p:cNvSpPr txBox="1"/>
          <p:nvPr/>
        </p:nvSpPr>
        <p:spPr>
          <a:xfrm>
            <a:off x="4542056" y="3162692"/>
            <a:ext cx="99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XY 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Framework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769AA98-079F-43D7-859E-65A49EE940CD}"/>
              </a:ext>
            </a:extLst>
          </p:cNvPr>
          <p:cNvSpPr/>
          <p:nvPr/>
        </p:nvSpPr>
        <p:spPr>
          <a:xfrm>
            <a:off x="3469460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3C2A46F-1B9F-4455-B5EB-D83331E75477}"/>
              </a:ext>
            </a:extLst>
          </p:cNvPr>
          <p:cNvSpPr txBox="1"/>
          <p:nvPr/>
        </p:nvSpPr>
        <p:spPr>
          <a:xfrm>
            <a:off x="3186504" y="317211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Lens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환경 구축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0C9AA47A-6FA2-4999-A863-8007A3D9FB6E}"/>
              </a:ext>
            </a:extLst>
          </p:cNvPr>
          <p:cNvSpPr/>
          <p:nvPr/>
        </p:nvSpPr>
        <p:spPr>
          <a:xfrm>
            <a:off x="7453476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F481080-E9ED-42AA-BFDE-6DADE55BD783}"/>
              </a:ext>
            </a:extLst>
          </p:cNvPr>
          <p:cNvSpPr txBox="1"/>
          <p:nvPr/>
        </p:nvSpPr>
        <p:spPr>
          <a:xfrm>
            <a:off x="7098224" y="31721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CBD1AAEF-8B0B-443C-B748-113C9818B930}"/>
              </a:ext>
            </a:extLst>
          </p:cNvPr>
          <p:cNvSpPr/>
          <p:nvPr/>
        </p:nvSpPr>
        <p:spPr>
          <a:xfrm>
            <a:off x="8453825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96EE63E-F822-4FBA-BCCB-2099F3DDD4CC}"/>
              </a:ext>
            </a:extLst>
          </p:cNvPr>
          <p:cNvSpPr txBox="1"/>
          <p:nvPr/>
        </p:nvSpPr>
        <p:spPr>
          <a:xfrm>
            <a:off x="8098573" y="31721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9C96DBF-161E-4EE5-9844-22874121A012}"/>
              </a:ext>
            </a:extLst>
          </p:cNvPr>
          <p:cNvSpPr txBox="1"/>
          <p:nvPr/>
        </p:nvSpPr>
        <p:spPr>
          <a:xfrm>
            <a:off x="3508604" y="47044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성능 평가 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항목 확정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FE45BCC-6D44-4C55-BA02-167DD8B145EE}"/>
              </a:ext>
            </a:extLst>
          </p:cNvPr>
          <p:cNvSpPr/>
          <p:nvPr/>
        </p:nvSpPr>
        <p:spPr>
          <a:xfrm>
            <a:off x="5267101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4CC692D-5ECD-4B44-9D6A-8F4D68FC3164}"/>
              </a:ext>
            </a:extLst>
          </p:cNvPr>
          <p:cNvSpPr txBox="1"/>
          <p:nvPr/>
        </p:nvSpPr>
        <p:spPr>
          <a:xfrm>
            <a:off x="4991525" y="47077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성능 평가 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환경 구축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EA4F951-8723-44ED-A774-622A4F38E2F4}"/>
              </a:ext>
            </a:extLst>
          </p:cNvPr>
          <p:cNvSpPr/>
          <p:nvPr/>
        </p:nvSpPr>
        <p:spPr>
          <a:xfrm>
            <a:off x="6785288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8ADAF45-2D24-4D8F-9CB3-9221EF9EA92B}"/>
              </a:ext>
            </a:extLst>
          </p:cNvPr>
          <p:cNvSpPr txBox="1"/>
          <p:nvPr/>
        </p:nvSpPr>
        <p:spPr>
          <a:xfrm>
            <a:off x="6474446" y="470770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평가 항목별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기능 구현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3DB40F21-896F-4A82-BF89-72C4E47DAB31}"/>
              </a:ext>
            </a:extLst>
          </p:cNvPr>
          <p:cNvSpPr/>
          <p:nvPr/>
        </p:nvSpPr>
        <p:spPr>
          <a:xfrm>
            <a:off x="7774555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DD9BD9F-1F0D-4652-8794-E28156680212}"/>
              </a:ext>
            </a:extLst>
          </p:cNvPr>
          <p:cNvSpPr txBox="1"/>
          <p:nvPr/>
        </p:nvSpPr>
        <p:spPr>
          <a:xfrm>
            <a:off x="7463714" y="4707703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기능 안정화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C6BACF3-C3F0-4856-BB08-54AB9F52CBAC}"/>
              </a:ext>
            </a:extLst>
          </p:cNvPr>
          <p:cNvSpPr txBox="1"/>
          <p:nvPr/>
        </p:nvSpPr>
        <p:spPr>
          <a:xfrm>
            <a:off x="306117" y="3731852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S-LiDAR</a:t>
            </a:r>
          </a:p>
          <a:p>
            <a:pPr algn="ctr"/>
            <a:r>
              <a:rPr lang="en-US" altLang="ko-KR" sz="1100">
                <a:latin typeface="+mj-ea"/>
                <a:ea typeface="+mj-ea"/>
              </a:rPr>
              <a:t>Z Cal.</a:t>
            </a:r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E8A84728-D01D-4EA8-A262-2AB40BEE5B5E}"/>
              </a:ext>
            </a:extLst>
          </p:cNvPr>
          <p:cNvCxnSpPr>
            <a:cxnSpLocks/>
          </p:cNvCxnSpPr>
          <p:nvPr/>
        </p:nvCxnSpPr>
        <p:spPr>
          <a:xfrm>
            <a:off x="1229386" y="3884408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4A8A5575-1F36-4DDF-8BC0-9671C6A07FBF}"/>
              </a:ext>
            </a:extLst>
          </p:cNvPr>
          <p:cNvSpPr/>
          <p:nvPr/>
        </p:nvSpPr>
        <p:spPr>
          <a:xfrm>
            <a:off x="4641306" y="383313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E9B2055F-0C34-480A-8FCC-AD337DAEE67C}"/>
              </a:ext>
            </a:extLst>
          </p:cNvPr>
          <p:cNvSpPr/>
          <p:nvPr/>
        </p:nvSpPr>
        <p:spPr>
          <a:xfrm>
            <a:off x="2063110" y="382898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8EEAC99-DAC5-46B4-8FBF-5BC9B1092D7A}"/>
              </a:ext>
            </a:extLst>
          </p:cNvPr>
          <p:cNvSpPr txBox="1"/>
          <p:nvPr/>
        </p:nvSpPr>
        <p:spPr>
          <a:xfrm>
            <a:off x="1634213" y="3917341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 Cal.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컨셉 확정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AB75B62-2555-49E4-A4A0-5D08E4524895}"/>
              </a:ext>
            </a:extLst>
          </p:cNvPr>
          <p:cNvSpPr txBox="1"/>
          <p:nvPr/>
        </p:nvSpPr>
        <p:spPr>
          <a:xfrm>
            <a:off x="4204276" y="393568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 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Framework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1A8437AF-FA29-4F2B-B5F2-E67C9DD78BB5}"/>
              </a:ext>
            </a:extLst>
          </p:cNvPr>
          <p:cNvSpPr/>
          <p:nvPr/>
        </p:nvSpPr>
        <p:spPr>
          <a:xfrm>
            <a:off x="6781922" y="382129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3720EB8-38BB-472F-9659-1AE2CB3DF54D}"/>
              </a:ext>
            </a:extLst>
          </p:cNvPr>
          <p:cNvSpPr txBox="1"/>
          <p:nvPr/>
        </p:nvSpPr>
        <p:spPr>
          <a:xfrm>
            <a:off x="6330490" y="395407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SPAD/VCSEL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E7D01636-423A-4E8C-B104-18DE09F0B0A0}"/>
              </a:ext>
            </a:extLst>
          </p:cNvPr>
          <p:cNvSpPr/>
          <p:nvPr/>
        </p:nvSpPr>
        <p:spPr>
          <a:xfrm>
            <a:off x="7731718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4404386-D417-4372-9C40-B61C5CF580D4}"/>
              </a:ext>
            </a:extLst>
          </p:cNvPr>
          <p:cNvSpPr txBox="1"/>
          <p:nvPr/>
        </p:nvSpPr>
        <p:spPr>
          <a:xfrm>
            <a:off x="7376466" y="395379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EB692204-0125-4DE5-ABF4-012351ECD94A}"/>
              </a:ext>
            </a:extLst>
          </p:cNvPr>
          <p:cNvSpPr/>
          <p:nvPr/>
        </p:nvSpPr>
        <p:spPr>
          <a:xfrm>
            <a:off x="8678216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57A3F6E-C013-414D-AE82-C5D77E5FA80E}"/>
              </a:ext>
            </a:extLst>
          </p:cNvPr>
          <p:cNvSpPr txBox="1"/>
          <p:nvPr/>
        </p:nvSpPr>
        <p:spPr>
          <a:xfrm>
            <a:off x="8322964" y="395379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FB5F9F4E-879D-4316-9314-DFD961E75347}"/>
              </a:ext>
            </a:extLst>
          </p:cNvPr>
          <p:cNvSpPr/>
          <p:nvPr/>
        </p:nvSpPr>
        <p:spPr>
          <a:xfrm>
            <a:off x="3494615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5645639-66FD-4F82-A4A1-A2E8149C2EC7}"/>
              </a:ext>
            </a:extLst>
          </p:cNvPr>
          <p:cNvSpPr txBox="1"/>
          <p:nvPr/>
        </p:nvSpPr>
        <p:spPr>
          <a:xfrm>
            <a:off x="3074856" y="39120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 Cal.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실험 환경 구축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FD0D4C8E-8132-4193-B484-6C766FBF88E8}"/>
              </a:ext>
            </a:extLst>
          </p:cNvPr>
          <p:cNvSpPr/>
          <p:nvPr/>
        </p:nvSpPr>
        <p:spPr>
          <a:xfrm>
            <a:off x="6347121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8766F8F-D135-467A-9074-F9CA62EF1CBA}"/>
              </a:ext>
            </a:extLst>
          </p:cNvPr>
          <p:cNvSpPr txBox="1"/>
          <p:nvPr/>
        </p:nvSpPr>
        <p:spPr>
          <a:xfrm>
            <a:off x="5980809" y="317211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Lens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A92E72AC-03CA-42D9-9B1B-7100581C7F72}"/>
              </a:ext>
            </a:extLst>
          </p:cNvPr>
          <p:cNvSpPr/>
          <p:nvPr/>
        </p:nvSpPr>
        <p:spPr>
          <a:xfrm>
            <a:off x="5785354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6ED4780-DB53-43C6-A620-BFAB57B41171}"/>
              </a:ext>
            </a:extLst>
          </p:cNvPr>
          <p:cNvSpPr txBox="1"/>
          <p:nvPr/>
        </p:nvSpPr>
        <p:spPr>
          <a:xfrm>
            <a:off x="5324558" y="3912074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Walk Error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6014FCC-D2D8-49FE-B35C-EBFC440276D5}"/>
              </a:ext>
            </a:extLst>
          </p:cNvPr>
          <p:cNvSpPr txBox="1"/>
          <p:nvPr/>
        </p:nvSpPr>
        <p:spPr>
          <a:xfrm>
            <a:off x="479241" y="329522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1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44CD487-E3C0-4305-81C2-E11F1259EA6E}"/>
              </a:ext>
            </a:extLst>
          </p:cNvPr>
          <p:cNvSpPr txBox="1"/>
          <p:nvPr/>
        </p:nvSpPr>
        <p:spPr>
          <a:xfrm>
            <a:off x="479241" y="40572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2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90642FF-E996-4542-AA40-A544720DE01F}"/>
              </a:ext>
            </a:extLst>
          </p:cNvPr>
          <p:cNvSpPr txBox="1"/>
          <p:nvPr/>
        </p:nvSpPr>
        <p:spPr>
          <a:xfrm>
            <a:off x="479241" y="476604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1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5441FF9-E819-4DB8-B50D-257048C7F954}"/>
              </a:ext>
            </a:extLst>
          </p:cNvPr>
          <p:cNvSpPr txBox="1"/>
          <p:nvPr/>
        </p:nvSpPr>
        <p:spPr>
          <a:xfrm>
            <a:off x="502076" y="540035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1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336D370-3D0A-4694-AA0B-538B12A0D5A8}"/>
              </a:ext>
            </a:extLst>
          </p:cNvPr>
          <p:cNvSpPr txBox="1"/>
          <p:nvPr/>
        </p:nvSpPr>
        <p:spPr>
          <a:xfrm>
            <a:off x="6320735" y="5807387"/>
            <a:ext cx="3015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※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 </a:t>
            </a:r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Amber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사 </a:t>
            </a:r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AA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 검증 공정 공간 효율화 검증 업무 별도 진행 예정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0D6E38D-AAF8-4BD2-8BE4-6E520C13880C}"/>
              </a:ext>
            </a:extLst>
          </p:cNvPr>
          <p:cNvSpPr txBox="1"/>
          <p:nvPr/>
        </p:nvSpPr>
        <p:spPr>
          <a:xfrm>
            <a:off x="8510732" y="1948615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en-US" altLang="ko-KR" sz="900">
                <a:latin typeface="+mj-ea"/>
                <a:ea typeface="+mj-ea"/>
              </a:rPr>
              <a:t> </a:t>
            </a:r>
            <a:r>
              <a:rPr lang="ko-KR" altLang="en-US" sz="900" b="1">
                <a:latin typeface="+mj-ea"/>
                <a:ea typeface="+mj-ea"/>
              </a:rPr>
              <a:t>성능 평가</a:t>
            </a:r>
            <a:r>
              <a:rPr lang="en-US" altLang="ko-KR" sz="900" b="1">
                <a:latin typeface="+mj-ea"/>
                <a:ea typeface="+mj-ea"/>
              </a:rPr>
              <a:t>/</a:t>
            </a:r>
            <a:r>
              <a:rPr lang="ko-KR" altLang="en-US" sz="900" b="1">
                <a:latin typeface="+mj-ea"/>
                <a:ea typeface="+mj-ea"/>
              </a:rPr>
              <a:t>개선</a:t>
            </a:r>
            <a:endParaRPr lang="en-US" altLang="ko-KR" sz="900" b="1">
              <a:latin typeface="+mj-ea"/>
              <a:ea typeface="+mj-ea"/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E981F17-F148-413E-A2CC-BF423B6E1F37}"/>
              </a:ext>
            </a:extLst>
          </p:cNvPr>
          <p:cNvSpPr/>
          <p:nvPr/>
        </p:nvSpPr>
        <p:spPr>
          <a:xfrm>
            <a:off x="8901323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DAB81AF1-BD39-4AC1-892A-CD9A69862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8" y="921511"/>
            <a:ext cx="7440235" cy="10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b="1">
                <a:latin typeface="+mn-lt"/>
                <a:ea typeface="+mn-ea"/>
              </a:rPr>
              <a:t>Small Space</a:t>
            </a:r>
            <a:r>
              <a:rPr lang="ko-KR" altLang="en-US" sz="1500" b="1">
                <a:latin typeface="+mn-lt"/>
                <a:ea typeface="+mn-ea"/>
              </a:rPr>
              <a:t> 방식의 </a:t>
            </a:r>
            <a:r>
              <a:rPr lang="en-US" altLang="ko-KR" sz="1500" b="1">
                <a:latin typeface="+mn-lt"/>
                <a:ea typeface="+mn-ea"/>
              </a:rPr>
              <a:t>LiDAR Calibration</a:t>
            </a:r>
            <a:r>
              <a:rPr lang="ko-KR" altLang="en-US" sz="1500" b="1">
                <a:latin typeface="+mn-lt"/>
                <a:ea typeface="+mn-ea"/>
              </a:rPr>
              <a:t> 기술을 확보하고</a:t>
            </a:r>
            <a:endParaRPr lang="en-US" altLang="ko-KR" sz="1500" b="1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>
                <a:latin typeface="+mn-lt"/>
                <a:ea typeface="+mn-ea"/>
              </a:rPr>
              <a:t>다양한 </a:t>
            </a:r>
            <a:r>
              <a:rPr lang="en-US" altLang="ko-KR" sz="1500" b="1">
                <a:latin typeface="+mn-lt"/>
                <a:ea typeface="+mn-ea"/>
              </a:rPr>
              <a:t>Type</a:t>
            </a:r>
            <a:r>
              <a:rPr lang="ko-KR" altLang="en-US" sz="1500" b="1">
                <a:latin typeface="+mn-lt"/>
                <a:ea typeface="+mn-ea"/>
              </a:rPr>
              <a:t>의 </a:t>
            </a:r>
            <a:r>
              <a:rPr lang="en-US" altLang="ko-KR" sz="1500" b="1">
                <a:latin typeface="+mn-lt"/>
                <a:ea typeface="+mn-ea"/>
              </a:rPr>
              <a:t>LiDAR</a:t>
            </a:r>
            <a:r>
              <a:rPr lang="ko-KR" altLang="en-US" sz="1500" b="1">
                <a:latin typeface="+mn-lt"/>
                <a:ea typeface="+mn-ea"/>
              </a:rPr>
              <a:t>를 대응할 수 있도록 통합 </a:t>
            </a:r>
            <a:r>
              <a:rPr lang="en-US" altLang="ko-KR" sz="1500" b="1">
                <a:latin typeface="+mn-lt"/>
                <a:ea typeface="+mn-ea"/>
              </a:rPr>
              <a:t>Calibration </a:t>
            </a:r>
            <a:r>
              <a:rPr lang="ko-KR" altLang="en-US" sz="1500" b="1">
                <a:latin typeface="+mn-lt"/>
                <a:ea typeface="+mn-ea"/>
              </a:rPr>
              <a:t>플랫폼 개발로</a:t>
            </a:r>
            <a:endParaRPr lang="en-US" altLang="ko-KR" sz="1500" b="1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>
                <a:latin typeface="+mn-lt"/>
                <a:ea typeface="+mn-ea"/>
              </a:rPr>
              <a:t>생산성을 향상하고 </a:t>
            </a:r>
            <a:r>
              <a:rPr lang="en-US" altLang="ko-KR" sz="1500" b="1">
                <a:latin typeface="+mn-lt"/>
                <a:ea typeface="+mn-ea"/>
              </a:rPr>
              <a:t>LiDAR Built to Print </a:t>
            </a:r>
            <a:r>
              <a:rPr lang="ko-KR" altLang="en-US" sz="1500" b="1">
                <a:latin typeface="+mn-lt"/>
                <a:ea typeface="+mn-ea"/>
              </a:rPr>
              <a:t>시장 확대를 위한 기반 마련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5B8B84-F4F8-44BA-A415-EA138AB2C5EA}"/>
              </a:ext>
            </a:extLst>
          </p:cNvPr>
          <p:cNvSpPr/>
          <p:nvPr/>
        </p:nvSpPr>
        <p:spPr>
          <a:xfrm>
            <a:off x="776536" y="1044352"/>
            <a:ext cx="936104" cy="64807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과제</a:t>
            </a:r>
            <a:endParaRPr lang="en-US" altLang="ko-KR" sz="15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목적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C903F3-4E00-46DD-87D6-EE78B7600F86}"/>
              </a:ext>
            </a:extLst>
          </p:cNvPr>
          <p:cNvSpPr/>
          <p:nvPr/>
        </p:nvSpPr>
        <p:spPr>
          <a:xfrm>
            <a:off x="776536" y="2382021"/>
            <a:ext cx="936104" cy="64807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사업적</a:t>
            </a:r>
            <a:br>
              <a:rPr lang="en-US" altLang="ko-KR" sz="1500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기대 효과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C0AA80-B195-48C2-9D67-88AAF170B1B1}"/>
              </a:ext>
            </a:extLst>
          </p:cNvPr>
          <p:cNvCxnSpPr/>
          <p:nvPr/>
        </p:nvCxnSpPr>
        <p:spPr>
          <a:xfrm>
            <a:off x="704528" y="5393750"/>
            <a:ext cx="85689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C62899E9-EC16-45DC-B84E-710AF635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50" y="5478064"/>
            <a:ext cx="8325769" cy="8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80975" indent="-180975" eaLnBrk="1" hangingPunct="1">
              <a:buFont typeface="Wingdings" panose="05000000000000000000" pitchFamily="2" charset="2"/>
              <a:buChar char="ü"/>
            </a:pP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금일 보고는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,</a:t>
            </a:r>
            <a:b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</a:b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선행 개발 과제 등록 심의 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(Gate2)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로 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“LiDAR Calibration 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기술 개발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”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선행 과제 등록 보고 드리고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,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차별화 기술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논의를 통해 선행 개발 진행 여부 및 개발 목표를 의사 결정 받고자 함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.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     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5ABF983-6934-498C-9B4A-A1970A90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78474"/>
            <a:ext cx="3183720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0. </a:t>
            </a:r>
            <a:r>
              <a:rPr lang="ko-KR" alt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보고에 앞서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ADD38-3196-46FC-92CE-B64F87AFA3DC}"/>
              </a:ext>
            </a:extLst>
          </p:cNvPr>
          <p:cNvSpPr txBox="1"/>
          <p:nvPr/>
        </p:nvSpPr>
        <p:spPr>
          <a:xfrm>
            <a:off x="1981014" y="1554686"/>
            <a:ext cx="124772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>
                <a:solidFill>
                  <a:srgbClr val="006600"/>
                </a:solidFill>
                <a:latin typeface="+mj-lt"/>
                <a:ea typeface="+mj-ea"/>
              </a:rPr>
              <a:t>M-LiDAR, S-LiDAR</a:t>
            </a:r>
          </a:p>
        </p:txBody>
      </p:sp>
      <p:sp>
        <p:nvSpPr>
          <p:cNvPr id="23" name="실행 단추: 앞으로 또는 다음으로 이동 2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38F5BDD-DD63-4E28-BE52-6857002A918E}"/>
              </a:ext>
            </a:extLst>
          </p:cNvPr>
          <p:cNvSpPr/>
          <p:nvPr/>
        </p:nvSpPr>
        <p:spPr bwMode="auto">
          <a:xfrm>
            <a:off x="9471170" y="2968252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78C705-2764-4321-9CDA-D437E9A202A3}"/>
              </a:ext>
            </a:extLst>
          </p:cNvPr>
          <p:cNvSpPr txBox="1"/>
          <p:nvPr/>
        </p:nvSpPr>
        <p:spPr>
          <a:xfrm>
            <a:off x="3514245" y="1886840"/>
            <a:ext cx="163868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 dirty="0" err="1">
                <a:solidFill>
                  <a:srgbClr val="006600"/>
                </a:solidFill>
                <a:latin typeface="+mj-lt"/>
                <a:ea typeface="+mj-ea"/>
              </a:rPr>
              <a:t>Velodyne</a:t>
            </a:r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, A-Eye </a:t>
            </a:r>
            <a:r>
              <a:rPr lang="ko-KR" altLang="en-US" sz="900" dirty="0">
                <a:solidFill>
                  <a:srgbClr val="006600"/>
                </a:solidFill>
                <a:latin typeface="+mj-lt"/>
                <a:ea typeface="+mj-ea"/>
              </a:rPr>
              <a:t>프로모션 예정</a:t>
            </a:r>
            <a:endParaRPr lang="en-US" altLang="ko-KR" sz="900" dirty="0">
              <a:solidFill>
                <a:srgbClr val="006600"/>
              </a:solidFill>
              <a:latin typeface="+mj-lt"/>
              <a:ea typeface="+mj-ea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BBC45F6-E29C-4D50-82D6-F429CDE9A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911" y="2395669"/>
            <a:ext cx="7564259" cy="10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80975" indent="-180975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정량적 효과</a:t>
            </a:r>
            <a:endParaRPr lang="en-US" altLang="ko-KR" sz="1100" b="1" dirty="0">
              <a:latin typeface="+mj-lt"/>
              <a:ea typeface="LG스마트체2.0 Regular" panose="020B0600000101010101" pitchFamily="50" charset="-127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공간 효율화로 </a:t>
            </a: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Amber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社 </a:t>
            </a: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Gen2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 적용시 생산성 향상</a:t>
            </a:r>
            <a:endParaRPr lang="en-US" altLang="ko-KR" sz="1500" b="1" dirty="0">
              <a:latin typeface="+mj-lt"/>
              <a:ea typeface="LG스마트체2.0 Regular" panose="020B0600000101010101" pitchFamily="50" charset="-127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Calibration Tact time 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감소 </a:t>
            </a:r>
            <a:r>
              <a:rPr lang="en-US" altLang="ko-KR" b="1" dirty="0">
                <a:latin typeface="+mj-lt"/>
                <a:ea typeface="LG스마트체2.0 Regular" panose="020B0600000101010101" pitchFamily="50" charset="-127"/>
              </a:rPr>
              <a:t>(15</a:t>
            </a:r>
            <a:r>
              <a:rPr lang="ko-KR" altLang="en-US" b="1" dirty="0">
                <a:latin typeface="+mj-lt"/>
                <a:ea typeface="LG스마트체2.0 Regular" panose="020B0600000101010101" pitchFamily="50" charset="-127"/>
              </a:rPr>
              <a:t>분→</a:t>
            </a:r>
            <a:r>
              <a:rPr lang="en-US" altLang="ko-KR" b="1" dirty="0">
                <a:latin typeface="+mj-lt"/>
                <a:ea typeface="LG스마트체2.0 Regular" panose="020B0600000101010101" pitchFamily="50" charset="-127"/>
              </a:rPr>
              <a:t>6</a:t>
            </a:r>
            <a:r>
              <a:rPr lang="ko-KR" altLang="en-US" b="1" dirty="0">
                <a:latin typeface="+mj-lt"/>
                <a:ea typeface="LG스마트체2.0 Regular" panose="020B0600000101010101" pitchFamily="50" charset="-127"/>
              </a:rPr>
              <a:t>분 이하</a:t>
            </a:r>
            <a:r>
              <a:rPr lang="en-US" altLang="ko-KR" b="1" dirty="0">
                <a:latin typeface="+mj-lt"/>
                <a:ea typeface="LG스마트체2.0 Regular" panose="020B0600000101010101" pitchFamily="50" charset="-127"/>
              </a:rPr>
              <a:t>) 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에 따른 </a:t>
            </a: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Calibration 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장비 투자 금액 절감 효과 </a:t>
            </a:r>
            <a:endParaRPr lang="en-US" altLang="ko-KR" sz="1500" b="1" dirty="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8DCCE72D-07CC-4DA1-89AE-AAFF2F446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912" y="3715524"/>
            <a:ext cx="7366568" cy="164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80975" indent="-180975" eaLnBrk="1" hangingPunct="1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atin typeface="+mn-lt"/>
                <a:ea typeface="+mn-ea"/>
              </a:rPr>
              <a:t>정성적 효과</a:t>
            </a:r>
            <a:r>
              <a:rPr lang="en-US" altLang="ko-KR" sz="1500" b="1" dirty="0">
                <a:latin typeface="+mn-lt"/>
                <a:ea typeface="+mn-ea"/>
              </a:rPr>
              <a:t> </a:t>
            </a: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n-lt"/>
                <a:ea typeface="+mn-ea"/>
              </a:rPr>
              <a:t>Amber</a:t>
            </a:r>
            <a:r>
              <a:rPr lang="ko-KR" altLang="en-US" sz="1500" b="1" dirty="0">
                <a:latin typeface="+mn-lt"/>
                <a:ea typeface="+mn-ea"/>
              </a:rPr>
              <a:t>社 제안을 통해 </a:t>
            </a:r>
            <a:r>
              <a:rPr lang="en-US" altLang="ko-KR" sz="1500" b="1" dirty="0">
                <a:latin typeface="+mn-lt"/>
                <a:ea typeface="+mn-ea"/>
              </a:rPr>
              <a:t>Gen2</a:t>
            </a:r>
            <a:r>
              <a:rPr lang="ko-KR" altLang="en-US" sz="1500" b="1" dirty="0">
                <a:latin typeface="+mn-lt"/>
                <a:ea typeface="+mn-ea"/>
              </a:rPr>
              <a:t> </a:t>
            </a:r>
            <a:r>
              <a:rPr lang="en-US" altLang="ko-KR" sz="1500" b="1" dirty="0">
                <a:latin typeface="+mn-lt"/>
                <a:ea typeface="+mn-ea"/>
              </a:rPr>
              <a:t>Build to Print </a:t>
            </a:r>
            <a:r>
              <a:rPr lang="ko-KR" altLang="en-US" sz="1500" b="1" dirty="0">
                <a:latin typeface="+mn-lt"/>
                <a:ea typeface="+mn-ea"/>
              </a:rPr>
              <a:t>사업 수주 기여</a:t>
            </a:r>
            <a:endParaRPr lang="en-US" altLang="ko-KR" sz="1500" b="1" dirty="0">
              <a:latin typeface="+mn-lt"/>
              <a:ea typeface="+mn-ea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n-lt"/>
                <a:ea typeface="+mn-ea"/>
              </a:rPr>
              <a:t>Calibration </a:t>
            </a:r>
            <a:r>
              <a:rPr lang="ko-KR" altLang="en-US" sz="1500" b="1" dirty="0">
                <a:latin typeface="+mn-lt"/>
                <a:ea typeface="+mn-ea"/>
              </a:rPr>
              <a:t>공간 효율화에 따른 생산 라인</a:t>
            </a:r>
            <a:r>
              <a:rPr lang="en-US" altLang="ko-KR" sz="1500" b="1" dirty="0">
                <a:latin typeface="+mn-lt"/>
                <a:ea typeface="+mn-ea"/>
              </a:rPr>
              <a:t> </a:t>
            </a:r>
            <a:r>
              <a:rPr lang="ko-KR" altLang="en-US" sz="1500" b="1" dirty="0">
                <a:latin typeface="+mn-lt"/>
                <a:ea typeface="+mn-ea"/>
              </a:rPr>
              <a:t>설치</a:t>
            </a:r>
            <a:r>
              <a:rPr lang="en-US" altLang="ko-KR" sz="1500" b="1" dirty="0">
                <a:latin typeface="+mn-lt"/>
                <a:ea typeface="+mn-ea"/>
              </a:rPr>
              <a:t>/</a:t>
            </a:r>
            <a:r>
              <a:rPr lang="ko-KR" altLang="en-US" sz="1500" b="1" dirty="0">
                <a:latin typeface="+mn-lt"/>
                <a:ea typeface="+mn-ea"/>
              </a:rPr>
              <a:t>운영 비용 ↓</a:t>
            </a:r>
            <a:endParaRPr lang="en-US" altLang="ko-KR" sz="1500" b="1" dirty="0">
              <a:latin typeface="+mn-lt"/>
              <a:ea typeface="+mn-ea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n-lt"/>
                <a:ea typeface="+mn-ea"/>
              </a:rPr>
              <a:t>Calibration </a:t>
            </a:r>
            <a:r>
              <a:rPr lang="ko-KR" altLang="en-US" sz="1500" b="1" dirty="0">
                <a:latin typeface="+mn-lt"/>
                <a:ea typeface="+mn-ea"/>
              </a:rPr>
              <a:t>플랫폼을 통해 축적된 다양한 표준 데이터를 활용하여 신규 고객의 제품 성능 개선 기반 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24A361-6E29-4D6F-8EB1-E217F200D764}"/>
              </a:ext>
            </a:extLst>
          </p:cNvPr>
          <p:cNvSpPr txBox="1"/>
          <p:nvPr/>
        </p:nvSpPr>
        <p:spPr>
          <a:xfrm>
            <a:off x="4744325" y="3372699"/>
            <a:ext cx="1447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en-US" altLang="ko-KR" sz="900" dirty="0">
                <a:latin typeface="+mn-lt"/>
                <a:ea typeface="+mn-ea"/>
              </a:rPr>
              <a:t>Amber</a:t>
            </a:r>
            <a:r>
              <a:rPr lang="ko-KR" altLang="en-US" sz="900" dirty="0">
                <a:latin typeface="+mn-lt"/>
                <a:ea typeface="+mn-ea"/>
              </a:rPr>
              <a:t>社 </a:t>
            </a:r>
            <a:r>
              <a:rPr lang="en-US" altLang="ko-KR" sz="900" dirty="0">
                <a:latin typeface="+mn-lt"/>
                <a:ea typeface="+mn-ea"/>
              </a:rPr>
              <a:t>22</a:t>
            </a:r>
            <a:r>
              <a:rPr lang="ko-KR" altLang="en-US" sz="900" dirty="0">
                <a:latin typeface="+mn-lt"/>
                <a:ea typeface="+mn-ea"/>
              </a:rPr>
              <a:t>년 </a:t>
            </a:r>
            <a:r>
              <a:rPr lang="en-US" altLang="ko-KR" sz="900" dirty="0">
                <a:latin typeface="+mn-lt"/>
                <a:ea typeface="+mn-ea"/>
              </a:rPr>
              <a:t>4Q </a:t>
            </a:r>
            <a:r>
              <a:rPr lang="ko-KR" altLang="en-US" sz="900" dirty="0">
                <a:latin typeface="+mn-lt"/>
                <a:ea typeface="+mn-ea"/>
              </a:rPr>
              <a:t>목표 </a:t>
            </a:r>
            <a:r>
              <a:rPr lang="en-US" altLang="ko-KR" sz="900" dirty="0">
                <a:latin typeface="+mn-lt"/>
                <a:ea typeface="+mn-ea"/>
              </a:rPr>
              <a:t>15</a:t>
            </a:r>
            <a:r>
              <a:rPr lang="ko-KR" altLang="en-US" sz="900" dirty="0">
                <a:latin typeface="+mn-lt"/>
                <a:ea typeface="+mn-ea"/>
              </a:rPr>
              <a:t>분</a:t>
            </a:r>
            <a:endParaRPr lang="en-US" altLang="ko-KR" sz="900" dirty="0">
              <a:latin typeface="+mn-lt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20BCEE-9A32-4018-A04B-C085119B600F}"/>
              </a:ext>
            </a:extLst>
          </p:cNvPr>
          <p:cNvSpPr txBox="1"/>
          <p:nvPr/>
        </p:nvSpPr>
        <p:spPr>
          <a:xfrm>
            <a:off x="6359011" y="3379858"/>
            <a:ext cx="284433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ko-KR" altLang="en-US" sz="900" dirty="0">
                <a:latin typeface="+mn-lt"/>
                <a:ea typeface="+mn-ea"/>
              </a:rPr>
              <a:t>전체 시장 물동의 </a:t>
            </a:r>
            <a:r>
              <a:rPr lang="en-US" altLang="ko-KR" sz="900" dirty="0">
                <a:latin typeface="+mn-lt"/>
                <a:ea typeface="+mn-ea"/>
              </a:rPr>
              <a:t>5% MS </a:t>
            </a:r>
            <a:r>
              <a:rPr lang="ko-KR" altLang="en-US" sz="900" dirty="0">
                <a:latin typeface="+mn-lt"/>
                <a:ea typeface="+mn-ea"/>
              </a:rPr>
              <a:t>기준</a:t>
            </a:r>
            <a:r>
              <a:rPr lang="en-US" altLang="ko-KR" sz="900" dirty="0">
                <a:latin typeface="+mn-lt"/>
                <a:ea typeface="+mn-ea"/>
              </a:rPr>
              <a:t> ,</a:t>
            </a:r>
            <a:r>
              <a:rPr lang="ko-KR" altLang="en-US" sz="900" dirty="0">
                <a:latin typeface="+mn-lt"/>
                <a:ea typeface="+mn-ea"/>
              </a:rPr>
              <a:t> </a:t>
            </a:r>
            <a:r>
              <a:rPr lang="en-US" altLang="ko-KR" sz="900" dirty="0">
                <a:latin typeface="+mn-lt"/>
                <a:ea typeface="+mn-ea"/>
              </a:rPr>
              <a:t>25</a:t>
            </a:r>
            <a:r>
              <a:rPr lang="ko-KR" altLang="en-US" sz="900" dirty="0">
                <a:latin typeface="+mn-lt"/>
                <a:ea typeface="+mn-ea"/>
              </a:rPr>
              <a:t>년 </a:t>
            </a:r>
            <a:r>
              <a:rPr lang="en-US" altLang="ko-KR" sz="900" dirty="0">
                <a:latin typeface="+mn-lt"/>
                <a:ea typeface="+mn-ea"/>
              </a:rPr>
              <a:t>6</a:t>
            </a:r>
            <a:r>
              <a:rPr lang="ko-KR" altLang="en-US" sz="900" dirty="0">
                <a:latin typeface="+mn-lt"/>
                <a:ea typeface="+mn-ea"/>
              </a:rPr>
              <a:t>억</a:t>
            </a:r>
            <a:r>
              <a:rPr lang="en-US" altLang="ko-KR" sz="900" dirty="0">
                <a:latin typeface="+mn-lt"/>
                <a:ea typeface="+mn-ea"/>
              </a:rPr>
              <a:t>,</a:t>
            </a:r>
            <a:r>
              <a:rPr lang="ko-KR" altLang="en-US" sz="900" dirty="0">
                <a:latin typeface="+mn-lt"/>
                <a:ea typeface="+mn-ea"/>
              </a:rPr>
              <a:t> </a:t>
            </a:r>
            <a:r>
              <a:rPr lang="en-US" altLang="ko-KR" sz="900" dirty="0">
                <a:latin typeface="+mn-lt"/>
                <a:ea typeface="+mn-ea"/>
              </a:rPr>
              <a:t>30</a:t>
            </a:r>
            <a:r>
              <a:rPr lang="ko-KR" altLang="en-US" sz="900" dirty="0">
                <a:latin typeface="+mn-lt"/>
                <a:ea typeface="+mn-ea"/>
              </a:rPr>
              <a:t>년 </a:t>
            </a:r>
            <a:r>
              <a:rPr lang="en-US" altLang="ko-KR" sz="900" dirty="0">
                <a:latin typeface="+mn-lt"/>
                <a:ea typeface="+mn-ea"/>
              </a:rPr>
              <a:t>58.5</a:t>
            </a:r>
            <a:r>
              <a:rPr lang="ko-KR" altLang="en-US" sz="900" dirty="0">
                <a:latin typeface="+mn-lt"/>
                <a:ea typeface="+mn-ea"/>
              </a:rPr>
              <a:t>억 절감</a:t>
            </a:r>
            <a:r>
              <a:rPr lang="en-US" altLang="ko-KR" sz="900" dirty="0">
                <a:latin typeface="+mn-lt"/>
                <a:ea typeface="+mn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72045-4799-4D5D-8B44-41D1A736A3F1}"/>
              </a:ext>
            </a:extLst>
          </p:cNvPr>
          <p:cNvSpPr txBox="1"/>
          <p:nvPr/>
        </p:nvSpPr>
        <p:spPr>
          <a:xfrm>
            <a:off x="2095020" y="1213007"/>
            <a:ext cx="209947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pPr algn="ctr"/>
            <a:r>
              <a:rPr lang="ko-KR" altLang="en-US" sz="900">
                <a:solidFill>
                  <a:srgbClr val="006600"/>
                </a:solidFill>
                <a:latin typeface="+mj-lt"/>
                <a:ea typeface="+mj-ea"/>
              </a:rPr>
              <a:t>타당성 검토에서 </a:t>
            </a:r>
            <a:r>
              <a:rPr lang="en-US" altLang="ko-KR" sz="900">
                <a:solidFill>
                  <a:srgbClr val="006600"/>
                </a:solidFill>
                <a:latin typeface="+mj-lt"/>
                <a:ea typeface="+mj-ea"/>
              </a:rPr>
              <a:t>Amber</a:t>
            </a:r>
            <a:r>
              <a:rPr lang="ko-KR" altLang="en-US" sz="900">
                <a:solidFill>
                  <a:srgbClr val="006600"/>
                </a:solidFill>
                <a:latin typeface="+mj-lt"/>
                <a:ea typeface="+mj-ea"/>
              </a:rPr>
              <a:t>사 </a:t>
            </a:r>
            <a:r>
              <a:rPr lang="en-US" altLang="ko-KR" sz="900">
                <a:solidFill>
                  <a:srgbClr val="006600"/>
                </a:solidFill>
                <a:latin typeface="+mj-lt"/>
                <a:ea typeface="+mj-ea"/>
              </a:rPr>
              <a:t>LiDAR</a:t>
            </a:r>
            <a:r>
              <a:rPr lang="ko-KR" altLang="en-US" sz="900">
                <a:solidFill>
                  <a:srgbClr val="006600"/>
                </a:solidFill>
                <a:latin typeface="+mj-lt"/>
                <a:ea typeface="+mj-ea"/>
              </a:rPr>
              <a:t>로 검증 </a:t>
            </a:r>
            <a:endParaRPr lang="en-US" altLang="ko-KR" sz="900">
              <a:solidFill>
                <a:srgbClr val="006600"/>
              </a:solidFill>
              <a:latin typeface="+mj-lt"/>
              <a:ea typeface="+mj-ea"/>
            </a:endParaRPr>
          </a:p>
        </p:txBody>
      </p:sp>
      <p:sp>
        <p:nvSpPr>
          <p:cNvPr id="19" name="실행 단추: 앞으로 또는 다음으로 이동 1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BFBB00D-8619-40E2-95E3-A57D382F4C15}"/>
              </a:ext>
            </a:extLst>
          </p:cNvPr>
          <p:cNvSpPr/>
          <p:nvPr/>
        </p:nvSpPr>
        <p:spPr bwMode="auto">
          <a:xfrm>
            <a:off x="3425085" y="194663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58EE47-ACB9-4551-8B21-B09B7F11CC77}"/>
              </a:ext>
            </a:extLst>
          </p:cNvPr>
          <p:cNvSpPr/>
          <p:nvPr/>
        </p:nvSpPr>
        <p:spPr>
          <a:xfrm>
            <a:off x="3603405" y="192625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타당성 완료 보고 회의록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62DC8D-B1E7-4006-B2E6-02430845F36E}"/>
              </a:ext>
            </a:extLst>
          </p:cNvPr>
          <p:cNvSpPr txBox="1"/>
          <p:nvPr/>
        </p:nvSpPr>
        <p:spPr>
          <a:xfrm>
            <a:off x="6375632" y="1032722"/>
            <a:ext cx="13632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j-lt"/>
              </a:rPr>
              <a:t>Phase1 (‘22.3~’22.11) </a:t>
            </a:r>
            <a:r>
              <a:rPr lang="ko-KR" altLang="en-US" sz="900">
                <a:latin typeface="+mj-lt"/>
              </a:rPr>
              <a:t>목표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C9667C-0234-4CF4-B2F7-29FC88FD5ADB}"/>
              </a:ext>
            </a:extLst>
          </p:cNvPr>
          <p:cNvSpPr txBox="1"/>
          <p:nvPr/>
        </p:nvSpPr>
        <p:spPr>
          <a:xfrm>
            <a:off x="7573385" y="1377292"/>
            <a:ext cx="148277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n-lt"/>
              </a:rPr>
              <a:t>Phase2</a:t>
            </a:r>
            <a:r>
              <a:rPr lang="ko-KR" altLang="en-US" sz="900">
                <a:latin typeface="+mn-lt"/>
              </a:rPr>
              <a:t> </a:t>
            </a:r>
            <a:r>
              <a:rPr lang="en-US" altLang="ko-KR" sz="900">
                <a:latin typeface="+mn-lt"/>
              </a:rPr>
              <a:t>(’23.01~’23.10) </a:t>
            </a:r>
            <a:r>
              <a:rPr lang="ko-KR" altLang="en-US" sz="900">
                <a:latin typeface="+mn-lt"/>
              </a:rPr>
              <a:t>목표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93D07A-8C07-4AA8-AC20-B2364FCD2DCE}"/>
              </a:ext>
            </a:extLst>
          </p:cNvPr>
          <p:cNvSpPr txBox="1"/>
          <p:nvPr/>
        </p:nvSpPr>
        <p:spPr>
          <a:xfrm>
            <a:off x="4796366" y="6425967"/>
            <a:ext cx="349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1 / 9</a:t>
            </a:r>
            <a:endParaRPr lang="ko-KR" altLang="en-US" sz="80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304BFD-4748-49D9-B0A8-C5C3B2D4601C}"/>
              </a:ext>
            </a:extLst>
          </p:cNvPr>
          <p:cNvSpPr txBox="1"/>
          <p:nvPr/>
        </p:nvSpPr>
        <p:spPr>
          <a:xfrm>
            <a:off x="4628095" y="3916963"/>
            <a:ext cx="174753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en-US" altLang="ko-KR" sz="900" dirty="0">
                <a:latin typeface="+mn-lt"/>
                <a:ea typeface="+mn-ea"/>
              </a:rPr>
              <a:t>22</a:t>
            </a:r>
            <a:r>
              <a:rPr lang="ko-KR" altLang="en-US" sz="900" dirty="0">
                <a:latin typeface="+mn-lt"/>
                <a:ea typeface="+mn-ea"/>
              </a:rPr>
              <a:t>년말 </a:t>
            </a:r>
            <a:r>
              <a:rPr lang="en-US" altLang="ko-KR" sz="900" dirty="0">
                <a:latin typeface="+mn-lt"/>
                <a:ea typeface="+mn-ea"/>
              </a:rPr>
              <a:t>Gen2</a:t>
            </a:r>
            <a:r>
              <a:rPr lang="ko-KR" altLang="en-US" sz="900" dirty="0">
                <a:latin typeface="+mn-lt"/>
                <a:ea typeface="+mn-ea"/>
              </a:rPr>
              <a:t> 과제 수주 계약</a:t>
            </a:r>
            <a:endParaRPr lang="en-US" altLang="ko-KR" sz="900" dirty="0">
              <a:latin typeface="+mn-lt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C22F00-036B-420B-A17B-C15D31A4C174}"/>
              </a:ext>
            </a:extLst>
          </p:cNvPr>
          <p:cNvSpPr txBox="1"/>
          <p:nvPr/>
        </p:nvSpPr>
        <p:spPr>
          <a:xfrm>
            <a:off x="5481331" y="2531088"/>
            <a:ext cx="41841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ko-KR" altLang="en-US" sz="900" dirty="0">
                <a:latin typeface="+mn-lt"/>
                <a:ea typeface="+mn-ea"/>
              </a:rPr>
              <a:t>현재 </a:t>
            </a:r>
            <a:r>
              <a:rPr lang="en-US" altLang="ko-KR" sz="900" dirty="0">
                <a:latin typeface="+mn-lt"/>
                <a:ea typeface="+mn-ea"/>
              </a:rPr>
              <a:t>Gen2</a:t>
            </a:r>
            <a:r>
              <a:rPr lang="ko-KR" altLang="en-US" sz="900" dirty="0">
                <a:latin typeface="+mn-lt"/>
                <a:ea typeface="+mn-ea"/>
              </a:rPr>
              <a:t> 수량</a:t>
            </a:r>
            <a:r>
              <a:rPr lang="en-US" altLang="ko-KR" sz="900" dirty="0">
                <a:latin typeface="+mn-lt"/>
                <a:ea typeface="+mn-ea"/>
              </a:rPr>
              <a:t>(</a:t>
            </a:r>
            <a:r>
              <a:rPr lang="ko-KR" altLang="en-US" sz="900" dirty="0">
                <a:latin typeface="+mn-lt"/>
                <a:ea typeface="+mn-ea"/>
              </a:rPr>
              <a:t>수 만대</a:t>
            </a:r>
            <a:r>
              <a:rPr lang="en-US" altLang="ko-KR" sz="900" dirty="0">
                <a:latin typeface="+mn-lt"/>
                <a:ea typeface="+mn-ea"/>
              </a:rPr>
              <a:t>)</a:t>
            </a:r>
            <a:r>
              <a:rPr lang="ko-KR" altLang="en-US" sz="900" dirty="0">
                <a:latin typeface="+mn-lt"/>
                <a:ea typeface="+mn-ea"/>
              </a:rPr>
              <a:t>에 대한 대응 불가</a:t>
            </a:r>
            <a:r>
              <a:rPr lang="ko-KR" altLang="en-US" sz="900" dirty="0"/>
              <a:t> → 본 과제 적용시 대응 가능</a:t>
            </a:r>
            <a:endParaRPr lang="en-US" altLang="ko-KR" sz="900" dirty="0">
              <a:latin typeface="+mn-lt"/>
              <a:ea typeface="+mn-ea"/>
            </a:endParaRPr>
          </a:p>
          <a:p>
            <a:r>
              <a:rPr lang="en-US" altLang="ko-KR" sz="900" dirty="0">
                <a:latin typeface="+mn-lt"/>
                <a:ea typeface="+mn-ea"/>
              </a:rPr>
              <a:t>(</a:t>
            </a:r>
            <a:r>
              <a:rPr lang="ko-KR" altLang="en-US" sz="900" dirty="0">
                <a:latin typeface="+mn-lt"/>
                <a:ea typeface="+mn-ea"/>
              </a:rPr>
              <a:t>같은 공간 활용 시</a:t>
            </a:r>
            <a:r>
              <a:rPr lang="en-US" altLang="ko-KR" sz="900" dirty="0">
                <a:latin typeface="+mn-lt"/>
                <a:ea typeface="+mn-ea"/>
              </a:rPr>
              <a:t>,</a:t>
            </a:r>
            <a:r>
              <a:rPr lang="ko-KR" altLang="en-US" sz="900" dirty="0">
                <a:latin typeface="+mn-lt"/>
                <a:ea typeface="+mn-ea"/>
              </a:rPr>
              <a:t> </a:t>
            </a:r>
            <a:r>
              <a:rPr lang="en-US" altLang="ko-KR" sz="900" dirty="0">
                <a:latin typeface="+mn-lt"/>
                <a:ea typeface="+mn-ea"/>
              </a:rPr>
              <a:t>30</a:t>
            </a:r>
            <a:r>
              <a:rPr lang="ko-KR" altLang="en-US" sz="900" dirty="0">
                <a:latin typeface="+mn-lt"/>
                <a:ea typeface="+mn-ea"/>
              </a:rPr>
              <a:t>배 공간 ↓ → </a:t>
            </a:r>
            <a:r>
              <a:rPr lang="en-US" altLang="ko-KR" sz="900" dirty="0">
                <a:latin typeface="+mn-lt"/>
                <a:ea typeface="+mn-ea"/>
              </a:rPr>
              <a:t>30</a:t>
            </a:r>
            <a:r>
              <a:rPr lang="ko-KR" altLang="en-US" sz="900" dirty="0">
                <a:latin typeface="+mn-lt"/>
                <a:ea typeface="+mn-ea"/>
              </a:rPr>
              <a:t>배 생산량 ↑</a:t>
            </a:r>
            <a:r>
              <a:rPr lang="en-US" altLang="ko-KR" sz="900" dirty="0">
                <a:latin typeface="+mn-lt"/>
                <a:ea typeface="+mn-ea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A410A8-0F4A-45D6-ACCF-8B82CEA02184}"/>
              </a:ext>
            </a:extLst>
          </p:cNvPr>
          <p:cNvSpPr/>
          <p:nvPr/>
        </p:nvSpPr>
        <p:spPr>
          <a:xfrm>
            <a:off x="2834218" y="2687087"/>
            <a:ext cx="17107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50m x 14m → 5m x 4m</a:t>
            </a:r>
            <a:r>
              <a:rPr lang="ko-KR" altLang="en-US" sz="900" dirty="0">
                <a:solidFill>
                  <a:srgbClr val="006600"/>
                </a:solidFill>
                <a:latin typeface="+mj-lt"/>
                <a:ea typeface="+mj-ea"/>
              </a:rPr>
              <a:t> </a:t>
            </a:r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(30</a:t>
            </a:r>
            <a:r>
              <a:rPr lang="ko-KR" altLang="en-US" sz="900" dirty="0">
                <a:solidFill>
                  <a:srgbClr val="006600"/>
                </a:solidFill>
                <a:latin typeface="+mj-lt"/>
                <a:ea typeface="+mj-ea"/>
              </a:rPr>
              <a:t>배 축소</a:t>
            </a:r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)</a:t>
            </a:r>
            <a:endParaRPr lang="ko-KR" altLang="en-US" sz="900" dirty="0">
              <a:solidFill>
                <a:srgbClr val="0066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정육면체 281">
            <a:extLst>
              <a:ext uri="{FF2B5EF4-FFF2-40B4-BE49-F238E27FC236}">
                <a16:creationId xmlns:a16="http://schemas.microsoft.com/office/drawing/2014/main" id="{E95600B7-9D69-4619-BF29-49447087F8A8}"/>
              </a:ext>
            </a:extLst>
          </p:cNvPr>
          <p:cNvSpPr/>
          <p:nvPr/>
        </p:nvSpPr>
        <p:spPr>
          <a:xfrm>
            <a:off x="3572245" y="5646724"/>
            <a:ext cx="235648" cy="532333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7F6C3C7C-8CF6-49A8-BD66-5319F412425F}"/>
              </a:ext>
            </a:extLst>
          </p:cNvPr>
          <p:cNvSpPr/>
          <p:nvPr/>
        </p:nvSpPr>
        <p:spPr>
          <a:xfrm>
            <a:off x="3815310" y="4625589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S-LiDAR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1DE80-9DED-476C-9487-32EDF2ED8354}"/>
              </a:ext>
            </a:extLst>
          </p:cNvPr>
          <p:cNvSpPr txBox="1"/>
          <p:nvPr/>
        </p:nvSpPr>
        <p:spPr>
          <a:xfrm>
            <a:off x="80666" y="173851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10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XY Cal.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B9BC0-FBE3-47D6-8D6F-5CA4B474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2892">
            <a:off x="3696956" y="1696377"/>
            <a:ext cx="1123950" cy="14155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E2207-861C-4B67-ACD6-DBE602D0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9120">
            <a:off x="792685" y="1720142"/>
            <a:ext cx="1137653" cy="1415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1D6A6-2302-42CD-BE08-86A3B576DEB9}"/>
              </a:ext>
            </a:extLst>
          </p:cNvPr>
          <p:cNvSpPr txBox="1"/>
          <p:nvPr/>
        </p:nvSpPr>
        <p:spPr>
          <a:xfrm>
            <a:off x="394627" y="979013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HW</a:t>
            </a:r>
            <a:r>
              <a:rPr lang="ko-KR" altLang="en-US" b="1">
                <a:latin typeface="+mn-ea"/>
                <a:ea typeface="+mn-ea"/>
              </a:rPr>
              <a:t> 장비 </a:t>
            </a:r>
            <a:r>
              <a:rPr lang="en-US" altLang="ko-KR" b="1">
                <a:latin typeface="+mn-ea"/>
                <a:ea typeface="+mn-ea"/>
              </a:rPr>
              <a:t>concept</a:t>
            </a:r>
            <a:endParaRPr lang="ko-KR" altLang="en-US" b="1"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2F49F5-AFE8-4705-86FF-C01B65CE691D}"/>
              </a:ext>
            </a:extLst>
          </p:cNvPr>
          <p:cNvGrpSpPr/>
          <p:nvPr/>
        </p:nvGrpSpPr>
        <p:grpSpPr>
          <a:xfrm>
            <a:off x="518775" y="1706849"/>
            <a:ext cx="3248457" cy="3522988"/>
            <a:chOff x="2191438" y="4979350"/>
            <a:chExt cx="3248457" cy="3522988"/>
          </a:xfrm>
        </p:grpSpPr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089FBF3C-D171-44E9-9041-4F2C91F0FA8D}"/>
                </a:ext>
              </a:extLst>
            </p:cNvPr>
            <p:cNvSpPr/>
            <p:nvPr/>
          </p:nvSpPr>
          <p:spPr>
            <a:xfrm>
              <a:off x="4307127" y="5341515"/>
              <a:ext cx="235648" cy="1690477"/>
            </a:xfrm>
            <a:prstGeom prst="cub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B8DDC513-FD98-4B93-BE40-FF4B716F8420}"/>
                </a:ext>
              </a:extLst>
            </p:cNvPr>
            <p:cNvSpPr/>
            <p:nvPr/>
          </p:nvSpPr>
          <p:spPr>
            <a:xfrm>
              <a:off x="3470357" y="4979350"/>
              <a:ext cx="1969538" cy="1303612"/>
            </a:xfrm>
            <a:prstGeom prst="cube">
              <a:avLst>
                <a:gd name="adj" fmla="val 3126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EBFF692-F123-44A3-9A43-EA557DB3DB90}"/>
                </a:ext>
              </a:extLst>
            </p:cNvPr>
            <p:cNvSpPr/>
            <p:nvPr/>
          </p:nvSpPr>
          <p:spPr>
            <a:xfrm>
              <a:off x="3573016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A578372-5AB8-45D4-99AB-E1D7BE961F07}"/>
                </a:ext>
              </a:extLst>
            </p:cNvPr>
            <p:cNvSpPr/>
            <p:nvPr/>
          </p:nvSpPr>
          <p:spPr>
            <a:xfrm>
              <a:off x="4036647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CA801F7-C1D1-4729-A4E7-DE5857A4B8E5}"/>
                </a:ext>
              </a:extLst>
            </p:cNvPr>
            <p:cNvSpPr/>
            <p:nvPr/>
          </p:nvSpPr>
          <p:spPr>
            <a:xfrm>
              <a:off x="3807345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EE09DD1-97ED-4F7D-96BD-3729D9FE2E92}"/>
                </a:ext>
              </a:extLst>
            </p:cNvPr>
            <p:cNvSpPr/>
            <p:nvPr/>
          </p:nvSpPr>
          <p:spPr>
            <a:xfrm>
              <a:off x="4265948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31EF3C4-B971-433B-8EE3-39220D7B8528}"/>
                </a:ext>
              </a:extLst>
            </p:cNvPr>
            <p:cNvSpPr/>
            <p:nvPr/>
          </p:nvSpPr>
          <p:spPr>
            <a:xfrm>
              <a:off x="4729578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F4D3ECF-1C00-4E60-85FB-BEF39AF79803}"/>
                </a:ext>
              </a:extLst>
            </p:cNvPr>
            <p:cNvSpPr/>
            <p:nvPr/>
          </p:nvSpPr>
          <p:spPr>
            <a:xfrm>
              <a:off x="4496568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B5A856B-A0EC-4D84-B5D9-EB02BDF6D483}"/>
                </a:ext>
              </a:extLst>
            </p:cNvPr>
            <p:cNvSpPr/>
            <p:nvPr/>
          </p:nvSpPr>
          <p:spPr>
            <a:xfrm>
              <a:off x="4958880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D19763B-9B75-47B9-A81A-1C22A66E9F2E}"/>
                </a:ext>
              </a:extLst>
            </p:cNvPr>
            <p:cNvSpPr/>
            <p:nvPr/>
          </p:nvSpPr>
          <p:spPr>
            <a:xfrm>
              <a:off x="5190695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2437B26-7D72-46AD-BD13-A4980D147804}"/>
                </a:ext>
              </a:extLst>
            </p:cNvPr>
            <p:cNvSpPr/>
            <p:nvPr/>
          </p:nvSpPr>
          <p:spPr>
            <a:xfrm>
              <a:off x="3573016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2E783E2-80BA-4DBE-AE12-E5809268127B}"/>
                </a:ext>
              </a:extLst>
            </p:cNvPr>
            <p:cNvSpPr/>
            <p:nvPr/>
          </p:nvSpPr>
          <p:spPr>
            <a:xfrm>
              <a:off x="4036647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1AF68D1-1576-432B-89D1-7E95303F78D6}"/>
                </a:ext>
              </a:extLst>
            </p:cNvPr>
            <p:cNvSpPr/>
            <p:nvPr/>
          </p:nvSpPr>
          <p:spPr>
            <a:xfrm>
              <a:off x="3807345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BCC450F-03EC-4D89-B2D1-830C0688F72E}"/>
                </a:ext>
              </a:extLst>
            </p:cNvPr>
            <p:cNvSpPr/>
            <p:nvPr/>
          </p:nvSpPr>
          <p:spPr>
            <a:xfrm>
              <a:off x="4265948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8D3671-13BC-4BDC-B7CC-D0BCE8632297}"/>
                </a:ext>
              </a:extLst>
            </p:cNvPr>
            <p:cNvSpPr/>
            <p:nvPr/>
          </p:nvSpPr>
          <p:spPr>
            <a:xfrm>
              <a:off x="4729578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6357530-A983-49FE-8FCD-41FC6BC4E5D8}"/>
                </a:ext>
              </a:extLst>
            </p:cNvPr>
            <p:cNvSpPr/>
            <p:nvPr/>
          </p:nvSpPr>
          <p:spPr>
            <a:xfrm>
              <a:off x="4496568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10A94BD-795B-41CE-8378-5B7696C0F977}"/>
                </a:ext>
              </a:extLst>
            </p:cNvPr>
            <p:cNvSpPr/>
            <p:nvPr/>
          </p:nvSpPr>
          <p:spPr>
            <a:xfrm>
              <a:off x="4958880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AFD8C11-B5BC-4C8C-9BA0-0D923C023045}"/>
                </a:ext>
              </a:extLst>
            </p:cNvPr>
            <p:cNvSpPr/>
            <p:nvPr/>
          </p:nvSpPr>
          <p:spPr>
            <a:xfrm>
              <a:off x="5190695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C647883-507B-4B65-BED4-A2D581CD355F}"/>
                </a:ext>
              </a:extLst>
            </p:cNvPr>
            <p:cNvSpPr/>
            <p:nvPr/>
          </p:nvSpPr>
          <p:spPr>
            <a:xfrm>
              <a:off x="3573016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7B6CBCC-C016-43B7-A142-B48E6BA769BE}"/>
                </a:ext>
              </a:extLst>
            </p:cNvPr>
            <p:cNvSpPr/>
            <p:nvPr/>
          </p:nvSpPr>
          <p:spPr>
            <a:xfrm>
              <a:off x="4036647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15B2A2A-F601-4754-A552-F29D150F7103}"/>
                </a:ext>
              </a:extLst>
            </p:cNvPr>
            <p:cNvSpPr/>
            <p:nvPr/>
          </p:nvSpPr>
          <p:spPr>
            <a:xfrm>
              <a:off x="3807345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FC67B64-E37A-48F4-85AF-F87AFA396CFF}"/>
                </a:ext>
              </a:extLst>
            </p:cNvPr>
            <p:cNvSpPr/>
            <p:nvPr/>
          </p:nvSpPr>
          <p:spPr>
            <a:xfrm>
              <a:off x="4265948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ABCDD0-EE0C-4B7C-A193-6A6017A61170}"/>
                </a:ext>
              </a:extLst>
            </p:cNvPr>
            <p:cNvSpPr/>
            <p:nvPr/>
          </p:nvSpPr>
          <p:spPr>
            <a:xfrm>
              <a:off x="4729578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BBDA7C4-A090-44E6-A46C-5579352648CD}"/>
                </a:ext>
              </a:extLst>
            </p:cNvPr>
            <p:cNvSpPr/>
            <p:nvPr/>
          </p:nvSpPr>
          <p:spPr>
            <a:xfrm>
              <a:off x="4496568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2E7291-5FD1-442E-84FA-04292B09AF83}"/>
                </a:ext>
              </a:extLst>
            </p:cNvPr>
            <p:cNvSpPr/>
            <p:nvPr/>
          </p:nvSpPr>
          <p:spPr>
            <a:xfrm>
              <a:off x="4958880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14AD0DD-E0D9-4E45-9F36-E38E22EFA77A}"/>
                </a:ext>
              </a:extLst>
            </p:cNvPr>
            <p:cNvSpPr/>
            <p:nvPr/>
          </p:nvSpPr>
          <p:spPr>
            <a:xfrm>
              <a:off x="5190695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B20BED4-C69F-4C37-AA3C-D8D7ED547414}"/>
                </a:ext>
              </a:extLst>
            </p:cNvPr>
            <p:cNvSpPr/>
            <p:nvPr/>
          </p:nvSpPr>
          <p:spPr>
            <a:xfrm>
              <a:off x="3573016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14B7EDC-AE3C-4A34-A1A7-999805500C7D}"/>
                </a:ext>
              </a:extLst>
            </p:cNvPr>
            <p:cNvSpPr/>
            <p:nvPr/>
          </p:nvSpPr>
          <p:spPr>
            <a:xfrm>
              <a:off x="4036647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43E0471-1BF1-4EA0-B213-7E512EC98F9D}"/>
                </a:ext>
              </a:extLst>
            </p:cNvPr>
            <p:cNvSpPr/>
            <p:nvPr/>
          </p:nvSpPr>
          <p:spPr>
            <a:xfrm>
              <a:off x="3807345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63967CD-832B-47B2-814F-904F157501CE}"/>
                </a:ext>
              </a:extLst>
            </p:cNvPr>
            <p:cNvSpPr/>
            <p:nvPr/>
          </p:nvSpPr>
          <p:spPr>
            <a:xfrm>
              <a:off x="4265948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E215E68-0A7E-4BAC-8472-27841CF6AD3D}"/>
                </a:ext>
              </a:extLst>
            </p:cNvPr>
            <p:cNvSpPr/>
            <p:nvPr/>
          </p:nvSpPr>
          <p:spPr>
            <a:xfrm>
              <a:off x="4729578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513493A-D232-4866-83BF-D1B5FEB4BBB8}"/>
                </a:ext>
              </a:extLst>
            </p:cNvPr>
            <p:cNvSpPr/>
            <p:nvPr/>
          </p:nvSpPr>
          <p:spPr>
            <a:xfrm>
              <a:off x="4496568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37A2429-726B-4F02-A51A-9F4C0AB080F2}"/>
                </a:ext>
              </a:extLst>
            </p:cNvPr>
            <p:cNvSpPr/>
            <p:nvPr/>
          </p:nvSpPr>
          <p:spPr>
            <a:xfrm>
              <a:off x="4958880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E53C637-CF97-4ADE-B541-DE6B28DEEFF8}"/>
                </a:ext>
              </a:extLst>
            </p:cNvPr>
            <p:cNvSpPr/>
            <p:nvPr/>
          </p:nvSpPr>
          <p:spPr>
            <a:xfrm>
              <a:off x="5190695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6350518-2A98-4F07-B8DD-F17028CEF6FE}"/>
                </a:ext>
              </a:extLst>
            </p:cNvPr>
            <p:cNvSpPr/>
            <p:nvPr/>
          </p:nvSpPr>
          <p:spPr>
            <a:xfrm>
              <a:off x="3573016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F9BA254-F36B-4C6C-9F5E-6A88CFDA575A}"/>
                </a:ext>
              </a:extLst>
            </p:cNvPr>
            <p:cNvSpPr/>
            <p:nvPr/>
          </p:nvSpPr>
          <p:spPr>
            <a:xfrm>
              <a:off x="4036647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7EAFDF2-AF40-448C-B071-5D5A7895CE8E}"/>
                </a:ext>
              </a:extLst>
            </p:cNvPr>
            <p:cNvSpPr/>
            <p:nvPr/>
          </p:nvSpPr>
          <p:spPr>
            <a:xfrm>
              <a:off x="3807345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8D5D716-785B-46C3-8B68-55573862C6B4}"/>
                </a:ext>
              </a:extLst>
            </p:cNvPr>
            <p:cNvSpPr/>
            <p:nvPr/>
          </p:nvSpPr>
          <p:spPr>
            <a:xfrm>
              <a:off x="4265948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87E97B1-55FB-4A51-8F61-BCB5A9C0F88C}"/>
                </a:ext>
              </a:extLst>
            </p:cNvPr>
            <p:cNvSpPr/>
            <p:nvPr/>
          </p:nvSpPr>
          <p:spPr>
            <a:xfrm>
              <a:off x="4729578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C09BF65-9B23-4B35-A97B-9C976F16BA3F}"/>
                </a:ext>
              </a:extLst>
            </p:cNvPr>
            <p:cNvSpPr/>
            <p:nvPr/>
          </p:nvSpPr>
          <p:spPr>
            <a:xfrm>
              <a:off x="4496568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2925893-8DF6-47E5-B097-F8CC22E885AB}"/>
                </a:ext>
              </a:extLst>
            </p:cNvPr>
            <p:cNvSpPr/>
            <p:nvPr/>
          </p:nvSpPr>
          <p:spPr>
            <a:xfrm>
              <a:off x="4958880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369D7A-F09E-457B-81BE-91C822EE376F}"/>
                </a:ext>
              </a:extLst>
            </p:cNvPr>
            <p:cNvSpPr/>
            <p:nvPr/>
          </p:nvSpPr>
          <p:spPr>
            <a:xfrm>
              <a:off x="5190695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0239A44-9D8F-4857-929B-35BFC603EF3F}"/>
                </a:ext>
              </a:extLst>
            </p:cNvPr>
            <p:cNvSpPr/>
            <p:nvPr/>
          </p:nvSpPr>
          <p:spPr>
            <a:xfrm>
              <a:off x="3573016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2091845-1C8C-41D7-96C9-786456945703}"/>
                </a:ext>
              </a:extLst>
            </p:cNvPr>
            <p:cNvSpPr/>
            <p:nvPr/>
          </p:nvSpPr>
          <p:spPr>
            <a:xfrm>
              <a:off x="4036647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2B1AC38-8240-4301-A354-77E120766C83}"/>
                </a:ext>
              </a:extLst>
            </p:cNvPr>
            <p:cNvSpPr/>
            <p:nvPr/>
          </p:nvSpPr>
          <p:spPr>
            <a:xfrm>
              <a:off x="3807345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7FE6EBC-95C9-4FC5-8527-60B02AFDB217}"/>
                </a:ext>
              </a:extLst>
            </p:cNvPr>
            <p:cNvSpPr/>
            <p:nvPr/>
          </p:nvSpPr>
          <p:spPr>
            <a:xfrm>
              <a:off x="4265948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5B6F2FE-318A-4D5F-89E2-2333E056736C}"/>
                </a:ext>
              </a:extLst>
            </p:cNvPr>
            <p:cNvSpPr/>
            <p:nvPr/>
          </p:nvSpPr>
          <p:spPr>
            <a:xfrm>
              <a:off x="4729578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E6751E4-C620-45B0-BD8C-163FF29EC372}"/>
                </a:ext>
              </a:extLst>
            </p:cNvPr>
            <p:cNvSpPr/>
            <p:nvPr/>
          </p:nvSpPr>
          <p:spPr>
            <a:xfrm>
              <a:off x="4496568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8CB5ACA-CC0A-4317-B572-F66C73D96C7C}"/>
                </a:ext>
              </a:extLst>
            </p:cNvPr>
            <p:cNvSpPr/>
            <p:nvPr/>
          </p:nvSpPr>
          <p:spPr>
            <a:xfrm>
              <a:off x="4958880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1FD561A-2F7D-4D93-B27A-C347D0835E29}"/>
                </a:ext>
              </a:extLst>
            </p:cNvPr>
            <p:cNvSpPr/>
            <p:nvPr/>
          </p:nvSpPr>
          <p:spPr>
            <a:xfrm>
              <a:off x="5190695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88ECD68-355E-491A-8CB6-4F92F5652ACD}"/>
                </a:ext>
              </a:extLst>
            </p:cNvPr>
            <p:cNvSpPr/>
            <p:nvPr/>
          </p:nvSpPr>
          <p:spPr>
            <a:xfrm>
              <a:off x="3634279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CAE477B-AF5A-4631-B396-88B36C26688E}"/>
                </a:ext>
              </a:extLst>
            </p:cNvPr>
            <p:cNvSpPr/>
            <p:nvPr/>
          </p:nvSpPr>
          <p:spPr>
            <a:xfrm>
              <a:off x="4097909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77D5F16F-5B49-4AAC-8478-DD25F5551AD9}"/>
                </a:ext>
              </a:extLst>
            </p:cNvPr>
            <p:cNvSpPr/>
            <p:nvPr/>
          </p:nvSpPr>
          <p:spPr>
            <a:xfrm>
              <a:off x="3868608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B009BDC-725D-4994-A188-BD266665BA27}"/>
                </a:ext>
              </a:extLst>
            </p:cNvPr>
            <p:cNvSpPr/>
            <p:nvPr/>
          </p:nvSpPr>
          <p:spPr>
            <a:xfrm>
              <a:off x="4327211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3A81A75-B82F-48DD-B94A-849BC82A3715}"/>
                </a:ext>
              </a:extLst>
            </p:cNvPr>
            <p:cNvSpPr/>
            <p:nvPr/>
          </p:nvSpPr>
          <p:spPr>
            <a:xfrm>
              <a:off x="4790841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42031A2-44D5-4036-BC57-23833934DF7E}"/>
                </a:ext>
              </a:extLst>
            </p:cNvPr>
            <p:cNvSpPr/>
            <p:nvPr/>
          </p:nvSpPr>
          <p:spPr>
            <a:xfrm>
              <a:off x="4557830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DE99DBC-0949-423B-9EF9-69058BE5F189}"/>
                </a:ext>
              </a:extLst>
            </p:cNvPr>
            <p:cNvSpPr/>
            <p:nvPr/>
          </p:nvSpPr>
          <p:spPr>
            <a:xfrm>
              <a:off x="5020142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3106FE8-997F-4B14-9DD2-D146E2368073}"/>
                </a:ext>
              </a:extLst>
            </p:cNvPr>
            <p:cNvSpPr/>
            <p:nvPr/>
          </p:nvSpPr>
          <p:spPr>
            <a:xfrm>
              <a:off x="5251958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A19A884-55BE-42BA-9B3B-977D196D51A7}"/>
                </a:ext>
              </a:extLst>
            </p:cNvPr>
            <p:cNvSpPr/>
            <p:nvPr/>
          </p:nvSpPr>
          <p:spPr>
            <a:xfrm>
              <a:off x="3634279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E572876-EE63-4ADA-ADE8-0B845F8095FB}"/>
                </a:ext>
              </a:extLst>
            </p:cNvPr>
            <p:cNvSpPr/>
            <p:nvPr/>
          </p:nvSpPr>
          <p:spPr>
            <a:xfrm>
              <a:off x="4097909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555E740-FBEF-4DC8-A3DC-0F7248B11657}"/>
                </a:ext>
              </a:extLst>
            </p:cNvPr>
            <p:cNvSpPr/>
            <p:nvPr/>
          </p:nvSpPr>
          <p:spPr>
            <a:xfrm>
              <a:off x="3868608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F667018-F14F-45C4-B78B-F5839E946E93}"/>
                </a:ext>
              </a:extLst>
            </p:cNvPr>
            <p:cNvSpPr/>
            <p:nvPr/>
          </p:nvSpPr>
          <p:spPr>
            <a:xfrm>
              <a:off x="4327211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6A80EF8-B290-4DB2-B7E1-177755132E95}"/>
                </a:ext>
              </a:extLst>
            </p:cNvPr>
            <p:cNvSpPr/>
            <p:nvPr/>
          </p:nvSpPr>
          <p:spPr>
            <a:xfrm>
              <a:off x="4790841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D1F07A8-C19C-47C7-8D4C-BD7FF7FB9713}"/>
                </a:ext>
              </a:extLst>
            </p:cNvPr>
            <p:cNvSpPr/>
            <p:nvPr/>
          </p:nvSpPr>
          <p:spPr>
            <a:xfrm>
              <a:off x="4557830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43DC672-D32B-4F30-81BC-8E01E3A4C386}"/>
                </a:ext>
              </a:extLst>
            </p:cNvPr>
            <p:cNvSpPr/>
            <p:nvPr/>
          </p:nvSpPr>
          <p:spPr>
            <a:xfrm>
              <a:off x="5020142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80EF596-4CE2-4037-95DD-14AF7983255C}"/>
                </a:ext>
              </a:extLst>
            </p:cNvPr>
            <p:cNvSpPr/>
            <p:nvPr/>
          </p:nvSpPr>
          <p:spPr>
            <a:xfrm>
              <a:off x="5251958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77554EA-A69D-4FD3-A16E-5048D7D4C59C}"/>
                </a:ext>
              </a:extLst>
            </p:cNvPr>
            <p:cNvSpPr/>
            <p:nvPr/>
          </p:nvSpPr>
          <p:spPr>
            <a:xfrm>
              <a:off x="3634279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3BC74ED-A6DA-4D22-98DC-1F2074D36998}"/>
                </a:ext>
              </a:extLst>
            </p:cNvPr>
            <p:cNvSpPr/>
            <p:nvPr/>
          </p:nvSpPr>
          <p:spPr>
            <a:xfrm>
              <a:off x="4097909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F843996-90C4-4BA6-BAB4-F2BAEA8F0F0E}"/>
                </a:ext>
              </a:extLst>
            </p:cNvPr>
            <p:cNvSpPr/>
            <p:nvPr/>
          </p:nvSpPr>
          <p:spPr>
            <a:xfrm>
              <a:off x="3868608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232D72D1-95AE-4A2C-B1C7-7E78AD1DAC70}"/>
                </a:ext>
              </a:extLst>
            </p:cNvPr>
            <p:cNvSpPr/>
            <p:nvPr/>
          </p:nvSpPr>
          <p:spPr>
            <a:xfrm>
              <a:off x="4327211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A88ED4B-1DC1-4497-B186-C27A4E9374C2}"/>
                </a:ext>
              </a:extLst>
            </p:cNvPr>
            <p:cNvSpPr/>
            <p:nvPr/>
          </p:nvSpPr>
          <p:spPr>
            <a:xfrm>
              <a:off x="4790841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C6D2A82-19DB-4CC8-BFCB-D2D7025BA261}"/>
                </a:ext>
              </a:extLst>
            </p:cNvPr>
            <p:cNvSpPr/>
            <p:nvPr/>
          </p:nvSpPr>
          <p:spPr>
            <a:xfrm>
              <a:off x="4557830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7AF9E51-78A5-4684-865D-4A6605715467}"/>
                </a:ext>
              </a:extLst>
            </p:cNvPr>
            <p:cNvSpPr/>
            <p:nvPr/>
          </p:nvSpPr>
          <p:spPr>
            <a:xfrm>
              <a:off x="5020142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42396C5-7C1D-49D1-9245-57F9FEAEA0B0}"/>
                </a:ext>
              </a:extLst>
            </p:cNvPr>
            <p:cNvSpPr/>
            <p:nvPr/>
          </p:nvSpPr>
          <p:spPr>
            <a:xfrm>
              <a:off x="5251958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F61D27B-1D3E-4C89-AF12-24270DE24B32}"/>
                </a:ext>
              </a:extLst>
            </p:cNvPr>
            <p:cNvSpPr/>
            <p:nvPr/>
          </p:nvSpPr>
          <p:spPr>
            <a:xfrm>
              <a:off x="3634279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6E662BC-B8F8-4B57-99E1-01158607EE6F}"/>
                </a:ext>
              </a:extLst>
            </p:cNvPr>
            <p:cNvSpPr/>
            <p:nvPr/>
          </p:nvSpPr>
          <p:spPr>
            <a:xfrm>
              <a:off x="4097909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723F1CD-8967-4C61-A7AC-505DB25813AF}"/>
                </a:ext>
              </a:extLst>
            </p:cNvPr>
            <p:cNvSpPr/>
            <p:nvPr/>
          </p:nvSpPr>
          <p:spPr>
            <a:xfrm>
              <a:off x="3868608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5B4D417-B809-4C24-8844-7185719E42C5}"/>
                </a:ext>
              </a:extLst>
            </p:cNvPr>
            <p:cNvSpPr/>
            <p:nvPr/>
          </p:nvSpPr>
          <p:spPr>
            <a:xfrm>
              <a:off x="4327211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A1A19280-FD7D-41F7-A913-60D75841E3D3}"/>
                </a:ext>
              </a:extLst>
            </p:cNvPr>
            <p:cNvSpPr/>
            <p:nvPr/>
          </p:nvSpPr>
          <p:spPr>
            <a:xfrm>
              <a:off x="4790841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55AAFC7-F6FF-418A-804D-448E4A9DF901}"/>
                </a:ext>
              </a:extLst>
            </p:cNvPr>
            <p:cNvSpPr/>
            <p:nvPr/>
          </p:nvSpPr>
          <p:spPr>
            <a:xfrm>
              <a:off x="4557830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ED490A5-B46A-4C2F-A394-B2CBF581C9FD}"/>
                </a:ext>
              </a:extLst>
            </p:cNvPr>
            <p:cNvSpPr/>
            <p:nvPr/>
          </p:nvSpPr>
          <p:spPr>
            <a:xfrm>
              <a:off x="5020142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C5D9460-925E-4DD5-82BE-FE034A1A5A17}"/>
                </a:ext>
              </a:extLst>
            </p:cNvPr>
            <p:cNvSpPr/>
            <p:nvPr/>
          </p:nvSpPr>
          <p:spPr>
            <a:xfrm>
              <a:off x="5251958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379CC06-D1D5-4B52-A730-16791F562ABE}"/>
                </a:ext>
              </a:extLst>
            </p:cNvPr>
            <p:cNvSpPr/>
            <p:nvPr/>
          </p:nvSpPr>
          <p:spPr>
            <a:xfrm>
              <a:off x="3634279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C9BAD55-F704-4237-BC1F-4EF20CB04C94}"/>
                </a:ext>
              </a:extLst>
            </p:cNvPr>
            <p:cNvSpPr/>
            <p:nvPr/>
          </p:nvSpPr>
          <p:spPr>
            <a:xfrm>
              <a:off x="4097909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D3B7CD3-1F15-4118-BF97-A9F77104866A}"/>
                </a:ext>
              </a:extLst>
            </p:cNvPr>
            <p:cNvSpPr/>
            <p:nvPr/>
          </p:nvSpPr>
          <p:spPr>
            <a:xfrm>
              <a:off x="3868608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5A66447-37AB-460A-BAE9-80F36ADB37B2}"/>
                </a:ext>
              </a:extLst>
            </p:cNvPr>
            <p:cNvSpPr/>
            <p:nvPr/>
          </p:nvSpPr>
          <p:spPr>
            <a:xfrm>
              <a:off x="4327211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520C853F-8914-4F56-9E43-932921EE59C8}"/>
                </a:ext>
              </a:extLst>
            </p:cNvPr>
            <p:cNvSpPr/>
            <p:nvPr/>
          </p:nvSpPr>
          <p:spPr>
            <a:xfrm>
              <a:off x="4790841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297F54B-021B-4E5D-9997-359BC22DDFB2}"/>
                </a:ext>
              </a:extLst>
            </p:cNvPr>
            <p:cNvSpPr/>
            <p:nvPr/>
          </p:nvSpPr>
          <p:spPr>
            <a:xfrm>
              <a:off x="4557830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503380-11FA-4F26-9F75-2F8383E1E9FF}"/>
                </a:ext>
              </a:extLst>
            </p:cNvPr>
            <p:cNvSpPr/>
            <p:nvPr/>
          </p:nvSpPr>
          <p:spPr>
            <a:xfrm>
              <a:off x="5020142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47213DB-75C6-4145-AFA8-7DD3496C7D7C}"/>
                </a:ext>
              </a:extLst>
            </p:cNvPr>
            <p:cNvSpPr/>
            <p:nvPr/>
          </p:nvSpPr>
          <p:spPr>
            <a:xfrm>
              <a:off x="5251958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80958F0-D21F-4D2C-9312-5912084158DB}"/>
                </a:ext>
              </a:extLst>
            </p:cNvPr>
            <p:cNvSpPr/>
            <p:nvPr/>
          </p:nvSpPr>
          <p:spPr>
            <a:xfrm>
              <a:off x="3634279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F2674A8-1313-4441-9D6E-B27C93B6F9E6}"/>
                </a:ext>
              </a:extLst>
            </p:cNvPr>
            <p:cNvSpPr/>
            <p:nvPr/>
          </p:nvSpPr>
          <p:spPr>
            <a:xfrm>
              <a:off x="4097909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41E3878-8A7E-4B5F-B193-B14B00A14537}"/>
                </a:ext>
              </a:extLst>
            </p:cNvPr>
            <p:cNvSpPr/>
            <p:nvPr/>
          </p:nvSpPr>
          <p:spPr>
            <a:xfrm>
              <a:off x="3868608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34F2590-111A-4047-8F07-52258DE509A0}"/>
                </a:ext>
              </a:extLst>
            </p:cNvPr>
            <p:cNvSpPr/>
            <p:nvPr/>
          </p:nvSpPr>
          <p:spPr>
            <a:xfrm>
              <a:off x="4327211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DD222CA-2D9A-42A2-890B-156817A61F89}"/>
                </a:ext>
              </a:extLst>
            </p:cNvPr>
            <p:cNvSpPr/>
            <p:nvPr/>
          </p:nvSpPr>
          <p:spPr>
            <a:xfrm>
              <a:off x="4790841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4F56403-AC25-468D-AE1D-E41D36017AC4}"/>
                </a:ext>
              </a:extLst>
            </p:cNvPr>
            <p:cNvSpPr/>
            <p:nvPr/>
          </p:nvSpPr>
          <p:spPr>
            <a:xfrm>
              <a:off x="4557830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F6634DB-D30B-41D1-8FB8-7EDCF4A6DC35}"/>
                </a:ext>
              </a:extLst>
            </p:cNvPr>
            <p:cNvSpPr/>
            <p:nvPr/>
          </p:nvSpPr>
          <p:spPr>
            <a:xfrm>
              <a:off x="5020142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F1B0893A-D9EA-47F3-A9A3-2AB90F6F1F4C}"/>
                </a:ext>
              </a:extLst>
            </p:cNvPr>
            <p:cNvSpPr/>
            <p:nvPr/>
          </p:nvSpPr>
          <p:spPr>
            <a:xfrm>
              <a:off x="5251958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C33523A-5DAC-45F3-97DC-73525A43E44C}"/>
                </a:ext>
              </a:extLst>
            </p:cNvPr>
            <p:cNvGrpSpPr/>
            <p:nvPr/>
          </p:nvGrpSpPr>
          <p:grpSpPr>
            <a:xfrm>
              <a:off x="2550759" y="6831765"/>
              <a:ext cx="1927889" cy="1670573"/>
              <a:chOff x="4455845" y="3533456"/>
              <a:chExt cx="3004016" cy="2603070"/>
            </a:xfrm>
          </p:grpSpPr>
          <p:sp>
            <p:nvSpPr>
              <p:cNvPr id="108" name="평행 사변형 107">
                <a:extLst>
                  <a:ext uri="{FF2B5EF4-FFF2-40B4-BE49-F238E27FC236}">
                    <a16:creationId xmlns:a16="http://schemas.microsoft.com/office/drawing/2014/main" id="{951E6B2D-E3BB-4D5B-BA40-D11CBA78D407}"/>
                  </a:ext>
                </a:extLst>
              </p:cNvPr>
              <p:cNvSpPr/>
              <p:nvPr/>
            </p:nvSpPr>
            <p:spPr>
              <a:xfrm>
                <a:off x="4455846" y="3845449"/>
                <a:ext cx="3004015" cy="2291077"/>
              </a:xfrm>
              <a:prstGeom prst="parallelogram">
                <a:avLst>
                  <a:gd name="adj" fmla="val 12028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C7279E4F-632D-4E6A-A0C5-0353F5580024}"/>
                  </a:ext>
                </a:extLst>
              </p:cNvPr>
              <p:cNvSpPr/>
              <p:nvPr/>
            </p:nvSpPr>
            <p:spPr>
              <a:xfrm>
                <a:off x="4455845" y="3533456"/>
                <a:ext cx="3004015" cy="2291077"/>
              </a:xfrm>
              <a:prstGeom prst="parallelogram">
                <a:avLst>
                  <a:gd name="adj" fmla="val 12028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정육면체 105">
              <a:extLst>
                <a:ext uri="{FF2B5EF4-FFF2-40B4-BE49-F238E27FC236}">
                  <a16:creationId xmlns:a16="http://schemas.microsoft.com/office/drawing/2014/main" id="{FF6DC092-B849-4922-ADEF-9CA3F1C8B9E7}"/>
                </a:ext>
              </a:extLst>
            </p:cNvPr>
            <p:cNvSpPr/>
            <p:nvPr/>
          </p:nvSpPr>
          <p:spPr>
            <a:xfrm>
              <a:off x="2527251" y="7617672"/>
              <a:ext cx="235648" cy="884666"/>
            </a:xfrm>
            <a:prstGeom prst="cub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정육면체 106">
              <a:extLst>
                <a:ext uri="{FF2B5EF4-FFF2-40B4-BE49-F238E27FC236}">
                  <a16:creationId xmlns:a16="http://schemas.microsoft.com/office/drawing/2014/main" id="{2C44A56E-159B-46CD-8B52-E48121EFE597}"/>
                </a:ext>
              </a:extLst>
            </p:cNvPr>
            <p:cNvSpPr/>
            <p:nvPr/>
          </p:nvSpPr>
          <p:spPr>
            <a:xfrm>
              <a:off x="2191438" y="7530632"/>
              <a:ext cx="907275" cy="282951"/>
            </a:xfrm>
            <a:prstGeom prst="cube">
              <a:avLst>
                <a:gd name="adj" fmla="val 8927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DB7F5B8-5A04-4A7E-8309-E95286C3060A}"/>
              </a:ext>
            </a:extLst>
          </p:cNvPr>
          <p:cNvGrpSpPr/>
          <p:nvPr/>
        </p:nvGrpSpPr>
        <p:grpSpPr>
          <a:xfrm>
            <a:off x="1818812" y="1782288"/>
            <a:ext cx="1885409" cy="1199661"/>
            <a:chOff x="2118879" y="2729905"/>
            <a:chExt cx="3115475" cy="2337800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434A636-4A55-49E6-BDE0-64FC6C55867A}"/>
                </a:ext>
              </a:extLst>
            </p:cNvPr>
            <p:cNvSpPr/>
            <p:nvPr/>
          </p:nvSpPr>
          <p:spPr>
            <a:xfrm>
              <a:off x="2118879" y="2729905"/>
              <a:ext cx="3115475" cy="2337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616D9BAC-D814-4D3A-8DAC-9D184EC6EB65}"/>
                </a:ext>
              </a:extLst>
            </p:cNvPr>
            <p:cNvSpPr/>
            <p:nvPr/>
          </p:nvSpPr>
          <p:spPr>
            <a:xfrm>
              <a:off x="4908107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E4DC614-E48A-402E-9F46-FA97F0A17321}"/>
                </a:ext>
              </a:extLst>
            </p:cNvPr>
            <p:cNvSpPr/>
            <p:nvPr/>
          </p:nvSpPr>
          <p:spPr>
            <a:xfrm>
              <a:off x="4908107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84F449-34FF-4865-BA51-BBC9E7051C6E}"/>
                </a:ext>
              </a:extLst>
            </p:cNvPr>
            <p:cNvSpPr/>
            <p:nvPr/>
          </p:nvSpPr>
          <p:spPr>
            <a:xfrm>
              <a:off x="4908107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CBEA3F3-9457-4175-9695-406C36014C95}"/>
                </a:ext>
              </a:extLst>
            </p:cNvPr>
            <p:cNvSpPr/>
            <p:nvPr/>
          </p:nvSpPr>
          <p:spPr>
            <a:xfrm>
              <a:off x="4908107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789CF8C-14D7-474C-9E75-D951A5DFBFB8}"/>
                </a:ext>
              </a:extLst>
            </p:cNvPr>
            <p:cNvSpPr/>
            <p:nvPr/>
          </p:nvSpPr>
          <p:spPr>
            <a:xfrm>
              <a:off x="4908107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2CEA5A41-69EE-4B85-9EC1-DCF40892E6E0}"/>
                </a:ext>
              </a:extLst>
            </p:cNvPr>
            <p:cNvSpPr/>
            <p:nvPr/>
          </p:nvSpPr>
          <p:spPr>
            <a:xfrm>
              <a:off x="4908107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C3F0220-7D26-41DE-A1ED-6E09AE82B22D}"/>
                </a:ext>
              </a:extLst>
            </p:cNvPr>
            <p:cNvSpPr/>
            <p:nvPr/>
          </p:nvSpPr>
          <p:spPr>
            <a:xfrm>
              <a:off x="5025868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2F8684A-A540-4783-8E90-E222A583BE53}"/>
                </a:ext>
              </a:extLst>
            </p:cNvPr>
            <p:cNvSpPr/>
            <p:nvPr/>
          </p:nvSpPr>
          <p:spPr>
            <a:xfrm>
              <a:off x="5025868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A407109-7F01-4E40-9CE3-A736B2001944}"/>
                </a:ext>
              </a:extLst>
            </p:cNvPr>
            <p:cNvSpPr/>
            <p:nvPr/>
          </p:nvSpPr>
          <p:spPr>
            <a:xfrm>
              <a:off x="5025868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F677B6F-5D0F-4EE9-9200-A4DEEDC545D2}"/>
                </a:ext>
              </a:extLst>
            </p:cNvPr>
            <p:cNvSpPr/>
            <p:nvPr/>
          </p:nvSpPr>
          <p:spPr>
            <a:xfrm>
              <a:off x="5025868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DF1D0C68-3D01-40E8-872F-FC1E0F19740F}"/>
                </a:ext>
              </a:extLst>
            </p:cNvPr>
            <p:cNvSpPr/>
            <p:nvPr/>
          </p:nvSpPr>
          <p:spPr>
            <a:xfrm>
              <a:off x="5025868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23058C7-0FCB-4A79-9AB4-510621AA6075}"/>
                </a:ext>
              </a:extLst>
            </p:cNvPr>
            <p:cNvSpPr/>
            <p:nvPr/>
          </p:nvSpPr>
          <p:spPr>
            <a:xfrm>
              <a:off x="5025868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EB871230-057E-4B96-ADF2-B0B86AEAD0C2}"/>
                </a:ext>
              </a:extLst>
            </p:cNvPr>
            <p:cNvSpPr/>
            <p:nvPr/>
          </p:nvSpPr>
          <p:spPr>
            <a:xfrm>
              <a:off x="4534131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D7DBD4B-EB23-4CEF-8CAD-50B8DA0F8F4A}"/>
                </a:ext>
              </a:extLst>
            </p:cNvPr>
            <p:cNvSpPr/>
            <p:nvPr/>
          </p:nvSpPr>
          <p:spPr>
            <a:xfrm>
              <a:off x="4534131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0558A81-11D3-459D-9560-666469E7F7F5}"/>
                </a:ext>
              </a:extLst>
            </p:cNvPr>
            <p:cNvSpPr/>
            <p:nvPr/>
          </p:nvSpPr>
          <p:spPr>
            <a:xfrm>
              <a:off x="4534131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4B05F016-4011-4F51-B554-A4662BC2794C}"/>
                </a:ext>
              </a:extLst>
            </p:cNvPr>
            <p:cNvSpPr/>
            <p:nvPr/>
          </p:nvSpPr>
          <p:spPr>
            <a:xfrm>
              <a:off x="4534131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6D70A67-5E7A-4430-800A-6052A4E97660}"/>
                </a:ext>
              </a:extLst>
            </p:cNvPr>
            <p:cNvSpPr/>
            <p:nvPr/>
          </p:nvSpPr>
          <p:spPr>
            <a:xfrm>
              <a:off x="4534131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503C691-B62B-4F0D-80EB-AE0F66087668}"/>
                </a:ext>
              </a:extLst>
            </p:cNvPr>
            <p:cNvSpPr/>
            <p:nvPr/>
          </p:nvSpPr>
          <p:spPr>
            <a:xfrm>
              <a:off x="4534131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2B6D2C0-50A1-45DE-922F-195162E62F27}"/>
                </a:ext>
              </a:extLst>
            </p:cNvPr>
            <p:cNvSpPr/>
            <p:nvPr/>
          </p:nvSpPr>
          <p:spPr>
            <a:xfrm>
              <a:off x="4651892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41E9A7B-0FBD-4AA3-8827-04D0F0893DA9}"/>
                </a:ext>
              </a:extLst>
            </p:cNvPr>
            <p:cNvSpPr/>
            <p:nvPr/>
          </p:nvSpPr>
          <p:spPr>
            <a:xfrm>
              <a:off x="4651892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827BD1-1422-41A3-B103-7B03E889624C}"/>
                </a:ext>
              </a:extLst>
            </p:cNvPr>
            <p:cNvSpPr/>
            <p:nvPr/>
          </p:nvSpPr>
          <p:spPr>
            <a:xfrm>
              <a:off x="4651892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85007A41-1DD3-4578-9131-525DA3A6639B}"/>
                </a:ext>
              </a:extLst>
            </p:cNvPr>
            <p:cNvSpPr/>
            <p:nvPr/>
          </p:nvSpPr>
          <p:spPr>
            <a:xfrm>
              <a:off x="4651892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688495C3-B8A4-4663-A1C6-05FEBD5B74EC}"/>
                </a:ext>
              </a:extLst>
            </p:cNvPr>
            <p:cNvSpPr/>
            <p:nvPr/>
          </p:nvSpPr>
          <p:spPr>
            <a:xfrm>
              <a:off x="4651892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750FFD7-A62D-4DD2-B005-4F0C9F5D0B05}"/>
                </a:ext>
              </a:extLst>
            </p:cNvPr>
            <p:cNvSpPr/>
            <p:nvPr/>
          </p:nvSpPr>
          <p:spPr>
            <a:xfrm>
              <a:off x="4651892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6BE86BB-7CE6-4667-9893-1719B9578459}"/>
                </a:ext>
              </a:extLst>
            </p:cNvPr>
            <p:cNvSpPr/>
            <p:nvPr/>
          </p:nvSpPr>
          <p:spPr>
            <a:xfrm>
              <a:off x="4160155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FAF3494-B681-49CC-9B43-2E9BF29F1C62}"/>
                </a:ext>
              </a:extLst>
            </p:cNvPr>
            <p:cNvSpPr/>
            <p:nvPr/>
          </p:nvSpPr>
          <p:spPr>
            <a:xfrm>
              <a:off x="4160155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4B4F6051-2E17-4839-A0AA-5EB878E9B87F}"/>
                </a:ext>
              </a:extLst>
            </p:cNvPr>
            <p:cNvSpPr/>
            <p:nvPr/>
          </p:nvSpPr>
          <p:spPr>
            <a:xfrm>
              <a:off x="4160155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C1A9C30-81F0-4014-AFA0-779CDB557B65}"/>
                </a:ext>
              </a:extLst>
            </p:cNvPr>
            <p:cNvSpPr/>
            <p:nvPr/>
          </p:nvSpPr>
          <p:spPr>
            <a:xfrm>
              <a:off x="4160155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8AB565E-B44D-4B91-A5ED-392CBFC0F881}"/>
                </a:ext>
              </a:extLst>
            </p:cNvPr>
            <p:cNvSpPr/>
            <p:nvPr/>
          </p:nvSpPr>
          <p:spPr>
            <a:xfrm>
              <a:off x="4160155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C8D26234-C44E-4BBF-B86B-2D33A2E1152F}"/>
                </a:ext>
              </a:extLst>
            </p:cNvPr>
            <p:cNvSpPr/>
            <p:nvPr/>
          </p:nvSpPr>
          <p:spPr>
            <a:xfrm>
              <a:off x="4160155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AD765A08-20F2-4CF6-B689-E042C097234E}"/>
                </a:ext>
              </a:extLst>
            </p:cNvPr>
            <p:cNvSpPr/>
            <p:nvPr/>
          </p:nvSpPr>
          <p:spPr>
            <a:xfrm>
              <a:off x="4277916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592D64B-5657-46B6-8059-D75285E1C3CC}"/>
                </a:ext>
              </a:extLst>
            </p:cNvPr>
            <p:cNvSpPr/>
            <p:nvPr/>
          </p:nvSpPr>
          <p:spPr>
            <a:xfrm>
              <a:off x="4277916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B8FC9A49-27B4-4619-807C-6FED99A6ADB3}"/>
                </a:ext>
              </a:extLst>
            </p:cNvPr>
            <p:cNvSpPr/>
            <p:nvPr/>
          </p:nvSpPr>
          <p:spPr>
            <a:xfrm>
              <a:off x="4277916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3CE40325-1FD0-4FF2-9BB7-7464552E5C4C}"/>
                </a:ext>
              </a:extLst>
            </p:cNvPr>
            <p:cNvSpPr/>
            <p:nvPr/>
          </p:nvSpPr>
          <p:spPr>
            <a:xfrm>
              <a:off x="4277916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E3E70BB7-47BB-4565-B7E6-70B4C3CEB270}"/>
                </a:ext>
              </a:extLst>
            </p:cNvPr>
            <p:cNvSpPr/>
            <p:nvPr/>
          </p:nvSpPr>
          <p:spPr>
            <a:xfrm>
              <a:off x="4277916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18EB2A7-8A7C-4E96-92EA-EE767922536C}"/>
                </a:ext>
              </a:extLst>
            </p:cNvPr>
            <p:cNvSpPr/>
            <p:nvPr/>
          </p:nvSpPr>
          <p:spPr>
            <a:xfrm>
              <a:off x="4277916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9095822F-7765-4A0D-A969-6DBB3C9B94FD}"/>
                </a:ext>
              </a:extLst>
            </p:cNvPr>
            <p:cNvSpPr/>
            <p:nvPr/>
          </p:nvSpPr>
          <p:spPr>
            <a:xfrm>
              <a:off x="3786179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6A3BCE65-C835-4314-AD88-C422A78964D7}"/>
                </a:ext>
              </a:extLst>
            </p:cNvPr>
            <p:cNvSpPr/>
            <p:nvPr/>
          </p:nvSpPr>
          <p:spPr>
            <a:xfrm>
              <a:off x="3786179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8B5A3030-C63B-40C2-BA2A-03F62435FD35}"/>
                </a:ext>
              </a:extLst>
            </p:cNvPr>
            <p:cNvSpPr/>
            <p:nvPr/>
          </p:nvSpPr>
          <p:spPr>
            <a:xfrm>
              <a:off x="3786179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70056409-F1B1-4248-8752-9D068FA52ABF}"/>
                </a:ext>
              </a:extLst>
            </p:cNvPr>
            <p:cNvSpPr/>
            <p:nvPr/>
          </p:nvSpPr>
          <p:spPr>
            <a:xfrm>
              <a:off x="3786179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D156D80E-FF76-4303-A64A-E70CBEECFE6A}"/>
                </a:ext>
              </a:extLst>
            </p:cNvPr>
            <p:cNvSpPr/>
            <p:nvPr/>
          </p:nvSpPr>
          <p:spPr>
            <a:xfrm>
              <a:off x="3786179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8BA034F-413B-40B6-A8A3-0BF9253D039F}"/>
                </a:ext>
              </a:extLst>
            </p:cNvPr>
            <p:cNvSpPr/>
            <p:nvPr/>
          </p:nvSpPr>
          <p:spPr>
            <a:xfrm>
              <a:off x="3786179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292D17F9-5A6B-430A-872B-AE6A9BC63615}"/>
                </a:ext>
              </a:extLst>
            </p:cNvPr>
            <p:cNvSpPr/>
            <p:nvPr/>
          </p:nvSpPr>
          <p:spPr>
            <a:xfrm>
              <a:off x="3903940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595014D-31F0-45FF-8F0D-7216C8006B43}"/>
                </a:ext>
              </a:extLst>
            </p:cNvPr>
            <p:cNvSpPr/>
            <p:nvPr/>
          </p:nvSpPr>
          <p:spPr>
            <a:xfrm>
              <a:off x="3903940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1F9A578E-ACEE-481B-8DBE-80C7F92657A2}"/>
                </a:ext>
              </a:extLst>
            </p:cNvPr>
            <p:cNvSpPr/>
            <p:nvPr/>
          </p:nvSpPr>
          <p:spPr>
            <a:xfrm>
              <a:off x="3903940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D4B9B0D-4C33-40B5-B6D7-F994ED330E39}"/>
                </a:ext>
              </a:extLst>
            </p:cNvPr>
            <p:cNvSpPr/>
            <p:nvPr/>
          </p:nvSpPr>
          <p:spPr>
            <a:xfrm>
              <a:off x="3903940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0106E9C6-870B-4B44-BD10-7A48C8E0C064}"/>
                </a:ext>
              </a:extLst>
            </p:cNvPr>
            <p:cNvSpPr/>
            <p:nvPr/>
          </p:nvSpPr>
          <p:spPr>
            <a:xfrm>
              <a:off x="3903940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D06B3605-C847-4195-B869-0D5369AC8A55}"/>
                </a:ext>
              </a:extLst>
            </p:cNvPr>
            <p:cNvSpPr/>
            <p:nvPr/>
          </p:nvSpPr>
          <p:spPr>
            <a:xfrm>
              <a:off x="3903940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FB2282F9-5935-4DCE-AD07-A8EE0862588B}"/>
                </a:ext>
              </a:extLst>
            </p:cNvPr>
            <p:cNvSpPr/>
            <p:nvPr/>
          </p:nvSpPr>
          <p:spPr>
            <a:xfrm>
              <a:off x="3408419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FCB06A3-D686-4DE2-9AEF-BA965D89DFAF}"/>
                </a:ext>
              </a:extLst>
            </p:cNvPr>
            <p:cNvSpPr/>
            <p:nvPr/>
          </p:nvSpPr>
          <p:spPr>
            <a:xfrm>
              <a:off x="3408419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3710D83-7360-436F-97FD-ED601A035D74}"/>
                </a:ext>
              </a:extLst>
            </p:cNvPr>
            <p:cNvSpPr/>
            <p:nvPr/>
          </p:nvSpPr>
          <p:spPr>
            <a:xfrm>
              <a:off x="3408419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B1CD25C6-4D42-4AE4-BCBC-3E73A69F6590}"/>
                </a:ext>
              </a:extLst>
            </p:cNvPr>
            <p:cNvSpPr/>
            <p:nvPr/>
          </p:nvSpPr>
          <p:spPr>
            <a:xfrm>
              <a:off x="3408419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5DA4BE-67DF-418F-BBC9-74B910DD3C0B}"/>
                </a:ext>
              </a:extLst>
            </p:cNvPr>
            <p:cNvSpPr/>
            <p:nvPr/>
          </p:nvSpPr>
          <p:spPr>
            <a:xfrm>
              <a:off x="3408419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720E2B7-EDC0-4BC8-858D-210B138B0446}"/>
                </a:ext>
              </a:extLst>
            </p:cNvPr>
            <p:cNvSpPr/>
            <p:nvPr/>
          </p:nvSpPr>
          <p:spPr>
            <a:xfrm>
              <a:off x="3408419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0AF73E1-F411-478B-86DF-7E584EF578A9}"/>
                </a:ext>
              </a:extLst>
            </p:cNvPr>
            <p:cNvSpPr/>
            <p:nvPr/>
          </p:nvSpPr>
          <p:spPr>
            <a:xfrm>
              <a:off x="3526180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343E16E-CF9D-4BC1-A183-F646CB894309}"/>
                </a:ext>
              </a:extLst>
            </p:cNvPr>
            <p:cNvSpPr/>
            <p:nvPr/>
          </p:nvSpPr>
          <p:spPr>
            <a:xfrm>
              <a:off x="3526180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2BDB00F6-9703-4C02-9FC6-4E56528D425D}"/>
                </a:ext>
              </a:extLst>
            </p:cNvPr>
            <p:cNvSpPr/>
            <p:nvPr/>
          </p:nvSpPr>
          <p:spPr>
            <a:xfrm>
              <a:off x="3526180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A2CF952-CE50-4260-B150-C79CDA3938F6}"/>
                </a:ext>
              </a:extLst>
            </p:cNvPr>
            <p:cNvSpPr/>
            <p:nvPr/>
          </p:nvSpPr>
          <p:spPr>
            <a:xfrm>
              <a:off x="3526180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C1F35FF-4617-46A8-B3E0-35FB442FDC54}"/>
                </a:ext>
              </a:extLst>
            </p:cNvPr>
            <p:cNvSpPr/>
            <p:nvPr/>
          </p:nvSpPr>
          <p:spPr>
            <a:xfrm>
              <a:off x="3526180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737D171-8FAA-4BED-ACFA-E70FADAE28A4}"/>
                </a:ext>
              </a:extLst>
            </p:cNvPr>
            <p:cNvSpPr/>
            <p:nvPr/>
          </p:nvSpPr>
          <p:spPr>
            <a:xfrm>
              <a:off x="3526180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3254A78D-D267-4DFF-A636-1D446B546F41}"/>
                </a:ext>
              </a:extLst>
            </p:cNvPr>
            <p:cNvSpPr/>
            <p:nvPr/>
          </p:nvSpPr>
          <p:spPr>
            <a:xfrm>
              <a:off x="3034443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1625FC8A-451E-40F6-AEF4-A1A6A2BF767D}"/>
                </a:ext>
              </a:extLst>
            </p:cNvPr>
            <p:cNvSpPr/>
            <p:nvPr/>
          </p:nvSpPr>
          <p:spPr>
            <a:xfrm>
              <a:off x="3034443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A0FE7BA-58B5-4331-B124-7FA2A888506F}"/>
                </a:ext>
              </a:extLst>
            </p:cNvPr>
            <p:cNvSpPr/>
            <p:nvPr/>
          </p:nvSpPr>
          <p:spPr>
            <a:xfrm>
              <a:off x="3034443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C0B7B7E-A65A-4C7A-A522-298DC07FE404}"/>
                </a:ext>
              </a:extLst>
            </p:cNvPr>
            <p:cNvSpPr/>
            <p:nvPr/>
          </p:nvSpPr>
          <p:spPr>
            <a:xfrm>
              <a:off x="3034443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CC81C04B-9F56-4D7D-9DCD-5EA2CD1BF6A4}"/>
                </a:ext>
              </a:extLst>
            </p:cNvPr>
            <p:cNvSpPr/>
            <p:nvPr/>
          </p:nvSpPr>
          <p:spPr>
            <a:xfrm>
              <a:off x="3034443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25B95913-3B6A-4C9D-9D6A-E9CEC3725022}"/>
                </a:ext>
              </a:extLst>
            </p:cNvPr>
            <p:cNvSpPr/>
            <p:nvPr/>
          </p:nvSpPr>
          <p:spPr>
            <a:xfrm>
              <a:off x="3034443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EB89927B-8896-42A9-A03F-82F08704FE2B}"/>
                </a:ext>
              </a:extLst>
            </p:cNvPr>
            <p:cNvSpPr/>
            <p:nvPr/>
          </p:nvSpPr>
          <p:spPr>
            <a:xfrm>
              <a:off x="3152204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72BEB9CE-69A9-4916-A118-D58F91979136}"/>
                </a:ext>
              </a:extLst>
            </p:cNvPr>
            <p:cNvSpPr/>
            <p:nvPr/>
          </p:nvSpPr>
          <p:spPr>
            <a:xfrm>
              <a:off x="3152204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61418A6-71FC-4D3C-90C5-23404BEDB9CB}"/>
                </a:ext>
              </a:extLst>
            </p:cNvPr>
            <p:cNvSpPr/>
            <p:nvPr/>
          </p:nvSpPr>
          <p:spPr>
            <a:xfrm>
              <a:off x="3152204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2D6A0CE6-5777-47AC-9E05-E22D3B1A2D07}"/>
                </a:ext>
              </a:extLst>
            </p:cNvPr>
            <p:cNvSpPr/>
            <p:nvPr/>
          </p:nvSpPr>
          <p:spPr>
            <a:xfrm>
              <a:off x="3152204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C047D7A9-E991-46F8-9B02-794A4ED54840}"/>
                </a:ext>
              </a:extLst>
            </p:cNvPr>
            <p:cNvSpPr/>
            <p:nvPr/>
          </p:nvSpPr>
          <p:spPr>
            <a:xfrm>
              <a:off x="3152204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F7DB3DA-41F1-428B-81C8-9151C2408EC4}"/>
                </a:ext>
              </a:extLst>
            </p:cNvPr>
            <p:cNvSpPr/>
            <p:nvPr/>
          </p:nvSpPr>
          <p:spPr>
            <a:xfrm>
              <a:off x="3152204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BFFCF144-FD80-499C-A75B-A0FA3C996147}"/>
                </a:ext>
              </a:extLst>
            </p:cNvPr>
            <p:cNvSpPr/>
            <p:nvPr/>
          </p:nvSpPr>
          <p:spPr>
            <a:xfrm>
              <a:off x="2660467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8F50A827-F874-4429-AA1D-D05B2B21F78B}"/>
                </a:ext>
              </a:extLst>
            </p:cNvPr>
            <p:cNvSpPr/>
            <p:nvPr/>
          </p:nvSpPr>
          <p:spPr>
            <a:xfrm>
              <a:off x="2660467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87430DA-847C-43D8-8A6D-5D76991C0843}"/>
                </a:ext>
              </a:extLst>
            </p:cNvPr>
            <p:cNvSpPr/>
            <p:nvPr/>
          </p:nvSpPr>
          <p:spPr>
            <a:xfrm>
              <a:off x="2660467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4560F746-8743-47FE-856E-D1027D0DC464}"/>
                </a:ext>
              </a:extLst>
            </p:cNvPr>
            <p:cNvSpPr/>
            <p:nvPr/>
          </p:nvSpPr>
          <p:spPr>
            <a:xfrm>
              <a:off x="2660467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6CB2F0CE-440C-45A3-8737-C23E967002E9}"/>
                </a:ext>
              </a:extLst>
            </p:cNvPr>
            <p:cNvSpPr/>
            <p:nvPr/>
          </p:nvSpPr>
          <p:spPr>
            <a:xfrm>
              <a:off x="2660467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136C56EA-B577-4CA6-AD7E-342D2FFA5595}"/>
                </a:ext>
              </a:extLst>
            </p:cNvPr>
            <p:cNvSpPr/>
            <p:nvPr/>
          </p:nvSpPr>
          <p:spPr>
            <a:xfrm>
              <a:off x="2660467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20544635-4312-467E-82C9-79C38CD83150}"/>
                </a:ext>
              </a:extLst>
            </p:cNvPr>
            <p:cNvSpPr/>
            <p:nvPr/>
          </p:nvSpPr>
          <p:spPr>
            <a:xfrm>
              <a:off x="2778228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EF03DD3D-02C9-4F55-AF83-EAACD4F43B41}"/>
                </a:ext>
              </a:extLst>
            </p:cNvPr>
            <p:cNvSpPr/>
            <p:nvPr/>
          </p:nvSpPr>
          <p:spPr>
            <a:xfrm>
              <a:off x="2778228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EDAA173-E278-48AC-B3AB-6AEE770F76A2}"/>
                </a:ext>
              </a:extLst>
            </p:cNvPr>
            <p:cNvSpPr/>
            <p:nvPr/>
          </p:nvSpPr>
          <p:spPr>
            <a:xfrm>
              <a:off x="2778228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CB90BC4-1FF1-4FEE-B870-73C1FCC90B35}"/>
                </a:ext>
              </a:extLst>
            </p:cNvPr>
            <p:cNvSpPr/>
            <p:nvPr/>
          </p:nvSpPr>
          <p:spPr>
            <a:xfrm>
              <a:off x="2778228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E3C8CE3-0987-48A5-B915-0836FC219051}"/>
                </a:ext>
              </a:extLst>
            </p:cNvPr>
            <p:cNvSpPr/>
            <p:nvPr/>
          </p:nvSpPr>
          <p:spPr>
            <a:xfrm>
              <a:off x="2778228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46734C77-6286-4BF8-87FE-8A927942A5B0}"/>
                </a:ext>
              </a:extLst>
            </p:cNvPr>
            <p:cNvSpPr/>
            <p:nvPr/>
          </p:nvSpPr>
          <p:spPr>
            <a:xfrm>
              <a:off x="2778228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7C534B91-FCD9-40ED-A280-EF293393CBE4}"/>
                </a:ext>
              </a:extLst>
            </p:cNvPr>
            <p:cNvSpPr/>
            <p:nvPr/>
          </p:nvSpPr>
          <p:spPr>
            <a:xfrm>
              <a:off x="2286491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F90A98FE-6CAB-47AF-A334-4561A60701A1}"/>
                </a:ext>
              </a:extLst>
            </p:cNvPr>
            <p:cNvSpPr/>
            <p:nvPr/>
          </p:nvSpPr>
          <p:spPr>
            <a:xfrm>
              <a:off x="2286491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49A4198-C6F8-4D57-A197-330B154BCE8E}"/>
                </a:ext>
              </a:extLst>
            </p:cNvPr>
            <p:cNvSpPr/>
            <p:nvPr/>
          </p:nvSpPr>
          <p:spPr>
            <a:xfrm>
              <a:off x="2286491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BBF77359-DE80-43DE-A9A7-8859A04619DF}"/>
                </a:ext>
              </a:extLst>
            </p:cNvPr>
            <p:cNvSpPr/>
            <p:nvPr/>
          </p:nvSpPr>
          <p:spPr>
            <a:xfrm>
              <a:off x="2286491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386CAEF3-2FA1-49F2-B2BB-CB7AA7E64B9B}"/>
                </a:ext>
              </a:extLst>
            </p:cNvPr>
            <p:cNvSpPr/>
            <p:nvPr/>
          </p:nvSpPr>
          <p:spPr>
            <a:xfrm>
              <a:off x="2286491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9FD373D2-19B2-4FF2-9D12-E3AE976C37D9}"/>
                </a:ext>
              </a:extLst>
            </p:cNvPr>
            <p:cNvSpPr/>
            <p:nvPr/>
          </p:nvSpPr>
          <p:spPr>
            <a:xfrm>
              <a:off x="2286491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C551890-AD1E-4704-B14C-047E4505B9F6}"/>
                </a:ext>
              </a:extLst>
            </p:cNvPr>
            <p:cNvSpPr/>
            <p:nvPr/>
          </p:nvSpPr>
          <p:spPr>
            <a:xfrm>
              <a:off x="2404252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32819165-1F92-42DC-AA78-8EE33B7CA265}"/>
                </a:ext>
              </a:extLst>
            </p:cNvPr>
            <p:cNvSpPr/>
            <p:nvPr/>
          </p:nvSpPr>
          <p:spPr>
            <a:xfrm>
              <a:off x="2404252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D4BCEA9-22EC-4BC8-AB66-052007A473EA}"/>
                </a:ext>
              </a:extLst>
            </p:cNvPr>
            <p:cNvSpPr/>
            <p:nvPr/>
          </p:nvSpPr>
          <p:spPr>
            <a:xfrm>
              <a:off x="2404252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3B3F5CA-9F3B-4A42-9C6F-0272EC203C8D}"/>
                </a:ext>
              </a:extLst>
            </p:cNvPr>
            <p:cNvSpPr/>
            <p:nvPr/>
          </p:nvSpPr>
          <p:spPr>
            <a:xfrm>
              <a:off x="2404252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643A549-8029-41FB-B5F6-4FAAD6603D05}"/>
                </a:ext>
              </a:extLst>
            </p:cNvPr>
            <p:cNvSpPr/>
            <p:nvPr/>
          </p:nvSpPr>
          <p:spPr>
            <a:xfrm>
              <a:off x="2404252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D2E8A6E0-ECC2-4F64-8F7B-9741D815199C}"/>
                </a:ext>
              </a:extLst>
            </p:cNvPr>
            <p:cNvSpPr/>
            <p:nvPr/>
          </p:nvSpPr>
          <p:spPr>
            <a:xfrm>
              <a:off x="2404252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E84F8F9-B13A-480F-9C0D-E8E5ADE7F3B7}"/>
              </a:ext>
            </a:extLst>
          </p:cNvPr>
          <p:cNvGrpSpPr/>
          <p:nvPr/>
        </p:nvGrpSpPr>
        <p:grpSpPr>
          <a:xfrm>
            <a:off x="3156482" y="3061031"/>
            <a:ext cx="979798" cy="357072"/>
            <a:chOff x="1772815" y="5921322"/>
            <a:chExt cx="1735761" cy="695843"/>
          </a:xfrm>
        </p:grpSpPr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98782B38-3BBF-471B-82F9-5EC9E58B2EB5}"/>
                </a:ext>
              </a:extLst>
            </p:cNvPr>
            <p:cNvSpPr/>
            <p:nvPr/>
          </p:nvSpPr>
          <p:spPr>
            <a:xfrm>
              <a:off x="1772816" y="6084168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4147CCD7-E11A-415E-8ED9-2E76138E5FFF}"/>
                </a:ext>
              </a:extLst>
            </p:cNvPr>
            <p:cNvSpPr/>
            <p:nvPr/>
          </p:nvSpPr>
          <p:spPr>
            <a:xfrm>
              <a:off x="1772815" y="630019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3BC01CD-B8FA-40FF-A661-A387B0620BDA}"/>
                </a:ext>
              </a:extLst>
            </p:cNvPr>
            <p:cNvSpPr txBox="1"/>
            <p:nvPr/>
          </p:nvSpPr>
          <p:spPr>
            <a:xfrm>
              <a:off x="1829680" y="5921322"/>
              <a:ext cx="1678896" cy="479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1450nm</a:t>
              </a:r>
              <a:r>
                <a:rPr lang="ko-KR" altLang="en-US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LED</a:t>
              </a:r>
              <a:endPara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8EDD55-B3FD-4989-8143-7F22F3D60AA1}"/>
                </a:ext>
              </a:extLst>
            </p:cNvPr>
            <p:cNvSpPr txBox="1"/>
            <p:nvPr/>
          </p:nvSpPr>
          <p:spPr>
            <a:xfrm>
              <a:off x="1829680" y="6137349"/>
              <a:ext cx="1673217" cy="479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940nm</a:t>
              </a:r>
              <a:r>
                <a:rPr lang="ko-KR" altLang="en-US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LED</a:t>
              </a:r>
              <a:endPara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D4E26C22-A76C-4B23-B411-A5B0A468CC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553" y="3764926"/>
            <a:ext cx="456177" cy="390293"/>
          </a:xfrm>
          <a:prstGeom prst="rect">
            <a:avLst/>
          </a:prstGeom>
        </p:spPr>
      </p:pic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95E79C3-D2D9-4FF0-B91D-EBF15CD7A499}"/>
              </a:ext>
            </a:extLst>
          </p:cNvPr>
          <p:cNvSpPr/>
          <p:nvPr/>
        </p:nvSpPr>
        <p:spPr>
          <a:xfrm>
            <a:off x="2981738" y="4625738"/>
            <a:ext cx="5693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M-LiDAR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6C7F477-E0C5-4C45-BF58-4722906783D3}"/>
              </a:ext>
            </a:extLst>
          </p:cNvPr>
          <p:cNvSpPr/>
          <p:nvPr/>
        </p:nvSpPr>
        <p:spPr>
          <a:xfrm>
            <a:off x="1017161" y="3589407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S-LiDAR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pic>
        <p:nvPicPr>
          <p:cNvPr id="216" name="그림 215">
            <a:extLst>
              <a:ext uri="{FF2B5EF4-FFF2-40B4-BE49-F238E27FC236}">
                <a16:creationId xmlns:a16="http://schemas.microsoft.com/office/drawing/2014/main" id="{842CF580-EA2A-487A-9B03-7850AE4B2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96" y="3767984"/>
            <a:ext cx="328988" cy="421306"/>
          </a:xfrm>
          <a:prstGeom prst="rect">
            <a:avLst/>
          </a:prstGeom>
        </p:spPr>
      </p:pic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7D9F6B3-AE78-4BAF-AB41-98982F6C6B85}"/>
              </a:ext>
            </a:extLst>
          </p:cNvPr>
          <p:cNvSpPr/>
          <p:nvPr/>
        </p:nvSpPr>
        <p:spPr>
          <a:xfrm>
            <a:off x="413555" y="3364308"/>
            <a:ext cx="1127152" cy="884666"/>
          </a:xfrm>
          <a:prstGeom prst="rect">
            <a:avLst/>
          </a:prstGeom>
          <a:solidFill>
            <a:srgbClr val="FFD2D2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0D0F737-63D7-4855-9BCD-58C67DCD337C}"/>
              </a:ext>
            </a:extLst>
          </p:cNvPr>
          <p:cNvSpPr txBox="1"/>
          <p:nvPr/>
        </p:nvSpPr>
        <p:spPr>
          <a:xfrm>
            <a:off x="349412" y="341068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변동부 </a:t>
            </a:r>
            <a:r>
              <a:rPr lang="en-US" altLang="ko-KR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모듈</a:t>
            </a:r>
            <a:r>
              <a:rPr lang="en-US" altLang="ko-KR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ko-KR" altLang="en-US" sz="1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A2444BA-081D-4C63-8F04-228EDF4464DE}"/>
              </a:ext>
            </a:extLst>
          </p:cNvPr>
          <p:cNvSpPr txBox="1"/>
          <p:nvPr/>
        </p:nvSpPr>
        <p:spPr>
          <a:xfrm>
            <a:off x="1565115" y="148070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공용부</a:t>
            </a:r>
            <a:endParaRPr lang="ko-KR" altLang="en-US" sz="1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8FC0C450-CE9F-44B2-8EFB-2391EB6EED05}"/>
              </a:ext>
            </a:extLst>
          </p:cNvPr>
          <p:cNvCxnSpPr>
            <a:cxnSpLocks/>
          </p:cNvCxnSpPr>
          <p:nvPr/>
        </p:nvCxnSpPr>
        <p:spPr>
          <a:xfrm>
            <a:off x="1026993" y="3642556"/>
            <a:ext cx="0" cy="5355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C48A1F5-E5EA-4B85-87D5-E32ABDB6CAA3}"/>
              </a:ext>
            </a:extLst>
          </p:cNvPr>
          <p:cNvSpPr txBox="1"/>
          <p:nvPr/>
        </p:nvSpPr>
        <p:spPr>
          <a:xfrm>
            <a:off x="5268631" y="979013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SW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concept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9495B234-CA5A-4139-B119-014D74485730}"/>
              </a:ext>
            </a:extLst>
          </p:cNvPr>
          <p:cNvSpPr/>
          <p:nvPr/>
        </p:nvSpPr>
        <p:spPr>
          <a:xfrm>
            <a:off x="6091916" y="1457637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Acquisition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CEDEEC89-A0F7-4300-BE71-4FC63EA658EC}"/>
              </a:ext>
            </a:extLst>
          </p:cNvPr>
          <p:cNvSpPr/>
          <p:nvPr/>
        </p:nvSpPr>
        <p:spPr>
          <a:xfrm>
            <a:off x="6091917" y="1963374"/>
            <a:ext cx="2361020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Pattern Recognition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9C34607C-7522-4A1B-B8CA-AE5475C8335D}"/>
              </a:ext>
            </a:extLst>
          </p:cNvPr>
          <p:cNvSpPr/>
          <p:nvPr/>
        </p:nvSpPr>
        <p:spPr>
          <a:xfrm>
            <a:off x="6091915" y="2469111"/>
            <a:ext cx="2361020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좌표 변환</a:t>
            </a: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B4873BE2-8A9D-4269-BA18-6200A5BE0C78}"/>
              </a:ext>
            </a:extLst>
          </p:cNvPr>
          <p:cNvSpPr/>
          <p:nvPr/>
        </p:nvSpPr>
        <p:spPr>
          <a:xfrm>
            <a:off x="6091914" y="2974847"/>
            <a:ext cx="2361021" cy="28595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Geometric </a:t>
            </a:r>
            <a:r>
              <a:rPr lang="ko-KR" altLang="en-US" sz="1100" err="1">
                <a:solidFill>
                  <a:schemeClr val="tx1"/>
                </a:solidFill>
              </a:rPr>
              <a:t>보정값</a:t>
            </a:r>
            <a:r>
              <a:rPr lang="ko-KR" altLang="en-US" sz="1100">
                <a:solidFill>
                  <a:schemeClr val="tx1"/>
                </a:solidFill>
              </a:rPr>
              <a:t> 산출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2C35961-005A-497E-9E16-DC48D1294D74}"/>
              </a:ext>
            </a:extLst>
          </p:cNvPr>
          <p:cNvSpPr/>
          <p:nvPr/>
        </p:nvSpPr>
        <p:spPr>
          <a:xfrm>
            <a:off x="6228476" y="3472707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Pattern </a:t>
            </a:r>
            <a:r>
              <a:rPr lang="ko-KR" altLang="en-US" sz="1000">
                <a:solidFill>
                  <a:schemeClr val="tx1"/>
                </a:solidFill>
              </a:rPr>
              <a:t>매칭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EAD29CB-F6A6-4F6A-A23D-FF2E451C2BFA}"/>
              </a:ext>
            </a:extLst>
          </p:cNvPr>
          <p:cNvSpPr/>
          <p:nvPr/>
        </p:nvSpPr>
        <p:spPr>
          <a:xfrm>
            <a:off x="7321655" y="3472707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GT</a:t>
            </a:r>
            <a:r>
              <a:rPr lang="ko-KR" altLang="en-US" sz="1000">
                <a:solidFill>
                  <a:schemeClr val="tx1"/>
                </a:solidFill>
              </a:rPr>
              <a:t>와 좌표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차이값 계산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4809DBE-E014-47E8-BB50-EE0740988836}"/>
              </a:ext>
            </a:extLst>
          </p:cNvPr>
          <p:cNvSpPr txBox="1"/>
          <p:nvPr/>
        </p:nvSpPr>
        <p:spPr>
          <a:xfrm>
            <a:off x="6431091" y="3338221"/>
            <a:ext cx="601447" cy="2308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S-LiDAR</a:t>
            </a:r>
            <a:endParaRPr lang="ko-KR" altLang="en-US" sz="9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EC053DA-2EA0-4E99-ADB3-CDA383924D00}"/>
              </a:ext>
            </a:extLst>
          </p:cNvPr>
          <p:cNvSpPr txBox="1"/>
          <p:nvPr/>
        </p:nvSpPr>
        <p:spPr>
          <a:xfrm>
            <a:off x="7506637" y="3338221"/>
            <a:ext cx="636713" cy="2308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/>
              <a:t>M-LiDAR</a:t>
            </a:r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A200316-B756-45C7-A67D-00A6090D4051}"/>
              </a:ext>
            </a:extLst>
          </p:cNvPr>
          <p:cNvSpPr/>
          <p:nvPr/>
        </p:nvSpPr>
        <p:spPr>
          <a:xfrm>
            <a:off x="8627627" y="788898"/>
            <a:ext cx="733132" cy="18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통합 공용화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49AB440-5985-4F10-864E-D73CE186F096}"/>
              </a:ext>
            </a:extLst>
          </p:cNvPr>
          <p:cNvSpPr/>
          <p:nvPr/>
        </p:nvSpPr>
        <p:spPr>
          <a:xfrm>
            <a:off x="8627627" y="1022846"/>
            <a:ext cx="733132" cy="18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개별 공용화</a:t>
            </a:r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B5B5C493-98B6-4128-94E4-329B575D1756}"/>
              </a:ext>
            </a:extLst>
          </p:cNvPr>
          <p:cNvCxnSpPr>
            <a:cxnSpLocks/>
            <a:stCxn id="228" idx="2"/>
            <a:endCxn id="229" idx="0"/>
          </p:cNvCxnSpPr>
          <p:nvPr/>
        </p:nvCxnSpPr>
        <p:spPr>
          <a:xfrm>
            <a:off x="7272426" y="1775179"/>
            <a:ext cx="1" cy="18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83A8CCF4-ADC2-4040-BF7A-232A875320F7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7272425" y="2280916"/>
            <a:ext cx="2" cy="18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28F4E856-63CD-4DD9-ADAD-4674A588BBD2}"/>
              </a:ext>
            </a:extLst>
          </p:cNvPr>
          <p:cNvCxnSpPr>
            <a:cxnSpLocks/>
            <a:stCxn id="230" idx="2"/>
            <a:endCxn id="231" idx="0"/>
          </p:cNvCxnSpPr>
          <p:nvPr/>
        </p:nvCxnSpPr>
        <p:spPr>
          <a:xfrm>
            <a:off x="7272425" y="2786653"/>
            <a:ext cx="0" cy="188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C4D1D56-79FD-4525-AB8B-BBF7143688A3}"/>
              </a:ext>
            </a:extLst>
          </p:cNvPr>
          <p:cNvSpPr/>
          <p:nvPr/>
        </p:nvSpPr>
        <p:spPr>
          <a:xfrm>
            <a:off x="6227645" y="4217026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Focal length, 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Principal point,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Skew </a:t>
            </a:r>
            <a:r>
              <a:rPr lang="ko-KR" altLang="en-US" sz="1000">
                <a:solidFill>
                  <a:schemeClr val="tx1"/>
                </a:solidFill>
              </a:rPr>
              <a:t>추출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1F4ED5AF-CA36-46C4-904D-5D36F8231DD2}"/>
              </a:ext>
            </a:extLst>
          </p:cNvPr>
          <p:cNvSpPr/>
          <p:nvPr/>
        </p:nvSpPr>
        <p:spPr>
          <a:xfrm>
            <a:off x="7321655" y="4212199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Rx</a:t>
            </a:r>
            <a:r>
              <a:rPr lang="ko-KR" altLang="en-US" sz="1000">
                <a:solidFill>
                  <a:schemeClr val="tx1"/>
                </a:solidFill>
              </a:rPr>
              <a:t> 센서 구조에 대한 최적화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F4F92DF-D41E-4517-B210-3E2C3D7530DF}"/>
              </a:ext>
            </a:extLst>
          </p:cNvPr>
          <p:cNvSpPr/>
          <p:nvPr/>
        </p:nvSpPr>
        <p:spPr>
          <a:xfrm>
            <a:off x="6227645" y="4949070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Lens </a:t>
            </a:r>
            <a:r>
              <a:rPr lang="ko-KR" altLang="en-US" sz="1000">
                <a:solidFill>
                  <a:schemeClr val="tx1"/>
                </a:solidFill>
              </a:rPr>
              <a:t>왜곡 </a:t>
            </a:r>
            <a:r>
              <a:rPr lang="ko-KR" altLang="en-US" sz="1000" err="1">
                <a:solidFill>
                  <a:schemeClr val="tx1"/>
                </a:solidFill>
              </a:rPr>
              <a:t>보정값</a:t>
            </a:r>
            <a:r>
              <a:rPr lang="ko-KR" altLang="en-US" sz="1000">
                <a:solidFill>
                  <a:schemeClr val="tx1"/>
                </a:solidFill>
              </a:rPr>
              <a:t> 산출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0BB4412-445C-4653-963C-583CECFD4F38}"/>
              </a:ext>
            </a:extLst>
          </p:cNvPr>
          <p:cNvSpPr/>
          <p:nvPr/>
        </p:nvSpPr>
        <p:spPr>
          <a:xfrm>
            <a:off x="7321655" y="4944243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Azimuth</a:t>
            </a:r>
            <a:r>
              <a:rPr lang="ko-KR" altLang="en-US" sz="1000">
                <a:solidFill>
                  <a:schemeClr val="tx1"/>
                </a:solidFill>
              </a:rPr>
              <a:t> 값</a:t>
            </a:r>
            <a:r>
              <a:rPr lang="en-US" altLang="ko-KR" sz="1000">
                <a:solidFill>
                  <a:schemeClr val="tx1"/>
                </a:solidFill>
              </a:rPr>
              <a:t>, Elevation</a:t>
            </a:r>
            <a:r>
              <a:rPr lang="ko-KR" altLang="en-US" sz="1000">
                <a:solidFill>
                  <a:schemeClr val="tx1"/>
                </a:solidFill>
              </a:rPr>
              <a:t> 값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산출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F548CE8-5B51-4C6A-BC73-1F8F5E0408AB}"/>
              </a:ext>
            </a:extLst>
          </p:cNvPr>
          <p:cNvSpPr txBox="1"/>
          <p:nvPr/>
        </p:nvSpPr>
        <p:spPr>
          <a:xfrm>
            <a:off x="1949968" y="510985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LiDAR 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고정 지그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  <a:p>
            <a:pPr algn="ctr"/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교체 가능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E8319D8-14E8-43F5-902A-6D11DF5203B7}"/>
              </a:ext>
            </a:extLst>
          </p:cNvPr>
          <p:cNvSpPr/>
          <p:nvPr/>
        </p:nvSpPr>
        <p:spPr>
          <a:xfrm>
            <a:off x="2775312" y="4440266"/>
            <a:ext cx="1747931" cy="1007019"/>
          </a:xfrm>
          <a:prstGeom prst="rect">
            <a:avLst/>
          </a:prstGeom>
          <a:solidFill>
            <a:srgbClr val="FFD2D2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50AF21D-9C95-46D3-B411-FB8FEF6A2CA1}"/>
              </a:ext>
            </a:extLst>
          </p:cNvPr>
          <p:cNvSpPr txBox="1"/>
          <p:nvPr/>
        </p:nvSpPr>
        <p:spPr>
          <a:xfrm>
            <a:off x="2796767" y="445354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변동부 </a:t>
            </a:r>
            <a:r>
              <a:rPr lang="en-US" altLang="ko-KR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(Jig)</a:t>
            </a:r>
            <a:endParaRPr lang="ko-KR" altLang="en-US" sz="1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D673C58-4C6C-46E4-934E-3EAA0312AE6C}"/>
              </a:ext>
            </a:extLst>
          </p:cNvPr>
          <p:cNvCxnSpPr>
            <a:cxnSpLocks/>
            <a:stCxn id="247" idx="1"/>
          </p:cNvCxnSpPr>
          <p:nvPr/>
        </p:nvCxnSpPr>
        <p:spPr>
          <a:xfrm flipH="1" flipV="1">
            <a:off x="1258635" y="4407033"/>
            <a:ext cx="1516677" cy="536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그림 226">
            <a:extLst>
              <a:ext uri="{FF2B5EF4-FFF2-40B4-BE49-F238E27FC236}">
                <a16:creationId xmlns:a16="http://schemas.microsoft.com/office/drawing/2014/main" id="{ABF1D5F3-451A-4D76-9573-EF44720A23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029"/>
          <a:stretch/>
        </p:blipFill>
        <p:spPr>
          <a:xfrm>
            <a:off x="2992575" y="4835567"/>
            <a:ext cx="535724" cy="291668"/>
          </a:xfrm>
          <a:prstGeom prst="rect">
            <a:avLst/>
          </a:prstGeom>
        </p:spPr>
      </p:pic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B528D886-347B-4219-8A97-73DFB122FA94}"/>
              </a:ext>
            </a:extLst>
          </p:cNvPr>
          <p:cNvCxnSpPr>
            <a:cxnSpLocks/>
          </p:cNvCxnSpPr>
          <p:nvPr/>
        </p:nvCxnSpPr>
        <p:spPr>
          <a:xfrm>
            <a:off x="3710596" y="4794632"/>
            <a:ext cx="0" cy="5355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>
            <a:extLst>
              <a:ext uri="{FF2B5EF4-FFF2-40B4-BE49-F238E27FC236}">
                <a16:creationId xmlns:a16="http://schemas.microsoft.com/office/drawing/2014/main" id="{EE35E775-0F03-4684-9A5B-C77452A1CC85}"/>
              </a:ext>
            </a:extLst>
          </p:cNvPr>
          <p:cNvSpPr/>
          <p:nvPr/>
        </p:nvSpPr>
        <p:spPr>
          <a:xfrm>
            <a:off x="799555" y="428453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72F1EC0-4A92-4D94-BC39-406D8D9CE380}"/>
              </a:ext>
            </a:extLst>
          </p:cNvPr>
          <p:cNvSpPr/>
          <p:nvPr/>
        </p:nvSpPr>
        <p:spPr>
          <a:xfrm>
            <a:off x="951955" y="428916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9D0E1E9E-7A2D-4D37-9D56-D8CF6B02A070}"/>
              </a:ext>
            </a:extLst>
          </p:cNvPr>
          <p:cNvSpPr/>
          <p:nvPr/>
        </p:nvSpPr>
        <p:spPr>
          <a:xfrm>
            <a:off x="1127439" y="428916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96EE7CA4-C664-42D9-A9C1-B7B263D30836}"/>
              </a:ext>
            </a:extLst>
          </p:cNvPr>
          <p:cNvSpPr/>
          <p:nvPr/>
        </p:nvSpPr>
        <p:spPr>
          <a:xfrm>
            <a:off x="757994" y="4353811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6F8734C4-ADF5-4D2B-B85A-1594FF9162C7}"/>
              </a:ext>
            </a:extLst>
          </p:cNvPr>
          <p:cNvSpPr/>
          <p:nvPr/>
        </p:nvSpPr>
        <p:spPr>
          <a:xfrm>
            <a:off x="924247" y="4353812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9FD69FFA-2831-4BEF-966C-D8200D3EBAEA}"/>
              </a:ext>
            </a:extLst>
          </p:cNvPr>
          <p:cNvSpPr/>
          <p:nvPr/>
        </p:nvSpPr>
        <p:spPr>
          <a:xfrm>
            <a:off x="1081259" y="4353812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43407232-86B2-4269-830A-BEB59A432D5A}"/>
              </a:ext>
            </a:extLst>
          </p:cNvPr>
          <p:cNvSpPr/>
          <p:nvPr/>
        </p:nvSpPr>
        <p:spPr>
          <a:xfrm>
            <a:off x="698093" y="441219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F722AE57-1C1D-41F7-891F-28EA19ABAD1B}"/>
              </a:ext>
            </a:extLst>
          </p:cNvPr>
          <p:cNvSpPr/>
          <p:nvPr/>
        </p:nvSpPr>
        <p:spPr>
          <a:xfrm>
            <a:off x="868965" y="4416814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36BE424A-9040-4AC5-815E-1AB079F07004}"/>
              </a:ext>
            </a:extLst>
          </p:cNvPr>
          <p:cNvSpPr/>
          <p:nvPr/>
        </p:nvSpPr>
        <p:spPr>
          <a:xfrm>
            <a:off x="1025977" y="4416814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순서도: 자기 디스크 262">
            <a:extLst>
              <a:ext uri="{FF2B5EF4-FFF2-40B4-BE49-F238E27FC236}">
                <a16:creationId xmlns:a16="http://schemas.microsoft.com/office/drawing/2014/main" id="{E1042827-2A39-4D80-A395-C72432E647A3}"/>
              </a:ext>
            </a:extLst>
          </p:cNvPr>
          <p:cNvSpPr/>
          <p:nvPr/>
        </p:nvSpPr>
        <p:spPr>
          <a:xfrm>
            <a:off x="3143411" y="5139387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4" name="순서도: 자기 디스크 263">
            <a:extLst>
              <a:ext uri="{FF2B5EF4-FFF2-40B4-BE49-F238E27FC236}">
                <a16:creationId xmlns:a16="http://schemas.microsoft.com/office/drawing/2014/main" id="{CA16C815-03ED-4222-9BED-F89C6A0AD96B}"/>
              </a:ext>
            </a:extLst>
          </p:cNvPr>
          <p:cNvSpPr/>
          <p:nvPr/>
        </p:nvSpPr>
        <p:spPr>
          <a:xfrm>
            <a:off x="3235715" y="5192255"/>
            <a:ext cx="28855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5" name="순서도: 자기 디스크 264">
            <a:extLst>
              <a:ext uri="{FF2B5EF4-FFF2-40B4-BE49-F238E27FC236}">
                <a16:creationId xmlns:a16="http://schemas.microsoft.com/office/drawing/2014/main" id="{71A7C967-B370-4EC4-A932-F6448998B01F}"/>
              </a:ext>
            </a:extLst>
          </p:cNvPr>
          <p:cNvSpPr/>
          <p:nvPr/>
        </p:nvSpPr>
        <p:spPr>
          <a:xfrm>
            <a:off x="3330822" y="5156193"/>
            <a:ext cx="28855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8" name="정육면체 267">
            <a:extLst>
              <a:ext uri="{FF2B5EF4-FFF2-40B4-BE49-F238E27FC236}">
                <a16:creationId xmlns:a16="http://schemas.microsoft.com/office/drawing/2014/main" id="{7C2B4A99-A958-4FF9-8594-6C4F0023F492}"/>
              </a:ext>
            </a:extLst>
          </p:cNvPr>
          <p:cNvSpPr/>
          <p:nvPr/>
        </p:nvSpPr>
        <p:spPr>
          <a:xfrm>
            <a:off x="3235715" y="5508185"/>
            <a:ext cx="907275" cy="282951"/>
          </a:xfrm>
          <a:prstGeom prst="cube">
            <a:avLst>
              <a:gd name="adj" fmla="val 892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6CF340CF-2EAA-4681-8361-8CF5FC03E159}"/>
              </a:ext>
            </a:extLst>
          </p:cNvPr>
          <p:cNvSpPr/>
          <p:nvPr/>
        </p:nvSpPr>
        <p:spPr>
          <a:xfrm>
            <a:off x="3521760" y="5528085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B322604F-5E45-46A0-BEE2-ECF70B76A008}"/>
              </a:ext>
            </a:extLst>
          </p:cNvPr>
          <p:cNvSpPr/>
          <p:nvPr/>
        </p:nvSpPr>
        <p:spPr>
          <a:xfrm>
            <a:off x="3678923" y="552794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D95A8314-EF9E-483B-8D39-9583EABB5470}"/>
              </a:ext>
            </a:extLst>
          </p:cNvPr>
          <p:cNvSpPr/>
          <p:nvPr/>
        </p:nvSpPr>
        <p:spPr>
          <a:xfrm>
            <a:off x="3844881" y="552794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D04B7B86-FD19-42F3-B699-786989B30FB6}"/>
              </a:ext>
            </a:extLst>
          </p:cNvPr>
          <p:cNvSpPr/>
          <p:nvPr/>
        </p:nvSpPr>
        <p:spPr>
          <a:xfrm>
            <a:off x="3480199" y="559736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21DA58A0-EB00-4CFD-9157-7199DD21EA0C}"/>
              </a:ext>
            </a:extLst>
          </p:cNvPr>
          <p:cNvSpPr/>
          <p:nvPr/>
        </p:nvSpPr>
        <p:spPr>
          <a:xfrm>
            <a:off x="3641689" y="5597361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AE771C56-3E41-447C-AC66-F8F68EBD2DBB}"/>
              </a:ext>
            </a:extLst>
          </p:cNvPr>
          <p:cNvSpPr/>
          <p:nvPr/>
        </p:nvSpPr>
        <p:spPr>
          <a:xfrm>
            <a:off x="3803464" y="5597361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346BF40-E2FF-4480-ADC4-ED8471ABE454}"/>
              </a:ext>
            </a:extLst>
          </p:cNvPr>
          <p:cNvSpPr/>
          <p:nvPr/>
        </p:nvSpPr>
        <p:spPr>
          <a:xfrm>
            <a:off x="3425061" y="5664975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62F99C3B-9917-4F5D-99E8-62E1A3C65219}"/>
              </a:ext>
            </a:extLst>
          </p:cNvPr>
          <p:cNvSpPr/>
          <p:nvPr/>
        </p:nvSpPr>
        <p:spPr>
          <a:xfrm>
            <a:off x="3595933" y="566483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898D93D5-28CD-4B84-93B5-DC5C3D3C14DF}"/>
              </a:ext>
            </a:extLst>
          </p:cNvPr>
          <p:cNvSpPr/>
          <p:nvPr/>
        </p:nvSpPr>
        <p:spPr>
          <a:xfrm>
            <a:off x="3752945" y="566483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D5C5DA38-B507-488D-9EB4-54DA93EF14C0}"/>
              </a:ext>
            </a:extLst>
          </p:cNvPr>
          <p:cNvSpPr/>
          <p:nvPr/>
        </p:nvSpPr>
        <p:spPr>
          <a:xfrm>
            <a:off x="420097" y="3601509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M-LiDAR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81" name="실행 단추: 앞으로 또는 다음 5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DA83809B-508A-46E5-994E-000B7D646E16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93" name="그림 292">
            <a:extLst>
              <a:ext uri="{FF2B5EF4-FFF2-40B4-BE49-F238E27FC236}">
                <a16:creationId xmlns:a16="http://schemas.microsoft.com/office/drawing/2014/main" id="{3017F06E-09F5-4AB4-9F4B-811AB8E6B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3527" y="4883518"/>
            <a:ext cx="452952" cy="178873"/>
          </a:xfrm>
          <a:prstGeom prst="rect">
            <a:avLst/>
          </a:prstGeom>
        </p:spPr>
      </p:pic>
      <p:sp>
        <p:nvSpPr>
          <p:cNvPr id="294" name="순서도: 자기 디스크 293">
            <a:extLst>
              <a:ext uri="{FF2B5EF4-FFF2-40B4-BE49-F238E27FC236}">
                <a16:creationId xmlns:a16="http://schemas.microsoft.com/office/drawing/2014/main" id="{055760B3-A493-4F61-8B5B-B9AE8D573713}"/>
              </a:ext>
            </a:extLst>
          </p:cNvPr>
          <p:cNvSpPr/>
          <p:nvPr/>
        </p:nvSpPr>
        <p:spPr>
          <a:xfrm>
            <a:off x="3982433" y="5206505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5" name="순서도: 자기 디스크 294">
            <a:extLst>
              <a:ext uri="{FF2B5EF4-FFF2-40B4-BE49-F238E27FC236}">
                <a16:creationId xmlns:a16="http://schemas.microsoft.com/office/drawing/2014/main" id="{4E1EE035-DB22-409E-B375-A304B78F0C6E}"/>
              </a:ext>
            </a:extLst>
          </p:cNvPr>
          <p:cNvSpPr/>
          <p:nvPr/>
        </p:nvSpPr>
        <p:spPr>
          <a:xfrm>
            <a:off x="4142990" y="5206505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6" name="순서도: 자기 디스크 295">
            <a:extLst>
              <a:ext uri="{FF2B5EF4-FFF2-40B4-BE49-F238E27FC236}">
                <a16:creationId xmlns:a16="http://schemas.microsoft.com/office/drawing/2014/main" id="{DFB18BF0-4C74-40A7-8C21-EF448EA0C99A}"/>
              </a:ext>
            </a:extLst>
          </p:cNvPr>
          <p:cNvSpPr/>
          <p:nvPr/>
        </p:nvSpPr>
        <p:spPr>
          <a:xfrm>
            <a:off x="4035284" y="5089488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7" name="순서도: 자기 디스크 296">
            <a:extLst>
              <a:ext uri="{FF2B5EF4-FFF2-40B4-BE49-F238E27FC236}">
                <a16:creationId xmlns:a16="http://schemas.microsoft.com/office/drawing/2014/main" id="{B15D84AC-C0C1-4518-B2E7-72D19BE2C9EA}"/>
              </a:ext>
            </a:extLst>
          </p:cNvPr>
          <p:cNvSpPr/>
          <p:nvPr/>
        </p:nvSpPr>
        <p:spPr>
          <a:xfrm>
            <a:off x="4192174" y="5089488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423C6942-3AFA-4D6B-9293-BFE3F054FA52}"/>
              </a:ext>
            </a:extLst>
          </p:cNvPr>
          <p:cNvSpPr/>
          <p:nvPr/>
        </p:nvSpPr>
        <p:spPr>
          <a:xfrm>
            <a:off x="5238733" y="5519938"/>
            <a:ext cx="3623246" cy="578110"/>
          </a:xfrm>
          <a:prstGeom prst="roundRect">
            <a:avLst/>
          </a:prstGeom>
          <a:solidFill>
            <a:srgbClr val="FFFFC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S-LiDAR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추가 공정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48DB83B-BDC9-4FE4-B463-A0C845E21C2F}"/>
              </a:ext>
            </a:extLst>
          </p:cNvPr>
          <p:cNvSpPr/>
          <p:nvPr/>
        </p:nvSpPr>
        <p:spPr>
          <a:xfrm>
            <a:off x="5238733" y="4000985"/>
            <a:ext cx="3623248" cy="975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M-LiDAR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/S-LiDAR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공통부분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C1B3CB-F5B6-4BB0-8E07-009B735DB9F0}"/>
              </a:ext>
            </a:extLst>
          </p:cNvPr>
          <p:cNvSpPr/>
          <p:nvPr/>
        </p:nvSpPr>
        <p:spPr>
          <a:xfrm>
            <a:off x="937066" y="4498639"/>
            <a:ext cx="1171257" cy="6791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FF849C-66C1-45A2-9B19-CB51B44796A0}"/>
              </a:ext>
            </a:extLst>
          </p:cNvPr>
          <p:cNvSpPr/>
          <p:nvPr/>
        </p:nvSpPr>
        <p:spPr>
          <a:xfrm>
            <a:off x="562062" y="1069494"/>
            <a:ext cx="4060272" cy="504424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313C21-AC7A-4096-B2E7-2B6576774401}"/>
              </a:ext>
            </a:extLst>
          </p:cNvPr>
          <p:cNvSpPr/>
          <p:nvPr/>
        </p:nvSpPr>
        <p:spPr>
          <a:xfrm>
            <a:off x="1178461" y="1342685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56DABA-B969-46A8-A859-0D341CFD1801}"/>
              </a:ext>
            </a:extLst>
          </p:cNvPr>
          <p:cNvSpPr/>
          <p:nvPr/>
        </p:nvSpPr>
        <p:spPr>
          <a:xfrm>
            <a:off x="1178461" y="1891757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BAB31-AA3B-49FA-BA2C-7AECAC34D5A6}"/>
              </a:ext>
            </a:extLst>
          </p:cNvPr>
          <p:cNvSpPr/>
          <p:nvPr/>
        </p:nvSpPr>
        <p:spPr>
          <a:xfrm>
            <a:off x="1178461" y="2440829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BC864B-FEBF-4EF1-8852-AFB5FB24E6FE}"/>
              </a:ext>
            </a:extLst>
          </p:cNvPr>
          <p:cNvSpPr/>
          <p:nvPr/>
        </p:nvSpPr>
        <p:spPr>
          <a:xfrm>
            <a:off x="1178461" y="2989901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46DE6F-DB53-4154-8D5A-C09DF6676D97}"/>
              </a:ext>
            </a:extLst>
          </p:cNvPr>
          <p:cNvCxnSpPr>
            <a:cxnSpLocks/>
          </p:cNvCxnSpPr>
          <p:nvPr/>
        </p:nvCxnSpPr>
        <p:spPr>
          <a:xfrm>
            <a:off x="946860" y="1656518"/>
            <a:ext cx="0" cy="2275309"/>
          </a:xfrm>
          <a:prstGeom prst="straightConnector1">
            <a:avLst/>
          </a:prstGeom>
          <a:ln w="190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B940AC-DA93-4DA0-81D3-2F04F5017B38}"/>
              </a:ext>
            </a:extLst>
          </p:cNvPr>
          <p:cNvSpPr txBox="1"/>
          <p:nvPr/>
        </p:nvSpPr>
        <p:spPr>
          <a:xfrm>
            <a:off x="952923" y="1518992"/>
            <a:ext cx="139653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B050"/>
                </a:solidFill>
                <a:latin typeface="+mj-ea"/>
                <a:ea typeface="+mj-ea"/>
              </a:rPr>
              <a:t>검출 가능 모든 거리에서 촬영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F1F8C-44EA-41C1-B0C3-AFE38AB20025}"/>
              </a:ext>
            </a:extLst>
          </p:cNvPr>
          <p:cNvSpPr txBox="1"/>
          <p:nvPr/>
        </p:nvSpPr>
        <p:spPr>
          <a:xfrm>
            <a:off x="2139960" y="346611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5m</a:t>
            </a:r>
            <a:endParaRPr lang="ko-KR" altLang="en-US" sz="100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895BC-7E65-48CF-B253-887FF62C4841}"/>
              </a:ext>
            </a:extLst>
          </p:cNvPr>
          <p:cNvSpPr txBox="1"/>
          <p:nvPr/>
        </p:nvSpPr>
        <p:spPr>
          <a:xfrm>
            <a:off x="2139960" y="285140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15m</a:t>
            </a:r>
            <a:endParaRPr lang="ko-KR" altLang="en-US" sz="100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7AA59-EE63-4266-BCEF-0269C9C969E1}"/>
              </a:ext>
            </a:extLst>
          </p:cNvPr>
          <p:cNvSpPr txBox="1"/>
          <p:nvPr/>
        </p:nvSpPr>
        <p:spPr>
          <a:xfrm>
            <a:off x="2139960" y="2302329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25m</a:t>
            </a:r>
            <a:endParaRPr lang="ko-KR" altLang="en-US" sz="100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DA5A6-2AD7-45A4-A49C-F5B96EBDA673}"/>
              </a:ext>
            </a:extLst>
          </p:cNvPr>
          <p:cNvSpPr txBox="1"/>
          <p:nvPr/>
        </p:nvSpPr>
        <p:spPr>
          <a:xfrm>
            <a:off x="2139960" y="175724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50m</a:t>
            </a:r>
            <a:endParaRPr lang="ko-KR" altLang="en-US" sz="1000">
              <a:latin typeface="+mn-lt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FB3FD0-9D43-46E5-9BD4-555A7E021DCF}"/>
              </a:ext>
            </a:extLst>
          </p:cNvPr>
          <p:cNvCxnSpPr/>
          <p:nvPr/>
        </p:nvCxnSpPr>
        <p:spPr>
          <a:xfrm>
            <a:off x="1771085" y="3185782"/>
            <a:ext cx="0" cy="25245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91C671D-5480-478B-9B6C-02B96E0FCE6E}"/>
              </a:ext>
            </a:extLst>
          </p:cNvPr>
          <p:cNvCxnSpPr/>
          <p:nvPr/>
        </p:nvCxnSpPr>
        <p:spPr>
          <a:xfrm>
            <a:off x="1771085" y="2631935"/>
            <a:ext cx="0" cy="25245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964DBB5-A910-4D5C-9365-41A8AF67AEB1}"/>
              </a:ext>
            </a:extLst>
          </p:cNvPr>
          <p:cNvCxnSpPr/>
          <p:nvPr/>
        </p:nvCxnSpPr>
        <p:spPr>
          <a:xfrm>
            <a:off x="1771085" y="2075037"/>
            <a:ext cx="0" cy="25245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A05FD9D-C742-4D6F-A708-F49DDA54F636}"/>
              </a:ext>
            </a:extLst>
          </p:cNvPr>
          <p:cNvCxnSpPr/>
          <p:nvPr/>
        </p:nvCxnSpPr>
        <p:spPr>
          <a:xfrm>
            <a:off x="2771068" y="4820864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28B86C01-AA23-41BB-852D-ACB4434B3AAD}"/>
              </a:ext>
            </a:extLst>
          </p:cNvPr>
          <p:cNvSpPr/>
          <p:nvPr/>
        </p:nvSpPr>
        <p:spPr>
          <a:xfrm>
            <a:off x="2645068" y="4485242"/>
            <a:ext cx="1440000" cy="540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06E3546-5025-475F-9C7B-E95130BA4A9C}"/>
              </a:ext>
            </a:extLst>
          </p:cNvPr>
          <p:cNvSpPr/>
          <p:nvPr/>
        </p:nvSpPr>
        <p:spPr>
          <a:xfrm>
            <a:off x="2645068" y="4593242"/>
            <a:ext cx="1440000" cy="432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110E0D7-03A7-4971-9405-C483A70D3FBD}"/>
              </a:ext>
            </a:extLst>
          </p:cNvPr>
          <p:cNvSpPr/>
          <p:nvPr/>
        </p:nvSpPr>
        <p:spPr>
          <a:xfrm>
            <a:off x="2645068" y="4701242"/>
            <a:ext cx="1440000" cy="324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50C0B25-47CA-4A07-BA8C-B4A7B9BE0949}"/>
              </a:ext>
            </a:extLst>
          </p:cNvPr>
          <p:cNvSpPr/>
          <p:nvPr/>
        </p:nvSpPr>
        <p:spPr>
          <a:xfrm>
            <a:off x="2645068" y="4809242"/>
            <a:ext cx="1440000" cy="216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466920-2F91-48E5-9C09-DC510BF6828B}"/>
              </a:ext>
            </a:extLst>
          </p:cNvPr>
          <p:cNvCxnSpPr/>
          <p:nvPr/>
        </p:nvCxnSpPr>
        <p:spPr>
          <a:xfrm>
            <a:off x="2771068" y="2005684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217847F-46CF-4866-A696-E66A4B3DCDC2}"/>
              </a:ext>
            </a:extLst>
          </p:cNvPr>
          <p:cNvSpPr/>
          <p:nvPr/>
        </p:nvSpPr>
        <p:spPr>
          <a:xfrm>
            <a:off x="2645068" y="1994062"/>
            <a:ext cx="1440000" cy="216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20CE994-D1F5-4824-9BF3-F4A844DF0D50}"/>
              </a:ext>
            </a:extLst>
          </p:cNvPr>
          <p:cNvCxnSpPr/>
          <p:nvPr/>
        </p:nvCxnSpPr>
        <p:spPr>
          <a:xfrm>
            <a:off x="2771068" y="2578970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EEA4C6A-8D98-4582-A033-B3A08D29D9B7}"/>
              </a:ext>
            </a:extLst>
          </p:cNvPr>
          <p:cNvSpPr/>
          <p:nvPr/>
        </p:nvSpPr>
        <p:spPr>
          <a:xfrm>
            <a:off x="2645068" y="2459348"/>
            <a:ext cx="1440000" cy="324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D11F4DF-0281-4AE9-8697-81B1C29BBF2D}"/>
              </a:ext>
            </a:extLst>
          </p:cNvPr>
          <p:cNvCxnSpPr/>
          <p:nvPr/>
        </p:nvCxnSpPr>
        <p:spPr>
          <a:xfrm>
            <a:off x="2771068" y="3152079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D254421-2FE8-4476-A000-42CB337DCE16}"/>
              </a:ext>
            </a:extLst>
          </p:cNvPr>
          <p:cNvSpPr/>
          <p:nvPr/>
        </p:nvSpPr>
        <p:spPr>
          <a:xfrm>
            <a:off x="2645068" y="2924457"/>
            <a:ext cx="1440000" cy="432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7C6E1D-38DF-4213-B909-6BC0D00BD984}"/>
              </a:ext>
            </a:extLst>
          </p:cNvPr>
          <p:cNvCxnSpPr/>
          <p:nvPr/>
        </p:nvCxnSpPr>
        <p:spPr>
          <a:xfrm>
            <a:off x="2771068" y="3723789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C46565F-5DDF-464D-9C84-4DBA2403B44F}"/>
              </a:ext>
            </a:extLst>
          </p:cNvPr>
          <p:cNvSpPr/>
          <p:nvPr/>
        </p:nvSpPr>
        <p:spPr>
          <a:xfrm>
            <a:off x="2645068" y="3388167"/>
            <a:ext cx="1440000" cy="540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EF49F18-61B6-40D9-8F8E-16D56EE65A30}"/>
              </a:ext>
            </a:extLst>
          </p:cNvPr>
          <p:cNvCxnSpPr>
            <a:cxnSpLocks/>
          </p:cNvCxnSpPr>
          <p:nvPr/>
        </p:nvCxnSpPr>
        <p:spPr>
          <a:xfrm flipV="1">
            <a:off x="2854618" y="1865655"/>
            <a:ext cx="0" cy="3240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E9A74F-8600-40AA-872B-65105E1A540A}"/>
              </a:ext>
            </a:extLst>
          </p:cNvPr>
          <p:cNvCxnSpPr>
            <a:cxnSpLocks/>
          </p:cNvCxnSpPr>
          <p:nvPr/>
        </p:nvCxnSpPr>
        <p:spPr>
          <a:xfrm>
            <a:off x="3022168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3851DE-CCB5-4C64-8D5F-BF3FE53543F9}"/>
              </a:ext>
            </a:extLst>
          </p:cNvPr>
          <p:cNvCxnSpPr>
            <a:cxnSpLocks/>
          </p:cNvCxnSpPr>
          <p:nvPr/>
        </p:nvCxnSpPr>
        <p:spPr>
          <a:xfrm>
            <a:off x="3104718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127D0AA-DC55-401F-93DF-339534D3FEE8}"/>
              </a:ext>
            </a:extLst>
          </p:cNvPr>
          <p:cNvCxnSpPr>
            <a:cxnSpLocks/>
          </p:cNvCxnSpPr>
          <p:nvPr/>
        </p:nvCxnSpPr>
        <p:spPr>
          <a:xfrm>
            <a:off x="3253147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EF1C3F2-B10D-4965-AA41-3E88AD23AC4D}"/>
              </a:ext>
            </a:extLst>
          </p:cNvPr>
          <p:cNvCxnSpPr>
            <a:cxnSpLocks/>
          </p:cNvCxnSpPr>
          <p:nvPr/>
        </p:nvCxnSpPr>
        <p:spPr>
          <a:xfrm>
            <a:off x="3053125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6BDD644-5D7F-4E18-93E6-535C8C4BA570}"/>
              </a:ext>
            </a:extLst>
          </p:cNvPr>
          <p:cNvSpPr/>
          <p:nvPr/>
        </p:nvSpPr>
        <p:spPr>
          <a:xfrm>
            <a:off x="3006127" y="3703408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FB71D58-2CAB-46E4-935C-2C38906ACBEF}"/>
              </a:ext>
            </a:extLst>
          </p:cNvPr>
          <p:cNvSpPr/>
          <p:nvPr/>
        </p:nvSpPr>
        <p:spPr>
          <a:xfrm>
            <a:off x="3035567" y="313502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B7849D-5318-4090-9DA7-56286E6C5503}"/>
              </a:ext>
            </a:extLst>
          </p:cNvPr>
          <p:cNvSpPr/>
          <p:nvPr/>
        </p:nvSpPr>
        <p:spPr>
          <a:xfrm>
            <a:off x="3089099" y="2558467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B634A7-0262-4C8F-9D9A-27205C799477}"/>
              </a:ext>
            </a:extLst>
          </p:cNvPr>
          <p:cNvSpPr/>
          <p:nvPr/>
        </p:nvSpPr>
        <p:spPr>
          <a:xfrm>
            <a:off x="3236156" y="1987684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2880F280-A4C4-4140-9C62-92D8FD32757B}"/>
              </a:ext>
            </a:extLst>
          </p:cNvPr>
          <p:cNvSpPr/>
          <p:nvPr/>
        </p:nvSpPr>
        <p:spPr>
          <a:xfrm rot="5400000" flipV="1">
            <a:off x="3106019" y="5022435"/>
            <a:ext cx="87746" cy="287529"/>
          </a:xfrm>
          <a:prstGeom prst="rightBrac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E17CE5-0170-4979-953D-1BC7377FCE0D}"/>
              </a:ext>
            </a:extLst>
          </p:cNvPr>
          <p:cNvSpPr txBox="1"/>
          <p:nvPr/>
        </p:nvSpPr>
        <p:spPr>
          <a:xfrm>
            <a:off x="2874015" y="519379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70C0"/>
                </a:solidFill>
                <a:latin typeface="+mn-lt"/>
              </a:rPr>
              <a:t>walk error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E7E78F-4574-4E04-8CA3-27D657C56E23}"/>
              </a:ext>
            </a:extLst>
          </p:cNvPr>
          <p:cNvSpPr txBox="1"/>
          <p:nvPr/>
        </p:nvSpPr>
        <p:spPr>
          <a:xfrm>
            <a:off x="3053125" y="1488480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Tx Waveform</a:t>
            </a:r>
            <a:endParaRPr lang="ko-KR" altLang="en-US" sz="1000">
              <a:latin typeface="+mn-lt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08E3D74-CC0F-4A97-AFCB-4B342CC8A31C}"/>
              </a:ext>
            </a:extLst>
          </p:cNvPr>
          <p:cNvCxnSpPr/>
          <p:nvPr/>
        </p:nvCxnSpPr>
        <p:spPr>
          <a:xfrm>
            <a:off x="2528208" y="2207681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56371FB-E5C2-44FB-8A8D-77E0BF749F47}"/>
              </a:ext>
            </a:extLst>
          </p:cNvPr>
          <p:cNvCxnSpPr/>
          <p:nvPr/>
        </p:nvCxnSpPr>
        <p:spPr>
          <a:xfrm>
            <a:off x="2528208" y="2779589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DAED00-86C8-49CE-ABC3-9ABFA4250F3E}"/>
              </a:ext>
            </a:extLst>
          </p:cNvPr>
          <p:cNvCxnSpPr/>
          <p:nvPr/>
        </p:nvCxnSpPr>
        <p:spPr>
          <a:xfrm>
            <a:off x="2528208" y="3351497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ADB4D24-BADB-48F1-A0E3-A7771C311050}"/>
              </a:ext>
            </a:extLst>
          </p:cNvPr>
          <p:cNvCxnSpPr/>
          <p:nvPr/>
        </p:nvCxnSpPr>
        <p:spPr>
          <a:xfrm>
            <a:off x="2528208" y="3923405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A4427CF-49DD-484C-BB97-A27091053B41}"/>
              </a:ext>
            </a:extLst>
          </p:cNvPr>
          <p:cNvSpPr/>
          <p:nvPr/>
        </p:nvSpPr>
        <p:spPr>
          <a:xfrm>
            <a:off x="3002523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644C4D4-95EF-4B28-9CA4-D990FF236123}"/>
              </a:ext>
            </a:extLst>
          </p:cNvPr>
          <p:cNvSpPr/>
          <p:nvPr/>
        </p:nvSpPr>
        <p:spPr>
          <a:xfrm>
            <a:off x="3035799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A221CF7-6D6E-4A70-B8B6-4A56C60EA5AC}"/>
              </a:ext>
            </a:extLst>
          </p:cNvPr>
          <p:cNvSpPr/>
          <p:nvPr/>
        </p:nvSpPr>
        <p:spPr>
          <a:xfrm>
            <a:off x="3089099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C70D231-D2DA-448F-9881-0C693EA4AF34}"/>
              </a:ext>
            </a:extLst>
          </p:cNvPr>
          <p:cNvSpPr/>
          <p:nvPr/>
        </p:nvSpPr>
        <p:spPr>
          <a:xfrm>
            <a:off x="3236288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62AAD20-626E-4E7D-962C-B5B14DF3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01" y="4542659"/>
            <a:ext cx="180741" cy="43463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7A56AC-2B64-423B-A301-0A124A40DF1C}"/>
              </a:ext>
            </a:extLst>
          </p:cNvPr>
          <p:cNvSpPr txBox="1"/>
          <p:nvPr/>
        </p:nvSpPr>
        <p:spPr>
          <a:xfrm>
            <a:off x="913875" y="5014044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70C0"/>
                </a:solidFill>
                <a:latin typeface="+mn-ea"/>
                <a:ea typeface="+mn-ea"/>
              </a:rPr>
              <a:t>거리측정기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6F394C-AE12-4E72-B4CB-47E91231EBE7}"/>
              </a:ext>
            </a:extLst>
          </p:cNvPr>
          <p:cNvSpPr txBox="1"/>
          <p:nvPr/>
        </p:nvSpPr>
        <p:spPr>
          <a:xfrm>
            <a:off x="2504694" y="1888507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EDF5A5-F199-48FE-8E5B-8D3B66302955}"/>
              </a:ext>
            </a:extLst>
          </p:cNvPr>
          <p:cNvSpPr txBox="1"/>
          <p:nvPr/>
        </p:nvSpPr>
        <p:spPr>
          <a:xfrm>
            <a:off x="2504694" y="247576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255728-3454-48EC-B97D-40A3A01EE7A7}"/>
              </a:ext>
            </a:extLst>
          </p:cNvPr>
          <p:cNvSpPr txBox="1"/>
          <p:nvPr/>
        </p:nvSpPr>
        <p:spPr>
          <a:xfrm>
            <a:off x="2504694" y="304042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E92EED-7CA4-4493-A0D2-62582C5879A3}"/>
              </a:ext>
            </a:extLst>
          </p:cNvPr>
          <p:cNvSpPr txBox="1"/>
          <p:nvPr/>
        </p:nvSpPr>
        <p:spPr>
          <a:xfrm>
            <a:off x="2504694" y="3615963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29259C-5D03-4133-BCF1-EB7848881731}"/>
              </a:ext>
            </a:extLst>
          </p:cNvPr>
          <p:cNvSpPr txBox="1"/>
          <p:nvPr/>
        </p:nvSpPr>
        <p:spPr>
          <a:xfrm>
            <a:off x="3344256" y="4356416"/>
            <a:ext cx="2728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5m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397C82-7B2D-439E-B29B-6FE7A99BB965}"/>
              </a:ext>
            </a:extLst>
          </p:cNvPr>
          <p:cNvSpPr txBox="1"/>
          <p:nvPr/>
        </p:nvSpPr>
        <p:spPr>
          <a:xfrm>
            <a:off x="3323417" y="4465280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15m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D5596C-F309-490F-B56E-49054B43CD8F}"/>
              </a:ext>
            </a:extLst>
          </p:cNvPr>
          <p:cNvSpPr txBox="1"/>
          <p:nvPr/>
        </p:nvSpPr>
        <p:spPr>
          <a:xfrm>
            <a:off x="3323417" y="4574144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25m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65AA41-B720-47F6-8319-28D8D7F68053}"/>
              </a:ext>
            </a:extLst>
          </p:cNvPr>
          <p:cNvSpPr txBox="1"/>
          <p:nvPr/>
        </p:nvSpPr>
        <p:spPr>
          <a:xfrm>
            <a:off x="3323417" y="4683008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50m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CDC40D29-1510-402E-962A-6CF48017F049}"/>
              </a:ext>
            </a:extLst>
          </p:cNvPr>
          <p:cNvSpPr/>
          <p:nvPr/>
        </p:nvSpPr>
        <p:spPr>
          <a:xfrm rot="10800000">
            <a:off x="1221621" y="3609200"/>
            <a:ext cx="796923" cy="874185"/>
          </a:xfrm>
          <a:prstGeom prst="triangle">
            <a:avLst/>
          </a:prstGeom>
          <a:solidFill>
            <a:srgbClr val="FFF0F0">
              <a:alpha val="50000"/>
            </a:srgbClr>
          </a:solidFill>
          <a:ln w="31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F855379-8314-44C0-8C62-FF155D119DC8}"/>
              </a:ext>
            </a:extLst>
          </p:cNvPr>
          <p:cNvSpPr/>
          <p:nvPr/>
        </p:nvSpPr>
        <p:spPr>
          <a:xfrm rot="10440000">
            <a:off x="1473125" y="3644171"/>
            <a:ext cx="796923" cy="874185"/>
          </a:xfrm>
          <a:prstGeom prst="triangl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2835128-38A7-4BA2-86FF-CB5B6B43EE54}"/>
              </a:ext>
            </a:extLst>
          </p:cNvPr>
          <p:cNvCxnSpPr>
            <a:cxnSpLocks/>
          </p:cNvCxnSpPr>
          <p:nvPr/>
        </p:nvCxnSpPr>
        <p:spPr>
          <a:xfrm>
            <a:off x="1337471" y="3589223"/>
            <a:ext cx="0" cy="91819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F27922-6D59-4B5E-B33E-C5069DA72BC8}"/>
              </a:ext>
            </a:extLst>
          </p:cNvPr>
          <p:cNvSpPr txBox="1"/>
          <p:nvPr/>
        </p:nvSpPr>
        <p:spPr>
          <a:xfrm>
            <a:off x="927903" y="2042450"/>
            <a:ext cx="727382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+mj-lt"/>
                <a:ea typeface="+mj-ea"/>
              </a:rPr>
              <a:t>Lambertian Plane Chart</a:t>
            </a:r>
            <a:endParaRPr lang="ko-KR" altLang="en-US" sz="800">
              <a:solidFill>
                <a:srgbClr val="00B050"/>
              </a:solidFill>
              <a:latin typeface="+mj-lt"/>
              <a:ea typeface="+mj-ea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2A9A59D-CBBF-4197-B10D-2CFF0E15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97" y="4547015"/>
            <a:ext cx="481672" cy="61683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DC09DDF-C938-45EA-98AB-15E12BC4397E}"/>
              </a:ext>
            </a:extLst>
          </p:cNvPr>
          <p:cNvSpPr txBox="1"/>
          <p:nvPr/>
        </p:nvSpPr>
        <p:spPr>
          <a:xfrm>
            <a:off x="80666" y="173851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11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 Cal.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8B3639-FF1C-4617-9288-E4047592F134}"/>
              </a:ext>
            </a:extLst>
          </p:cNvPr>
          <p:cNvSpPr txBox="1"/>
          <p:nvPr/>
        </p:nvSpPr>
        <p:spPr>
          <a:xfrm>
            <a:off x="335904" y="744258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HW</a:t>
            </a:r>
            <a:r>
              <a:rPr lang="ko-KR" altLang="en-US" b="1">
                <a:latin typeface="+mn-ea"/>
                <a:ea typeface="+mn-ea"/>
              </a:rPr>
              <a:t> 장비 </a:t>
            </a:r>
            <a:r>
              <a:rPr lang="en-US" altLang="ko-KR" b="1">
                <a:latin typeface="+mn-ea"/>
                <a:ea typeface="+mn-ea"/>
              </a:rPr>
              <a:t>concept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68FB4AB-D280-4F06-982F-D7EC85FE5092}"/>
              </a:ext>
            </a:extLst>
          </p:cNvPr>
          <p:cNvSpPr/>
          <p:nvPr/>
        </p:nvSpPr>
        <p:spPr>
          <a:xfrm>
            <a:off x="5028335" y="1069495"/>
            <a:ext cx="4060272" cy="228200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C35E9A-EFCC-445F-A349-95A050E0254C}"/>
              </a:ext>
            </a:extLst>
          </p:cNvPr>
          <p:cNvSpPr txBox="1"/>
          <p:nvPr/>
        </p:nvSpPr>
        <p:spPr>
          <a:xfrm>
            <a:off x="1905070" y="5737276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j-lt"/>
                <a:ea typeface="+mj-ea"/>
              </a:rPr>
              <a:t>Range Walk Error </a:t>
            </a:r>
            <a:r>
              <a:rPr lang="ko-KR" altLang="en-US" sz="1100" b="1">
                <a:latin typeface="+mj-lt"/>
                <a:ea typeface="+mj-ea"/>
              </a:rPr>
              <a:t>보정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799493-C8B6-408A-A903-B332D6FBD77D}"/>
              </a:ext>
            </a:extLst>
          </p:cNvPr>
          <p:cNvSpPr txBox="1"/>
          <p:nvPr/>
        </p:nvSpPr>
        <p:spPr>
          <a:xfrm>
            <a:off x="5692821" y="3058501"/>
            <a:ext cx="2816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j-lt"/>
                <a:ea typeface="+mj-ea"/>
              </a:rPr>
              <a:t>[VCSEL/SPAD] Fixed Pattern Timing Offset </a:t>
            </a:r>
            <a:r>
              <a:rPr lang="ko-KR" altLang="en-US" sz="1100" b="1">
                <a:latin typeface="+mj-lt"/>
                <a:ea typeface="+mj-ea"/>
              </a:rPr>
              <a:t>보정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832D3B-57F0-431B-B34E-119AF609C92D}"/>
              </a:ext>
            </a:extLst>
          </p:cNvPr>
          <p:cNvSpPr txBox="1"/>
          <p:nvPr/>
        </p:nvSpPr>
        <p:spPr>
          <a:xfrm>
            <a:off x="4798728" y="3678161"/>
            <a:ext cx="1653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Z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Cal. Process Flow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D99DDFD-2135-4006-9F44-5F4FC9A5E927}"/>
              </a:ext>
            </a:extLst>
          </p:cNvPr>
          <p:cNvSpPr/>
          <p:nvPr/>
        </p:nvSpPr>
        <p:spPr>
          <a:xfrm>
            <a:off x="6265933" y="4061833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Range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Walk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Error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Calibration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88DC4B9-AAAF-41BB-8AF9-2DDF032152CF}"/>
              </a:ext>
            </a:extLst>
          </p:cNvPr>
          <p:cNvSpPr/>
          <p:nvPr/>
        </p:nvSpPr>
        <p:spPr>
          <a:xfrm>
            <a:off x="6265933" y="4590257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Fixed Pattern Timing Offset Calibration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C5E1C66-01D4-4F1B-8751-003084164AC3}"/>
              </a:ext>
            </a:extLst>
          </p:cNvPr>
          <p:cNvSpPr/>
          <p:nvPr/>
        </p:nvSpPr>
        <p:spPr>
          <a:xfrm>
            <a:off x="6265933" y="5641808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Global Offset Calibration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3BCB81E5-63B8-4A34-997F-9230AB20080B}"/>
              </a:ext>
            </a:extLst>
          </p:cNvPr>
          <p:cNvSpPr/>
          <p:nvPr/>
        </p:nvSpPr>
        <p:spPr>
          <a:xfrm>
            <a:off x="6570058" y="5118681"/>
            <a:ext cx="1752768" cy="31224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M-LiDAR ?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138DABC-E599-44BA-93F0-C2A7109B57A2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7446443" y="4379375"/>
            <a:ext cx="0" cy="210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DA30C9A-C112-4D4C-9E14-866077ECFE24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 flipH="1">
            <a:off x="7446442" y="4907799"/>
            <a:ext cx="1" cy="210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70D1BBD-9B28-4BBB-928F-C8EFA4035EBE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7446442" y="5430927"/>
            <a:ext cx="1" cy="210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00B17970-6746-4440-ACA9-B56EF179FD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8322826" y="5274804"/>
            <a:ext cx="638989" cy="1042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9B57662-45FB-451F-AF7B-8215DF985AB4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7446443" y="5959350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31CECB-B968-49FD-8A66-825C6A466C42}"/>
              </a:ext>
            </a:extLst>
          </p:cNvPr>
          <p:cNvSpPr txBox="1"/>
          <p:nvPr/>
        </p:nvSpPr>
        <p:spPr>
          <a:xfrm>
            <a:off x="8053622" y="5028863"/>
            <a:ext cx="727382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j-lt"/>
                <a:ea typeface="+mj-ea"/>
              </a:rPr>
              <a:t>Yes</a:t>
            </a:r>
            <a:endParaRPr lang="ko-KR" altLang="en-US" sz="800">
              <a:latin typeface="+mj-lt"/>
              <a:ea typeface="+mj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870EDF2-309E-46CD-8B0A-7CFAF12FA649}"/>
              </a:ext>
            </a:extLst>
          </p:cNvPr>
          <p:cNvSpPr txBox="1"/>
          <p:nvPr/>
        </p:nvSpPr>
        <p:spPr>
          <a:xfrm>
            <a:off x="7375514" y="5338648"/>
            <a:ext cx="727382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j-lt"/>
                <a:ea typeface="+mj-ea"/>
              </a:rPr>
              <a:t>No</a:t>
            </a:r>
            <a:endParaRPr lang="ko-KR" altLang="en-US" sz="800">
              <a:latin typeface="+mj-lt"/>
              <a:ea typeface="+mj-ea"/>
            </a:endParaRPr>
          </a:p>
        </p:txBody>
      </p:sp>
      <p:sp>
        <p:nvSpPr>
          <p:cNvPr id="112" name="실행 단추: 앞으로 또는 다음 5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5D9D184-879E-494F-9754-8D4FFA774DE5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1C03CCA-B030-4E75-9E72-6A31B36DBCF6}"/>
              </a:ext>
            </a:extLst>
          </p:cNvPr>
          <p:cNvGrpSpPr/>
          <p:nvPr/>
        </p:nvGrpSpPr>
        <p:grpSpPr>
          <a:xfrm>
            <a:off x="5250327" y="1216192"/>
            <a:ext cx="3611654" cy="1652515"/>
            <a:chOff x="5250327" y="1216192"/>
            <a:chExt cx="3611654" cy="1652515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A3AC19E7-15B3-4EC2-8AB8-AC346D591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5623" y="1216192"/>
              <a:ext cx="3156358" cy="1652515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A870153-4019-4DA9-9DBF-288CEDE58A4D}"/>
                </a:ext>
              </a:extLst>
            </p:cNvPr>
            <p:cNvSpPr/>
            <p:nvPr/>
          </p:nvSpPr>
          <p:spPr>
            <a:xfrm>
              <a:off x="5733072" y="2566775"/>
              <a:ext cx="439828" cy="212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ko-KR" sz="1000" b="1">
                  <a:solidFill>
                    <a:srgbClr val="FF0000"/>
                  </a:solidFill>
                  <a:latin typeface="+mn-ea"/>
                </a:rPr>
                <a:t>Tx</a:t>
              </a:r>
              <a:endParaRPr lang="ko-KR" altLang="en-US" sz="1000" b="1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A8C68CE-AB56-4CBB-8124-6E18DEB2978A}"/>
                </a:ext>
              </a:extLst>
            </p:cNvPr>
            <p:cNvSpPr/>
            <p:nvPr/>
          </p:nvSpPr>
          <p:spPr>
            <a:xfrm>
              <a:off x="7035256" y="2438495"/>
              <a:ext cx="919201" cy="187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72FCCE5-7CAF-48C8-991E-5AA5857B3D9E}"/>
                </a:ext>
              </a:extLst>
            </p:cNvPr>
            <p:cNvSpPr/>
            <p:nvPr/>
          </p:nvSpPr>
          <p:spPr>
            <a:xfrm>
              <a:off x="7207740" y="1366415"/>
              <a:ext cx="881245" cy="147318"/>
            </a:xfrm>
            <a:prstGeom prst="rect">
              <a:avLst/>
            </a:prstGeom>
            <a:solidFill>
              <a:srgbClr val="C3D8E7"/>
            </a:solidFill>
            <a:ln>
              <a:solidFill>
                <a:srgbClr val="C3D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Mirror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D4CB3B8-A1F9-4ECA-83E1-2E3D5BD4F822}"/>
                </a:ext>
              </a:extLst>
            </p:cNvPr>
            <p:cNvSpPr/>
            <p:nvPr/>
          </p:nvSpPr>
          <p:spPr>
            <a:xfrm>
              <a:off x="6882302" y="2627362"/>
              <a:ext cx="861490" cy="24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B73E3EA-69F8-42FF-A76C-3E21FF5159BE}"/>
                </a:ext>
              </a:extLst>
            </p:cNvPr>
            <p:cNvSpPr/>
            <p:nvPr/>
          </p:nvSpPr>
          <p:spPr>
            <a:xfrm>
              <a:off x="6862367" y="2659841"/>
              <a:ext cx="1044039" cy="189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000" b="1">
                  <a:solidFill>
                    <a:srgbClr val="0000FF"/>
                  </a:solidFill>
                  <a:latin typeface="+mn-ea"/>
                </a:rPr>
                <a:t>Rx</a:t>
              </a:r>
              <a:endParaRPr lang="ko-KR" altLang="en-US" sz="1000" b="1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10BE25-1720-463C-A319-6A2A178C4AC4}"/>
                </a:ext>
              </a:extLst>
            </p:cNvPr>
            <p:cNvSpPr/>
            <p:nvPr/>
          </p:nvSpPr>
          <p:spPr>
            <a:xfrm>
              <a:off x="6901777" y="2452876"/>
              <a:ext cx="237944" cy="212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43A4FD2-CFC0-404C-B8D2-7E5933AF6743}"/>
                </a:ext>
              </a:extLst>
            </p:cNvPr>
            <p:cNvSpPr/>
            <p:nvPr/>
          </p:nvSpPr>
          <p:spPr>
            <a:xfrm>
              <a:off x="6747554" y="2372883"/>
              <a:ext cx="178771" cy="46195"/>
            </a:xfrm>
            <a:prstGeom prst="rect">
              <a:avLst/>
            </a:prstGeom>
            <a:solidFill>
              <a:srgbClr val="C6E2F1"/>
            </a:solidFill>
            <a:ln>
              <a:solidFill>
                <a:srgbClr val="C6E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2846E48C-FDDA-44B7-9F2D-77B5750F6137}"/>
                </a:ext>
              </a:extLst>
            </p:cNvPr>
            <p:cNvGrpSpPr/>
            <p:nvPr/>
          </p:nvGrpSpPr>
          <p:grpSpPr>
            <a:xfrm>
              <a:off x="5250327" y="1385174"/>
              <a:ext cx="1173008" cy="730486"/>
              <a:chOff x="5283668" y="1442329"/>
              <a:chExt cx="1173008" cy="73048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B0F0F67-8F56-4B36-AA82-28A8AE31715A}"/>
                  </a:ext>
                </a:extLst>
              </p:cNvPr>
              <p:cNvSpPr/>
              <p:nvPr/>
            </p:nvSpPr>
            <p:spPr>
              <a:xfrm rot="430723">
                <a:off x="5684456" y="1885294"/>
                <a:ext cx="570127" cy="16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i="1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1DF2B8DE-5222-4E62-BB83-153FC3ED4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56681" y="1687844"/>
                <a:ext cx="456177" cy="390293"/>
              </a:xfrm>
              <a:prstGeom prst="rect">
                <a:avLst/>
              </a:prstGeom>
            </p:spPr>
          </p:pic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D13FFD1-611F-492C-A6FF-9B9B8CAD3605}"/>
                  </a:ext>
                </a:extLst>
              </p:cNvPr>
              <p:cNvSpPr/>
              <p:nvPr/>
            </p:nvSpPr>
            <p:spPr>
              <a:xfrm>
                <a:off x="5303668" y="1515200"/>
                <a:ext cx="56938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900">
                    <a:latin typeface="+mj-lt"/>
                    <a:ea typeface="LG스마트체2.0 Regular" panose="020B0600000101010101" pitchFamily="50" charset="-127"/>
                  </a:rPr>
                  <a:t>M-LiDAR</a:t>
                </a:r>
                <a:endParaRPr lang="ko-KR" altLang="en-US" sz="900">
                  <a:latin typeface="+mj-lt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523628D-6DD1-4855-AE0A-9D263AFB400D}"/>
                  </a:ext>
                </a:extLst>
              </p:cNvPr>
              <p:cNvSpPr/>
              <p:nvPr/>
            </p:nvSpPr>
            <p:spPr>
              <a:xfrm>
                <a:off x="5887289" y="1512325"/>
                <a:ext cx="56938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900">
                    <a:latin typeface="+mj-lt"/>
                    <a:ea typeface="LG스마트체2.0 Regular" panose="020B0600000101010101" pitchFamily="50" charset="-127"/>
                  </a:rPr>
                  <a:t>S-LiDAR</a:t>
                </a:r>
                <a:endParaRPr lang="ko-KR" altLang="en-US" sz="900">
                  <a:latin typeface="+mj-lt"/>
                  <a:ea typeface="LG스마트체2.0 Regular" panose="020B0600000101010101" pitchFamily="50" charset="-127"/>
                </a:endParaRPr>
              </a:p>
            </p:txBody>
          </p:sp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A7D3E0FF-245E-4CB1-95B5-9E5ACB518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1024" y="1690902"/>
                <a:ext cx="328988" cy="421306"/>
              </a:xfrm>
              <a:prstGeom prst="rect">
                <a:avLst/>
              </a:prstGeom>
            </p:spPr>
          </p:pic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183595E-10C2-4487-94E3-13DEBC1C36F4}"/>
                  </a:ext>
                </a:extLst>
              </p:cNvPr>
              <p:cNvSpPr/>
              <p:nvPr/>
            </p:nvSpPr>
            <p:spPr>
              <a:xfrm>
                <a:off x="5283668" y="1442329"/>
                <a:ext cx="1127152" cy="730486"/>
              </a:xfrm>
              <a:prstGeom prst="rect">
                <a:avLst/>
              </a:prstGeom>
              <a:solidFill>
                <a:srgbClr val="FFD2D2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61210424-592C-4DD6-AFAB-7E821929A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7121" y="1565474"/>
                <a:ext cx="0" cy="53551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82F920C-3C04-4578-B88D-3CBA5503BE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6219" y="2160436"/>
              <a:ext cx="369431" cy="52836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정육면체 127">
              <a:extLst>
                <a:ext uri="{FF2B5EF4-FFF2-40B4-BE49-F238E27FC236}">
                  <a16:creationId xmlns:a16="http://schemas.microsoft.com/office/drawing/2014/main" id="{823E8ED1-A16A-4DB9-8545-71D0ECF238EB}"/>
                </a:ext>
              </a:extLst>
            </p:cNvPr>
            <p:cNvSpPr/>
            <p:nvPr/>
          </p:nvSpPr>
          <p:spPr>
            <a:xfrm rot="228420">
              <a:off x="6810937" y="2197890"/>
              <a:ext cx="238469" cy="173011"/>
            </a:xfrm>
            <a:prstGeom prst="cube">
              <a:avLst>
                <a:gd name="adj" fmla="val 12654"/>
              </a:avLst>
            </a:prstGeom>
            <a:solidFill>
              <a:srgbClr val="EDDCD2"/>
            </a:solidFill>
            <a:ln w="6350">
              <a:solidFill>
                <a:srgbClr val="FABB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9522851-3360-4781-AB22-03366ED3E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070" y="2363258"/>
              <a:ext cx="64898" cy="29679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027BE5B9-47F1-48BB-9622-410D0E61C92F}"/>
                </a:ext>
              </a:extLst>
            </p:cNvPr>
            <p:cNvCxnSpPr>
              <a:cxnSpLocks/>
            </p:cNvCxnSpPr>
            <p:nvPr/>
          </p:nvCxnSpPr>
          <p:spPr>
            <a:xfrm>
              <a:off x="6736070" y="2190164"/>
              <a:ext cx="290822" cy="41447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AB8D15A7-39B2-4FCE-89F8-4E1E3D484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070" y="2376245"/>
              <a:ext cx="277583" cy="164703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D8EE52E-B508-4431-9150-82C16D543D2B}"/>
                </a:ext>
              </a:extLst>
            </p:cNvPr>
            <p:cNvSpPr/>
            <p:nvPr/>
          </p:nvSpPr>
          <p:spPr>
            <a:xfrm>
              <a:off x="7011225" y="2430188"/>
              <a:ext cx="514894" cy="1877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Diffuser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25AE9ABB-5D21-4D74-A53B-4FA908E14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1517" y="1731827"/>
              <a:ext cx="1514523" cy="4881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A0EF7214-9228-4761-A96F-4A4DA51B3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9248" y="1798600"/>
              <a:ext cx="614932" cy="3926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구부러짐 179">
              <a:extLst>
                <a:ext uri="{FF2B5EF4-FFF2-40B4-BE49-F238E27FC236}">
                  <a16:creationId xmlns:a16="http://schemas.microsoft.com/office/drawing/2014/main" id="{F69F8495-AF25-4C27-9F5B-62E504D41287}"/>
                </a:ext>
              </a:extLst>
            </p:cNvPr>
            <p:cNvCxnSpPr>
              <a:stCxn id="154" idx="0"/>
              <a:endCxn id="128" idx="5"/>
            </p:cNvCxnSpPr>
            <p:nvPr/>
          </p:nvCxnSpPr>
          <p:spPr>
            <a:xfrm rot="16200000" flipV="1">
              <a:off x="7084872" y="2246388"/>
              <a:ext cx="148798" cy="218802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실행 단추: 앞으로 또는 다음 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D6D980E-BC83-42AD-8914-C684EBB61D06}"/>
              </a:ext>
            </a:extLst>
          </p:cNvPr>
          <p:cNvSpPr/>
          <p:nvPr/>
        </p:nvSpPr>
        <p:spPr>
          <a:xfrm>
            <a:off x="8390159" y="2664431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665D32-D11E-4656-B1B8-DB6D9CEF7D7F}"/>
              </a:ext>
            </a:extLst>
          </p:cNvPr>
          <p:cNvSpPr txBox="1"/>
          <p:nvPr/>
        </p:nvSpPr>
        <p:spPr>
          <a:xfrm>
            <a:off x="8009872" y="2355789"/>
            <a:ext cx="97334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B050"/>
                </a:solidFill>
                <a:latin typeface="+mj-ea"/>
                <a:ea typeface="+mj-ea"/>
              </a:rPr>
              <a:t>타당성 검토기간 </a:t>
            </a:r>
            <a:endParaRPr lang="en-US" altLang="ko-KR" sz="800">
              <a:solidFill>
                <a:srgbClr val="00B05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800">
                <a:solidFill>
                  <a:srgbClr val="00B050"/>
                </a:solidFill>
                <a:latin typeface="+mj-ea"/>
                <a:ea typeface="+mj-ea"/>
              </a:rPr>
              <a:t>Feasible</a:t>
            </a:r>
            <a:r>
              <a:rPr lang="ko-KR" altLang="en-US" sz="800">
                <a:solidFill>
                  <a:srgbClr val="00B050"/>
                </a:solidFill>
                <a:latin typeface="+mj-ea"/>
                <a:ea typeface="+mj-ea"/>
              </a:rPr>
              <a:t> 확인 완료</a:t>
            </a:r>
          </a:p>
        </p:txBody>
      </p:sp>
    </p:spTree>
    <p:extLst>
      <p:ext uri="{BB962C8B-B14F-4D97-AF65-F5344CB8AC3E}">
        <p14:creationId xmlns:p14="http://schemas.microsoft.com/office/powerpoint/2010/main" val="219410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표 136">
            <a:extLst>
              <a:ext uri="{FF2B5EF4-FFF2-40B4-BE49-F238E27FC236}">
                <a16:creationId xmlns:a16="http://schemas.microsoft.com/office/drawing/2014/main" id="{EB1907B8-06EF-4FF9-B9CC-136D0AD2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58734"/>
              </p:ext>
            </p:extLst>
          </p:nvPr>
        </p:nvGraphicFramePr>
        <p:xfrm>
          <a:off x="478172" y="1355195"/>
          <a:ext cx="8807846" cy="4911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845">
                  <a:extLst>
                    <a:ext uri="{9D8B030D-6E8A-4147-A177-3AD203B41FA5}">
                      <a16:colId xmlns:a16="http://schemas.microsoft.com/office/drawing/2014/main" val="2960602960"/>
                    </a:ext>
                  </a:extLst>
                </a:gridCol>
                <a:gridCol w="3547157">
                  <a:extLst>
                    <a:ext uri="{9D8B030D-6E8A-4147-A177-3AD203B41FA5}">
                      <a16:colId xmlns:a16="http://schemas.microsoft.com/office/drawing/2014/main" val="2160157566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val="21554405"/>
                    </a:ext>
                  </a:extLst>
                </a:gridCol>
                <a:gridCol w="2264433">
                  <a:extLst>
                    <a:ext uri="{9D8B030D-6E8A-4147-A177-3AD203B41FA5}">
                      <a16:colId xmlns:a16="http://schemas.microsoft.com/office/drawing/2014/main" val="2855651872"/>
                    </a:ext>
                  </a:extLst>
                </a:gridCol>
              </a:tblGrid>
              <a:tr h="3783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 XY(Geometric) Calibration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 Z(Range) Calibration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20678"/>
                  </a:ext>
                </a:extLst>
              </a:tr>
              <a:tr h="43922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Space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3m x 2m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5m x 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51824"/>
                  </a:ext>
                </a:extLst>
              </a:tr>
              <a:tr h="2183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+mn-lt"/>
                          <a:ea typeface="LG스마트체2.0 Regular" panose="020B0600000101010101" pitchFamily="50" charset="-127"/>
                        </a:rPr>
                        <a:t>실험 방법</a:t>
                      </a: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80514"/>
                  </a:ext>
                </a:extLst>
              </a:tr>
              <a:tr h="14462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+mn-lt"/>
                          <a:ea typeface="LG스마트체2.0 Regular" panose="020B0600000101010101" pitchFamily="50" charset="-127"/>
                        </a:rPr>
                        <a:t>실험 결과</a:t>
                      </a: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Amber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사의 보정 값이 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GT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라고 가정</a:t>
                      </a:r>
                      <a:endParaRPr lang="en-US" altLang="ko-KR" sz="800" b="0">
                        <a:solidFill>
                          <a:srgbClr val="009900"/>
                        </a:solidFill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- 200m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 거리에서 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3m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 기준으로 성능 평가함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996295"/>
                  </a:ext>
                </a:extLst>
              </a:tr>
              <a:tr h="4642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Tact Time</a:t>
                      </a:r>
                    </a:p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(LR only)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분 </a:t>
                      </a: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54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초</a:t>
                      </a:r>
                      <a:endParaRPr lang="en-US" altLang="ko-KR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분 </a:t>
                      </a: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58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초</a:t>
                      </a:r>
                      <a:endParaRPr lang="en-US" altLang="ko-KR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9506939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C888EC3-2568-4183-94AD-81E56015321C}"/>
              </a:ext>
            </a:extLst>
          </p:cNvPr>
          <p:cNvSpPr/>
          <p:nvPr/>
        </p:nvSpPr>
        <p:spPr>
          <a:xfrm>
            <a:off x="5477230" y="2340269"/>
            <a:ext cx="3587125" cy="18146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7ED3C75-7288-407D-AEB2-E3367592ACC2}"/>
              </a:ext>
            </a:extLst>
          </p:cNvPr>
          <p:cNvSpPr/>
          <p:nvPr/>
        </p:nvSpPr>
        <p:spPr>
          <a:xfrm>
            <a:off x="1885799" y="2623933"/>
            <a:ext cx="3230583" cy="131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3A6AC-FB55-49B3-A6E4-4BAB53875425}"/>
              </a:ext>
            </a:extLst>
          </p:cNvPr>
          <p:cNvSpPr/>
          <p:nvPr/>
        </p:nvSpPr>
        <p:spPr>
          <a:xfrm>
            <a:off x="387288" y="710896"/>
            <a:ext cx="9209717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lang="en-US" altLang="ko-KR" sz="1600" b="1">
                <a:latin typeface="+mn-lt"/>
                <a:ea typeface="LG스마트체2.0 Regular" pitchFamily="50" charset="-127"/>
              </a:rPr>
              <a:t>Amber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사 기술 분석 후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Amber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사 모듈을 이용하여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Space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및 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개선 가능성을 검증하였음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. </a:t>
            </a:r>
          </a:p>
          <a:p>
            <a:r>
              <a:rPr lang="en-US" altLang="ko-KR" sz="1600" b="1">
                <a:latin typeface="+mn-lt"/>
                <a:ea typeface="LG스마트체2.0 Regular" pitchFamily="50" charset="-127"/>
              </a:rPr>
              <a:t>-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성능면에서 개선이 필요하나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,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좁은 공간에서의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Parameter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생성 및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감소를 확인하였음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.</a:t>
            </a:r>
            <a:endParaRPr lang="ko-KR" altLang="ko-KR" sz="1600" b="1">
              <a:latin typeface="+mn-lt"/>
              <a:ea typeface="LG스마트체2.0 Regular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D70A13-79CF-4A2C-965E-7187C545DCF3}"/>
              </a:ext>
            </a:extLst>
          </p:cNvPr>
          <p:cNvGrpSpPr/>
          <p:nvPr/>
        </p:nvGrpSpPr>
        <p:grpSpPr>
          <a:xfrm>
            <a:off x="1994471" y="2984587"/>
            <a:ext cx="702308" cy="563243"/>
            <a:chOff x="1145689" y="1400933"/>
            <a:chExt cx="1133954" cy="1054699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8AC3F002-C962-4D5B-BF26-97B578293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689" y="1400933"/>
              <a:ext cx="1133954" cy="1054699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EC5710C5-286F-4111-BB36-F5BD6CB9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381" y="1694919"/>
              <a:ext cx="195089" cy="195089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827748E-42E3-4640-8D98-93C4FDD5179C}"/>
              </a:ext>
            </a:extLst>
          </p:cNvPr>
          <p:cNvGrpSpPr/>
          <p:nvPr/>
        </p:nvGrpSpPr>
        <p:grpSpPr>
          <a:xfrm>
            <a:off x="3433916" y="2675492"/>
            <a:ext cx="1569418" cy="1186956"/>
            <a:chOff x="5202290" y="715087"/>
            <a:chExt cx="2840314" cy="2055338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F3B954B-788B-4C0A-8C14-21C94139357C}"/>
                </a:ext>
              </a:extLst>
            </p:cNvPr>
            <p:cNvGrpSpPr/>
            <p:nvPr/>
          </p:nvGrpSpPr>
          <p:grpSpPr>
            <a:xfrm>
              <a:off x="5202290" y="715087"/>
              <a:ext cx="2840314" cy="2055338"/>
              <a:chOff x="6105278" y="692201"/>
              <a:chExt cx="5072753" cy="3467696"/>
            </a:xfrm>
          </p:grpSpPr>
          <p:sp>
            <p:nvSpPr>
              <p:cNvPr id="145" name="정육면체 144">
                <a:extLst>
                  <a:ext uri="{FF2B5EF4-FFF2-40B4-BE49-F238E27FC236}">
                    <a16:creationId xmlns:a16="http://schemas.microsoft.com/office/drawing/2014/main" id="{FD80AE79-D784-43FD-9CF6-CE69B8EB3B3A}"/>
                  </a:ext>
                </a:extLst>
              </p:cNvPr>
              <p:cNvSpPr/>
              <p:nvPr/>
            </p:nvSpPr>
            <p:spPr>
              <a:xfrm>
                <a:off x="6105278" y="692201"/>
                <a:ext cx="5072753" cy="3467696"/>
              </a:xfrm>
              <a:prstGeom prst="cube">
                <a:avLst>
                  <a:gd name="adj" fmla="val 2592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199653AC-8A21-4E6A-B6D7-9514CDB9167E}"/>
                  </a:ext>
                </a:extLst>
              </p:cNvPr>
              <p:cNvGrpSpPr/>
              <p:nvPr/>
            </p:nvGrpSpPr>
            <p:grpSpPr>
              <a:xfrm>
                <a:off x="6399751" y="1046391"/>
                <a:ext cx="4406215" cy="72135"/>
                <a:chOff x="542953" y="1566085"/>
                <a:chExt cx="2117399" cy="35247"/>
              </a:xfrm>
              <a:solidFill>
                <a:srgbClr val="C00000"/>
              </a:solidFill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6438E8AB-EF55-45D5-BDDD-62418227A096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96EA9EA8-2BC9-4658-8CAD-5DA8F25E021A}"/>
                    </a:ext>
                  </a:extLst>
                </p:cNvPr>
                <p:cNvSpPr/>
                <p:nvPr/>
              </p:nvSpPr>
              <p:spPr>
                <a:xfrm>
                  <a:off x="840496" y="156608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48F8D70D-36B4-43A1-9E94-C12353FBFF5F}"/>
                    </a:ext>
                  </a:extLst>
                </p:cNvPr>
                <p:cNvSpPr/>
                <p:nvPr/>
              </p:nvSpPr>
              <p:spPr>
                <a:xfrm>
                  <a:off x="1138039" y="156611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E1EF18C8-CC42-4909-A31A-73350ECE60F1}"/>
                    </a:ext>
                  </a:extLst>
                </p:cNvPr>
                <p:cNvSpPr/>
                <p:nvPr/>
              </p:nvSpPr>
              <p:spPr>
                <a:xfrm>
                  <a:off x="1435582" y="156615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BA366FB9-C344-4DFA-967D-6BCC2654FDFD}"/>
                    </a:ext>
                  </a:extLst>
                </p:cNvPr>
                <p:cNvSpPr/>
                <p:nvPr/>
              </p:nvSpPr>
              <p:spPr>
                <a:xfrm>
                  <a:off x="1733125" y="156613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4BF41E82-5C44-4264-B00A-45D3D8F36737}"/>
                    </a:ext>
                  </a:extLst>
                </p:cNvPr>
                <p:cNvSpPr/>
                <p:nvPr/>
              </p:nvSpPr>
              <p:spPr>
                <a:xfrm>
                  <a:off x="2030668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B251753D-D3BA-49B0-B001-3614A573608B}"/>
                    </a:ext>
                  </a:extLst>
                </p:cNvPr>
                <p:cNvSpPr/>
                <p:nvPr/>
              </p:nvSpPr>
              <p:spPr>
                <a:xfrm>
                  <a:off x="2328211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F608960F-0DF8-4C3C-885E-E4FA6DFB030D}"/>
                    </a:ext>
                  </a:extLst>
                </p:cNvPr>
                <p:cNvSpPr/>
                <p:nvPr/>
              </p:nvSpPr>
              <p:spPr>
                <a:xfrm>
                  <a:off x="2625753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77EF4B0C-FB4C-4081-84D8-FED41FA14618}"/>
                  </a:ext>
                </a:extLst>
              </p:cNvPr>
              <p:cNvGrpSpPr/>
              <p:nvPr/>
            </p:nvGrpSpPr>
            <p:grpSpPr>
              <a:xfrm>
                <a:off x="6399751" y="1602632"/>
                <a:ext cx="4406215" cy="72074"/>
                <a:chOff x="542953" y="1566085"/>
                <a:chExt cx="2117399" cy="35216"/>
              </a:xfrm>
              <a:solidFill>
                <a:srgbClr val="C00000"/>
              </a:solidFill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1B202431-8970-4CBF-8613-47E79DEB7433}"/>
                    </a:ext>
                  </a:extLst>
                </p:cNvPr>
                <p:cNvSpPr/>
                <p:nvPr/>
              </p:nvSpPr>
              <p:spPr>
                <a:xfrm>
                  <a:off x="542953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6635A5B0-11FC-45E3-973F-DBD666D68305}"/>
                    </a:ext>
                  </a:extLst>
                </p:cNvPr>
                <p:cNvSpPr/>
                <p:nvPr/>
              </p:nvSpPr>
              <p:spPr>
                <a:xfrm>
                  <a:off x="840496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1218C2F5-81E1-4070-873D-FF861F5880DA}"/>
                    </a:ext>
                  </a:extLst>
                </p:cNvPr>
                <p:cNvSpPr/>
                <p:nvPr/>
              </p:nvSpPr>
              <p:spPr>
                <a:xfrm>
                  <a:off x="1138039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EC21805-7B34-468E-8B15-36E1BC44BCCB}"/>
                    </a:ext>
                  </a:extLst>
                </p:cNvPr>
                <p:cNvSpPr/>
                <p:nvPr/>
              </p:nvSpPr>
              <p:spPr>
                <a:xfrm>
                  <a:off x="1435582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CADC6352-7CA0-423A-A6B3-CAA0EA3CEF03}"/>
                    </a:ext>
                  </a:extLst>
                </p:cNvPr>
                <p:cNvSpPr/>
                <p:nvPr/>
              </p:nvSpPr>
              <p:spPr>
                <a:xfrm>
                  <a:off x="1733125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4D08A6ED-9422-43F1-996D-65753382C44A}"/>
                    </a:ext>
                  </a:extLst>
                </p:cNvPr>
                <p:cNvSpPr/>
                <p:nvPr/>
              </p:nvSpPr>
              <p:spPr>
                <a:xfrm>
                  <a:off x="2030668" y="156610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D818DEA7-8854-4F68-B9CD-B8DFCADC08FB}"/>
                    </a:ext>
                  </a:extLst>
                </p:cNvPr>
                <p:cNvSpPr/>
                <p:nvPr/>
              </p:nvSpPr>
              <p:spPr>
                <a:xfrm>
                  <a:off x="2328212" y="1566121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10E46A84-653F-48D1-9C87-656B224265FD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6EB56DEC-2646-46C4-B45F-02112E4529B5}"/>
                  </a:ext>
                </a:extLst>
              </p:cNvPr>
              <p:cNvGrpSpPr/>
              <p:nvPr/>
            </p:nvGrpSpPr>
            <p:grpSpPr>
              <a:xfrm>
                <a:off x="6399751" y="2158765"/>
                <a:ext cx="4406215" cy="72074"/>
                <a:chOff x="542953" y="1566085"/>
                <a:chExt cx="2117399" cy="35216"/>
              </a:xfrm>
              <a:solidFill>
                <a:srgbClr val="C00000"/>
              </a:solidFill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021E08DF-9A44-447D-B3EA-E967A3A51651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E8958CDC-E0D0-4583-B301-9F0CD10C5731}"/>
                    </a:ext>
                  </a:extLst>
                </p:cNvPr>
                <p:cNvSpPr/>
                <p:nvPr/>
              </p:nvSpPr>
              <p:spPr>
                <a:xfrm>
                  <a:off x="840496" y="1566121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3EB4B04A-CDDF-4664-9C96-54A13E0D7B5F}"/>
                    </a:ext>
                  </a:extLst>
                </p:cNvPr>
                <p:cNvSpPr/>
                <p:nvPr/>
              </p:nvSpPr>
              <p:spPr>
                <a:xfrm>
                  <a:off x="1138039" y="156610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7000D2C4-6726-4726-A1A2-D5EEC3A05012}"/>
                    </a:ext>
                  </a:extLst>
                </p:cNvPr>
                <p:cNvSpPr/>
                <p:nvPr/>
              </p:nvSpPr>
              <p:spPr>
                <a:xfrm>
                  <a:off x="1435582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8DFB012B-117F-4EF2-8587-71A242CC5779}"/>
                    </a:ext>
                  </a:extLst>
                </p:cNvPr>
                <p:cNvSpPr/>
                <p:nvPr/>
              </p:nvSpPr>
              <p:spPr>
                <a:xfrm>
                  <a:off x="1733125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130D480E-5C13-4145-BF56-CEFB49F33E9F}"/>
                    </a:ext>
                  </a:extLst>
                </p:cNvPr>
                <p:cNvSpPr/>
                <p:nvPr/>
              </p:nvSpPr>
              <p:spPr>
                <a:xfrm>
                  <a:off x="2030668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C8D2AAC9-CD6B-43DE-BCC3-FC233123500B}"/>
                    </a:ext>
                  </a:extLst>
                </p:cNvPr>
                <p:cNvSpPr/>
                <p:nvPr/>
              </p:nvSpPr>
              <p:spPr>
                <a:xfrm>
                  <a:off x="2328211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21754726-DAC9-43E9-9268-B73A0A0AB456}"/>
                    </a:ext>
                  </a:extLst>
                </p:cNvPr>
                <p:cNvSpPr/>
                <p:nvPr/>
              </p:nvSpPr>
              <p:spPr>
                <a:xfrm>
                  <a:off x="2625753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4CA363D8-D19A-490C-B479-784B3DF68A26}"/>
                  </a:ext>
                </a:extLst>
              </p:cNvPr>
              <p:cNvGrpSpPr/>
              <p:nvPr/>
            </p:nvGrpSpPr>
            <p:grpSpPr>
              <a:xfrm>
                <a:off x="6399751" y="2714654"/>
                <a:ext cx="4406215" cy="72134"/>
                <a:chOff x="542953" y="1566085"/>
                <a:chExt cx="2117399" cy="35248"/>
              </a:xfrm>
              <a:solidFill>
                <a:srgbClr val="C00000"/>
              </a:solidFill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18A4E2B4-3993-49A3-9FA9-C6C1E329F320}"/>
                    </a:ext>
                  </a:extLst>
                </p:cNvPr>
                <p:cNvSpPr/>
                <p:nvPr/>
              </p:nvSpPr>
              <p:spPr>
                <a:xfrm>
                  <a:off x="542953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9BDA3B7D-888D-49E8-AE0B-6198FB8C1705}"/>
                    </a:ext>
                  </a:extLst>
                </p:cNvPr>
                <p:cNvSpPr/>
                <p:nvPr/>
              </p:nvSpPr>
              <p:spPr>
                <a:xfrm>
                  <a:off x="840496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BF5FAF73-AB3A-4FB8-9DF4-8ABBCAD84883}"/>
                    </a:ext>
                  </a:extLst>
                </p:cNvPr>
                <p:cNvSpPr/>
                <p:nvPr/>
              </p:nvSpPr>
              <p:spPr>
                <a:xfrm>
                  <a:off x="1138039" y="156613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DB9BF8EB-CFDC-4EF2-AD56-6FF8F31A9814}"/>
                    </a:ext>
                  </a:extLst>
                </p:cNvPr>
                <p:cNvSpPr/>
                <p:nvPr/>
              </p:nvSpPr>
              <p:spPr>
                <a:xfrm>
                  <a:off x="1435582" y="156613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EA7EDD28-60FD-4C3E-BC83-7F15D9E8E470}"/>
                    </a:ext>
                  </a:extLst>
                </p:cNvPr>
                <p:cNvSpPr/>
                <p:nvPr/>
              </p:nvSpPr>
              <p:spPr>
                <a:xfrm>
                  <a:off x="1733125" y="156614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4FF7C579-F087-452F-BB96-03BDCC8446DD}"/>
                    </a:ext>
                  </a:extLst>
                </p:cNvPr>
                <p:cNvSpPr/>
                <p:nvPr/>
              </p:nvSpPr>
              <p:spPr>
                <a:xfrm>
                  <a:off x="2030668" y="1566153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5E7C1B1B-0204-44B8-96E8-888FBDE5F404}"/>
                    </a:ext>
                  </a:extLst>
                </p:cNvPr>
                <p:cNvSpPr/>
                <p:nvPr/>
              </p:nvSpPr>
              <p:spPr>
                <a:xfrm>
                  <a:off x="2328212" y="156612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5B459675-8FD4-4A66-BF50-0DE14D765604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8BB07C46-2A13-4AE8-BA2E-0B6DAC8CE85B}"/>
                  </a:ext>
                </a:extLst>
              </p:cNvPr>
              <p:cNvGrpSpPr/>
              <p:nvPr/>
            </p:nvGrpSpPr>
            <p:grpSpPr>
              <a:xfrm>
                <a:off x="6399751" y="3827116"/>
                <a:ext cx="4406215" cy="72117"/>
                <a:chOff x="542953" y="1566075"/>
                <a:chExt cx="2117399" cy="35237"/>
              </a:xfrm>
              <a:solidFill>
                <a:srgbClr val="C00000"/>
              </a:solidFill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83108208-2D1E-45C9-AF9D-5FE1387C8108}"/>
                    </a:ext>
                  </a:extLst>
                </p:cNvPr>
                <p:cNvSpPr/>
                <p:nvPr/>
              </p:nvSpPr>
              <p:spPr>
                <a:xfrm>
                  <a:off x="542953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E51347EC-9AC4-46FC-A01D-C74502027255}"/>
                    </a:ext>
                  </a:extLst>
                </p:cNvPr>
                <p:cNvSpPr/>
                <p:nvPr/>
              </p:nvSpPr>
              <p:spPr>
                <a:xfrm>
                  <a:off x="840496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921F4A83-FF45-4062-8EEA-EADF213DF7A1}"/>
                    </a:ext>
                  </a:extLst>
                </p:cNvPr>
                <p:cNvSpPr/>
                <p:nvPr/>
              </p:nvSpPr>
              <p:spPr>
                <a:xfrm>
                  <a:off x="1138039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6B13B9A1-FD30-4BF8-98E0-E3BC7BC41D5C}"/>
                    </a:ext>
                  </a:extLst>
                </p:cNvPr>
                <p:cNvSpPr/>
                <p:nvPr/>
              </p:nvSpPr>
              <p:spPr>
                <a:xfrm>
                  <a:off x="1435582" y="156611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C5F77CB8-9131-423D-9F5D-4411C81B3C70}"/>
                    </a:ext>
                  </a:extLst>
                </p:cNvPr>
                <p:cNvSpPr/>
                <p:nvPr/>
              </p:nvSpPr>
              <p:spPr>
                <a:xfrm>
                  <a:off x="1733125" y="156613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E1AC9A6A-D85B-4572-A0B4-41838C5E95B6}"/>
                    </a:ext>
                  </a:extLst>
                </p:cNvPr>
                <p:cNvSpPr/>
                <p:nvPr/>
              </p:nvSpPr>
              <p:spPr>
                <a:xfrm>
                  <a:off x="2030668" y="156609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7202F7ED-5DDE-40E2-B75D-6F3F3CCE9AFB}"/>
                    </a:ext>
                  </a:extLst>
                </p:cNvPr>
                <p:cNvSpPr/>
                <p:nvPr/>
              </p:nvSpPr>
              <p:spPr>
                <a:xfrm>
                  <a:off x="2328212" y="156607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7191DD70-C67E-4D38-9BA2-BAB34AC4DCC0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128C1DB7-352F-457B-93BE-8FD9631F8287}"/>
                  </a:ext>
                </a:extLst>
              </p:cNvPr>
              <p:cNvGrpSpPr/>
              <p:nvPr/>
            </p:nvGrpSpPr>
            <p:grpSpPr>
              <a:xfrm>
                <a:off x="6399751" y="3270832"/>
                <a:ext cx="4406215" cy="72135"/>
                <a:chOff x="542953" y="1566085"/>
                <a:chExt cx="2117399" cy="35248"/>
              </a:xfrm>
              <a:solidFill>
                <a:srgbClr val="C00000"/>
              </a:solidFill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60AAE14B-8EA9-423B-A563-0D90BF846968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3D784DB3-1ED3-4AD6-9E74-790167C39615}"/>
                    </a:ext>
                  </a:extLst>
                </p:cNvPr>
                <p:cNvSpPr/>
                <p:nvPr/>
              </p:nvSpPr>
              <p:spPr>
                <a:xfrm>
                  <a:off x="840496" y="156612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AAA00DDB-DE02-48EE-8628-0EECCC5EB2FB}"/>
                    </a:ext>
                  </a:extLst>
                </p:cNvPr>
                <p:cNvSpPr/>
                <p:nvPr/>
              </p:nvSpPr>
              <p:spPr>
                <a:xfrm>
                  <a:off x="1138039" y="1566153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F803F6BE-16EA-4054-BD45-38631747E483}"/>
                    </a:ext>
                  </a:extLst>
                </p:cNvPr>
                <p:cNvSpPr/>
                <p:nvPr/>
              </p:nvSpPr>
              <p:spPr>
                <a:xfrm>
                  <a:off x="1435582" y="156614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F6C25663-73C8-4ADA-8929-39E81C162F27}"/>
                    </a:ext>
                  </a:extLst>
                </p:cNvPr>
                <p:cNvSpPr/>
                <p:nvPr/>
              </p:nvSpPr>
              <p:spPr>
                <a:xfrm>
                  <a:off x="1733125" y="156613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9FF31625-C242-45C0-B740-671D6B05F9D3}"/>
                    </a:ext>
                  </a:extLst>
                </p:cNvPr>
                <p:cNvSpPr/>
                <p:nvPr/>
              </p:nvSpPr>
              <p:spPr>
                <a:xfrm>
                  <a:off x="2030668" y="156613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729D33FD-E0F9-42EC-80E8-E948CB79064D}"/>
                    </a:ext>
                  </a:extLst>
                </p:cNvPr>
                <p:cNvSpPr/>
                <p:nvPr/>
              </p:nvSpPr>
              <p:spPr>
                <a:xfrm>
                  <a:off x="2328211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D43C4DCE-2808-4882-9B27-BA1176AD4224}"/>
                    </a:ext>
                  </a:extLst>
                </p:cNvPr>
                <p:cNvSpPr/>
                <p:nvPr/>
              </p:nvSpPr>
              <p:spPr>
                <a:xfrm>
                  <a:off x="2625753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315A76B-5E56-4A06-A4AE-7EEB63DAE2D2}"/>
                </a:ext>
              </a:extLst>
            </p:cNvPr>
            <p:cNvSpPr/>
            <p:nvPr/>
          </p:nvSpPr>
          <p:spPr>
            <a:xfrm>
              <a:off x="5221368" y="889233"/>
              <a:ext cx="2080470" cy="160229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175398D4-9ABA-4E6C-A32A-DA1AF1E44780}"/>
              </a:ext>
            </a:extLst>
          </p:cNvPr>
          <p:cNvCxnSpPr>
            <a:cxnSpLocks/>
          </p:cNvCxnSpPr>
          <p:nvPr/>
        </p:nvCxnSpPr>
        <p:spPr>
          <a:xfrm>
            <a:off x="2272855" y="2915680"/>
            <a:ext cx="1849127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2F9FCC7-9107-4485-9C5D-EC6EA601C5C6}"/>
              </a:ext>
            </a:extLst>
          </p:cNvPr>
          <p:cNvSpPr txBox="1"/>
          <p:nvPr/>
        </p:nvSpPr>
        <p:spPr>
          <a:xfrm>
            <a:off x="3032128" y="287633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+mn-lt"/>
              </a:rPr>
              <a:t>3m</a:t>
            </a:r>
            <a:endParaRPr lang="ko-KR" altLang="en-US" sz="1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F0EC840-8C78-4156-BA80-8C2826A39477}"/>
              </a:ext>
            </a:extLst>
          </p:cNvPr>
          <p:cNvSpPr txBox="1"/>
          <p:nvPr/>
        </p:nvSpPr>
        <p:spPr>
          <a:xfrm>
            <a:off x="3674325" y="3367548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9900"/>
                </a:solidFill>
                <a:latin typeface="Arial Narrow" panose="020B0606020202030204" pitchFamily="34" charset="0"/>
              </a:rPr>
              <a:t>SWIR LEDs</a:t>
            </a:r>
            <a:endParaRPr lang="ko-KR" altLang="en-US" sz="9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5776967-CE0F-474E-9E2C-36B6F874CF6A}"/>
              </a:ext>
            </a:extLst>
          </p:cNvPr>
          <p:cNvSpPr txBox="1"/>
          <p:nvPr/>
        </p:nvSpPr>
        <p:spPr>
          <a:xfrm>
            <a:off x="1971735" y="3557328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LG스마트체2.0 Regular" panose="020B0600000101010101" pitchFamily="50" charset="-127"/>
              </a:rPr>
              <a:t>LiDAR</a:t>
            </a:r>
            <a:endParaRPr lang="ko-KR" altLang="en-US" sz="1000">
              <a:solidFill>
                <a:srgbClr val="009900"/>
              </a:solidFill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BC5E57C-8D52-453A-BA50-C7484744C3E2}"/>
              </a:ext>
            </a:extLst>
          </p:cNvPr>
          <p:cNvSpPr txBox="1"/>
          <p:nvPr/>
        </p:nvSpPr>
        <p:spPr>
          <a:xfrm>
            <a:off x="3738859" y="2456205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XY Cal.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용 </a:t>
            </a:r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Target</a:t>
            </a:r>
            <a:endParaRPr lang="ko-KR" altLang="en-US" sz="1000">
              <a:solidFill>
                <a:srgbClr val="009900"/>
              </a:solidFill>
              <a:latin typeface="+mj-lt"/>
              <a:ea typeface="+mj-ea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7D6DD066-F29B-4968-B814-5065F8647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50" y="2340355"/>
            <a:ext cx="213567" cy="540000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42110850-8B54-4719-9308-0DF88E8B1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11122" y="3212601"/>
            <a:ext cx="213567" cy="540000"/>
          </a:xfrm>
          <a:prstGeom prst="rect">
            <a:avLst/>
          </a:prstGeom>
        </p:spPr>
      </p:pic>
      <p:pic>
        <p:nvPicPr>
          <p:cNvPr id="208" name="그림 207">
            <a:extLst>
              <a:ext uri="{FF2B5EF4-FFF2-40B4-BE49-F238E27FC236}">
                <a16:creationId xmlns:a16="http://schemas.microsoft.com/office/drawing/2014/main" id="{BDC649F2-AA78-4D38-B725-893A64528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02361" y="2662815"/>
            <a:ext cx="213567" cy="540000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D3446ABD-2880-4D4F-906E-C576FF8B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34" y="3328052"/>
            <a:ext cx="811279" cy="754577"/>
          </a:xfrm>
          <a:prstGeom prst="rect">
            <a:avLst/>
          </a:prstGeom>
        </p:spPr>
      </p:pic>
      <p:sp>
        <p:nvSpPr>
          <p:cNvPr id="210" name="정육면체 209">
            <a:extLst>
              <a:ext uri="{FF2B5EF4-FFF2-40B4-BE49-F238E27FC236}">
                <a16:creationId xmlns:a16="http://schemas.microsoft.com/office/drawing/2014/main" id="{FBA4849D-862A-4C94-A582-9A1EA2423B36}"/>
              </a:ext>
            </a:extLst>
          </p:cNvPr>
          <p:cNvSpPr/>
          <p:nvPr/>
        </p:nvSpPr>
        <p:spPr>
          <a:xfrm>
            <a:off x="6188611" y="3668950"/>
            <a:ext cx="357614" cy="418721"/>
          </a:xfrm>
          <a:prstGeom prst="cube">
            <a:avLst>
              <a:gd name="adj" fmla="val 9043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LeftDown">
              <a:rot lat="1800000" lon="6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4724908-237D-4162-AE3D-728657470B49}"/>
              </a:ext>
            </a:extLst>
          </p:cNvPr>
          <p:cNvCxnSpPr>
            <a:cxnSpLocks/>
          </p:cNvCxnSpPr>
          <p:nvPr/>
        </p:nvCxnSpPr>
        <p:spPr>
          <a:xfrm flipV="1">
            <a:off x="6360017" y="3446769"/>
            <a:ext cx="2588825" cy="1311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05F715C-9B66-4DCC-B061-4CA3C794303B}"/>
              </a:ext>
            </a:extLst>
          </p:cNvPr>
          <p:cNvCxnSpPr>
            <a:cxnSpLocks/>
          </p:cNvCxnSpPr>
          <p:nvPr/>
        </p:nvCxnSpPr>
        <p:spPr>
          <a:xfrm flipH="1" flipV="1">
            <a:off x="6395503" y="2682684"/>
            <a:ext cx="2501587" cy="1718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3E367D22-91F5-4377-92FA-116D4E67C01E}"/>
              </a:ext>
            </a:extLst>
          </p:cNvPr>
          <p:cNvCxnSpPr>
            <a:cxnSpLocks/>
          </p:cNvCxnSpPr>
          <p:nvPr/>
        </p:nvCxnSpPr>
        <p:spPr>
          <a:xfrm>
            <a:off x="6399426" y="2684307"/>
            <a:ext cx="2501418" cy="37547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405A467E-6507-499E-828F-0C864868CD19}"/>
              </a:ext>
            </a:extLst>
          </p:cNvPr>
          <p:cNvCxnSpPr>
            <a:cxnSpLocks/>
          </p:cNvCxnSpPr>
          <p:nvPr/>
        </p:nvCxnSpPr>
        <p:spPr>
          <a:xfrm flipH="1">
            <a:off x="6342815" y="3655008"/>
            <a:ext cx="2606027" cy="17781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16D307FA-5A66-44B5-81BF-8F180454F976}"/>
              </a:ext>
            </a:extLst>
          </p:cNvPr>
          <p:cNvSpPr txBox="1"/>
          <p:nvPr/>
        </p:nvSpPr>
        <p:spPr>
          <a:xfrm>
            <a:off x="5854431" y="2526769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Arial Narrow" panose="020B0606020202030204" pitchFamily="34" charset="0"/>
              </a:rPr>
              <a:t>Mirror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22E787B-C00A-4C40-A529-34A46AB1BB71}"/>
              </a:ext>
            </a:extLst>
          </p:cNvPr>
          <p:cNvSpPr txBox="1"/>
          <p:nvPr/>
        </p:nvSpPr>
        <p:spPr>
          <a:xfrm>
            <a:off x="6331875" y="3942216"/>
            <a:ext cx="545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Arial Narrow" panose="020B0606020202030204" pitchFamily="34" charset="0"/>
              </a:rPr>
              <a:t>Diffuser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84B2031-E54B-4875-8CFC-6EF23A3BFC32}"/>
              </a:ext>
            </a:extLst>
          </p:cNvPr>
          <p:cNvSpPr txBox="1"/>
          <p:nvPr/>
        </p:nvSpPr>
        <p:spPr>
          <a:xfrm>
            <a:off x="7530133" y="2319974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0000FF"/>
                </a:solidFill>
                <a:latin typeface="+mn-lt"/>
              </a:rPr>
              <a:t>5m</a:t>
            </a:r>
            <a:r>
              <a:rPr lang="ko-KR" altLang="en-US" sz="1000">
                <a:solidFill>
                  <a:srgbClr val="0000FF"/>
                </a:solidFill>
                <a:latin typeface="+mn-lt"/>
              </a:rPr>
              <a:t> 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3D2B7890-93F8-47F0-92FA-8D5B2EFF981C}"/>
              </a:ext>
            </a:extLst>
          </p:cNvPr>
          <p:cNvCxnSpPr>
            <a:cxnSpLocks/>
          </p:cNvCxnSpPr>
          <p:nvPr/>
        </p:nvCxnSpPr>
        <p:spPr>
          <a:xfrm>
            <a:off x="1885799" y="2610450"/>
            <a:ext cx="0" cy="1357351"/>
          </a:xfrm>
          <a:prstGeom prst="straightConnector1">
            <a:avLst/>
          </a:prstGeom>
          <a:ln>
            <a:solidFill>
              <a:srgbClr val="0099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037FB4B6-E704-45D3-AE71-C594457E24B8}"/>
              </a:ext>
            </a:extLst>
          </p:cNvPr>
          <p:cNvSpPr txBox="1"/>
          <p:nvPr/>
        </p:nvSpPr>
        <p:spPr>
          <a:xfrm>
            <a:off x="1612064" y="3356476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n-lt"/>
              </a:rPr>
              <a:t>2m</a:t>
            </a:r>
            <a:endParaRPr lang="ko-KR" altLang="en-US" sz="1000">
              <a:solidFill>
                <a:srgbClr val="009900"/>
              </a:solidFill>
              <a:latin typeface="+mn-lt"/>
            </a:endParaRPr>
          </a:p>
        </p:txBody>
      </p: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5BF61674-E6EE-49FA-BA39-3B096916D8B9}"/>
              </a:ext>
            </a:extLst>
          </p:cNvPr>
          <p:cNvCxnSpPr>
            <a:cxnSpLocks/>
          </p:cNvCxnSpPr>
          <p:nvPr/>
        </p:nvCxnSpPr>
        <p:spPr>
          <a:xfrm>
            <a:off x="5477230" y="2340269"/>
            <a:ext cx="0" cy="1813810"/>
          </a:xfrm>
          <a:prstGeom prst="straightConnector1">
            <a:avLst/>
          </a:prstGeom>
          <a:ln>
            <a:solidFill>
              <a:srgbClr val="0099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6434C188-F31F-40E8-A57B-4D1DF5CA3E9A}"/>
              </a:ext>
            </a:extLst>
          </p:cNvPr>
          <p:cNvSpPr txBox="1"/>
          <p:nvPr/>
        </p:nvSpPr>
        <p:spPr>
          <a:xfrm>
            <a:off x="5210126" y="2662815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n-lt"/>
              </a:rPr>
              <a:t>2m</a:t>
            </a:r>
            <a:endParaRPr lang="ko-KR" altLang="en-US" sz="1000">
              <a:solidFill>
                <a:srgbClr val="009900"/>
              </a:solidFill>
              <a:latin typeface="+mn-lt"/>
            </a:endParaRPr>
          </a:p>
        </p:txBody>
      </p:sp>
      <p:graphicFrame>
        <p:nvGraphicFramePr>
          <p:cNvPr id="270" name="표 269">
            <a:extLst>
              <a:ext uri="{FF2B5EF4-FFF2-40B4-BE49-F238E27FC236}">
                <a16:creationId xmlns:a16="http://schemas.microsoft.com/office/drawing/2014/main" id="{C63CC267-F44D-4894-9AC1-EE76FCD3491D}"/>
              </a:ext>
            </a:extLst>
          </p:cNvPr>
          <p:cNvGraphicFramePr>
            <a:graphicFrameLocks noGrp="1"/>
          </p:cNvGraphicFramePr>
          <p:nvPr/>
        </p:nvGraphicFramePr>
        <p:xfrm>
          <a:off x="1746278" y="4450474"/>
          <a:ext cx="1656000" cy="10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55216125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338793067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X(Azimuth) Error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@200m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56203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-8.9</a:t>
                      </a:r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cm</a:t>
                      </a:r>
                      <a:r>
                        <a:rPr lang="ko-KR" alt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10871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-7.6</a:t>
                      </a:r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cm</a:t>
                      </a:r>
                      <a:r>
                        <a:rPr lang="ko-KR" alt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0885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Mean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-8.25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013939"/>
                  </a:ext>
                </a:extLst>
              </a:tr>
            </a:tbl>
          </a:graphicData>
        </a:graphic>
      </p:graphicFrame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8B98A09A-E9BE-4953-98D4-03624B733A49}"/>
              </a:ext>
            </a:extLst>
          </p:cNvPr>
          <p:cNvGraphicFramePr>
            <a:graphicFrameLocks noGrp="1"/>
          </p:cNvGraphicFramePr>
          <p:nvPr/>
        </p:nvGraphicFramePr>
        <p:xfrm>
          <a:off x="3482428" y="4454957"/>
          <a:ext cx="1656000" cy="10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55216125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338793067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Y(Elevation) Error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@200m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56203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Min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-51</a:t>
                      </a:r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cm 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10871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max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-33</a:t>
                      </a:r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cm</a:t>
                      </a:r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0885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Mean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-42 cm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300304"/>
                  </a:ext>
                </a:extLst>
              </a:tr>
            </a:tbl>
          </a:graphicData>
        </a:graphic>
      </p:graphicFrame>
      <p:graphicFrame>
        <p:nvGraphicFramePr>
          <p:cNvPr id="272" name="표 182">
            <a:extLst>
              <a:ext uri="{FF2B5EF4-FFF2-40B4-BE49-F238E27FC236}">
                <a16:creationId xmlns:a16="http://schemas.microsoft.com/office/drawing/2014/main" id="{742E2FAD-78FD-4976-A655-5D1605859D14}"/>
              </a:ext>
            </a:extLst>
          </p:cNvPr>
          <p:cNvGraphicFramePr>
            <a:graphicFrameLocks noGrp="1"/>
          </p:cNvGraphicFramePr>
          <p:nvPr/>
        </p:nvGraphicFramePr>
        <p:xfrm>
          <a:off x="5299204" y="4456190"/>
          <a:ext cx="1656000" cy="100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2702664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184336614"/>
                    </a:ext>
                  </a:extLst>
                </a:gridCol>
              </a:tblGrid>
              <a:tr h="2516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(Range) Error @200m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535051"/>
                  </a:ext>
                </a:extLst>
              </a:tr>
              <a:tr h="251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Min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-2.54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cm </a:t>
                      </a:r>
                      <a:endParaRPr lang="ko-KR" altLang="en-US" sz="1000" b="1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827591"/>
                  </a:ext>
                </a:extLst>
              </a:tr>
              <a:tr h="251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max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+2.45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cm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03761"/>
                  </a:ext>
                </a:extLst>
              </a:tr>
              <a:tr h="251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Mean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-0.05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cm</a:t>
                      </a:r>
                      <a:endParaRPr lang="ko-KR" altLang="en-US" sz="1000" b="1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91090"/>
                  </a:ext>
                </a:extLst>
              </a:tr>
            </a:tbl>
          </a:graphicData>
        </a:graphic>
      </p:graphicFrame>
      <p:sp>
        <p:nvSpPr>
          <p:cNvPr id="273" name="Rectangle 2">
            <a:extLst>
              <a:ext uri="{FF2B5EF4-FFF2-40B4-BE49-F238E27FC236}">
                <a16:creationId xmlns:a16="http://schemas.microsoft.com/office/drawing/2014/main" id="{26EF3214-6BD5-4888-8F16-52306657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3)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기술 검증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13496BF0-8D1E-469D-862C-C773515D367D}"/>
                  </a:ext>
                </a:extLst>
              </p:cNvPr>
              <p:cNvSpPr txBox="1"/>
              <p:nvPr/>
            </p:nvSpPr>
            <p:spPr>
              <a:xfrm>
                <a:off x="7006231" y="4435247"/>
                <a:ext cx="2228760" cy="7997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※ Amber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사 </a:t>
                </a:r>
                <a:r>
                  <a:rPr lang="ko-KR" altLang="en-US" sz="1000" b="1" err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양불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판단 기준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: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200m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거리에서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GT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와의 거리 오차가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13cm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이내</a:t>
                </a:r>
                <a:endParaRPr lang="en-US" altLang="ko-KR" sz="1000" b="1">
                  <a:solidFill>
                    <a:srgbClr val="0099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0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ko-KR" altLang="en-US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≤</m:t>
                    </m:r>
                    <m:r>
                      <a:rPr lang="en-US" altLang="ko-KR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13</m:t>
                    </m:r>
                    <m:r>
                      <a:rPr lang="en-US" altLang="ko-KR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𝑐𝑚</m:t>
                    </m:r>
                    <m:r>
                      <a:rPr lang="ko-KR" altLang="en-US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000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기준</a:t>
                </a:r>
                <a:endParaRPr lang="en-US" altLang="ko-KR" sz="1000">
                  <a:solidFill>
                    <a:srgbClr val="0099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13496BF0-8D1E-469D-862C-C773515D3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231" y="4435247"/>
                <a:ext cx="2228760" cy="799771"/>
              </a:xfrm>
              <a:prstGeom prst="rect">
                <a:avLst/>
              </a:prstGeom>
              <a:blipFill>
                <a:blip r:embed="rId7"/>
                <a:stretch>
                  <a:fillRect b="-293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A453E7CB-D867-4233-9568-CB3B2B64F746}"/>
              </a:ext>
            </a:extLst>
          </p:cNvPr>
          <p:cNvSpPr/>
          <p:nvPr/>
        </p:nvSpPr>
        <p:spPr>
          <a:xfrm>
            <a:off x="750941" y="269823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Amber</a:t>
            </a:r>
            <a:r>
              <a:rPr lang="ko-KR" altLang="en-US" sz="900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 </a:t>
            </a:r>
            <a:endParaRPr lang="en-US" altLang="ko-KR" sz="900">
              <a:solidFill>
                <a:srgbClr val="0099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기술분석</a:t>
            </a:r>
          </a:p>
        </p:txBody>
      </p:sp>
      <p:sp>
        <p:nvSpPr>
          <p:cNvPr id="284" name="실행 단추: 앞으로 또는 다음으로 이동 28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4401770-62BA-4862-8880-748B4E3CADA3}"/>
              </a:ext>
            </a:extLst>
          </p:cNvPr>
          <p:cNvSpPr/>
          <p:nvPr/>
        </p:nvSpPr>
        <p:spPr bwMode="auto">
          <a:xfrm>
            <a:off x="1688214" y="5923438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14" name="실행 단추: 처음으로 이동 113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4C98041F-90DA-47BC-A80B-188426772DD5}"/>
              </a:ext>
            </a:extLst>
          </p:cNvPr>
          <p:cNvSpPr/>
          <p:nvPr/>
        </p:nvSpPr>
        <p:spPr>
          <a:xfrm>
            <a:off x="9597005" y="6166978"/>
            <a:ext cx="180000" cy="18000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91BBCBE6-3FC4-4991-AC7D-9A83539AF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3812" y="2930246"/>
            <a:ext cx="213567" cy="540000"/>
          </a:xfrm>
          <a:prstGeom prst="rect">
            <a:avLst/>
          </a:prstGeom>
        </p:spPr>
      </p:pic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9C64103C-1B75-47D9-AD04-00AA43F905F3}"/>
              </a:ext>
            </a:extLst>
          </p:cNvPr>
          <p:cNvCxnSpPr>
            <a:cxnSpLocks/>
          </p:cNvCxnSpPr>
          <p:nvPr/>
        </p:nvCxnSpPr>
        <p:spPr>
          <a:xfrm>
            <a:off x="6380595" y="3310308"/>
            <a:ext cx="2550993" cy="3391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E2A93551-06B4-4B7C-BD9C-BE9B0BA2E041}"/>
              </a:ext>
            </a:extLst>
          </p:cNvPr>
          <p:cNvCxnSpPr>
            <a:cxnSpLocks/>
          </p:cNvCxnSpPr>
          <p:nvPr/>
        </p:nvCxnSpPr>
        <p:spPr>
          <a:xfrm flipH="1">
            <a:off x="6367419" y="3058694"/>
            <a:ext cx="2537190" cy="24496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905273F3-7BB0-4777-844A-9EF4EF8AB9C8}"/>
              </a:ext>
            </a:extLst>
          </p:cNvPr>
          <p:cNvCxnSpPr>
            <a:cxnSpLocks/>
          </p:cNvCxnSpPr>
          <p:nvPr/>
        </p:nvCxnSpPr>
        <p:spPr>
          <a:xfrm flipH="1" flipV="1">
            <a:off x="6367418" y="3124310"/>
            <a:ext cx="2564171" cy="320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EAF16850-85D7-4670-B567-4613B09DDFF5}"/>
              </a:ext>
            </a:extLst>
          </p:cNvPr>
          <p:cNvCxnSpPr>
            <a:cxnSpLocks/>
          </p:cNvCxnSpPr>
          <p:nvPr/>
        </p:nvCxnSpPr>
        <p:spPr>
          <a:xfrm flipV="1">
            <a:off x="6391738" y="2859240"/>
            <a:ext cx="2505352" cy="2705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6FE78BD-543B-46A2-B73B-59C4E8CE624A}"/>
              </a:ext>
            </a:extLst>
          </p:cNvPr>
          <p:cNvCxnSpPr>
            <a:cxnSpLocks/>
          </p:cNvCxnSpPr>
          <p:nvPr/>
        </p:nvCxnSpPr>
        <p:spPr>
          <a:xfrm>
            <a:off x="6391738" y="2511820"/>
            <a:ext cx="2505352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2AD927-1DA5-44CD-87BA-62E14F279838}"/>
              </a:ext>
            </a:extLst>
          </p:cNvPr>
          <p:cNvSpPr txBox="1"/>
          <p:nvPr/>
        </p:nvSpPr>
        <p:spPr>
          <a:xfrm>
            <a:off x="7412007" y="3891563"/>
            <a:ext cx="1534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5m x 4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개 </a:t>
            </a:r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Mirror = 20m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 구현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5886D9-BD78-480E-B7EA-B88597B29DAC}"/>
              </a:ext>
            </a:extLst>
          </p:cNvPr>
          <p:cNvSpPr txBox="1"/>
          <p:nvPr/>
        </p:nvSpPr>
        <p:spPr>
          <a:xfrm>
            <a:off x="4714613" y="642596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latin typeface="+mn-lt"/>
              </a:rPr>
              <a:t>4 / 8</a:t>
            </a:r>
            <a:endParaRPr lang="ko-KR" altLang="en-US">
              <a:latin typeface="+mn-lt"/>
            </a:endParaRPr>
          </a:p>
        </p:txBody>
      </p:sp>
      <p:sp>
        <p:nvSpPr>
          <p:cNvPr id="113" name="실행 단추: 앞으로 또는 다음으로 이동 112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8E5CCAF-AE37-437A-9C98-E07C8BC7F7FC}"/>
              </a:ext>
            </a:extLst>
          </p:cNvPr>
          <p:cNvSpPr/>
          <p:nvPr/>
        </p:nvSpPr>
        <p:spPr bwMode="auto">
          <a:xfrm>
            <a:off x="1687710" y="5508271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16" name="실행 단추: 앞으로 또는 다음으로 이동 11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4AEE494F-6D06-46EA-9300-703191F7C8B7}"/>
              </a:ext>
            </a:extLst>
          </p:cNvPr>
          <p:cNvSpPr/>
          <p:nvPr/>
        </p:nvSpPr>
        <p:spPr bwMode="auto">
          <a:xfrm>
            <a:off x="6768454" y="5508271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9049883-FB2B-4167-AE67-9C57E7AB63BA}"/>
                  </a:ext>
                </a:extLst>
              </p:cNvPr>
              <p:cNvSpPr/>
              <p:nvPr/>
            </p:nvSpPr>
            <p:spPr>
              <a:xfrm>
                <a:off x="2065809" y="5483092"/>
                <a:ext cx="4346703" cy="278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000">
                    <a:solidFill>
                      <a:schemeClr val="tx1"/>
                    </a:solidFill>
                    <a:latin typeface="+mj-lt"/>
                    <a:ea typeface="+mj-ea"/>
                  </a:rPr>
                  <a:t>A</a:t>
                </a:r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사</a:t>
                </a:r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  <a:ea typeface="+mj-ea"/>
                      </a:rPr>
                      <m:t>대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비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오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  <a:ea typeface="+mj-ea"/>
                      </a:rPr>
                      <m:t>차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ko-KR" sz="1000" i="1" smtClean="0">
                        <a:latin typeface="Cambria Math" panose="02040503050406030204" pitchFamily="18" charset="0"/>
                        <a:ea typeface="+mj-ea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ko-KR" alt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ko-KR" sz="1000">
                    <a:solidFill>
                      <a:schemeClr val="tx1"/>
                    </a:solidFill>
                    <a:latin typeface="+mj-lt"/>
                    <a:ea typeface="+mj-ea"/>
                  </a:rPr>
                  <a:t>=</a:t>
                </a:r>
                <a:r>
                  <a:rPr lang="ko-KR" altLang="en-US" sz="1000">
                    <a:latin typeface="+mj-lt"/>
                    <a:ea typeface="+mj-ea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(−8.25)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lang="en-US" altLang="ko-KR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𝟒𝟐</m:t>
                            </m:r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(−0.05)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ko-KR" sz="1000">
                    <a:solidFill>
                      <a:schemeClr val="tx1"/>
                    </a:solidFill>
                    <a:latin typeface="+mj-lt"/>
                    <a:ea typeface="+mj-ea"/>
                  </a:rPr>
                  <a:t>=</a:t>
                </a:r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ko-KR" sz="1000" b="1">
                    <a:solidFill>
                      <a:srgbClr val="C00000"/>
                    </a:solidFill>
                    <a:latin typeface="+mj-lt"/>
                    <a:ea typeface="+mj-ea"/>
                  </a:rPr>
                  <a:t>42.8cm</a:t>
                </a:r>
                <a:endParaRPr lang="ko-KR" altLang="en-US" sz="1000" b="1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9049883-FB2B-4167-AE67-9C57E7AB6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809" y="5483092"/>
                <a:ext cx="4346703" cy="278666"/>
              </a:xfrm>
              <a:prstGeom prst="rect">
                <a:avLst/>
              </a:prstGeom>
              <a:blipFill>
                <a:blip r:embed="rId12"/>
                <a:stretch>
                  <a:fillRect r="-40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48746E8-B4C8-4639-BAC6-FBF919DD10E8}"/>
              </a:ext>
            </a:extLst>
          </p:cNvPr>
          <p:cNvSpPr txBox="1"/>
          <p:nvPr/>
        </p:nvSpPr>
        <p:spPr>
          <a:xfrm>
            <a:off x="7147395" y="5335134"/>
            <a:ext cx="202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+mj-lt"/>
                <a:ea typeface="+mj-ea"/>
              </a:rPr>
              <a:t>Z Cal.</a:t>
            </a:r>
            <a:r>
              <a:rPr lang="ko-KR" altLang="en-US" b="1">
                <a:solidFill>
                  <a:srgbClr val="0000FF"/>
                </a:solidFill>
                <a:latin typeface="+mj-lt"/>
                <a:ea typeface="+mj-ea"/>
              </a:rPr>
              <a:t> 성능은 양호하나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+mj-ea"/>
              </a:rPr>
              <a:t>,</a:t>
            </a:r>
            <a:endParaRPr lang="ko-KR" altLang="en-US" b="1">
              <a:solidFill>
                <a:srgbClr val="0000FF"/>
              </a:solidFill>
              <a:latin typeface="+mj-lt"/>
              <a:ea typeface="+mj-ea"/>
            </a:endParaRPr>
          </a:p>
          <a:p>
            <a:r>
              <a:rPr lang="en-US" altLang="ko-KR" b="1">
                <a:solidFill>
                  <a:srgbClr val="C00000"/>
                </a:solidFill>
                <a:latin typeface="+mj-lt"/>
                <a:ea typeface="+mj-ea"/>
              </a:rPr>
              <a:t>XY Cal.</a:t>
            </a:r>
            <a:r>
              <a:rPr lang="ko-KR" altLang="en-US" b="1">
                <a:solidFill>
                  <a:srgbClr val="C00000"/>
                </a:solidFill>
                <a:latin typeface="+mj-lt"/>
                <a:ea typeface="+mj-ea"/>
              </a:rPr>
              <a:t> 성능 개선 필요</a:t>
            </a:r>
            <a:endParaRPr lang="en-US" altLang="ko-KR" b="1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id="{AEE5B30E-3628-4C83-9F01-763F01412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3" y="163085"/>
            <a:ext cx="476789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12.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타당성 검토 결과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CC091B-69BD-411E-9EA6-2F8A658F0A4A}"/>
              </a:ext>
            </a:extLst>
          </p:cNvPr>
          <p:cNvSpPr/>
          <p:nvPr/>
        </p:nvSpPr>
        <p:spPr>
          <a:xfrm>
            <a:off x="4635343" y="1829336"/>
            <a:ext cx="1127232" cy="246221"/>
          </a:xfrm>
          <a:prstGeom prst="rect">
            <a:avLst/>
          </a:prstGeom>
          <a:solidFill>
            <a:srgbClr val="FFF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전체 공간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5m</a:t>
            </a:r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x</a:t>
            </a:r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4m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EB888B1-1385-4D09-AFF5-C5329A4A9636}"/>
              </a:ext>
            </a:extLst>
          </p:cNvPr>
          <p:cNvSpPr/>
          <p:nvPr/>
        </p:nvSpPr>
        <p:spPr>
          <a:xfrm>
            <a:off x="4758774" y="5908339"/>
            <a:ext cx="885179" cy="246221"/>
          </a:xfrm>
          <a:prstGeom prst="rect">
            <a:avLst/>
          </a:prstGeom>
          <a:solidFill>
            <a:srgbClr val="FFF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전체 시간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분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20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65CB58DA-FA7A-4EBC-9D20-B5E7C3A60F25}"/>
              </a:ext>
            </a:extLst>
          </p:cNvPr>
          <p:cNvSpPr/>
          <p:nvPr/>
        </p:nvSpPr>
        <p:spPr>
          <a:xfrm>
            <a:off x="403140" y="4085130"/>
            <a:ext cx="4461667" cy="10458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6640E-5F4D-4F7C-A6CE-B81A7D96B16F}"/>
              </a:ext>
            </a:extLst>
          </p:cNvPr>
          <p:cNvSpPr/>
          <p:nvPr/>
        </p:nvSpPr>
        <p:spPr>
          <a:xfrm>
            <a:off x="403140" y="2314927"/>
            <a:ext cx="4461667" cy="16092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4E148C7-0A8D-44AF-A555-A0CB32D1A076}"/>
              </a:ext>
            </a:extLst>
          </p:cNvPr>
          <p:cNvSpPr/>
          <p:nvPr/>
        </p:nvSpPr>
        <p:spPr>
          <a:xfrm>
            <a:off x="5811398" y="4216489"/>
            <a:ext cx="3571443" cy="16146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67FB1A-32FC-4E38-934D-2B018F5B0B35}"/>
              </a:ext>
            </a:extLst>
          </p:cNvPr>
          <p:cNvSpPr/>
          <p:nvPr/>
        </p:nvSpPr>
        <p:spPr>
          <a:xfrm>
            <a:off x="7293699" y="1915537"/>
            <a:ext cx="1923708" cy="12529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AD6611-9317-4893-8CAE-EB1878A53BB7}"/>
              </a:ext>
            </a:extLst>
          </p:cNvPr>
          <p:cNvSpPr txBox="1"/>
          <p:nvPr/>
        </p:nvSpPr>
        <p:spPr>
          <a:xfrm>
            <a:off x="279107" y="941753"/>
            <a:ext cx="45856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Calibration 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공정 공용화를 위한 업체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/</a:t>
            </a:r>
            <a:r>
              <a:rPr lang="ko-KR" altLang="en-US" sz="1200" b="0" dirty="0" err="1">
                <a:latin typeface="+mn-lt"/>
                <a:ea typeface="LG스마트체2.0 Regular" panose="020B0600000101010101" pitchFamily="50" charset="-127"/>
              </a:rPr>
              <a:t>모델별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Calibration 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통합    </a:t>
            </a:r>
            <a:endParaRPr lang="en-US" altLang="ko-KR" sz="1200" b="0" dirty="0">
              <a:latin typeface="+mn-lt"/>
              <a:ea typeface="LG스마트체2.0 Regular" panose="020B0600000101010101" pitchFamily="50" charset="-127"/>
            </a:endParaRPr>
          </a:p>
          <a:p>
            <a:pPr>
              <a:buNone/>
            </a:pP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     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플랫폼 요소기술 개발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5C6057-6EF3-4DFF-9107-5DD0C498A50D}"/>
              </a:ext>
            </a:extLst>
          </p:cNvPr>
          <p:cNvSpPr txBox="1"/>
          <p:nvPr/>
        </p:nvSpPr>
        <p:spPr>
          <a:xfrm>
            <a:off x="5023978" y="957743"/>
            <a:ext cx="45906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20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latin typeface="+mn-lt"/>
                <a:ea typeface="LG스마트체2.0 Regular" panose="020B0600000101010101" pitchFamily="50" charset="-127"/>
              </a:rPr>
              <a:t>Type</a:t>
            </a:r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별</a:t>
            </a:r>
            <a:r>
              <a:rPr lang="ko-KR" altLang="en-US" sz="1200" b="0">
                <a:ea typeface="LG스마트체2.0 Regular" panose="020B0600000101010101" pitchFamily="50" charset="-127"/>
              </a:rPr>
              <a:t> </a:t>
            </a:r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통합 플랫폼화를 통해 </a:t>
            </a:r>
            <a:r>
              <a:rPr lang="en-US" altLang="ko-KR" sz="1200">
                <a:latin typeface="+mn-lt"/>
                <a:ea typeface="LG스마트체2.0 Regular" panose="020B0600000101010101" pitchFamily="50" charset="-127"/>
              </a:rPr>
              <a:t>HW</a:t>
            </a:r>
            <a:r>
              <a:rPr lang="ko-KR" altLang="en-US" sz="1200">
                <a:latin typeface="+mn-lt"/>
                <a:ea typeface="LG스마트체2.0 Regular" panose="020B0600000101010101" pitchFamily="50" charset="-127"/>
              </a:rPr>
              <a:t> 규격화</a:t>
            </a:r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및 </a:t>
            </a:r>
            <a:r>
              <a:rPr lang="en-US" altLang="ko-KR" sz="1200">
                <a:latin typeface="+mn-lt"/>
                <a:ea typeface="LG스마트체2.0 Regular" panose="020B0600000101010101" pitchFamily="50" charset="-127"/>
              </a:rPr>
              <a:t>SW</a:t>
            </a:r>
            <a:r>
              <a:rPr lang="ko-KR" altLang="en-US" sz="1200">
                <a:latin typeface="+mn-lt"/>
                <a:ea typeface="LG스마트체2.0 Regular" panose="020B0600000101010101" pitchFamily="50" charset="-127"/>
              </a:rPr>
              <a:t> 설정 자동화</a:t>
            </a:r>
            <a:endParaRPr lang="ko-KR" altLang="en-US" sz="12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94509B0-A968-4BF5-A6D9-4A17C6BEC6B5}"/>
              </a:ext>
            </a:extLst>
          </p:cNvPr>
          <p:cNvSpPr/>
          <p:nvPr/>
        </p:nvSpPr>
        <p:spPr>
          <a:xfrm>
            <a:off x="5127108" y="4279997"/>
            <a:ext cx="542228" cy="6495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M-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LiDAR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6EE6939-4DBF-403E-BAA7-AF983AFE6B83}"/>
              </a:ext>
            </a:extLst>
          </p:cNvPr>
          <p:cNvSpPr/>
          <p:nvPr/>
        </p:nvSpPr>
        <p:spPr>
          <a:xfrm>
            <a:off x="5127108" y="5096488"/>
            <a:ext cx="542227" cy="6495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S-LiDAR</a:t>
            </a:r>
            <a:endParaRPr lang="ko-KR" altLang="en-US" sz="900">
              <a:solidFill>
                <a:schemeClr val="tx1"/>
              </a:solidFill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A117D1AA-2672-45FB-AA8F-25548D18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56" y="4622259"/>
            <a:ext cx="310046" cy="307253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1E2D97A-21D7-4EE4-BE68-D2ACFF299819}"/>
              </a:ext>
            </a:extLst>
          </p:cNvPr>
          <p:cNvSpPr/>
          <p:nvPr/>
        </p:nvSpPr>
        <p:spPr>
          <a:xfrm>
            <a:off x="5929376" y="4390714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영상 </a:t>
            </a:r>
            <a:r>
              <a:rPr lang="en-US" altLang="ko-KR" sz="900">
                <a:solidFill>
                  <a:schemeClr val="tx1"/>
                </a:solidFill>
              </a:rPr>
              <a:t>Data Collection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A7D643C-F9E7-4D51-AEFE-8A20D5537FEF}"/>
              </a:ext>
            </a:extLst>
          </p:cNvPr>
          <p:cNvSpPr/>
          <p:nvPr/>
        </p:nvSpPr>
        <p:spPr>
          <a:xfrm>
            <a:off x="5929376" y="5212492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영상 </a:t>
            </a:r>
            <a:r>
              <a:rPr lang="en-US" altLang="ko-KR" sz="900">
                <a:solidFill>
                  <a:schemeClr val="tx1"/>
                </a:solidFill>
              </a:rPr>
              <a:t>Data Collection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28CA8E3-EC9C-478C-97CC-B33A8EBF6A4E}"/>
              </a:ext>
            </a:extLst>
          </p:cNvPr>
          <p:cNvSpPr/>
          <p:nvPr/>
        </p:nvSpPr>
        <p:spPr>
          <a:xfrm>
            <a:off x="6826794" y="4390714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패턴인식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3481337-2086-41DE-96C3-0A4C37F7DF33}"/>
              </a:ext>
            </a:extLst>
          </p:cNvPr>
          <p:cNvSpPr/>
          <p:nvPr/>
        </p:nvSpPr>
        <p:spPr>
          <a:xfrm>
            <a:off x="6826794" y="5212492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패턴인식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D808EF0-7AFC-4162-B764-EB4D2F077582}"/>
              </a:ext>
            </a:extLst>
          </p:cNvPr>
          <p:cNvSpPr/>
          <p:nvPr/>
        </p:nvSpPr>
        <p:spPr>
          <a:xfrm>
            <a:off x="7724212" y="4390714"/>
            <a:ext cx="687003" cy="426575"/>
          </a:xfrm>
          <a:prstGeom prst="rect">
            <a:avLst/>
          </a:prstGeom>
          <a:solidFill>
            <a:srgbClr val="FFF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Azimuth,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Elevation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offset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FB8F74E-8B16-4AF8-832E-49C05A945C49}"/>
              </a:ext>
            </a:extLst>
          </p:cNvPr>
          <p:cNvSpPr/>
          <p:nvPr/>
        </p:nvSpPr>
        <p:spPr>
          <a:xfrm>
            <a:off x="8621630" y="4390714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Ranging offset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6500E99-22E8-4BF3-9940-F1B8F578192B}"/>
              </a:ext>
            </a:extLst>
          </p:cNvPr>
          <p:cNvSpPr/>
          <p:nvPr/>
        </p:nvSpPr>
        <p:spPr>
          <a:xfrm>
            <a:off x="7724212" y="5212492"/>
            <a:ext cx="687003" cy="426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Lens Distortion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72AE020-47E0-48ED-B669-1415E3FBB78A}"/>
              </a:ext>
            </a:extLst>
          </p:cNvPr>
          <p:cNvSpPr/>
          <p:nvPr/>
        </p:nvSpPr>
        <p:spPr>
          <a:xfrm>
            <a:off x="8621630" y="5212492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Ranging offset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5822978-819A-4B81-A678-FF4A49BC3348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7513797" y="4604002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1E2B0BA-870B-4A38-85B3-CC4C95633712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>
            <a:off x="6616379" y="4604002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C646274-625F-4B9F-8D60-0E4E949931ED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8411215" y="4604002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BCDE6D-B6E8-4FA5-96B6-12BF22F95146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>
            <a:off x="6616379" y="5425780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D64A48E-7DD7-47E7-B9E6-C2518600BDB0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>
            <a:off x="7513797" y="5425780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1FD4D3C-B1C8-40EC-A4A2-9DE50EC35D1F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8411215" y="5425780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BDC680B-563B-4120-BD91-4CC34485BB23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6272878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2E48BD8-4182-4E7F-8E8A-F17431E4D088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7170296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DBB4468-9856-4C37-AB8E-61EC7E38FD49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8067714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0089761-6808-47F1-9BDB-244FD3A90CEE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>
            <a:off x="8965132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F116140-7353-4FCE-9838-68DFD8378C2A}"/>
              </a:ext>
            </a:extLst>
          </p:cNvPr>
          <p:cNvSpPr txBox="1"/>
          <p:nvPr/>
        </p:nvSpPr>
        <p:spPr>
          <a:xfrm>
            <a:off x="7748829" y="4915555"/>
            <a:ext cx="6653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개별 공용화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F1916A6-C039-4DED-BC2F-5AAD4F210976}"/>
              </a:ext>
            </a:extLst>
          </p:cNvPr>
          <p:cNvSpPr txBox="1"/>
          <p:nvPr/>
        </p:nvSpPr>
        <p:spPr>
          <a:xfrm>
            <a:off x="5957995" y="4908921"/>
            <a:ext cx="6703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통합 공용화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9297CD-AF6A-49AA-B159-6E2C4D1BB27E}"/>
              </a:ext>
            </a:extLst>
          </p:cNvPr>
          <p:cNvSpPr txBox="1"/>
          <p:nvPr/>
        </p:nvSpPr>
        <p:spPr>
          <a:xfrm>
            <a:off x="6842866" y="4908921"/>
            <a:ext cx="6703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통합 공용화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25D3EAA-CD6F-4F3A-9DDB-5DAF6EE1D566}"/>
              </a:ext>
            </a:extLst>
          </p:cNvPr>
          <p:cNvSpPr txBox="1"/>
          <p:nvPr/>
        </p:nvSpPr>
        <p:spPr>
          <a:xfrm>
            <a:off x="8629942" y="4892143"/>
            <a:ext cx="6703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통합 공용화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DC49B38-4A4B-42D2-95D6-7F41B2ACA139}"/>
              </a:ext>
            </a:extLst>
          </p:cNvPr>
          <p:cNvSpPr/>
          <p:nvPr/>
        </p:nvSpPr>
        <p:spPr>
          <a:xfrm>
            <a:off x="5733230" y="1675279"/>
            <a:ext cx="900805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0" lang="ko-KR" altLang="en-US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규격화된 </a:t>
            </a:r>
            <a:r>
              <a:rPr kumimoji="0" lang="en-US" altLang="ko-KR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HW</a:t>
            </a: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695287F-611C-471D-BECA-A1869B60CD88}"/>
              </a:ext>
            </a:extLst>
          </p:cNvPr>
          <p:cNvSpPr/>
          <p:nvPr/>
        </p:nvSpPr>
        <p:spPr>
          <a:xfrm>
            <a:off x="5632040" y="3174357"/>
            <a:ext cx="1192615" cy="210462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 Chart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2C49CFA-660D-4753-904F-3693B5FAA9B0}"/>
              </a:ext>
            </a:extLst>
          </p:cNvPr>
          <p:cNvSpPr/>
          <p:nvPr/>
        </p:nvSpPr>
        <p:spPr>
          <a:xfrm>
            <a:off x="5632040" y="2671361"/>
            <a:ext cx="1192615" cy="210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LiDAR </a:t>
            </a:r>
            <a:r>
              <a:rPr lang="ko-KR" altLang="en-US" sz="900">
                <a:solidFill>
                  <a:schemeClr val="tx1"/>
                </a:solidFill>
              </a:rPr>
              <a:t>고정 지그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0FF8BD-7CEA-4631-BB41-4F52C30EC00F}"/>
              </a:ext>
            </a:extLst>
          </p:cNvPr>
          <p:cNvSpPr/>
          <p:nvPr/>
        </p:nvSpPr>
        <p:spPr>
          <a:xfrm>
            <a:off x="5632040" y="2420035"/>
            <a:ext cx="1192615" cy="210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LiDAR </a:t>
            </a:r>
            <a:r>
              <a:rPr lang="ko-KR" altLang="en-US" sz="900">
                <a:solidFill>
                  <a:schemeClr val="tx1"/>
                </a:solidFill>
              </a:rPr>
              <a:t>제품 사양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4599E7D-73A9-44A6-9594-64F38B35E0BF}"/>
              </a:ext>
            </a:extLst>
          </p:cNvPr>
          <p:cNvSpPr/>
          <p:nvPr/>
        </p:nvSpPr>
        <p:spPr>
          <a:xfrm>
            <a:off x="5632040" y="3425683"/>
            <a:ext cx="1192615" cy="210462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광학기구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AC022CD-A541-42D9-8A15-51736EF4AE23}"/>
              </a:ext>
            </a:extLst>
          </p:cNvPr>
          <p:cNvSpPr/>
          <p:nvPr/>
        </p:nvSpPr>
        <p:spPr>
          <a:xfrm>
            <a:off x="5632040" y="1917383"/>
            <a:ext cx="1192615" cy="2104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전체 </a:t>
            </a:r>
            <a:r>
              <a:rPr lang="en-US" altLang="ko-KR" sz="900">
                <a:solidFill>
                  <a:schemeClr val="tx1"/>
                </a:solidFill>
              </a:rPr>
              <a:t>Frame / </a:t>
            </a:r>
            <a:r>
              <a:rPr lang="ko-KR" altLang="en-US" sz="900" err="1">
                <a:solidFill>
                  <a:schemeClr val="tx1"/>
                </a:solidFill>
              </a:rPr>
              <a:t>구동부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1EA5A1E-7ACC-464F-A584-0100620956E7}"/>
              </a:ext>
            </a:extLst>
          </p:cNvPr>
          <p:cNvSpPr/>
          <p:nvPr/>
        </p:nvSpPr>
        <p:spPr>
          <a:xfrm>
            <a:off x="5626844" y="2921134"/>
            <a:ext cx="1192615" cy="210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 </a:t>
            </a:r>
            <a:r>
              <a:rPr lang="ko-KR" altLang="en-US" sz="900">
                <a:solidFill>
                  <a:schemeClr val="tx1"/>
                </a:solidFill>
              </a:rPr>
              <a:t>과의 거리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6F38F97-5D2E-4CE3-9683-2A56BE38BA3E}"/>
              </a:ext>
            </a:extLst>
          </p:cNvPr>
          <p:cNvSpPr/>
          <p:nvPr/>
        </p:nvSpPr>
        <p:spPr>
          <a:xfrm>
            <a:off x="5632040" y="2168709"/>
            <a:ext cx="1192615" cy="2104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(LiDAR Data</a:t>
            </a:r>
            <a:r>
              <a:rPr lang="ko-KR" altLang="en-US" sz="900">
                <a:solidFill>
                  <a:schemeClr val="tx1"/>
                </a:solidFill>
              </a:rPr>
              <a:t> 처리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4D5C63-B536-412C-97D0-8E80E5CED50A}"/>
              </a:ext>
            </a:extLst>
          </p:cNvPr>
          <p:cNvSpPr txBox="1"/>
          <p:nvPr/>
        </p:nvSpPr>
        <p:spPr>
          <a:xfrm>
            <a:off x="5023978" y="3999333"/>
            <a:ext cx="43609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1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100" b="0">
                <a:latin typeface="+mn-lt"/>
                <a:ea typeface="LG스마트체2.0 Regular" panose="020B0600000101010101" pitchFamily="50" charset="-127"/>
              </a:rPr>
              <a:t>M-LiDAR, S-LiDAR Calibration Process</a:t>
            </a:r>
            <a:r>
              <a:rPr lang="ko-KR" altLang="en-US" sz="1100" b="0">
                <a:latin typeface="+mn-lt"/>
                <a:ea typeface="LG스마트체2.0 Regular" panose="020B0600000101010101" pitchFamily="50" charset="-127"/>
              </a:rPr>
              <a:t>의 </a:t>
            </a:r>
            <a:r>
              <a:rPr lang="ko-KR" altLang="en-US" sz="1100" b="0">
                <a:ea typeface="LG스마트체2.0 Regular" panose="020B0600000101010101" pitchFamily="50" charset="-127"/>
              </a:rPr>
              <a:t>통합</a:t>
            </a:r>
            <a:r>
              <a:rPr lang="en-US" altLang="ko-KR" sz="1100" b="0">
                <a:ea typeface="LG스마트체2.0 Regular" panose="020B0600000101010101" pitchFamily="50" charset="-127"/>
              </a:rPr>
              <a:t>/</a:t>
            </a:r>
            <a:r>
              <a:rPr lang="ko-KR" altLang="en-US" sz="1100" b="0">
                <a:ea typeface="LG스마트체2.0 Regular" panose="020B0600000101010101" pitchFamily="50" charset="-127"/>
              </a:rPr>
              <a:t>개별 </a:t>
            </a:r>
            <a:r>
              <a:rPr lang="ko-KR" altLang="en-US" sz="1100" b="0">
                <a:latin typeface="+mn-lt"/>
                <a:ea typeface="LG스마트체2.0 Regular" panose="020B0600000101010101" pitchFamily="50" charset="-127"/>
              </a:rPr>
              <a:t>공용화로 </a:t>
            </a:r>
            <a:r>
              <a:rPr lang="ko-KR" altLang="en-US" sz="1100">
                <a:latin typeface="+mn-lt"/>
                <a:ea typeface="LG스마트체2.0 Regular" panose="020B0600000101010101" pitchFamily="50" charset="-127"/>
              </a:rPr>
              <a:t>플랫폼 구축</a:t>
            </a:r>
            <a:endParaRPr lang="ko-KR" altLang="en-US" sz="110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C0C97F7-D4D5-473C-B7A1-72D44854825E}"/>
              </a:ext>
            </a:extLst>
          </p:cNvPr>
          <p:cNvSpPr/>
          <p:nvPr/>
        </p:nvSpPr>
        <p:spPr>
          <a:xfrm>
            <a:off x="5024181" y="2050406"/>
            <a:ext cx="5068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err="1">
                <a:latin typeface="+mj-lt"/>
                <a:ea typeface="LG스마트체2.0 Regular" panose="020B0600000101010101" pitchFamily="50" charset="-127"/>
              </a:rPr>
              <a:t>고정부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138" name="오른쪽 중괄호 137">
            <a:extLst>
              <a:ext uri="{FF2B5EF4-FFF2-40B4-BE49-F238E27FC236}">
                <a16:creationId xmlns:a16="http://schemas.microsoft.com/office/drawing/2014/main" id="{27C38488-E958-41C8-B14B-BFBE59383E2C}"/>
              </a:ext>
            </a:extLst>
          </p:cNvPr>
          <p:cNvSpPr/>
          <p:nvPr/>
        </p:nvSpPr>
        <p:spPr>
          <a:xfrm flipH="1">
            <a:off x="5455228" y="1916074"/>
            <a:ext cx="155448" cy="479160"/>
          </a:xfrm>
          <a:prstGeom prst="rightBrac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오른쪽 중괄호 138">
            <a:extLst>
              <a:ext uri="{FF2B5EF4-FFF2-40B4-BE49-F238E27FC236}">
                <a16:creationId xmlns:a16="http://schemas.microsoft.com/office/drawing/2014/main" id="{98B02C23-6F8A-4022-8FDA-38918B21A046}"/>
              </a:ext>
            </a:extLst>
          </p:cNvPr>
          <p:cNvSpPr/>
          <p:nvPr/>
        </p:nvSpPr>
        <p:spPr>
          <a:xfrm flipH="1">
            <a:off x="5455228" y="2423337"/>
            <a:ext cx="155448" cy="1212463"/>
          </a:xfrm>
          <a:prstGeom prst="rightBrac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DBBFDEC-C663-4A4D-B506-A560A4627EB2}"/>
              </a:ext>
            </a:extLst>
          </p:cNvPr>
          <p:cNvSpPr/>
          <p:nvPr/>
        </p:nvSpPr>
        <p:spPr>
          <a:xfrm>
            <a:off x="5026585" y="2922687"/>
            <a:ext cx="5020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err="1">
                <a:latin typeface="+mj-lt"/>
                <a:ea typeface="LG스마트체2.0 Regular" panose="020B0600000101010101" pitchFamily="50" charset="-127"/>
              </a:rPr>
              <a:t>변동부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67FC44B-B55B-4513-B95D-E6CB20881071}"/>
              </a:ext>
            </a:extLst>
          </p:cNvPr>
          <p:cNvSpPr/>
          <p:nvPr/>
        </p:nvSpPr>
        <p:spPr>
          <a:xfrm>
            <a:off x="7798460" y="1662762"/>
            <a:ext cx="1023873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0" lang="en-US" altLang="ko-KR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SW </a:t>
            </a:r>
            <a:r>
              <a:rPr kumimoji="0" lang="ko-KR" altLang="en-US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설정 자동화</a:t>
            </a: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DE3C271-51C6-4DB0-8FF0-06EE7EF7C360}"/>
              </a:ext>
            </a:extLst>
          </p:cNvPr>
          <p:cNvSpPr/>
          <p:nvPr/>
        </p:nvSpPr>
        <p:spPr>
          <a:xfrm>
            <a:off x="8605684" y="2001945"/>
            <a:ext cx="46687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</a:t>
            </a:r>
            <a:r>
              <a:rPr lang="ko-KR" altLang="en-US" sz="900">
                <a:solidFill>
                  <a:schemeClr val="tx1"/>
                </a:solidFill>
              </a:rPr>
              <a:t>社</a:t>
            </a:r>
          </a:p>
        </p:txBody>
      </p: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3A3D4BCA-28E8-4742-920F-B9922851650A}"/>
              </a:ext>
            </a:extLst>
          </p:cNvPr>
          <p:cNvCxnSpPr>
            <a:cxnSpLocks/>
            <a:stCxn id="131" idx="3"/>
            <a:endCxn id="155" idx="1"/>
          </p:cNvCxnSpPr>
          <p:nvPr/>
        </p:nvCxnSpPr>
        <p:spPr>
          <a:xfrm flipV="1">
            <a:off x="6824655" y="2091945"/>
            <a:ext cx="605260" cy="43332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B2A6695-492C-492A-9435-EB5174220508}"/>
              </a:ext>
            </a:extLst>
          </p:cNvPr>
          <p:cNvSpPr/>
          <p:nvPr/>
        </p:nvSpPr>
        <p:spPr>
          <a:xfrm>
            <a:off x="8577512" y="2245280"/>
            <a:ext cx="543120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(Type,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F.O.V,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해상도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......)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18678A4-5312-4C2F-92D6-4DA80D04CB5F}"/>
              </a:ext>
            </a:extLst>
          </p:cNvPr>
          <p:cNvSpPr txBox="1"/>
          <p:nvPr/>
        </p:nvSpPr>
        <p:spPr>
          <a:xfrm>
            <a:off x="5526418" y="3693345"/>
            <a:ext cx="31156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※ Target</a:t>
            </a:r>
            <a:r>
              <a:rPr lang="ko-KR" altLang="en-US" sz="90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 광학기구는 공통 사용할 수 있도록 검토 진행 중</a:t>
            </a:r>
            <a:endParaRPr lang="ko-KR" altLang="en-US" sz="9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B185AF0-D9E5-4D64-8F98-3DA297C60C66}"/>
              </a:ext>
            </a:extLst>
          </p:cNvPr>
          <p:cNvSpPr/>
          <p:nvPr/>
        </p:nvSpPr>
        <p:spPr>
          <a:xfrm>
            <a:off x="7613061" y="4305757"/>
            <a:ext cx="897947" cy="14042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694C928-6143-4D0E-97F4-B9698F51145C}"/>
              </a:ext>
            </a:extLst>
          </p:cNvPr>
          <p:cNvSpPr/>
          <p:nvPr/>
        </p:nvSpPr>
        <p:spPr>
          <a:xfrm>
            <a:off x="5622390" y="2401687"/>
            <a:ext cx="1201525" cy="2169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26B5E7-7CBB-4C37-BBF1-67A586950EB9}"/>
              </a:ext>
            </a:extLst>
          </p:cNvPr>
          <p:cNvSpPr txBox="1"/>
          <p:nvPr/>
        </p:nvSpPr>
        <p:spPr>
          <a:xfrm>
            <a:off x="6851104" y="1695712"/>
            <a:ext cx="1068456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제품 변경만으로 관련 모든 설정 자동 변경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2582673-7FC5-4F21-8E68-481562A3EDBF}"/>
              </a:ext>
            </a:extLst>
          </p:cNvPr>
          <p:cNvSpPr txBox="1"/>
          <p:nvPr/>
        </p:nvSpPr>
        <p:spPr>
          <a:xfrm>
            <a:off x="7293699" y="3406400"/>
            <a:ext cx="1923708" cy="2277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900"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SW Calibration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Process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5A506C4F-174A-4098-8B3C-C5603B5C69D7}"/>
              </a:ext>
            </a:extLst>
          </p:cNvPr>
          <p:cNvCxnSpPr>
            <a:cxnSpLocks/>
            <a:stCxn id="144" idx="2"/>
            <a:endCxn id="150" idx="0"/>
          </p:cNvCxnSpPr>
          <p:nvPr/>
        </p:nvCxnSpPr>
        <p:spPr>
          <a:xfrm rot="5400000">
            <a:off x="8403753" y="2961081"/>
            <a:ext cx="297120" cy="593519"/>
          </a:xfrm>
          <a:prstGeom prst="curvedConnector3">
            <a:avLst>
              <a:gd name="adj1" fmla="val 50000"/>
            </a:avLst>
          </a:prstGeom>
          <a:ln w="31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구부러짐 151">
            <a:extLst>
              <a:ext uri="{FF2B5EF4-FFF2-40B4-BE49-F238E27FC236}">
                <a16:creationId xmlns:a16="http://schemas.microsoft.com/office/drawing/2014/main" id="{99F7EBBD-6174-41EB-A4B7-966551C7168A}"/>
              </a:ext>
            </a:extLst>
          </p:cNvPr>
          <p:cNvCxnSpPr>
            <a:cxnSpLocks/>
            <a:stCxn id="158" idx="2"/>
            <a:endCxn id="150" idx="0"/>
          </p:cNvCxnSpPr>
          <p:nvPr/>
        </p:nvCxnSpPr>
        <p:spPr>
          <a:xfrm rot="5400000">
            <a:off x="8110686" y="3254148"/>
            <a:ext cx="297120" cy="7385"/>
          </a:xfrm>
          <a:prstGeom prst="curvedConnector3">
            <a:avLst>
              <a:gd name="adj1" fmla="val 50000"/>
            </a:avLst>
          </a:prstGeom>
          <a:ln w="31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DB4BF76-38C7-4AD5-A96A-DEA42509A0C0}"/>
              </a:ext>
            </a:extLst>
          </p:cNvPr>
          <p:cNvSpPr/>
          <p:nvPr/>
        </p:nvSpPr>
        <p:spPr>
          <a:xfrm>
            <a:off x="7264588" y="3226444"/>
            <a:ext cx="919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Configuration</a:t>
            </a:r>
            <a:r>
              <a:rPr lang="ko-KR" altLang="en-US" sz="800">
                <a:solidFill>
                  <a:srgbClr val="006600"/>
                </a:solidFill>
                <a:latin typeface="+mn-lt"/>
                <a:ea typeface="+mn-ea"/>
              </a:rPr>
              <a:t> 반영 </a:t>
            </a:r>
            <a:endParaRPr lang="ko-KR" altLang="en-US" sz="800">
              <a:latin typeface="+mn-lt"/>
              <a:ea typeface="+mn-ea"/>
            </a:endParaRPr>
          </a:p>
        </p:txBody>
      </p: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8C8E5657-65EA-4265-81A2-7173BBA6F33A}"/>
              </a:ext>
            </a:extLst>
          </p:cNvPr>
          <p:cNvCxnSpPr>
            <a:cxnSpLocks/>
            <a:stCxn id="157" idx="2"/>
            <a:endCxn id="150" idx="0"/>
          </p:cNvCxnSpPr>
          <p:nvPr/>
        </p:nvCxnSpPr>
        <p:spPr>
          <a:xfrm rot="16200000" flipH="1">
            <a:off x="7807842" y="2958689"/>
            <a:ext cx="297120" cy="59830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C64F38A-094D-4C36-AF27-1E33D4334D7B}"/>
              </a:ext>
            </a:extLst>
          </p:cNvPr>
          <p:cNvSpPr/>
          <p:nvPr/>
        </p:nvSpPr>
        <p:spPr>
          <a:xfrm>
            <a:off x="7429915" y="2001945"/>
            <a:ext cx="46687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</a:t>
            </a:r>
            <a:r>
              <a:rPr lang="ko-KR" altLang="en-US" sz="900">
                <a:solidFill>
                  <a:schemeClr val="tx1"/>
                </a:solidFill>
              </a:rPr>
              <a:t>社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AE404ED-08D2-484F-BC83-F07337EA3D72}"/>
              </a:ext>
            </a:extLst>
          </p:cNvPr>
          <p:cNvSpPr/>
          <p:nvPr/>
        </p:nvSpPr>
        <p:spPr>
          <a:xfrm>
            <a:off x="8015853" y="2001945"/>
            <a:ext cx="46687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B</a:t>
            </a:r>
            <a:r>
              <a:rPr lang="ko-KR" altLang="en-US" sz="900">
                <a:solidFill>
                  <a:schemeClr val="tx1"/>
                </a:solidFill>
              </a:rPr>
              <a:t>社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C2C528F-3020-4539-A303-6A53006746C2}"/>
              </a:ext>
            </a:extLst>
          </p:cNvPr>
          <p:cNvSpPr/>
          <p:nvPr/>
        </p:nvSpPr>
        <p:spPr>
          <a:xfrm>
            <a:off x="7385692" y="2245280"/>
            <a:ext cx="543120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(Type,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F.O.V,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해상도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......)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A3A3C94-9416-4DF3-97F7-E5E6672F3127}"/>
              </a:ext>
            </a:extLst>
          </p:cNvPr>
          <p:cNvSpPr/>
          <p:nvPr/>
        </p:nvSpPr>
        <p:spPr>
          <a:xfrm>
            <a:off x="7991378" y="2245280"/>
            <a:ext cx="543120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(Type,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F.O.V,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해상도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......)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7116791E-4ABB-4629-A87B-0ADB6806E383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 flipV="1">
            <a:off x="5669336" y="4604002"/>
            <a:ext cx="260040" cy="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C7039A2E-A78F-4CDD-AA4F-2319A6642813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5669335" y="5421246"/>
            <a:ext cx="260041" cy="45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8416793-44D3-4C47-8EC3-EAFC451F76B1}"/>
              </a:ext>
            </a:extLst>
          </p:cNvPr>
          <p:cNvSpPr/>
          <p:nvPr/>
        </p:nvSpPr>
        <p:spPr>
          <a:xfrm>
            <a:off x="5578791" y="4363987"/>
            <a:ext cx="428835" cy="43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Point </a:t>
            </a:r>
          </a:p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Cloud</a:t>
            </a:r>
            <a:endParaRPr lang="ko-KR" altLang="en-US" sz="800">
              <a:latin typeface="+mn-lt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9086DF8-FBE5-4B7E-A93E-093191243014}"/>
              </a:ext>
            </a:extLst>
          </p:cNvPr>
          <p:cNvSpPr/>
          <p:nvPr/>
        </p:nvSpPr>
        <p:spPr>
          <a:xfrm>
            <a:off x="5578791" y="5187104"/>
            <a:ext cx="428835" cy="43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Point </a:t>
            </a:r>
          </a:p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Cloud</a:t>
            </a:r>
            <a:endParaRPr lang="ko-KR" altLang="en-US" sz="800">
              <a:latin typeface="+mn-lt"/>
              <a:ea typeface="+mn-ea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8CD31F-9676-47C1-8D30-AA5A1EA124BC}"/>
              </a:ext>
            </a:extLst>
          </p:cNvPr>
          <p:cNvSpPr/>
          <p:nvPr/>
        </p:nvSpPr>
        <p:spPr>
          <a:xfrm>
            <a:off x="7607877" y="5768121"/>
            <a:ext cx="919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rgbClr val="C00000"/>
                </a:solidFill>
                <a:latin typeface="+mn-lt"/>
                <a:ea typeface="+mn-ea"/>
              </a:rPr>
              <a:t>XY Cal.</a:t>
            </a:r>
            <a:endParaRPr lang="ko-KR" altLang="en-US" sz="80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4ED9592-2818-4C05-B98F-232E4A04BBDF}"/>
              </a:ext>
            </a:extLst>
          </p:cNvPr>
          <p:cNvSpPr/>
          <p:nvPr/>
        </p:nvSpPr>
        <p:spPr>
          <a:xfrm>
            <a:off x="8522289" y="5768121"/>
            <a:ext cx="919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rgbClr val="C00000"/>
                </a:solidFill>
                <a:latin typeface="+mn-lt"/>
                <a:ea typeface="+mn-ea"/>
              </a:rPr>
              <a:t>Z Cal.</a:t>
            </a:r>
            <a:endParaRPr lang="ko-KR" altLang="en-US" sz="80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5E60424A-ECCF-4A15-92A9-F6AA60573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447" y="5462209"/>
            <a:ext cx="204276" cy="261597"/>
          </a:xfrm>
          <a:prstGeom prst="rect">
            <a:avLst/>
          </a:prstGeom>
        </p:spPr>
      </p:pic>
      <p:sp>
        <p:nvSpPr>
          <p:cNvPr id="173" name="실행 단추: 앞으로 또는 다음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0B19EF8-D528-4813-AE10-133064E3F7C7}"/>
              </a:ext>
            </a:extLst>
          </p:cNvPr>
          <p:cNvSpPr/>
          <p:nvPr/>
        </p:nvSpPr>
        <p:spPr>
          <a:xfrm>
            <a:off x="7975083" y="5963275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실행 단추: 앞으로 또는 다음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F86D2D8-9F46-4047-800D-1594C8D5DF2E}"/>
              </a:ext>
            </a:extLst>
          </p:cNvPr>
          <p:cNvSpPr/>
          <p:nvPr/>
        </p:nvSpPr>
        <p:spPr>
          <a:xfrm>
            <a:off x="8875130" y="5963275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실행 단추: 앞으로 또는 다음 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3B0A31B-A96F-4135-BE76-6AD82A4D4D68}"/>
              </a:ext>
            </a:extLst>
          </p:cNvPr>
          <p:cNvSpPr/>
          <p:nvPr/>
        </p:nvSpPr>
        <p:spPr>
          <a:xfrm>
            <a:off x="9055130" y="988631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CF3580-3EE3-4DAE-95F0-D687D8116168}"/>
              </a:ext>
            </a:extLst>
          </p:cNvPr>
          <p:cNvSpPr txBox="1"/>
          <p:nvPr/>
        </p:nvSpPr>
        <p:spPr>
          <a:xfrm>
            <a:off x="1207766" y="1638675"/>
            <a:ext cx="480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As-is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5E45708-3BAB-46D7-9DF2-FF6702BDAA04}"/>
              </a:ext>
            </a:extLst>
          </p:cNvPr>
          <p:cNvSpPr txBox="1"/>
          <p:nvPr/>
        </p:nvSpPr>
        <p:spPr>
          <a:xfrm>
            <a:off x="3454149" y="1634114"/>
            <a:ext cx="63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To-be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5A48C0-37AE-4369-AB30-619477240659}"/>
              </a:ext>
            </a:extLst>
          </p:cNvPr>
          <p:cNvSpPr/>
          <p:nvPr/>
        </p:nvSpPr>
        <p:spPr>
          <a:xfrm>
            <a:off x="570807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A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C20FD40-C22C-41F8-BC17-F9834A189998}"/>
              </a:ext>
            </a:extLst>
          </p:cNvPr>
          <p:cNvSpPr/>
          <p:nvPr/>
        </p:nvSpPr>
        <p:spPr>
          <a:xfrm>
            <a:off x="1280268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B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5D9E284-1261-4300-ADA7-B90A0DDF3E53}"/>
              </a:ext>
            </a:extLst>
          </p:cNvPr>
          <p:cNvSpPr/>
          <p:nvPr/>
        </p:nvSpPr>
        <p:spPr>
          <a:xfrm>
            <a:off x="1981339" y="2035017"/>
            <a:ext cx="3882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C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59861050-C812-4128-A4E5-EC301C906020}"/>
              </a:ext>
            </a:extLst>
          </p:cNvPr>
          <p:cNvSpPr/>
          <p:nvPr/>
        </p:nvSpPr>
        <p:spPr>
          <a:xfrm>
            <a:off x="460676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87BF0A7-937A-4335-BB3B-A0F3AFC207DD}"/>
              </a:ext>
            </a:extLst>
          </p:cNvPr>
          <p:cNvSpPr/>
          <p:nvPr/>
        </p:nvSpPr>
        <p:spPr>
          <a:xfrm>
            <a:off x="458969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BC1A807-EE07-43FE-ABB4-517EFDC6E8EA}"/>
              </a:ext>
            </a:extLst>
          </p:cNvPr>
          <p:cNvSpPr/>
          <p:nvPr/>
        </p:nvSpPr>
        <p:spPr>
          <a:xfrm>
            <a:off x="458969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565BF6E-4E21-49AA-A39A-1C883D669914}"/>
              </a:ext>
            </a:extLst>
          </p:cNvPr>
          <p:cNvSpPr/>
          <p:nvPr/>
        </p:nvSpPr>
        <p:spPr>
          <a:xfrm>
            <a:off x="458969" y="4179757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Calibration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F720F3A-9E8A-429E-9B5D-9815D3A48D71}"/>
              </a:ext>
            </a:extLst>
          </p:cNvPr>
          <p:cNvSpPr/>
          <p:nvPr/>
        </p:nvSpPr>
        <p:spPr>
          <a:xfrm>
            <a:off x="1159902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50004074-8828-4932-91E7-06984EDFD061}"/>
              </a:ext>
            </a:extLst>
          </p:cNvPr>
          <p:cNvSpPr/>
          <p:nvPr/>
        </p:nvSpPr>
        <p:spPr>
          <a:xfrm>
            <a:off x="1158195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7A1C3A8-D613-4D97-9151-CA1526B8469B}"/>
              </a:ext>
            </a:extLst>
          </p:cNvPr>
          <p:cNvSpPr/>
          <p:nvPr/>
        </p:nvSpPr>
        <p:spPr>
          <a:xfrm>
            <a:off x="1158195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3F35BBC-4F07-41CC-93D9-D5DA67F0CC4A}"/>
              </a:ext>
            </a:extLst>
          </p:cNvPr>
          <p:cNvSpPr/>
          <p:nvPr/>
        </p:nvSpPr>
        <p:spPr>
          <a:xfrm>
            <a:off x="1158195" y="4179757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Calibration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3251B76-0863-4968-85EA-4977A90B4B75}"/>
              </a:ext>
            </a:extLst>
          </p:cNvPr>
          <p:cNvSpPr/>
          <p:nvPr/>
        </p:nvSpPr>
        <p:spPr>
          <a:xfrm>
            <a:off x="1862934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BE28369A-DB76-4190-948C-93255245FA1F}"/>
              </a:ext>
            </a:extLst>
          </p:cNvPr>
          <p:cNvSpPr/>
          <p:nvPr/>
        </p:nvSpPr>
        <p:spPr>
          <a:xfrm>
            <a:off x="1861227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4442711-CCDB-4250-851C-C2A2E4E5FAA9}"/>
              </a:ext>
            </a:extLst>
          </p:cNvPr>
          <p:cNvSpPr/>
          <p:nvPr/>
        </p:nvSpPr>
        <p:spPr>
          <a:xfrm>
            <a:off x="1861227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A5C5A05-276D-469F-9362-296B6614AF7A}"/>
              </a:ext>
            </a:extLst>
          </p:cNvPr>
          <p:cNvSpPr/>
          <p:nvPr/>
        </p:nvSpPr>
        <p:spPr>
          <a:xfrm>
            <a:off x="1861227" y="4179757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Calibration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A6EA8-840F-48A4-AE42-F2390F8D4242}"/>
              </a:ext>
            </a:extLst>
          </p:cNvPr>
          <p:cNvCxnSpPr>
            <a:stCxn id="198" idx="2"/>
            <a:endCxn id="199" idx="0"/>
          </p:cNvCxnSpPr>
          <p:nvPr/>
        </p:nvCxnSpPr>
        <p:spPr>
          <a:xfrm flipH="1">
            <a:off x="764970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3C22B90-5E86-417E-80E8-C8FE4754B44E}"/>
              </a:ext>
            </a:extLst>
          </p:cNvPr>
          <p:cNvCxnSpPr>
            <a:cxnSpLocks/>
            <a:stCxn id="199" idx="2"/>
            <a:endCxn id="200" idx="0"/>
          </p:cNvCxnSpPr>
          <p:nvPr/>
        </p:nvCxnSpPr>
        <p:spPr>
          <a:xfrm>
            <a:off x="764970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F0754B3-CA76-4E48-954B-17E1281A3F89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>
            <a:off x="764970" y="3833131"/>
            <a:ext cx="0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F814F0F-E9F1-4574-85AD-32FEA28D9752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 flipH="1">
            <a:off x="1464196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C0C5EF82-2D61-4417-AC28-48D3565DE901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 flipH="1">
            <a:off x="2167228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1B0A83C-427B-4777-8CE3-7FEF3C2D6BE4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1464196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5656A1B-9376-44BE-A28B-079233A1BDAE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1464196" y="3833131"/>
            <a:ext cx="0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401D7E56-5591-4E5A-95B1-11012C0F41FC}"/>
              </a:ext>
            </a:extLst>
          </p:cNvPr>
          <p:cNvCxnSpPr>
            <a:cxnSpLocks/>
            <a:stCxn id="207" idx="2"/>
            <a:endCxn id="208" idx="0"/>
          </p:cNvCxnSpPr>
          <p:nvPr/>
        </p:nvCxnSpPr>
        <p:spPr>
          <a:xfrm>
            <a:off x="2167228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A7EB2FDD-B81D-4758-9271-B747ED4B6FB4}"/>
              </a:ext>
            </a:extLst>
          </p:cNvPr>
          <p:cNvCxnSpPr>
            <a:cxnSpLocks/>
            <a:stCxn id="208" idx="2"/>
            <a:endCxn id="209" idx="0"/>
          </p:cNvCxnSpPr>
          <p:nvPr/>
        </p:nvCxnSpPr>
        <p:spPr>
          <a:xfrm>
            <a:off x="2167228" y="3833131"/>
            <a:ext cx="0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FC15CB5-F839-4678-B275-50257C403C71}"/>
              </a:ext>
            </a:extLst>
          </p:cNvPr>
          <p:cNvSpPr/>
          <p:nvPr/>
        </p:nvSpPr>
        <p:spPr>
          <a:xfrm>
            <a:off x="2859188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A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4D7654D-B0D8-4005-A9DE-11E77F3D4821}"/>
              </a:ext>
            </a:extLst>
          </p:cNvPr>
          <p:cNvSpPr/>
          <p:nvPr/>
        </p:nvSpPr>
        <p:spPr>
          <a:xfrm>
            <a:off x="3567727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B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C04DDD0-7919-4ECA-84A5-0053D12C9A6D}"/>
              </a:ext>
            </a:extLst>
          </p:cNvPr>
          <p:cNvSpPr/>
          <p:nvPr/>
        </p:nvSpPr>
        <p:spPr>
          <a:xfrm>
            <a:off x="4261976" y="2035017"/>
            <a:ext cx="3882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C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F2C20086-32E7-45EA-A6E1-1E376FB570FF}"/>
              </a:ext>
            </a:extLst>
          </p:cNvPr>
          <p:cNvSpPr/>
          <p:nvPr/>
        </p:nvSpPr>
        <p:spPr>
          <a:xfrm>
            <a:off x="2749057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C70272A-DF51-4F88-B9C3-2E8E5B8E250B}"/>
              </a:ext>
            </a:extLst>
          </p:cNvPr>
          <p:cNvSpPr/>
          <p:nvPr/>
        </p:nvSpPr>
        <p:spPr>
          <a:xfrm>
            <a:off x="2747350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9AE5C67-95FB-43C0-93D3-537567D7EAAF}"/>
              </a:ext>
            </a:extLst>
          </p:cNvPr>
          <p:cNvSpPr/>
          <p:nvPr/>
        </p:nvSpPr>
        <p:spPr>
          <a:xfrm>
            <a:off x="2747350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6CE8F7B7-1F61-495B-8A1F-4B51B37D09ED}"/>
              </a:ext>
            </a:extLst>
          </p:cNvPr>
          <p:cNvSpPr/>
          <p:nvPr/>
        </p:nvSpPr>
        <p:spPr>
          <a:xfrm>
            <a:off x="3447361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BF0202CE-0321-4AB4-9ACE-1B8F437A6CCF}"/>
              </a:ext>
            </a:extLst>
          </p:cNvPr>
          <p:cNvSpPr/>
          <p:nvPr/>
        </p:nvSpPr>
        <p:spPr>
          <a:xfrm>
            <a:off x="3445654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99F2D61-2867-4EE8-863D-FC859DC86FAF}"/>
              </a:ext>
            </a:extLst>
          </p:cNvPr>
          <p:cNvSpPr/>
          <p:nvPr/>
        </p:nvSpPr>
        <p:spPr>
          <a:xfrm>
            <a:off x="3445654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FDB9DB29-374A-4E3A-84C0-E48445E925A5}"/>
              </a:ext>
            </a:extLst>
          </p:cNvPr>
          <p:cNvSpPr/>
          <p:nvPr/>
        </p:nvSpPr>
        <p:spPr>
          <a:xfrm>
            <a:off x="3303640" y="4179757"/>
            <a:ext cx="896031" cy="252000"/>
          </a:xfrm>
          <a:prstGeom prst="rect">
            <a:avLst/>
          </a:prstGeom>
          <a:solidFill>
            <a:srgbClr val="FFD2D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Calibration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A360CC5D-AD1B-47E6-8668-43A90A572BFD}"/>
              </a:ext>
            </a:extLst>
          </p:cNvPr>
          <p:cNvSpPr/>
          <p:nvPr/>
        </p:nvSpPr>
        <p:spPr>
          <a:xfrm>
            <a:off x="4143571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86A77EB-D5C6-491A-8D81-A0D0476B4E50}"/>
              </a:ext>
            </a:extLst>
          </p:cNvPr>
          <p:cNvSpPr/>
          <p:nvPr/>
        </p:nvSpPr>
        <p:spPr>
          <a:xfrm>
            <a:off x="4141864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B8511E64-D9DE-45FB-B738-3197EB3012D1}"/>
              </a:ext>
            </a:extLst>
          </p:cNvPr>
          <p:cNvSpPr/>
          <p:nvPr/>
        </p:nvSpPr>
        <p:spPr>
          <a:xfrm>
            <a:off x="4141864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A6C0F45E-44AD-4796-8EBD-AF1D0946C8C2}"/>
              </a:ext>
            </a:extLst>
          </p:cNvPr>
          <p:cNvCxnSpPr>
            <a:stCxn id="223" idx="2"/>
            <a:endCxn id="224" idx="0"/>
          </p:cNvCxnSpPr>
          <p:nvPr/>
        </p:nvCxnSpPr>
        <p:spPr>
          <a:xfrm flipH="1">
            <a:off x="3053351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E559A583-9D8B-4C76-844B-9D844B1B1D14}"/>
              </a:ext>
            </a:extLst>
          </p:cNvPr>
          <p:cNvCxnSpPr>
            <a:cxnSpLocks/>
            <a:stCxn id="224" idx="2"/>
            <a:endCxn id="225" idx="0"/>
          </p:cNvCxnSpPr>
          <p:nvPr/>
        </p:nvCxnSpPr>
        <p:spPr>
          <a:xfrm>
            <a:off x="3053351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3382A3CA-DF4C-45FE-B9E3-905C7FDFE8A1}"/>
              </a:ext>
            </a:extLst>
          </p:cNvPr>
          <p:cNvCxnSpPr>
            <a:cxnSpLocks/>
            <a:stCxn id="225" idx="2"/>
            <a:endCxn id="230" idx="0"/>
          </p:cNvCxnSpPr>
          <p:nvPr/>
        </p:nvCxnSpPr>
        <p:spPr>
          <a:xfrm>
            <a:off x="3053351" y="3833131"/>
            <a:ext cx="698305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127E5C42-3984-440E-A6FD-F367E2AF0CBC}"/>
              </a:ext>
            </a:extLst>
          </p:cNvPr>
          <p:cNvCxnSpPr>
            <a:cxnSpLocks/>
            <a:stCxn id="227" idx="2"/>
            <a:endCxn id="228" idx="0"/>
          </p:cNvCxnSpPr>
          <p:nvPr/>
        </p:nvCxnSpPr>
        <p:spPr>
          <a:xfrm flipH="1">
            <a:off x="3751655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12E9BD77-7EF6-4903-BAE0-5D5C3F7523A4}"/>
              </a:ext>
            </a:extLst>
          </p:cNvPr>
          <p:cNvCxnSpPr>
            <a:cxnSpLocks/>
            <a:stCxn id="231" idx="2"/>
            <a:endCxn id="232" idx="0"/>
          </p:cNvCxnSpPr>
          <p:nvPr/>
        </p:nvCxnSpPr>
        <p:spPr>
          <a:xfrm flipH="1">
            <a:off x="4447865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5C4457A3-8A00-4D27-A72D-5C2FB6B881D9}"/>
              </a:ext>
            </a:extLst>
          </p:cNvPr>
          <p:cNvCxnSpPr>
            <a:cxnSpLocks/>
            <a:stCxn id="228" idx="2"/>
            <a:endCxn id="229" idx="0"/>
          </p:cNvCxnSpPr>
          <p:nvPr/>
        </p:nvCxnSpPr>
        <p:spPr>
          <a:xfrm>
            <a:off x="3751655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02F340E6-C90C-458D-80A5-E427A1B4FFA9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>
            <a:off x="3751655" y="3833131"/>
            <a:ext cx="1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2756341C-4A87-4DEB-8EA7-6A32AF672740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>
            <a:off x="4447865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F0E1A7A3-7D7C-42F4-AE67-3F4A140DA4D2}"/>
              </a:ext>
            </a:extLst>
          </p:cNvPr>
          <p:cNvCxnSpPr>
            <a:cxnSpLocks/>
            <a:stCxn id="233" idx="2"/>
            <a:endCxn id="230" idx="0"/>
          </p:cNvCxnSpPr>
          <p:nvPr/>
        </p:nvCxnSpPr>
        <p:spPr>
          <a:xfrm flipH="1">
            <a:off x="3751656" y="3833131"/>
            <a:ext cx="696209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A8726EE1-4DC7-4EA0-A20B-C463375615E2}"/>
              </a:ext>
            </a:extLst>
          </p:cNvPr>
          <p:cNvSpPr txBox="1"/>
          <p:nvPr/>
        </p:nvSpPr>
        <p:spPr>
          <a:xfrm>
            <a:off x="25006" y="2982177"/>
            <a:ext cx="480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FOL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6D8B46E-92E4-42E1-AABA-8160965E0CF8}"/>
              </a:ext>
            </a:extLst>
          </p:cNvPr>
          <p:cNvSpPr txBox="1"/>
          <p:nvPr/>
        </p:nvSpPr>
        <p:spPr>
          <a:xfrm>
            <a:off x="25006" y="4179757"/>
            <a:ext cx="480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EOL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48F1116-2EE1-4C14-A9EB-7B1A5669A5C1}"/>
              </a:ext>
            </a:extLst>
          </p:cNvPr>
          <p:cNvCxnSpPr>
            <a:cxnSpLocks/>
            <a:stCxn id="27" idx="0"/>
            <a:endCxn id="247" idx="2"/>
          </p:cNvCxnSpPr>
          <p:nvPr/>
        </p:nvCxnSpPr>
        <p:spPr>
          <a:xfrm>
            <a:off x="2633974" y="2314927"/>
            <a:ext cx="0" cy="28160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02ECCFBF-998C-42AF-9E75-EDDD3B20B9A0}"/>
              </a:ext>
            </a:extLst>
          </p:cNvPr>
          <p:cNvSpPr/>
          <p:nvPr/>
        </p:nvSpPr>
        <p:spPr>
          <a:xfrm>
            <a:off x="2572493" y="4216489"/>
            <a:ext cx="385957" cy="197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511B03-0FEB-4D75-9EC6-F7CC921B0AB3}"/>
              </a:ext>
            </a:extLst>
          </p:cNvPr>
          <p:cNvSpPr txBox="1"/>
          <p:nvPr/>
        </p:nvSpPr>
        <p:spPr>
          <a:xfrm>
            <a:off x="680167" y="4694178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j-lt"/>
                <a:ea typeface="+mj-ea"/>
              </a:rPr>
              <a:t>업체별 개별 </a:t>
            </a:r>
            <a:r>
              <a:rPr lang="en-US" altLang="ko-KR" sz="1000">
                <a:latin typeface="+mj-lt"/>
                <a:ea typeface="+mj-ea"/>
              </a:rPr>
              <a:t>Calibration</a:t>
            </a:r>
            <a:r>
              <a:rPr lang="ko-KR" altLang="en-US" sz="1000">
                <a:latin typeface="+mj-lt"/>
                <a:ea typeface="+mj-ea"/>
              </a:rPr>
              <a:t> 진행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115DC52-677B-439F-908E-5F1682078182}"/>
              </a:ext>
            </a:extLst>
          </p:cNvPr>
          <p:cNvSpPr txBox="1"/>
          <p:nvPr/>
        </p:nvSpPr>
        <p:spPr>
          <a:xfrm>
            <a:off x="2975417" y="4694178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j-lt"/>
                <a:ea typeface="+mj-ea"/>
              </a:rPr>
              <a:t>통합 </a:t>
            </a:r>
            <a:r>
              <a:rPr lang="en-US" altLang="ko-KR" sz="1000">
                <a:latin typeface="+mj-lt"/>
                <a:ea typeface="+mj-ea"/>
              </a:rPr>
              <a:t>Calibration</a:t>
            </a:r>
            <a:r>
              <a:rPr lang="ko-KR" altLang="en-US" sz="1000">
                <a:latin typeface="+mj-lt"/>
                <a:ea typeface="+mj-ea"/>
              </a:rPr>
              <a:t> 진행</a:t>
            </a:r>
            <a:r>
              <a:rPr lang="en-US" altLang="ko-KR" sz="1000">
                <a:latin typeface="+mj-lt"/>
                <a:ea typeface="+mj-ea"/>
              </a:rPr>
              <a:t>(</a:t>
            </a:r>
            <a:r>
              <a:rPr lang="ko-KR" altLang="en-US" sz="1000">
                <a:latin typeface="+mj-lt"/>
                <a:ea typeface="+mj-ea"/>
              </a:rPr>
              <a:t>공용화</a:t>
            </a:r>
            <a:r>
              <a:rPr lang="en-US" altLang="ko-KR" sz="1000">
                <a:latin typeface="+mj-lt"/>
                <a:ea typeface="+mj-ea"/>
              </a:rPr>
              <a:t>)</a:t>
            </a:r>
            <a:endParaRPr lang="ko-KR" altLang="en-US" sz="1000">
              <a:latin typeface="+mj-lt"/>
              <a:ea typeface="+mj-ea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D232F7C-1A38-45F1-BC14-428410C9D49C}"/>
              </a:ext>
            </a:extLst>
          </p:cNvPr>
          <p:cNvSpPr txBox="1"/>
          <p:nvPr/>
        </p:nvSpPr>
        <p:spPr>
          <a:xfrm>
            <a:off x="911939" y="5222750"/>
            <a:ext cx="32112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l"/>
            <a:r>
              <a:rPr lang="en-US" altLang="ko-KR" sz="1000" b="1">
                <a:latin typeface="+mn-ea"/>
                <a:ea typeface="+mn-ea"/>
              </a:rPr>
              <a:t>※ </a:t>
            </a:r>
            <a:r>
              <a:rPr lang="ko-KR" altLang="en-US" sz="1000" b="1">
                <a:solidFill>
                  <a:srgbClr val="0000FF"/>
                </a:solidFill>
                <a:latin typeface="+mn-ea"/>
                <a:ea typeface="+mn-ea"/>
              </a:rPr>
              <a:t>사업확대시 </a:t>
            </a:r>
            <a:r>
              <a:rPr lang="en-US" altLang="ko-KR" sz="1000" b="1">
                <a:solidFill>
                  <a:srgbClr val="0000FF"/>
                </a:solidFill>
                <a:latin typeface="+mn-ea"/>
                <a:ea typeface="+mn-ea"/>
              </a:rPr>
              <a:t>EOL</a:t>
            </a:r>
            <a:r>
              <a:rPr lang="ko-KR" altLang="en-US" sz="1000" b="1">
                <a:solidFill>
                  <a:srgbClr val="0000FF"/>
                </a:solidFill>
                <a:latin typeface="+mn-ea"/>
                <a:ea typeface="+mn-ea"/>
              </a:rPr>
              <a:t>공정</a:t>
            </a:r>
            <a:r>
              <a:rPr lang="en-US" altLang="ko-KR" sz="1000" b="1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000" b="1">
                <a:solidFill>
                  <a:srgbClr val="0000FF"/>
                </a:solidFill>
                <a:latin typeface="+mn-ea"/>
                <a:ea typeface="+mn-ea"/>
              </a:rPr>
              <a:t>신규설비 투자비용 절감</a:t>
            </a:r>
            <a:endParaRPr lang="ko-KR" altLang="en-US" sz="9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8A8859B-1C52-4779-B9A6-755F2ECE2989}"/>
              </a:ext>
            </a:extLst>
          </p:cNvPr>
          <p:cNvSpPr txBox="1"/>
          <p:nvPr/>
        </p:nvSpPr>
        <p:spPr>
          <a:xfrm>
            <a:off x="80666" y="173851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13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플랫폼 개발 컨셉</a:t>
            </a:r>
          </a:p>
        </p:txBody>
      </p:sp>
      <p:sp>
        <p:nvSpPr>
          <p:cNvPr id="163" name="실행 단추: 앞으로 또는 다음 5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5C7D42F-9D9C-4E06-AAA1-9BA64F4299A8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6" name="실행 단추: 앞으로 또는 다음 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803403DF-A1C5-435C-9A14-5D47F668C82E}"/>
              </a:ext>
            </a:extLst>
          </p:cNvPr>
          <p:cNvSpPr/>
          <p:nvPr/>
        </p:nvSpPr>
        <p:spPr>
          <a:xfrm>
            <a:off x="2321599" y="5710489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2B92E63-6E21-4EA9-A3E5-D568B917170A}"/>
              </a:ext>
            </a:extLst>
          </p:cNvPr>
          <p:cNvSpPr txBox="1"/>
          <p:nvPr/>
        </p:nvSpPr>
        <p:spPr>
          <a:xfrm>
            <a:off x="279107" y="5646405"/>
            <a:ext cx="19691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※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Calibration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SW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Architecture</a:t>
            </a:r>
            <a:endParaRPr lang="ko-KR" altLang="en-US" sz="1200" b="0" dirty="0">
              <a:latin typeface="+mn-lt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34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9550" y="993665"/>
          <a:ext cx="9496425" cy="776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일시</a:t>
                      </a: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03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오후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17:00~17:30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장소</a:t>
                      </a: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마곡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E3-620, </a:t>
                      </a:r>
                      <a:r>
                        <a:rPr lang="en-US" altLang="ko-KR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Webex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접속</a:t>
                      </a: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참석자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ea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[CTO]  </a:t>
                      </a:r>
                      <a:r>
                        <a:rPr lang="ko-KR" altLang="en-US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부문장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기반기술연구소장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담당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기술인큐베이션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Task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R&amp;D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기획실장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기술기획팀장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</a:p>
                    <a:p>
                      <a:pPr ea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융합부품개발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팀장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특허개발팀장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차량센싱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S/W Task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 外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PJT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관련 인원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0289" y="687149"/>
            <a:ext cx="2518639" cy="31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작성자 </a:t>
            </a:r>
            <a:r>
              <a:rPr lang="en-US" altLang="ko-KR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기술기획팀 김지인 선임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09857" y="1852396"/>
          <a:ext cx="9473364" cy="232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9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35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0" marR="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기한</a:t>
                      </a:r>
                    </a:p>
                  </a:txBody>
                  <a:tcPr marL="0" marR="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실행부서</a:t>
                      </a: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0">
                <a:tc gridSpan="2"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070" b="1"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안건</a:t>
                      </a:r>
                      <a:r>
                        <a:rPr lang="en-US" altLang="ko-KR" sz="1070" b="1"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1</a:t>
                      </a:r>
                      <a:endParaRPr lang="ko-KR" altLang="en-US" sz="1070" b="1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en-US" altLang="ko-KR" sz="1070" b="1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타당성 검토 완료보고</a:t>
                      </a:r>
                      <a:r>
                        <a:rPr lang="en-US" altLang="ko-KR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]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LiDAR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통합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Calibration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플랫폼 개발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(Gate1)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결정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1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해당 타당성 검토 과제는 완료하고 아래 제안사항들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고려하여 선행개발 준비하도록 합시다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571045"/>
                  </a:ext>
                </a:extLst>
              </a:tr>
              <a:tr h="450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제안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가능성 확인 후  장비 제작을 위한 장비 컨셉 검토 및 업체 선정 시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양산관점에서 검토 합시다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1896741"/>
                  </a:ext>
                </a:extLst>
              </a:tr>
              <a:tr h="450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7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제안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모듈 단의 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Cal.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장비에도 해당 기술을 적용할 수 있는 가능성을 검토 해봅시다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100" b="0" i="0" strike="noStrike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529733"/>
                  </a:ext>
                </a:extLst>
              </a:tr>
              <a:tr h="450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7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제안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향후 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Argo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제품에 적용을 고려하여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관련 과제에 대한 내용 보안 유지 철저히 합시다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100" b="0" i="0" strike="noStrike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8579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DD2FB5-DC85-4C5F-8214-C0F136E222FF}"/>
              </a:ext>
            </a:extLst>
          </p:cNvPr>
          <p:cNvSpPr txBox="1"/>
          <p:nvPr/>
        </p:nvSpPr>
        <p:spPr bwMode="auto">
          <a:xfrm>
            <a:off x="5862900" y="2525638"/>
            <a:ext cx="929148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buSzPct val="85000"/>
              <a:buNone/>
            </a:pPr>
            <a:r>
              <a:rPr lang="en-US" altLang="ko-KR" sz="1000" b="0" ker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Gate1 PASS</a:t>
            </a:r>
            <a:endParaRPr lang="ko-KR" altLang="en-US" sz="1000" b="0" kern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519845-F3AE-4025-B1DD-1355D243915B}"/>
              </a:ext>
            </a:extLst>
          </p:cNvPr>
          <p:cNvSpPr/>
          <p:nvPr/>
        </p:nvSpPr>
        <p:spPr>
          <a:xfrm>
            <a:off x="234717" y="2841152"/>
            <a:ext cx="5864079" cy="39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177B98-51A0-442C-B8B5-8EDBCA5A2BA0}"/>
              </a:ext>
            </a:extLst>
          </p:cNvPr>
          <p:cNvSpPr/>
          <p:nvPr/>
        </p:nvSpPr>
        <p:spPr>
          <a:xfrm>
            <a:off x="234717" y="3304264"/>
            <a:ext cx="5864079" cy="39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60795A-DB53-4FCB-9F28-DD8B3C387188}"/>
              </a:ext>
            </a:extLst>
          </p:cNvPr>
          <p:cNvSpPr/>
          <p:nvPr/>
        </p:nvSpPr>
        <p:spPr>
          <a:xfrm>
            <a:off x="561888" y="4301729"/>
            <a:ext cx="8378854" cy="172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lt"/>
                <a:ea typeface="+mj-ea"/>
              </a:rPr>
              <a:t>안건 </a:t>
            </a:r>
            <a:r>
              <a:rPr lang="en-US" altLang="ko-KR" b="1">
                <a:latin typeface="+mn-lt"/>
                <a:ea typeface="+mj-ea"/>
              </a:rPr>
              <a:t>2 “</a:t>
            </a:r>
            <a:r>
              <a:rPr lang="ko-KR" altLang="en-US" b="1">
                <a:latin typeface="+mn-lt"/>
                <a:ea typeface="+mj-ea"/>
              </a:rPr>
              <a:t>가능성 확인 후  장비 제작을 위한 장비 컨셉 검토 및 업체 선정 시</a:t>
            </a:r>
            <a:r>
              <a:rPr lang="en-US" altLang="ko-KR" b="1">
                <a:latin typeface="+mn-lt"/>
                <a:ea typeface="+mj-ea"/>
              </a:rPr>
              <a:t>, </a:t>
            </a:r>
            <a:r>
              <a:rPr lang="ko-KR" altLang="en-US" b="1">
                <a:latin typeface="+mn-lt"/>
                <a:ea typeface="+mj-ea"/>
              </a:rPr>
              <a:t>양산관점에서 검토 합시다</a:t>
            </a:r>
            <a:r>
              <a:rPr lang="en-US" altLang="ko-KR" b="1">
                <a:latin typeface="+mn-lt"/>
                <a:ea typeface="+mj-ea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n-lt"/>
                <a:ea typeface="+mj-ea"/>
              </a:rPr>
              <a:t> → </a:t>
            </a:r>
            <a:r>
              <a:rPr lang="ko-KR" altLang="en-US">
                <a:latin typeface="+mn-lt"/>
                <a:ea typeface="+mj-ea"/>
              </a:rPr>
              <a:t>양산 관점에서의 장비 제작을 위해 초기 컨셉부터 </a:t>
            </a:r>
            <a:r>
              <a:rPr lang="en-US" altLang="ko-KR">
                <a:latin typeface="+mn-lt"/>
                <a:ea typeface="+mj-ea"/>
              </a:rPr>
              <a:t>LG PRI</a:t>
            </a:r>
            <a:r>
              <a:rPr lang="ko-KR" altLang="en-US">
                <a:latin typeface="+mn-lt"/>
                <a:ea typeface="+mj-ea"/>
              </a:rPr>
              <a:t>와 협력하여 진행하겠습니다</a:t>
            </a:r>
            <a:r>
              <a:rPr lang="en-US" altLang="ko-KR">
                <a:latin typeface="+mn-lt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latin typeface="+mn-lt"/>
                <a:ea typeface="+mj-ea"/>
              </a:rPr>
              <a:t>안건 </a:t>
            </a:r>
            <a:r>
              <a:rPr lang="en-US" altLang="ko-KR" b="1">
                <a:latin typeface="+mn-lt"/>
                <a:ea typeface="+mj-ea"/>
              </a:rPr>
              <a:t>3 “</a:t>
            </a:r>
            <a:r>
              <a:rPr lang="ko-KR" altLang="en-US" b="1">
                <a:latin typeface="+mn-lt"/>
                <a:ea typeface="+mj-ea"/>
              </a:rPr>
              <a:t>모듈 단의 </a:t>
            </a:r>
            <a:r>
              <a:rPr lang="en-US" altLang="ko-KR" b="1">
                <a:latin typeface="+mn-lt"/>
                <a:ea typeface="+mj-ea"/>
              </a:rPr>
              <a:t>Cal.</a:t>
            </a:r>
            <a:r>
              <a:rPr lang="ko-KR" altLang="en-US" b="1">
                <a:latin typeface="+mn-lt"/>
                <a:ea typeface="+mj-ea"/>
              </a:rPr>
              <a:t>장비에도 해당 기술을 적용할 수 있는 가능성을 검토 해봅시다</a:t>
            </a:r>
            <a:r>
              <a:rPr lang="en-US" altLang="ko-KR" b="1">
                <a:latin typeface="+mn-lt"/>
                <a:ea typeface="+mj-ea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n-lt"/>
                <a:ea typeface="+mj-ea"/>
              </a:rPr>
              <a:t> →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A</a:t>
            </a:r>
            <a:r>
              <a:rPr lang="ko-KR" altLang="en-US">
                <a:latin typeface="+mn-lt"/>
                <a:ea typeface="+mj-ea"/>
              </a:rPr>
              <a:t>사 공정 중 </a:t>
            </a:r>
            <a:r>
              <a:rPr lang="en-US" altLang="ko-KR">
                <a:latin typeface="+mn-lt"/>
                <a:ea typeface="+mj-ea"/>
              </a:rPr>
              <a:t>AA </a:t>
            </a:r>
            <a:r>
              <a:rPr lang="ko-KR" altLang="en-US">
                <a:latin typeface="+mn-lt"/>
                <a:ea typeface="+mj-ea"/>
              </a:rPr>
              <a:t>검증 공정에서 </a:t>
            </a:r>
            <a:r>
              <a:rPr lang="en-US" altLang="ko-KR">
                <a:latin typeface="+mn-lt"/>
                <a:ea typeface="+mj-ea"/>
              </a:rPr>
              <a:t>22.5m</a:t>
            </a:r>
            <a:r>
              <a:rPr lang="ko-KR" altLang="en-US">
                <a:latin typeface="+mn-lt"/>
                <a:ea typeface="+mj-ea"/>
              </a:rPr>
              <a:t>의 공간이 사용되고 있는 것을 확인하였고</a:t>
            </a:r>
            <a:r>
              <a:rPr lang="en-US" altLang="ko-KR">
                <a:latin typeface="+mn-lt"/>
                <a:ea typeface="+mj-ea"/>
              </a:rPr>
              <a:t>, </a:t>
            </a:r>
            <a:r>
              <a:rPr lang="ko-KR" altLang="en-US">
                <a:latin typeface="+mn-lt"/>
                <a:ea typeface="+mj-ea"/>
              </a:rPr>
              <a:t>이 공정에서의 공간효율화 방안을 검토하여 컨셉 도출하였으며</a:t>
            </a:r>
            <a:r>
              <a:rPr lang="en-US" altLang="ko-KR">
                <a:latin typeface="+mn-lt"/>
                <a:ea typeface="+mj-ea"/>
              </a:rPr>
              <a:t>,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LiDAR </a:t>
            </a:r>
            <a:r>
              <a:rPr lang="ko-KR" altLang="en-US">
                <a:latin typeface="+mn-lt"/>
                <a:ea typeface="+mj-ea"/>
              </a:rPr>
              <a:t>사업화 </a:t>
            </a:r>
            <a:r>
              <a:rPr lang="en-US" altLang="ko-KR">
                <a:latin typeface="+mn-lt"/>
                <a:ea typeface="+mj-ea"/>
              </a:rPr>
              <a:t>TDR</a:t>
            </a:r>
            <a:r>
              <a:rPr lang="ko-KR" altLang="en-US">
                <a:latin typeface="+mn-lt"/>
                <a:ea typeface="+mj-ea"/>
              </a:rPr>
              <a:t>과 협의하여 검증 및 </a:t>
            </a:r>
            <a:r>
              <a:rPr lang="en-US" altLang="ko-KR">
                <a:latin typeface="+mn-lt"/>
                <a:ea typeface="+mj-ea"/>
              </a:rPr>
              <a:t>A</a:t>
            </a:r>
            <a:r>
              <a:rPr lang="ko-KR" altLang="en-US">
                <a:latin typeface="+mn-lt"/>
                <a:ea typeface="+mj-ea"/>
              </a:rPr>
              <a:t>사 고객 제안 추진하겠습니다</a:t>
            </a:r>
            <a:r>
              <a:rPr lang="en-US" altLang="ko-KR">
                <a:latin typeface="+mn-lt"/>
                <a:ea typeface="+mj-ea"/>
              </a:rPr>
              <a:t>.</a:t>
            </a:r>
            <a:r>
              <a:rPr lang="ko-KR" altLang="en-US">
                <a:latin typeface="+mn-lt"/>
                <a:ea typeface="+mj-ea"/>
              </a:rPr>
              <a:t> </a:t>
            </a:r>
          </a:p>
        </p:txBody>
      </p:sp>
      <p:sp>
        <p:nvSpPr>
          <p:cNvPr id="10" name="실행 단추: 앞으로 또는 다음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DC06D5A-0087-4D01-8805-0CF5ED720A5E}"/>
              </a:ext>
            </a:extLst>
          </p:cNvPr>
          <p:cNvSpPr/>
          <p:nvPr/>
        </p:nvSpPr>
        <p:spPr>
          <a:xfrm>
            <a:off x="6945253" y="5298416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1A3DD-1633-433F-8B64-4616A8274441}"/>
              </a:ext>
            </a:extLst>
          </p:cNvPr>
          <p:cNvSpPr txBox="1"/>
          <p:nvPr/>
        </p:nvSpPr>
        <p:spPr>
          <a:xfrm>
            <a:off x="804599" y="4225908"/>
            <a:ext cx="11966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pPr algn="ctr"/>
            <a:r>
              <a:rPr lang="ko-KR" altLang="en-US" sz="900">
                <a:latin typeface="+mn-lt"/>
                <a:ea typeface="+mn-ea"/>
              </a:rPr>
              <a:t>공간효율화에 대한 </a:t>
            </a:r>
            <a:endParaRPr lang="en-US" altLang="ko-KR" sz="900">
              <a:latin typeface="+mn-lt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C4337-CE63-42DF-9BE0-1D78C12728D1}"/>
              </a:ext>
            </a:extLst>
          </p:cNvPr>
          <p:cNvSpPr txBox="1"/>
          <p:nvPr/>
        </p:nvSpPr>
        <p:spPr>
          <a:xfrm>
            <a:off x="6593710" y="5633503"/>
            <a:ext cx="89907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>
                <a:latin typeface="+mn-lt"/>
                <a:ea typeface="+mn-ea"/>
              </a:rPr>
              <a:t>22.5m → 9m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3E03A9-450A-416A-BEE7-7CB6229AE9EB}"/>
              </a:ext>
            </a:extLst>
          </p:cNvPr>
          <p:cNvSpPr txBox="1"/>
          <p:nvPr/>
        </p:nvSpPr>
        <p:spPr>
          <a:xfrm>
            <a:off x="7896150" y="5633503"/>
            <a:ext cx="1447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>
                <a:latin typeface="+mn-lt"/>
                <a:ea typeface="+mn-ea"/>
              </a:rPr>
              <a:t>Mirror + Floating Table </a:t>
            </a:r>
            <a:r>
              <a:rPr lang="ko-KR" altLang="en-US" sz="900">
                <a:latin typeface="+mn-lt"/>
                <a:ea typeface="+mn-ea"/>
              </a:rPr>
              <a:t>사용</a:t>
            </a:r>
            <a:endParaRPr lang="en-US" altLang="ko-KR" sz="900"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F0E5D-EA2A-4ED5-838F-EDC3DA685E71}"/>
              </a:ext>
            </a:extLst>
          </p:cNvPr>
          <p:cNvSpPr txBox="1"/>
          <p:nvPr/>
        </p:nvSpPr>
        <p:spPr>
          <a:xfrm>
            <a:off x="80666" y="173851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14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타당성 검토 완료 보고 회의록</a:t>
            </a:r>
          </a:p>
        </p:txBody>
      </p:sp>
      <p:sp>
        <p:nvSpPr>
          <p:cNvPr id="15" name="실행 단추: 앞으로 또는 다음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7F8AB30-BCFF-4B4E-BA79-CBFA733FFBA7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111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8F0E5D-EA2A-4ED5-838F-EDC3DA685E71}"/>
              </a:ext>
            </a:extLst>
          </p:cNvPr>
          <p:cNvSpPr txBox="1"/>
          <p:nvPr/>
        </p:nvSpPr>
        <p:spPr>
          <a:xfrm>
            <a:off x="80666" y="173851"/>
            <a:ext cx="4435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15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 계약 관계 법무팀 해석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BDC5B-1C94-4C49-B8DC-B6826CBC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169"/>
            <a:ext cx="9906000" cy="386166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C07EC4-E88A-4FE6-BDED-92026BD8F8FC}"/>
              </a:ext>
            </a:extLst>
          </p:cNvPr>
          <p:cNvCxnSpPr/>
          <p:nvPr/>
        </p:nvCxnSpPr>
        <p:spPr>
          <a:xfrm>
            <a:off x="956345" y="3624044"/>
            <a:ext cx="3996655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5B9DC3-EE01-4126-9DBA-6ED3AFA404AD}"/>
              </a:ext>
            </a:extLst>
          </p:cNvPr>
          <p:cNvCxnSpPr>
            <a:cxnSpLocks/>
          </p:cNvCxnSpPr>
          <p:nvPr/>
        </p:nvCxnSpPr>
        <p:spPr>
          <a:xfrm>
            <a:off x="956345" y="3850547"/>
            <a:ext cx="6434356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실행 단추: 앞으로 또는 다음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9880FF5-BAE3-4D9C-8C59-F920CB8DE9F2}"/>
              </a:ext>
            </a:extLst>
          </p:cNvPr>
          <p:cNvSpPr/>
          <p:nvPr/>
        </p:nvSpPr>
        <p:spPr>
          <a:xfrm flipH="1">
            <a:off x="9274607" y="5831440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54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240" y="271489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ko-KR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en-US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통합 </a:t>
            </a:r>
            <a:r>
              <a:rPr lang="en-US" altLang="ko-KR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Calibration </a:t>
            </a:r>
            <a:r>
              <a:rPr lang="ko-KR" altLang="en-US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 개발 과제 팀 빌딩 회의록</a:t>
            </a:r>
            <a:endParaRPr lang="ko-KR" altLang="en-US" sz="1800" u="sng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9550" y="993666"/>
          <a:ext cx="9134475" cy="728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일시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23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오전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11:00~12:00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장소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마곡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E1-640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참석자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ea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개발팀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PL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및 멤버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LiDAR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사업화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TDR(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이원석 리더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SWAMY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송경덕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하주성 선임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융합부품개발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팀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이창혁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윤석표 선임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김세준 책임</a:t>
                      </a:r>
                      <a:endParaRPr lang="en-US" altLang="ko-KR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3645" y="687149"/>
            <a:ext cx="2435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작성자 </a:t>
            </a:r>
            <a:r>
              <a:rPr lang="en-US" altLang="ko-KR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SW</a:t>
            </a: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개발팀 이호중 선임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09857" y="1852396"/>
          <a:ext cx="8557243" cy="4120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7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749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comment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commentor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4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현 불확실한 상황에 급하게 등록하지 말고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모비스와의 계약이 결정되는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3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월말까지 기다리는 것에 대해 내부 논의해 달라 </a:t>
                      </a:r>
                      <a:endParaRPr lang="en-US" altLang="ko-KR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이원석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571045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과제간 비밀 유지를 위해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 과제 멤버와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M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 과제 멤버는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Resource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에서 배제 시키는게 좋을 것 같다</a:t>
                      </a:r>
                      <a:endParaRPr lang="en-US" altLang="ko-KR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1896741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과제간 협업이 진행되면 보안을 위해 관련 특허도 자제하는 것이 좋다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529733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궁극적으로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사에 우리의 기술을 보여주어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Gen2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 시 역 제안 할 수 있다면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기대효과가 매우 클 것이다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이원석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41057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과제 목표 달성을 위한 검증 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샘플은 최소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5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 이상은 필요할 것이다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또는 다양한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case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 성능에 문제가 없음을 증명하는 방법도 있음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– 별도 의견 수렴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 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894859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성능 평가 시 모비스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A0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 보다는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HW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성능이 보장되는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A1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샘플로 할 것을 권함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 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2877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ACF974-39C3-4AFF-9D19-FF2C1AEB939A}"/>
              </a:ext>
            </a:extLst>
          </p:cNvPr>
          <p:cNvSpPr txBox="1"/>
          <p:nvPr/>
        </p:nvSpPr>
        <p:spPr>
          <a:xfrm>
            <a:off x="80666" y="173851"/>
            <a:ext cx="304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kern="0" dirty="0">
                <a:latin typeface="+mj-lt"/>
                <a:ea typeface="+mn-ea"/>
                <a:cs typeface="+mj-cs"/>
              </a:rPr>
              <a:t>첨부</a:t>
            </a:r>
            <a:r>
              <a:rPr lang="en-US" altLang="ko-KR" sz="2000" b="1" kern="0" dirty="0">
                <a:latin typeface="+mj-lt"/>
                <a:ea typeface="+mn-ea"/>
                <a:cs typeface="+mj-cs"/>
              </a:rPr>
              <a:t>15</a:t>
            </a:r>
            <a:r>
              <a:rPr lang="en-US" altLang="ko-KR" sz="2000" b="1" dirty="0">
                <a:latin typeface="+mj-lt"/>
                <a:ea typeface="+mn-ea"/>
              </a:rPr>
              <a:t>. </a:t>
            </a:r>
            <a:r>
              <a:rPr lang="ko-KR" altLang="en-US" sz="2000" dirty="0">
                <a:latin typeface="+mj-lt"/>
                <a:ea typeface="+mn-ea"/>
              </a:rPr>
              <a:t>팀 빌딩 활동 결과서</a:t>
            </a:r>
            <a:r>
              <a:rPr lang="ko-KR" altLang="en-US" sz="2000" b="1" dirty="0">
                <a:latin typeface="+mj-lt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800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4AB00-3F7A-4C28-A339-4CB01510EBCF}"/>
              </a:ext>
            </a:extLst>
          </p:cNvPr>
          <p:cNvSpPr txBox="1">
            <a:spLocks/>
          </p:cNvSpPr>
          <p:nvPr/>
        </p:nvSpPr>
        <p:spPr>
          <a:xfrm>
            <a:off x="56457" y="154880"/>
            <a:ext cx="5616624" cy="418721"/>
          </a:xfr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00" kern="0">
                <a:solidFill>
                  <a:schemeClr val="tx1"/>
                </a:solidFill>
              </a:rPr>
              <a:t>첨부 </a:t>
            </a:r>
            <a:r>
              <a:rPr lang="en-US" altLang="ko-KR" sz="1800" kern="0">
                <a:solidFill>
                  <a:schemeClr val="tx1"/>
                </a:solidFill>
              </a:rPr>
              <a:t>16.</a:t>
            </a:r>
            <a:r>
              <a:rPr lang="ko-KR" altLang="en-US" sz="1800" kern="0">
                <a:solidFill>
                  <a:schemeClr val="tx1"/>
                </a:solidFill>
              </a:rPr>
              <a:t> </a:t>
            </a:r>
            <a:r>
              <a:rPr lang="en-US" altLang="ko-KR" sz="1800" kern="0">
                <a:solidFill>
                  <a:schemeClr val="tx1"/>
                </a:solidFill>
              </a:rPr>
              <a:t>SW</a:t>
            </a:r>
            <a:r>
              <a:rPr lang="ko-KR" altLang="en-US" sz="1800" kern="0">
                <a:solidFill>
                  <a:schemeClr val="tx1"/>
                </a:solidFill>
              </a:rPr>
              <a:t> </a:t>
            </a:r>
            <a:r>
              <a:rPr lang="en-US" altLang="ko-KR" sz="1800" kern="0">
                <a:solidFill>
                  <a:schemeClr val="tx1"/>
                </a:solidFill>
              </a:rPr>
              <a:t>Architecture</a:t>
            </a:r>
            <a:r>
              <a:rPr lang="ko-KR" altLang="en-US" sz="1800" kern="0">
                <a:solidFill>
                  <a:schemeClr val="tx1"/>
                </a:solidFill>
              </a:rPr>
              <a:t> </a:t>
            </a:r>
            <a:endParaRPr lang="ko-KR" altLang="en-US" sz="1800" kern="0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870A6-276B-4634-8B35-F55584163610}"/>
              </a:ext>
            </a:extLst>
          </p:cNvPr>
          <p:cNvSpPr txBox="1">
            <a:spLocks/>
          </p:cNvSpPr>
          <p:nvPr/>
        </p:nvSpPr>
        <p:spPr>
          <a:xfrm>
            <a:off x="5788152" y="252926"/>
            <a:ext cx="2693240" cy="320675"/>
          </a:xfr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Component &amp; Connector View</a:t>
            </a:r>
            <a:endParaRPr lang="ko-KR" alt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B27E0-0B51-4991-AF74-9F017629DB98}"/>
              </a:ext>
            </a:extLst>
          </p:cNvPr>
          <p:cNvSpPr txBox="1"/>
          <p:nvPr/>
        </p:nvSpPr>
        <p:spPr>
          <a:xfrm>
            <a:off x="262990" y="589096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Key Design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8360D-4608-4936-BDAA-C479A48BD0A0}"/>
              </a:ext>
            </a:extLst>
          </p:cNvPr>
          <p:cNvSpPr txBox="1"/>
          <p:nvPr/>
        </p:nvSpPr>
        <p:spPr>
          <a:xfrm>
            <a:off x="372305" y="970779"/>
            <a:ext cx="904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UI, Inspection,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Algorithm, Calibration Data, Communication Utility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Module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화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하여 구현 용이성을 높인다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검사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400" b="1" u="sng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InspectGeneric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), Calibration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Data(</a:t>
            </a:r>
            <a:r>
              <a:rPr lang="en-US" altLang="ko-KR" sz="1400" b="1" u="sng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CalibrationData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Interface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로 정의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하여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type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및 알고리즘 확장성을 높인다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8AFB61-7FEC-4985-8DE0-59A3DB5A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8" y="1641142"/>
            <a:ext cx="7461694" cy="46277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3B85A8-CE10-40D7-9622-697A73E5757E}"/>
              </a:ext>
            </a:extLst>
          </p:cNvPr>
          <p:cNvSpPr/>
          <p:nvPr/>
        </p:nvSpPr>
        <p:spPr>
          <a:xfrm>
            <a:off x="4025152" y="207357"/>
            <a:ext cx="927848" cy="313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Mandatory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9F84FD-C476-40EC-922B-5C9CEE7F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861" y="4118866"/>
            <a:ext cx="1895447" cy="2150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9028B-201B-4DD7-A3CB-02904F88EB03}"/>
              </a:ext>
            </a:extLst>
          </p:cNvPr>
          <p:cNvSpPr txBox="1"/>
          <p:nvPr/>
        </p:nvSpPr>
        <p:spPr>
          <a:xfrm>
            <a:off x="6470561" y="822934"/>
            <a:ext cx="978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QA-02 Modifiability</a:t>
            </a:r>
            <a:endParaRPr lang="ko-KR" altLang="en-US" sz="90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9C73B-8084-45B5-8201-4C9AA4C90620}"/>
              </a:ext>
            </a:extLst>
          </p:cNvPr>
          <p:cNvSpPr txBox="1"/>
          <p:nvPr/>
        </p:nvSpPr>
        <p:spPr>
          <a:xfrm>
            <a:off x="7553870" y="1410310"/>
            <a:ext cx="9845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QA-01 Extensibility</a:t>
            </a:r>
            <a:endParaRPr lang="ko-KR" altLang="en-US" sz="90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8933C-BA31-4F12-A211-AD287E714DCB}"/>
              </a:ext>
            </a:extLst>
          </p:cNvPr>
          <p:cNvSpPr txBox="1"/>
          <p:nvPr/>
        </p:nvSpPr>
        <p:spPr>
          <a:xfrm>
            <a:off x="2457286" y="684434"/>
            <a:ext cx="16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Flash memory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write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할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 (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앞장의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shared memory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해당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90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24DF8-3C11-4867-93D7-35E99747F4CD}"/>
              </a:ext>
            </a:extLst>
          </p:cNvPr>
          <p:cNvSpPr txBox="1"/>
          <p:nvPr/>
        </p:nvSpPr>
        <p:spPr>
          <a:xfrm>
            <a:off x="4758075" y="6549231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5 / 6</a:t>
            </a:r>
            <a:endParaRPr lang="ko-KR" altLang="en-US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실행 단추: 앞으로 또는 다음 5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4F985A5-6EF7-4C56-ADEB-A97A2039EDAD}"/>
              </a:ext>
            </a:extLst>
          </p:cNvPr>
          <p:cNvSpPr/>
          <p:nvPr/>
        </p:nvSpPr>
        <p:spPr>
          <a:xfrm flipH="1">
            <a:off x="9553010" y="759551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5952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28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5104" y="144977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1.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과제 추진 배경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64CE663-3C3D-45B7-8D44-966561E8C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63" y="1379016"/>
            <a:ext cx="1815568" cy="3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배경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B11E7BD3-37BF-44A9-927D-323A0E13E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768" y="1379016"/>
            <a:ext cx="1584176" cy="3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고객 가치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A58CDB1-B9C4-4574-BCFE-EC6E1F9C4C07}"/>
              </a:ext>
            </a:extLst>
          </p:cNvPr>
          <p:cNvSpPr/>
          <p:nvPr/>
        </p:nvSpPr>
        <p:spPr>
          <a:xfrm rot="5400000">
            <a:off x="2346277" y="3630084"/>
            <a:ext cx="2220860" cy="166055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D7DC9E-80F7-4130-B3B7-337EC4867EEB}"/>
              </a:ext>
            </a:extLst>
          </p:cNvPr>
          <p:cNvCxnSpPr/>
          <p:nvPr/>
        </p:nvCxnSpPr>
        <p:spPr>
          <a:xfrm>
            <a:off x="842457" y="1691083"/>
            <a:ext cx="16561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CA26B3-106B-450C-A4C6-E35979294D51}"/>
              </a:ext>
            </a:extLst>
          </p:cNvPr>
          <p:cNvCxnSpPr/>
          <p:nvPr/>
        </p:nvCxnSpPr>
        <p:spPr>
          <a:xfrm>
            <a:off x="7181768" y="1691083"/>
            <a:ext cx="16561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EBD39869-DDF3-443C-8C0C-0F997E0D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224" y="1379016"/>
            <a:ext cx="1584176" cy="3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고객 </a:t>
            </a:r>
            <a:r>
              <a:rPr lang="en-US" altLang="ko-KR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Pain point</a:t>
            </a:r>
            <a:endParaRPr lang="ko-KR" altLang="en-US" sz="15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F23751-D9C7-47D2-8BCA-0767CBC45E87}"/>
              </a:ext>
            </a:extLst>
          </p:cNvPr>
          <p:cNvCxnSpPr/>
          <p:nvPr/>
        </p:nvCxnSpPr>
        <p:spPr>
          <a:xfrm>
            <a:off x="4095224" y="1691083"/>
            <a:ext cx="16561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F3F69A2A-62F8-4E61-8670-E553BBE15EEF}"/>
              </a:ext>
            </a:extLst>
          </p:cNvPr>
          <p:cNvSpPr/>
          <p:nvPr/>
        </p:nvSpPr>
        <p:spPr>
          <a:xfrm rot="5400000">
            <a:off x="5816868" y="3384522"/>
            <a:ext cx="2220860" cy="432047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9F4AE0-BEA8-4475-ABA9-0101202425AA}"/>
              </a:ext>
            </a:extLst>
          </p:cNvPr>
          <p:cNvSpPr/>
          <p:nvPr/>
        </p:nvSpPr>
        <p:spPr>
          <a:xfrm>
            <a:off x="453515" y="2090224"/>
            <a:ext cx="27649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차량용 </a:t>
            </a:r>
            <a:r>
              <a:rPr lang="en-US" altLang="ko-KR" sz="1100">
                <a:latin typeface="+mj-ea"/>
                <a:ea typeface="+mj-ea"/>
              </a:rPr>
              <a:t>LiDAR</a:t>
            </a:r>
            <a:r>
              <a:rPr lang="ko-KR" altLang="en-US" sz="1100">
                <a:latin typeface="+mj-ea"/>
                <a:ea typeface="+mj-ea"/>
              </a:rPr>
              <a:t>는 자율주행용 핵심센서 부품으로써 </a:t>
            </a:r>
            <a:r>
              <a:rPr lang="en-US" altLang="ko-KR" sz="1100">
                <a:latin typeface="+mj-ea"/>
                <a:ea typeface="+mj-ea"/>
              </a:rPr>
              <a:t>Level3 </a:t>
            </a:r>
            <a:r>
              <a:rPr lang="ko-KR" altLang="en-US" sz="1100">
                <a:latin typeface="+mj-ea"/>
                <a:ea typeface="+mj-ea"/>
              </a:rPr>
              <a:t>차량이 보편화 되는 </a:t>
            </a:r>
            <a:r>
              <a:rPr lang="en-US" altLang="ko-KR" sz="1100" b="1">
                <a:latin typeface="+mj-ea"/>
                <a:ea typeface="+mj-ea"/>
              </a:rPr>
              <a:t>25</a:t>
            </a:r>
            <a:r>
              <a:rPr lang="ko-KR" altLang="en-US" sz="1100" b="1">
                <a:latin typeface="+mj-ea"/>
                <a:ea typeface="+mj-ea"/>
              </a:rPr>
              <a:t>년부터 유의미한 시장규모 형성 전망 </a:t>
            </a:r>
            <a:endParaRPr lang="en-US" altLang="ko-KR" sz="1100" b="1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    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100">
              <a:latin typeface="+mj-ea"/>
              <a:ea typeface="+mj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다양한 방식의 </a:t>
            </a:r>
            <a:r>
              <a:rPr lang="en-US" altLang="ko-KR" sz="1100">
                <a:latin typeface="+mj-ea"/>
                <a:ea typeface="+mj-ea"/>
              </a:rPr>
              <a:t>LiDAR Type</a:t>
            </a:r>
            <a:r>
              <a:rPr lang="ko-KR" altLang="en-US" sz="1100">
                <a:latin typeface="+mj-ea"/>
                <a:ea typeface="+mj-ea"/>
              </a:rPr>
              <a:t>이 </a:t>
            </a:r>
            <a:r>
              <a:rPr lang="en-US" altLang="ko-KR" sz="1100">
                <a:latin typeface="+mj-ea"/>
                <a:ea typeface="+mj-ea"/>
              </a:rPr>
              <a:t>Proto </a:t>
            </a:r>
            <a:r>
              <a:rPr lang="ko-KR" altLang="en-US" sz="1100">
                <a:latin typeface="+mj-ea"/>
                <a:ea typeface="+mj-ea"/>
              </a:rPr>
              <a:t>단계에서 검토 및 개발 되고 있어</a:t>
            </a:r>
            <a:r>
              <a:rPr lang="en-US" altLang="ko-KR" sz="1100">
                <a:latin typeface="+mj-ea"/>
                <a:ea typeface="+mj-ea"/>
              </a:rPr>
              <a:t>, </a:t>
            </a:r>
            <a:r>
              <a:rPr lang="ko-KR" altLang="en-US" sz="1100">
                <a:latin typeface="+mj-ea"/>
                <a:ea typeface="+mj-ea"/>
              </a:rPr>
              <a:t>이에 대한 생산 관점 준비가 필요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17DE0D-D861-464C-A135-215112CEDAAB}"/>
              </a:ext>
            </a:extLst>
          </p:cNvPr>
          <p:cNvSpPr txBox="1"/>
          <p:nvPr/>
        </p:nvSpPr>
        <p:spPr>
          <a:xfrm>
            <a:off x="371560" y="1748418"/>
            <a:ext cx="1464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대외적 요인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09FD95-8FBF-40CA-BC85-A88FAD66D9DE}"/>
              </a:ext>
            </a:extLst>
          </p:cNvPr>
          <p:cNvSpPr txBox="1"/>
          <p:nvPr/>
        </p:nvSpPr>
        <p:spPr>
          <a:xfrm>
            <a:off x="371560" y="4066584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대내적 요인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69158E-6BEF-4BED-8BEF-26FF5CA8C4A1}"/>
              </a:ext>
            </a:extLst>
          </p:cNvPr>
          <p:cNvSpPr txBox="1"/>
          <p:nvPr/>
        </p:nvSpPr>
        <p:spPr>
          <a:xfrm>
            <a:off x="615127" y="5215705"/>
            <a:ext cx="28083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>
                <a:latin typeface="+mj-ea"/>
                <a:ea typeface="+mj-ea"/>
              </a:rPr>
              <a:t>본 과제에서는 </a:t>
            </a:r>
            <a:r>
              <a:rPr lang="en-US" altLang="ko-KR" sz="1050">
                <a:latin typeface="+mn-ea"/>
                <a:ea typeface="+mn-ea"/>
              </a:rPr>
              <a:t>LiDAR</a:t>
            </a:r>
            <a:r>
              <a:rPr lang="ko-KR" altLang="en-US" sz="1050">
                <a:latin typeface="+mn-ea"/>
                <a:ea typeface="+mn-ea"/>
              </a:rPr>
              <a:t>의 생산 공정의 효율화와 최적화를 위한 </a:t>
            </a:r>
            <a:r>
              <a:rPr lang="en-US" altLang="ko-KR" sz="1050">
                <a:latin typeface="+mn-ea"/>
                <a:ea typeface="+mn-ea"/>
              </a:rPr>
              <a:t>S-LiDAR &amp;</a:t>
            </a:r>
            <a:r>
              <a:rPr lang="ko-KR" altLang="en-US" sz="1050">
                <a:latin typeface="+mn-ea"/>
                <a:ea typeface="+mn-ea"/>
              </a:rPr>
              <a:t> </a:t>
            </a:r>
            <a:r>
              <a:rPr lang="en-US" altLang="ko-KR" sz="1050">
                <a:latin typeface="+mn-ea"/>
                <a:ea typeface="+mn-ea"/>
              </a:rPr>
              <a:t>M-LiDAR</a:t>
            </a:r>
            <a:r>
              <a:rPr lang="ko-KR" altLang="en-US" sz="1050">
                <a:latin typeface="+mn-ea"/>
                <a:ea typeface="+mn-ea"/>
              </a:rPr>
              <a:t>의 </a:t>
            </a:r>
            <a:r>
              <a:rPr lang="en-US" altLang="ko-KR" sz="1050">
                <a:latin typeface="+mn-ea"/>
                <a:ea typeface="+mn-ea"/>
              </a:rPr>
              <a:t>Calibration</a:t>
            </a:r>
            <a:r>
              <a:rPr lang="ko-KR" altLang="en-US" sz="1050">
                <a:latin typeface="+mn-ea"/>
                <a:ea typeface="+mn-ea"/>
              </a:rPr>
              <a:t> 플랫폼 기술을 확보</a:t>
            </a:r>
            <a:r>
              <a:rPr lang="en-US" altLang="ko-KR" sz="1050">
                <a:latin typeface="+mn-ea"/>
                <a:ea typeface="+mn-ea"/>
              </a:rPr>
              <a:t>/</a:t>
            </a:r>
            <a:r>
              <a:rPr lang="ko-KR" altLang="en-US" sz="1050">
                <a:latin typeface="+mn-ea"/>
                <a:ea typeface="+mn-ea"/>
              </a:rPr>
              <a:t>개발</a:t>
            </a:r>
            <a:r>
              <a:rPr lang="en-US" altLang="ko-KR" sz="1050">
                <a:latin typeface="+mn-ea"/>
                <a:ea typeface="+mn-ea"/>
              </a:rPr>
              <a:t> </a:t>
            </a:r>
            <a:r>
              <a:rPr lang="ko-KR" altLang="en-US" sz="1050">
                <a:latin typeface="+mn-ea"/>
                <a:ea typeface="+mn-ea"/>
              </a:rPr>
              <a:t>하겠음</a:t>
            </a:r>
            <a:endParaRPr lang="en-US" altLang="ko-KR" sz="1050"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BC0C7-3C0C-4467-BAB7-C857439FEF5D}"/>
              </a:ext>
            </a:extLst>
          </p:cNvPr>
          <p:cNvSpPr txBox="1"/>
          <p:nvPr/>
        </p:nvSpPr>
        <p:spPr>
          <a:xfrm>
            <a:off x="3627027" y="4374361"/>
            <a:ext cx="30577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  <a:ea typeface="+mn-ea"/>
              </a:rPr>
              <a:t>LiDAR </a:t>
            </a:r>
            <a:r>
              <a:rPr lang="ko-KR" altLang="en-US" sz="1100">
                <a:latin typeface="+mn-ea"/>
                <a:ea typeface="+mn-ea"/>
              </a:rPr>
              <a:t>모듈에 대한 </a:t>
            </a:r>
            <a:r>
              <a:rPr lang="en-US" altLang="ko-KR" sz="1100" b="1">
                <a:latin typeface="+mn-ea"/>
                <a:ea typeface="+mn-ea"/>
              </a:rPr>
              <a:t>Built to Print</a:t>
            </a:r>
            <a:r>
              <a:rPr lang="ko-KR" altLang="en-US" sz="1100" b="1">
                <a:latin typeface="+mn-ea"/>
                <a:ea typeface="+mn-ea"/>
              </a:rPr>
              <a:t> </a:t>
            </a:r>
            <a:r>
              <a:rPr lang="en-US" altLang="ko-KR" sz="1100" b="1">
                <a:latin typeface="+mn-ea"/>
                <a:ea typeface="+mn-ea"/>
              </a:rPr>
              <a:t>Biz</a:t>
            </a:r>
            <a:r>
              <a:rPr lang="ko-KR" altLang="en-US" sz="1100" b="1">
                <a:latin typeface="+mn-ea"/>
                <a:ea typeface="+mn-ea"/>
              </a:rPr>
              <a:t> 확대</a:t>
            </a:r>
            <a:r>
              <a:rPr lang="ko-KR" altLang="en-US" sz="1100">
                <a:latin typeface="+mn-ea"/>
                <a:ea typeface="+mn-ea"/>
              </a:rPr>
              <a:t>를</a:t>
            </a:r>
            <a:endParaRPr lang="en-US" altLang="ko-KR" sz="1100">
              <a:latin typeface="+mn-ea"/>
              <a:ea typeface="+mn-ea"/>
            </a:endParaRPr>
          </a:p>
          <a:p>
            <a:r>
              <a:rPr lang="ko-KR" altLang="en-US" sz="1100">
                <a:latin typeface="+mn-ea"/>
                <a:ea typeface="+mn-ea"/>
              </a:rPr>
              <a:t>위하여 핵심 생산 공정 중 하나인 </a:t>
            </a:r>
            <a:r>
              <a:rPr lang="en-US" altLang="ko-KR" sz="1100">
                <a:latin typeface="+mn-ea"/>
                <a:ea typeface="+mn-ea"/>
              </a:rPr>
              <a:t>Calibration </a:t>
            </a:r>
            <a:r>
              <a:rPr lang="ko-KR" altLang="en-US" sz="1100">
                <a:latin typeface="+mn-ea"/>
                <a:ea typeface="+mn-ea"/>
              </a:rPr>
              <a:t>공정 에</a:t>
            </a: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ko-KR" altLang="en-US" sz="1100">
                <a:latin typeface="+mn-ea"/>
                <a:ea typeface="+mn-ea"/>
              </a:rPr>
              <a:t>있어 </a:t>
            </a: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100">
                <a:latin typeface="+mn-ea"/>
                <a:ea typeface="+mn-ea"/>
              </a:rPr>
              <a:t>S-LiDAR</a:t>
            </a:r>
            <a:r>
              <a:rPr lang="ko-KR" altLang="en-US" sz="1100">
                <a:latin typeface="+mn-ea"/>
                <a:ea typeface="+mn-ea"/>
              </a:rPr>
              <a:t>와 </a:t>
            </a:r>
            <a:r>
              <a:rPr lang="en-US" altLang="ko-KR" sz="1100">
                <a:latin typeface="+mn-ea"/>
                <a:ea typeface="+mn-ea"/>
              </a:rPr>
              <a:t>M-LiDAR</a:t>
            </a:r>
            <a:r>
              <a:rPr lang="ko-KR" altLang="en-US" sz="1100">
                <a:latin typeface="+mn-ea"/>
                <a:ea typeface="+mn-ea"/>
              </a:rPr>
              <a:t>의 통합 </a:t>
            </a:r>
            <a:r>
              <a:rPr lang="en-US" altLang="ko-KR" sz="1100">
                <a:latin typeface="+mn-ea"/>
                <a:ea typeface="+mn-ea"/>
              </a:rPr>
              <a:t>Calibration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Platform</a:t>
            </a:r>
            <a:r>
              <a:rPr lang="ko-KR" altLang="en-US" sz="1100">
                <a:latin typeface="+mn-ea"/>
                <a:ea typeface="+mn-ea"/>
              </a:rPr>
              <a:t>을 고려한</a:t>
            </a: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ko-KR" altLang="en-US" sz="1100">
                <a:latin typeface="+mn-ea"/>
                <a:ea typeface="+mn-ea"/>
              </a:rPr>
              <a:t>요소기술 개발 필요</a:t>
            </a: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>
                <a:latin typeface="+mn-ea"/>
                <a:ea typeface="+mn-ea"/>
              </a:rPr>
              <a:t>공정 효율화를 위한 </a:t>
            </a:r>
            <a:r>
              <a:rPr lang="en-US" altLang="ko-KR" sz="1100">
                <a:latin typeface="+mn-ea"/>
                <a:ea typeface="+mn-ea"/>
              </a:rPr>
              <a:t>Space </a:t>
            </a:r>
            <a:r>
              <a:rPr lang="ko-KR" altLang="en-US" sz="1100">
                <a:latin typeface="+mn-ea"/>
                <a:ea typeface="+mn-ea"/>
              </a:rPr>
              <a:t>및 </a:t>
            </a:r>
            <a:r>
              <a:rPr lang="en-US" altLang="ko-KR" sz="1100">
                <a:latin typeface="+mn-ea"/>
                <a:ea typeface="+mn-ea"/>
              </a:rPr>
              <a:t>Tact time</a:t>
            </a:r>
            <a:r>
              <a:rPr lang="ko-KR" altLang="en-US" sz="1100">
                <a:latin typeface="+mn-ea"/>
                <a:ea typeface="+mn-ea"/>
              </a:rPr>
              <a:t>관점 </a:t>
            </a:r>
            <a:endParaRPr lang="en-US" altLang="ko-KR" sz="1100">
              <a:latin typeface="+mn-ea"/>
              <a:ea typeface="+mn-ea"/>
            </a:endParaRPr>
          </a:p>
          <a:p>
            <a:r>
              <a:rPr lang="en-US" altLang="ko-KR" sz="1100">
                <a:latin typeface="+mn-ea"/>
                <a:ea typeface="+mn-ea"/>
              </a:rPr>
              <a:t>      </a:t>
            </a:r>
            <a:r>
              <a:rPr lang="ko-KR" altLang="en-US" sz="1100">
                <a:latin typeface="+mn-ea"/>
                <a:ea typeface="+mn-ea"/>
              </a:rPr>
              <a:t>최적화된 자사 </a:t>
            </a:r>
            <a:r>
              <a:rPr lang="en-US" altLang="ko-KR" sz="1100">
                <a:latin typeface="+mn-ea"/>
                <a:ea typeface="+mn-ea"/>
              </a:rPr>
              <a:t>Calibration </a:t>
            </a:r>
            <a:r>
              <a:rPr lang="ko-KR" altLang="en-US" sz="1100">
                <a:latin typeface="+mn-ea"/>
                <a:ea typeface="+mn-ea"/>
              </a:rPr>
              <a:t>기술 확보 필요  </a:t>
            </a: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100" b="1">
                <a:latin typeface="+mn-ea"/>
                <a:ea typeface="+mn-ea"/>
              </a:rPr>
              <a:t>고객</a:t>
            </a:r>
            <a:r>
              <a:rPr lang="en-US" altLang="ko-KR" sz="1100" b="1">
                <a:latin typeface="+mn-ea"/>
                <a:ea typeface="+mn-ea"/>
              </a:rPr>
              <a:t>/Module Type</a:t>
            </a:r>
            <a:r>
              <a:rPr lang="ko-KR" altLang="en-US" sz="1100" b="1">
                <a:latin typeface="+mn-ea"/>
                <a:ea typeface="+mn-ea"/>
              </a:rPr>
              <a:t> 변경에 따른 </a:t>
            </a:r>
            <a:r>
              <a:rPr lang="en-US" altLang="ko-KR" sz="1100" b="1">
                <a:latin typeface="+mn-ea"/>
                <a:ea typeface="+mn-ea"/>
              </a:rPr>
              <a:t>Calibration </a:t>
            </a:r>
            <a:r>
              <a:rPr lang="ko-KR" altLang="en-US" sz="1100" b="1">
                <a:latin typeface="+mn-ea"/>
                <a:ea typeface="+mn-ea"/>
              </a:rPr>
              <a:t>공정 변동을 최소화 하기 위한 방안 </a:t>
            </a:r>
            <a:r>
              <a:rPr lang="ko-KR" altLang="en-US" sz="1100">
                <a:latin typeface="+mn-ea"/>
                <a:ea typeface="+mn-ea"/>
              </a:rPr>
              <a:t>마련이 필요</a:t>
            </a:r>
            <a:endParaRPr lang="en-US" altLang="ko-KR" sz="110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E6E81A-11A0-4A4A-8DCE-275E1F197D70}"/>
              </a:ext>
            </a:extLst>
          </p:cNvPr>
          <p:cNvSpPr txBox="1"/>
          <p:nvPr/>
        </p:nvSpPr>
        <p:spPr>
          <a:xfrm>
            <a:off x="7081143" y="2059228"/>
            <a:ext cx="2370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최적화된 </a:t>
            </a:r>
            <a:r>
              <a:rPr lang="en-US" altLang="ko-KR" sz="1100">
                <a:latin typeface="+mj-ea"/>
                <a:ea typeface="+mj-ea"/>
              </a:rPr>
              <a:t>Calibration </a:t>
            </a:r>
            <a:r>
              <a:rPr lang="ko-KR" altLang="en-US" sz="1100">
                <a:latin typeface="+mj-ea"/>
                <a:ea typeface="+mj-ea"/>
              </a:rPr>
              <a:t>공정 플랫폼 </a:t>
            </a:r>
            <a:endParaRPr lang="en-US" altLang="ko-KR" sz="1100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  </a:t>
            </a:r>
            <a:r>
              <a:rPr lang="ko-KR" altLang="en-US" sz="1100">
                <a:latin typeface="+mj-ea"/>
                <a:ea typeface="+mj-ea"/>
              </a:rPr>
              <a:t>활용함으로써 </a:t>
            </a:r>
            <a:r>
              <a:rPr lang="en-US" altLang="ko-KR" sz="1100">
                <a:latin typeface="+mj-ea"/>
                <a:ea typeface="+mj-ea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054F66-8E9D-41F5-8C03-7FF219147197}"/>
              </a:ext>
            </a:extLst>
          </p:cNvPr>
          <p:cNvSpPr txBox="1"/>
          <p:nvPr/>
        </p:nvSpPr>
        <p:spPr>
          <a:xfrm>
            <a:off x="7167826" y="2423600"/>
            <a:ext cx="2347776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설비 </a:t>
            </a:r>
            <a:r>
              <a:rPr lang="en-US" altLang="ko-KR" sz="1000">
                <a:latin typeface="+mj-ea"/>
                <a:ea typeface="+mj-ea"/>
              </a:rPr>
              <a:t>SETUP </a:t>
            </a:r>
            <a:r>
              <a:rPr lang="ko-KR" altLang="en-US" sz="1000">
                <a:latin typeface="+mj-ea"/>
                <a:ea typeface="+mj-ea"/>
              </a:rPr>
              <a:t>기간 단축</a:t>
            </a:r>
            <a:endParaRPr lang="en-US" altLang="ko-KR" sz="10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설비 조기 안정화 </a:t>
            </a:r>
            <a:endParaRPr lang="en-US" altLang="ko-KR" sz="10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Tact time </a:t>
            </a:r>
            <a:r>
              <a:rPr lang="ko-KR" altLang="en-US" sz="1000">
                <a:latin typeface="+mj-ea"/>
                <a:ea typeface="+mj-ea"/>
              </a:rPr>
              <a:t>최적화로 물동 확대에 대한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Capability </a:t>
            </a:r>
            <a:r>
              <a:rPr lang="ko-KR" altLang="en-US" sz="1000">
                <a:latin typeface="+mj-ea"/>
                <a:ea typeface="+mj-ea"/>
              </a:rPr>
              <a:t>제공 </a:t>
            </a:r>
            <a:r>
              <a:rPr lang="en-US" altLang="ko-KR" sz="1000">
                <a:latin typeface="+mj-ea"/>
                <a:ea typeface="+mj-ea"/>
              </a:rPr>
              <a:t> 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>
                <a:latin typeface="+mj-ea"/>
                <a:ea typeface="+mj-ea"/>
              </a:rPr>
              <a:t>고객 </a:t>
            </a:r>
            <a:r>
              <a:rPr lang="en-US" altLang="ko-KR" sz="1000">
                <a:latin typeface="+mj-ea"/>
                <a:ea typeface="+mj-ea"/>
              </a:rPr>
              <a:t>Needs</a:t>
            </a:r>
            <a:r>
              <a:rPr lang="ko-KR" altLang="en-US" sz="1000">
                <a:latin typeface="+mj-ea"/>
                <a:ea typeface="+mj-ea"/>
              </a:rPr>
              <a:t>에 따른 다품종 소량생산의 양산 유연성 제공</a:t>
            </a:r>
          </a:p>
          <a:p>
            <a:pPr>
              <a:lnSpc>
                <a:spcPct val="150000"/>
              </a:lnSpc>
            </a:pPr>
            <a:endParaRPr lang="en-US" altLang="ko-KR" sz="100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B634D1-8806-4DCC-9E68-7D61C65D24B8}"/>
              </a:ext>
            </a:extLst>
          </p:cNvPr>
          <p:cNvSpPr txBox="1"/>
          <p:nvPr/>
        </p:nvSpPr>
        <p:spPr>
          <a:xfrm>
            <a:off x="3507331" y="4066584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내부 고객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FAB99B-CB07-491C-B91D-8B086FBD22F9}"/>
              </a:ext>
            </a:extLst>
          </p:cNvPr>
          <p:cNvSpPr txBox="1"/>
          <p:nvPr/>
        </p:nvSpPr>
        <p:spPr>
          <a:xfrm>
            <a:off x="3489575" y="1748417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외부 고객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03220-DEF4-4DFB-A8F8-A9C2666C8D06}"/>
              </a:ext>
            </a:extLst>
          </p:cNvPr>
          <p:cNvSpPr txBox="1"/>
          <p:nvPr/>
        </p:nvSpPr>
        <p:spPr>
          <a:xfrm>
            <a:off x="7016779" y="1748417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외부 고객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96DC2A-6341-4504-B8F0-6EAC936264A3}"/>
              </a:ext>
            </a:extLst>
          </p:cNvPr>
          <p:cNvSpPr txBox="1"/>
          <p:nvPr/>
        </p:nvSpPr>
        <p:spPr>
          <a:xfrm>
            <a:off x="7016779" y="4066584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내부 고객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757AA3-9B4E-4953-8EC5-8CAD20FF484C}"/>
              </a:ext>
            </a:extLst>
          </p:cNvPr>
          <p:cNvSpPr txBox="1"/>
          <p:nvPr/>
        </p:nvSpPr>
        <p:spPr>
          <a:xfrm>
            <a:off x="1383247" y="2602681"/>
            <a:ext cx="1683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`25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3.5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, `40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150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 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221E5F-3DA2-4777-95AF-472E5EF1770E}"/>
              </a:ext>
            </a:extLst>
          </p:cNvPr>
          <p:cNvSpPr txBox="1"/>
          <p:nvPr/>
        </p:nvSpPr>
        <p:spPr>
          <a:xfrm>
            <a:off x="879401" y="2813499"/>
            <a:ext cx="2572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Mechanical, Solid state(MEMS, Flashing, FMCW) 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CE38E1-1BDC-4823-9AF4-CDCE15973B0C}"/>
              </a:ext>
            </a:extLst>
          </p:cNvPr>
          <p:cNvSpPr/>
          <p:nvPr/>
        </p:nvSpPr>
        <p:spPr>
          <a:xfrm>
            <a:off x="3594446" y="2115069"/>
            <a:ext cx="276492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100">
                <a:latin typeface="+mj-ea"/>
                <a:ea typeface="+mj-ea"/>
              </a:rPr>
              <a:t>자율 주행 플랫폼 및 센서 모듈 업체의 경우 </a:t>
            </a:r>
            <a:r>
              <a:rPr lang="en-US" altLang="ko-KR" sz="1100">
                <a:latin typeface="+mj-ea"/>
                <a:ea typeface="+mj-ea"/>
              </a:rPr>
              <a:t>Sample or </a:t>
            </a:r>
            <a:r>
              <a:rPr lang="ko-KR" altLang="en-US" sz="1100">
                <a:latin typeface="+mj-ea"/>
                <a:ea typeface="+mj-ea"/>
              </a:rPr>
              <a:t>소량 제품 생산 대응 중이며</a:t>
            </a:r>
            <a:r>
              <a:rPr lang="en-US" altLang="ko-KR" sz="1100">
                <a:latin typeface="+mj-ea"/>
                <a:ea typeface="+mj-ea"/>
              </a:rPr>
              <a:t>, </a:t>
            </a:r>
            <a:r>
              <a:rPr lang="ko-KR" altLang="en-US" sz="1100">
                <a:latin typeface="+mj-ea"/>
                <a:ea typeface="+mj-ea"/>
              </a:rPr>
              <a:t>대량 생산을 위한 체계</a:t>
            </a:r>
            <a:r>
              <a:rPr lang="en-US" altLang="ko-KR" sz="1100">
                <a:latin typeface="+mj-ea"/>
                <a:ea typeface="+mj-ea"/>
              </a:rPr>
              <a:t>(Space, Tact time </a:t>
            </a:r>
            <a:r>
              <a:rPr lang="ko-KR" altLang="en-US" sz="1100">
                <a:latin typeface="+mj-ea"/>
                <a:ea typeface="+mj-ea"/>
              </a:rPr>
              <a:t>관점 라인 최적화</a:t>
            </a:r>
            <a:r>
              <a:rPr lang="en-US" altLang="ko-KR" sz="1100">
                <a:latin typeface="+mj-ea"/>
                <a:ea typeface="+mj-ea"/>
              </a:rPr>
              <a:t>)</a:t>
            </a:r>
            <a:r>
              <a:rPr lang="ko-KR" altLang="en-US" sz="1100">
                <a:latin typeface="+mj-ea"/>
                <a:ea typeface="+mj-ea"/>
              </a:rPr>
              <a:t>는 아직 미흡함 </a:t>
            </a:r>
            <a:endParaRPr lang="en-US" altLang="ko-KR" sz="110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>
                <a:latin typeface="+mj-ea"/>
                <a:ea typeface="+mj-ea"/>
              </a:rPr>
              <a:t>일부 </a:t>
            </a:r>
            <a:r>
              <a:rPr lang="en-US" altLang="ko-KR" sz="1100">
                <a:latin typeface="+mj-ea"/>
                <a:ea typeface="+mj-ea"/>
              </a:rPr>
              <a:t>LiDAR </a:t>
            </a:r>
            <a:r>
              <a:rPr lang="ko-KR" altLang="en-US" sz="1100">
                <a:latin typeface="+mj-ea"/>
                <a:ea typeface="+mj-ea"/>
              </a:rPr>
              <a:t>센서 업체의 경우 생산 역량이 없어 전문 생산 업체에 의존 하고 있음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2D85A-FC8D-4DAF-A99E-92F46DEE7EB7}"/>
              </a:ext>
            </a:extLst>
          </p:cNvPr>
          <p:cNvSpPr txBox="1"/>
          <p:nvPr/>
        </p:nvSpPr>
        <p:spPr>
          <a:xfrm>
            <a:off x="4029537" y="2008174"/>
            <a:ext cx="639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Argo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5CF074-B708-4A8C-B3BC-5C9F5CD25F63}"/>
              </a:ext>
            </a:extLst>
          </p:cNvPr>
          <p:cNvSpPr txBox="1"/>
          <p:nvPr/>
        </p:nvSpPr>
        <p:spPr>
          <a:xfrm>
            <a:off x="5118701" y="2008174"/>
            <a:ext cx="639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err="1">
                <a:solidFill>
                  <a:srgbClr val="006600"/>
                </a:solidFill>
                <a:latin typeface="+mn-ea"/>
                <a:ea typeface="+mn-ea"/>
              </a:rPr>
              <a:t>Luminar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DF775B-AE84-496D-97C7-C2EC36C3EEB3}"/>
              </a:ext>
            </a:extLst>
          </p:cNvPr>
          <p:cNvSpPr txBox="1"/>
          <p:nvPr/>
        </p:nvSpPr>
        <p:spPr>
          <a:xfrm>
            <a:off x="4283326" y="2856004"/>
            <a:ext cx="1045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err="1">
                <a:solidFill>
                  <a:srgbClr val="006600"/>
                </a:solidFill>
                <a:latin typeface="+mn-ea"/>
                <a:ea typeface="+mn-ea"/>
              </a:rPr>
              <a:t>Aeye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, SOSLAB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59C4F1-F5BF-4EA3-BE87-7CDFFC9F6129}"/>
              </a:ext>
            </a:extLst>
          </p:cNvPr>
          <p:cNvSpPr txBox="1"/>
          <p:nvPr/>
        </p:nvSpPr>
        <p:spPr>
          <a:xfrm>
            <a:off x="5136567" y="4246635"/>
            <a:ext cx="1222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Mechanical, Solid State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7ACE8B-D48B-45FA-96BB-38307FB07411}"/>
              </a:ext>
            </a:extLst>
          </p:cNvPr>
          <p:cNvSpPr txBox="1"/>
          <p:nvPr/>
        </p:nvSpPr>
        <p:spPr>
          <a:xfrm>
            <a:off x="6300081" y="3273580"/>
            <a:ext cx="10315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j-ea"/>
                <a:ea typeface="+mj-ea"/>
              </a:rPr>
              <a:t>LiDAR </a:t>
            </a:r>
          </a:p>
          <a:p>
            <a:r>
              <a:rPr lang="en-US" altLang="ko-KR" sz="1100">
                <a:latin typeface="+mj-ea"/>
                <a:ea typeface="+mj-ea"/>
              </a:rPr>
              <a:t>Calibration </a:t>
            </a:r>
          </a:p>
          <a:p>
            <a:r>
              <a:rPr lang="ko-KR" altLang="en-US" sz="1100">
                <a:latin typeface="+mj-ea"/>
                <a:ea typeface="+mj-ea"/>
              </a:rPr>
              <a:t>플랫폼 확보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E9B076-AF27-4368-BD81-485547B6B764}"/>
              </a:ext>
            </a:extLst>
          </p:cNvPr>
          <p:cNvSpPr txBox="1"/>
          <p:nvPr/>
        </p:nvSpPr>
        <p:spPr>
          <a:xfrm>
            <a:off x="7153641" y="4347812"/>
            <a:ext cx="2370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최적화된 </a:t>
            </a:r>
            <a:r>
              <a:rPr lang="en-US" altLang="ko-KR" sz="1100">
                <a:latin typeface="+mj-ea"/>
                <a:ea typeface="+mj-ea"/>
              </a:rPr>
              <a:t>Calibration </a:t>
            </a:r>
            <a:r>
              <a:rPr lang="ko-KR" altLang="en-US" sz="1100">
                <a:latin typeface="+mj-ea"/>
                <a:ea typeface="+mj-ea"/>
              </a:rPr>
              <a:t>공정 플랫폼 </a:t>
            </a:r>
            <a:endParaRPr lang="en-US" altLang="ko-KR" sz="1100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  </a:t>
            </a:r>
            <a:r>
              <a:rPr lang="ko-KR" altLang="en-US" sz="1100">
                <a:latin typeface="+mj-ea"/>
                <a:ea typeface="+mj-ea"/>
              </a:rPr>
              <a:t>활용함으로써 </a:t>
            </a:r>
            <a:r>
              <a:rPr lang="en-US" altLang="ko-KR" sz="1100">
                <a:latin typeface="+mj-ea"/>
                <a:ea typeface="+mj-ea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F2814-2A55-4ECC-8C9B-229D3F5B38AE}"/>
              </a:ext>
            </a:extLst>
          </p:cNvPr>
          <p:cNvSpPr txBox="1"/>
          <p:nvPr/>
        </p:nvSpPr>
        <p:spPr>
          <a:xfrm>
            <a:off x="7240324" y="4712184"/>
            <a:ext cx="2291973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장비 효율화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:</a:t>
            </a:r>
            <a:r>
              <a:rPr lang="ko-KR" altLang="en-US" sz="1000">
                <a:latin typeface="+mj-ea"/>
                <a:ea typeface="+mj-ea"/>
              </a:rPr>
              <a:t> </a:t>
            </a:r>
            <a:r>
              <a:rPr lang="en-US" altLang="ko-KR" sz="1000">
                <a:latin typeface="+mj-ea"/>
                <a:ea typeface="+mj-ea"/>
              </a:rPr>
              <a:t>Space 50m → 5m (A</a:t>
            </a:r>
            <a:r>
              <a:rPr lang="ko-KR" altLang="en-US" sz="1000">
                <a:latin typeface="+mj-ea"/>
                <a:ea typeface="+mj-ea"/>
              </a:rPr>
              <a:t>사 대비</a:t>
            </a:r>
            <a:r>
              <a:rPr lang="en-US" altLang="ko-KR" sz="100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:</a:t>
            </a:r>
            <a:r>
              <a:rPr lang="ko-KR" altLang="en-US" sz="1000">
                <a:latin typeface="+mj-ea"/>
                <a:ea typeface="+mj-ea"/>
              </a:rPr>
              <a:t> </a:t>
            </a:r>
            <a:r>
              <a:rPr lang="en-US" altLang="ko-KR" sz="1000">
                <a:latin typeface="+mj-ea"/>
                <a:ea typeface="+mj-ea"/>
              </a:rPr>
              <a:t>Tact time 15</a:t>
            </a:r>
            <a:r>
              <a:rPr lang="ko-KR" altLang="en-US" sz="1000">
                <a:latin typeface="+mj-ea"/>
                <a:ea typeface="+mj-ea"/>
              </a:rPr>
              <a:t>분 → </a:t>
            </a:r>
            <a:r>
              <a:rPr lang="en-US" altLang="ko-KR" sz="1000">
                <a:latin typeface="+mj-ea"/>
                <a:ea typeface="+mj-ea"/>
              </a:rPr>
              <a:t>6</a:t>
            </a:r>
            <a:r>
              <a:rPr lang="ko-KR" altLang="en-US" sz="1000">
                <a:latin typeface="+mj-ea"/>
                <a:ea typeface="+mj-ea"/>
              </a:rPr>
              <a:t>분</a:t>
            </a:r>
            <a:r>
              <a:rPr lang="en-US" altLang="ko-KR" sz="1000">
                <a:latin typeface="+mj-ea"/>
                <a:ea typeface="+mj-ea"/>
              </a:rPr>
              <a:t>(A</a:t>
            </a:r>
            <a:r>
              <a:rPr lang="ko-KR" altLang="en-US" sz="1000">
                <a:latin typeface="+mj-ea"/>
                <a:ea typeface="+mj-ea"/>
              </a:rPr>
              <a:t>사 대비</a:t>
            </a:r>
            <a:r>
              <a:rPr lang="en-US" altLang="ko-KR" sz="1000">
                <a:latin typeface="+mj-ea"/>
                <a:ea typeface="+mj-ea"/>
              </a:rPr>
              <a:t>)</a:t>
            </a:r>
            <a:r>
              <a:rPr lang="ko-KR" altLang="en-US" sz="1000">
                <a:latin typeface="+mj-ea"/>
                <a:ea typeface="+mj-ea"/>
              </a:rPr>
              <a:t> </a:t>
            </a:r>
            <a:endParaRPr lang="en-US" altLang="ko-KR" sz="10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장비 표준화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: </a:t>
            </a:r>
            <a:r>
              <a:rPr lang="ko-KR" altLang="en-US" sz="1000">
                <a:latin typeface="+mj-ea"/>
                <a:ea typeface="+mj-ea"/>
              </a:rPr>
              <a:t>고객</a:t>
            </a:r>
            <a:r>
              <a:rPr lang="en-US" altLang="ko-KR" sz="1000">
                <a:latin typeface="+mj-ea"/>
                <a:ea typeface="+mj-ea"/>
              </a:rPr>
              <a:t>/Module </a:t>
            </a:r>
            <a:r>
              <a:rPr lang="ko-KR" altLang="en-US" sz="1000">
                <a:latin typeface="+mj-ea"/>
                <a:ea typeface="+mj-ea"/>
              </a:rPr>
              <a:t>변동에 따른 </a:t>
            </a:r>
            <a:r>
              <a:rPr lang="en-US" altLang="ko-KR" sz="1000">
                <a:latin typeface="+mj-ea"/>
                <a:ea typeface="+mj-ea"/>
              </a:rPr>
              <a:t>HW</a:t>
            </a:r>
            <a:r>
              <a:rPr lang="ko-KR" altLang="en-US" sz="1000">
                <a:latin typeface="+mj-ea"/>
                <a:ea typeface="+mj-ea"/>
              </a:rPr>
              <a:t>변경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  </a:t>
            </a:r>
            <a:r>
              <a:rPr lang="ko-KR" altLang="en-US" sz="1000">
                <a:latin typeface="+mj-ea"/>
                <a:ea typeface="+mj-ea"/>
              </a:rPr>
              <a:t>규격화하고</a:t>
            </a:r>
            <a:r>
              <a:rPr lang="en-US" altLang="ko-KR" sz="1000">
                <a:latin typeface="+mj-ea"/>
                <a:ea typeface="+mj-ea"/>
              </a:rPr>
              <a:t>, SW</a:t>
            </a:r>
            <a:r>
              <a:rPr lang="ko-KR" altLang="en-US" sz="1000">
                <a:latin typeface="+mj-ea"/>
                <a:ea typeface="+mj-ea"/>
              </a:rPr>
              <a:t>는 자동 변경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-    </a:t>
            </a:r>
            <a:r>
              <a:rPr lang="ko-KR" altLang="en-US" sz="1000">
                <a:latin typeface="+mj-ea"/>
                <a:ea typeface="+mj-ea"/>
              </a:rPr>
              <a:t>장비의 재사용성 및 관리 용이성 제공</a:t>
            </a:r>
            <a:endParaRPr lang="en-US" altLang="ko-KR" sz="100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78BC29-64FB-4B2C-A5E8-36E35335A053}"/>
              </a:ext>
            </a:extLst>
          </p:cNvPr>
          <p:cNvSpPr txBox="1"/>
          <p:nvPr/>
        </p:nvSpPr>
        <p:spPr>
          <a:xfrm>
            <a:off x="8211327" y="6039301"/>
            <a:ext cx="1045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Configuration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E677FA-3303-49FA-9511-ACBDD36B055D}"/>
              </a:ext>
            </a:extLst>
          </p:cNvPr>
          <p:cNvSpPr txBox="1"/>
          <p:nvPr/>
        </p:nvSpPr>
        <p:spPr>
          <a:xfrm>
            <a:off x="1534249" y="4045629"/>
            <a:ext cx="2049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M-LiDAR: `25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2.5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, `40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92.8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</a:p>
          <a:p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S-LiDAR: `25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1.0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, `40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57.9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25B2E6-B110-4CD2-9CE2-BA981230C899}"/>
              </a:ext>
            </a:extLst>
          </p:cNvPr>
          <p:cNvSpPr txBox="1"/>
          <p:nvPr/>
        </p:nvSpPr>
        <p:spPr>
          <a:xfrm>
            <a:off x="477228" y="4303725"/>
            <a:ext cx="29641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>
                <a:latin typeface="+mj-ea"/>
                <a:ea typeface="+mj-ea"/>
              </a:rPr>
              <a:t>M-LiDAR</a:t>
            </a:r>
            <a:r>
              <a:rPr lang="ko-KR" altLang="en-US" sz="1100">
                <a:latin typeface="+mj-ea"/>
                <a:ea typeface="+mj-ea"/>
              </a:rPr>
              <a:t>는 높은 판가로 고수익 시장이며 </a:t>
            </a:r>
            <a:r>
              <a:rPr lang="en-US" altLang="ko-KR" sz="1100">
                <a:latin typeface="+mj-ea"/>
                <a:ea typeface="+mj-ea"/>
              </a:rPr>
              <a:t>S-LiDAR</a:t>
            </a:r>
            <a:r>
              <a:rPr lang="ko-KR" altLang="en-US" sz="1100">
                <a:latin typeface="+mj-ea"/>
                <a:ea typeface="+mj-ea"/>
              </a:rPr>
              <a:t>는 </a:t>
            </a:r>
            <a:r>
              <a:rPr lang="ko-KR" altLang="en-US" sz="1100" err="1">
                <a:latin typeface="+mj-ea"/>
                <a:ea typeface="+mj-ea"/>
              </a:rPr>
              <a:t>대물량</a:t>
            </a:r>
            <a:r>
              <a:rPr lang="ko-KR" altLang="en-US" sz="1100">
                <a:latin typeface="+mj-ea"/>
                <a:ea typeface="+mj-ea"/>
              </a:rPr>
              <a:t> 규모의 시장이 예상되므로 두 방식에 대응 할 수 있는 </a:t>
            </a:r>
            <a:r>
              <a:rPr lang="en-US" altLang="ko-KR" sz="1100">
                <a:latin typeface="+mj-ea"/>
                <a:ea typeface="+mj-ea"/>
              </a:rPr>
              <a:t>Calibration</a:t>
            </a:r>
            <a:r>
              <a:rPr lang="ko-KR" altLang="en-US" sz="1100">
                <a:latin typeface="+mj-ea"/>
                <a:ea typeface="+mj-ea"/>
              </a:rPr>
              <a:t> 요소기술 확보와 </a:t>
            </a:r>
            <a:r>
              <a:rPr lang="en-US" altLang="ko-KR" sz="1100">
                <a:latin typeface="+mj-ea"/>
                <a:ea typeface="+mj-ea"/>
              </a:rPr>
              <a:t>Flexible</a:t>
            </a:r>
            <a:r>
              <a:rPr lang="ko-KR" altLang="en-US" sz="1100">
                <a:latin typeface="+mj-ea"/>
                <a:ea typeface="+mj-ea"/>
              </a:rPr>
              <a:t>한 생산 대응을 위해 통합 </a:t>
            </a:r>
            <a:r>
              <a:rPr lang="en-US" altLang="ko-KR" sz="1100">
                <a:latin typeface="+mj-ea"/>
                <a:ea typeface="+mj-ea"/>
              </a:rPr>
              <a:t>Platform </a:t>
            </a:r>
            <a:r>
              <a:rPr lang="ko-KR" altLang="en-US" sz="1100">
                <a:latin typeface="+mj-ea"/>
                <a:ea typeface="+mj-ea"/>
              </a:rPr>
              <a:t>개발 필요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554DF713-8FF4-445C-B56B-214852100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20" y="635047"/>
            <a:ext cx="8144604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LG스마트체2.0 Regular" pitchFamily="50" charset="-127"/>
              </a:rPr>
              <a:t>LiDAR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공정의 요소기술 개발로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Space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및 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효율화하고 기술의 플랫폼화를 통해 다양한 고객 요구 사항에 따른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공정 변동을 최소화하겠음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D4388A-ABD0-4258-8C7E-DA8257779C0D}"/>
              </a:ext>
            </a:extLst>
          </p:cNvPr>
          <p:cNvSpPr txBox="1"/>
          <p:nvPr/>
        </p:nvSpPr>
        <p:spPr>
          <a:xfrm>
            <a:off x="4659680" y="194482"/>
            <a:ext cx="133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타당성 검토에서 진행</a:t>
            </a:r>
            <a:endParaRPr lang="en-US" altLang="ko-KR" sz="800">
              <a:solidFill>
                <a:srgbClr val="006600"/>
              </a:solidFill>
              <a:latin typeface="+mj-lt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50mx14m → 5m x 4m</a:t>
            </a:r>
          </a:p>
          <a:p>
            <a:pPr marL="171450" indent="-171450">
              <a:buFontTx/>
              <a:buChar char="-"/>
            </a:pP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60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→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8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67638B-AB6C-451E-A3F4-F6749C127F8D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2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98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1)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시장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고객 측면</a:t>
            </a:r>
          </a:p>
        </p:txBody>
      </p:sp>
      <p:sp>
        <p:nvSpPr>
          <p:cNvPr id="75" name="Rectangle 2"/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2.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사업 기회 분석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DEA7A1-5D1A-4815-9AB2-4183DD161CD2}"/>
              </a:ext>
            </a:extLst>
          </p:cNvPr>
          <p:cNvSpPr txBox="1"/>
          <p:nvPr/>
        </p:nvSpPr>
        <p:spPr>
          <a:xfrm>
            <a:off x="2144688" y="23450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33CC"/>
                </a:solidFill>
                <a:latin typeface="+mn-lt"/>
                <a:ea typeface="+mj-ea"/>
              </a:rPr>
              <a:t>상품기획</a:t>
            </a:r>
          </a:p>
        </p:txBody>
      </p:sp>
      <p:sp>
        <p:nvSpPr>
          <p:cNvPr id="90" name="Rectangle 47">
            <a:extLst>
              <a:ext uri="{FF2B5EF4-FFF2-40B4-BE49-F238E27FC236}">
                <a16:creationId xmlns:a16="http://schemas.microsoft.com/office/drawing/2014/main" id="{3217DC0B-C870-4F99-B85A-BE9D402F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90" y="1349648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시장 규모</a:t>
            </a:r>
          </a:p>
        </p:txBody>
      </p:sp>
      <p:sp>
        <p:nvSpPr>
          <p:cNvPr id="91" name="Rectangle 46">
            <a:extLst>
              <a:ext uri="{FF2B5EF4-FFF2-40B4-BE49-F238E27FC236}">
                <a16:creationId xmlns:a16="http://schemas.microsoft.com/office/drawing/2014/main" id="{2E6A73DB-4819-466B-8922-DCADEB7F0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690660"/>
            <a:ext cx="4406900" cy="2280667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92" name="오각형 143">
            <a:extLst>
              <a:ext uri="{FF2B5EF4-FFF2-40B4-BE49-F238E27FC236}">
                <a16:creationId xmlns:a16="http://schemas.microsoft.com/office/drawing/2014/main" id="{12CB7CC5-1204-49BC-95D4-0D7B977B3B5E}"/>
              </a:ext>
            </a:extLst>
          </p:cNvPr>
          <p:cNvSpPr/>
          <p:nvPr/>
        </p:nvSpPr>
        <p:spPr>
          <a:xfrm>
            <a:off x="719348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R&amp;D</a:t>
            </a:r>
            <a:endParaRPr lang="ko-KR" altLang="en-US" b="0">
              <a:solidFill>
                <a:schemeClr val="tx1"/>
              </a:solidFill>
              <a:latin typeface="Arial Narrow" pitchFamily="34" charset="0"/>
              <a:ea typeface="LG스마트체2.0 Regular" pitchFamily="50" charset="-127"/>
            </a:endParaRPr>
          </a:p>
        </p:txBody>
      </p:sp>
      <p:sp>
        <p:nvSpPr>
          <p:cNvPr id="93" name="오각형 144">
            <a:extLst>
              <a:ext uri="{FF2B5EF4-FFF2-40B4-BE49-F238E27FC236}">
                <a16:creationId xmlns:a16="http://schemas.microsoft.com/office/drawing/2014/main" id="{4EBC237B-F20A-4267-8204-359B274B1AEA}"/>
              </a:ext>
            </a:extLst>
          </p:cNvPr>
          <p:cNvSpPr/>
          <p:nvPr/>
        </p:nvSpPr>
        <p:spPr>
          <a:xfrm>
            <a:off x="1487099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latin typeface="Arial Narrow" pitchFamily="34" charset="0"/>
                <a:ea typeface="LG스마트체2.0 Regular" pitchFamily="50" charset="-127"/>
              </a:rPr>
              <a:t>도입기</a:t>
            </a:r>
          </a:p>
        </p:txBody>
      </p:sp>
      <p:sp>
        <p:nvSpPr>
          <p:cNvPr id="94" name="오각형 145">
            <a:extLst>
              <a:ext uri="{FF2B5EF4-FFF2-40B4-BE49-F238E27FC236}">
                <a16:creationId xmlns:a16="http://schemas.microsoft.com/office/drawing/2014/main" id="{126F445A-87AD-447E-91C0-B2E7AA10B314}"/>
              </a:ext>
            </a:extLst>
          </p:cNvPr>
          <p:cNvSpPr/>
          <p:nvPr/>
        </p:nvSpPr>
        <p:spPr>
          <a:xfrm>
            <a:off x="2254850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성장기</a:t>
            </a:r>
          </a:p>
        </p:txBody>
      </p:sp>
      <p:sp>
        <p:nvSpPr>
          <p:cNvPr id="95" name="오각형 146">
            <a:extLst>
              <a:ext uri="{FF2B5EF4-FFF2-40B4-BE49-F238E27FC236}">
                <a16:creationId xmlns:a16="http://schemas.microsoft.com/office/drawing/2014/main" id="{19855D95-B8B6-4FB3-8EC2-5BDB7A4517FF}"/>
              </a:ext>
            </a:extLst>
          </p:cNvPr>
          <p:cNvSpPr/>
          <p:nvPr/>
        </p:nvSpPr>
        <p:spPr>
          <a:xfrm>
            <a:off x="3022601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성숙기</a:t>
            </a:r>
          </a:p>
        </p:txBody>
      </p:sp>
      <p:sp>
        <p:nvSpPr>
          <p:cNvPr id="96" name="오각형 147">
            <a:extLst>
              <a:ext uri="{FF2B5EF4-FFF2-40B4-BE49-F238E27FC236}">
                <a16:creationId xmlns:a16="http://schemas.microsoft.com/office/drawing/2014/main" id="{C68A8229-5B0B-4214-8BE0-253BCD791915}"/>
              </a:ext>
            </a:extLst>
          </p:cNvPr>
          <p:cNvSpPr/>
          <p:nvPr/>
        </p:nvSpPr>
        <p:spPr>
          <a:xfrm>
            <a:off x="3790352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쇠퇴기</a:t>
            </a:r>
          </a:p>
        </p:txBody>
      </p:sp>
      <p:sp>
        <p:nvSpPr>
          <p:cNvPr id="97" name="Rectangle 47">
            <a:extLst>
              <a:ext uri="{FF2B5EF4-FFF2-40B4-BE49-F238E27FC236}">
                <a16:creationId xmlns:a16="http://schemas.microsoft.com/office/drawing/2014/main" id="{E236DE1B-9AFB-49CB-B735-3CEF057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14" y="4045681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 Narrow" pitchFamily="34" charset="0"/>
                <a:ea typeface="LG스마트체 Regular" pitchFamily="50" charset="-127"/>
              </a:rPr>
              <a:t>Product Life Cycle</a:t>
            </a:r>
            <a:endParaRPr lang="ko-KR" altLang="en-US" sz="14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98" name="Rectangle 47">
            <a:extLst>
              <a:ext uri="{FF2B5EF4-FFF2-40B4-BE49-F238E27FC236}">
                <a16:creationId xmlns:a16="http://schemas.microsoft.com/office/drawing/2014/main" id="{2F3A7C79-088B-4A86-A133-29580227B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76" y="4797151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 Narrow" pitchFamily="34" charset="0"/>
                <a:ea typeface="LG스마트체 Regular" pitchFamily="50" charset="-127"/>
              </a:rPr>
              <a:t>시장 성장 동인</a:t>
            </a:r>
          </a:p>
        </p:txBody>
      </p:sp>
      <p:sp>
        <p:nvSpPr>
          <p:cNvPr id="99" name="Rectangle 46">
            <a:extLst>
              <a:ext uri="{FF2B5EF4-FFF2-40B4-BE49-F238E27FC236}">
                <a16:creationId xmlns:a16="http://schemas.microsoft.com/office/drawing/2014/main" id="{A2ABF6C3-9F77-484A-96A8-36DA898CE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88" y="5085184"/>
            <a:ext cx="4406900" cy="1224136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’21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년부터 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3 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차량 채용에 따라 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판가 지속 하락 전망</a:t>
            </a:r>
            <a:b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- Solid State LiDAR: ’20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$1,750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→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’40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$445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연평균 △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7%)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-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Mechanical LiDAR: ’20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$75,000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→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’40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$4,050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연평균 △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14%)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  <a:endParaRPr lang="en-US" altLang="ko-KR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Mechanical LiDAR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는 상용차 적용을 위해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시장 판가 지속 하락 추진</a:t>
            </a:r>
            <a:b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- ’25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목표 판가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$10,000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수준으로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자사가 진행 중인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Argo AI LiDAR </a:t>
            </a:r>
            <a:b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목표 판가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$10,000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은 유효한 시장으로 판단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됨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0" name="Rectangle 47">
            <a:extLst>
              <a:ext uri="{FF2B5EF4-FFF2-40B4-BE49-F238E27FC236}">
                <a16:creationId xmlns:a16="http://schemas.microsoft.com/office/drawing/2014/main" id="{D2ADE36D-E6C7-467B-AFA3-508ED4B14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74" y="1349648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고객</a:t>
            </a:r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현황</a:t>
            </a:r>
          </a:p>
        </p:txBody>
      </p:sp>
      <p:sp>
        <p:nvSpPr>
          <p:cNvPr id="127" name="Rectangle 2">
            <a:extLst>
              <a:ext uri="{FF2B5EF4-FFF2-40B4-BE49-F238E27FC236}">
                <a16:creationId xmlns:a16="http://schemas.microsoft.com/office/drawing/2014/main" id="{35CF5DD8-1499-43E2-8813-72C63EF2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79" y="754083"/>
            <a:ext cx="9458749" cy="31892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+mn-ea"/>
              </a:rPr>
              <a:t>LiDAR</a:t>
            </a:r>
            <a:r>
              <a:rPr lang="ko-KR" altLang="en-US" sz="1600" b="1">
                <a:latin typeface="+mn-lt"/>
                <a:ea typeface="+mn-ea"/>
              </a:rPr>
              <a:t>시장은 ’</a:t>
            </a:r>
            <a:r>
              <a:rPr lang="en-US" altLang="ko-KR" sz="1600" b="1">
                <a:latin typeface="+mn-lt"/>
                <a:ea typeface="+mn-ea"/>
              </a:rPr>
              <a:t>21</a:t>
            </a:r>
            <a:r>
              <a:rPr lang="ko-KR" altLang="en-US" sz="1600" b="1">
                <a:latin typeface="+mn-lt"/>
                <a:ea typeface="+mn-ea"/>
              </a:rPr>
              <a:t>년 이후 점진적 성장 전망 되며</a:t>
            </a:r>
            <a:r>
              <a:rPr lang="en-US" altLang="ko-KR" sz="1600" b="1">
                <a:latin typeface="+mn-lt"/>
                <a:ea typeface="+mn-ea"/>
              </a:rPr>
              <a:t>, LiDAR </a:t>
            </a:r>
            <a:r>
              <a:rPr lang="ko-KR" altLang="en-US" sz="1600" b="1">
                <a:latin typeface="+mn-lt"/>
                <a:ea typeface="+mn-ea"/>
              </a:rPr>
              <a:t>사업화를 위해 생산</a:t>
            </a:r>
            <a:r>
              <a:rPr lang="en-US" altLang="ko-KR" sz="1600" b="1">
                <a:latin typeface="+mn-lt"/>
                <a:ea typeface="+mn-ea"/>
              </a:rPr>
              <a:t> </a:t>
            </a:r>
            <a:r>
              <a:rPr lang="ko-KR" altLang="en-US" sz="1600" b="1">
                <a:latin typeface="+mn-lt"/>
                <a:ea typeface="+mn-ea"/>
              </a:rPr>
              <a:t>공정 역량 및  공용화 기술 확보 필요</a:t>
            </a:r>
          </a:p>
        </p:txBody>
      </p:sp>
      <p:sp>
        <p:nvSpPr>
          <p:cNvPr id="128" name="Rectangle 46">
            <a:extLst>
              <a:ext uri="{FF2B5EF4-FFF2-40B4-BE49-F238E27FC236}">
                <a16:creationId xmlns:a16="http://schemas.microsoft.com/office/drawing/2014/main" id="{B443118D-C830-4A3C-81E6-FCE86C12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623" y="1679095"/>
            <a:ext cx="4406900" cy="2280667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129" name="Rectangle 47">
            <a:extLst>
              <a:ext uri="{FF2B5EF4-FFF2-40B4-BE49-F238E27FC236}">
                <a16:creationId xmlns:a16="http://schemas.microsoft.com/office/drawing/2014/main" id="{6FAE5C91-0931-403E-88DA-9F4923E20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1749390"/>
            <a:ext cx="4249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자율주행 솔루션 업체 및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Tier 1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또는 주요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솔루션업체들은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자사와 같은 차량 비즈 및 </a:t>
            </a:r>
            <a:r>
              <a:rPr lang="en-US" altLang="ko-KR" b="1" err="1">
                <a:latin typeface="Arial Narrow" pitchFamily="34" charset="0"/>
                <a:ea typeface="LG스마트체 Regular" pitchFamily="50" charset="-127"/>
              </a:rPr>
              <a:t>DFx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 확보된 업체와 협업 희망</a:t>
            </a:r>
            <a:endParaRPr lang="en-US" altLang="ko-KR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91450B9-4A74-49FD-AE88-03471354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997" y="2202038"/>
            <a:ext cx="4321696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[LiDAR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전문 업체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Luminar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Fabrinet/ Celestica </a:t>
            </a:r>
            <a:r>
              <a:rPr lang="ko-KR" altLang="en-US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양산 협업 중이나</a:t>
            </a: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G2</a:t>
            </a:r>
            <a:r>
              <a:rPr lang="ko-KR" altLang="en-US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제품은 협업 가능성 有</a:t>
            </a:r>
            <a:endParaRPr lang="en-US" altLang="ko-KR" sz="1100">
              <a:latin typeface="Arial Narrow" pitchFamily="34" charset="0"/>
              <a:ea typeface="LG스마트체 Regular" pitchFamily="50" charset="-127"/>
            </a:endParaRPr>
          </a:p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Velodyne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Fabrinet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과 양산 협업 중이나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DFM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역량보유한 업체 협업 희망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Aeva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양산 업체 확보 점검 중이며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신규 고객 및 제품에 대한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            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공동 개발 니즈 확인 </a:t>
            </a:r>
            <a:endParaRPr lang="en-US" altLang="ko-KR" sz="11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8E1E9D81-679C-4B2B-9BD9-DD23CB59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997" y="3066134"/>
            <a:ext cx="4321696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자율주행 솔루션 업체 및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Tier 1]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Argo: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자사 협업 중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’23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 양산 목표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G2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는 자사와 공동 개발 희망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Cruise: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자체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솔루션 확보 후 양산 협업 업체 확보 점검 중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모비스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Velodyne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과 장거리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공동 개발 중이나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차량 품질 및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Cost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이슈로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 b="1">
                <a:solidFill>
                  <a:srgbClr val="0033CC"/>
                </a:solidFill>
                <a:latin typeface="Arial Narrow" pitchFamily="34" charset="0"/>
                <a:ea typeface="LG스마트체 Regular" pitchFamily="50" charset="-127"/>
              </a:rPr>
              <a:t>                </a:t>
            </a:r>
            <a:r>
              <a:rPr lang="ko-KR" altLang="en-US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자사와 같은 </a:t>
            </a:r>
            <a:r>
              <a:rPr lang="en-US" altLang="ko-KR" sz="1100" b="1" err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DFx</a:t>
            </a:r>
            <a:r>
              <a:rPr lang="en-US" altLang="ko-KR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역량 확보된 단거리 </a:t>
            </a:r>
            <a:r>
              <a:rPr lang="en-US" altLang="ko-KR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공동 개발 희망 </a:t>
            </a:r>
            <a:endParaRPr lang="en-US" altLang="ko-KR" sz="1100" b="1">
              <a:solidFill>
                <a:srgbClr val="0000FF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2" name="Rectangle 46">
            <a:extLst>
              <a:ext uri="{FF2B5EF4-FFF2-40B4-BE49-F238E27FC236}">
                <a16:creationId xmlns:a16="http://schemas.microsoft.com/office/drawing/2014/main" id="{C378C6AF-4FF3-48F3-86D9-91F437EE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332" y="4346552"/>
            <a:ext cx="4406900" cy="18002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133" name="Rectangle 47">
            <a:extLst>
              <a:ext uri="{FF2B5EF4-FFF2-40B4-BE49-F238E27FC236}">
                <a16:creationId xmlns:a16="http://schemas.microsoft.com/office/drawing/2014/main" id="{3A172E27-06BF-4692-AAFC-33720D6A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645" y="3928769"/>
            <a:ext cx="1000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r>
              <a:rPr lang="en-US" altLang="ko-KR" sz="1800" b="1" u="sng">
                <a:latin typeface="Arial Narrow" pitchFamily="34" charset="0"/>
                <a:ea typeface="LG스마트체 Regular" pitchFamily="50" charset="-127"/>
              </a:rPr>
              <a:t>Implication</a:t>
            </a:r>
            <a:endParaRPr lang="ko-KR" altLang="en-US" sz="1800" b="1" u="sng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4" name="Rectangle 47">
            <a:extLst>
              <a:ext uri="{FF2B5EF4-FFF2-40B4-BE49-F238E27FC236}">
                <a16:creationId xmlns:a16="http://schemas.microsoft.com/office/drawing/2014/main" id="{17D6E628-10F7-4483-9CAF-FB1798244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4427685"/>
            <a:ext cx="41389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’21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년 이후 ‘제한적 자율주행’ 도입 후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S-LiDAR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시장 점진적 성장 전망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EFDBFCD-FD2A-461B-BFBA-216F4ED8E3ED}"/>
              </a:ext>
            </a:extLst>
          </p:cNvPr>
          <p:cNvSpPr/>
          <p:nvPr/>
        </p:nvSpPr>
        <p:spPr>
          <a:xfrm>
            <a:off x="5286406" y="4674426"/>
            <a:ext cx="3323026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: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 장거리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S-LiDAR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는 </a:t>
            </a:r>
            <a:r>
              <a:rPr lang="ko-KR" altLang="en-US" err="1">
                <a:latin typeface="Arial Narrow" pitchFamily="34" charset="0"/>
                <a:ea typeface="LG스마트체 Regular" pitchFamily="50" charset="-127"/>
              </a:rPr>
              <a:t>미러회전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 또는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MEMS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방식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, </a:t>
            </a:r>
            <a:br>
              <a:rPr lang="en-US" altLang="ko-KR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단거리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S-LiDAR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는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Flash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타입으로 구현 할 것으로 전망</a:t>
            </a:r>
            <a:br>
              <a:rPr lang="en-US" altLang="ko-KR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주요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User Scene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은 주차보조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, ACC, AHB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로 예상 됨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. </a:t>
            </a:r>
            <a:endParaRPr lang="ko-KR" altLang="en-US"/>
          </a:p>
        </p:txBody>
      </p:sp>
      <p:sp>
        <p:nvSpPr>
          <p:cNvPr id="136" name="Rectangle 47">
            <a:extLst>
              <a:ext uri="{FF2B5EF4-FFF2-40B4-BE49-F238E27FC236}">
                <a16:creationId xmlns:a16="http://schemas.microsoft.com/office/drawing/2014/main" id="{5217B9F9-6056-4BFC-9F3C-A2AE0D63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5319293"/>
            <a:ext cx="4304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주요 고객들은 자사와 같은 차량 비즈 경험 및 </a:t>
            </a:r>
            <a:r>
              <a:rPr lang="en-US" altLang="ko-KR" b="1" err="1">
                <a:latin typeface="Arial Narrow" pitchFamily="34" charset="0"/>
                <a:ea typeface="LG스마트체 Regular" pitchFamily="50" charset="-127"/>
              </a:rPr>
              <a:t>DFx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 확보 된 업체와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협업 희망</a:t>
            </a:r>
            <a:endParaRPr lang="en-US" altLang="ko-KR" sz="1000" b="1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CF2A37F-46F6-408A-A86E-DEC9D263F910}"/>
              </a:ext>
            </a:extLst>
          </p:cNvPr>
          <p:cNvSpPr/>
          <p:nvPr/>
        </p:nvSpPr>
        <p:spPr>
          <a:xfrm>
            <a:off x="5286406" y="5711419"/>
            <a:ext cx="3199594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: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LiDAR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사업화를 위해 생산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공정 역량 우선 확보 필요</a:t>
            </a:r>
            <a:br>
              <a:rPr lang="en-US" altLang="ko-KR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(</a:t>
            </a:r>
            <a:r>
              <a:rPr lang="ko-KR" altLang="en-US" sz="1000">
                <a:latin typeface="Arial Narrow" pitchFamily="34" charset="0"/>
                <a:ea typeface="LG스마트체 Regular" pitchFamily="50" charset="-127"/>
              </a:rPr>
              <a:t>양산 라인 셋업 및 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Calibration </a:t>
            </a:r>
            <a:r>
              <a:rPr lang="ko-KR" altLang="en-US" sz="1000">
                <a:latin typeface="Arial Narrow" pitchFamily="34" charset="0"/>
                <a:ea typeface="LG스마트체 Regular" pitchFamily="50" charset="-127"/>
              </a:rPr>
              <a:t>등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)</a:t>
            </a:r>
            <a:endParaRPr lang="ko-KR" altLang="en-US">
              <a:latin typeface="Arial Narrow" pitchFamily="34" charset="0"/>
              <a:ea typeface="LG스마트체 Regular" pitchFamily="50" charset="-127"/>
            </a:endParaRPr>
          </a:p>
        </p:txBody>
      </p:sp>
      <p:graphicFrame>
        <p:nvGraphicFramePr>
          <p:cNvPr id="138" name="Table 6">
            <a:extLst>
              <a:ext uri="{FF2B5EF4-FFF2-40B4-BE49-F238E27FC236}">
                <a16:creationId xmlns:a16="http://schemas.microsoft.com/office/drawing/2014/main" id="{063EFBDF-707D-4F15-98AA-F0EBEFEB0608}"/>
              </a:ext>
            </a:extLst>
          </p:cNvPr>
          <p:cNvGraphicFramePr>
            <a:graphicFrameLocks noGrp="1"/>
          </p:cNvGraphicFramePr>
          <p:nvPr/>
        </p:nvGraphicFramePr>
        <p:xfrm>
          <a:off x="622991" y="1916789"/>
          <a:ext cx="3996096" cy="1701634"/>
        </p:xfrm>
        <a:graphic>
          <a:graphicData uri="http://schemas.openxmlformats.org/drawingml/2006/table">
            <a:tbl>
              <a:tblPr/>
              <a:tblGrid>
                <a:gridCol w="8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7">
                  <a:extLst>
                    <a:ext uri="{9D8B030D-6E8A-4147-A177-3AD203B41FA5}">
                      <a16:colId xmlns:a16="http://schemas.microsoft.com/office/drawing/2014/main" val="4162668270"/>
                    </a:ext>
                  </a:extLst>
                </a:gridCol>
                <a:gridCol w="223448">
                  <a:extLst>
                    <a:ext uri="{9D8B030D-6E8A-4147-A177-3AD203B41FA5}">
                      <a16:colId xmlns:a16="http://schemas.microsoft.com/office/drawing/2014/main" val="4506700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8988296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25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구분</a:t>
                      </a:r>
                      <a:endParaRPr lang="en-US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’20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’25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’30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’35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’40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CAGR</a:t>
                      </a:r>
                      <a:endParaRPr lang="en-US" altLang="ko-KR" sz="1100" b="1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734778"/>
                  </a:ext>
                </a:extLst>
              </a:tr>
              <a:tr h="1738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승용차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24.5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24.5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56021"/>
                  </a:ext>
                </a:extLst>
              </a:tr>
              <a:tr h="1738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상용차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106.1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42%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908627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34.8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13.2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10809"/>
                  </a:ext>
                </a:extLst>
              </a:tr>
              <a:tr h="74655"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477741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34.8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013727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32.1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57.9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95721"/>
                  </a:ext>
                </a:extLst>
              </a:tr>
              <a:tr h="223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12.1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66.9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150.7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19905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CC94C35A-4149-4ADA-9589-96A480D3D417}"/>
              </a:ext>
            </a:extLst>
          </p:cNvPr>
          <p:cNvSpPr txBox="1"/>
          <p:nvPr/>
        </p:nvSpPr>
        <p:spPr>
          <a:xfrm>
            <a:off x="4043023" y="1728933"/>
            <a:ext cx="57066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[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단위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조원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140" name="Text Box 41">
            <a:extLst>
              <a:ext uri="{FF2B5EF4-FFF2-40B4-BE49-F238E27FC236}">
                <a16:creationId xmlns:a16="http://schemas.microsoft.com/office/drawing/2014/main" id="{1525B378-9B7B-41C1-B00D-B857012C1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471" y="3691740"/>
            <a:ext cx="242694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Aft>
                <a:spcPts val="0"/>
              </a:spcAft>
              <a:buFontTx/>
              <a:buNone/>
            </a:pPr>
            <a:r>
              <a:rPr lang="ko-KR" altLang="en-US" sz="1000" b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출처</a:t>
            </a:r>
            <a:r>
              <a:rPr lang="en-US" altLang="ko-KR" sz="1000" b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en-US" altLang="ko-KR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SA,</a:t>
            </a:r>
            <a:r>
              <a:rPr lang="ko-KR" altLang="en-US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000" err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IDTech</a:t>
            </a:r>
            <a:r>
              <a:rPr lang="en-US" altLang="ko-KR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en-US" altLang="ko-KR" sz="1000" err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Yole</a:t>
            </a:r>
            <a:r>
              <a:rPr lang="en-US" altLang="ko-KR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 Report</a:t>
            </a:r>
            <a:r>
              <a:rPr lang="ko-KR" altLang="en-US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자료 기반 자체 분석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C5AF72-E5CD-4E1C-8CBF-781AF07E23E7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3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855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2)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경쟁사 분석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2.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사업 기회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F7C23F-5700-494E-A382-C69BD1D3207B}"/>
              </a:ext>
            </a:extLst>
          </p:cNvPr>
          <p:cNvSpPr txBox="1"/>
          <p:nvPr/>
        </p:nvSpPr>
        <p:spPr>
          <a:xfrm>
            <a:off x="2144688" y="234509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33CC"/>
                </a:solidFill>
                <a:latin typeface="+mn-lt"/>
                <a:ea typeface="+mj-ea"/>
              </a:rPr>
              <a:t>상품기획</a:t>
            </a:r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/</a:t>
            </a:r>
            <a:r>
              <a:rPr lang="ko-KR" altLang="en-US">
                <a:solidFill>
                  <a:srgbClr val="0033CC"/>
                </a:solidFill>
                <a:latin typeface="+mn-lt"/>
                <a:ea typeface="+mj-ea"/>
              </a:rPr>
              <a:t>개발</a:t>
            </a: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1055DA93-7F17-4A2A-A32B-95F01F43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351159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경쟁 업체 분석</a:t>
            </a: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2C1F18AD-5A6A-47C3-A66A-A2130E5E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772817"/>
            <a:ext cx="4406900" cy="2617064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2E2FCC9F-6670-4E82-8C57-39B567A92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239" y="1740484"/>
            <a:ext cx="4406900" cy="2542274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E1EEC652-CFD9-4F51-9D4D-FF668221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024" y="1333443"/>
            <a:ext cx="29523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Value Chain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분석</a:t>
            </a:r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90B42524-6AA2-4E31-8B73-4769A651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802589"/>
            <a:ext cx="14555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Fabrinet 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(M/S 50%</a:t>
            </a:r>
            <a:r>
              <a:rPr lang="ko-KR" altLang="en-US" sz="1000">
                <a:latin typeface="Arial Narrow" pitchFamily="34" charset="0"/>
                <a:ea typeface="LG스마트체 Regular" pitchFamily="50" charset="-127"/>
              </a:rPr>
              <a:t>↑ 추정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)</a:t>
            </a:r>
            <a:endParaRPr lang="ko-KR" altLang="en-US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311E064E-64BC-4547-A5A3-64351E291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4445990"/>
            <a:ext cx="4406900" cy="18184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1BE5F605-9AC8-402E-9036-BB509FBB9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239" y="4767771"/>
            <a:ext cx="4406900" cy="14966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150F8A50-6738-4824-814F-DD33AC4C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933" y="4355812"/>
            <a:ext cx="1000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r>
              <a:rPr lang="en-US" altLang="ko-KR" sz="1800" b="1" u="sng">
                <a:latin typeface="Arial Narrow" pitchFamily="34" charset="0"/>
                <a:ea typeface="LG스마트체 Regular" pitchFamily="50" charset="-127"/>
              </a:rPr>
              <a:t>Implication</a:t>
            </a:r>
            <a:endParaRPr lang="ko-KR" altLang="en-US" sz="1800" b="1" u="sng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8D5818DA-70D9-4C12-A32B-05C106F3C797}"/>
              </a:ext>
            </a:extLst>
          </p:cNvPr>
          <p:cNvSpPr/>
          <p:nvPr/>
        </p:nvSpPr>
        <p:spPr>
          <a:xfrm rot="5400000">
            <a:off x="3887372" y="3397906"/>
            <a:ext cx="2220860" cy="166055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8" name="Rectangle 47">
            <a:extLst>
              <a:ext uri="{FF2B5EF4-FFF2-40B4-BE49-F238E27FC236}">
                <a16:creationId xmlns:a16="http://schemas.microsoft.com/office/drawing/2014/main" id="{01078700-E6D4-41EB-BF10-5C841F987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2079588"/>
            <a:ext cx="325409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회사 개요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설립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본사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’00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태국</a:t>
            </a:r>
          </a:p>
          <a:p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-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직원수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사업장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&gt; 10,000/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태국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미국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중국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영국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이스라엘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’20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 매출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$16.4B</a:t>
            </a:r>
          </a:p>
        </p:txBody>
      </p:sp>
      <p:sp>
        <p:nvSpPr>
          <p:cNvPr id="59" name="Rectangle 47">
            <a:extLst>
              <a:ext uri="{FF2B5EF4-FFF2-40B4-BE49-F238E27FC236}">
                <a16:creationId xmlns:a16="http://schemas.microsoft.com/office/drawing/2014/main" id="{5AF95D16-68FB-4F35-948E-73FE17A19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2814849"/>
            <a:ext cx="2949525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사업 및 제품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광학 패키징 및 정밀 광학 제조 서비스 제공</a:t>
            </a:r>
            <a:br>
              <a:rPr lang="ko-KR" altLang="en-US" sz="1100">
                <a:latin typeface="Arial Narrow" pitchFamily="34" charset="0"/>
                <a:ea typeface="LG스마트체 Regular" pitchFamily="50" charset="-127"/>
              </a:rPr>
            </a:b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공정 설계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고급 패키징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기판 포함 최종 조립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테스트</a:t>
            </a:r>
            <a:endParaRPr lang="en-US" altLang="ko-KR" sz="1100">
              <a:latin typeface="Arial Narrow" pitchFamily="34" charset="0"/>
              <a:ea typeface="LG스마트체 Regular" pitchFamily="50" charset="-127"/>
            </a:endParaRPr>
          </a:p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광통신 구성 요소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모듈 및 하위 부품</a:t>
            </a:r>
          </a:p>
          <a:p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-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산업용 레이저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차량용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광센서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의료용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광부품</a:t>
            </a:r>
            <a:endParaRPr lang="ko-KR" altLang="en-US" sz="11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A541D215-1E14-46BB-A378-EE0D6A3D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3718017"/>
            <a:ext cx="156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고객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Velodyne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Luminar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AEye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등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827533-17A1-4807-8118-B7A31E0498E2}"/>
              </a:ext>
            </a:extLst>
          </p:cNvPr>
          <p:cNvSpPr txBox="1"/>
          <p:nvPr/>
        </p:nvSpPr>
        <p:spPr>
          <a:xfrm>
            <a:off x="573977" y="4109415"/>
            <a:ext cx="416299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☞ 광통신 패키징 역량기반으로 주요 </a:t>
            </a:r>
            <a:r>
              <a:rPr lang="en-US" altLang="ko-KR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en-US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선도 업체 </a:t>
            </a:r>
            <a:r>
              <a:rPr lang="en-US" altLang="ko-KR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EMS </a:t>
            </a:r>
            <a:r>
              <a:rPr lang="ko-KR" altLang="en-US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비즈 진행</a:t>
            </a:r>
          </a:p>
        </p:txBody>
      </p:sp>
      <p:sp>
        <p:nvSpPr>
          <p:cNvPr id="62" name="Rectangle 47">
            <a:extLst>
              <a:ext uri="{FF2B5EF4-FFF2-40B4-BE49-F238E27FC236}">
                <a16:creationId xmlns:a16="http://schemas.microsoft.com/office/drawing/2014/main" id="{02091236-CCDC-4404-887A-A268E0ABE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4474040"/>
            <a:ext cx="471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JABIL</a:t>
            </a:r>
            <a:endParaRPr lang="ko-KR" altLang="en-US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3" name="Rectangle 47">
            <a:extLst>
              <a:ext uri="{FF2B5EF4-FFF2-40B4-BE49-F238E27FC236}">
                <a16:creationId xmlns:a16="http://schemas.microsoft.com/office/drawing/2014/main" id="{C9F67C81-0EE3-4D36-B0F5-B392369B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4931876"/>
            <a:ext cx="38515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자사는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LiDAR Value Chain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및 역량기반으로 ① 패키지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② 모듈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생산 서비스 사업 진입 가능 </a:t>
            </a:r>
            <a:endParaRPr lang="en-US" altLang="ko-KR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4" name="오각형 22">
            <a:extLst>
              <a:ext uri="{FF2B5EF4-FFF2-40B4-BE49-F238E27FC236}">
                <a16:creationId xmlns:a16="http://schemas.microsoft.com/office/drawing/2014/main" id="{7405539F-7CB0-44F4-9330-906C5546D7AD}"/>
              </a:ext>
            </a:extLst>
          </p:cNvPr>
          <p:cNvSpPr/>
          <p:nvPr/>
        </p:nvSpPr>
        <p:spPr>
          <a:xfrm>
            <a:off x="5385048" y="2060848"/>
            <a:ext cx="1008000" cy="288000"/>
          </a:xfrm>
          <a:prstGeom prst="homePlate">
            <a:avLst>
              <a:gd name="adj" fmla="val 38572"/>
            </a:avLst>
          </a:prstGeom>
          <a:solidFill>
            <a:sysClr val="window" lastClr="FFFFFF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437" tIns="36512" rIns="71437" bIns="36512" anchor="ctr"/>
          <a:lstStyle/>
          <a:p>
            <a:pPr algn="ctr" eaLnBrk="0" latinLnBrk="0" hangingPunct="0">
              <a:spcBef>
                <a:spcPct val="50000"/>
              </a:spcBef>
              <a:tabLst>
                <a:tab pos="5715000" algn="l"/>
              </a:tabLst>
              <a:defRPr/>
            </a:pPr>
            <a:r>
              <a:rPr kumimoji="1" lang="ko-KR" altLang="en-US" sz="1000" b="1">
                <a:solidFill>
                  <a:srgbClr val="000000"/>
                </a:solidFill>
                <a:latin typeface="Arial Narrow"/>
                <a:ea typeface="LG스마트체 Regular"/>
                <a:cs typeface="Times New Roman" pitchFamily="18" charset="0"/>
              </a:rPr>
              <a:t>소자</a:t>
            </a:r>
          </a:p>
        </p:txBody>
      </p:sp>
      <p:sp>
        <p:nvSpPr>
          <p:cNvPr id="65" name="화살표: 갈매기형 수장 64">
            <a:extLst>
              <a:ext uri="{FF2B5EF4-FFF2-40B4-BE49-F238E27FC236}">
                <a16:creationId xmlns:a16="http://schemas.microsoft.com/office/drawing/2014/main" id="{9BB85235-1B38-4EF9-9AE5-7D2E47C5FF3D}"/>
              </a:ext>
            </a:extLst>
          </p:cNvPr>
          <p:cNvSpPr/>
          <p:nvPr/>
        </p:nvSpPr>
        <p:spPr>
          <a:xfrm>
            <a:off x="7365929" y="2060848"/>
            <a:ext cx="1008000" cy="288000"/>
          </a:xfrm>
          <a:prstGeom prst="chevron">
            <a:avLst>
              <a:gd name="adj" fmla="val 40709"/>
            </a:avLst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kern="0">
                <a:solidFill>
                  <a:srgbClr val="000000"/>
                </a:solidFill>
                <a:latin typeface="Arial Narrow"/>
                <a:ea typeface="LG스마트체 Regular"/>
                <a:cs typeface="Times New Roman" pitchFamily="18" charset="0"/>
              </a:rPr>
              <a:t>② 모듈</a:t>
            </a:r>
          </a:p>
        </p:txBody>
      </p:sp>
      <p:sp>
        <p:nvSpPr>
          <p:cNvPr id="66" name="화살표: 갈매기형 수장 65">
            <a:extLst>
              <a:ext uri="{FF2B5EF4-FFF2-40B4-BE49-F238E27FC236}">
                <a16:creationId xmlns:a16="http://schemas.microsoft.com/office/drawing/2014/main" id="{A6513F61-7670-40FA-8086-31EDCBCB00C9}"/>
              </a:ext>
            </a:extLst>
          </p:cNvPr>
          <p:cNvSpPr/>
          <p:nvPr/>
        </p:nvSpPr>
        <p:spPr>
          <a:xfrm>
            <a:off x="8337264" y="2060848"/>
            <a:ext cx="1008000" cy="288000"/>
          </a:xfrm>
          <a:prstGeom prst="chevron">
            <a:avLst>
              <a:gd name="adj" fmla="val 40709"/>
            </a:avLst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kern="0">
                <a:solidFill>
                  <a:srgbClr val="000000"/>
                </a:solidFill>
                <a:latin typeface="Arial Narrow"/>
                <a:ea typeface="LG스마트체 Regular"/>
              </a:rPr>
              <a:t>시스템</a:t>
            </a: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400B8C62-E839-4C34-A920-33AE18D9EE6A}"/>
              </a:ext>
            </a:extLst>
          </p:cNvPr>
          <p:cNvSpPr/>
          <p:nvPr/>
        </p:nvSpPr>
        <p:spPr>
          <a:xfrm>
            <a:off x="6393160" y="2060848"/>
            <a:ext cx="1008000" cy="288000"/>
          </a:xfrm>
          <a:prstGeom prst="chevron">
            <a:avLst>
              <a:gd name="adj" fmla="val 40709"/>
            </a:avLst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kern="0">
                <a:solidFill>
                  <a:srgbClr val="000000"/>
                </a:solidFill>
                <a:latin typeface="Arial Narrow"/>
                <a:ea typeface="LG스마트체 Regular"/>
                <a:cs typeface="Times New Roman" pitchFamily="18" charset="0"/>
              </a:rPr>
              <a:t>① 패키지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909C25-68D6-4793-BDDC-7DD1D810D43B}"/>
              </a:ext>
            </a:extLst>
          </p:cNvPr>
          <p:cNvSpPr/>
          <p:nvPr/>
        </p:nvSpPr>
        <p:spPr>
          <a:xfrm>
            <a:off x="8341149" y="2402581"/>
            <a:ext cx="900000" cy="28800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</a:ln>
          <a:effectLst/>
        </p:spPr>
        <p:txBody>
          <a:bodyPr lIns="36000" rIns="36000" rtlCol="0" anchor="ctr"/>
          <a:lstStyle/>
          <a:p>
            <a:pPr algn="ctr" latinLnBrk="0">
              <a:defRPr/>
            </a:pPr>
            <a:r>
              <a:rPr lang="ko-KR" altLang="en-US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시스템 </a:t>
            </a:r>
            <a:r>
              <a:rPr lang="en-US" altLang="ko-KR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Integration</a:t>
            </a:r>
          </a:p>
          <a:p>
            <a:pPr algn="ctr" latinLnBrk="0">
              <a:defRPr/>
            </a:pPr>
            <a:r>
              <a:rPr lang="en-US" altLang="ko-KR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&amp; </a:t>
            </a:r>
            <a:r>
              <a:rPr lang="ko-KR" altLang="en-US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차량 </a:t>
            </a:r>
            <a:r>
              <a:rPr lang="en-US" altLang="ko-KR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Interfacing</a:t>
            </a:r>
          </a:p>
        </p:txBody>
      </p:sp>
      <p:graphicFrame>
        <p:nvGraphicFramePr>
          <p:cNvPr id="69" name="표 28">
            <a:extLst>
              <a:ext uri="{FF2B5EF4-FFF2-40B4-BE49-F238E27FC236}">
                <a16:creationId xmlns:a16="http://schemas.microsoft.com/office/drawing/2014/main" id="{D65F0B29-5F85-4F0A-90F1-8298EE140BFD}"/>
              </a:ext>
            </a:extLst>
          </p:cNvPr>
          <p:cNvGraphicFramePr>
            <a:graphicFrameLocks noGrp="1"/>
          </p:cNvGraphicFramePr>
          <p:nvPr/>
        </p:nvGraphicFramePr>
        <p:xfrm>
          <a:off x="5398427" y="2393703"/>
          <a:ext cx="907740" cy="288000"/>
        </p:xfrm>
        <a:graphic>
          <a:graphicData uri="http://schemas.openxmlformats.org/drawingml/2006/table">
            <a:tbl>
              <a:tblPr firstRow="1" bandRow="1"/>
              <a:tblGrid>
                <a:gridCol w="453870">
                  <a:extLst>
                    <a:ext uri="{9D8B030D-6E8A-4147-A177-3AD203B41FA5}">
                      <a16:colId xmlns:a16="http://schemas.microsoft.com/office/drawing/2014/main" val="1067748258"/>
                    </a:ext>
                  </a:extLst>
                </a:gridCol>
                <a:gridCol w="453870">
                  <a:extLst>
                    <a:ext uri="{9D8B030D-6E8A-4147-A177-3AD203B41FA5}">
                      <a16:colId xmlns:a16="http://schemas.microsoft.com/office/drawing/2014/main" val="240188851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센서</a:t>
                      </a:r>
                      <a:endParaRPr kumimoji="0" lang="ko-KR" altLang="en-US" sz="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레이저</a:t>
                      </a:r>
                      <a:endParaRPr kumimoji="0" lang="ko-KR" altLang="en-US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09174"/>
                  </a:ext>
                </a:extLst>
              </a:tr>
            </a:tbl>
          </a:graphicData>
        </a:graphic>
      </p:graphicFrame>
      <p:graphicFrame>
        <p:nvGraphicFramePr>
          <p:cNvPr id="70" name="표 28">
            <a:extLst>
              <a:ext uri="{FF2B5EF4-FFF2-40B4-BE49-F238E27FC236}">
                <a16:creationId xmlns:a16="http://schemas.microsoft.com/office/drawing/2014/main" id="{411EC5B6-3056-4E6E-9841-1090B47DFD63}"/>
              </a:ext>
            </a:extLst>
          </p:cNvPr>
          <p:cNvGraphicFramePr>
            <a:graphicFrameLocks noGrp="1"/>
          </p:cNvGraphicFramePr>
          <p:nvPr/>
        </p:nvGraphicFramePr>
        <p:xfrm>
          <a:off x="6405332" y="2393703"/>
          <a:ext cx="883120" cy="288000"/>
        </p:xfrm>
        <a:graphic>
          <a:graphicData uri="http://schemas.openxmlformats.org/drawingml/2006/table">
            <a:tbl>
              <a:tblPr firstRow="1" bandRow="1"/>
              <a:tblGrid>
                <a:gridCol w="441560">
                  <a:extLst>
                    <a:ext uri="{9D8B030D-6E8A-4147-A177-3AD203B41FA5}">
                      <a16:colId xmlns:a16="http://schemas.microsoft.com/office/drawing/2014/main" val="1067748258"/>
                    </a:ext>
                  </a:extLst>
                </a:gridCol>
                <a:gridCol w="441560">
                  <a:extLst>
                    <a:ext uri="{9D8B030D-6E8A-4147-A177-3AD203B41FA5}">
                      <a16:colId xmlns:a16="http://schemas.microsoft.com/office/drawing/2014/main" val="240188851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Rx </a:t>
                      </a:r>
                      <a:r>
                        <a:rPr kumimoji="0" lang="ko-KR" altLang="en-US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패키지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Tx </a:t>
                      </a:r>
                      <a:r>
                        <a:rPr kumimoji="0" lang="ko-KR" altLang="en-US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패키지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9174"/>
                  </a:ext>
                </a:extLst>
              </a:tr>
            </a:tbl>
          </a:graphicData>
        </a:graphic>
      </p:graphicFrame>
      <p:graphicFrame>
        <p:nvGraphicFramePr>
          <p:cNvPr id="71" name="표 28">
            <a:extLst>
              <a:ext uri="{FF2B5EF4-FFF2-40B4-BE49-F238E27FC236}">
                <a16:creationId xmlns:a16="http://schemas.microsoft.com/office/drawing/2014/main" id="{58916533-931E-4391-8EB8-48A22A40E10B}"/>
              </a:ext>
            </a:extLst>
          </p:cNvPr>
          <p:cNvGraphicFramePr>
            <a:graphicFrameLocks noGrp="1"/>
          </p:cNvGraphicFramePr>
          <p:nvPr/>
        </p:nvGraphicFramePr>
        <p:xfrm>
          <a:off x="7376762" y="2393703"/>
          <a:ext cx="900000" cy="288000"/>
        </p:xfrm>
        <a:graphic>
          <a:graphicData uri="http://schemas.openxmlformats.org/drawingml/2006/table">
            <a:tbl>
              <a:tblPr firstRow="1" bandRow="1"/>
              <a:tblGrid>
                <a:gridCol w="450000">
                  <a:extLst>
                    <a:ext uri="{9D8B030D-6E8A-4147-A177-3AD203B41FA5}">
                      <a16:colId xmlns:a16="http://schemas.microsoft.com/office/drawing/2014/main" val="106774825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0188851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ctr" latinLnBrk="1"/>
                      <a:r>
                        <a:rPr kumimoji="0" lang="ko-KR" altLang="en-US" sz="800" b="1" i="0" u="none" strike="noStrike" kern="0" cap="none" spc="0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트랜시버</a:t>
                      </a:r>
                      <a:b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800" b="1" i="0" u="none" strike="noStrike" kern="0" cap="none" spc="0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Ass’y</a:t>
                      </a:r>
                      <a:endParaRPr kumimoji="0" lang="ko-KR" altLang="en-US" sz="800" b="1" i="0" u="none" strike="noStrike" kern="0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Full LiDAR</a:t>
                      </a:r>
                    </a:p>
                    <a:p>
                      <a:pPr algn="ctr" latinLnBrk="1"/>
                      <a:r>
                        <a:rPr kumimoji="0" lang="en-US" altLang="ko-KR" sz="800" b="1" i="0" u="none" strike="noStrike" kern="0" cap="none" spc="0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Ass’y</a:t>
                      </a:r>
                      <a:endParaRPr kumimoji="0" lang="ko-KR" altLang="en-US" sz="800" b="1" i="0" u="none" strike="noStrike" kern="0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9174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8717DDC-1A76-4FEE-A2D2-56A0A1C1CB75}"/>
              </a:ext>
            </a:extLst>
          </p:cNvPr>
          <p:cNvCxnSpPr/>
          <p:nvPr/>
        </p:nvCxnSpPr>
        <p:spPr>
          <a:xfrm>
            <a:off x="5376170" y="2906193"/>
            <a:ext cx="972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29D3DD7-E2EA-406F-A040-BB663180AECD}"/>
              </a:ext>
            </a:extLst>
          </p:cNvPr>
          <p:cNvCxnSpPr/>
          <p:nvPr/>
        </p:nvCxnSpPr>
        <p:spPr>
          <a:xfrm>
            <a:off x="8347374" y="2906193"/>
            <a:ext cx="936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1910E1E-1EDA-4312-9933-76ED67710DC1}"/>
              </a:ext>
            </a:extLst>
          </p:cNvPr>
          <p:cNvCxnSpPr/>
          <p:nvPr/>
        </p:nvCxnSpPr>
        <p:spPr>
          <a:xfrm>
            <a:off x="6393160" y="2906193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5A9BC1F-46A3-437E-A417-3A822DCAA9B5}"/>
              </a:ext>
            </a:extLst>
          </p:cNvPr>
          <p:cNvSpPr txBox="1"/>
          <p:nvPr/>
        </p:nvSpPr>
        <p:spPr>
          <a:xfrm>
            <a:off x="6579221" y="2752305"/>
            <a:ext cx="51296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광학 조립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전문업체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1AE985-75BB-4A87-950C-3894578911F0}"/>
              </a:ext>
            </a:extLst>
          </p:cNvPr>
          <p:cNvSpPr txBox="1"/>
          <p:nvPr/>
        </p:nvSpPr>
        <p:spPr>
          <a:xfrm>
            <a:off x="5625178" y="2752305"/>
            <a:ext cx="5418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소자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센서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 업체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99DA17-9EB4-4362-B5C4-BE3E5D63DDD3}"/>
              </a:ext>
            </a:extLst>
          </p:cNvPr>
          <p:cNvSpPr txBox="1"/>
          <p:nvPr/>
        </p:nvSpPr>
        <p:spPr>
          <a:xfrm>
            <a:off x="8549978" y="2829249"/>
            <a:ext cx="56586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Tier 1/ OEM</a:t>
            </a:r>
            <a:endParaRPr lang="ko-KR" altLang="en-US" sz="10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E99052F-CB2D-48C7-8821-0664CDB9DEB9}"/>
              </a:ext>
            </a:extLst>
          </p:cNvPr>
          <p:cNvCxnSpPr/>
          <p:nvPr/>
        </p:nvCxnSpPr>
        <p:spPr>
          <a:xfrm>
            <a:off x="7374782" y="2906193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05DE8F0-4CFE-4AF1-AB54-4874F4994D75}"/>
              </a:ext>
            </a:extLst>
          </p:cNvPr>
          <p:cNvSpPr txBox="1"/>
          <p:nvPr/>
        </p:nvSpPr>
        <p:spPr>
          <a:xfrm>
            <a:off x="7550837" y="2752305"/>
            <a:ext cx="51296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전장 조립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전문업체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endParaRPr lang="ko-KR" altLang="en-US" sz="10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C34E04-4A24-4215-98DB-57FBB95CDD6D}"/>
              </a:ext>
            </a:extLst>
          </p:cNvPr>
          <p:cNvSpPr txBox="1"/>
          <p:nvPr/>
        </p:nvSpPr>
        <p:spPr>
          <a:xfrm>
            <a:off x="5336654" y="3121957"/>
            <a:ext cx="1128514" cy="6309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레이저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] </a:t>
            </a:r>
            <a:r>
              <a:rPr lang="en-US" altLang="ko-KR" sz="100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Lumentum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II-VI</a:t>
            </a:r>
            <a:b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OSRAM, </a:t>
            </a:r>
            <a:r>
              <a:rPr lang="ko-KR" altLang="en-US" sz="100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하마마츠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b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센서</a:t>
            </a: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] </a:t>
            </a:r>
            <a:r>
              <a:rPr lang="ko-KR" altLang="en-US" sz="105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하마마츠</a:t>
            </a:r>
            <a:r>
              <a:rPr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ST, </a:t>
            </a:r>
            <a:br>
              <a:rPr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5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Innoluce</a:t>
            </a:r>
            <a:r>
              <a:rPr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endParaRPr lang="en-US" altLang="ko-KR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AB36D-468E-4305-8EAE-25580423E9EA}"/>
              </a:ext>
            </a:extLst>
          </p:cNvPr>
          <p:cNvSpPr txBox="1"/>
          <p:nvPr/>
        </p:nvSpPr>
        <p:spPr>
          <a:xfrm>
            <a:off x="6645780" y="3121957"/>
            <a:ext cx="44082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Fabrinet, </a:t>
            </a:r>
            <a:b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Flex </a:t>
            </a:r>
            <a:r>
              <a:rPr lang="ko-KR" altLang="en-US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 </a:t>
            </a:r>
            <a:endParaRPr lang="en-US" altLang="ko-KR" sz="1000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A92EAA-2AB8-4AE0-9414-D3ECC5C5DC9F}"/>
              </a:ext>
            </a:extLst>
          </p:cNvPr>
          <p:cNvSpPr txBox="1"/>
          <p:nvPr/>
        </p:nvSpPr>
        <p:spPr>
          <a:xfrm>
            <a:off x="7512211" y="3121957"/>
            <a:ext cx="60914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Celestica, </a:t>
            </a:r>
            <a:b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Benchmark, </a:t>
            </a:r>
            <a:b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JABIL, ZF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endParaRPr lang="en-US" altLang="ko-KR" sz="1000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98F52E-62B5-4682-8068-594C986CB499}"/>
              </a:ext>
            </a:extLst>
          </p:cNvPr>
          <p:cNvSpPr txBox="1"/>
          <p:nvPr/>
        </p:nvSpPr>
        <p:spPr>
          <a:xfrm>
            <a:off x="8378753" y="3121957"/>
            <a:ext cx="10676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Luminar</a:t>
            </a:r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Conti., Denso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55564E-6D8F-4D34-8E1C-F3D2C7C4F3A2}"/>
              </a:ext>
            </a:extLst>
          </p:cNvPr>
          <p:cNvSpPr/>
          <p:nvPr/>
        </p:nvSpPr>
        <p:spPr>
          <a:xfrm>
            <a:off x="8732282" y="1844824"/>
            <a:ext cx="513580" cy="171193"/>
          </a:xfrm>
          <a:prstGeom prst="rect">
            <a:avLst/>
          </a:prstGeom>
          <a:solidFill>
            <a:srgbClr val="1F497D"/>
          </a:solidFill>
          <a:ln w="6350" cap="flat" cmpd="sng" algn="ctr">
            <a:solidFill>
              <a:srgbClr val="1F497D"/>
            </a:solidFill>
            <a:prstDash val="sysDash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</a:rPr>
              <a:t>자사 영역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01EBB64-1794-4792-AD64-9EFFFD0D6141}"/>
              </a:ext>
            </a:extLst>
          </p:cNvPr>
          <p:cNvCxnSpPr/>
          <p:nvPr/>
        </p:nvCxnSpPr>
        <p:spPr>
          <a:xfrm>
            <a:off x="5385048" y="3995191"/>
            <a:ext cx="972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15538CF-967D-4CA0-A54A-5D0CB4FAEB58}"/>
              </a:ext>
            </a:extLst>
          </p:cNvPr>
          <p:cNvCxnSpPr/>
          <p:nvPr/>
        </p:nvCxnSpPr>
        <p:spPr>
          <a:xfrm>
            <a:off x="6402038" y="3995191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5107C19-64DB-4064-88EF-68ABE5C98FED}"/>
              </a:ext>
            </a:extLst>
          </p:cNvPr>
          <p:cNvSpPr txBox="1"/>
          <p:nvPr/>
        </p:nvSpPr>
        <p:spPr>
          <a:xfrm>
            <a:off x="6629133" y="3841303"/>
            <a:ext cx="48410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고정밀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광 패키징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82F7C0-2D10-4A1D-BAB6-D273F91E0638}"/>
              </a:ext>
            </a:extLst>
          </p:cNvPr>
          <p:cNvSpPr txBox="1"/>
          <p:nvPr/>
        </p:nvSpPr>
        <p:spPr>
          <a:xfrm>
            <a:off x="5662912" y="3841303"/>
            <a:ext cx="48410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소자 설계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Fab.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756CFD2-90F4-4097-8A7A-DBA63A3A2B45}"/>
              </a:ext>
            </a:extLst>
          </p:cNvPr>
          <p:cNvCxnSpPr/>
          <p:nvPr/>
        </p:nvCxnSpPr>
        <p:spPr>
          <a:xfrm>
            <a:off x="7383660" y="3995191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AC6E04C-EEA0-4CFE-B68A-47CB365BBC3E}"/>
              </a:ext>
            </a:extLst>
          </p:cNvPr>
          <p:cNvSpPr txBox="1"/>
          <p:nvPr/>
        </p:nvSpPr>
        <p:spPr>
          <a:xfrm>
            <a:off x="7417049" y="3841303"/>
            <a:ext cx="79829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전장 요구 설계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Calibration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대응</a:t>
            </a:r>
          </a:p>
        </p:txBody>
      </p:sp>
      <p:sp>
        <p:nvSpPr>
          <p:cNvPr id="91" name="Rectangle 47">
            <a:extLst>
              <a:ext uri="{FF2B5EF4-FFF2-40B4-BE49-F238E27FC236}">
                <a16:creationId xmlns:a16="http://schemas.microsoft.com/office/drawing/2014/main" id="{95684038-34E2-4FAC-9E59-BB7F44F3E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4763056"/>
            <a:ext cx="269625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회사 개요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설립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본사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’66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미국</a:t>
            </a:r>
          </a:p>
          <a:p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-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직원수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사업장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&gt; 200,000/ 30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개국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100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개 사업장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’20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 매출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$27.3B</a:t>
            </a:r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A25E63FD-C74B-47B1-8B86-E843F453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5510754"/>
            <a:ext cx="28597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사업 및 제품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전자부품 및 차량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모빌리티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정밀 제조 서비스 제공</a:t>
            </a:r>
          </a:p>
        </p:txBody>
      </p:sp>
      <p:sp>
        <p:nvSpPr>
          <p:cNvPr id="93" name="Rectangle 47">
            <a:extLst>
              <a:ext uri="{FF2B5EF4-FFF2-40B4-BE49-F238E27FC236}">
                <a16:creationId xmlns:a16="http://schemas.microsoft.com/office/drawing/2014/main" id="{43B67233-DC98-4C18-B9FB-295B6D90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5878259"/>
            <a:ext cx="8816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고객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Valeo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Aeye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등</a:t>
            </a:r>
          </a:p>
        </p:txBody>
      </p:sp>
      <p:sp>
        <p:nvSpPr>
          <p:cNvPr id="94" name="Rectangle 47">
            <a:extLst>
              <a:ext uri="{FF2B5EF4-FFF2-40B4-BE49-F238E27FC236}">
                <a16:creationId xmlns:a16="http://schemas.microsoft.com/office/drawing/2014/main" id="{2AF32F66-85B4-454F-899A-424CB67BE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5424899"/>
            <a:ext cx="41357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주요 경쟁사들은 단순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EMS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비즈 추진 중이나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자사의 모바일 패키징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역량으로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DFM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제공 및 전장 비즈 경험으로 패키지에서 모듈까지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생산 서비스 제공 가능하며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전문 생산 서비스를 위해 </a:t>
            </a:r>
            <a:r>
              <a:rPr lang="ko-KR" altLang="en-US" b="1" err="1">
                <a:latin typeface="Arial Narrow" pitchFamily="34" charset="0"/>
                <a:ea typeface="LG스마트체 Regular" pitchFamily="50" charset="-127"/>
              </a:rPr>
              <a:t>경쟁력있는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Calibration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 확보 필요하다 사료 됨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.</a:t>
            </a:r>
            <a:endParaRPr lang="en-US" altLang="ko-KR" sz="1000" b="1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95" name="Rectangle 2">
            <a:extLst>
              <a:ext uri="{FF2B5EF4-FFF2-40B4-BE49-F238E27FC236}">
                <a16:creationId xmlns:a16="http://schemas.microsoft.com/office/drawing/2014/main" id="{A21E9C13-1B85-4AA3-B9AB-69F5A75E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715642"/>
            <a:ext cx="8568952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+mn-ea"/>
              </a:rPr>
              <a:t>Value</a:t>
            </a:r>
            <a:r>
              <a:rPr lang="ko-KR" altLang="en-US" sz="1600" b="1">
                <a:latin typeface="+mn-lt"/>
                <a:ea typeface="+mn-ea"/>
              </a:rPr>
              <a:t> </a:t>
            </a:r>
            <a:r>
              <a:rPr lang="en-US" altLang="ko-KR" sz="1600" b="1">
                <a:latin typeface="+mn-lt"/>
                <a:ea typeface="+mn-ea"/>
              </a:rPr>
              <a:t>Chain</a:t>
            </a:r>
            <a:r>
              <a:rPr lang="ko-KR" altLang="en-US" sz="1600" b="1">
                <a:latin typeface="+mn-lt"/>
                <a:ea typeface="+mn-ea"/>
              </a:rPr>
              <a:t> 분석 결과 ① 패키지</a:t>
            </a:r>
            <a:r>
              <a:rPr lang="en-US" altLang="ko-KR" sz="1600" b="1">
                <a:latin typeface="+mn-lt"/>
                <a:ea typeface="+mn-ea"/>
              </a:rPr>
              <a:t>/ ② </a:t>
            </a:r>
            <a:r>
              <a:rPr lang="ko-KR" altLang="en-US" sz="1600" b="1">
                <a:latin typeface="+mn-lt"/>
                <a:ea typeface="+mn-ea"/>
              </a:rPr>
              <a:t>모듈 생산 서비스 사업화 가능하다 판단 되며</a:t>
            </a:r>
            <a:r>
              <a:rPr lang="en-US" altLang="ko-KR" sz="1600" b="1">
                <a:latin typeface="+mn-lt"/>
                <a:ea typeface="+mn-ea"/>
              </a:rPr>
              <a:t>, </a:t>
            </a:r>
            <a:br>
              <a:rPr lang="en-US" altLang="ko-KR" sz="1600" b="1">
                <a:latin typeface="+mn-lt"/>
                <a:ea typeface="+mn-ea"/>
              </a:rPr>
            </a:br>
            <a:r>
              <a:rPr lang="ko-KR" altLang="en-US" sz="1600" b="1">
                <a:latin typeface="+mn-lt"/>
                <a:ea typeface="+mn-ea"/>
              </a:rPr>
              <a:t>전문 모듈 생산 서비스를 위해 </a:t>
            </a:r>
            <a:r>
              <a:rPr lang="ko-KR" altLang="en-US" sz="1600" b="1" err="1">
                <a:latin typeface="+mn-lt"/>
                <a:ea typeface="+mn-ea"/>
              </a:rPr>
              <a:t>경쟁력있는</a:t>
            </a:r>
            <a:r>
              <a:rPr lang="ko-KR" altLang="en-US" sz="1600" b="1">
                <a:latin typeface="+mn-lt"/>
                <a:ea typeface="+mn-ea"/>
              </a:rPr>
              <a:t> </a:t>
            </a:r>
            <a:r>
              <a:rPr lang="en-US" altLang="ko-KR" sz="1600" b="1">
                <a:latin typeface="+mn-lt"/>
                <a:ea typeface="+mn-ea"/>
              </a:rPr>
              <a:t>Calibration </a:t>
            </a:r>
            <a:r>
              <a:rPr lang="ko-KR" altLang="en-US" sz="1600" b="1">
                <a:latin typeface="+mn-lt"/>
                <a:ea typeface="+mn-ea"/>
              </a:rPr>
              <a:t>역량 확보 필요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14DBCD-3DFF-45AA-A64A-33480AC1AF27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4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649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406">
            <a:extLst>
              <a:ext uri="{FF2B5EF4-FFF2-40B4-BE49-F238E27FC236}">
                <a16:creationId xmlns:a16="http://schemas.microsoft.com/office/drawing/2014/main" id="{EBD3C26B-7CE5-407F-905A-2B67E59DFC2B}"/>
              </a:ext>
            </a:extLst>
          </p:cNvPr>
          <p:cNvSpPr txBox="1"/>
          <p:nvPr/>
        </p:nvSpPr>
        <p:spPr>
          <a:xfrm>
            <a:off x="306477" y="6044417"/>
            <a:ext cx="4428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다양한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Type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의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Calibration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통합 플랫폼</a:t>
            </a: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2B72D22E-284C-4FFE-89FA-C02F7BF29141}"/>
              </a:ext>
            </a:extLst>
          </p:cNvPr>
          <p:cNvSpPr/>
          <p:nvPr/>
        </p:nvSpPr>
        <p:spPr>
          <a:xfrm>
            <a:off x="2964551" y="1978108"/>
            <a:ext cx="1517476" cy="1753864"/>
          </a:xfrm>
          <a:prstGeom prst="rect">
            <a:avLst/>
          </a:prstGeom>
          <a:solidFill>
            <a:srgbClr val="FF9999">
              <a:alpha val="13000"/>
            </a:srgb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73EFB765-9EFB-4A95-BA50-1FE119A5568F}"/>
              </a:ext>
            </a:extLst>
          </p:cNvPr>
          <p:cNvSpPr/>
          <p:nvPr/>
        </p:nvSpPr>
        <p:spPr>
          <a:xfrm>
            <a:off x="2977055" y="3763350"/>
            <a:ext cx="1515870" cy="1850898"/>
          </a:xfrm>
          <a:prstGeom prst="rect">
            <a:avLst/>
          </a:prstGeom>
          <a:solidFill>
            <a:srgbClr val="0070C0">
              <a:alpha val="7000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85104" y="163085"/>
            <a:ext cx="447986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3.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개발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Concept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및 핵심 기술 확보 방안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CBD91F0D-8158-4C4C-A68F-3E2D36E2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58" y="1152717"/>
            <a:ext cx="1815568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개발 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Concept</a:t>
            </a:r>
            <a:endParaRPr lang="ko-KR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EB9288D3-761C-48A4-BD04-E67CD83F7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569" y="1175628"/>
            <a:ext cx="1584176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차별화 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Idea</a:t>
            </a:r>
            <a:endParaRPr lang="ko-KR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BA0FDB4-6273-407A-8B6F-10B68CD4D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31" y="682947"/>
            <a:ext cx="95622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lang="en-US" altLang="ko-KR" sz="1600" b="1">
                <a:latin typeface="+mn-lt"/>
                <a:ea typeface="LG스마트체2.0 Regular" pitchFamily="50" charset="-127"/>
              </a:rPr>
              <a:t>Small Space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방식의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LiDAR 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기술을 개발하고 다양한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Type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통합 플랫폼을 개발 하겠음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755B86B-F89D-49BB-BE8A-3AF0C885F8AE}"/>
              </a:ext>
            </a:extLst>
          </p:cNvPr>
          <p:cNvSpPr txBox="1"/>
          <p:nvPr/>
        </p:nvSpPr>
        <p:spPr>
          <a:xfrm>
            <a:off x="2672592" y="899588"/>
            <a:ext cx="81511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j-lt"/>
              </a:rPr>
              <a:t>(‘22.3~’22.11)</a:t>
            </a:r>
            <a:endParaRPr lang="ko-KR" altLang="en-US" sz="900">
              <a:latin typeface="+mj-lt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5247100-082C-4B60-896F-3C357A97E518}"/>
              </a:ext>
            </a:extLst>
          </p:cNvPr>
          <p:cNvSpPr txBox="1"/>
          <p:nvPr/>
        </p:nvSpPr>
        <p:spPr>
          <a:xfrm>
            <a:off x="6886119" y="925208"/>
            <a:ext cx="89662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n-lt"/>
              </a:rPr>
              <a:t>(’23.01~’23.10)</a:t>
            </a:r>
            <a:endParaRPr lang="ko-KR" altLang="en-US" sz="900">
              <a:latin typeface="+mn-lt"/>
            </a:endParaRPr>
          </a:p>
        </p:txBody>
      </p:sp>
      <p:sp>
        <p:nvSpPr>
          <p:cNvPr id="166" name="실행 단추: 앞으로 또는 다음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9E15C92-3F5E-4168-A16A-E5B672D6F03B}"/>
              </a:ext>
            </a:extLst>
          </p:cNvPr>
          <p:cNvSpPr/>
          <p:nvPr/>
        </p:nvSpPr>
        <p:spPr>
          <a:xfrm>
            <a:off x="3511166" y="6092916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6EFB423-C2D7-4065-B358-F57295C4C741}"/>
              </a:ext>
            </a:extLst>
          </p:cNvPr>
          <p:cNvSpPr txBox="1"/>
          <p:nvPr/>
        </p:nvSpPr>
        <p:spPr>
          <a:xfrm>
            <a:off x="1193382" y="1739703"/>
            <a:ext cx="693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As-is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28B45E-FA9D-4B53-BD66-2CE40CFAD311}"/>
              </a:ext>
            </a:extLst>
          </p:cNvPr>
          <p:cNvSpPr txBox="1"/>
          <p:nvPr/>
        </p:nvSpPr>
        <p:spPr>
          <a:xfrm>
            <a:off x="3469066" y="1742499"/>
            <a:ext cx="63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To-be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9F956F4-00C4-4888-AFCC-211A94AFCABD}"/>
              </a:ext>
            </a:extLst>
          </p:cNvPr>
          <p:cNvSpPr txBox="1"/>
          <p:nvPr/>
        </p:nvSpPr>
        <p:spPr>
          <a:xfrm>
            <a:off x="308808" y="1494498"/>
            <a:ext cx="4428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Small Space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방식의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LiDAR Calibration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(One Step → Two Step)</a:t>
            </a:r>
            <a:endParaRPr lang="ko-KR" altLang="en-US" sz="12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8D0C5DC9-6CA4-4F1B-9719-45A6F5E96240}"/>
              </a:ext>
            </a:extLst>
          </p:cNvPr>
          <p:cNvGrpSpPr/>
          <p:nvPr/>
        </p:nvGrpSpPr>
        <p:grpSpPr>
          <a:xfrm rot="16200000">
            <a:off x="-596115" y="2958600"/>
            <a:ext cx="3690731" cy="1764010"/>
            <a:chOff x="865091" y="1764390"/>
            <a:chExt cx="2846723" cy="1072918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CEEA4284-5862-438B-9795-ED32CEB4F621}"/>
                </a:ext>
              </a:extLst>
            </p:cNvPr>
            <p:cNvGrpSpPr/>
            <p:nvPr/>
          </p:nvGrpSpPr>
          <p:grpSpPr>
            <a:xfrm>
              <a:off x="865091" y="1879834"/>
              <a:ext cx="2846723" cy="957474"/>
              <a:chOff x="723259" y="1855536"/>
              <a:chExt cx="3704501" cy="1137805"/>
            </a:xfrm>
          </p:grpSpPr>
          <p:grpSp>
            <p:nvGrpSpPr>
              <p:cNvPr id="293" name="그룹 292">
                <a:extLst>
                  <a:ext uri="{FF2B5EF4-FFF2-40B4-BE49-F238E27FC236}">
                    <a16:creationId xmlns:a16="http://schemas.microsoft.com/office/drawing/2014/main" id="{44F9E963-E4C0-4FB5-924B-64C85D9CA5CE}"/>
                  </a:ext>
                </a:extLst>
              </p:cNvPr>
              <p:cNvGrpSpPr/>
              <p:nvPr/>
            </p:nvGrpSpPr>
            <p:grpSpPr>
              <a:xfrm>
                <a:off x="966227" y="1895232"/>
                <a:ext cx="3461533" cy="1069019"/>
                <a:chOff x="9045826" y="1173515"/>
                <a:chExt cx="6132310" cy="2255485"/>
              </a:xfrm>
            </p:grpSpPr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67AF03F5-7A15-489F-9ECE-17B98459F6EF}"/>
                    </a:ext>
                  </a:extLst>
                </p:cNvPr>
                <p:cNvSpPr/>
                <p:nvPr/>
              </p:nvSpPr>
              <p:spPr>
                <a:xfrm>
                  <a:off x="9045826" y="1173515"/>
                  <a:ext cx="6132310" cy="22554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F9269F04-69AB-4BA5-877F-14A880EE1629}"/>
                    </a:ext>
                  </a:extLst>
                </p:cNvPr>
                <p:cNvGrpSpPr/>
                <p:nvPr/>
              </p:nvGrpSpPr>
              <p:grpSpPr>
                <a:xfrm rot="5400000">
                  <a:off x="9116356" y="2235668"/>
                  <a:ext cx="243853" cy="162568"/>
                  <a:chOff x="2380892" y="4970410"/>
                  <a:chExt cx="432000" cy="288000"/>
                </a:xfrm>
              </p:grpSpPr>
              <p:sp>
                <p:nvSpPr>
                  <p:cNvPr id="317" name="직사각형 316">
                    <a:extLst>
                      <a:ext uri="{FF2B5EF4-FFF2-40B4-BE49-F238E27FC236}">
                        <a16:creationId xmlns:a16="http://schemas.microsoft.com/office/drawing/2014/main" id="{848FC9D6-32E1-4693-92DD-EC3D7CD0D7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80892" y="4970410"/>
                    <a:ext cx="432000" cy="288000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anose="020B0606020202030204" pitchFamily="34" charset="0"/>
                      <a:ea typeface="LG스마트체2.0 Regular" panose="020B0600000101010101" pitchFamily="50" charset="-127"/>
                    </a:endParaRPr>
                  </a:p>
                </p:txBody>
              </p:sp>
              <p:sp>
                <p:nvSpPr>
                  <p:cNvPr id="318" name="타원 317">
                    <a:extLst>
                      <a:ext uri="{FF2B5EF4-FFF2-40B4-BE49-F238E27FC236}">
                        <a16:creationId xmlns:a16="http://schemas.microsoft.com/office/drawing/2014/main" id="{3A9382C9-6FF6-4D5A-A34A-4A77D04FC3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06892" y="5024410"/>
                    <a:ext cx="180000" cy="180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anose="020B0606020202030204" pitchFamily="34" charset="0"/>
                      <a:ea typeface="LG스마트체2.0 Regular" panose="020B0600000101010101" pitchFamily="50" charset="-127"/>
                    </a:endParaRPr>
                  </a:p>
                </p:txBody>
              </p:sp>
            </p:grpSp>
            <p:pic>
              <p:nvPicPr>
                <p:cNvPr id="307" name="그림 306">
                  <a:extLst>
                    <a:ext uri="{FF2B5EF4-FFF2-40B4-BE49-F238E27FC236}">
                      <a16:creationId xmlns:a16="http://schemas.microsoft.com/office/drawing/2014/main" id="{A89ABB62-E96A-4294-A1A7-2C362BA3FA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9145586" y="2472093"/>
                  <a:ext cx="207686" cy="201818"/>
                </a:xfrm>
                <a:prstGeom prst="rect">
                  <a:avLst/>
                </a:prstGeom>
              </p:spPr>
            </p:pic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F01F519F-8DB7-44D8-81B6-B118FF7E582A}"/>
                    </a:ext>
                  </a:extLst>
                </p:cNvPr>
                <p:cNvSpPr/>
                <p:nvPr/>
              </p:nvSpPr>
              <p:spPr>
                <a:xfrm rot="19984329">
                  <a:off x="11353293" y="1194437"/>
                  <a:ext cx="60476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C1B9DCF5-B87A-40E7-B19B-28CAB80721FF}"/>
                    </a:ext>
                  </a:extLst>
                </p:cNvPr>
                <p:cNvSpPr/>
                <p:nvPr/>
              </p:nvSpPr>
              <p:spPr>
                <a:xfrm rot="1453967">
                  <a:off x="11311367" y="3114926"/>
                  <a:ext cx="60475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직사각형 309">
                  <a:extLst>
                    <a:ext uri="{FF2B5EF4-FFF2-40B4-BE49-F238E27FC236}">
                      <a16:creationId xmlns:a16="http://schemas.microsoft.com/office/drawing/2014/main" id="{449EFD68-59C5-403B-AA65-260C1FD888AD}"/>
                    </a:ext>
                  </a:extLst>
                </p:cNvPr>
                <p:cNvSpPr/>
                <p:nvPr/>
              </p:nvSpPr>
              <p:spPr>
                <a:xfrm rot="830922">
                  <a:off x="11459993" y="2746032"/>
                  <a:ext cx="60476" cy="29530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86429E48-39A8-49A3-8C17-2BE669DBB6D4}"/>
                    </a:ext>
                  </a:extLst>
                </p:cNvPr>
                <p:cNvSpPr/>
                <p:nvPr/>
              </p:nvSpPr>
              <p:spPr>
                <a:xfrm rot="20760727">
                  <a:off x="11500855" y="1577437"/>
                  <a:ext cx="60476" cy="29530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직사각형 311">
                  <a:extLst>
                    <a:ext uri="{FF2B5EF4-FFF2-40B4-BE49-F238E27FC236}">
                      <a16:creationId xmlns:a16="http://schemas.microsoft.com/office/drawing/2014/main" id="{F21191BA-0A5E-4609-959A-9F2FB9477E9A}"/>
                    </a:ext>
                  </a:extLst>
                </p:cNvPr>
                <p:cNvSpPr/>
                <p:nvPr/>
              </p:nvSpPr>
              <p:spPr>
                <a:xfrm rot="20917807">
                  <a:off x="13915634" y="1721072"/>
                  <a:ext cx="60475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739C5D51-AF07-4905-9BF3-3090498715D2}"/>
                    </a:ext>
                  </a:extLst>
                </p:cNvPr>
                <p:cNvSpPr/>
                <p:nvPr/>
              </p:nvSpPr>
              <p:spPr>
                <a:xfrm rot="20484892">
                  <a:off x="13799624" y="1366896"/>
                  <a:ext cx="60475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66A86D30-B623-4AA6-B840-133458F7CD75}"/>
                    </a:ext>
                  </a:extLst>
                </p:cNvPr>
                <p:cNvSpPr/>
                <p:nvPr/>
              </p:nvSpPr>
              <p:spPr>
                <a:xfrm>
                  <a:off x="14970930" y="2069785"/>
                  <a:ext cx="60476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직사각형 314">
                  <a:extLst>
                    <a:ext uri="{FF2B5EF4-FFF2-40B4-BE49-F238E27FC236}">
                      <a16:creationId xmlns:a16="http://schemas.microsoft.com/office/drawing/2014/main" id="{38FED288-D0A8-4B55-B12D-461DFF4707F2}"/>
                    </a:ext>
                  </a:extLst>
                </p:cNvPr>
                <p:cNvSpPr/>
                <p:nvPr/>
              </p:nvSpPr>
              <p:spPr>
                <a:xfrm>
                  <a:off x="14970930" y="2468268"/>
                  <a:ext cx="60476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8E4DD1B7-2881-41A5-A9D8-E7093B30D30C}"/>
                    </a:ext>
                  </a:extLst>
                </p:cNvPr>
                <p:cNvSpPr/>
                <p:nvPr/>
              </p:nvSpPr>
              <p:spPr>
                <a:xfrm rot="1020000">
                  <a:off x="13910215" y="2812239"/>
                  <a:ext cx="60475" cy="2953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94" name="직선 화살표 연결선 293">
                <a:extLst>
                  <a:ext uri="{FF2B5EF4-FFF2-40B4-BE49-F238E27FC236}">
                    <a16:creationId xmlns:a16="http://schemas.microsoft.com/office/drawing/2014/main" id="{34E4616F-322A-47B0-B06D-0D2422533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541" y="1982861"/>
                <a:ext cx="1167043" cy="454320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화살표 연결선 294">
                <a:extLst>
                  <a:ext uri="{FF2B5EF4-FFF2-40B4-BE49-F238E27FC236}">
                    <a16:creationId xmlns:a16="http://schemas.microsoft.com/office/drawing/2014/main" id="{5B8B7F05-034E-4861-93BB-9722A1CF01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747" y="2160786"/>
                <a:ext cx="1231787" cy="276395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화살표 연결선 295">
                <a:extLst>
                  <a:ext uri="{FF2B5EF4-FFF2-40B4-BE49-F238E27FC236}">
                    <a16:creationId xmlns:a16="http://schemas.microsoft.com/office/drawing/2014/main" id="{30B6147C-0161-4230-9F34-4DBADFCE7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747" y="2063588"/>
                <a:ext cx="2530255" cy="373593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화살표 연결선 296">
                <a:extLst>
                  <a:ext uri="{FF2B5EF4-FFF2-40B4-BE49-F238E27FC236}">
                    <a16:creationId xmlns:a16="http://schemas.microsoft.com/office/drawing/2014/main" id="{E3636E62-0B4D-484E-B0B1-B44F359B1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747" y="2229532"/>
                <a:ext cx="2595050" cy="207649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화살표 연결선 297">
                <a:extLst>
                  <a:ext uri="{FF2B5EF4-FFF2-40B4-BE49-F238E27FC236}">
                    <a16:creationId xmlns:a16="http://schemas.microsoft.com/office/drawing/2014/main" id="{D613555E-AA5D-47F9-92D5-2891F57ED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142" y="2454207"/>
                <a:ext cx="1234317" cy="252239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화살표 연결선 298">
                <a:extLst>
                  <a:ext uri="{FF2B5EF4-FFF2-40B4-BE49-F238E27FC236}">
                    <a16:creationId xmlns:a16="http://schemas.microsoft.com/office/drawing/2014/main" id="{3F2833B2-03ED-403F-983B-9487F6EE4C33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rot="5400000" flipV="1">
                <a:off x="1458687" y="2092443"/>
                <a:ext cx="430712" cy="1145057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화살표 연결선 299">
                <a:extLst>
                  <a:ext uri="{FF2B5EF4-FFF2-40B4-BE49-F238E27FC236}">
                    <a16:creationId xmlns:a16="http://schemas.microsoft.com/office/drawing/2014/main" id="{83CBC528-DB9B-4AD9-B746-7330535D42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541" y="2390015"/>
                <a:ext cx="3207256" cy="47166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화살표 연결선 300">
                <a:extLst>
                  <a:ext uri="{FF2B5EF4-FFF2-40B4-BE49-F238E27FC236}">
                    <a16:creationId xmlns:a16="http://schemas.microsoft.com/office/drawing/2014/main" id="{20641239-A159-4D6C-B3BE-AB3A0CE79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541" y="2437181"/>
                <a:ext cx="3207256" cy="141701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화살표 연결선 301">
                <a:extLst>
                  <a:ext uri="{FF2B5EF4-FFF2-40B4-BE49-F238E27FC236}">
                    <a16:creationId xmlns:a16="http://schemas.microsoft.com/office/drawing/2014/main" id="{E584589C-8513-4539-9A9F-A83715437B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948314" y="1855536"/>
                <a:ext cx="3468893" cy="850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03" name="직선 화살표 연결선 302">
                <a:extLst>
                  <a:ext uri="{FF2B5EF4-FFF2-40B4-BE49-F238E27FC236}">
                    <a16:creationId xmlns:a16="http://schemas.microsoft.com/office/drawing/2014/main" id="{FEF05F06-D246-4F06-A077-169068665F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7232" y="1894307"/>
                <a:ext cx="0" cy="109903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707603C-8CC3-4DE4-B961-F90342EAD460}"/>
                  </a:ext>
                </a:extLst>
              </p:cNvPr>
              <p:cNvSpPr txBox="1"/>
              <p:nvPr/>
            </p:nvSpPr>
            <p:spPr>
              <a:xfrm rot="5400000">
                <a:off x="706520" y="2312662"/>
                <a:ext cx="280617" cy="247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14m</a:t>
                </a:r>
                <a:endParaRPr lang="ko-KR" altLang="en-US" sz="1000"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8C6C174-DCF1-4815-A69D-D1B916FA1560}"/>
                </a:ext>
              </a:extLst>
            </p:cNvPr>
            <p:cNvSpPr txBox="1"/>
            <p:nvPr/>
          </p:nvSpPr>
          <p:spPr>
            <a:xfrm>
              <a:off x="2150010" y="1764390"/>
              <a:ext cx="520573" cy="149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~50m</a:t>
              </a:r>
              <a:endParaRPr lang="ko-KR" altLang="en-US" sz="1000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319" name="원호 318">
            <a:extLst>
              <a:ext uri="{FF2B5EF4-FFF2-40B4-BE49-F238E27FC236}">
                <a16:creationId xmlns:a16="http://schemas.microsoft.com/office/drawing/2014/main" id="{9E2B8965-609A-4399-8965-4F5ECE533618}"/>
              </a:ext>
            </a:extLst>
          </p:cNvPr>
          <p:cNvSpPr/>
          <p:nvPr/>
        </p:nvSpPr>
        <p:spPr>
          <a:xfrm>
            <a:off x="248946" y="3991230"/>
            <a:ext cx="2156108" cy="1472650"/>
          </a:xfrm>
          <a:prstGeom prst="arc">
            <a:avLst>
              <a:gd name="adj1" fmla="val 12908309"/>
              <a:gd name="adj2" fmla="val 1901432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0CB8318-2F03-411C-9629-5F79493AD816}"/>
              </a:ext>
            </a:extLst>
          </p:cNvPr>
          <p:cNvSpPr txBox="1"/>
          <p:nvPr/>
        </p:nvSpPr>
        <p:spPr>
          <a:xfrm>
            <a:off x="651209" y="5713487"/>
            <a:ext cx="1370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One Step Calibration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5B44EE6-0C72-46C9-B2C2-ACEDB86A85E5}"/>
              </a:ext>
            </a:extLst>
          </p:cNvPr>
          <p:cNvSpPr txBox="1"/>
          <p:nvPr/>
        </p:nvSpPr>
        <p:spPr>
          <a:xfrm>
            <a:off x="3050029" y="5713486"/>
            <a:ext cx="1370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Two Step Calibration</a:t>
            </a:r>
          </a:p>
        </p:txBody>
      </p: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238A39B1-5B1B-4915-8735-AE465454F642}"/>
              </a:ext>
            </a:extLst>
          </p:cNvPr>
          <p:cNvCxnSpPr>
            <a:cxnSpLocks/>
          </p:cNvCxnSpPr>
          <p:nvPr/>
        </p:nvCxnSpPr>
        <p:spPr>
          <a:xfrm flipV="1">
            <a:off x="1361787" y="2707535"/>
            <a:ext cx="416638" cy="2582417"/>
          </a:xfrm>
          <a:prstGeom prst="straightConnector1">
            <a:avLst/>
          </a:prstGeom>
          <a:ln>
            <a:solidFill>
              <a:srgbClr val="FF999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5D8D41B3-011C-400D-95DB-80B8F4FFB0FE}"/>
              </a:ext>
            </a:extLst>
          </p:cNvPr>
          <p:cNvGrpSpPr/>
          <p:nvPr/>
        </p:nvGrpSpPr>
        <p:grpSpPr>
          <a:xfrm>
            <a:off x="2218929" y="1995235"/>
            <a:ext cx="847922" cy="352917"/>
            <a:chOff x="4512324" y="5415334"/>
            <a:chExt cx="1224387" cy="388210"/>
          </a:xfrm>
        </p:grpSpPr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B869079E-1163-4BF3-B02C-D927B2C23109}"/>
                </a:ext>
              </a:extLst>
            </p:cNvPr>
            <p:cNvGrpSpPr/>
            <p:nvPr/>
          </p:nvGrpSpPr>
          <p:grpSpPr>
            <a:xfrm>
              <a:off x="4512324" y="5415334"/>
              <a:ext cx="1224387" cy="220061"/>
              <a:chOff x="3475325" y="3034056"/>
              <a:chExt cx="1224387" cy="220061"/>
            </a:xfrm>
          </p:grpSpPr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BC3C879F-E561-45C1-8BFA-9BBBA499C862}"/>
                  </a:ext>
                </a:extLst>
              </p:cNvPr>
              <p:cNvSpPr/>
              <p:nvPr/>
            </p:nvSpPr>
            <p:spPr>
              <a:xfrm rot="16200000">
                <a:off x="3544340" y="3057926"/>
                <a:ext cx="28664" cy="1666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BB7F800B-DF38-41B4-A2B5-9D1C9898A891}"/>
                  </a:ext>
                </a:extLst>
              </p:cNvPr>
              <p:cNvSpPr txBox="1"/>
              <p:nvPr/>
            </p:nvSpPr>
            <p:spPr>
              <a:xfrm>
                <a:off x="3607545" y="3034056"/>
                <a:ext cx="1092167" cy="22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>
                    <a:latin typeface="+mn-ea"/>
                    <a:ea typeface="+mn-ea"/>
                  </a:rPr>
                  <a:t>XY cal. chart</a:t>
                </a: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603A6510-5D57-4DB8-9BC1-9C476B062233}"/>
                </a:ext>
              </a:extLst>
            </p:cNvPr>
            <p:cNvGrpSpPr/>
            <p:nvPr/>
          </p:nvGrpSpPr>
          <p:grpSpPr>
            <a:xfrm>
              <a:off x="4512324" y="5583483"/>
              <a:ext cx="1056877" cy="220061"/>
              <a:chOff x="3475325" y="3245216"/>
              <a:chExt cx="1056877" cy="220061"/>
            </a:xfrm>
          </p:grpSpPr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6EB9C34C-5BE3-4FC9-8B6D-30C162EAD0F2}"/>
                  </a:ext>
                </a:extLst>
              </p:cNvPr>
              <p:cNvSpPr/>
              <p:nvPr/>
            </p:nvSpPr>
            <p:spPr>
              <a:xfrm rot="16200000">
                <a:off x="3544340" y="3266091"/>
                <a:ext cx="28664" cy="1666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EBF9AF16-F89A-484C-A539-5C9FA891B93E}"/>
                  </a:ext>
                </a:extLst>
              </p:cNvPr>
              <p:cNvSpPr txBox="1"/>
              <p:nvPr/>
            </p:nvSpPr>
            <p:spPr>
              <a:xfrm>
                <a:off x="3615934" y="3245216"/>
                <a:ext cx="916268" cy="22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>
                    <a:latin typeface="+mn-ea"/>
                    <a:ea typeface="+mn-ea"/>
                  </a:rPr>
                  <a:t>Z cal. chart</a:t>
                </a:r>
              </a:p>
            </p:txBody>
          </p:sp>
        </p:grpSp>
      </p:grp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EE1E0CC0-D53B-4567-992D-A7132E9C9A25}"/>
              </a:ext>
            </a:extLst>
          </p:cNvPr>
          <p:cNvSpPr/>
          <p:nvPr/>
        </p:nvSpPr>
        <p:spPr>
          <a:xfrm>
            <a:off x="852242" y="3889137"/>
            <a:ext cx="960188" cy="1540860"/>
          </a:xfrm>
          <a:prstGeom prst="rect">
            <a:avLst/>
          </a:prstGeom>
          <a:solidFill>
            <a:srgbClr val="FF9999">
              <a:alpha val="23000"/>
            </a:srgb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07E6BE02-C377-4B42-AF3D-6BA33B52D380}"/>
              </a:ext>
            </a:extLst>
          </p:cNvPr>
          <p:cNvSpPr/>
          <p:nvPr/>
        </p:nvSpPr>
        <p:spPr>
          <a:xfrm>
            <a:off x="658984" y="2080092"/>
            <a:ext cx="1369750" cy="3363537"/>
          </a:xfrm>
          <a:prstGeom prst="rect">
            <a:avLst/>
          </a:prstGeom>
          <a:solidFill>
            <a:srgbClr val="0070C0">
              <a:alpha val="7000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4527428-7437-493A-80D9-50A14F68C67F}"/>
              </a:ext>
            </a:extLst>
          </p:cNvPr>
          <p:cNvGrpSpPr/>
          <p:nvPr/>
        </p:nvGrpSpPr>
        <p:grpSpPr>
          <a:xfrm>
            <a:off x="1241532" y="5269276"/>
            <a:ext cx="221685" cy="147789"/>
            <a:chOff x="3079843" y="3475873"/>
            <a:chExt cx="475200" cy="288000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238A6FD1-E02C-4D3B-BFA0-FA765A4EBB26}"/>
                </a:ext>
              </a:extLst>
            </p:cNvPr>
            <p:cNvSpPr/>
            <p:nvPr/>
          </p:nvSpPr>
          <p:spPr bwMode="auto">
            <a:xfrm>
              <a:off x="3079843" y="3475873"/>
              <a:ext cx="475200" cy="288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가는둥근제목체" pitchFamily="18" charset="-127"/>
              </a:endParaRPr>
            </a:p>
          </p:txBody>
        </p:sp>
        <p:grpSp>
          <p:nvGrpSpPr>
            <p:cNvPr id="341" name="그룹 340">
              <a:extLst>
                <a:ext uri="{FF2B5EF4-FFF2-40B4-BE49-F238E27FC236}">
                  <a16:creationId xmlns:a16="http://schemas.microsoft.com/office/drawing/2014/main" id="{07F8BEF1-897F-4F6B-A5F0-7162010405F5}"/>
                </a:ext>
              </a:extLst>
            </p:cNvPr>
            <p:cNvGrpSpPr/>
            <p:nvPr/>
          </p:nvGrpSpPr>
          <p:grpSpPr>
            <a:xfrm>
              <a:off x="3132422" y="3524436"/>
              <a:ext cx="400219" cy="200172"/>
              <a:chOff x="635307" y="5854870"/>
              <a:chExt cx="248503" cy="124291"/>
            </a:xfrm>
          </p:grpSpPr>
          <p:sp>
            <p:nvSpPr>
              <p:cNvPr id="342" name="타원 341">
                <a:extLst>
                  <a:ext uri="{FF2B5EF4-FFF2-40B4-BE49-F238E27FC236}">
                    <a16:creationId xmlns:a16="http://schemas.microsoft.com/office/drawing/2014/main" id="{F2AFE72F-A372-4B76-881D-477DF7843251}"/>
                  </a:ext>
                </a:extLst>
              </p:cNvPr>
              <p:cNvSpPr/>
              <p:nvPr/>
            </p:nvSpPr>
            <p:spPr bwMode="auto">
              <a:xfrm>
                <a:off x="635307" y="5854870"/>
                <a:ext cx="122943" cy="122943"/>
              </a:xfrm>
              <a:prstGeom prst="ellipse">
                <a:avLst/>
              </a:prstGeom>
              <a:solidFill>
                <a:srgbClr val="0066FF">
                  <a:alpha val="16863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>
                    <a:solidFill>
                      <a:schemeClr val="accent6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R</a:t>
                </a:r>
                <a:r>
                  <a:rPr kumimoji="1" lang="en-US" altLang="ko-KR" sz="600" b="0" i="0" u="none" strike="noStrike" cap="none" normalizeH="0" baseline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X</a:t>
                </a:r>
                <a:endPara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16B977B6-9967-4329-A281-395A8D9B5BAD}"/>
                  </a:ext>
                </a:extLst>
              </p:cNvPr>
              <p:cNvSpPr/>
              <p:nvPr/>
            </p:nvSpPr>
            <p:spPr bwMode="auto">
              <a:xfrm>
                <a:off x="760867" y="5856218"/>
                <a:ext cx="122943" cy="122943"/>
              </a:xfrm>
              <a:prstGeom prst="ellipse">
                <a:avLst/>
              </a:prstGeom>
              <a:solidFill>
                <a:srgbClr val="FFC8C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>
                    <a:solidFill>
                      <a:srgbClr val="FF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TX</a:t>
                </a:r>
                <a:endParaRPr lang="ko-KR" altLang="en-US" sz="60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E2996B04-D705-4560-865C-B5C26C28C36F}"/>
              </a:ext>
            </a:extLst>
          </p:cNvPr>
          <p:cNvSpPr txBox="1"/>
          <p:nvPr/>
        </p:nvSpPr>
        <p:spPr>
          <a:xfrm>
            <a:off x="625223" y="2011378"/>
            <a:ext cx="209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①</a:t>
            </a:r>
            <a:endParaRPr lang="ko-KR" altLang="en-US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6CBBCE95-C478-486B-9C31-28EE2B18027D}"/>
              </a:ext>
            </a:extLst>
          </p:cNvPr>
          <p:cNvSpPr/>
          <p:nvPr/>
        </p:nvSpPr>
        <p:spPr>
          <a:xfrm>
            <a:off x="804301" y="5173622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②</a:t>
            </a:r>
            <a:endParaRPr lang="ko-KR" altLang="en-US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83B20F17-1BD1-4C8A-8428-C70D7C91E511}"/>
              </a:ext>
            </a:extLst>
          </p:cNvPr>
          <p:cNvSpPr/>
          <p:nvPr/>
        </p:nvSpPr>
        <p:spPr bwMode="auto">
          <a:xfrm>
            <a:off x="3167477" y="2174114"/>
            <a:ext cx="1073181" cy="12581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910B878D-130C-447C-8C93-1D87036A371E}"/>
              </a:ext>
            </a:extLst>
          </p:cNvPr>
          <p:cNvSpPr/>
          <p:nvPr/>
        </p:nvSpPr>
        <p:spPr>
          <a:xfrm>
            <a:off x="3354516" y="3436836"/>
            <a:ext cx="6832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① </a:t>
            </a:r>
            <a:r>
              <a:rPr lang="en-US" altLang="ko-KR" sz="900">
                <a:latin typeface="+mn-ea"/>
              </a:rPr>
              <a:t>XY cal.</a:t>
            </a:r>
            <a:endParaRPr lang="ko-KR" altLang="en-US" sz="900"/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AB780E9C-0A5F-42E7-B331-E0FC3A1528B2}"/>
              </a:ext>
            </a:extLst>
          </p:cNvPr>
          <p:cNvSpPr/>
          <p:nvPr/>
        </p:nvSpPr>
        <p:spPr bwMode="auto">
          <a:xfrm>
            <a:off x="3600289" y="3073680"/>
            <a:ext cx="432000" cy="261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grpSp>
        <p:nvGrpSpPr>
          <p:cNvPr id="429" name="그룹 428">
            <a:extLst>
              <a:ext uri="{FF2B5EF4-FFF2-40B4-BE49-F238E27FC236}">
                <a16:creationId xmlns:a16="http://schemas.microsoft.com/office/drawing/2014/main" id="{1F858493-F56B-4D19-9F44-7CE29F64B515}"/>
              </a:ext>
            </a:extLst>
          </p:cNvPr>
          <p:cNvGrpSpPr/>
          <p:nvPr/>
        </p:nvGrpSpPr>
        <p:grpSpPr>
          <a:xfrm>
            <a:off x="3634321" y="3110483"/>
            <a:ext cx="360610" cy="181436"/>
            <a:chOff x="625477" y="5849627"/>
            <a:chExt cx="246300" cy="123923"/>
          </a:xfrm>
        </p:grpSpPr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0CCA728B-8166-462E-99EB-A1F80AC65824}"/>
                </a:ext>
              </a:extLst>
            </p:cNvPr>
            <p:cNvSpPr/>
            <p:nvPr/>
          </p:nvSpPr>
          <p:spPr bwMode="auto">
            <a:xfrm>
              <a:off x="625477" y="5849627"/>
              <a:ext cx="122943" cy="122943"/>
            </a:xfrm>
            <a:prstGeom prst="ellipse">
              <a:avLst/>
            </a:prstGeom>
            <a:solidFill>
              <a:srgbClr val="0066FF">
                <a:alpha val="1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RX</a:t>
              </a: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1AE88A30-F981-4F4D-9412-676577C340FF}"/>
                </a:ext>
              </a:extLst>
            </p:cNvPr>
            <p:cNvSpPr/>
            <p:nvPr/>
          </p:nvSpPr>
          <p:spPr bwMode="auto">
            <a:xfrm>
              <a:off x="748834" y="5850607"/>
              <a:ext cx="122943" cy="122943"/>
            </a:xfrm>
            <a:prstGeom prst="ellipse">
              <a:avLst/>
            </a:prstGeom>
            <a:solidFill>
              <a:srgbClr val="FFC8C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TX</a:t>
              </a:r>
              <a:endParaRPr lang="ko-KR" altLang="en-US" sz="900">
                <a:solidFill>
                  <a:srgbClr val="FF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73539293-EE9E-478A-936A-850140BBB806}"/>
              </a:ext>
            </a:extLst>
          </p:cNvPr>
          <p:cNvSpPr/>
          <p:nvPr/>
        </p:nvSpPr>
        <p:spPr bwMode="auto">
          <a:xfrm>
            <a:off x="3278407" y="3919151"/>
            <a:ext cx="830914" cy="1489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258EFAFF-6E98-4E24-9195-4A173014B8DA}"/>
              </a:ext>
            </a:extLst>
          </p:cNvPr>
          <p:cNvSpPr/>
          <p:nvPr/>
        </p:nvSpPr>
        <p:spPr>
          <a:xfrm>
            <a:off x="3286477" y="5390176"/>
            <a:ext cx="8076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②</a:t>
            </a:r>
            <a:r>
              <a:rPr lang="ko-KR" altLang="en-US" sz="900">
                <a:latin typeface="+mn-ea"/>
              </a:rPr>
              <a:t> </a:t>
            </a:r>
            <a:r>
              <a:rPr lang="en-US" altLang="ko-KR" sz="900">
                <a:latin typeface="+mn-ea"/>
              </a:rPr>
              <a:t>Z cal.</a:t>
            </a:r>
            <a:endParaRPr lang="ko-KR" altLang="en-US" sz="900"/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F4F5FC-8B37-43E8-B3B5-C95056A9525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572426" y="4170112"/>
            <a:ext cx="111906" cy="761717"/>
          </a:xfrm>
          <a:prstGeom prst="straightConnector1">
            <a:avLst/>
          </a:prstGeom>
          <a:ln w="3175">
            <a:solidFill>
              <a:srgbClr val="FF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804C4883-953F-4028-964A-DB32219A1D23}"/>
              </a:ext>
            </a:extLst>
          </p:cNvPr>
          <p:cNvSpPr txBox="1"/>
          <p:nvPr/>
        </p:nvSpPr>
        <p:spPr>
          <a:xfrm>
            <a:off x="3300341" y="3986261"/>
            <a:ext cx="767385" cy="184666"/>
          </a:xfrm>
          <a:prstGeom prst="rect">
            <a:avLst/>
          </a:prstGeom>
          <a:gradFill flip="none" rotWithShape="1">
            <a:gsLst>
              <a:gs pos="84000">
                <a:srgbClr val="CACACA"/>
              </a:gs>
              <a:gs pos="69000">
                <a:schemeClr val="bg1"/>
              </a:gs>
              <a:gs pos="0">
                <a:schemeClr val="bg1">
                  <a:lumMod val="95000"/>
                  <a:shade val="30000"/>
                  <a:satMod val="115000"/>
                </a:schemeClr>
              </a:gs>
              <a:gs pos="55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">
                <a:latin typeface="+mn-ea"/>
                <a:ea typeface="+mn-ea"/>
              </a:rPr>
              <a:t>Mirror</a:t>
            </a:r>
            <a:endParaRPr lang="ko-KR" altLang="en-US" sz="600"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851493-BA0B-414E-A939-AD92C9D9EC71}"/>
              </a:ext>
            </a:extLst>
          </p:cNvPr>
          <p:cNvSpPr/>
          <p:nvPr/>
        </p:nvSpPr>
        <p:spPr>
          <a:xfrm>
            <a:off x="3460521" y="4931829"/>
            <a:ext cx="223810" cy="66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635E9CF4-04AD-4D3B-AC58-D1B64FC2DA9D}"/>
              </a:ext>
            </a:extLst>
          </p:cNvPr>
          <p:cNvSpPr/>
          <p:nvPr/>
        </p:nvSpPr>
        <p:spPr>
          <a:xfrm rot="10800000">
            <a:off x="3460326" y="5027923"/>
            <a:ext cx="230840" cy="76358"/>
          </a:xfrm>
          <a:prstGeom prst="triangl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BC88B957-BF03-472D-B08F-6989E00FD8B9}"/>
              </a:ext>
            </a:extLst>
          </p:cNvPr>
          <p:cNvSpPr txBox="1"/>
          <p:nvPr/>
        </p:nvSpPr>
        <p:spPr>
          <a:xfrm>
            <a:off x="2882897" y="4861133"/>
            <a:ext cx="6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Diffuser</a:t>
            </a: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41FD29F8-37D5-412B-BE26-BA3E38536C91}"/>
              </a:ext>
            </a:extLst>
          </p:cNvPr>
          <p:cNvCxnSpPr>
            <a:cxnSpLocks/>
            <a:stCxn id="448" idx="0"/>
          </p:cNvCxnSpPr>
          <p:nvPr/>
        </p:nvCxnSpPr>
        <p:spPr>
          <a:xfrm flipH="1" flipV="1">
            <a:off x="3684332" y="4111388"/>
            <a:ext cx="73986" cy="1035290"/>
          </a:xfrm>
          <a:prstGeom prst="straightConnector1">
            <a:avLst/>
          </a:prstGeom>
          <a:ln w="3175">
            <a:solidFill>
              <a:srgbClr val="FF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2" name="그림 751">
            <a:extLst>
              <a:ext uri="{FF2B5EF4-FFF2-40B4-BE49-F238E27FC236}">
                <a16:creationId xmlns:a16="http://schemas.microsoft.com/office/drawing/2014/main" id="{794565BF-E300-41FC-91EB-AB588DCBE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29436" y="2306382"/>
            <a:ext cx="239630" cy="192468"/>
          </a:xfrm>
          <a:prstGeom prst="rect">
            <a:avLst/>
          </a:prstGeom>
        </p:spPr>
      </p:pic>
      <p:pic>
        <p:nvPicPr>
          <p:cNvPr id="753" name="그림 752">
            <a:extLst>
              <a:ext uri="{FF2B5EF4-FFF2-40B4-BE49-F238E27FC236}">
                <a16:creationId xmlns:a16="http://schemas.microsoft.com/office/drawing/2014/main" id="{8E08AB47-6524-4FD8-BD64-FB850C562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411716" y="2306383"/>
            <a:ext cx="239630" cy="192468"/>
          </a:xfrm>
          <a:prstGeom prst="rect">
            <a:avLst/>
          </a:prstGeom>
        </p:spPr>
      </p:pic>
      <p:pic>
        <p:nvPicPr>
          <p:cNvPr id="754" name="그림 753">
            <a:extLst>
              <a:ext uri="{FF2B5EF4-FFF2-40B4-BE49-F238E27FC236}">
                <a16:creationId xmlns:a16="http://schemas.microsoft.com/office/drawing/2014/main" id="{0ADA7FA3-5453-45CF-9DED-D636A64D9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593996" y="2306383"/>
            <a:ext cx="239630" cy="192468"/>
          </a:xfrm>
          <a:prstGeom prst="rect">
            <a:avLst/>
          </a:prstGeom>
        </p:spPr>
      </p:pic>
      <p:pic>
        <p:nvPicPr>
          <p:cNvPr id="755" name="그림 754">
            <a:extLst>
              <a:ext uri="{FF2B5EF4-FFF2-40B4-BE49-F238E27FC236}">
                <a16:creationId xmlns:a16="http://schemas.microsoft.com/office/drawing/2014/main" id="{18A400FB-2E2A-4295-A0FB-58438C98C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776276" y="2306383"/>
            <a:ext cx="239630" cy="192468"/>
          </a:xfrm>
          <a:prstGeom prst="rect">
            <a:avLst/>
          </a:prstGeom>
        </p:spPr>
      </p:pic>
      <p:pic>
        <p:nvPicPr>
          <p:cNvPr id="756" name="그림 755">
            <a:extLst>
              <a:ext uri="{FF2B5EF4-FFF2-40B4-BE49-F238E27FC236}">
                <a16:creationId xmlns:a16="http://schemas.microsoft.com/office/drawing/2014/main" id="{C9558F99-1B8B-430C-B35C-AB160F0BF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958558" y="2306383"/>
            <a:ext cx="239630" cy="192468"/>
          </a:xfrm>
          <a:prstGeom prst="rect">
            <a:avLst/>
          </a:prstGeom>
        </p:spPr>
      </p:pic>
      <p:sp>
        <p:nvSpPr>
          <p:cNvPr id="432" name="TextBox 431">
            <a:extLst>
              <a:ext uri="{FF2B5EF4-FFF2-40B4-BE49-F238E27FC236}">
                <a16:creationId xmlns:a16="http://schemas.microsoft.com/office/drawing/2014/main" id="{E316C874-2A7C-4614-8F41-2A3B3ADB4E1D}"/>
              </a:ext>
            </a:extLst>
          </p:cNvPr>
          <p:cNvSpPr txBox="1"/>
          <p:nvPr/>
        </p:nvSpPr>
        <p:spPr>
          <a:xfrm>
            <a:off x="3248576" y="2221536"/>
            <a:ext cx="928536" cy="18466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>
                <a:latin typeface="+mn-ea"/>
                <a:ea typeface="+mn-ea"/>
              </a:rPr>
              <a:t>LED Chart</a:t>
            </a:r>
            <a:endParaRPr lang="ko-KR" altLang="en-US" sz="600">
              <a:latin typeface="+mn-ea"/>
              <a:ea typeface="+mn-ea"/>
            </a:endParaRPr>
          </a:p>
        </p:txBody>
      </p:sp>
      <p:sp>
        <p:nvSpPr>
          <p:cNvPr id="453" name="이등변 삼각형 452">
            <a:extLst>
              <a:ext uri="{FF2B5EF4-FFF2-40B4-BE49-F238E27FC236}">
                <a16:creationId xmlns:a16="http://schemas.microsoft.com/office/drawing/2014/main" id="{31F4FABC-16B4-49B7-AE97-2FA125752064}"/>
              </a:ext>
            </a:extLst>
          </p:cNvPr>
          <p:cNvSpPr/>
          <p:nvPr/>
        </p:nvSpPr>
        <p:spPr>
          <a:xfrm rot="10800000">
            <a:off x="3295752" y="2412575"/>
            <a:ext cx="800686" cy="656327"/>
          </a:xfrm>
          <a:prstGeom prst="triangle">
            <a:avLst>
              <a:gd name="adj" fmla="val 47503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13B81599-E566-43D9-A70F-F4E7C90D4F2C}"/>
              </a:ext>
            </a:extLst>
          </p:cNvPr>
          <p:cNvSpPr txBox="1"/>
          <p:nvPr/>
        </p:nvSpPr>
        <p:spPr>
          <a:xfrm>
            <a:off x="4101960" y="2263388"/>
            <a:ext cx="64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err="1">
                <a:solidFill>
                  <a:srgbClr val="006600"/>
                </a:solidFill>
                <a:latin typeface="+mn-ea"/>
                <a:ea typeface="+mn-ea"/>
              </a:rPr>
              <a:t>외부광원</a:t>
            </a:r>
            <a:endParaRPr lang="en-US" altLang="ko-KR" sz="700">
              <a:solidFill>
                <a:srgbClr val="006600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700">
                <a:solidFill>
                  <a:srgbClr val="006600"/>
                </a:solidFill>
                <a:latin typeface="+mn-ea"/>
                <a:ea typeface="+mn-ea"/>
              </a:rPr>
              <a:t>(</a:t>
            </a:r>
            <a:r>
              <a:rPr lang="ko-KR" altLang="en-US" sz="700">
                <a:solidFill>
                  <a:srgbClr val="006600"/>
                </a:solidFill>
                <a:latin typeface="+mn-ea"/>
                <a:ea typeface="+mn-ea"/>
              </a:rPr>
              <a:t>적외선</a:t>
            </a:r>
            <a:r>
              <a:rPr lang="en-US" altLang="ko-KR" sz="700">
                <a:solidFill>
                  <a:srgbClr val="006600"/>
                </a:solidFill>
                <a:latin typeface="+mn-ea"/>
                <a:ea typeface="+mn-ea"/>
              </a:rPr>
              <a:t>)</a:t>
            </a:r>
            <a:endParaRPr lang="ko-KR" altLang="en-US" sz="7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295CD9FC-3A19-4D70-B745-6E6E06D067B2}"/>
              </a:ext>
            </a:extLst>
          </p:cNvPr>
          <p:cNvSpPr/>
          <p:nvPr/>
        </p:nvSpPr>
        <p:spPr bwMode="auto">
          <a:xfrm>
            <a:off x="3449754" y="5108087"/>
            <a:ext cx="432000" cy="261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E1FED66-5167-4D6A-99E7-9A0AC67D8A4A}"/>
              </a:ext>
            </a:extLst>
          </p:cNvPr>
          <p:cNvGrpSpPr/>
          <p:nvPr/>
        </p:nvGrpSpPr>
        <p:grpSpPr>
          <a:xfrm>
            <a:off x="3487709" y="5145243"/>
            <a:ext cx="360610" cy="181436"/>
            <a:chOff x="625477" y="5849627"/>
            <a:chExt cx="246300" cy="123923"/>
          </a:xfrm>
        </p:grpSpPr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40FF5F30-F305-4F4A-A483-251CF970458C}"/>
                </a:ext>
              </a:extLst>
            </p:cNvPr>
            <p:cNvSpPr/>
            <p:nvPr/>
          </p:nvSpPr>
          <p:spPr bwMode="auto">
            <a:xfrm>
              <a:off x="625477" y="5849627"/>
              <a:ext cx="122943" cy="122943"/>
            </a:xfrm>
            <a:prstGeom prst="ellipse">
              <a:avLst/>
            </a:prstGeom>
            <a:solidFill>
              <a:srgbClr val="0066FF">
                <a:alpha val="1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RX</a:t>
              </a: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115AA9D1-6274-4506-8FB6-5F9D69D0CB52}"/>
                </a:ext>
              </a:extLst>
            </p:cNvPr>
            <p:cNvSpPr/>
            <p:nvPr/>
          </p:nvSpPr>
          <p:spPr bwMode="auto">
            <a:xfrm>
              <a:off x="748834" y="5850607"/>
              <a:ext cx="122943" cy="122943"/>
            </a:xfrm>
            <a:prstGeom prst="ellipse">
              <a:avLst/>
            </a:prstGeom>
            <a:solidFill>
              <a:srgbClr val="FFC8C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TX</a:t>
              </a:r>
              <a:endParaRPr lang="ko-KR" altLang="en-US" sz="900">
                <a:solidFill>
                  <a:srgbClr val="FF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289" name="직사각형 1288">
            <a:extLst>
              <a:ext uri="{FF2B5EF4-FFF2-40B4-BE49-F238E27FC236}">
                <a16:creationId xmlns:a16="http://schemas.microsoft.com/office/drawing/2014/main" id="{37984AE3-7390-4AB6-8EF1-B339EA00A2FC}"/>
              </a:ext>
            </a:extLst>
          </p:cNvPr>
          <p:cNvSpPr/>
          <p:nvPr/>
        </p:nvSpPr>
        <p:spPr>
          <a:xfrm>
            <a:off x="5095715" y="5922259"/>
            <a:ext cx="79360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0" lang="ko-KR" altLang="en-US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공용화</a:t>
            </a:r>
            <a:endParaRPr kumimoji="0" lang="en-US" altLang="ko-KR" sz="1000" kern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algn="ctr"/>
            <a:r>
              <a:rPr kumimoji="0" lang="en-US" altLang="ko-KR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Small Space</a:t>
            </a: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702F0734-3F37-4F24-910B-0B54538E988B}"/>
              </a:ext>
            </a:extLst>
          </p:cNvPr>
          <p:cNvSpPr txBox="1"/>
          <p:nvPr/>
        </p:nvSpPr>
        <p:spPr>
          <a:xfrm>
            <a:off x="6177758" y="5922259"/>
            <a:ext cx="92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1000">
                <a:solidFill>
                  <a:schemeClr val="tx1"/>
                </a:solidFill>
              </a:rPr>
              <a:t>운영비 ↓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제작비용 ↓ </a:t>
            </a:r>
          </a:p>
        </p:txBody>
      </p:sp>
      <p:sp>
        <p:nvSpPr>
          <p:cNvPr id="1291" name="이등변 삼각형 1290">
            <a:extLst>
              <a:ext uri="{FF2B5EF4-FFF2-40B4-BE49-F238E27FC236}">
                <a16:creationId xmlns:a16="http://schemas.microsoft.com/office/drawing/2014/main" id="{E94F7716-1424-450E-A5DF-E784653F11D9}"/>
              </a:ext>
            </a:extLst>
          </p:cNvPr>
          <p:cNvSpPr/>
          <p:nvPr/>
        </p:nvSpPr>
        <p:spPr>
          <a:xfrm rot="5400000">
            <a:off x="5864551" y="6078646"/>
            <a:ext cx="337975" cy="8733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4DDBDBA9-B2F6-4EBA-9C7A-E0A120D36724}"/>
              </a:ext>
            </a:extLst>
          </p:cNvPr>
          <p:cNvSpPr txBox="1"/>
          <p:nvPr/>
        </p:nvSpPr>
        <p:spPr>
          <a:xfrm>
            <a:off x="7389560" y="5922259"/>
            <a:ext cx="13338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1000">
                <a:solidFill>
                  <a:schemeClr val="tx1"/>
                </a:solidFill>
              </a:rPr>
              <a:t>에너지 절약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이산화탄소 발생 감소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32A72632-FD9F-483B-BFBA-09343F8382AD}"/>
              </a:ext>
            </a:extLst>
          </p:cNvPr>
          <p:cNvSpPr txBox="1"/>
          <p:nvPr/>
        </p:nvSpPr>
        <p:spPr>
          <a:xfrm>
            <a:off x="9011841" y="5991509"/>
            <a:ext cx="565679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1100" b="1">
                <a:solidFill>
                  <a:schemeClr val="tx1"/>
                </a:solidFill>
              </a:rPr>
              <a:t>친환경</a:t>
            </a:r>
          </a:p>
        </p:txBody>
      </p:sp>
      <p:sp>
        <p:nvSpPr>
          <p:cNvPr id="1296" name="이등변 삼각형 1295">
            <a:extLst>
              <a:ext uri="{FF2B5EF4-FFF2-40B4-BE49-F238E27FC236}">
                <a16:creationId xmlns:a16="http://schemas.microsoft.com/office/drawing/2014/main" id="{5AF31F32-6274-44FA-9466-9C64FE36DA2F}"/>
              </a:ext>
            </a:extLst>
          </p:cNvPr>
          <p:cNvSpPr/>
          <p:nvPr/>
        </p:nvSpPr>
        <p:spPr>
          <a:xfrm rot="5400000">
            <a:off x="7076353" y="6078646"/>
            <a:ext cx="337975" cy="8733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7" name="이등변 삼각형 1296">
            <a:extLst>
              <a:ext uri="{FF2B5EF4-FFF2-40B4-BE49-F238E27FC236}">
                <a16:creationId xmlns:a16="http://schemas.microsoft.com/office/drawing/2014/main" id="{AB06A9DC-2CB8-4542-8EA5-7B413D300EE3}"/>
              </a:ext>
            </a:extLst>
          </p:cNvPr>
          <p:cNvSpPr/>
          <p:nvPr/>
        </p:nvSpPr>
        <p:spPr>
          <a:xfrm rot="5400000">
            <a:off x="8698633" y="6078646"/>
            <a:ext cx="337975" cy="8733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CEDD87E1-82BB-4C4C-9D11-6F75860E7D74}"/>
              </a:ext>
            </a:extLst>
          </p:cNvPr>
          <p:cNvSpPr txBox="1"/>
          <p:nvPr/>
        </p:nvSpPr>
        <p:spPr>
          <a:xfrm>
            <a:off x="5400363" y="1494498"/>
            <a:ext cx="44281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XY (Geometric) Calibration</a:t>
            </a:r>
          </a:p>
          <a:p>
            <a:pPr>
              <a:buNone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- 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외부 광원 사용으로 근거리에 </a:t>
            </a:r>
            <a:r>
              <a:rPr lang="en-US" altLang="ko-KR" sz="1100" b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100" b="0">
                <a:solidFill>
                  <a:schemeClr val="tx1"/>
                </a:solidFill>
                <a:latin typeface="+mn-ea"/>
              </a:rPr>
              <a:t>차원</a:t>
            </a:r>
            <a:r>
              <a:rPr lang="en-US" altLang="ko-KR" sz="1100" b="0">
                <a:solidFill>
                  <a:schemeClr val="tx1"/>
                </a:solidFill>
                <a:latin typeface="+mn-ea"/>
              </a:rPr>
              <a:t> Chart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배치 가능</a:t>
            </a:r>
            <a:endParaRPr lang="en-US" altLang="ko-KR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buNone/>
            </a:pP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2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차원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Chart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사용으로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Capture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장수 감소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(Tact Time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단축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</a:t>
            </a:r>
            <a:endParaRPr lang="ko-KR" altLang="en-US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A601E7-DD4D-49D9-98FC-FBBFB9847B09}"/>
              </a:ext>
            </a:extLst>
          </p:cNvPr>
          <p:cNvCxnSpPr>
            <a:stCxn id="321" idx="3"/>
            <a:endCxn id="322" idx="1"/>
          </p:cNvCxnSpPr>
          <p:nvPr/>
        </p:nvCxnSpPr>
        <p:spPr>
          <a:xfrm flipV="1">
            <a:off x="2022029" y="5836597"/>
            <a:ext cx="1028000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69F621D7-0BD9-4E37-B3A1-41206FF9D6FD}"/>
              </a:ext>
            </a:extLst>
          </p:cNvPr>
          <p:cNvSpPr/>
          <p:nvPr/>
        </p:nvSpPr>
        <p:spPr>
          <a:xfrm>
            <a:off x="2206964" y="3429000"/>
            <a:ext cx="669423" cy="642602"/>
          </a:xfrm>
          <a:prstGeom prst="striped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35C0B7F4-6869-4912-9123-F8B5CA28674D}"/>
              </a:ext>
            </a:extLst>
          </p:cNvPr>
          <p:cNvSpPr txBox="1"/>
          <p:nvPr/>
        </p:nvSpPr>
        <p:spPr>
          <a:xfrm>
            <a:off x="5400363" y="3713272"/>
            <a:ext cx="44281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latin typeface="+mn-lt"/>
                <a:ea typeface="LG스마트체2.0 Regular" panose="020B0600000101010101" pitchFamily="50" charset="-127"/>
              </a:rPr>
              <a:t>Z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(Ranging) Calibration</a:t>
            </a:r>
          </a:p>
          <a:p>
            <a:pPr>
              <a:buNone/>
            </a:pP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Mirror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를 사용하여 근거리에서 장거리 모사</a:t>
            </a:r>
            <a:endParaRPr lang="en-US" altLang="ko-KR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buNone/>
            </a:pP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Diffuser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를 사용하여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Plain Chart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모사</a:t>
            </a:r>
            <a:endParaRPr lang="en-US" altLang="ko-KR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F9D423FB-E5FA-4EC4-991A-FFC61E01190C}"/>
              </a:ext>
            </a:extLst>
          </p:cNvPr>
          <p:cNvSpPr/>
          <p:nvPr/>
        </p:nvSpPr>
        <p:spPr>
          <a:xfrm>
            <a:off x="7547657" y="2300887"/>
            <a:ext cx="1726802" cy="103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C70A9701-6967-407A-9906-98888BB3C938}"/>
              </a:ext>
            </a:extLst>
          </p:cNvPr>
          <p:cNvSpPr/>
          <p:nvPr/>
        </p:nvSpPr>
        <p:spPr>
          <a:xfrm>
            <a:off x="7634598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1DBD68B7-7C06-43B4-A361-D0F86B72E2E4}"/>
              </a:ext>
            </a:extLst>
          </p:cNvPr>
          <p:cNvSpPr/>
          <p:nvPr/>
        </p:nvSpPr>
        <p:spPr>
          <a:xfrm>
            <a:off x="7882664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AA53817B-4AE2-493C-BC0D-90D506AB5027}"/>
              </a:ext>
            </a:extLst>
          </p:cNvPr>
          <p:cNvSpPr/>
          <p:nvPr/>
        </p:nvSpPr>
        <p:spPr>
          <a:xfrm>
            <a:off x="8130730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13DF9BF8-5276-4F60-86D7-D1A53E91510D}"/>
              </a:ext>
            </a:extLst>
          </p:cNvPr>
          <p:cNvSpPr/>
          <p:nvPr/>
        </p:nvSpPr>
        <p:spPr>
          <a:xfrm>
            <a:off x="8378795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D552A596-D991-4211-90CD-93519B394023}"/>
              </a:ext>
            </a:extLst>
          </p:cNvPr>
          <p:cNvSpPr/>
          <p:nvPr/>
        </p:nvSpPr>
        <p:spPr>
          <a:xfrm>
            <a:off x="8626861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5A210C15-040F-4ECA-946D-7ECD4AB52582}"/>
              </a:ext>
            </a:extLst>
          </p:cNvPr>
          <p:cNvSpPr/>
          <p:nvPr/>
        </p:nvSpPr>
        <p:spPr>
          <a:xfrm>
            <a:off x="8874927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4BEAAC33-FFF3-40F2-A72A-76D6E44C1615}"/>
              </a:ext>
            </a:extLst>
          </p:cNvPr>
          <p:cNvSpPr/>
          <p:nvPr/>
        </p:nvSpPr>
        <p:spPr>
          <a:xfrm>
            <a:off x="9122991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846534F0-2216-47A4-B7FF-27DB0F80AF55}"/>
              </a:ext>
            </a:extLst>
          </p:cNvPr>
          <p:cNvSpPr/>
          <p:nvPr/>
        </p:nvSpPr>
        <p:spPr>
          <a:xfrm>
            <a:off x="7634598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2566B7D7-C0A8-4FCD-93B6-862C4056DC96}"/>
              </a:ext>
            </a:extLst>
          </p:cNvPr>
          <p:cNvSpPr/>
          <p:nvPr/>
        </p:nvSpPr>
        <p:spPr>
          <a:xfrm>
            <a:off x="7882664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06B89607-B798-4615-B718-86A233E73B4F}"/>
              </a:ext>
            </a:extLst>
          </p:cNvPr>
          <p:cNvSpPr/>
          <p:nvPr/>
        </p:nvSpPr>
        <p:spPr>
          <a:xfrm>
            <a:off x="8130730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3F9417AE-F188-4FB7-934F-D6A4927A4533}"/>
              </a:ext>
            </a:extLst>
          </p:cNvPr>
          <p:cNvSpPr/>
          <p:nvPr/>
        </p:nvSpPr>
        <p:spPr>
          <a:xfrm>
            <a:off x="8378795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42A495EA-E8B2-4227-9FB7-2795C4990D4B}"/>
              </a:ext>
            </a:extLst>
          </p:cNvPr>
          <p:cNvSpPr/>
          <p:nvPr/>
        </p:nvSpPr>
        <p:spPr>
          <a:xfrm>
            <a:off x="8626861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2779467F-A562-453F-9AEA-86A05054A885}"/>
              </a:ext>
            </a:extLst>
          </p:cNvPr>
          <p:cNvSpPr/>
          <p:nvPr/>
        </p:nvSpPr>
        <p:spPr>
          <a:xfrm>
            <a:off x="8874927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F40E6872-60CE-4239-8305-3366A71B2959}"/>
              </a:ext>
            </a:extLst>
          </p:cNvPr>
          <p:cNvSpPr/>
          <p:nvPr/>
        </p:nvSpPr>
        <p:spPr>
          <a:xfrm>
            <a:off x="9122991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5FC797A4-6355-4461-8102-67831C209BAC}"/>
              </a:ext>
            </a:extLst>
          </p:cNvPr>
          <p:cNvSpPr/>
          <p:nvPr/>
        </p:nvSpPr>
        <p:spPr>
          <a:xfrm>
            <a:off x="7634598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685FCE52-4CD7-4CE6-90A9-575D08062135}"/>
              </a:ext>
            </a:extLst>
          </p:cNvPr>
          <p:cNvSpPr/>
          <p:nvPr/>
        </p:nvSpPr>
        <p:spPr>
          <a:xfrm>
            <a:off x="7882664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4E73EADA-3CA5-486B-BC1F-AF22E2C89CC4}"/>
              </a:ext>
            </a:extLst>
          </p:cNvPr>
          <p:cNvSpPr/>
          <p:nvPr/>
        </p:nvSpPr>
        <p:spPr>
          <a:xfrm>
            <a:off x="8130730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10D455F1-2B2A-4A66-80CB-8D2DD5F1C1A2}"/>
              </a:ext>
            </a:extLst>
          </p:cNvPr>
          <p:cNvSpPr/>
          <p:nvPr/>
        </p:nvSpPr>
        <p:spPr>
          <a:xfrm>
            <a:off x="8378795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14BD054D-03C0-4118-BA80-3B272C256671}"/>
              </a:ext>
            </a:extLst>
          </p:cNvPr>
          <p:cNvSpPr/>
          <p:nvPr/>
        </p:nvSpPr>
        <p:spPr>
          <a:xfrm>
            <a:off x="8626861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610F78EC-B08F-40B5-9FB1-C7E38D98C509}"/>
              </a:ext>
            </a:extLst>
          </p:cNvPr>
          <p:cNvSpPr/>
          <p:nvPr/>
        </p:nvSpPr>
        <p:spPr>
          <a:xfrm>
            <a:off x="8874927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1DD3D277-E590-4B70-ABDB-F90C55B00AD1}"/>
              </a:ext>
            </a:extLst>
          </p:cNvPr>
          <p:cNvSpPr/>
          <p:nvPr/>
        </p:nvSpPr>
        <p:spPr>
          <a:xfrm>
            <a:off x="9122991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48E6276A-173A-4A0F-8B28-5DB1C68D218C}"/>
              </a:ext>
            </a:extLst>
          </p:cNvPr>
          <p:cNvSpPr/>
          <p:nvPr/>
        </p:nvSpPr>
        <p:spPr>
          <a:xfrm>
            <a:off x="7634598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30DBE1A6-592D-4252-B655-731511EDF517}"/>
              </a:ext>
            </a:extLst>
          </p:cNvPr>
          <p:cNvSpPr/>
          <p:nvPr/>
        </p:nvSpPr>
        <p:spPr>
          <a:xfrm>
            <a:off x="7882664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96EFE84C-D779-4E36-91EF-0AC8F7C564D3}"/>
              </a:ext>
            </a:extLst>
          </p:cNvPr>
          <p:cNvSpPr/>
          <p:nvPr/>
        </p:nvSpPr>
        <p:spPr>
          <a:xfrm>
            <a:off x="8130730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D9131547-8C47-4AD7-A084-C417EFE38CA4}"/>
              </a:ext>
            </a:extLst>
          </p:cNvPr>
          <p:cNvSpPr/>
          <p:nvPr/>
        </p:nvSpPr>
        <p:spPr>
          <a:xfrm>
            <a:off x="8378795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1F246C3D-81D1-45E9-96C7-F22AAC37CBC3}"/>
              </a:ext>
            </a:extLst>
          </p:cNvPr>
          <p:cNvSpPr/>
          <p:nvPr/>
        </p:nvSpPr>
        <p:spPr>
          <a:xfrm>
            <a:off x="8626861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DFA342B8-1C63-4D1D-BEE8-BE04A29C7EEB}"/>
              </a:ext>
            </a:extLst>
          </p:cNvPr>
          <p:cNvSpPr/>
          <p:nvPr/>
        </p:nvSpPr>
        <p:spPr>
          <a:xfrm>
            <a:off x="8874927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0EDCDC01-26D9-4C2E-A4FC-E0C763F8904A}"/>
              </a:ext>
            </a:extLst>
          </p:cNvPr>
          <p:cNvSpPr/>
          <p:nvPr/>
        </p:nvSpPr>
        <p:spPr>
          <a:xfrm>
            <a:off x="9122991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E5301D6B-37E5-4C40-B603-538E79EDD54B}"/>
              </a:ext>
            </a:extLst>
          </p:cNvPr>
          <p:cNvSpPr/>
          <p:nvPr/>
        </p:nvSpPr>
        <p:spPr>
          <a:xfrm>
            <a:off x="7634598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B674BC55-9E54-4B5C-A2FE-2C38A1578A8C}"/>
              </a:ext>
            </a:extLst>
          </p:cNvPr>
          <p:cNvSpPr/>
          <p:nvPr/>
        </p:nvSpPr>
        <p:spPr>
          <a:xfrm>
            <a:off x="7882664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16E6238D-6336-4A7C-A901-78CC2DDE1B78}"/>
              </a:ext>
            </a:extLst>
          </p:cNvPr>
          <p:cNvSpPr/>
          <p:nvPr/>
        </p:nvSpPr>
        <p:spPr>
          <a:xfrm>
            <a:off x="8130730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0163505E-41A2-4FC5-BF69-5CB052397B83}"/>
              </a:ext>
            </a:extLst>
          </p:cNvPr>
          <p:cNvSpPr/>
          <p:nvPr/>
        </p:nvSpPr>
        <p:spPr>
          <a:xfrm>
            <a:off x="8378795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타원 489">
            <a:extLst>
              <a:ext uri="{FF2B5EF4-FFF2-40B4-BE49-F238E27FC236}">
                <a16:creationId xmlns:a16="http://schemas.microsoft.com/office/drawing/2014/main" id="{DA356D37-F8EF-4648-B4F3-F5C10DE20FB7}"/>
              </a:ext>
            </a:extLst>
          </p:cNvPr>
          <p:cNvSpPr/>
          <p:nvPr/>
        </p:nvSpPr>
        <p:spPr>
          <a:xfrm>
            <a:off x="8626861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6D72BD40-ED7D-4CB5-8CF3-8FE75257521D}"/>
              </a:ext>
            </a:extLst>
          </p:cNvPr>
          <p:cNvSpPr/>
          <p:nvPr/>
        </p:nvSpPr>
        <p:spPr>
          <a:xfrm>
            <a:off x="8874927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2" name="타원 491">
            <a:extLst>
              <a:ext uri="{FF2B5EF4-FFF2-40B4-BE49-F238E27FC236}">
                <a16:creationId xmlns:a16="http://schemas.microsoft.com/office/drawing/2014/main" id="{031C2FF5-3087-4A1B-A0DC-9F20A97A6B20}"/>
              </a:ext>
            </a:extLst>
          </p:cNvPr>
          <p:cNvSpPr/>
          <p:nvPr/>
        </p:nvSpPr>
        <p:spPr>
          <a:xfrm>
            <a:off x="9122991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8F7A17D9-BFFA-4915-A1C7-435CBBFEB617}"/>
              </a:ext>
            </a:extLst>
          </p:cNvPr>
          <p:cNvGrpSpPr/>
          <p:nvPr/>
        </p:nvGrpSpPr>
        <p:grpSpPr>
          <a:xfrm>
            <a:off x="5997246" y="2434581"/>
            <a:ext cx="96671" cy="96308"/>
            <a:chOff x="8529104" y="3996257"/>
            <a:chExt cx="471655" cy="470266"/>
          </a:xfrm>
        </p:grpSpPr>
        <p:sp>
          <p:nvSpPr>
            <p:cNvPr id="531" name="부분 원형 530">
              <a:extLst>
                <a:ext uri="{FF2B5EF4-FFF2-40B4-BE49-F238E27FC236}">
                  <a16:creationId xmlns:a16="http://schemas.microsoft.com/office/drawing/2014/main" id="{C8D657BD-EA5F-4A3C-B79E-135FC3BD50CD}"/>
                </a:ext>
              </a:extLst>
            </p:cNvPr>
            <p:cNvSpPr/>
            <p:nvPr/>
          </p:nvSpPr>
          <p:spPr bwMode="auto">
            <a:xfrm flipV="1">
              <a:off x="8529104" y="3998523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32" name="부분 원형 531">
              <a:extLst>
                <a:ext uri="{FF2B5EF4-FFF2-40B4-BE49-F238E27FC236}">
                  <a16:creationId xmlns:a16="http://schemas.microsoft.com/office/drawing/2014/main" id="{FB82A25E-53E0-4FF1-AB3A-E37FBFB14A01}"/>
                </a:ext>
              </a:extLst>
            </p:cNvPr>
            <p:cNvSpPr/>
            <p:nvPr/>
          </p:nvSpPr>
          <p:spPr bwMode="auto">
            <a:xfrm flipH="1">
              <a:off x="8532759" y="3996257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533" name="그룹 532">
            <a:extLst>
              <a:ext uri="{FF2B5EF4-FFF2-40B4-BE49-F238E27FC236}">
                <a16:creationId xmlns:a16="http://schemas.microsoft.com/office/drawing/2014/main" id="{797721C1-D2DF-4CB0-9C9B-15828B0BE9E5}"/>
              </a:ext>
            </a:extLst>
          </p:cNvPr>
          <p:cNvGrpSpPr/>
          <p:nvPr/>
        </p:nvGrpSpPr>
        <p:grpSpPr>
          <a:xfrm>
            <a:off x="6885750" y="2434579"/>
            <a:ext cx="96671" cy="96312"/>
            <a:chOff x="8529104" y="3996257"/>
            <a:chExt cx="471655" cy="470266"/>
          </a:xfrm>
        </p:grpSpPr>
        <p:sp>
          <p:nvSpPr>
            <p:cNvPr id="534" name="부분 원형 533">
              <a:extLst>
                <a:ext uri="{FF2B5EF4-FFF2-40B4-BE49-F238E27FC236}">
                  <a16:creationId xmlns:a16="http://schemas.microsoft.com/office/drawing/2014/main" id="{72390B7E-E67C-440D-AC26-1C51A3CD320D}"/>
                </a:ext>
              </a:extLst>
            </p:cNvPr>
            <p:cNvSpPr/>
            <p:nvPr/>
          </p:nvSpPr>
          <p:spPr bwMode="auto">
            <a:xfrm flipV="1">
              <a:off x="8529104" y="3998523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35" name="부분 원형 534">
              <a:extLst>
                <a:ext uri="{FF2B5EF4-FFF2-40B4-BE49-F238E27FC236}">
                  <a16:creationId xmlns:a16="http://schemas.microsoft.com/office/drawing/2014/main" id="{53FB41B8-7837-4FF8-A6A8-0E50927DD502}"/>
                </a:ext>
              </a:extLst>
            </p:cNvPr>
            <p:cNvSpPr/>
            <p:nvPr/>
          </p:nvSpPr>
          <p:spPr bwMode="auto">
            <a:xfrm flipH="1">
              <a:off x="8532759" y="3996257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B89A7E7F-43D7-46C6-9836-944675B2BC30}"/>
              </a:ext>
            </a:extLst>
          </p:cNvPr>
          <p:cNvSpPr/>
          <p:nvPr/>
        </p:nvSpPr>
        <p:spPr bwMode="auto">
          <a:xfrm>
            <a:off x="6007079" y="2384153"/>
            <a:ext cx="192937" cy="197164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641409A2-0B61-4C33-86A4-A557C47777AC}"/>
              </a:ext>
            </a:extLst>
          </p:cNvPr>
          <p:cNvSpPr/>
          <p:nvPr/>
        </p:nvSpPr>
        <p:spPr bwMode="auto">
          <a:xfrm>
            <a:off x="6198749" y="2384153"/>
            <a:ext cx="192937" cy="197164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FEA8AD8B-3D17-43E4-ABF1-BA76DD1DCAAB}"/>
              </a:ext>
            </a:extLst>
          </p:cNvPr>
          <p:cNvSpPr/>
          <p:nvPr/>
        </p:nvSpPr>
        <p:spPr bwMode="auto">
          <a:xfrm>
            <a:off x="6404408" y="2384153"/>
            <a:ext cx="192937" cy="197164"/>
          </a:xfrm>
          <a:prstGeom prst="rect">
            <a:avLst/>
          </a:prstGeom>
          <a:solidFill>
            <a:srgbClr val="3333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453D5993-0E13-4DEF-8EF2-AD3FDDD6506A}"/>
              </a:ext>
            </a:extLst>
          </p:cNvPr>
          <p:cNvSpPr/>
          <p:nvPr/>
        </p:nvSpPr>
        <p:spPr bwMode="auto">
          <a:xfrm>
            <a:off x="6606230" y="2384153"/>
            <a:ext cx="192937" cy="197164"/>
          </a:xfrm>
          <a:prstGeom prst="rect">
            <a:avLst/>
          </a:prstGeom>
          <a:solidFill>
            <a:srgbClr val="08080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1C243E66-05F2-4AFA-9C80-35638D072E5A}"/>
              </a:ext>
            </a:extLst>
          </p:cNvPr>
          <p:cNvSpPr/>
          <p:nvPr/>
        </p:nvSpPr>
        <p:spPr bwMode="auto">
          <a:xfrm>
            <a:off x="6990808" y="2384153"/>
            <a:ext cx="192937" cy="197164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F22D360C-E82A-4BA0-9E06-15DDABA0C94B}"/>
              </a:ext>
            </a:extLst>
          </p:cNvPr>
          <p:cNvSpPr/>
          <p:nvPr/>
        </p:nvSpPr>
        <p:spPr bwMode="auto">
          <a:xfrm>
            <a:off x="7186941" y="2384153"/>
            <a:ext cx="192937" cy="197164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271698CE-A0E4-4C08-A722-1EE29A386483}"/>
              </a:ext>
            </a:extLst>
          </p:cNvPr>
          <p:cNvSpPr/>
          <p:nvPr/>
        </p:nvSpPr>
        <p:spPr bwMode="auto">
          <a:xfrm>
            <a:off x="5440540" y="2384153"/>
            <a:ext cx="192937" cy="197164"/>
          </a:xfrm>
          <a:prstGeom prst="rect">
            <a:avLst/>
          </a:prstGeom>
          <a:solidFill>
            <a:srgbClr val="3333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113D49EB-4F56-41D8-8546-18BBFA33DD16}"/>
              </a:ext>
            </a:extLst>
          </p:cNvPr>
          <p:cNvSpPr/>
          <p:nvPr/>
        </p:nvSpPr>
        <p:spPr bwMode="auto">
          <a:xfrm>
            <a:off x="5636218" y="2384153"/>
            <a:ext cx="192937" cy="197164"/>
          </a:xfrm>
          <a:prstGeom prst="rect">
            <a:avLst/>
          </a:prstGeom>
          <a:solidFill>
            <a:srgbClr val="08080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grpSp>
        <p:nvGrpSpPr>
          <p:cNvPr id="544" name="그룹 543">
            <a:extLst>
              <a:ext uri="{FF2B5EF4-FFF2-40B4-BE49-F238E27FC236}">
                <a16:creationId xmlns:a16="http://schemas.microsoft.com/office/drawing/2014/main" id="{07C281D2-88C6-45B8-8A37-B730339F4A8B}"/>
              </a:ext>
            </a:extLst>
          </p:cNvPr>
          <p:cNvGrpSpPr/>
          <p:nvPr/>
        </p:nvGrpSpPr>
        <p:grpSpPr>
          <a:xfrm>
            <a:off x="5825118" y="2385453"/>
            <a:ext cx="182311" cy="194565"/>
            <a:chOff x="2469874" y="2836727"/>
            <a:chExt cx="147652" cy="151610"/>
          </a:xfrm>
        </p:grpSpPr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E7685762-B229-4A9C-A834-E730DB3189F9}"/>
                </a:ext>
              </a:extLst>
            </p:cNvPr>
            <p:cNvSpPr/>
            <p:nvPr/>
          </p:nvSpPr>
          <p:spPr bwMode="auto">
            <a:xfrm>
              <a:off x="2469874" y="2836727"/>
              <a:ext cx="147652" cy="15161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46" name="십자형 545">
              <a:extLst>
                <a:ext uri="{FF2B5EF4-FFF2-40B4-BE49-F238E27FC236}">
                  <a16:creationId xmlns:a16="http://schemas.microsoft.com/office/drawing/2014/main" id="{155D7E5A-E3FE-443A-81BA-CEA673DA0A31}"/>
                </a:ext>
              </a:extLst>
            </p:cNvPr>
            <p:cNvSpPr/>
            <p:nvPr/>
          </p:nvSpPr>
          <p:spPr>
            <a:xfrm>
              <a:off x="2489700" y="2858813"/>
              <a:ext cx="108000" cy="108000"/>
            </a:xfrm>
            <a:prstGeom prst="plus">
              <a:avLst>
                <a:gd name="adj" fmla="val 42639"/>
              </a:avLst>
            </a:prstGeom>
            <a:solidFill>
              <a:srgbClr val="A6A6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83B9DA2C-862D-44EF-B226-46C963630F2C}"/>
              </a:ext>
            </a:extLst>
          </p:cNvPr>
          <p:cNvGrpSpPr/>
          <p:nvPr/>
        </p:nvGrpSpPr>
        <p:grpSpPr>
          <a:xfrm>
            <a:off x="6808693" y="2385453"/>
            <a:ext cx="180000" cy="194565"/>
            <a:chOff x="2469874" y="2836727"/>
            <a:chExt cx="147652" cy="151610"/>
          </a:xfrm>
        </p:grpSpPr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BAD1274-0E8B-4FAF-BE01-C6B143920823}"/>
                </a:ext>
              </a:extLst>
            </p:cNvPr>
            <p:cNvSpPr/>
            <p:nvPr/>
          </p:nvSpPr>
          <p:spPr bwMode="auto">
            <a:xfrm>
              <a:off x="2469874" y="2836727"/>
              <a:ext cx="147652" cy="15161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49" name="십자형 548">
              <a:extLst>
                <a:ext uri="{FF2B5EF4-FFF2-40B4-BE49-F238E27FC236}">
                  <a16:creationId xmlns:a16="http://schemas.microsoft.com/office/drawing/2014/main" id="{54CA9B77-1B0D-4FD7-B52F-27A7F4591878}"/>
                </a:ext>
              </a:extLst>
            </p:cNvPr>
            <p:cNvSpPr/>
            <p:nvPr/>
          </p:nvSpPr>
          <p:spPr>
            <a:xfrm>
              <a:off x="2489700" y="2858813"/>
              <a:ext cx="108000" cy="108000"/>
            </a:xfrm>
            <a:prstGeom prst="plus">
              <a:avLst>
                <a:gd name="adj" fmla="val 42639"/>
              </a:avLst>
            </a:prstGeom>
            <a:solidFill>
              <a:srgbClr val="A6A6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FA65539F-5EAB-4C6C-80BB-75CE63B813C3}"/>
              </a:ext>
            </a:extLst>
          </p:cNvPr>
          <p:cNvSpPr txBox="1"/>
          <p:nvPr/>
        </p:nvSpPr>
        <p:spPr>
          <a:xfrm>
            <a:off x="7578881" y="3425271"/>
            <a:ext cx="1973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Space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축소로 인해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2D Target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크기 현실화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A9AD3AA0-AA0B-44DF-AEE1-CD6D0C4E68A5}"/>
              </a:ext>
            </a:extLst>
          </p:cNvPr>
          <p:cNvSpPr txBox="1"/>
          <p:nvPr/>
        </p:nvSpPr>
        <p:spPr>
          <a:xfrm>
            <a:off x="5599642" y="3421073"/>
            <a:ext cx="15840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거리로 인한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2D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Target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크기 제약</a:t>
            </a:r>
          </a:p>
        </p:txBody>
      </p:sp>
      <p:sp>
        <p:nvSpPr>
          <p:cNvPr id="552" name="직사각형 551">
            <a:extLst>
              <a:ext uri="{FF2B5EF4-FFF2-40B4-BE49-F238E27FC236}">
                <a16:creationId xmlns:a16="http://schemas.microsoft.com/office/drawing/2014/main" id="{0B38ED2C-6607-458B-9EC4-A84009B65204}"/>
              </a:ext>
            </a:extLst>
          </p:cNvPr>
          <p:cNvSpPr/>
          <p:nvPr/>
        </p:nvSpPr>
        <p:spPr>
          <a:xfrm>
            <a:off x="5469859" y="2631587"/>
            <a:ext cx="123142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Capture : 60 scene</a:t>
            </a:r>
          </a:p>
          <a:p>
            <a:r>
              <a:rPr kumimoji="0" lang="en-US" altLang="ko-KR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Target Tact Time : 60</a:t>
            </a:r>
            <a:r>
              <a:rPr kumimoji="0" lang="ko-KR" altLang="en-US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분</a:t>
            </a:r>
            <a:endParaRPr lang="ko-KR" altLang="en-US" sz="900" b="1" dirty="0">
              <a:latin typeface="+mn-lt"/>
              <a:ea typeface="+mn-ea"/>
            </a:endParaRPr>
          </a:p>
        </p:txBody>
      </p: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A6F4A710-08DF-44BC-9350-57DC6576060E}"/>
              </a:ext>
            </a:extLst>
          </p:cNvPr>
          <p:cNvSpPr/>
          <p:nvPr/>
        </p:nvSpPr>
        <p:spPr>
          <a:xfrm>
            <a:off x="6730309" y="2987939"/>
            <a:ext cx="88357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Capture : 1 scene</a:t>
            </a:r>
          </a:p>
          <a:p>
            <a:r>
              <a:rPr kumimoji="0" lang="en-US" altLang="ko-KR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Tact Time : 8</a:t>
            </a:r>
            <a:r>
              <a:rPr kumimoji="0" lang="ko-KR" altLang="en-US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분</a:t>
            </a:r>
            <a:endParaRPr lang="ko-KR" altLang="en-US" sz="900" b="1" dirty="0">
              <a:latin typeface="+mn-lt"/>
              <a:ea typeface="+mn-ea"/>
            </a:endParaRPr>
          </a:p>
        </p:txBody>
      </p:sp>
      <p:sp>
        <p:nvSpPr>
          <p:cNvPr id="29" name="화살표: 위로 굽음 28">
            <a:extLst>
              <a:ext uri="{FF2B5EF4-FFF2-40B4-BE49-F238E27FC236}">
                <a16:creationId xmlns:a16="http://schemas.microsoft.com/office/drawing/2014/main" id="{80A78E0B-9DC5-4BF4-9408-0DC27C618B8A}"/>
              </a:ext>
            </a:extLst>
          </p:cNvPr>
          <p:cNvSpPr/>
          <p:nvPr/>
        </p:nvSpPr>
        <p:spPr>
          <a:xfrm rot="16200000" flipH="1" flipV="1">
            <a:off x="6463670" y="2962003"/>
            <a:ext cx="285118" cy="289203"/>
          </a:xfrm>
          <a:prstGeom prst="bentUp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CE0F56E-7E30-4966-936A-A638099D6845}"/>
              </a:ext>
            </a:extLst>
          </p:cNvPr>
          <p:cNvSpPr/>
          <p:nvPr/>
        </p:nvSpPr>
        <p:spPr>
          <a:xfrm>
            <a:off x="6117428" y="4511422"/>
            <a:ext cx="252000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B4701EAD-A785-4052-9DD8-93B118DE271A}"/>
              </a:ext>
            </a:extLst>
          </p:cNvPr>
          <p:cNvSpPr/>
          <p:nvPr/>
        </p:nvSpPr>
        <p:spPr>
          <a:xfrm>
            <a:off x="6206133" y="2094927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&lt;As-is&gt;</a:t>
            </a:r>
            <a:endParaRPr lang="ko-KR" altLang="en-US" sz="900" b="1">
              <a:latin typeface="+mn-lt"/>
            </a:endParaRPr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E09EDB9F-E225-4B2C-851C-A8818BD67E50}"/>
              </a:ext>
            </a:extLst>
          </p:cNvPr>
          <p:cNvSpPr/>
          <p:nvPr/>
        </p:nvSpPr>
        <p:spPr>
          <a:xfrm>
            <a:off x="8056748" y="2094927"/>
            <a:ext cx="5517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&lt;To-be&gt;</a:t>
            </a:r>
            <a:endParaRPr lang="ko-KR" altLang="en-US" sz="900" b="1">
              <a:latin typeface="+mn-lt"/>
            </a:endParaRPr>
          </a:p>
        </p:txBody>
      </p: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3F16CA29-069C-4DD9-A191-3C45ABAD3028}"/>
              </a:ext>
            </a:extLst>
          </p:cNvPr>
          <p:cNvSpPr/>
          <p:nvPr/>
        </p:nvSpPr>
        <p:spPr>
          <a:xfrm>
            <a:off x="5501191" y="4511422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&lt;As-is&gt;</a:t>
            </a:r>
            <a:endParaRPr lang="ko-KR" altLang="en-US" sz="900" b="1">
              <a:latin typeface="+mn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7ABA78-DB74-40C5-831B-FE272786199B}"/>
              </a:ext>
            </a:extLst>
          </p:cNvPr>
          <p:cNvSpPr/>
          <p:nvPr/>
        </p:nvSpPr>
        <p:spPr>
          <a:xfrm>
            <a:off x="8869107" y="4504610"/>
            <a:ext cx="87337" cy="2696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FA5F1C-09C3-40BE-8FA6-D1501662F10D}"/>
              </a:ext>
            </a:extLst>
          </p:cNvPr>
          <p:cNvCxnSpPr>
            <a:cxnSpLocks/>
            <a:stCxn id="33" idx="7"/>
            <a:endCxn id="34" idx="1"/>
          </p:cNvCxnSpPr>
          <p:nvPr/>
        </p:nvCxnSpPr>
        <p:spPr>
          <a:xfrm>
            <a:off x="6332523" y="4548327"/>
            <a:ext cx="2536584" cy="9110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화살표 연결선 565">
            <a:extLst>
              <a:ext uri="{FF2B5EF4-FFF2-40B4-BE49-F238E27FC236}">
                <a16:creationId xmlns:a16="http://schemas.microsoft.com/office/drawing/2014/main" id="{F0194106-183C-4D50-9CFB-9285DB05B988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>
          <a:xfrm flipH="1">
            <a:off x="6332523" y="4639429"/>
            <a:ext cx="2536584" cy="870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28D4B039-AB6A-41C5-9D18-B788683A848D}"/>
              </a:ext>
            </a:extLst>
          </p:cNvPr>
          <p:cNvSpPr txBox="1"/>
          <p:nvPr/>
        </p:nvSpPr>
        <p:spPr>
          <a:xfrm>
            <a:off x="8554030" y="4754230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Plain Chart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595861D2-D770-44DA-93A1-CF436B4A83B8}"/>
              </a:ext>
            </a:extLst>
          </p:cNvPr>
          <p:cNvSpPr txBox="1"/>
          <p:nvPr/>
        </p:nvSpPr>
        <p:spPr>
          <a:xfrm>
            <a:off x="6015894" y="475423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LiDAR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6F8968D9-2FA1-47C1-A01F-E79556A88CE2}"/>
              </a:ext>
            </a:extLst>
          </p:cNvPr>
          <p:cNvSpPr/>
          <p:nvPr/>
        </p:nvSpPr>
        <p:spPr>
          <a:xfrm>
            <a:off x="5501191" y="5173130"/>
            <a:ext cx="5517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&lt;To-be&gt;</a:t>
            </a:r>
            <a:endParaRPr lang="ko-KR" altLang="en-US" sz="900" b="1">
              <a:latin typeface="+mn-lt"/>
            </a:endParaRPr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24EC5813-4B5B-443A-A8B8-C94FAC10A1BD}"/>
              </a:ext>
            </a:extLst>
          </p:cNvPr>
          <p:cNvSpPr/>
          <p:nvPr/>
        </p:nvSpPr>
        <p:spPr>
          <a:xfrm>
            <a:off x="6117428" y="5160540"/>
            <a:ext cx="252000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D0C2865D-0291-41C6-BDDB-BB2EAA89A1DA}"/>
              </a:ext>
            </a:extLst>
          </p:cNvPr>
          <p:cNvSpPr/>
          <p:nvPr/>
        </p:nvSpPr>
        <p:spPr>
          <a:xfrm>
            <a:off x="7573707" y="5139843"/>
            <a:ext cx="87337" cy="297407"/>
          </a:xfrm>
          <a:prstGeom prst="rect">
            <a:avLst/>
          </a:prstGeom>
          <a:gradFill flip="none" rotWithShape="1">
            <a:gsLst>
              <a:gs pos="84000">
                <a:srgbClr val="CACACA"/>
              </a:gs>
              <a:gs pos="69000">
                <a:schemeClr val="bg1"/>
              </a:gs>
              <a:gs pos="0">
                <a:schemeClr val="bg1">
                  <a:lumMod val="95000"/>
                  <a:shade val="30000"/>
                  <a:satMod val="115000"/>
                </a:schemeClr>
              </a:gs>
              <a:gs pos="55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8" name="직선 화살표 연결선 577">
            <a:extLst>
              <a:ext uri="{FF2B5EF4-FFF2-40B4-BE49-F238E27FC236}">
                <a16:creationId xmlns:a16="http://schemas.microsoft.com/office/drawing/2014/main" id="{415A0785-22B5-4614-8D6D-56E07184D5B7}"/>
              </a:ext>
            </a:extLst>
          </p:cNvPr>
          <p:cNvCxnSpPr>
            <a:cxnSpLocks/>
            <a:stCxn id="576" idx="7"/>
            <a:endCxn id="577" idx="1"/>
          </p:cNvCxnSpPr>
          <p:nvPr/>
        </p:nvCxnSpPr>
        <p:spPr>
          <a:xfrm>
            <a:off x="6332523" y="5197445"/>
            <a:ext cx="1241184" cy="9110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화살표 연결선 590">
            <a:extLst>
              <a:ext uri="{FF2B5EF4-FFF2-40B4-BE49-F238E27FC236}">
                <a16:creationId xmlns:a16="http://schemas.microsoft.com/office/drawing/2014/main" id="{F7F4813D-ED09-47A4-AA69-65B242385227}"/>
              </a:ext>
            </a:extLst>
          </p:cNvPr>
          <p:cNvCxnSpPr>
            <a:cxnSpLocks/>
            <a:stCxn id="577" idx="1"/>
            <a:endCxn id="576" idx="5"/>
          </p:cNvCxnSpPr>
          <p:nvPr/>
        </p:nvCxnSpPr>
        <p:spPr>
          <a:xfrm flipH="1">
            <a:off x="6332523" y="5288547"/>
            <a:ext cx="1241184" cy="870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TextBox 591">
            <a:extLst>
              <a:ext uri="{FF2B5EF4-FFF2-40B4-BE49-F238E27FC236}">
                <a16:creationId xmlns:a16="http://schemas.microsoft.com/office/drawing/2014/main" id="{1276D430-C1AE-4A2B-AA43-0BE07D6E6991}"/>
              </a:ext>
            </a:extLst>
          </p:cNvPr>
          <p:cNvSpPr txBox="1"/>
          <p:nvPr/>
        </p:nvSpPr>
        <p:spPr>
          <a:xfrm>
            <a:off x="7366830" y="5403348"/>
            <a:ext cx="4700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Mirror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E9820970-5F1C-46AD-8B10-3E34430A361C}"/>
              </a:ext>
            </a:extLst>
          </p:cNvPr>
          <p:cNvSpPr txBox="1"/>
          <p:nvPr/>
        </p:nvSpPr>
        <p:spPr>
          <a:xfrm>
            <a:off x="6015894" y="540334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LiDAR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95" name="직사각형 594">
            <a:extLst>
              <a:ext uri="{FF2B5EF4-FFF2-40B4-BE49-F238E27FC236}">
                <a16:creationId xmlns:a16="http://schemas.microsoft.com/office/drawing/2014/main" id="{CBFFF5A9-2419-43BD-AC48-729200FC686E}"/>
              </a:ext>
            </a:extLst>
          </p:cNvPr>
          <p:cNvSpPr/>
          <p:nvPr/>
        </p:nvSpPr>
        <p:spPr>
          <a:xfrm>
            <a:off x="6447503" y="5282375"/>
            <a:ext cx="59652" cy="13836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D6E3F3E4-CE43-4D8B-BB30-265E8B99121A}"/>
              </a:ext>
            </a:extLst>
          </p:cNvPr>
          <p:cNvSpPr txBox="1"/>
          <p:nvPr/>
        </p:nvSpPr>
        <p:spPr>
          <a:xfrm>
            <a:off x="6386240" y="5403348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Diffuser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A3B4EA72-C1F7-4AE2-B4B9-B7D9977D2522}"/>
              </a:ext>
            </a:extLst>
          </p:cNvPr>
          <p:cNvSpPr txBox="1"/>
          <p:nvPr/>
        </p:nvSpPr>
        <p:spPr>
          <a:xfrm>
            <a:off x="7686552" y="5178816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Mirror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개수에 비례하여 거리 단축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CC8D36-AE51-44FE-929A-224C2790EB24}"/>
              </a:ext>
            </a:extLst>
          </p:cNvPr>
          <p:cNvCxnSpPr/>
          <p:nvPr/>
        </p:nvCxnSpPr>
        <p:spPr>
          <a:xfrm>
            <a:off x="5134208" y="5836597"/>
            <a:ext cx="4418291" cy="0"/>
          </a:xfrm>
          <a:prstGeom prst="line">
            <a:avLst/>
          </a:prstGeom>
          <a:ln>
            <a:solidFill>
              <a:schemeClr val="bg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실행 단추: 앞으로 또는 다음으로 이동 18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A2C32C6-4522-4867-830F-16BC877468F5}"/>
              </a:ext>
            </a:extLst>
          </p:cNvPr>
          <p:cNvSpPr/>
          <p:nvPr/>
        </p:nvSpPr>
        <p:spPr bwMode="auto">
          <a:xfrm>
            <a:off x="6175832" y="235308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328E909-3783-446F-9E78-1B4BD54B8DDE}"/>
              </a:ext>
            </a:extLst>
          </p:cNvPr>
          <p:cNvSpPr/>
          <p:nvPr/>
        </p:nvSpPr>
        <p:spPr>
          <a:xfrm>
            <a:off x="6354152" y="233270"/>
            <a:ext cx="10518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타당성 검토 결과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5A535FD-CC44-4FC1-BE0F-49C2B90D51B9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5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61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>
            <a:extLst>
              <a:ext uri="{FF2B5EF4-FFF2-40B4-BE49-F238E27FC236}">
                <a16:creationId xmlns:a16="http://schemas.microsoft.com/office/drawing/2014/main" id="{23D0EAC4-1D96-4D8C-A6DD-0DB7BB35F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4.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과제 목표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9D337F2D-19F9-4C7F-BAC4-B3E06F27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838753"/>
            <a:ext cx="8568952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+mn-lt"/>
                <a:ea typeface="LG스마트체2.0 Regular" pitchFamily="50" charset="-127"/>
              </a:rPr>
              <a:t>경쟁사보다 좁은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Space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과 빠른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으로 경쟁사 동등 수준의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Accuracy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성능을 확보하고자 함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82A93B7F-6674-4EBB-BDE7-6B34B5A2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24" y="1382175"/>
            <a:ext cx="1924050" cy="32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개발 목표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295C8AB-70E9-4525-BFD9-6CCB97EA9F9D}"/>
              </a:ext>
            </a:extLst>
          </p:cNvPr>
          <p:cNvSpPr/>
          <p:nvPr/>
        </p:nvSpPr>
        <p:spPr>
          <a:xfrm>
            <a:off x="1442714" y="1496187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8" name="Text Box 6">
            <a:extLst>
              <a:ext uri="{FF2B5EF4-FFF2-40B4-BE49-F238E27FC236}">
                <a16:creationId xmlns:a16="http://schemas.microsoft.com/office/drawing/2014/main" id="{8A59B5FE-028F-4091-AC59-5D348A12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005" y="1483549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First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6D8183-02C7-45F6-81EF-9543A03BC8C2}"/>
              </a:ext>
            </a:extLst>
          </p:cNvPr>
          <p:cNvSpPr/>
          <p:nvPr/>
        </p:nvSpPr>
        <p:spPr>
          <a:xfrm>
            <a:off x="2354421" y="1497422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Text Box 6">
            <a:extLst>
              <a:ext uri="{FF2B5EF4-FFF2-40B4-BE49-F238E27FC236}">
                <a16:creationId xmlns:a16="http://schemas.microsoft.com/office/drawing/2014/main" id="{8CF7C4D9-C771-40DA-9A1A-29534B0A6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12" y="1484784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Best</a:t>
            </a:r>
          </a:p>
        </p:txBody>
      </p:sp>
      <p:sp>
        <p:nvSpPr>
          <p:cNvPr id="81" name="Text Box 6">
            <a:extLst>
              <a:ext uri="{FF2B5EF4-FFF2-40B4-BE49-F238E27FC236}">
                <a16:creationId xmlns:a16="http://schemas.microsoft.com/office/drawing/2014/main" id="{A54A4448-8370-4144-8480-DA2BED33B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1393031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21" name="실행 단추: 앞으로 또는 다음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5B4AA8F-BFB4-47F7-B0DC-6B7FB90C383D}"/>
              </a:ext>
            </a:extLst>
          </p:cNvPr>
          <p:cNvSpPr/>
          <p:nvPr/>
        </p:nvSpPr>
        <p:spPr>
          <a:xfrm>
            <a:off x="3251967" y="1457625"/>
            <a:ext cx="288032" cy="216024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3DCF5-21AB-43F9-A9F8-A9F6DEFE4BE4}"/>
              </a:ext>
            </a:extLst>
          </p:cNvPr>
          <p:cNvSpPr/>
          <p:nvPr/>
        </p:nvSpPr>
        <p:spPr>
          <a:xfrm>
            <a:off x="3495150" y="1485202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월별 목표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00C5CE7-8795-4541-86A8-049D9A0FB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10660"/>
              </p:ext>
            </p:extLst>
          </p:nvPr>
        </p:nvGraphicFramePr>
        <p:xfrm>
          <a:off x="488503" y="1822861"/>
          <a:ext cx="9001571" cy="2384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3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5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항목</a:t>
                      </a: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경쟁사 수준</a:t>
                      </a: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자사 목표</a:t>
                      </a:r>
                    </a:p>
                  </a:txBody>
                  <a:tcPr marL="91434" marR="91434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비고</a:t>
                      </a:r>
                    </a:p>
                  </a:txBody>
                  <a:tcPr marL="91434" marR="91434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Gate4</a:t>
                      </a:r>
                      <a:endParaRPr lang="ko-KR" altLang="en-US" sz="12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Gate3</a:t>
                      </a:r>
                      <a:endParaRPr lang="ko-KR" altLang="en-US" sz="12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0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Calibration Space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50m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x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14m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Calibration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전체 장비 공간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(XY Cal. + Z Cal.)</a:t>
                      </a:r>
                    </a:p>
                  </a:txBody>
                  <a:tcPr marL="91434" marR="91434" marT="45610" marB="4561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Tact Time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60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분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&lt;6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분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&lt;10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분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영상취득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+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연산 시간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Accuracy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0.24m @ 200m</a:t>
                      </a: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&lt;0.1m (S-LiDAR)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&lt;0.24m (M-LiDAR)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&lt;0.24m</a:t>
                      </a: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반사율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10% @ 50m Object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90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66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D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일정 준수</a:t>
                      </a: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0B845BFC-9365-4702-A8DE-908F25B12150}"/>
              </a:ext>
            </a:extLst>
          </p:cNvPr>
          <p:cNvSpPr>
            <a:spLocks/>
          </p:cNvSpPr>
          <p:nvPr/>
        </p:nvSpPr>
        <p:spPr bwMode="auto">
          <a:xfrm>
            <a:off x="5022844" y="2265060"/>
            <a:ext cx="180000" cy="1800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762000" eaLnBrk="0" latinLnBrk="0" hangingPunct="0">
              <a:buSzPct val="70000"/>
            </a:pPr>
            <a:r>
              <a:rPr kumimoji="0" lang="ko-KR" altLang="en-US" sz="900" b="1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A02DF2-1DB8-49BE-8BFA-1DCBBDC6EA65}"/>
              </a:ext>
            </a:extLst>
          </p:cNvPr>
          <p:cNvSpPr txBox="1"/>
          <p:nvPr/>
        </p:nvSpPr>
        <p:spPr>
          <a:xfrm>
            <a:off x="1496616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D0694A89-424A-4DD3-97E8-0404D789A696}"/>
              </a:ext>
            </a:extLst>
          </p:cNvPr>
          <p:cNvSpPr>
            <a:spLocks/>
          </p:cNvSpPr>
          <p:nvPr/>
        </p:nvSpPr>
        <p:spPr bwMode="auto">
          <a:xfrm>
            <a:off x="5022844" y="2645761"/>
            <a:ext cx="180000" cy="1800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762000" eaLnBrk="0" latinLnBrk="0" hangingPunct="0">
              <a:buSzPct val="70000"/>
            </a:pPr>
            <a:r>
              <a:rPr kumimoji="0" lang="ko-KR" altLang="en-US" sz="900" b="1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2BE6D-B650-434B-A2D4-3C59181865E4}"/>
              </a:ext>
            </a:extLst>
          </p:cNvPr>
          <p:cNvSpPr txBox="1"/>
          <p:nvPr/>
        </p:nvSpPr>
        <p:spPr>
          <a:xfrm>
            <a:off x="6121700" y="2244506"/>
            <a:ext cx="883022" cy="33855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XY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Cal.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5m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x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2m</a:t>
            </a:r>
          </a:p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Z Cal. 3m x 2m</a:t>
            </a:r>
            <a:endParaRPr lang="ko-KR" altLang="en-US" sz="800">
              <a:solidFill>
                <a:srgbClr val="006600"/>
              </a:solidFill>
              <a:latin typeface="+mj-lt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18E482-013B-4F1D-AAFC-F8F59AC82E77}"/>
              </a:ext>
            </a:extLst>
          </p:cNvPr>
          <p:cNvSpPr txBox="1"/>
          <p:nvPr/>
        </p:nvSpPr>
        <p:spPr>
          <a:xfrm>
            <a:off x="4406806" y="2401193"/>
            <a:ext cx="80274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현 기준  </a:t>
            </a: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C15DE15D-227A-4ACA-B602-9E75BD842366}"/>
              </a:ext>
            </a:extLst>
          </p:cNvPr>
          <p:cNvSpPr>
            <a:spLocks/>
          </p:cNvSpPr>
          <p:nvPr/>
        </p:nvSpPr>
        <p:spPr bwMode="auto">
          <a:xfrm>
            <a:off x="5022844" y="3059246"/>
            <a:ext cx="180000" cy="180000"/>
          </a:xfrm>
          <a:prstGeom prst="flowChartConnec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762000" eaLnBrk="0" latinLnBrk="0" hangingPunct="0">
              <a:buSzPct val="70000"/>
            </a:pPr>
            <a:r>
              <a:rPr kumimoji="0" lang="ko-KR" altLang="en-US" sz="900" b="1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동</a:t>
            </a:r>
          </a:p>
        </p:txBody>
      </p:sp>
      <p:sp>
        <p:nvSpPr>
          <p:cNvPr id="27" name="Rectangle 47">
            <a:extLst>
              <a:ext uri="{FF2B5EF4-FFF2-40B4-BE49-F238E27FC236}">
                <a16:creationId xmlns:a16="http://schemas.microsoft.com/office/drawing/2014/main" id="{091B1B72-331E-4EAD-B448-173CE5CB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" y="4745363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■ </a:t>
            </a:r>
            <a:r>
              <a:rPr lang="ko-KR" altLang="en-US" sz="1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사업 목표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559E83AE-01C1-410E-97AE-F5CA9C32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97" y="5054487"/>
            <a:ext cx="7442645" cy="63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‘22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 </a:t>
            </a:r>
            <a:r>
              <a:rPr lang="en-US" altLang="ko-KR" sz="1300" b="1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Velodyne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A-Eye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 프로모션 시작하여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Build to Print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사업 확장</a:t>
            </a:r>
            <a:endParaRPr lang="en-US" altLang="ko-KR" sz="1300" b="1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marL="90488" indent="-9048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’24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 부터 양산을 시작하는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Amber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社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Gen2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과제에 제안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적용하여 매출 기여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(22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년말 수주 계약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284D4F-DDAE-44CC-9147-3209E916432F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6 / 9</a:t>
            </a:r>
            <a:endParaRPr lang="ko-KR" altLang="en-US" sz="800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89ACB0-AEB4-4426-A0D8-1B85107001EF}"/>
              </a:ext>
            </a:extLst>
          </p:cNvPr>
          <p:cNvSpPr txBox="1"/>
          <p:nvPr/>
        </p:nvSpPr>
        <p:spPr>
          <a:xfrm>
            <a:off x="7990042" y="3182891"/>
            <a:ext cx="156432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社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 Validation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공정으로 검증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70C55F-F5F4-4CB1-A96D-C206E4C9C366}"/>
              </a:ext>
            </a:extLst>
          </p:cNvPr>
          <p:cNvSpPr txBox="1"/>
          <p:nvPr/>
        </p:nvSpPr>
        <p:spPr>
          <a:xfrm>
            <a:off x="4406806" y="2761840"/>
            <a:ext cx="80274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현 기준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A2D248-7984-4A08-B5B5-42F09764EE72}"/>
              </a:ext>
            </a:extLst>
          </p:cNvPr>
          <p:cNvSpPr txBox="1"/>
          <p:nvPr/>
        </p:nvSpPr>
        <p:spPr>
          <a:xfrm>
            <a:off x="4406806" y="3177838"/>
            <a:ext cx="80274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현 기준  </a:t>
            </a:r>
          </a:p>
        </p:txBody>
      </p:sp>
    </p:spTree>
    <p:extLst>
      <p:ext uri="{BB962C8B-B14F-4D97-AF65-F5344CB8AC3E}">
        <p14:creationId xmlns:p14="http://schemas.microsoft.com/office/powerpoint/2010/main" val="213975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5104" y="163085"/>
            <a:ext cx="347175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Risk Assessment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9" name="Rectangle 46"/>
          <p:cNvSpPr>
            <a:spLocks noChangeArrowheads="1"/>
          </p:cNvSpPr>
          <p:nvPr/>
        </p:nvSpPr>
        <p:spPr bwMode="auto">
          <a:xfrm>
            <a:off x="416497" y="1508236"/>
            <a:ext cx="648071" cy="1510023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/>
          <a:lstStyle/>
          <a:p>
            <a:pPr algn="ctr" defTabSz="76200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사업적</a:t>
            </a:r>
            <a:endParaRPr lang="en-US" altLang="ko-KR" sz="1300" b="1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416497" y="3137484"/>
            <a:ext cx="648071" cy="2811796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/>
          <a:lstStyle/>
          <a:p>
            <a:pPr algn="ctr" defTabSz="76200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300" b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기술</a:t>
            </a:r>
            <a:r>
              <a:rPr lang="ko-KR" altLang="en-US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적</a:t>
            </a:r>
            <a:endParaRPr lang="en-US" altLang="ko-KR" sz="1300" b="1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236488" y="2000240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31283" y="3321000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36488" y="4490933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36488" y="5512374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2201328" y="1125618"/>
            <a:ext cx="1815568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Risk</a:t>
            </a:r>
            <a:endParaRPr lang="ko-KR" altLang="en-US" sz="1400" b="1">
              <a:solidFill>
                <a:schemeClr val="tx1">
                  <a:lumMod val="95000"/>
                  <a:lumOff val="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8457947" y="1125618"/>
            <a:ext cx="1031557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일정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640632" y="1429154"/>
            <a:ext cx="267250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553400" y="1428447"/>
            <a:ext cx="8498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53000" y="1125618"/>
            <a:ext cx="1815568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극복방안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7313343" y="1125618"/>
            <a:ext cx="1240057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담당자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7512610" y="1429154"/>
            <a:ext cx="8498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8831" y="1429154"/>
            <a:ext cx="267250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59F075E4-DAC4-43D3-9961-F2AE4826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1839284"/>
            <a:ext cx="2744512" cy="71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Amber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社는 기술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Open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따른 유불리를 판단하여 고객 제안 방법 결정</a:t>
            </a:r>
            <a:endParaRPr lang="en-US" altLang="ko-KR" sz="140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06712506-EA58-494F-8A79-28EB4287E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3" y="1856445"/>
            <a:ext cx="2839108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자사 공간 효율화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Amber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社 제안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적용에 대한 불확실성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09330C41-2FBF-421C-B9E5-3CC439D5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5302983"/>
            <a:ext cx="2744512" cy="7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S-LiDAR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모듈 확보 계획 수립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eaLnBrk="1" hangingPunct="1"/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SOSLAB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샘플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(3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월말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ML-2)</a:t>
            </a:r>
          </a:p>
          <a:p>
            <a:pPr eaLnBrk="1" hangingPunct="1"/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- 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소니 평가 보드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(4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pPr eaLnBrk="1" hangingPunct="1"/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모비스 과제 샘플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(A0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월초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A1 – 8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월말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1CA097E3-EC4A-428D-9515-A24D72DF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4347138"/>
            <a:ext cx="2672504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자료와 시장 조사를 통해 평가 항목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 정립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E0FCE4A5-A0B9-4EC3-A4E1-11432E9A5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30" y="5342876"/>
            <a:ext cx="2571724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S-LiDAR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모듈의 부재로 인한 개발 일정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가능성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5928CB16-37AD-44E3-8F3D-1E9BD7E4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018" y="4239416"/>
            <a:ext cx="2094367" cy="71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LiDAR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경험 부재로 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Calibration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평가 항목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기준이 명확하지 않음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B105FB50-43DD-41B6-AD3D-B6B43264F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464" y="5446810"/>
            <a:ext cx="61274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~6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13A9749-C80B-4A48-A0D7-2EB6757A3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30" y="3281161"/>
            <a:ext cx="2571724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M-LiDAR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 검증을 위한 모듈 수량 부족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BED79F95-CB7A-498F-A28E-700ED0178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3281967"/>
            <a:ext cx="2872205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LiDAR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사업화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TDR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 논의하여 추가 샘플 확보 방안 수립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D1DEC3E5-BD78-4466-B41E-0861A0806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464" y="4482981"/>
            <a:ext cx="61274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~5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ACE2BBB5-D4E0-4AFE-B6AF-E3CFE9573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896" y="1871555"/>
            <a:ext cx="849884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~8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5402988F-DFDF-4B93-A3F8-3A5571B1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464" y="3296271"/>
            <a:ext cx="61274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~7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</a:t>
            </a:r>
          </a:p>
        </p:txBody>
      </p:sp>
      <p:sp>
        <p:nvSpPr>
          <p:cNvPr id="37" name="실행 단추: 앞으로 또는 다음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AB98464-B5BE-4B71-A5A8-3680DE878189}"/>
              </a:ext>
            </a:extLst>
          </p:cNvPr>
          <p:cNvSpPr/>
          <p:nvPr/>
        </p:nvSpPr>
        <p:spPr>
          <a:xfrm>
            <a:off x="5436570" y="2380873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90B17D-F521-4317-A7D6-89ED43FD286E}"/>
              </a:ext>
            </a:extLst>
          </p:cNvPr>
          <p:cNvSpPr/>
          <p:nvPr/>
        </p:nvSpPr>
        <p:spPr>
          <a:xfrm>
            <a:off x="5600197" y="2369962"/>
            <a:ext cx="18437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Amber</a:t>
            </a:r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 계약 법무팀 해석 내용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8A7AA170-5630-4A65-AF90-2F8EA2BD9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19422"/>
              </p:ext>
            </p:extLst>
          </p:nvPr>
        </p:nvGraphicFramePr>
        <p:xfrm>
          <a:off x="8052356" y="65692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5" imgW="914400" imgH="771525" progId="Excel.Sheet.12">
                  <p:embed/>
                </p:oleObj>
              </mc:Choice>
              <mc:Fallback>
                <p:oleObj name="Worksheet" showAsIcon="1" r:id="rId5" imgW="914400" imgH="771525" progId="Excel.Sheet.12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8A7AA170-5630-4A65-AF90-2F8EA2BD9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52356" y="65692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>
            <a:extLst>
              <a:ext uri="{FF2B5EF4-FFF2-40B4-BE49-F238E27FC236}">
                <a16:creationId xmlns:a16="http://schemas.microsoft.com/office/drawing/2014/main" id="{A390996F-2C70-45AF-ABB6-6ECD7904A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610" y="5443738"/>
            <a:ext cx="849884" cy="62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박상형 책임</a:t>
            </a: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이호중 선임</a:t>
            </a: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김승윤 사원</a:t>
            </a: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1B9997FC-74A3-4246-93C0-BE5A1FEA9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610" y="4322364"/>
            <a:ext cx="849884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이호중 선임</a:t>
            </a: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김승윤 사원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A21A23-F9E6-4394-B2C9-016736AAE02A}"/>
              </a:ext>
            </a:extLst>
          </p:cNvPr>
          <p:cNvSpPr txBox="1"/>
          <p:nvPr/>
        </p:nvSpPr>
        <p:spPr>
          <a:xfrm>
            <a:off x="4538882" y="1680096"/>
            <a:ext cx="2205750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rgbClr val="006600"/>
                </a:solidFill>
                <a:latin typeface="+mj-lt"/>
                <a:ea typeface="+mn-ea"/>
              </a:rPr>
              <a:t>자사 기술이 </a:t>
            </a:r>
            <a:r>
              <a:rPr lang="en-US" altLang="ko-KR" sz="800" dirty="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 dirty="0">
                <a:solidFill>
                  <a:srgbClr val="006600"/>
                </a:solidFill>
                <a:latin typeface="+mj-lt"/>
                <a:ea typeface="+mn-ea"/>
              </a:rPr>
              <a:t>社 소유로 귀속 가능성 있음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9C1D0B-09E8-40A4-831B-1BA5B96B72EC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7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263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FD3EB92-5844-454C-A3F8-162E9076A41E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8 / 9</a:t>
            </a:r>
            <a:endParaRPr lang="ko-KR" altLang="en-US" sz="800">
              <a:latin typeface="+mn-lt"/>
            </a:endParaRPr>
          </a:p>
        </p:txBody>
      </p:sp>
      <p:sp>
        <p:nvSpPr>
          <p:cNvPr id="271" name="Rectangle 2">
            <a:extLst>
              <a:ext uri="{FF2B5EF4-FFF2-40B4-BE49-F238E27FC236}">
                <a16:creationId xmlns:a16="http://schemas.microsoft.com/office/drawing/2014/main" id="{9048116E-32A0-4D6E-B5F5-2B1104344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419183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6.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향후 계획</a:t>
            </a:r>
          </a:p>
        </p:txBody>
      </p:sp>
      <p:sp>
        <p:nvSpPr>
          <p:cNvPr id="267" name="실행 단추: 앞으로 또는 다음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46C3D0F-CF24-4288-B9CC-D6397003026D}"/>
              </a:ext>
            </a:extLst>
          </p:cNvPr>
          <p:cNvSpPr/>
          <p:nvPr/>
        </p:nvSpPr>
        <p:spPr>
          <a:xfrm>
            <a:off x="8683407" y="5533409"/>
            <a:ext cx="288032" cy="216024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3E0834B-FFF7-4D02-B69A-939F28E92542}"/>
              </a:ext>
            </a:extLst>
          </p:cNvPr>
          <p:cNvSpPr/>
          <p:nvPr/>
        </p:nvSpPr>
        <p:spPr>
          <a:xfrm>
            <a:off x="8955638" y="5533409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상세 일정</a:t>
            </a:r>
          </a:p>
        </p:txBody>
      </p:sp>
      <p:graphicFrame>
        <p:nvGraphicFramePr>
          <p:cNvPr id="97" name="표 8">
            <a:extLst>
              <a:ext uri="{FF2B5EF4-FFF2-40B4-BE49-F238E27FC236}">
                <a16:creationId xmlns:a16="http://schemas.microsoft.com/office/drawing/2014/main" id="{17697156-4345-42B0-9BAC-16B3B5DA6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3376"/>
              </p:ext>
            </p:extLst>
          </p:nvPr>
        </p:nvGraphicFramePr>
        <p:xfrm>
          <a:off x="557208" y="2114574"/>
          <a:ext cx="8669745" cy="1000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845">
                  <a:extLst>
                    <a:ext uri="{9D8B030D-6E8A-4147-A177-3AD203B41FA5}">
                      <a16:colId xmlns:a16="http://schemas.microsoft.com/office/drawing/2014/main" val="2065506011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1994828495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898143818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1004909925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912329363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1886341775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450401459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93585073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640212324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04308799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681168032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68505859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016793864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80182193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261538894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924042322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38405327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52079906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56512373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442578962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577436334"/>
                    </a:ext>
                  </a:extLst>
                </a:gridCol>
              </a:tblGrid>
              <a:tr h="31030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582749"/>
                  </a:ext>
                </a:extLst>
              </a:tr>
              <a:tr h="6903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8547169"/>
                  </a:ext>
                </a:extLst>
              </a:tr>
            </a:tbl>
          </a:graphicData>
        </a:graphic>
      </p:graphicFrame>
      <p:sp>
        <p:nvSpPr>
          <p:cNvPr id="98" name="TextBox 132">
            <a:extLst>
              <a:ext uri="{FF2B5EF4-FFF2-40B4-BE49-F238E27FC236}">
                <a16:creationId xmlns:a16="http://schemas.microsoft.com/office/drawing/2014/main" id="{E63A19C4-3931-46F9-94F6-44A66FF9E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63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4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99" name="TextBox 132">
            <a:extLst>
              <a:ext uri="{FF2B5EF4-FFF2-40B4-BE49-F238E27FC236}">
                <a16:creationId xmlns:a16="http://schemas.microsoft.com/office/drawing/2014/main" id="{03B39FA4-F38B-40A4-847B-E90E221F6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169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6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00" name="TextBox 132">
            <a:extLst>
              <a:ext uri="{FF2B5EF4-FFF2-40B4-BE49-F238E27FC236}">
                <a16:creationId xmlns:a16="http://schemas.microsoft.com/office/drawing/2014/main" id="{41B3A5FD-5E64-42EE-B706-B3D47C6CB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266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5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01" name="TextBox 132">
            <a:extLst>
              <a:ext uri="{FF2B5EF4-FFF2-40B4-BE49-F238E27FC236}">
                <a16:creationId xmlns:a16="http://schemas.microsoft.com/office/drawing/2014/main" id="{4F5D6214-B2DD-4C47-9B82-FDA89C0B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18" y="1710561"/>
            <a:ext cx="396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22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년</a:t>
            </a:r>
            <a:endParaRPr kumimoji="1" lang="ko-KR" altLang="en-US" sz="9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14" name="TextBox 132">
            <a:extLst>
              <a:ext uri="{FF2B5EF4-FFF2-40B4-BE49-F238E27FC236}">
                <a16:creationId xmlns:a16="http://schemas.microsoft.com/office/drawing/2014/main" id="{407D31D6-0708-4CE6-8160-49EFA027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460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3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26" name="TextBox 132">
            <a:extLst>
              <a:ext uri="{FF2B5EF4-FFF2-40B4-BE49-F238E27FC236}">
                <a16:creationId xmlns:a16="http://schemas.microsoft.com/office/drawing/2014/main" id="{5A22457E-E508-4215-8750-A77466FE8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781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10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6" name="TextBox 132">
            <a:extLst>
              <a:ext uri="{FF2B5EF4-FFF2-40B4-BE49-F238E27FC236}">
                <a16:creationId xmlns:a16="http://schemas.microsoft.com/office/drawing/2014/main" id="{FE809BC2-AB2E-48A9-AB60-18306450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878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9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7" name="TextBox 132">
            <a:extLst>
              <a:ext uri="{FF2B5EF4-FFF2-40B4-BE49-F238E27FC236}">
                <a16:creationId xmlns:a16="http://schemas.microsoft.com/office/drawing/2014/main" id="{C7D1758C-809E-459F-B863-4FB7F013B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975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8" name="TextBox 132">
            <a:extLst>
              <a:ext uri="{FF2B5EF4-FFF2-40B4-BE49-F238E27FC236}">
                <a16:creationId xmlns:a16="http://schemas.microsoft.com/office/drawing/2014/main" id="{F4BE6BEE-70C8-4091-8D25-10A344630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072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9" name="화살표: 오각형 138">
            <a:extLst>
              <a:ext uri="{FF2B5EF4-FFF2-40B4-BE49-F238E27FC236}">
                <a16:creationId xmlns:a16="http://schemas.microsoft.com/office/drawing/2014/main" id="{968B4255-122A-4591-86FA-84F8652A1891}"/>
              </a:ext>
            </a:extLst>
          </p:cNvPr>
          <p:cNvSpPr/>
          <p:nvPr/>
        </p:nvSpPr>
        <p:spPr>
          <a:xfrm>
            <a:off x="988945" y="2186242"/>
            <a:ext cx="2436430" cy="180000"/>
          </a:xfrm>
          <a:prstGeom prst="homePlate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불확실성 검증</a:t>
            </a:r>
          </a:p>
        </p:txBody>
      </p:sp>
      <p:sp>
        <p:nvSpPr>
          <p:cNvPr id="141" name="화살표: 오각형 140">
            <a:extLst>
              <a:ext uri="{FF2B5EF4-FFF2-40B4-BE49-F238E27FC236}">
                <a16:creationId xmlns:a16="http://schemas.microsoft.com/office/drawing/2014/main" id="{0EFE5A6D-3214-4E67-A1BA-E303D5B8F4E7}"/>
              </a:ext>
            </a:extLst>
          </p:cNvPr>
          <p:cNvSpPr/>
          <p:nvPr/>
        </p:nvSpPr>
        <p:spPr>
          <a:xfrm>
            <a:off x="3467587" y="2186242"/>
            <a:ext cx="1231174" cy="180000"/>
          </a:xfrm>
          <a:prstGeom prst="homePlate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고객가치확보</a:t>
            </a:r>
          </a:p>
        </p:txBody>
      </p:sp>
      <p:sp>
        <p:nvSpPr>
          <p:cNvPr id="142" name="TextBox 132">
            <a:extLst>
              <a:ext uri="{FF2B5EF4-FFF2-40B4-BE49-F238E27FC236}">
                <a16:creationId xmlns:a16="http://schemas.microsoft.com/office/drawing/2014/main" id="{AA71376C-E900-4EBA-94E1-E2CEC685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005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12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43" name="TextBox 132">
            <a:extLst>
              <a:ext uri="{FF2B5EF4-FFF2-40B4-BE49-F238E27FC236}">
                <a16:creationId xmlns:a16="http://schemas.microsoft.com/office/drawing/2014/main" id="{6B986071-443C-40ED-84C2-72B4C327E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393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11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44" name="TextBox 132">
            <a:extLst>
              <a:ext uri="{FF2B5EF4-FFF2-40B4-BE49-F238E27FC236}">
                <a16:creationId xmlns:a16="http://schemas.microsoft.com/office/drawing/2014/main" id="{E0F98560-9B54-44D0-B990-C7785501A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617" y="1919793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1</a:t>
            </a:r>
            <a:r>
              <a:rPr kumimoji="1" lang="ko-KR" altLang="en-US" sz="1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45" name="TextBox 132">
            <a:extLst>
              <a:ext uri="{FF2B5EF4-FFF2-40B4-BE49-F238E27FC236}">
                <a16:creationId xmlns:a16="http://schemas.microsoft.com/office/drawing/2014/main" id="{FA8F1ECA-8737-47F9-8775-821212E2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520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2</a:t>
            </a:r>
            <a:r>
              <a:rPr kumimoji="1" lang="ko-KR" altLang="en-US" sz="1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46" name="TextBox 132">
            <a:extLst>
              <a:ext uri="{FF2B5EF4-FFF2-40B4-BE49-F238E27FC236}">
                <a16:creationId xmlns:a16="http://schemas.microsoft.com/office/drawing/2014/main" id="{9526CF2E-77F3-4C5C-9A00-6954F21E6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326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4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47" name="TextBox 132">
            <a:extLst>
              <a:ext uri="{FF2B5EF4-FFF2-40B4-BE49-F238E27FC236}">
                <a16:creationId xmlns:a16="http://schemas.microsoft.com/office/drawing/2014/main" id="{1A827610-142B-4C55-AF47-DF8C36D08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229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5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51" name="TextBox 132">
            <a:extLst>
              <a:ext uri="{FF2B5EF4-FFF2-40B4-BE49-F238E27FC236}">
                <a16:creationId xmlns:a16="http://schemas.microsoft.com/office/drawing/2014/main" id="{E4DC4B76-7ED6-4822-9ADC-9ED49492D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423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3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52" name="TextBox 132">
            <a:extLst>
              <a:ext uri="{FF2B5EF4-FFF2-40B4-BE49-F238E27FC236}">
                <a16:creationId xmlns:a16="http://schemas.microsoft.com/office/drawing/2014/main" id="{8B0E94D0-9115-4164-87D8-FDE6808CF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132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6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3" name="TextBox 132">
            <a:extLst>
              <a:ext uri="{FF2B5EF4-FFF2-40B4-BE49-F238E27FC236}">
                <a16:creationId xmlns:a16="http://schemas.microsoft.com/office/drawing/2014/main" id="{AC1DB2D8-FBCE-40DA-8A66-0E8D993B5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841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9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4" name="TextBox 132">
            <a:extLst>
              <a:ext uri="{FF2B5EF4-FFF2-40B4-BE49-F238E27FC236}">
                <a16:creationId xmlns:a16="http://schemas.microsoft.com/office/drawing/2014/main" id="{0911E813-BD01-4913-BA40-F0680C68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938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7BF3B7C-2DB6-48DB-B228-BDBA15DCB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035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6" name="화살표: 오각형 155">
            <a:extLst>
              <a:ext uri="{FF2B5EF4-FFF2-40B4-BE49-F238E27FC236}">
                <a16:creationId xmlns:a16="http://schemas.microsoft.com/office/drawing/2014/main" id="{CB6ED690-7C1F-47FB-832E-8CFDA5262D77}"/>
              </a:ext>
            </a:extLst>
          </p:cNvPr>
          <p:cNvSpPr/>
          <p:nvPr/>
        </p:nvSpPr>
        <p:spPr>
          <a:xfrm>
            <a:off x="5107005" y="2186242"/>
            <a:ext cx="2475124" cy="18000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불확실성 검증</a:t>
            </a:r>
          </a:p>
        </p:txBody>
      </p:sp>
      <p:sp>
        <p:nvSpPr>
          <p:cNvPr id="157" name="화살표: 오각형 156">
            <a:extLst>
              <a:ext uri="{FF2B5EF4-FFF2-40B4-BE49-F238E27FC236}">
                <a16:creationId xmlns:a16="http://schemas.microsoft.com/office/drawing/2014/main" id="{A2AE143E-11F6-4BF4-AB7B-8A79D6930B3E}"/>
              </a:ext>
            </a:extLst>
          </p:cNvPr>
          <p:cNvSpPr/>
          <p:nvPr/>
        </p:nvSpPr>
        <p:spPr>
          <a:xfrm>
            <a:off x="7582128" y="2186242"/>
            <a:ext cx="1608077" cy="18000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고객가치확보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BC35D4-5CD3-46F1-B932-892582FD796D}"/>
              </a:ext>
            </a:extLst>
          </p:cNvPr>
          <p:cNvSpPr/>
          <p:nvPr/>
        </p:nvSpPr>
        <p:spPr>
          <a:xfrm>
            <a:off x="965452" y="1886434"/>
            <a:ext cx="3726341" cy="198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Phase 1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LiDAR Calibration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기술 개발</a:t>
            </a:r>
          </a:p>
        </p:txBody>
      </p:sp>
      <p:sp>
        <p:nvSpPr>
          <p:cNvPr id="162" name="Rectangle 47">
            <a:extLst>
              <a:ext uri="{FF2B5EF4-FFF2-40B4-BE49-F238E27FC236}">
                <a16:creationId xmlns:a16="http://schemas.microsoft.com/office/drawing/2014/main" id="{E60D9416-07AD-41CF-B1F7-A9EC39D95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47" y="1447716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■ PJT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전체 개발 마일스톤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BAFA9AB6-7430-41C7-B6EF-90621CB9EC98}"/>
              </a:ext>
            </a:extLst>
          </p:cNvPr>
          <p:cNvCxnSpPr>
            <a:cxnSpLocks/>
          </p:cNvCxnSpPr>
          <p:nvPr/>
        </p:nvCxnSpPr>
        <p:spPr>
          <a:xfrm>
            <a:off x="1003023" y="2542580"/>
            <a:ext cx="8460000" cy="0"/>
          </a:xfrm>
          <a:prstGeom prst="straightConnector1">
            <a:avLst/>
          </a:prstGeom>
          <a:ln w="12700">
            <a:solidFill>
              <a:srgbClr val="E66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996C9E2E-1AD0-447E-B995-6213A01BABE8}"/>
              </a:ext>
            </a:extLst>
          </p:cNvPr>
          <p:cNvSpPr txBox="1"/>
          <p:nvPr/>
        </p:nvSpPr>
        <p:spPr>
          <a:xfrm>
            <a:off x="309807" y="246040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+mj-ea"/>
                <a:ea typeface="+mj-ea"/>
              </a:rPr>
              <a:t>샘플 일정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3392E2-D638-44F9-AC5C-85AFB5164CFE}"/>
              </a:ext>
            </a:extLst>
          </p:cNvPr>
          <p:cNvSpPr txBox="1"/>
          <p:nvPr/>
        </p:nvSpPr>
        <p:spPr>
          <a:xfrm>
            <a:off x="309806" y="2918250"/>
            <a:ext cx="675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+mj-ea"/>
                <a:ea typeface="+mj-ea"/>
              </a:rPr>
              <a:t>과제 일정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BDB668F-FC88-4B8E-A099-DD540B583C1A}"/>
              </a:ext>
            </a:extLst>
          </p:cNvPr>
          <p:cNvCxnSpPr>
            <a:cxnSpLocks/>
          </p:cNvCxnSpPr>
          <p:nvPr/>
        </p:nvCxnSpPr>
        <p:spPr>
          <a:xfrm>
            <a:off x="1003023" y="3013783"/>
            <a:ext cx="8460000" cy="0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32">
            <a:extLst>
              <a:ext uri="{FF2B5EF4-FFF2-40B4-BE49-F238E27FC236}">
                <a16:creationId xmlns:a16="http://schemas.microsoft.com/office/drawing/2014/main" id="{4F14D2CE-9AE2-4597-8908-FF0EFE90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3896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10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69" name="TextBox 132">
            <a:extLst>
              <a:ext uri="{FF2B5EF4-FFF2-40B4-BE49-F238E27FC236}">
                <a16:creationId xmlns:a16="http://schemas.microsoft.com/office/drawing/2014/main" id="{28189363-AD0C-44A0-B3D7-980A10509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243" y="1710561"/>
            <a:ext cx="3962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23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년</a:t>
            </a:r>
            <a:endParaRPr kumimoji="1" lang="ko-KR" altLang="en-US" sz="9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7882610-07DB-4985-91B7-E6B1C6245652}"/>
              </a:ext>
            </a:extLst>
          </p:cNvPr>
          <p:cNvSpPr txBox="1"/>
          <p:nvPr/>
        </p:nvSpPr>
        <p:spPr>
          <a:xfrm>
            <a:off x="998327" y="524509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불확실성 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ko-KR" altLang="en-US" sz="900">
                <a:latin typeface="+mj-ea"/>
                <a:ea typeface="+mj-ea"/>
              </a:rPr>
              <a:t>검토 등록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F31552BB-20F7-4F0B-8A67-92044289D753}"/>
              </a:ext>
            </a:extLst>
          </p:cNvPr>
          <p:cNvCxnSpPr>
            <a:cxnSpLocks/>
          </p:cNvCxnSpPr>
          <p:nvPr/>
        </p:nvCxnSpPr>
        <p:spPr>
          <a:xfrm>
            <a:off x="800663" y="5159371"/>
            <a:ext cx="8507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135BBBA-2242-4017-A682-8C3FC63E5615}"/>
              </a:ext>
            </a:extLst>
          </p:cNvPr>
          <p:cNvSpPr txBox="1"/>
          <p:nvPr/>
        </p:nvSpPr>
        <p:spPr>
          <a:xfrm>
            <a:off x="3074029" y="522561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7B4C977-E681-405C-85C0-41C3E67421F2}"/>
              </a:ext>
            </a:extLst>
          </p:cNvPr>
          <p:cNvSpPr/>
          <p:nvPr/>
        </p:nvSpPr>
        <p:spPr>
          <a:xfrm>
            <a:off x="3379900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24F0BDB-BB68-4DAD-93FA-D99ACFF5428F}"/>
              </a:ext>
            </a:extLst>
          </p:cNvPr>
          <p:cNvSpPr txBox="1"/>
          <p:nvPr/>
        </p:nvSpPr>
        <p:spPr>
          <a:xfrm>
            <a:off x="3222526" y="4837666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22.04</a:t>
            </a: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24954C3-BEAB-433A-B261-A8AEA4A62065}"/>
              </a:ext>
            </a:extLst>
          </p:cNvPr>
          <p:cNvSpPr/>
          <p:nvPr/>
        </p:nvSpPr>
        <p:spPr>
          <a:xfrm>
            <a:off x="1250986" y="5104275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53036AC9-8CE8-4A35-B00A-ADC8AAAB0D06}"/>
              </a:ext>
            </a:extLst>
          </p:cNvPr>
          <p:cNvSpPr/>
          <p:nvPr/>
        </p:nvSpPr>
        <p:spPr>
          <a:xfrm>
            <a:off x="2000142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79EF46D-3C04-403C-881E-BF03A458DED4}"/>
              </a:ext>
            </a:extLst>
          </p:cNvPr>
          <p:cNvSpPr txBox="1"/>
          <p:nvPr/>
        </p:nvSpPr>
        <p:spPr>
          <a:xfrm>
            <a:off x="1677733" y="52450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컨셉 확정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39982BB-6DBD-4DD4-B48D-261AD2D71BFD}"/>
              </a:ext>
            </a:extLst>
          </p:cNvPr>
          <p:cNvSpPr txBox="1"/>
          <p:nvPr/>
        </p:nvSpPr>
        <p:spPr>
          <a:xfrm>
            <a:off x="1848439" y="4846476"/>
            <a:ext cx="421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22.03</a:t>
            </a:r>
          </a:p>
        </p:txBody>
      </p:sp>
      <p:sp>
        <p:nvSpPr>
          <p:cNvPr id="180" name="Rectangle 2">
            <a:extLst>
              <a:ext uri="{FF2B5EF4-FFF2-40B4-BE49-F238E27FC236}">
                <a16:creationId xmlns:a16="http://schemas.microsoft.com/office/drawing/2014/main" id="{7BE691DC-F973-44E4-9907-0B5B123D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79" y="715644"/>
            <a:ext cx="9356522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+mn-ea"/>
              </a:rPr>
              <a:t>`22.11</a:t>
            </a:r>
            <a:r>
              <a:rPr lang="ko-KR" altLang="en-US" sz="1600" b="1">
                <a:latin typeface="+mn-lt"/>
                <a:ea typeface="+mn-ea"/>
              </a:rPr>
              <a:t>월까지 선행 개발 진행 예정이며</a:t>
            </a:r>
            <a:r>
              <a:rPr lang="en-US" altLang="ko-KR" sz="1600" b="1">
                <a:latin typeface="+mn-lt"/>
                <a:ea typeface="+mn-ea"/>
              </a:rPr>
              <a:t>,</a:t>
            </a:r>
            <a:r>
              <a:rPr lang="ko-KR" altLang="en-US" sz="1600" b="1">
                <a:latin typeface="+mn-lt"/>
                <a:ea typeface="+mn-ea"/>
              </a:rPr>
              <a:t> 불확실성 검증 기간동안 </a:t>
            </a:r>
            <a:r>
              <a:rPr lang="en-US" altLang="ko-KR" sz="1600" b="1">
                <a:latin typeface="+mn-lt"/>
                <a:ea typeface="+mn-ea"/>
              </a:rPr>
              <a:t>LiDAR Calibration </a:t>
            </a:r>
            <a:r>
              <a:rPr lang="ko-KR" altLang="en-US" sz="1600" b="1">
                <a:latin typeface="+mn-lt"/>
                <a:ea typeface="+mn-ea"/>
              </a:rPr>
              <a:t>요소 기술 확보하여</a:t>
            </a:r>
            <a:endParaRPr lang="en-US" altLang="ko-KR" sz="1600" b="1">
              <a:latin typeface="+mn-lt"/>
              <a:ea typeface="+mn-ea"/>
            </a:endParaRPr>
          </a:p>
          <a:p>
            <a:pPr eaLnBrk="1" hangingPunct="1"/>
            <a:r>
              <a:rPr lang="ko-KR" altLang="en-US" sz="1600" b="1">
                <a:latin typeface="+mn-lt"/>
                <a:ea typeface="+mn-ea"/>
              </a:rPr>
              <a:t>고객가치확보 기간 동안 성능 확보와 고객 프로모션 진행하겠습니다</a:t>
            </a:r>
            <a:r>
              <a:rPr lang="en-US" altLang="ko-KR" sz="1600" b="1">
                <a:latin typeface="+mn-lt"/>
                <a:ea typeface="+mn-ea"/>
              </a:rPr>
              <a:t>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0C87D8E-3953-4153-955E-9D7DAD7AF131}"/>
              </a:ext>
            </a:extLst>
          </p:cNvPr>
          <p:cNvSpPr txBox="1"/>
          <p:nvPr/>
        </p:nvSpPr>
        <p:spPr>
          <a:xfrm>
            <a:off x="4226052" y="522561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  <a:r>
              <a:rPr lang="ko-KR" altLang="en-US" sz="900">
                <a:latin typeface="+mj-ea"/>
                <a:ea typeface="+mj-ea"/>
              </a:rPr>
              <a:t> 알고리즘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en-US" altLang="ko-KR" sz="900">
                <a:latin typeface="+mj-ea"/>
                <a:ea typeface="+mj-ea"/>
              </a:rPr>
              <a:t>Framework</a:t>
            </a:r>
            <a:r>
              <a:rPr lang="ko-KR" altLang="en-US" sz="900">
                <a:latin typeface="+mj-ea"/>
                <a:ea typeface="+mj-ea"/>
              </a:rPr>
              <a:t> 개발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BEBAA2-11DC-40D4-AAD2-394240A2018F}"/>
              </a:ext>
            </a:extLst>
          </p:cNvPr>
          <p:cNvSpPr/>
          <p:nvPr/>
        </p:nvSpPr>
        <p:spPr>
          <a:xfrm>
            <a:off x="4759658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2704B02-EC38-4351-9CB9-204040202BD5}"/>
              </a:ext>
            </a:extLst>
          </p:cNvPr>
          <p:cNvSpPr txBox="1"/>
          <p:nvPr/>
        </p:nvSpPr>
        <p:spPr>
          <a:xfrm>
            <a:off x="4613922" y="4837666"/>
            <a:ext cx="421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22.05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56060E2-354E-4101-BDDB-0398D22EA6A2}"/>
              </a:ext>
            </a:extLst>
          </p:cNvPr>
          <p:cNvSpPr txBox="1"/>
          <p:nvPr/>
        </p:nvSpPr>
        <p:spPr>
          <a:xfrm>
            <a:off x="8696222" y="5225619"/>
            <a:ext cx="5020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Gate3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628D344-9160-4B8D-BE73-86B00764FBF9}"/>
              </a:ext>
            </a:extLst>
          </p:cNvPr>
          <p:cNvSpPr/>
          <p:nvPr/>
        </p:nvSpPr>
        <p:spPr>
          <a:xfrm>
            <a:off x="8898933" y="5104275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AC7DC0-4474-427B-AA89-D8A0847D79C7}"/>
              </a:ext>
            </a:extLst>
          </p:cNvPr>
          <p:cNvSpPr txBox="1"/>
          <p:nvPr/>
        </p:nvSpPr>
        <p:spPr>
          <a:xfrm>
            <a:off x="8736281" y="4836238"/>
            <a:ext cx="42191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22.08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6F7A291-7D08-4181-802F-AC1C4B7EC040}"/>
              </a:ext>
            </a:extLst>
          </p:cNvPr>
          <p:cNvSpPr txBox="1"/>
          <p:nvPr/>
        </p:nvSpPr>
        <p:spPr>
          <a:xfrm>
            <a:off x="7096854" y="522561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고객 프로모션 준비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en-US" altLang="ko-KR" sz="900" b="1" err="1">
                <a:solidFill>
                  <a:srgbClr val="0000FF"/>
                </a:solidFill>
                <a:latin typeface="+mj-ea"/>
                <a:ea typeface="+mj-ea"/>
              </a:rPr>
              <a:t>Velodyne</a:t>
            </a:r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, A-Eye)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397C521A-74E8-4426-A6B7-FB5B358C75DF}"/>
              </a:ext>
            </a:extLst>
          </p:cNvPr>
          <p:cNvSpPr/>
          <p:nvPr/>
        </p:nvSpPr>
        <p:spPr>
          <a:xfrm>
            <a:off x="7519174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CB69FD2-8BD1-4257-852A-3F9CACAF5A98}"/>
              </a:ext>
            </a:extLst>
          </p:cNvPr>
          <p:cNvSpPr txBox="1"/>
          <p:nvPr/>
        </p:nvSpPr>
        <p:spPr>
          <a:xfrm>
            <a:off x="7352850" y="4837666"/>
            <a:ext cx="421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22.07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27040D0-0F33-4622-ACEF-9A850ABF647C}"/>
              </a:ext>
            </a:extLst>
          </p:cNvPr>
          <p:cNvSpPr txBox="1"/>
          <p:nvPr/>
        </p:nvSpPr>
        <p:spPr>
          <a:xfrm>
            <a:off x="5754117" y="522561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en-US" altLang="ko-KR" sz="900">
                <a:latin typeface="+mj-ea"/>
                <a:ea typeface="+mj-ea"/>
              </a:rPr>
              <a:t>Prototype</a:t>
            </a:r>
            <a:r>
              <a:rPr lang="ko-KR" altLang="en-US" sz="900">
                <a:latin typeface="+mj-ea"/>
                <a:ea typeface="+mj-ea"/>
              </a:rPr>
              <a:t>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8D175E5-D9AB-4FE4-8068-34A69A4AB74F}"/>
              </a:ext>
            </a:extLst>
          </p:cNvPr>
          <p:cNvSpPr/>
          <p:nvPr/>
        </p:nvSpPr>
        <p:spPr>
          <a:xfrm>
            <a:off x="6139416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97052E8-9898-4B27-92EC-823CD4EB234D}"/>
              </a:ext>
            </a:extLst>
          </p:cNvPr>
          <p:cNvSpPr txBox="1"/>
          <p:nvPr/>
        </p:nvSpPr>
        <p:spPr>
          <a:xfrm>
            <a:off x="5999301" y="4837666"/>
            <a:ext cx="369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22.6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B2BCB45-FED8-4ACD-BC76-485623A02180}"/>
              </a:ext>
            </a:extLst>
          </p:cNvPr>
          <p:cNvSpPr/>
          <p:nvPr/>
        </p:nvSpPr>
        <p:spPr>
          <a:xfrm>
            <a:off x="1043638" y="2950266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51D5B993-57A1-48B7-9625-0F33A764C7FA}"/>
              </a:ext>
            </a:extLst>
          </p:cNvPr>
          <p:cNvSpPr/>
          <p:nvPr/>
        </p:nvSpPr>
        <p:spPr>
          <a:xfrm>
            <a:off x="1684443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A588302-85EE-467F-881F-AAA2E8B7232B}"/>
              </a:ext>
            </a:extLst>
          </p:cNvPr>
          <p:cNvSpPr txBox="1"/>
          <p:nvPr/>
        </p:nvSpPr>
        <p:spPr>
          <a:xfrm>
            <a:off x="1436368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2B390A-C37E-4AC3-8E44-37C19854B5C5}"/>
              </a:ext>
            </a:extLst>
          </p:cNvPr>
          <p:cNvSpPr/>
          <p:nvPr/>
        </p:nvSpPr>
        <p:spPr>
          <a:xfrm>
            <a:off x="2432629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90F7A61-03A5-4141-A7C2-9BB1F11E9244}"/>
              </a:ext>
            </a:extLst>
          </p:cNvPr>
          <p:cNvSpPr txBox="1"/>
          <p:nvPr/>
        </p:nvSpPr>
        <p:spPr>
          <a:xfrm>
            <a:off x="2133883" y="307489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Prototype 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BF2B7BC4-2CBB-4A2C-930A-CE7DCBF11AF2}"/>
              </a:ext>
            </a:extLst>
          </p:cNvPr>
          <p:cNvSpPr/>
          <p:nvPr/>
        </p:nvSpPr>
        <p:spPr>
          <a:xfrm>
            <a:off x="3116339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98AFFEB-71C3-422A-8E9F-B6ED7D36AB2C}"/>
              </a:ext>
            </a:extLst>
          </p:cNvPr>
          <p:cNvSpPr txBox="1"/>
          <p:nvPr/>
        </p:nvSpPr>
        <p:spPr>
          <a:xfrm>
            <a:off x="2795631" y="307489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Promotion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준비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FB1F47C-CD08-4EFB-AF65-1C38A1249721}"/>
              </a:ext>
            </a:extLst>
          </p:cNvPr>
          <p:cNvSpPr/>
          <p:nvPr/>
        </p:nvSpPr>
        <p:spPr>
          <a:xfrm>
            <a:off x="4456771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6DA9F9F-ED78-4C23-9DE9-E4C82E1CEFF6}"/>
              </a:ext>
            </a:extLst>
          </p:cNvPr>
          <p:cNvSpPr txBox="1"/>
          <p:nvPr/>
        </p:nvSpPr>
        <p:spPr>
          <a:xfrm>
            <a:off x="4209320" y="3074892"/>
            <a:ext cx="62709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성능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F9E82E21-ACA9-47E9-8A81-176EF008370A}"/>
              </a:ext>
            </a:extLst>
          </p:cNvPr>
          <p:cNvSpPr/>
          <p:nvPr/>
        </p:nvSpPr>
        <p:spPr>
          <a:xfrm>
            <a:off x="5267177" y="2950266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828428A-897C-494A-884E-FEF5B78AC0BA}"/>
              </a:ext>
            </a:extLst>
          </p:cNvPr>
          <p:cNvSpPr txBox="1"/>
          <p:nvPr/>
        </p:nvSpPr>
        <p:spPr>
          <a:xfrm>
            <a:off x="5020149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과제 등록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A7BD33A-198B-4F50-B181-A4E73E6333DC}"/>
              </a:ext>
            </a:extLst>
          </p:cNvPr>
          <p:cNvSpPr/>
          <p:nvPr/>
        </p:nvSpPr>
        <p:spPr>
          <a:xfrm>
            <a:off x="6031292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25E9383-DD85-4F71-A72E-7E65D9DBD1C8}"/>
              </a:ext>
            </a:extLst>
          </p:cNvPr>
          <p:cNvSpPr txBox="1"/>
          <p:nvPr/>
        </p:nvSpPr>
        <p:spPr>
          <a:xfrm>
            <a:off x="5682580" y="3074892"/>
            <a:ext cx="8643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통합 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5A03D4D3-9DAA-4E5B-A2C3-FFD1E8720D25}"/>
              </a:ext>
            </a:extLst>
          </p:cNvPr>
          <p:cNvSpPr/>
          <p:nvPr/>
        </p:nvSpPr>
        <p:spPr>
          <a:xfrm>
            <a:off x="6795407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2FC1FEE-9B65-4495-A2C5-7AF0BF094CD5}"/>
              </a:ext>
            </a:extLst>
          </p:cNvPr>
          <p:cNvSpPr txBox="1"/>
          <p:nvPr/>
        </p:nvSpPr>
        <p:spPr>
          <a:xfrm>
            <a:off x="6478402" y="3074892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Platform</a:t>
            </a:r>
            <a:r>
              <a:rPr lang="ko-KR" altLang="en-US" sz="900">
                <a:latin typeface="+mj-ea"/>
                <a:ea typeface="+mj-ea"/>
              </a:rPr>
              <a:t>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758BD46B-88BA-4CD7-B83B-62FEA674D49B}"/>
              </a:ext>
            </a:extLst>
          </p:cNvPr>
          <p:cNvSpPr/>
          <p:nvPr/>
        </p:nvSpPr>
        <p:spPr>
          <a:xfrm>
            <a:off x="7559522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225481C-0EF4-4636-B268-CA8FC39881AA}"/>
              </a:ext>
            </a:extLst>
          </p:cNvPr>
          <p:cNvSpPr txBox="1"/>
          <p:nvPr/>
        </p:nvSpPr>
        <p:spPr>
          <a:xfrm>
            <a:off x="7357216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성능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67BC8F62-7246-4C9A-B7E8-FACEACE71D6C}"/>
              </a:ext>
            </a:extLst>
          </p:cNvPr>
          <p:cNvSpPr/>
          <p:nvPr/>
        </p:nvSpPr>
        <p:spPr>
          <a:xfrm>
            <a:off x="9087753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88FB65D-F327-486D-BA4C-D7850A1D8BE7}"/>
              </a:ext>
            </a:extLst>
          </p:cNvPr>
          <p:cNvSpPr txBox="1"/>
          <p:nvPr/>
        </p:nvSpPr>
        <p:spPr>
          <a:xfrm>
            <a:off x="8704852" y="3074892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err="1">
                <a:latin typeface="+mj-ea"/>
                <a:ea typeface="+mj-ea"/>
              </a:rPr>
              <a:t>양산성</a:t>
            </a:r>
            <a:r>
              <a:rPr lang="ko-KR" altLang="en-US" sz="900">
                <a:latin typeface="+mj-ea"/>
                <a:ea typeface="+mj-ea"/>
              </a:rPr>
              <a:t>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90C19B1-78E9-49AE-8D63-856D6A65C9D6}"/>
              </a:ext>
            </a:extLst>
          </p:cNvPr>
          <p:cNvSpPr/>
          <p:nvPr/>
        </p:nvSpPr>
        <p:spPr>
          <a:xfrm>
            <a:off x="8323637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9A968AF-35B0-4FC7-8D25-CF112C4C1893}"/>
              </a:ext>
            </a:extLst>
          </p:cNvPr>
          <p:cNvSpPr txBox="1"/>
          <p:nvPr/>
        </p:nvSpPr>
        <p:spPr>
          <a:xfrm>
            <a:off x="8056312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양산 컨셉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91A864BE-100C-47DA-BBF8-13755FF6EEAB}"/>
              </a:ext>
            </a:extLst>
          </p:cNvPr>
          <p:cNvCxnSpPr>
            <a:cxnSpLocks/>
            <a:stCxn id="212" idx="4"/>
            <a:endCxn id="176" idx="0"/>
          </p:cNvCxnSpPr>
          <p:nvPr/>
        </p:nvCxnSpPr>
        <p:spPr>
          <a:xfrm>
            <a:off x="1097638" y="3058266"/>
            <a:ext cx="207348" cy="20460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47">
            <a:extLst>
              <a:ext uri="{FF2B5EF4-FFF2-40B4-BE49-F238E27FC236}">
                <a16:creationId xmlns:a16="http://schemas.microsoft.com/office/drawing/2014/main" id="{2B3D4376-6F0A-4B71-AB0D-2853ADAC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88" y="4210912"/>
            <a:ext cx="331152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rIns="0" anchor="ctr"/>
          <a:lstStyle/>
          <a:p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불확실성 검증 단계 상세 계획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A57FD04-0767-428F-B702-5F4701E31EC9}"/>
              </a:ext>
            </a:extLst>
          </p:cNvPr>
          <p:cNvSpPr txBox="1"/>
          <p:nvPr/>
        </p:nvSpPr>
        <p:spPr>
          <a:xfrm>
            <a:off x="1100685" y="4846476"/>
            <a:ext cx="42191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22.03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B4DF5EE-BF26-4BD0-A430-33325F650F5F}"/>
              </a:ext>
            </a:extLst>
          </p:cNvPr>
          <p:cNvSpPr/>
          <p:nvPr/>
        </p:nvSpPr>
        <p:spPr>
          <a:xfrm>
            <a:off x="1312859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F84BCD-A0E1-46D8-9E8A-49D8E86B9E5C}"/>
              </a:ext>
            </a:extLst>
          </p:cNvPr>
          <p:cNvSpPr txBox="1"/>
          <p:nvPr/>
        </p:nvSpPr>
        <p:spPr>
          <a:xfrm>
            <a:off x="1093714" y="2543238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SOSLAB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구매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C71BF0E-24EB-4A62-96BF-A21FDDB2D1AF}"/>
              </a:ext>
            </a:extLst>
          </p:cNvPr>
          <p:cNvSpPr/>
          <p:nvPr/>
        </p:nvSpPr>
        <p:spPr>
          <a:xfrm>
            <a:off x="1744711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457731-0119-40A9-8378-8C012350E385}"/>
              </a:ext>
            </a:extLst>
          </p:cNvPr>
          <p:cNvSpPr txBox="1"/>
          <p:nvPr/>
        </p:nvSpPr>
        <p:spPr>
          <a:xfrm>
            <a:off x="1530375" y="2543238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Sony 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평가보드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9FB902C-FB69-4906-B224-1739F7970649}"/>
              </a:ext>
            </a:extLst>
          </p:cNvPr>
          <p:cNvSpPr/>
          <p:nvPr/>
        </p:nvSpPr>
        <p:spPr>
          <a:xfrm>
            <a:off x="2335959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4073604-8017-4C57-853A-EE4F84ED863A}"/>
              </a:ext>
            </a:extLst>
          </p:cNvPr>
          <p:cNvSpPr txBox="1"/>
          <p:nvPr/>
        </p:nvSpPr>
        <p:spPr>
          <a:xfrm>
            <a:off x="2086357" y="254323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모비스 </a:t>
            </a:r>
            <a:r>
              <a:rPr lang="en-US" altLang="ko-KR" sz="800">
                <a:latin typeface="+mj-ea"/>
                <a:ea typeface="+mj-ea"/>
              </a:rPr>
              <a:t>A0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샘플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6E48E05-0589-484E-8B47-D00CCFBF9891}"/>
              </a:ext>
            </a:extLst>
          </p:cNvPr>
          <p:cNvSpPr/>
          <p:nvPr/>
        </p:nvSpPr>
        <p:spPr>
          <a:xfrm>
            <a:off x="3282766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92C58D-C49B-4E1B-B2F9-BEAA9CBCE5E5}"/>
              </a:ext>
            </a:extLst>
          </p:cNvPr>
          <p:cNvSpPr txBox="1"/>
          <p:nvPr/>
        </p:nvSpPr>
        <p:spPr>
          <a:xfrm>
            <a:off x="3033164" y="254323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모비스 </a:t>
            </a:r>
            <a:r>
              <a:rPr lang="en-US" altLang="ko-KR" sz="800">
                <a:latin typeface="+mj-ea"/>
                <a:ea typeface="+mj-ea"/>
              </a:rPr>
              <a:t>A1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샘플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6EFAA6A-2A9A-4120-9917-83CB89B0ACDB}"/>
              </a:ext>
            </a:extLst>
          </p:cNvPr>
          <p:cNvSpPr/>
          <p:nvPr/>
        </p:nvSpPr>
        <p:spPr>
          <a:xfrm>
            <a:off x="8090127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72A29A-02A4-489F-92FA-97A94BE6E43E}"/>
              </a:ext>
            </a:extLst>
          </p:cNvPr>
          <p:cNvSpPr txBox="1"/>
          <p:nvPr/>
        </p:nvSpPr>
        <p:spPr>
          <a:xfrm>
            <a:off x="7840525" y="254323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모비스 </a:t>
            </a:r>
            <a:r>
              <a:rPr lang="en-US" altLang="ko-KR" sz="800">
                <a:latin typeface="+mj-ea"/>
                <a:ea typeface="+mj-ea"/>
              </a:rPr>
              <a:t>A2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샘플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BBC6040-520F-4956-B1E5-EBD83B53DE14}"/>
              </a:ext>
            </a:extLst>
          </p:cNvPr>
          <p:cNvSpPr/>
          <p:nvPr/>
        </p:nvSpPr>
        <p:spPr>
          <a:xfrm>
            <a:off x="5107005" y="1886434"/>
            <a:ext cx="4287256" cy="19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Phase 2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LiDAR 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통합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Calibration 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기술 개발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BBA97AE-6E73-4409-9760-AEF04E1D40FB}"/>
              </a:ext>
            </a:extLst>
          </p:cNvPr>
          <p:cNvSpPr/>
          <p:nvPr/>
        </p:nvSpPr>
        <p:spPr>
          <a:xfrm>
            <a:off x="3388078" y="2953524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B074B8A-9E45-4E9A-AE24-6332F0270D12}"/>
              </a:ext>
            </a:extLst>
          </p:cNvPr>
          <p:cNvSpPr/>
          <p:nvPr/>
        </p:nvSpPr>
        <p:spPr>
          <a:xfrm>
            <a:off x="3901891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0569F6F-493C-4F12-A535-D62BFA655729}"/>
              </a:ext>
            </a:extLst>
          </p:cNvPr>
          <p:cNvSpPr txBox="1"/>
          <p:nvPr/>
        </p:nvSpPr>
        <p:spPr>
          <a:xfrm>
            <a:off x="903290" y="3074892"/>
            <a:ext cx="62709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과제 등록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48F6561F-8874-49FE-8A48-06085F27FDB7}"/>
              </a:ext>
            </a:extLst>
          </p:cNvPr>
          <p:cNvCxnSpPr>
            <a:cxnSpLocks/>
            <a:stCxn id="104" idx="5"/>
            <a:endCxn id="196" idx="1"/>
          </p:cNvCxnSpPr>
          <p:nvPr/>
        </p:nvCxnSpPr>
        <p:spPr>
          <a:xfrm>
            <a:off x="3480262" y="3045708"/>
            <a:ext cx="5434487" cy="20743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4F90696-2DB0-4C71-9A78-032B6E6BEE27}"/>
              </a:ext>
            </a:extLst>
          </p:cNvPr>
          <p:cNvSpPr txBox="1"/>
          <p:nvPr/>
        </p:nvSpPr>
        <p:spPr>
          <a:xfrm>
            <a:off x="3670471" y="3074892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개선항목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ko-KR" altLang="en-US" sz="900">
                <a:latin typeface="+mj-ea"/>
                <a:ea typeface="+mj-ea"/>
              </a:rPr>
              <a:t>도출</a:t>
            </a:r>
            <a:endParaRPr lang="en-US" altLang="ko-KR" sz="9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748691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기본 디자인">
  <a:themeElements>
    <a:clrScheme name="5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G이노텍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48ABC4-C952-45A2-91E5-8432F1335425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d1653722-6e5c-481c-ba5c-fd33c33f3f5f"/>
  </ds:schemaRefs>
</ds:datastoreItem>
</file>

<file path=customXml/itemProps2.xml><?xml version="1.0" encoding="utf-8"?>
<ds:datastoreItem xmlns:ds="http://schemas.openxmlformats.org/officeDocument/2006/customXml" ds:itemID="{926CE7A5-F95B-4D03-91BB-CA31F9E2BEC4}"/>
</file>

<file path=customXml/itemProps3.xml><?xml version="1.0" encoding="utf-8"?>
<ds:datastoreItem xmlns:ds="http://schemas.openxmlformats.org/officeDocument/2006/customXml" ds:itemID="{9E31B9F6-F335-4BA3-866D-A8D9F554C9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5740</Words>
  <Application>Microsoft Office PowerPoint</Application>
  <PresentationFormat>A4 용지(210x297mm)</PresentationFormat>
  <Paragraphs>1686</Paragraphs>
  <Slides>28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LG스마트체2.0 Light</vt:lpstr>
      <vt:lpstr>굴림</vt:lpstr>
      <vt:lpstr>Arial</vt:lpstr>
      <vt:lpstr>Arial Narrow</vt:lpstr>
      <vt:lpstr>Cambria Math</vt:lpstr>
      <vt:lpstr>LG스마트체 Regular</vt:lpstr>
      <vt:lpstr>LG스마트체 SemiBold</vt:lpstr>
      <vt:lpstr>LG스마트체2.0 Bold</vt:lpstr>
      <vt:lpstr>LG스마트체2.0 Regular</vt:lpstr>
      <vt:lpstr>Wingdings</vt:lpstr>
      <vt:lpstr>맑은 고딕</vt:lpstr>
      <vt:lpstr>디자인 사용자 지정</vt:lpstr>
      <vt:lpstr>5_기본 디자인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lginnotek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hgyoon</dc:creator>
  <cp:lastModifiedBy>박상형</cp:lastModifiedBy>
  <cp:revision>1</cp:revision>
  <cp:lastPrinted>2020-01-15T08:13:14Z</cp:lastPrinted>
  <dcterms:created xsi:type="dcterms:W3CDTF">2010-01-04T07:29:37Z</dcterms:created>
  <dcterms:modified xsi:type="dcterms:W3CDTF">2022-03-03T03:44:00Z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0x0101001612183A99048549B6AECF95CB94D9B1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ContentBits">
    <vt:lpwstr>3</vt:lpwstr>
  </property>
  <property fmtid="{D5CDD505-2E9C-101B-9397-08002B2CF9AE}" pid="8" name="MSIP_Label_99b8a968-831d-4cfc-b1f9-4367a1331151_ActionId">
    <vt:lpwstr>f41d4fb2-8dfe-4bfb-ada9-220ef556caf7</vt:lpwstr>
  </property>
  <property fmtid="{D5CDD505-2E9C-101B-9397-08002B2CF9AE}" pid="9" name="MSIP_Label_99b8a968-831d-4cfc-b1f9-4367a1331151_SetDate">
    <vt:lpwstr>2022-02-10T04:23:40Z</vt:lpwstr>
  </property>
</Properties>
</file>