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896" r:id="rId6"/>
    <p:sldId id="12429" r:id="rId7"/>
    <p:sldId id="12470" r:id="rId8"/>
    <p:sldId id="12445" r:id="rId9"/>
    <p:sldId id="12479" r:id="rId10"/>
    <p:sldId id="12475" r:id="rId11"/>
    <p:sldId id="12476" r:id="rId12"/>
    <p:sldId id="12460" r:id="rId13"/>
    <p:sldId id="12478" r:id="rId14"/>
    <p:sldId id="12446" r:id="rId15"/>
    <p:sldId id="12447" r:id="rId16"/>
    <p:sldId id="12448" r:id="rId17"/>
    <p:sldId id="12462" r:id="rId18"/>
    <p:sldId id="12452" r:id="rId19"/>
    <p:sldId id="12455" r:id="rId20"/>
    <p:sldId id="12463" r:id="rId21"/>
    <p:sldId id="12466" r:id="rId22"/>
    <p:sldId id="12464" r:id="rId23"/>
    <p:sldId id="12465" r:id="rId24"/>
    <p:sldId id="12457" r:id="rId25"/>
    <p:sldId id="12474" r:id="rId26"/>
    <p:sldId id="12458" r:id="rId27"/>
    <p:sldId id="12472" r:id="rId28"/>
    <p:sldId id="12471" r:id="rId29"/>
    <p:sldId id="12467" r:id="rId30"/>
    <p:sldId id="12469" r:id="rId31"/>
    <p:sldId id="12468" r:id="rId32"/>
    <p:sldId id="12477" r:id="rId33"/>
    <p:sldId id="12473" r:id="rId34"/>
    <p:sldId id="12461" r:id="rId35"/>
    <p:sldId id="12453" r:id="rId36"/>
    <p:sldId id="12454" r:id="rId3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9BE51D5A-5D79-4747-BE15-94DFC5DC2539}">
          <p14:sldIdLst>
            <p14:sldId id="256"/>
            <p14:sldId id="896"/>
            <p14:sldId id="12429"/>
            <p14:sldId id="12470"/>
            <p14:sldId id="12445"/>
            <p14:sldId id="12479"/>
            <p14:sldId id="12475"/>
            <p14:sldId id="12476"/>
            <p14:sldId id="12460"/>
            <p14:sldId id="12478"/>
            <p14:sldId id="12446"/>
            <p14:sldId id="12447"/>
            <p14:sldId id="12448"/>
            <p14:sldId id="12462"/>
            <p14:sldId id="12452"/>
            <p14:sldId id="12455"/>
            <p14:sldId id="12463"/>
            <p14:sldId id="12466"/>
            <p14:sldId id="12464"/>
            <p14:sldId id="12465"/>
            <p14:sldId id="12457"/>
            <p14:sldId id="12474"/>
            <p14:sldId id="12458"/>
            <p14:sldId id="12472"/>
            <p14:sldId id="12471"/>
            <p14:sldId id="12467"/>
            <p14:sldId id="12469"/>
            <p14:sldId id="12468"/>
            <p14:sldId id="12477"/>
            <p14:sldId id="12473"/>
            <p14:sldId id="12461"/>
            <p14:sldId id="12453"/>
            <p14:sldId id="124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gyu Jang(장인규)" initials="IJ" lastIdx="2" clrIdx="0">
    <p:extLst>
      <p:ext uri="{19B8F6BF-5375-455C-9EA6-DF929625EA0E}">
        <p15:presenceInfo xmlns:p15="http://schemas.microsoft.com/office/powerpoint/2012/main" userId="S::timwer@lginnotek.com::eb265669-0099-47cf-97d5-141ce64117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3" autoAdjust="0"/>
  </p:normalViewPr>
  <p:slideViewPr>
    <p:cSldViewPr snapToGrid="0">
      <p:cViewPr varScale="1">
        <p:scale>
          <a:sx n="100" d="100"/>
          <a:sy n="100" d="100"/>
        </p:scale>
        <p:origin x="738" y="36"/>
      </p:cViewPr>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912C1-DA6A-460F-91D1-5341AAA5C225}" type="datetimeFigureOut">
              <a:rPr lang="ko-KR" altLang="en-US" smtClean="0"/>
              <a:t>2022-03-23</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D33A6-0F46-4769-8655-4F8C83797D56}" type="slidenum">
              <a:rPr lang="ko-KR" altLang="en-US" smtClean="0"/>
              <a:t>‹#›</a:t>
            </a:fld>
            <a:endParaRPr lang="ko-KR" altLang="en-US"/>
          </a:p>
        </p:txBody>
      </p:sp>
    </p:spTree>
    <p:extLst>
      <p:ext uri="{BB962C8B-B14F-4D97-AF65-F5344CB8AC3E}">
        <p14:creationId xmlns:p14="http://schemas.microsoft.com/office/powerpoint/2010/main" val="20350273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(00:00)</a:t>
            </a:r>
          </a:p>
          <a:p>
            <a:r>
              <a:rPr lang="ko-KR" altLang="en-US" dirty="0"/>
              <a:t>안녕하세요</a:t>
            </a:r>
            <a:r>
              <a:rPr lang="en-US" altLang="ko-KR" dirty="0"/>
              <a:t>,</a:t>
            </a:r>
            <a:r>
              <a:rPr lang="ko-KR" altLang="en-US" dirty="0"/>
              <a:t> 플랫폼개발</a:t>
            </a:r>
            <a:r>
              <a:rPr lang="en-US" altLang="ko-KR" dirty="0"/>
              <a:t>3</a:t>
            </a:r>
            <a:r>
              <a:rPr lang="ko-KR" altLang="en-US" dirty="0"/>
              <a:t>팀 장인규 사원입니다</a:t>
            </a:r>
            <a:r>
              <a:rPr lang="en-US" altLang="ko-KR" dirty="0"/>
              <a:t>.</a:t>
            </a:r>
          </a:p>
          <a:p>
            <a:r>
              <a:rPr lang="ko-KR" altLang="en-US" dirty="0"/>
              <a:t>지금부터 신기술 워크샵 </a:t>
            </a:r>
            <a:r>
              <a:rPr lang="en-US" altLang="ko-KR" dirty="0"/>
              <a:t>FMCW LiDAR </a:t>
            </a:r>
            <a:r>
              <a:rPr lang="ko-KR" altLang="en-US" dirty="0"/>
              <a:t>기술 동향 발표를 시작하겠습니다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a:t>
            </a:fld>
            <a:endParaRPr lang="ko-KR" altLang="en-US"/>
          </a:p>
        </p:txBody>
      </p:sp>
    </p:spTree>
    <p:extLst>
      <p:ext uri="{BB962C8B-B14F-4D97-AF65-F5344CB8AC3E}">
        <p14:creationId xmlns:p14="http://schemas.microsoft.com/office/powerpoint/2010/main" val="173518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10</a:t>
            </a:fld>
            <a:endParaRPr lang="ko-KR" altLang="en-US"/>
          </a:p>
        </p:txBody>
      </p:sp>
    </p:spTree>
    <p:extLst>
      <p:ext uri="{BB962C8B-B14F-4D97-AF65-F5344CB8AC3E}">
        <p14:creationId xmlns:p14="http://schemas.microsoft.com/office/powerpoint/2010/main" val="1870189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(06:30)</a:t>
            </a:r>
          </a:p>
          <a:p>
            <a:r>
              <a:rPr lang="ko-KR" altLang="en-US" dirty="0"/>
              <a:t>현재까지 </a:t>
            </a:r>
            <a:r>
              <a:rPr lang="en-US" altLang="ko-KR" dirty="0"/>
              <a:t>FMCW</a:t>
            </a:r>
            <a:r>
              <a:rPr lang="ko-KR" altLang="en-US" dirty="0"/>
              <a:t> 방식에 대한 간단한 소개를 하였고 다음으로 </a:t>
            </a:r>
            <a:r>
              <a:rPr lang="en-US" altLang="ko-KR" dirty="0"/>
              <a:t>FMCW </a:t>
            </a:r>
            <a:r>
              <a:rPr lang="ko-KR" altLang="en-US" dirty="0"/>
              <a:t>업체와 일부 업체에 대한 특허 분석 결과를 </a:t>
            </a:r>
            <a:r>
              <a:rPr lang="ko-KR" altLang="en-US" dirty="0" err="1"/>
              <a:t>발표드리겠습니다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11</a:t>
            </a:fld>
            <a:endParaRPr lang="ko-KR" altLang="en-US"/>
          </a:p>
        </p:txBody>
      </p:sp>
    </p:spTree>
    <p:extLst>
      <p:ext uri="{BB962C8B-B14F-4D97-AF65-F5344CB8AC3E}">
        <p14:creationId xmlns:p14="http://schemas.microsoft.com/office/powerpoint/2010/main" val="125464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(14:50)</a:t>
            </a:r>
          </a:p>
          <a:p>
            <a:r>
              <a:rPr lang="ko-KR" altLang="en-US" dirty="0"/>
              <a:t>마지막으로 자율주행 시장에서 </a:t>
            </a:r>
            <a:r>
              <a:rPr lang="en-US" altLang="ko-KR" dirty="0"/>
              <a:t>FMCW LiDAR</a:t>
            </a:r>
            <a:r>
              <a:rPr lang="ko-KR" altLang="en-US" dirty="0"/>
              <a:t>는 어느 수준에 위치해 있는지 발표하겠습니다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12</a:t>
            </a:fld>
            <a:endParaRPr lang="ko-KR" altLang="en-US"/>
          </a:p>
        </p:txBody>
      </p:sp>
    </p:spTree>
    <p:extLst>
      <p:ext uri="{BB962C8B-B14F-4D97-AF65-F5344CB8AC3E}">
        <p14:creationId xmlns:p14="http://schemas.microsoft.com/office/powerpoint/2010/main" val="14073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(15:40)</a:t>
            </a:r>
          </a:p>
          <a:p>
            <a:r>
              <a:rPr lang="ko-KR" altLang="en-US" dirty="0"/>
              <a:t>저희가 생각한 이번 기술 동향 보고의 결론입니다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13</a:t>
            </a:fld>
            <a:endParaRPr lang="ko-KR" altLang="en-US"/>
          </a:p>
        </p:txBody>
      </p:sp>
    </p:spTree>
    <p:extLst>
      <p:ext uri="{BB962C8B-B14F-4D97-AF65-F5344CB8AC3E}">
        <p14:creationId xmlns:p14="http://schemas.microsoft.com/office/powerpoint/2010/main" val="485958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14</a:t>
            </a:fld>
            <a:endParaRPr lang="ko-KR" altLang="en-US"/>
          </a:p>
        </p:txBody>
      </p:sp>
    </p:spTree>
    <p:extLst>
      <p:ext uri="{BB962C8B-B14F-4D97-AF65-F5344CB8AC3E}">
        <p14:creationId xmlns:p14="http://schemas.microsoft.com/office/powerpoint/2010/main" val="370371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(15:50)</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FMCW </a:t>
            </a:r>
            <a:r>
              <a:rPr lang="ko-KR" altLang="en-US" dirty="0"/>
              <a:t>기술로 봤을 때 </a:t>
            </a:r>
            <a:r>
              <a:rPr lang="en-US" altLang="ko-KR" dirty="0"/>
              <a:t>FMCW LiDAR</a:t>
            </a:r>
            <a:r>
              <a:rPr lang="ko-KR" altLang="en-US" dirty="0"/>
              <a:t>는 구현 방법 중 이론적인 장점들이 있지만 구현에 따른 단점이 존재합니다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FMCW </a:t>
            </a:r>
            <a:r>
              <a:rPr lang="ko-KR" altLang="en-US" dirty="0"/>
              <a:t>업체 특허를 조사해 보았을 때</a:t>
            </a:r>
            <a:r>
              <a:rPr lang="en-US" altLang="ko-KR" dirty="0"/>
              <a:t>, FMCW LiDAR</a:t>
            </a:r>
            <a:r>
              <a:rPr lang="ko-KR" altLang="en-US" dirty="0"/>
              <a:t>는 구현 방식이 다양하여 업체에서 여러 접근법을 시도해 보고 있고 </a:t>
            </a:r>
            <a:r>
              <a:rPr lang="en-US" altLang="ko-KR" dirty="0"/>
              <a:t>AEVA</a:t>
            </a:r>
            <a:r>
              <a:rPr lang="ko-KR" altLang="en-US" dirty="0"/>
              <a:t>가 기술적 우위를 점하고 있습니다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FMCW </a:t>
            </a:r>
            <a:r>
              <a:rPr lang="ko-KR" altLang="en-US" dirty="0"/>
              <a:t>시장 동향을 보았을 때</a:t>
            </a:r>
            <a:r>
              <a:rPr lang="en-US" altLang="ko-KR" dirty="0"/>
              <a:t>, FMCW LiDAR</a:t>
            </a:r>
            <a:r>
              <a:rPr lang="ko-KR" altLang="en-US" dirty="0"/>
              <a:t>는 주요 자동차 메이커에서 일부 투자가 있지만 아직은 초보적인 단계인 것 같습니다</a:t>
            </a:r>
            <a:r>
              <a:rPr lang="en-US" altLang="ko-KR" dirty="0"/>
              <a:t>.</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최종적으로</a:t>
            </a:r>
            <a:r>
              <a:rPr lang="en-US" altLang="ko-KR" dirty="0"/>
              <a:t>, </a:t>
            </a:r>
            <a:r>
              <a:rPr lang="ko-KR" altLang="en-US" dirty="0"/>
              <a:t>저희가 조사 및 분석해본 결과</a:t>
            </a:r>
            <a:r>
              <a:rPr lang="en-US" altLang="ko-KR" dirty="0"/>
              <a:t>,</a:t>
            </a:r>
            <a:r>
              <a:rPr lang="ko-KR" altLang="en-US" dirty="0"/>
              <a:t> </a:t>
            </a:r>
            <a:r>
              <a:rPr lang="en-US" altLang="ko-KR" dirty="0"/>
              <a:t>FMCW</a:t>
            </a:r>
            <a:r>
              <a:rPr lang="ko-KR" altLang="en-US" dirty="0"/>
              <a:t>는 </a:t>
            </a:r>
            <a:r>
              <a:rPr lang="ko-KR" altLang="en-US" dirty="0" err="1"/>
              <a:t>외광에</a:t>
            </a:r>
            <a:r>
              <a:rPr lang="ko-KR" altLang="en-US" dirty="0"/>
              <a:t> 강건하고 속도의 동시 측정이 가능하다는 확실한 장점과 단점을 가지는 구현 방식으로</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시장 동향으로 보아 직접 개발 프로세스를 적용하기에는 이르지만 지속적인 내부 스터디가 필요한 방식이라고 결론 내렸습니다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15</a:t>
            </a:fld>
            <a:endParaRPr lang="ko-KR" altLang="en-US"/>
          </a:p>
        </p:txBody>
      </p:sp>
    </p:spTree>
    <p:extLst>
      <p:ext uri="{BB962C8B-B14F-4D97-AF65-F5344CB8AC3E}">
        <p14:creationId xmlns:p14="http://schemas.microsoft.com/office/powerpoint/2010/main" val="3628084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16</a:t>
            </a:fld>
            <a:endParaRPr lang="ko-KR" altLang="en-US"/>
          </a:p>
        </p:txBody>
      </p:sp>
    </p:spTree>
    <p:extLst>
      <p:ext uri="{BB962C8B-B14F-4D97-AF65-F5344CB8AC3E}">
        <p14:creationId xmlns:p14="http://schemas.microsoft.com/office/powerpoint/2010/main" val="1859523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17</a:t>
            </a:fld>
            <a:endParaRPr lang="ko-KR" altLang="en-US"/>
          </a:p>
        </p:txBody>
      </p:sp>
    </p:spTree>
    <p:extLst>
      <p:ext uri="{BB962C8B-B14F-4D97-AF65-F5344CB8AC3E}">
        <p14:creationId xmlns:p14="http://schemas.microsoft.com/office/powerpoint/2010/main" val="2886775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18</a:t>
            </a:fld>
            <a:endParaRPr lang="ko-KR" altLang="en-US"/>
          </a:p>
        </p:txBody>
      </p:sp>
    </p:spTree>
    <p:extLst>
      <p:ext uri="{BB962C8B-B14F-4D97-AF65-F5344CB8AC3E}">
        <p14:creationId xmlns:p14="http://schemas.microsoft.com/office/powerpoint/2010/main" val="26412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19</a:t>
            </a:fld>
            <a:endParaRPr lang="ko-KR" altLang="en-US"/>
          </a:p>
        </p:txBody>
      </p:sp>
    </p:spTree>
    <p:extLst>
      <p:ext uri="{BB962C8B-B14F-4D97-AF65-F5344CB8AC3E}">
        <p14:creationId xmlns:p14="http://schemas.microsoft.com/office/powerpoint/2010/main" val="379645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누가</a:t>
            </a:r>
            <a:r>
              <a:rPr lang="en-US" altLang="ko-KR" dirty="0"/>
              <a:t>: </a:t>
            </a:r>
            <a:r>
              <a:rPr lang="ko-KR" altLang="en-US" dirty="0"/>
              <a:t>플랫폼 개발 </a:t>
            </a:r>
            <a:r>
              <a:rPr lang="en-US" altLang="ko-KR" dirty="0"/>
              <a:t>3</a:t>
            </a:r>
            <a:r>
              <a:rPr lang="ko-KR" altLang="en-US" dirty="0"/>
              <a:t>팀</a:t>
            </a:r>
            <a:endParaRPr lang="en-US" altLang="ko-KR" dirty="0"/>
          </a:p>
          <a:p>
            <a:r>
              <a:rPr lang="ko-KR" altLang="en-US" dirty="0"/>
              <a:t>언제</a:t>
            </a:r>
            <a:r>
              <a:rPr lang="en-US" altLang="ko-KR" dirty="0"/>
              <a:t>: 2022</a:t>
            </a:r>
            <a:r>
              <a:rPr lang="ko-KR" altLang="en-US" dirty="0"/>
              <a:t>년도 일정</a:t>
            </a:r>
            <a:endParaRPr lang="en-US" altLang="ko-KR" dirty="0"/>
          </a:p>
          <a:p>
            <a:r>
              <a:rPr lang="ko-KR" altLang="en-US" dirty="0"/>
              <a:t>어디서</a:t>
            </a:r>
            <a:r>
              <a:rPr lang="en-US" altLang="ko-KR" dirty="0"/>
              <a:t>: </a:t>
            </a:r>
            <a:r>
              <a:rPr lang="ko-KR" altLang="en-US" dirty="0"/>
              <a:t>안산 연구소</a:t>
            </a:r>
            <a:endParaRPr lang="en-US" altLang="ko-KR" dirty="0"/>
          </a:p>
          <a:p>
            <a:r>
              <a:rPr lang="ko-KR" altLang="en-US" dirty="0"/>
              <a:t>무엇을</a:t>
            </a:r>
            <a:r>
              <a:rPr lang="en-US" altLang="ko-KR" dirty="0"/>
              <a:t>: FMCW LiDAR study</a:t>
            </a:r>
          </a:p>
          <a:p>
            <a:r>
              <a:rPr lang="ko-KR" altLang="en-US" dirty="0"/>
              <a:t>어떻게</a:t>
            </a:r>
            <a:r>
              <a:rPr lang="en-US" altLang="ko-KR" dirty="0"/>
              <a:t>: study </a:t>
            </a:r>
            <a:r>
              <a:rPr lang="ko-KR" altLang="en-US" dirty="0"/>
              <a:t>방향</a:t>
            </a:r>
            <a:endParaRPr lang="en-US" altLang="ko-KR" dirty="0"/>
          </a:p>
          <a:p>
            <a:r>
              <a:rPr lang="ko-KR" altLang="en-US" dirty="0"/>
              <a:t>왜</a:t>
            </a:r>
            <a:r>
              <a:rPr lang="en-US" altLang="ko-KR" dirty="0"/>
              <a:t>: </a:t>
            </a:r>
            <a:r>
              <a:rPr lang="ko-KR" altLang="en-US" dirty="0"/>
              <a:t>이번 발표 자료</a:t>
            </a:r>
          </a:p>
        </p:txBody>
      </p:sp>
      <p:sp>
        <p:nvSpPr>
          <p:cNvPr id="4" name="슬라이드 번호 개체 틀 3"/>
          <p:cNvSpPr>
            <a:spLocks noGrp="1"/>
          </p:cNvSpPr>
          <p:nvPr>
            <p:ph type="sldNum" sz="quarter" idx="5"/>
          </p:nvPr>
        </p:nvSpPr>
        <p:spPr/>
        <p:txBody>
          <a:bodyPr/>
          <a:lstStyle/>
          <a:p>
            <a:fld id="{6A78CEDF-015F-44B5-8003-ED85562B687A}" type="slidenum">
              <a:rPr lang="ko-KR" altLang="en-US" smtClean="0"/>
              <a:t>2</a:t>
            </a:fld>
            <a:endParaRPr lang="ko-KR" altLang="en-US"/>
          </a:p>
        </p:txBody>
      </p:sp>
    </p:spTree>
    <p:extLst>
      <p:ext uri="{BB962C8B-B14F-4D97-AF65-F5344CB8AC3E}">
        <p14:creationId xmlns:p14="http://schemas.microsoft.com/office/powerpoint/2010/main" val="790966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20</a:t>
            </a:fld>
            <a:endParaRPr lang="ko-KR" altLang="en-US"/>
          </a:p>
        </p:txBody>
      </p:sp>
    </p:spTree>
    <p:extLst>
      <p:ext uri="{BB962C8B-B14F-4D97-AF65-F5344CB8AC3E}">
        <p14:creationId xmlns:p14="http://schemas.microsoft.com/office/powerpoint/2010/main" val="1348648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21</a:t>
            </a:fld>
            <a:endParaRPr lang="ko-KR" altLang="en-US"/>
          </a:p>
        </p:txBody>
      </p:sp>
    </p:spTree>
    <p:extLst>
      <p:ext uri="{BB962C8B-B14F-4D97-AF65-F5344CB8AC3E}">
        <p14:creationId xmlns:p14="http://schemas.microsoft.com/office/powerpoint/2010/main" val="52739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22</a:t>
            </a:fld>
            <a:endParaRPr lang="ko-KR" altLang="en-US"/>
          </a:p>
        </p:txBody>
      </p:sp>
    </p:spTree>
    <p:extLst>
      <p:ext uri="{BB962C8B-B14F-4D97-AF65-F5344CB8AC3E}">
        <p14:creationId xmlns:p14="http://schemas.microsoft.com/office/powerpoint/2010/main" val="300881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23</a:t>
            </a:fld>
            <a:endParaRPr lang="ko-KR" altLang="en-US"/>
          </a:p>
        </p:txBody>
      </p:sp>
    </p:spTree>
    <p:extLst>
      <p:ext uri="{BB962C8B-B14F-4D97-AF65-F5344CB8AC3E}">
        <p14:creationId xmlns:p14="http://schemas.microsoft.com/office/powerpoint/2010/main" val="1496948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24</a:t>
            </a:fld>
            <a:endParaRPr lang="ko-KR" altLang="en-US"/>
          </a:p>
        </p:txBody>
      </p:sp>
    </p:spTree>
    <p:extLst>
      <p:ext uri="{BB962C8B-B14F-4D97-AF65-F5344CB8AC3E}">
        <p14:creationId xmlns:p14="http://schemas.microsoft.com/office/powerpoint/2010/main" val="425443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25</a:t>
            </a:fld>
            <a:endParaRPr lang="ko-KR" altLang="en-US"/>
          </a:p>
        </p:txBody>
      </p:sp>
    </p:spTree>
    <p:extLst>
      <p:ext uri="{BB962C8B-B14F-4D97-AF65-F5344CB8AC3E}">
        <p14:creationId xmlns:p14="http://schemas.microsoft.com/office/powerpoint/2010/main" val="524980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26</a:t>
            </a:fld>
            <a:endParaRPr lang="ko-KR" altLang="en-US"/>
          </a:p>
        </p:txBody>
      </p:sp>
    </p:spTree>
    <p:extLst>
      <p:ext uri="{BB962C8B-B14F-4D97-AF65-F5344CB8AC3E}">
        <p14:creationId xmlns:p14="http://schemas.microsoft.com/office/powerpoint/2010/main" val="2278357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27</a:t>
            </a:fld>
            <a:endParaRPr lang="ko-KR" altLang="en-US"/>
          </a:p>
        </p:txBody>
      </p:sp>
    </p:spTree>
    <p:extLst>
      <p:ext uri="{BB962C8B-B14F-4D97-AF65-F5344CB8AC3E}">
        <p14:creationId xmlns:p14="http://schemas.microsoft.com/office/powerpoint/2010/main" val="1340267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28</a:t>
            </a:fld>
            <a:endParaRPr lang="ko-KR" altLang="en-US"/>
          </a:p>
        </p:txBody>
      </p:sp>
    </p:spTree>
    <p:extLst>
      <p:ext uri="{BB962C8B-B14F-4D97-AF65-F5344CB8AC3E}">
        <p14:creationId xmlns:p14="http://schemas.microsoft.com/office/powerpoint/2010/main" val="3743362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29</a:t>
            </a:fld>
            <a:endParaRPr lang="ko-KR" altLang="en-US"/>
          </a:p>
        </p:txBody>
      </p:sp>
    </p:spTree>
    <p:extLst>
      <p:ext uri="{BB962C8B-B14F-4D97-AF65-F5344CB8AC3E}">
        <p14:creationId xmlns:p14="http://schemas.microsoft.com/office/powerpoint/2010/main" val="235593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광원 업체 추가</a:t>
            </a:r>
            <a:endParaRPr lang="en-US" altLang="ko-KR" dirty="0"/>
          </a:p>
          <a:p>
            <a:r>
              <a:rPr lang="ko-KR" altLang="en-US" dirty="0"/>
              <a:t>라이다 어플리케이션 별로 장단점</a:t>
            </a:r>
            <a:r>
              <a:rPr lang="en-US" altLang="ko-KR" dirty="0"/>
              <a:t>(</a:t>
            </a:r>
            <a:r>
              <a:rPr lang="ko-KR" altLang="en-US" dirty="0"/>
              <a:t>펄스 방식의 정밀도 관련 이론</a:t>
            </a:r>
            <a:r>
              <a:rPr lang="en-US" altLang="ko-KR" dirty="0"/>
              <a:t> -&gt; </a:t>
            </a:r>
            <a:r>
              <a:rPr lang="ko-KR" altLang="en-US" dirty="0"/>
              <a:t>실제로는 몇인지</a:t>
            </a:r>
            <a:r>
              <a:rPr lang="en-US" altLang="ko-KR" dirty="0"/>
              <a:t>)</a:t>
            </a:r>
          </a:p>
          <a:p>
            <a:r>
              <a:rPr lang="en-US" altLang="ko-KR" dirty="0"/>
              <a:t>Pain point?</a:t>
            </a:r>
          </a:p>
          <a:p>
            <a:endParaRPr lang="en-US" altLang="ko-KR" dirty="0"/>
          </a:p>
          <a:p>
            <a:r>
              <a:rPr lang="en-US" altLang="ko-KR" dirty="0"/>
              <a:t>1) </a:t>
            </a:r>
            <a:r>
              <a:rPr lang="ko-KR" altLang="en-US" dirty="0" err="1"/>
              <a:t>커플러의</a:t>
            </a:r>
            <a:r>
              <a:rPr lang="ko-KR" altLang="en-US" dirty="0"/>
              <a:t> 비율 변수화 후 최적화</a:t>
            </a:r>
          </a:p>
        </p:txBody>
      </p:sp>
      <p:sp>
        <p:nvSpPr>
          <p:cNvPr id="4" name="슬라이드 번호 개체 틀 3"/>
          <p:cNvSpPr>
            <a:spLocks noGrp="1"/>
          </p:cNvSpPr>
          <p:nvPr>
            <p:ph type="sldNum" sz="quarter" idx="5"/>
          </p:nvPr>
        </p:nvSpPr>
        <p:spPr/>
        <p:txBody>
          <a:bodyPr/>
          <a:lstStyle/>
          <a:p>
            <a:fld id="{6A78CEDF-015F-44B5-8003-ED85562B687A}" type="slidenum">
              <a:rPr lang="ko-KR" altLang="en-US" smtClean="0"/>
              <a:t>3</a:t>
            </a:fld>
            <a:endParaRPr lang="ko-KR" altLang="en-US"/>
          </a:p>
        </p:txBody>
      </p:sp>
    </p:spTree>
    <p:extLst>
      <p:ext uri="{BB962C8B-B14F-4D97-AF65-F5344CB8AC3E}">
        <p14:creationId xmlns:p14="http://schemas.microsoft.com/office/powerpoint/2010/main" val="2762985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30</a:t>
            </a:fld>
            <a:endParaRPr lang="ko-KR" altLang="en-US"/>
          </a:p>
        </p:txBody>
      </p:sp>
    </p:spTree>
    <p:extLst>
      <p:ext uri="{BB962C8B-B14F-4D97-AF65-F5344CB8AC3E}">
        <p14:creationId xmlns:p14="http://schemas.microsoft.com/office/powerpoint/2010/main" val="2006282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31</a:t>
            </a:fld>
            <a:endParaRPr lang="ko-KR" altLang="en-US"/>
          </a:p>
        </p:txBody>
      </p:sp>
    </p:spTree>
    <p:extLst>
      <p:ext uri="{BB962C8B-B14F-4D97-AF65-F5344CB8AC3E}">
        <p14:creationId xmlns:p14="http://schemas.microsoft.com/office/powerpoint/2010/main" val="2189095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32</a:t>
            </a:fld>
            <a:endParaRPr lang="ko-KR" altLang="en-US"/>
          </a:p>
        </p:txBody>
      </p:sp>
    </p:spTree>
    <p:extLst>
      <p:ext uri="{BB962C8B-B14F-4D97-AF65-F5344CB8AC3E}">
        <p14:creationId xmlns:p14="http://schemas.microsoft.com/office/powerpoint/2010/main" val="270886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33</a:t>
            </a:fld>
            <a:endParaRPr lang="ko-KR" altLang="en-US"/>
          </a:p>
        </p:txBody>
      </p:sp>
    </p:spTree>
    <p:extLst>
      <p:ext uri="{BB962C8B-B14F-4D97-AF65-F5344CB8AC3E}">
        <p14:creationId xmlns:p14="http://schemas.microsoft.com/office/powerpoint/2010/main" val="331054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4</a:t>
            </a:fld>
            <a:endParaRPr lang="ko-KR" altLang="en-US"/>
          </a:p>
        </p:txBody>
      </p:sp>
    </p:spTree>
    <p:extLst>
      <p:ext uri="{BB962C8B-B14F-4D97-AF65-F5344CB8AC3E}">
        <p14:creationId xmlns:p14="http://schemas.microsoft.com/office/powerpoint/2010/main" val="100414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5</a:t>
            </a:fld>
            <a:endParaRPr lang="ko-KR" altLang="en-US"/>
          </a:p>
        </p:txBody>
      </p:sp>
    </p:spTree>
    <p:extLst>
      <p:ext uri="{BB962C8B-B14F-4D97-AF65-F5344CB8AC3E}">
        <p14:creationId xmlns:p14="http://schemas.microsoft.com/office/powerpoint/2010/main" val="214470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6</a:t>
            </a:fld>
            <a:endParaRPr lang="ko-KR" altLang="en-US"/>
          </a:p>
        </p:txBody>
      </p:sp>
    </p:spTree>
    <p:extLst>
      <p:ext uri="{BB962C8B-B14F-4D97-AF65-F5344CB8AC3E}">
        <p14:creationId xmlns:p14="http://schemas.microsoft.com/office/powerpoint/2010/main" val="45713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(02:40)</a:t>
            </a:r>
          </a:p>
          <a:p>
            <a:r>
              <a:rPr lang="en-US" altLang="ko-KR" dirty="0"/>
              <a:t>FMCW</a:t>
            </a:r>
            <a:r>
              <a:rPr lang="ko-KR" altLang="en-US" dirty="0"/>
              <a:t>방식은 물체로부터 반사된 빛과 저희가 보내는 빛과의 간섭을 이용해 거리를 측정합니다</a:t>
            </a:r>
            <a:r>
              <a:rPr lang="en-US" altLang="ko-KR" dirty="0"/>
              <a:t>.</a:t>
            </a:r>
          </a:p>
          <a:p>
            <a:r>
              <a:rPr lang="ko-KR" altLang="en-US" dirty="0"/>
              <a:t>해당 그래프를 보시면 </a:t>
            </a:r>
            <a:r>
              <a:rPr lang="en-US" altLang="ko-KR" dirty="0"/>
              <a:t>x</a:t>
            </a:r>
            <a:r>
              <a:rPr lang="ko-KR" altLang="en-US" dirty="0"/>
              <a:t>축이 시간이고 </a:t>
            </a:r>
            <a:r>
              <a:rPr lang="en-US" altLang="ko-KR" dirty="0"/>
              <a:t>y</a:t>
            </a:r>
            <a:r>
              <a:rPr lang="ko-KR" altLang="en-US" dirty="0"/>
              <a:t>축이 주파수일 때</a:t>
            </a:r>
            <a:r>
              <a:rPr lang="en-US" altLang="ko-KR" dirty="0"/>
              <a:t>,</a:t>
            </a:r>
          </a:p>
          <a:p>
            <a:r>
              <a:rPr lang="ko-KR" altLang="en-US" dirty="0"/>
              <a:t>만약 삼각파형을 투사하게 되면 반사되는 파형은 물체의 거리에 따라서 시간지연이 발생할 것입니다</a:t>
            </a:r>
            <a:r>
              <a:rPr lang="en-US" altLang="ko-KR" dirty="0"/>
              <a:t>.</a:t>
            </a:r>
          </a:p>
          <a:p>
            <a:r>
              <a:rPr lang="ko-KR" altLang="en-US" dirty="0"/>
              <a:t>이로 인해 투사파와 반사파의 주파수 차이가 발생하게 되고 이를 </a:t>
            </a:r>
            <a:r>
              <a:rPr lang="ko-KR" altLang="en-US" dirty="0" err="1"/>
              <a:t>맥놀이</a:t>
            </a:r>
            <a:r>
              <a:rPr lang="ko-KR" altLang="en-US" dirty="0"/>
              <a:t> 주파수라고 합니다</a:t>
            </a:r>
            <a:r>
              <a:rPr lang="en-US" altLang="ko-KR" dirty="0"/>
              <a:t>.</a:t>
            </a:r>
          </a:p>
          <a:p>
            <a:r>
              <a:rPr lang="ko-KR" altLang="en-US" dirty="0"/>
              <a:t>이러한 </a:t>
            </a:r>
            <a:r>
              <a:rPr lang="ko-KR" altLang="en-US" dirty="0" err="1"/>
              <a:t>맥놀이</a:t>
            </a:r>
            <a:r>
              <a:rPr lang="ko-KR" altLang="en-US" dirty="0"/>
              <a:t> 주파수에 의해 </a:t>
            </a:r>
            <a:r>
              <a:rPr lang="en-US" altLang="ko-KR" dirty="0"/>
              <a:t>FMCW LiDAR</a:t>
            </a:r>
            <a:r>
              <a:rPr lang="ko-KR" altLang="en-US" dirty="0"/>
              <a:t>에서 받는 신호의 세기는 </a:t>
            </a:r>
            <a:r>
              <a:rPr lang="ko-KR" altLang="en-US" dirty="0" err="1"/>
              <a:t>맥놀이</a:t>
            </a:r>
            <a:r>
              <a:rPr lang="ko-KR" altLang="en-US" dirty="0"/>
              <a:t> 주파수로 진동하게 되고</a:t>
            </a:r>
            <a:r>
              <a:rPr lang="en-US" altLang="ko-KR" dirty="0"/>
              <a:t>,</a:t>
            </a:r>
          </a:p>
          <a:p>
            <a:r>
              <a:rPr lang="ko-KR" altLang="en-US" dirty="0"/>
              <a:t>이러한 </a:t>
            </a:r>
            <a:r>
              <a:rPr lang="ko-KR" altLang="en-US" dirty="0" err="1"/>
              <a:t>맥놀이</a:t>
            </a:r>
            <a:r>
              <a:rPr lang="ko-KR" altLang="en-US" dirty="0"/>
              <a:t> 주파수를 측정하여 물체의 거리를 측정할 수 있게 됩니다</a:t>
            </a:r>
            <a:r>
              <a:rPr lang="en-US" altLang="ko-KR" dirty="0"/>
              <a:t>.</a:t>
            </a:r>
          </a:p>
          <a:p>
            <a:endParaRPr lang="en-US" altLang="ko-KR" dirty="0"/>
          </a:p>
          <a:p>
            <a:r>
              <a:rPr lang="ko-KR" altLang="en-US" dirty="0"/>
              <a:t>또한 물체가 움직이고 있다면 물체의 </a:t>
            </a:r>
            <a:r>
              <a:rPr lang="ko-KR" altLang="en-US" dirty="0" err="1"/>
              <a:t>축방향</a:t>
            </a:r>
            <a:r>
              <a:rPr lang="ko-KR" altLang="en-US" dirty="0"/>
              <a:t> 속력을 동시에 측정 가능합니다</a:t>
            </a:r>
            <a:r>
              <a:rPr lang="en-US" altLang="ko-KR" dirty="0"/>
              <a:t>.</a:t>
            </a:r>
          </a:p>
          <a:p>
            <a:r>
              <a:rPr lang="ko-KR" altLang="en-US" dirty="0"/>
              <a:t>같은 파형에서 물체가 움직이고 있다면 도플러 효과가 발생하여 반사파의 주파수 변화가 발생하게 됩니다</a:t>
            </a:r>
            <a:r>
              <a:rPr lang="en-US" altLang="ko-KR" dirty="0"/>
              <a:t>.</a:t>
            </a:r>
          </a:p>
          <a:p>
            <a:r>
              <a:rPr lang="ko-KR" altLang="en-US" dirty="0"/>
              <a:t>이에 따라 </a:t>
            </a:r>
            <a:r>
              <a:rPr lang="ko-KR" altLang="en-US" dirty="0" err="1"/>
              <a:t>맥놀이</a:t>
            </a:r>
            <a:r>
              <a:rPr lang="ko-KR" altLang="en-US" dirty="0"/>
              <a:t> 주파수도 다음과 같이 두개로 나누어지게 되는데 이러한 두개의 주파수를 이용해 주파수 변화량을 알 수 있고</a:t>
            </a:r>
            <a:r>
              <a:rPr lang="en-US" altLang="ko-KR" dirty="0"/>
              <a:t>,</a:t>
            </a:r>
          </a:p>
          <a:p>
            <a:r>
              <a:rPr lang="ko-KR" altLang="en-US" dirty="0"/>
              <a:t>이를 이용해 물체의 속력을 구할 수 있습니다</a:t>
            </a:r>
            <a:r>
              <a:rPr lang="en-US" altLang="ko-KR" dirty="0"/>
              <a:t>.</a:t>
            </a:r>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7</a:t>
            </a:fld>
            <a:endParaRPr lang="ko-KR" altLang="en-US"/>
          </a:p>
        </p:txBody>
      </p:sp>
    </p:spTree>
    <p:extLst>
      <p:ext uri="{BB962C8B-B14F-4D97-AF65-F5344CB8AC3E}">
        <p14:creationId xmlns:p14="http://schemas.microsoft.com/office/powerpoint/2010/main" val="313234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8</a:t>
            </a:fld>
            <a:endParaRPr lang="ko-KR" altLang="en-US"/>
          </a:p>
        </p:txBody>
      </p:sp>
    </p:spTree>
    <p:extLst>
      <p:ext uri="{BB962C8B-B14F-4D97-AF65-F5344CB8AC3E}">
        <p14:creationId xmlns:p14="http://schemas.microsoft.com/office/powerpoint/2010/main" val="411087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(00:50)</a:t>
            </a:r>
          </a:p>
          <a:p>
            <a:r>
              <a:rPr lang="ko-KR" altLang="en-US" dirty="0"/>
              <a:t>우선 </a:t>
            </a:r>
            <a:r>
              <a:rPr lang="en-US" altLang="ko-KR" dirty="0"/>
              <a:t>FMCW </a:t>
            </a:r>
            <a:r>
              <a:rPr lang="ko-KR" altLang="en-US" dirty="0"/>
              <a:t>기술에 대해 간략히 소개 드리겠습니다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4AD33A6-0F46-4769-8655-4F8C83797D56}" type="slidenum">
              <a:rPr lang="ko-KR" altLang="en-US" smtClean="0"/>
              <a:t>9</a:t>
            </a:fld>
            <a:endParaRPr lang="ko-KR" altLang="en-US"/>
          </a:p>
        </p:txBody>
      </p:sp>
    </p:spTree>
    <p:extLst>
      <p:ext uri="{BB962C8B-B14F-4D97-AF65-F5344CB8AC3E}">
        <p14:creationId xmlns:p14="http://schemas.microsoft.com/office/powerpoint/2010/main" val="214809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F19DBFC-E2E2-4558-88A3-885FAE75EBD1}" type="datetimeFigureOut">
              <a:rPr lang="ko-KR" altLang="en-US" smtClean="0"/>
              <a:t>2022-03-23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019FB59-222A-4F53-86CE-C3AA9E51BA84}" type="slidenum">
              <a:rPr lang="ko-KR" altLang="en-US" smtClean="0"/>
              <a:t>‹#›</a:t>
            </a:fld>
            <a:endParaRPr lang="ko-KR" altLang="en-US"/>
          </a:p>
        </p:txBody>
      </p:sp>
    </p:spTree>
    <p:extLst>
      <p:ext uri="{BB962C8B-B14F-4D97-AF65-F5344CB8AC3E}">
        <p14:creationId xmlns:p14="http://schemas.microsoft.com/office/powerpoint/2010/main" val="27048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22F62EFF-23B3-42E1-B1B4-25BC3F2B5EC4}"/>
              </a:ext>
            </a:extLst>
          </p:cNvPr>
          <p:cNvSpPr>
            <a:spLocks noGrp="1"/>
          </p:cNvSpPr>
          <p:nvPr>
            <p:ph type="title"/>
          </p:nvPr>
        </p:nvSpPr>
        <p:spPr>
          <a:xfrm>
            <a:off x="101722" y="82456"/>
            <a:ext cx="5616624" cy="418721"/>
          </a:xfrm>
        </p:spPr>
        <p:txBody>
          <a:bodyPr>
            <a:noAutofit/>
          </a:bodyPr>
          <a:lstStyle>
            <a:lvl1pPr algn="l">
              <a:defRPr sz="2000">
                <a:latin typeface="LG스마트체 Bold" panose="020B0600000101010101" pitchFamily="50" charset="-127"/>
                <a:ea typeface="LG스마트체 Bold" panose="020B0600000101010101" pitchFamily="50" charset="-127"/>
              </a:defRPr>
            </a:lvl1pPr>
          </a:lstStyle>
          <a:p>
            <a:r>
              <a:rPr lang="ko-KR" altLang="en-US" dirty="0"/>
              <a:t>마스터 제목 스타일 편집</a:t>
            </a:r>
          </a:p>
        </p:txBody>
      </p:sp>
      <p:sp>
        <p:nvSpPr>
          <p:cNvPr id="7" name="날짜 개체 틀 3">
            <a:extLst>
              <a:ext uri="{FF2B5EF4-FFF2-40B4-BE49-F238E27FC236}">
                <a16:creationId xmlns:a16="http://schemas.microsoft.com/office/drawing/2014/main" id="{AD228208-909D-4BE5-9246-9D0BF101AA6B}"/>
              </a:ext>
            </a:extLst>
          </p:cNvPr>
          <p:cNvSpPr>
            <a:spLocks noGrp="1"/>
          </p:cNvSpPr>
          <p:nvPr>
            <p:ph type="dt" sz="half" idx="10"/>
          </p:nvPr>
        </p:nvSpPr>
        <p:spPr>
          <a:xfrm>
            <a:off x="495300" y="6356351"/>
            <a:ext cx="2311400" cy="365125"/>
          </a:xfrm>
        </p:spPr>
        <p:txBody>
          <a:bodyPr/>
          <a:lstStyle/>
          <a:p>
            <a:fld id="{4266C119-0047-4F55-88E8-251699C379F7}" type="datetimeFigureOut">
              <a:rPr lang="ko-KR" altLang="en-US" smtClean="0"/>
              <a:t>2022-03-23</a:t>
            </a:fld>
            <a:endParaRPr lang="ko-KR" altLang="en-US"/>
          </a:p>
        </p:txBody>
      </p:sp>
      <p:sp>
        <p:nvSpPr>
          <p:cNvPr id="8" name="바닥글 개체 틀 4">
            <a:extLst>
              <a:ext uri="{FF2B5EF4-FFF2-40B4-BE49-F238E27FC236}">
                <a16:creationId xmlns:a16="http://schemas.microsoft.com/office/drawing/2014/main" id="{F19813A8-AABB-4B27-8749-246A08AC1EB5}"/>
              </a:ext>
            </a:extLst>
          </p:cNvPr>
          <p:cNvSpPr>
            <a:spLocks noGrp="1"/>
          </p:cNvSpPr>
          <p:nvPr>
            <p:ph type="ftr" sz="quarter" idx="11"/>
          </p:nvPr>
        </p:nvSpPr>
        <p:spPr>
          <a:xfrm>
            <a:off x="3384550" y="6356351"/>
            <a:ext cx="3136900" cy="365125"/>
          </a:xfrm>
        </p:spPr>
        <p:txBody>
          <a:bodyPr/>
          <a:lstStyle/>
          <a:p>
            <a:endParaRPr lang="ko-KR" altLang="en-US"/>
          </a:p>
        </p:txBody>
      </p:sp>
      <p:sp>
        <p:nvSpPr>
          <p:cNvPr id="9" name="슬라이드 번호 개체 틀 5">
            <a:extLst>
              <a:ext uri="{FF2B5EF4-FFF2-40B4-BE49-F238E27FC236}">
                <a16:creationId xmlns:a16="http://schemas.microsoft.com/office/drawing/2014/main" id="{51394577-9A7F-429B-8BED-758BC783AC78}"/>
              </a:ext>
            </a:extLst>
          </p:cNvPr>
          <p:cNvSpPr>
            <a:spLocks noGrp="1"/>
          </p:cNvSpPr>
          <p:nvPr>
            <p:ph type="sldNum" sz="quarter" idx="12"/>
          </p:nvPr>
        </p:nvSpPr>
        <p:spPr>
          <a:xfrm>
            <a:off x="7099300" y="6356351"/>
            <a:ext cx="2311400" cy="365125"/>
          </a:xfrm>
        </p:spPr>
        <p:txBody>
          <a:bodyPr/>
          <a:lstStyle/>
          <a:p>
            <a:fld id="{4999869A-D5EA-43E3-B052-2572A2B936C5}" type="slidenum">
              <a:rPr lang="ko-KR" altLang="en-US" smtClean="0"/>
              <a:t>‹#›</a:t>
            </a:fld>
            <a:endParaRPr lang="ko-KR" altLang="en-US"/>
          </a:p>
        </p:txBody>
      </p:sp>
      <p:pic>
        <p:nvPicPr>
          <p:cNvPr id="12" name="그림 11">
            <a:extLst>
              <a:ext uri="{FF2B5EF4-FFF2-40B4-BE49-F238E27FC236}">
                <a16:creationId xmlns:a16="http://schemas.microsoft.com/office/drawing/2014/main" id="{9F4170F2-4118-4E87-9F32-1D9CB36006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4817" y="6569884"/>
            <a:ext cx="850208" cy="196955"/>
          </a:xfrm>
          <a:prstGeom prst="rect">
            <a:avLst/>
          </a:prstGeom>
        </p:spPr>
      </p:pic>
      <p:sp>
        <p:nvSpPr>
          <p:cNvPr id="13" name="텍스트 개체 틀 10">
            <a:extLst>
              <a:ext uri="{FF2B5EF4-FFF2-40B4-BE49-F238E27FC236}">
                <a16:creationId xmlns:a16="http://schemas.microsoft.com/office/drawing/2014/main" id="{D6FCC2A6-6626-449C-AD82-6B0C6B384BE6}"/>
              </a:ext>
            </a:extLst>
          </p:cNvPr>
          <p:cNvSpPr>
            <a:spLocks noGrp="1"/>
          </p:cNvSpPr>
          <p:nvPr>
            <p:ph type="body" sz="quarter" idx="13"/>
          </p:nvPr>
        </p:nvSpPr>
        <p:spPr>
          <a:xfrm>
            <a:off x="6120136" y="216714"/>
            <a:ext cx="2506104" cy="320675"/>
          </a:xfrm>
        </p:spPr>
        <p:txBody>
          <a:bodyPr>
            <a:noAutofit/>
          </a:bodyPr>
          <a:lstStyle>
            <a:lvl1pPr marL="0" indent="0" algn="r">
              <a:buFontTx/>
              <a:buNone/>
              <a:defRPr sz="1400">
                <a:latin typeface="LG스마트체 Regular" panose="020B0600000101010101" pitchFamily="50" charset="-127"/>
                <a:ea typeface="LG스마트체 Regular" panose="020B0600000101010101" pitchFamily="50" charset="-127"/>
              </a:defRPr>
            </a:lvl1pPr>
            <a:lvl2pPr marL="457200" indent="0">
              <a:buFontTx/>
              <a:buNone/>
              <a:defRPr sz="1600">
                <a:latin typeface="LG스마트체 Regular" panose="020B0600000101010101" pitchFamily="50" charset="-127"/>
                <a:ea typeface="LG스마트체 Regular" panose="020B0600000101010101" pitchFamily="50" charset="-127"/>
              </a:defRPr>
            </a:lvl2pPr>
            <a:lvl3pPr marL="914400" indent="0">
              <a:buFontTx/>
              <a:buNone/>
              <a:defRPr sz="1600">
                <a:latin typeface="LG스마트체 Regular" panose="020B0600000101010101" pitchFamily="50" charset="-127"/>
                <a:ea typeface="LG스마트체 Regular" panose="020B0600000101010101" pitchFamily="50" charset="-127"/>
              </a:defRPr>
            </a:lvl3pPr>
            <a:lvl4pPr marL="1371600" indent="0">
              <a:buFontTx/>
              <a:buNone/>
              <a:defRPr sz="1600">
                <a:latin typeface="LG스마트체 Regular" panose="020B0600000101010101" pitchFamily="50" charset="-127"/>
                <a:ea typeface="LG스마트체 Regular" panose="020B0600000101010101" pitchFamily="50" charset="-127"/>
              </a:defRPr>
            </a:lvl4pPr>
            <a:lvl5pPr marL="1828800" indent="0">
              <a:buFontTx/>
              <a:buNone/>
              <a:defRPr sz="1600">
                <a:latin typeface="LG스마트체 Regular" panose="020B0600000101010101" pitchFamily="50" charset="-127"/>
                <a:ea typeface="LG스마트체 Regular" panose="020B0600000101010101" pitchFamily="50" charset="-127"/>
              </a:defRPr>
            </a:lvl5pPr>
          </a:lstStyle>
          <a:p>
            <a:pPr lvl="0"/>
            <a:endParaRPr lang="ko-KR" altLang="en-US" dirty="0"/>
          </a:p>
        </p:txBody>
      </p:sp>
      <p:sp>
        <p:nvSpPr>
          <p:cNvPr id="16" name="Line 2">
            <a:extLst>
              <a:ext uri="{FF2B5EF4-FFF2-40B4-BE49-F238E27FC236}">
                <a16:creationId xmlns:a16="http://schemas.microsoft.com/office/drawing/2014/main" id="{AEBDE53E-8439-42DF-9DE9-22A7CF5C6705}"/>
              </a:ext>
            </a:extLst>
          </p:cNvPr>
          <p:cNvSpPr>
            <a:spLocks noChangeShapeType="1"/>
          </p:cNvSpPr>
          <p:nvPr userDrawn="1"/>
        </p:nvSpPr>
        <p:spPr bwMode="auto">
          <a:xfrm>
            <a:off x="65533" y="522959"/>
            <a:ext cx="8951717"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defPPr>
              <a:defRPr lang="ko-KR"/>
            </a:defPPr>
            <a:lvl1pPr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kern="1200">
                <a:solidFill>
                  <a:schemeClr val="tx1"/>
                </a:solidFill>
                <a:latin typeface="맑은 고딕" pitchFamily="50" charset="-127"/>
                <a:ea typeface="굴림" pitchFamily="50" charset="-127"/>
                <a:cs typeface="+mn-cs"/>
              </a:defRPr>
            </a:lvl9pPr>
          </a:lstStyle>
          <a:p>
            <a:pPr algn="ctr" fontAlgn="auto">
              <a:spcBef>
                <a:spcPts val="0"/>
              </a:spcBef>
              <a:spcAft>
                <a:spcPts val="0"/>
              </a:spcAft>
              <a:defRPr/>
            </a:pPr>
            <a:endParaRPr kumimoji="0" lang="ko-KR" altLang="en-US" sz="1200" dirty="0">
              <a:solidFill>
                <a:prstClr val="black"/>
              </a:solidFill>
              <a:latin typeface="Arial Narrow" panose="020B0606020202030204" pitchFamily="34" charset="0"/>
              <a:ea typeface="LG스마트체 Regular" panose="020B0600000101010101" pitchFamily="50" charset="-127"/>
            </a:endParaRPr>
          </a:p>
        </p:txBody>
      </p:sp>
      <p:pic>
        <p:nvPicPr>
          <p:cNvPr id="17" name="그림 16" descr="텍스트이(가) 표시된 사진&#10;&#10;자동 생성된 설명">
            <a:extLst>
              <a:ext uri="{FF2B5EF4-FFF2-40B4-BE49-F238E27FC236}">
                <a16:creationId xmlns:a16="http://schemas.microsoft.com/office/drawing/2014/main" id="{B95604D1-A37E-4D41-841B-23AEF8781F3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6204" t="33967" r="15812" b="32739"/>
          <a:stretch/>
        </p:blipFill>
        <p:spPr>
          <a:xfrm>
            <a:off x="8719490" y="327871"/>
            <a:ext cx="1048051" cy="203089"/>
          </a:xfrm>
          <a:prstGeom prst="rect">
            <a:avLst/>
          </a:prstGeom>
          <a:solidFill>
            <a:schemeClr val="bg1"/>
          </a:solidFill>
        </p:spPr>
      </p:pic>
      <p:sp>
        <p:nvSpPr>
          <p:cNvPr id="14" name="Line 3">
            <a:extLst>
              <a:ext uri="{FF2B5EF4-FFF2-40B4-BE49-F238E27FC236}">
                <a16:creationId xmlns:a16="http://schemas.microsoft.com/office/drawing/2014/main" id="{C9C7CF54-4E34-42CA-8C7F-BA81598CD4F5}"/>
              </a:ext>
            </a:extLst>
          </p:cNvPr>
          <p:cNvSpPr>
            <a:spLocks noChangeShapeType="1"/>
          </p:cNvSpPr>
          <p:nvPr userDrawn="1"/>
        </p:nvSpPr>
        <p:spPr bwMode="auto">
          <a:xfrm>
            <a:off x="93663" y="6475756"/>
            <a:ext cx="9718675"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12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3832191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9DBFC-E2E2-4558-88A3-885FAE75EBD1}" type="datetimeFigureOut">
              <a:rPr lang="ko-KR" altLang="en-US" smtClean="0"/>
              <a:t>2022-03-23</a:t>
            </a:fld>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9FB59-222A-4F53-86CE-C3AA9E51BA84}" type="slidenum">
              <a:rPr lang="ko-KR" altLang="en-US" smtClean="0"/>
              <a:t>‹#›</a:t>
            </a:fld>
            <a:endParaRPr lang="ko-KR" altLang="en-US"/>
          </a:p>
        </p:txBody>
      </p:sp>
      <p:sp>
        <p:nvSpPr>
          <p:cNvPr id="7" name="MSIPCMContentMarking" descr="{&quot;HashCode&quot;:1951497329,&quot;Placement&quot;:&quot;Footer&quot;,&quot;Top&quot;:521.91,&quot;Left&quot;:0.0,&quot;SlideWidth&quot;:780,&quot;SlideHeight&quot;:540}">
            <a:extLst>
              <a:ext uri="{FF2B5EF4-FFF2-40B4-BE49-F238E27FC236}">
                <a16:creationId xmlns:a16="http://schemas.microsoft.com/office/drawing/2014/main" id="{64414194-1C11-49ED-AEBB-E85768260A95}"/>
              </a:ext>
            </a:extLst>
          </p:cNvPr>
          <p:cNvSpPr txBox="1"/>
          <p:nvPr userDrawn="1"/>
        </p:nvSpPr>
        <p:spPr>
          <a:xfrm>
            <a:off x="0" y="6628257"/>
            <a:ext cx="4632731" cy="229743"/>
          </a:xfrm>
          <a:prstGeom prst="rect">
            <a:avLst/>
          </a:prstGeom>
          <a:noFill/>
        </p:spPr>
        <p:txBody>
          <a:bodyPr vert="horz" wrap="square" lIns="0" tIns="0" rIns="0" bIns="0" rtlCol="0" anchor="ctr" anchorCtr="1">
            <a:spAutoFit/>
          </a:bodyPr>
          <a:lstStyle/>
          <a:p>
            <a:pPr algn="l">
              <a:spcBef>
                <a:spcPts val="0"/>
              </a:spcBef>
              <a:spcAft>
                <a:spcPts val="0"/>
              </a:spcAft>
            </a:pPr>
            <a:r>
              <a:rPr lang="en-US" altLang="ko-KR" sz="900">
                <a:solidFill>
                  <a:srgbClr val="808080"/>
                </a:solidFill>
                <a:latin typeface="LG스마트체 SemiBold" panose="020B0600000101010101" pitchFamily="50" charset="-127"/>
              </a:rPr>
              <a:t>LG Innotek Confidential : This document is protected by security policies and laws.</a:t>
            </a:r>
            <a:endParaRPr lang="ko-KR" altLang="en-US" sz="900">
              <a:solidFill>
                <a:srgbClr val="808080"/>
              </a:solidFill>
              <a:latin typeface="LG스마트체 SemiBold" panose="020B0600000101010101" pitchFamily="50" charset="-127"/>
            </a:endParaRPr>
          </a:p>
        </p:txBody>
      </p:sp>
      <p:sp>
        <p:nvSpPr>
          <p:cNvPr id="8" name="MSIPCMContentMarking" descr="{&quot;HashCode&quot;:166943725,&quot;Placement&quot;:&quot;Header&quot;,&quot;Top&quot;:0.0,&quot;Left&quot;:685.0934,&quot;SlideWidth&quot;:780,&quot;SlideHeight&quot;:540}">
            <a:extLst>
              <a:ext uri="{FF2B5EF4-FFF2-40B4-BE49-F238E27FC236}">
                <a16:creationId xmlns:a16="http://schemas.microsoft.com/office/drawing/2014/main" id="{E0B7A2A3-6A90-497A-A4B9-28FA597E746D}"/>
              </a:ext>
            </a:extLst>
          </p:cNvPr>
          <p:cNvSpPr txBox="1"/>
          <p:nvPr userDrawn="1"/>
        </p:nvSpPr>
        <p:spPr>
          <a:xfrm>
            <a:off x="8700686" y="0"/>
            <a:ext cx="1205314" cy="260477"/>
          </a:xfrm>
          <a:prstGeom prst="rect">
            <a:avLst/>
          </a:prstGeom>
          <a:noFill/>
        </p:spPr>
        <p:txBody>
          <a:bodyPr vert="horz" wrap="square" lIns="0" tIns="0" rIns="0" bIns="0" rtlCol="0" anchor="ctr" anchorCtr="1">
            <a:spAutoFit/>
          </a:bodyPr>
          <a:lstStyle/>
          <a:p>
            <a:pPr algn="r">
              <a:spcBef>
                <a:spcPts val="0"/>
              </a:spcBef>
              <a:spcAft>
                <a:spcPts val="0"/>
              </a:spcAft>
            </a:pPr>
            <a:r>
              <a:rPr lang="en-US" altLang="ko-KR" sz="1100">
                <a:solidFill>
                  <a:srgbClr val="C0004B"/>
                </a:solidFill>
                <a:latin typeface="LG스마트체2.0 Bold" panose="020B0600000101010101" pitchFamily="50" charset="-127"/>
              </a:rPr>
              <a:t>[Confidential]</a:t>
            </a:r>
            <a:endParaRPr lang="ko-KR" altLang="en-US" sz="1100">
              <a:solidFill>
                <a:srgbClr val="C0004B"/>
              </a:solidFill>
              <a:latin typeface="LG스마트체2.0 Bold" panose="020B0600000101010101" pitchFamily="50" charset="-127"/>
            </a:endParaRPr>
          </a:p>
        </p:txBody>
      </p:sp>
    </p:spTree>
    <p:extLst>
      <p:ext uri="{BB962C8B-B14F-4D97-AF65-F5344CB8AC3E}">
        <p14:creationId xmlns:p14="http://schemas.microsoft.com/office/powerpoint/2010/main" val="114989206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91.png"/><Relationship Id="rId3" Type="http://schemas.openxmlformats.org/officeDocument/2006/relationships/image" Target="../media/image670.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99.png"/><Relationship Id="rId2" Type="http://schemas.openxmlformats.org/officeDocument/2006/relationships/notesSlide" Target="../notesSlides/notesSlide10.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8.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1" Type="http://schemas.openxmlformats.org/officeDocument/2006/relationships/image" Target="../media/image182.png"/><Relationship Id="rId3" Type="http://schemas.openxmlformats.org/officeDocument/2006/relationships/image" Target="../media/image122.png"/><Relationship Id="rId47" Type="http://schemas.openxmlformats.org/officeDocument/2006/relationships/image" Target="../media/image351.png"/><Relationship Id="rId50" Type="http://schemas.openxmlformats.org/officeDocument/2006/relationships/image" Target="../media/image172.png"/><Relationship Id="rId55" Type="http://schemas.openxmlformats.org/officeDocument/2006/relationships/image" Target="../media/image221.png"/><Relationship Id="rId63" Type="http://schemas.openxmlformats.org/officeDocument/2006/relationships/image" Target="../media/image301.png"/><Relationship Id="rId68" Type="http://schemas.openxmlformats.org/officeDocument/2006/relationships/image" Target="../media/image391.png"/><Relationship Id="rId46" Type="http://schemas.openxmlformats.org/officeDocument/2006/relationships/image" Target="../media/image341.png"/><Relationship Id="rId59" Type="http://schemas.openxmlformats.org/officeDocument/2006/relationships/image" Target="../media/image261.png"/><Relationship Id="rId67" Type="http://schemas.openxmlformats.org/officeDocument/2006/relationships/image" Target="../media/image381.png"/><Relationship Id="rId2" Type="http://schemas.openxmlformats.org/officeDocument/2006/relationships/notesSlide" Target="../notesSlides/notesSlide14.xml"/><Relationship Id="rId54" Type="http://schemas.openxmlformats.org/officeDocument/2006/relationships/image" Target="../media/image211.png"/><Relationship Id="rId62" Type="http://schemas.openxmlformats.org/officeDocument/2006/relationships/image" Target="../media/image291.png"/><Relationship Id="rId1" Type="http://schemas.openxmlformats.org/officeDocument/2006/relationships/slideLayout" Target="../slideLayouts/slideLayout2.xml"/><Relationship Id="rId45" Type="http://schemas.openxmlformats.org/officeDocument/2006/relationships/image" Target="../media/image330.png"/><Relationship Id="rId53" Type="http://schemas.openxmlformats.org/officeDocument/2006/relationships/image" Target="../media/image201.png"/><Relationship Id="rId58" Type="http://schemas.openxmlformats.org/officeDocument/2006/relationships/image" Target="../media/image251.png"/><Relationship Id="rId66" Type="http://schemas.openxmlformats.org/officeDocument/2006/relationships/image" Target="../media/image371.png"/><Relationship Id="rId5" Type="http://schemas.openxmlformats.org/officeDocument/2006/relationships/image" Target="../media/image142.png"/><Relationship Id="rId49" Type="http://schemas.openxmlformats.org/officeDocument/2006/relationships/image" Target="../media/image162.png"/><Relationship Id="rId57" Type="http://schemas.openxmlformats.org/officeDocument/2006/relationships/image" Target="../media/image241.png"/><Relationship Id="rId61" Type="http://schemas.openxmlformats.org/officeDocument/2006/relationships/image" Target="../media/image281.png"/><Relationship Id="rId44" Type="http://schemas.openxmlformats.org/officeDocument/2006/relationships/image" Target="../media/image321.png"/><Relationship Id="rId52" Type="http://schemas.openxmlformats.org/officeDocument/2006/relationships/image" Target="../media/image192.png"/><Relationship Id="rId60" Type="http://schemas.openxmlformats.org/officeDocument/2006/relationships/image" Target="../media/image271.png"/><Relationship Id="rId65" Type="http://schemas.openxmlformats.org/officeDocument/2006/relationships/image" Target="../media/image361.png"/><Relationship Id="rId4" Type="http://schemas.openxmlformats.org/officeDocument/2006/relationships/image" Target="../media/image132.png"/><Relationship Id="rId48" Type="http://schemas.openxmlformats.org/officeDocument/2006/relationships/image" Target="../media/image152.png"/><Relationship Id="rId56" Type="http://schemas.openxmlformats.org/officeDocument/2006/relationships/image" Target="../media/image231.png"/><Relationship Id="rId64" Type="http://schemas.openxmlformats.org/officeDocument/2006/relationships/image" Target="../media/image3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191.png"/><Relationship Id="rId18" Type="http://schemas.openxmlformats.org/officeDocument/2006/relationships/image" Target="../media/image240.png"/><Relationship Id="rId3" Type="http://schemas.openxmlformats.org/officeDocument/2006/relationships/image" Target="../media/image90.png"/><Relationship Id="rId7" Type="http://schemas.openxmlformats.org/officeDocument/2006/relationships/image" Target="../media/image481.png"/><Relationship Id="rId12" Type="http://schemas.openxmlformats.org/officeDocument/2006/relationships/image" Target="../media/image181.png"/><Relationship Id="rId17" Type="http://schemas.openxmlformats.org/officeDocument/2006/relationships/image" Target="../media/image230.png"/><Relationship Id="rId2" Type="http://schemas.openxmlformats.org/officeDocument/2006/relationships/notesSlide" Target="../notesSlides/notesSlide16.xml"/><Relationship Id="rId16"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471.png"/><Relationship Id="rId11" Type="http://schemas.openxmlformats.org/officeDocument/2006/relationships/image" Target="../media/image171.png"/><Relationship Id="rId5" Type="http://schemas.openxmlformats.org/officeDocument/2006/relationships/image" Target="../media/image111.png"/><Relationship Id="rId15" Type="http://schemas.openxmlformats.org/officeDocument/2006/relationships/image" Target="../media/image210.png"/><Relationship Id="rId10" Type="http://schemas.openxmlformats.org/officeDocument/2006/relationships/image" Target="../media/image161.png"/><Relationship Id="rId19" Type="http://schemas.openxmlformats.org/officeDocument/2006/relationships/image" Target="../media/image39.png"/><Relationship Id="rId4" Type="http://schemas.openxmlformats.org/officeDocument/2006/relationships/image" Target="../media/image101.png"/><Relationship Id="rId9" Type="http://schemas.openxmlformats.org/officeDocument/2006/relationships/image" Target="../media/image151.png"/><Relationship Id="rId14" Type="http://schemas.openxmlformats.org/officeDocument/2006/relationships/image" Target="../media/image200.png"/></Relationships>
</file>

<file path=ppt/slides/_rels/slide17.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72.png"/><Relationship Id="rId18" Type="http://schemas.openxmlformats.org/officeDocument/2006/relationships/image" Target="../media/image52.png"/><Relationship Id="rId3" Type="http://schemas.openxmlformats.org/officeDocument/2006/relationships/image" Target="../media/image93.png"/><Relationship Id="rId7" Type="http://schemas.openxmlformats.org/officeDocument/2006/relationships/image" Target="../media/image411.png"/><Relationship Id="rId12" Type="http://schemas.openxmlformats.org/officeDocument/2006/relationships/image" Target="../media/image461.png"/><Relationship Id="rId17" Type="http://schemas.openxmlformats.org/officeDocument/2006/relationships/image" Target="../media/image51.png"/><Relationship Id="rId2" Type="http://schemas.openxmlformats.org/officeDocument/2006/relationships/notesSlide" Target="../notesSlides/notesSlide17.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1.png"/><Relationship Id="rId11" Type="http://schemas.openxmlformats.org/officeDocument/2006/relationships/image" Target="../media/image48.png"/><Relationship Id="rId5" Type="http://schemas.openxmlformats.org/officeDocument/2006/relationships/image" Target="../media/image115.png"/><Relationship Id="rId15" Type="http://schemas.openxmlformats.org/officeDocument/2006/relationships/image" Target="../media/image49.png"/><Relationship Id="rId10" Type="http://schemas.openxmlformats.org/officeDocument/2006/relationships/image" Target="../media/image47.png"/><Relationship Id="rId19" Type="http://schemas.openxmlformats.org/officeDocument/2006/relationships/image" Target="../media/image53.png"/><Relationship Id="rId4" Type="http://schemas.openxmlformats.org/officeDocument/2006/relationships/image" Target="../media/image102.png"/><Relationship Id="rId9" Type="http://schemas.openxmlformats.org/officeDocument/2006/relationships/image" Target="../media/image46.png"/><Relationship Id="rId14" Type="http://schemas.openxmlformats.org/officeDocument/2006/relationships/image" Target="../media/image482.png"/></Relationships>
</file>

<file path=ppt/slides/_rels/slide18.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56.png"/><Relationship Id="rId3" Type="http://schemas.openxmlformats.org/officeDocument/2006/relationships/image" Target="../media/image93.png"/><Relationship Id="rId7" Type="http://schemas.openxmlformats.org/officeDocument/2006/relationships/image" Target="../media/image411.png"/><Relationship Id="rId12" Type="http://schemas.openxmlformats.org/officeDocument/2006/relationships/image" Target="../media/image461.png"/><Relationship Id="rId2" Type="http://schemas.openxmlformats.org/officeDocument/2006/relationships/notesSlide" Target="../notesSlides/notesSlide18.xml"/><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451.png"/><Relationship Id="rId5" Type="http://schemas.openxmlformats.org/officeDocument/2006/relationships/image" Target="../media/image115.png"/><Relationship Id="rId15" Type="http://schemas.openxmlformats.org/officeDocument/2006/relationships/image" Target="../media/image58.png"/><Relationship Id="rId10" Type="http://schemas.openxmlformats.org/officeDocument/2006/relationships/image" Target="../media/image441.png"/><Relationship Id="rId4" Type="http://schemas.openxmlformats.org/officeDocument/2006/relationships/image" Target="../media/image102.png"/><Relationship Id="rId9" Type="http://schemas.openxmlformats.org/officeDocument/2006/relationships/image" Target="../media/image431.pn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0.png"/><Relationship Id="rId3" Type="http://schemas.openxmlformats.org/officeDocument/2006/relationships/image" Target="../media/image250.png"/><Relationship Id="rId7" Type="http://schemas.openxmlformats.org/officeDocument/2006/relationships/image" Target="../media/image290.png"/><Relationship Id="rId12" Type="http://schemas.openxmlformats.org/officeDocument/2006/relationships/image" Target="../media/image340.png"/><Relationship Id="rId17"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491.png"/><Relationship Id="rId5" Type="http://schemas.openxmlformats.org/officeDocument/2006/relationships/image" Target="../media/image270.png"/><Relationship Id="rId15" Type="http://schemas.openxmlformats.org/officeDocument/2006/relationships/image" Target="../media/image370.png"/><Relationship Id="rId10" Type="http://schemas.openxmlformats.org/officeDocument/2006/relationships/image" Target="../media/image320.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36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90.png"/><Relationship Id="rId18" Type="http://schemas.openxmlformats.org/officeDocument/2006/relationships/image" Target="../media/image540.png"/><Relationship Id="rId26" Type="http://schemas.openxmlformats.org/officeDocument/2006/relationships/image" Target="../media/image620.png"/><Relationship Id="rId3" Type="http://schemas.openxmlformats.org/officeDocument/2006/relationships/image" Target="../media/image390.png"/><Relationship Id="rId21" Type="http://schemas.openxmlformats.org/officeDocument/2006/relationships/image" Target="../media/image570.png"/><Relationship Id="rId7" Type="http://schemas.openxmlformats.org/officeDocument/2006/relationships/image" Target="../media/image430.png"/><Relationship Id="rId12" Type="http://schemas.openxmlformats.org/officeDocument/2006/relationships/image" Target="../media/image480.png"/><Relationship Id="rId17" Type="http://schemas.openxmlformats.org/officeDocument/2006/relationships/image" Target="../media/image530.png"/><Relationship Id="rId25" Type="http://schemas.openxmlformats.org/officeDocument/2006/relationships/image" Target="../media/image610.png"/><Relationship Id="rId2" Type="http://schemas.openxmlformats.org/officeDocument/2006/relationships/notesSlide" Target="../notesSlides/notesSlide23.xml"/><Relationship Id="rId16" Type="http://schemas.openxmlformats.org/officeDocument/2006/relationships/image" Target="../media/image520.png"/><Relationship Id="rId20"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image" Target="../media/image651.png"/><Relationship Id="rId11" Type="http://schemas.openxmlformats.org/officeDocument/2006/relationships/image" Target="../media/image470.png"/><Relationship Id="rId24" Type="http://schemas.openxmlformats.org/officeDocument/2006/relationships/image" Target="../media/image600.png"/><Relationship Id="rId5" Type="http://schemas.openxmlformats.org/officeDocument/2006/relationships/image" Target="../media/image410.png"/><Relationship Id="rId15" Type="http://schemas.openxmlformats.org/officeDocument/2006/relationships/image" Target="../media/image510.png"/><Relationship Id="rId23" Type="http://schemas.openxmlformats.org/officeDocument/2006/relationships/image" Target="../media/image590.png"/><Relationship Id="rId10" Type="http://schemas.openxmlformats.org/officeDocument/2006/relationships/image" Target="../media/image460.png"/><Relationship Id="rId19" Type="http://schemas.openxmlformats.org/officeDocument/2006/relationships/image" Target="../media/image55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00.png"/><Relationship Id="rId22" Type="http://schemas.openxmlformats.org/officeDocument/2006/relationships/image" Target="../media/image580.png"/><Relationship Id="rId27" Type="http://schemas.openxmlformats.org/officeDocument/2006/relationships/image" Target="../media/image660.png"/></Relationships>
</file>

<file path=ppt/slides/_rels/slide24.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91.png"/><Relationship Id="rId3" Type="http://schemas.openxmlformats.org/officeDocument/2006/relationships/image" Target="../media/image670.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99.png"/><Relationship Id="rId2" Type="http://schemas.openxmlformats.org/officeDocument/2006/relationships/notesSlide" Target="../notesSlides/notesSlide24.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8.png"/><Relationship Id="rId32" Type="http://schemas.openxmlformats.org/officeDocument/2006/relationships/image" Target="../media/image98.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87.png"/><Relationship Id="rId28" Type="http://schemas.openxmlformats.org/officeDocument/2006/relationships/image" Target="../media/image94.png"/><Relationship Id="rId10" Type="http://schemas.openxmlformats.org/officeDocument/2006/relationships/image" Target="../media/image74.png"/><Relationship Id="rId19" Type="http://schemas.openxmlformats.org/officeDocument/2006/relationships/image" Target="../media/image83.png"/><Relationship Id="rId31" Type="http://schemas.openxmlformats.org/officeDocument/2006/relationships/image" Target="../media/image97.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6.png"/><Relationship Id="rId8" Type="http://schemas.openxmlformats.org/officeDocument/2006/relationships/image" Target="../media/image72.png"/></Relationships>
</file>

<file path=ppt/slides/_rels/slide25.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91.png"/><Relationship Id="rId3" Type="http://schemas.openxmlformats.org/officeDocument/2006/relationships/image" Target="../media/image670.png"/><Relationship Id="rId21" Type="http://schemas.openxmlformats.org/officeDocument/2006/relationships/image" Target="../media/image85.png"/><Relationship Id="rId34" Type="http://schemas.openxmlformats.org/officeDocument/2006/relationships/image" Target="../media/image103.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98.png"/><Relationship Id="rId2" Type="http://schemas.openxmlformats.org/officeDocument/2006/relationships/notesSlide" Target="../notesSlides/notesSlide25.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8.png"/><Relationship Id="rId32" Type="http://schemas.openxmlformats.org/officeDocument/2006/relationships/image" Target="../media/image97.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87.png"/><Relationship Id="rId28" Type="http://schemas.openxmlformats.org/officeDocument/2006/relationships/image" Target="../media/image940.png"/><Relationship Id="rId10" Type="http://schemas.openxmlformats.org/officeDocument/2006/relationships/image" Target="../media/image74.png"/><Relationship Id="rId19" Type="http://schemas.openxmlformats.org/officeDocument/2006/relationships/image" Target="../media/image83.png"/><Relationship Id="rId31" Type="http://schemas.openxmlformats.org/officeDocument/2006/relationships/image" Target="../media/image96.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920.png"/><Relationship Id="rId30" Type="http://schemas.openxmlformats.org/officeDocument/2006/relationships/image" Target="../media/image95.png"/><Relationship Id="rId35" Type="http://schemas.openxmlformats.org/officeDocument/2006/relationships/image" Target="../media/image104.png"/><Relationship Id="rId8" Type="http://schemas.openxmlformats.org/officeDocument/2006/relationships/image" Target="../media/image72.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0.png"/><Relationship Id="rId26" Type="http://schemas.openxmlformats.org/officeDocument/2006/relationships/image" Target="../media/image91.png"/><Relationship Id="rId3" Type="http://schemas.openxmlformats.org/officeDocument/2006/relationships/image" Target="../media/image670.png"/><Relationship Id="rId21" Type="http://schemas.openxmlformats.org/officeDocument/2006/relationships/image" Target="../media/image850.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0.png"/><Relationship Id="rId25" Type="http://schemas.openxmlformats.org/officeDocument/2006/relationships/image" Target="../media/image89.png"/><Relationship Id="rId2" Type="http://schemas.openxmlformats.org/officeDocument/2006/relationships/notesSlide" Target="../notesSlides/notesSlide26.xml"/><Relationship Id="rId16" Type="http://schemas.openxmlformats.org/officeDocument/2006/relationships/image" Target="../media/image80.png"/><Relationship Id="rId20" Type="http://schemas.openxmlformats.org/officeDocument/2006/relationships/image" Target="../media/image840.png"/><Relationship Id="rId29"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0.png"/><Relationship Id="rId24" Type="http://schemas.openxmlformats.org/officeDocument/2006/relationships/image" Target="../media/image88.png"/><Relationship Id="rId32" Type="http://schemas.openxmlformats.org/officeDocument/2006/relationships/image" Target="../media/image980.png"/><Relationship Id="rId5" Type="http://schemas.openxmlformats.org/officeDocument/2006/relationships/image" Target="../media/image691.png"/><Relationship Id="rId15" Type="http://schemas.openxmlformats.org/officeDocument/2006/relationships/image" Target="../media/image79.png"/><Relationship Id="rId23" Type="http://schemas.openxmlformats.org/officeDocument/2006/relationships/image" Target="../media/image87.png"/><Relationship Id="rId28" Type="http://schemas.openxmlformats.org/officeDocument/2006/relationships/image" Target="../media/image940.png"/><Relationship Id="rId10" Type="http://schemas.openxmlformats.org/officeDocument/2006/relationships/image" Target="../media/image105.png"/><Relationship Id="rId19" Type="http://schemas.openxmlformats.org/officeDocument/2006/relationships/image" Target="../media/image830.png"/><Relationship Id="rId31" Type="http://schemas.openxmlformats.org/officeDocument/2006/relationships/image" Target="../media/image970.png"/><Relationship Id="rId4" Type="http://schemas.openxmlformats.org/officeDocument/2006/relationships/image" Target="../media/image681.png"/><Relationship Id="rId9" Type="http://schemas.openxmlformats.org/officeDocument/2006/relationships/image" Target="../media/image731.png"/><Relationship Id="rId14" Type="http://schemas.openxmlformats.org/officeDocument/2006/relationships/image" Target="../media/image78.png"/><Relationship Id="rId22" Type="http://schemas.openxmlformats.org/officeDocument/2006/relationships/image" Target="../media/image860.png"/><Relationship Id="rId27" Type="http://schemas.openxmlformats.org/officeDocument/2006/relationships/image" Target="../media/image920.png"/><Relationship Id="rId30" Type="http://schemas.openxmlformats.org/officeDocument/2006/relationships/image" Target="../media/image960.png"/></Relationships>
</file>

<file path=ppt/slides/_rels/slide27.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820.png"/><Relationship Id="rId26" Type="http://schemas.openxmlformats.org/officeDocument/2006/relationships/image" Target="../media/image91.png"/><Relationship Id="rId3" Type="http://schemas.openxmlformats.org/officeDocument/2006/relationships/image" Target="../media/image670.png"/><Relationship Id="rId21" Type="http://schemas.openxmlformats.org/officeDocument/2006/relationships/image" Target="../media/image850.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0.png"/><Relationship Id="rId25" Type="http://schemas.openxmlformats.org/officeDocument/2006/relationships/image" Target="../media/image89.png"/><Relationship Id="rId33" Type="http://schemas.openxmlformats.org/officeDocument/2006/relationships/image" Target="../media/image1050.png"/><Relationship Id="rId2" Type="http://schemas.openxmlformats.org/officeDocument/2006/relationships/notesSlide" Target="../notesSlides/notesSlide27.xml"/><Relationship Id="rId16" Type="http://schemas.openxmlformats.org/officeDocument/2006/relationships/image" Target="../media/image80.png"/><Relationship Id="rId20" Type="http://schemas.openxmlformats.org/officeDocument/2006/relationships/image" Target="../media/image840.png"/><Relationship Id="rId29" Type="http://schemas.openxmlformats.org/officeDocument/2006/relationships/image" Target="../media/image1030.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0.png"/><Relationship Id="rId24" Type="http://schemas.openxmlformats.org/officeDocument/2006/relationships/image" Target="../media/image88.png"/><Relationship Id="rId32" Type="http://schemas.openxmlformats.org/officeDocument/2006/relationships/image" Target="../media/image980.png"/><Relationship Id="rId5" Type="http://schemas.openxmlformats.org/officeDocument/2006/relationships/image" Target="../media/image691.png"/><Relationship Id="rId15" Type="http://schemas.openxmlformats.org/officeDocument/2006/relationships/image" Target="../media/image79.png"/><Relationship Id="rId23" Type="http://schemas.openxmlformats.org/officeDocument/2006/relationships/image" Target="../media/image87.png"/><Relationship Id="rId28" Type="http://schemas.openxmlformats.org/officeDocument/2006/relationships/image" Target="../media/image1001.png"/><Relationship Id="rId10" Type="http://schemas.openxmlformats.org/officeDocument/2006/relationships/image" Target="../media/image741.png"/><Relationship Id="rId19" Type="http://schemas.openxmlformats.org/officeDocument/2006/relationships/image" Target="../media/image830.png"/><Relationship Id="rId31" Type="http://schemas.openxmlformats.org/officeDocument/2006/relationships/image" Target="../media/image970.png"/><Relationship Id="rId4" Type="http://schemas.openxmlformats.org/officeDocument/2006/relationships/image" Target="../media/image681.png"/><Relationship Id="rId9" Type="http://schemas.openxmlformats.org/officeDocument/2006/relationships/image" Target="../media/image731.png"/><Relationship Id="rId14" Type="http://schemas.openxmlformats.org/officeDocument/2006/relationships/image" Target="../media/image78.png"/><Relationship Id="rId22" Type="http://schemas.openxmlformats.org/officeDocument/2006/relationships/image" Target="../media/image860.png"/><Relationship Id="rId27" Type="http://schemas.openxmlformats.org/officeDocument/2006/relationships/image" Target="../media/image990.png"/><Relationship Id="rId30" Type="http://schemas.openxmlformats.org/officeDocument/2006/relationships/image" Target="../media/image1040.png"/><Relationship Id="rId8" Type="http://schemas.openxmlformats.org/officeDocument/2006/relationships/image" Target="../media/image72.png"/></Relationships>
</file>

<file path=ppt/slides/_rels/slide28.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90.png"/><Relationship Id="rId18" Type="http://schemas.openxmlformats.org/officeDocument/2006/relationships/image" Target="../media/image540.png"/><Relationship Id="rId26" Type="http://schemas.openxmlformats.org/officeDocument/2006/relationships/image" Target="../media/image620.png"/><Relationship Id="rId3" Type="http://schemas.openxmlformats.org/officeDocument/2006/relationships/image" Target="../media/image390.png"/><Relationship Id="rId21" Type="http://schemas.openxmlformats.org/officeDocument/2006/relationships/image" Target="../media/image570.png"/><Relationship Id="rId7" Type="http://schemas.openxmlformats.org/officeDocument/2006/relationships/image" Target="../media/image430.png"/><Relationship Id="rId12" Type="http://schemas.openxmlformats.org/officeDocument/2006/relationships/image" Target="../media/image480.png"/><Relationship Id="rId17" Type="http://schemas.openxmlformats.org/officeDocument/2006/relationships/image" Target="../media/image530.png"/><Relationship Id="rId25" Type="http://schemas.openxmlformats.org/officeDocument/2006/relationships/image" Target="../media/image610.png"/><Relationship Id="rId2" Type="http://schemas.openxmlformats.org/officeDocument/2006/relationships/notesSlide" Target="../notesSlides/notesSlide28.xml"/><Relationship Id="rId16" Type="http://schemas.openxmlformats.org/officeDocument/2006/relationships/image" Target="../media/image520.png"/><Relationship Id="rId20"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image" Target="../media/image651.png"/><Relationship Id="rId11" Type="http://schemas.openxmlformats.org/officeDocument/2006/relationships/image" Target="../media/image470.png"/><Relationship Id="rId24" Type="http://schemas.openxmlformats.org/officeDocument/2006/relationships/image" Target="../media/image600.png"/><Relationship Id="rId5" Type="http://schemas.openxmlformats.org/officeDocument/2006/relationships/image" Target="../media/image410.png"/><Relationship Id="rId15" Type="http://schemas.openxmlformats.org/officeDocument/2006/relationships/image" Target="../media/image510.png"/><Relationship Id="rId23" Type="http://schemas.openxmlformats.org/officeDocument/2006/relationships/image" Target="../media/image590.png"/><Relationship Id="rId10" Type="http://schemas.openxmlformats.org/officeDocument/2006/relationships/image" Target="../media/image460.png"/><Relationship Id="rId19" Type="http://schemas.openxmlformats.org/officeDocument/2006/relationships/image" Target="../media/image55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00.png"/><Relationship Id="rId22" Type="http://schemas.openxmlformats.org/officeDocument/2006/relationships/image" Target="../media/image580.png"/><Relationship Id="rId27" Type="http://schemas.openxmlformats.org/officeDocument/2006/relationships/image" Target="../media/image660.png"/></Relationships>
</file>

<file path=ppt/slides/_rels/slide29.xml.rels><?xml version="1.0" encoding="UTF-8" standalone="yes"?>
<Relationships xmlns="http://schemas.openxmlformats.org/package/2006/relationships"><Relationship Id="rId8" Type="http://schemas.openxmlformats.org/officeDocument/2006/relationships/image" Target="../media/image680.png"/><Relationship Id="rId13" Type="http://schemas.openxmlformats.org/officeDocument/2006/relationships/image" Target="../media/image730.png"/><Relationship Id="rId18" Type="http://schemas.openxmlformats.org/officeDocument/2006/relationships/image" Target="../media/image114.png"/><Relationship Id="rId3" Type="http://schemas.openxmlformats.org/officeDocument/2006/relationships/image" Target="../media/image32.png"/><Relationship Id="rId7" Type="http://schemas.openxmlformats.org/officeDocument/2006/relationships/image" Target="../media/image108.png"/><Relationship Id="rId12" Type="http://schemas.openxmlformats.org/officeDocument/2006/relationships/image" Target="../media/image109.png"/><Relationship Id="rId17" Type="http://schemas.openxmlformats.org/officeDocument/2006/relationships/image" Target="../media/image113.png"/><Relationship Id="rId2" Type="http://schemas.openxmlformats.org/officeDocument/2006/relationships/notesSlide" Target="../notesSlides/notesSlide29.xml"/><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710.png"/><Relationship Id="rId5" Type="http://schemas.openxmlformats.org/officeDocument/2006/relationships/image" Target="../media/image106.png"/><Relationship Id="rId15" Type="http://schemas.openxmlformats.org/officeDocument/2006/relationships/image" Target="../media/image110.png"/><Relationship Id="rId10" Type="http://schemas.openxmlformats.org/officeDocument/2006/relationships/image" Target="../media/image700.png"/><Relationship Id="rId19"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690.png"/><Relationship Id="rId14" Type="http://schemas.openxmlformats.org/officeDocument/2006/relationships/image" Target="../media/image7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NULL"/><Relationship Id="rId3" Type="http://schemas.openxmlformats.org/officeDocument/2006/relationships/image" Target="../media/image40.gif"/><Relationship Id="rId12" Type="http://schemas.openxmlformats.org/officeDocument/2006/relationships/image" Target="../media/image1170.png"/><Relationship Id="rId2" Type="http://schemas.openxmlformats.org/officeDocument/2006/relationships/notesSlide" Target="../notesSlides/notesSlide30.xml"/><Relationship Id="rId1" Type="http://schemas.openxmlformats.org/officeDocument/2006/relationships/slideLayout" Target="../slideLayouts/slideLayout2.xml"/><Relationship Id="rId11" Type="http://schemas.openxmlformats.org/officeDocument/2006/relationships/image" Target="../media/image1160.png"/><Relationship Id="rId15" Type="http://schemas.openxmlformats.org/officeDocument/2006/relationships/image" Target="../media/image118.png"/><Relationship Id="rId10" Type="http://schemas.openxmlformats.org/officeDocument/2006/relationships/image" Target="NULL"/><Relationship Id="rId1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0.png"/><Relationship Id="rId3" Type="http://schemas.openxmlformats.org/officeDocument/2006/relationships/image" Target="../media/image112.png"/><Relationship Id="rId7" Type="http://schemas.openxmlformats.org/officeDocument/2006/relationships/image" Target="../media/image130.png"/><Relationship Id="rId12" Type="http://schemas.openxmlformats.org/officeDocument/2006/relationships/image" Target="../media/image18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00.png"/><Relationship Id="rId11" Type="http://schemas.openxmlformats.org/officeDocument/2006/relationships/image" Target="../media/image170.png"/><Relationship Id="rId5" Type="http://schemas.openxmlformats.org/officeDocument/2006/relationships/image" Target="../media/image1100.png"/><Relationship Id="rId10" Type="http://schemas.openxmlformats.org/officeDocument/2006/relationships/image" Target="../media/image160.png"/><Relationship Id="rId4" Type="http://schemas.openxmlformats.org/officeDocument/2006/relationships/image" Target="../media/image1000.png"/><Relationship Id="rId9" Type="http://schemas.openxmlformats.org/officeDocument/2006/relationships/image" Target="../media/image150.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0.png"/><Relationship Id="rId3" Type="http://schemas.openxmlformats.org/officeDocument/2006/relationships/image" Target="../media/image112.png"/><Relationship Id="rId7" Type="http://schemas.openxmlformats.org/officeDocument/2006/relationships/image" Target="../media/image130.png"/><Relationship Id="rId12"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200.png"/><Relationship Id="rId11" Type="http://schemas.openxmlformats.org/officeDocument/2006/relationships/image" Target="../media/image170.png"/><Relationship Id="rId5" Type="http://schemas.openxmlformats.org/officeDocument/2006/relationships/image" Target="../media/image1100.png"/><Relationship Id="rId10" Type="http://schemas.openxmlformats.org/officeDocument/2006/relationships/image" Target="../media/image160.png"/><Relationship Id="rId4" Type="http://schemas.openxmlformats.org/officeDocument/2006/relationships/image" Target="../media/image1000.png"/><Relationship Id="rId9" Type="http://schemas.openxmlformats.org/officeDocument/2006/relationships/image" Target="../media/image150.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51" Type="http://schemas.openxmlformats.org/officeDocument/2006/relationships/image" Target="../media/image40.png"/><Relationship Id="rId50" Type="http://schemas.openxmlformats.org/officeDocument/2006/relationships/image" Target="../media/image116.png"/><Relationship Id="rId55" Type="http://schemas.openxmlformats.org/officeDocument/2006/relationships/image" Target="../media/image221.png"/><Relationship Id="rId63" Type="http://schemas.openxmlformats.org/officeDocument/2006/relationships/image" Target="../media/image301.png"/><Relationship Id="rId68" Type="http://schemas.openxmlformats.org/officeDocument/2006/relationships/image" Target="../media/image391.png"/><Relationship Id="rId7" Type="http://schemas.openxmlformats.org/officeDocument/2006/relationships/image" Target="../media/image11.png"/><Relationship Id="rId59" Type="http://schemas.openxmlformats.org/officeDocument/2006/relationships/image" Target="../media/image261.png"/><Relationship Id="rId67" Type="http://schemas.openxmlformats.org/officeDocument/2006/relationships/image" Target="../media/image381.png"/><Relationship Id="rId2" Type="http://schemas.openxmlformats.org/officeDocument/2006/relationships/notesSlide" Target="../notesSlides/notesSlide4.xml"/><Relationship Id="rId54" Type="http://schemas.openxmlformats.org/officeDocument/2006/relationships/image" Target="../media/image211.png"/><Relationship Id="rId62" Type="http://schemas.openxmlformats.org/officeDocument/2006/relationships/image" Target="../media/image291.png"/><Relationship Id="rId7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png"/><Relationship Id="rId53" Type="http://schemas.openxmlformats.org/officeDocument/2006/relationships/image" Target="../media/image42.png"/><Relationship Id="rId58" Type="http://schemas.openxmlformats.org/officeDocument/2006/relationships/image" Target="../media/image45.png"/><Relationship Id="rId66" Type="http://schemas.openxmlformats.org/officeDocument/2006/relationships/image" Target="../media/image371.png"/><Relationship Id="rId5" Type="http://schemas.openxmlformats.org/officeDocument/2006/relationships/image" Target="../media/image10.png"/><Relationship Id="rId49" Type="http://schemas.openxmlformats.org/officeDocument/2006/relationships/image" Target="../media/image162.png"/><Relationship Id="rId57" Type="http://schemas.openxmlformats.org/officeDocument/2006/relationships/image" Target="../media/image44.png"/><Relationship Id="rId61" Type="http://schemas.openxmlformats.org/officeDocument/2006/relationships/image" Target="../media/image281.png"/><Relationship Id="rId10" Type="http://schemas.openxmlformats.org/officeDocument/2006/relationships/image" Target="../media/image14.png"/><Relationship Id="rId52" Type="http://schemas.openxmlformats.org/officeDocument/2006/relationships/image" Target="../media/image41.png"/><Relationship Id="rId60" Type="http://schemas.openxmlformats.org/officeDocument/2006/relationships/image" Target="../media/image271.png"/><Relationship Id="rId65" Type="http://schemas.openxmlformats.org/officeDocument/2006/relationships/image" Target="../media/image361.png"/><Relationship Id="rId4" Type="http://schemas.openxmlformats.org/officeDocument/2006/relationships/image" Target="../media/image910.png"/><Relationship Id="rId9" Type="http://schemas.openxmlformats.org/officeDocument/2006/relationships/image" Target="../media/image13.png"/><Relationship Id="rId48" Type="http://schemas.openxmlformats.org/officeDocument/2006/relationships/image" Target="../media/image152.png"/><Relationship Id="rId56" Type="http://schemas.openxmlformats.org/officeDocument/2006/relationships/image" Target="../media/image43.png"/><Relationship Id="rId64" Type="http://schemas.openxmlformats.org/officeDocument/2006/relationships/image" Target="../media/image311.png"/><Relationship Id="rId6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93.png"/><Relationship Id="rId7" Type="http://schemas.openxmlformats.org/officeDocument/2006/relationships/image" Target="../media/image411.png"/><Relationship Id="rId12" Type="http://schemas.openxmlformats.org/officeDocument/2006/relationships/image" Target="../media/image461.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01.png"/><Relationship Id="rId11" Type="http://schemas.openxmlformats.org/officeDocument/2006/relationships/image" Target="../media/image48.png"/><Relationship Id="rId5" Type="http://schemas.openxmlformats.org/officeDocument/2006/relationships/image" Target="../media/image115.png"/><Relationship Id="rId15" Type="http://schemas.openxmlformats.org/officeDocument/2006/relationships/image" Target="../media/image19.png"/><Relationship Id="rId10" Type="http://schemas.openxmlformats.org/officeDocument/2006/relationships/image" Target="../media/image47.png"/><Relationship Id="rId4" Type="http://schemas.openxmlformats.org/officeDocument/2006/relationships/image" Target="../media/image102.png"/><Relationship Id="rId9" Type="http://schemas.openxmlformats.org/officeDocument/2006/relationships/image" Target="../media/image46.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13" Type="http://schemas.openxmlformats.org/officeDocument/2006/relationships/image" Target="../media/image191.png"/><Relationship Id="rId18" Type="http://schemas.openxmlformats.org/officeDocument/2006/relationships/image" Target="../media/image30.png"/><Relationship Id="rId3" Type="http://schemas.openxmlformats.org/officeDocument/2006/relationships/image" Target="../media/image90.png"/><Relationship Id="rId12" Type="http://schemas.openxmlformats.org/officeDocument/2006/relationships/image" Target="../media/image26.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171.png"/><Relationship Id="rId5" Type="http://schemas.openxmlformats.org/officeDocument/2006/relationships/image" Target="../media/image24.png"/><Relationship Id="rId15" Type="http://schemas.openxmlformats.org/officeDocument/2006/relationships/image" Target="../media/image27.png"/><Relationship Id="rId10" Type="http://schemas.openxmlformats.org/officeDocument/2006/relationships/image" Target="../media/image161.png"/><Relationship Id="rId19"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151.png"/><Relationship Id="rId14" Type="http://schemas.openxmlformats.org/officeDocument/2006/relationships/image" Target="../media/image200.png"/></Relationships>
</file>

<file path=ppt/slides/_rels/slide9.xml.rels><?xml version="1.0" encoding="UTF-8" standalone="yes"?>
<Relationships xmlns="http://schemas.openxmlformats.org/package/2006/relationships"><Relationship Id="rId8" Type="http://schemas.openxmlformats.org/officeDocument/2006/relationships/image" Target="../media/image680.png"/><Relationship Id="rId13" Type="http://schemas.openxmlformats.org/officeDocument/2006/relationships/image" Target="../media/image34.png"/><Relationship Id="rId18" Type="http://schemas.openxmlformats.org/officeDocument/2006/relationships/image" Target="../media/image114.png"/><Relationship Id="rId3" Type="http://schemas.openxmlformats.org/officeDocument/2006/relationships/image" Target="../media/image32.png"/><Relationship Id="rId7" Type="http://schemas.openxmlformats.org/officeDocument/2006/relationships/image" Target="../media/image108.png"/><Relationship Id="rId12" Type="http://schemas.openxmlformats.org/officeDocument/2006/relationships/image" Target="../media/image109.png"/><Relationship Id="rId17" Type="http://schemas.openxmlformats.org/officeDocument/2006/relationships/image" Target="../media/image113.png"/><Relationship Id="rId2" Type="http://schemas.openxmlformats.org/officeDocument/2006/relationships/notesSlide" Target="../notesSlides/notesSlide9.xml"/><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710.png"/><Relationship Id="rId5" Type="http://schemas.openxmlformats.org/officeDocument/2006/relationships/image" Target="../media/image106.png"/><Relationship Id="rId15" Type="http://schemas.openxmlformats.org/officeDocument/2006/relationships/image" Target="../media/image110.png"/><Relationship Id="rId10" Type="http://schemas.openxmlformats.org/officeDocument/2006/relationships/image" Target="../media/image700.png"/><Relationship Id="rId19"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690.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4">
            <a:extLst>
              <a:ext uri="{FF2B5EF4-FFF2-40B4-BE49-F238E27FC236}">
                <a16:creationId xmlns:a16="http://schemas.microsoft.com/office/drawing/2014/main" id="{1BE978CE-7C0E-47CD-A542-06AA68991FF5}"/>
              </a:ext>
            </a:extLst>
          </p:cNvPr>
          <p:cNvCxnSpPr>
            <a:cxnSpLocks noChangeShapeType="1"/>
          </p:cNvCxnSpPr>
          <p:nvPr/>
        </p:nvCxnSpPr>
        <p:spPr bwMode="auto">
          <a:xfrm>
            <a:off x="2649449" y="2264538"/>
            <a:ext cx="459909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 name="직선 연결선 5">
            <a:extLst>
              <a:ext uri="{FF2B5EF4-FFF2-40B4-BE49-F238E27FC236}">
                <a16:creationId xmlns:a16="http://schemas.microsoft.com/office/drawing/2014/main" id="{5875F5DD-B3A7-4172-BC4B-8B5CEFE67CF9}"/>
              </a:ext>
            </a:extLst>
          </p:cNvPr>
          <p:cNvCxnSpPr>
            <a:cxnSpLocks noChangeShapeType="1"/>
          </p:cNvCxnSpPr>
          <p:nvPr/>
        </p:nvCxnSpPr>
        <p:spPr bwMode="auto">
          <a:xfrm>
            <a:off x="3056164" y="2285175"/>
            <a:ext cx="3785668" cy="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8AA666E7-D76B-4149-B693-19D5C8854820}"/>
              </a:ext>
            </a:extLst>
          </p:cNvPr>
          <p:cNvSpPr txBox="1"/>
          <p:nvPr/>
        </p:nvSpPr>
        <p:spPr>
          <a:xfrm>
            <a:off x="2649449" y="1772816"/>
            <a:ext cx="4599098" cy="369332"/>
          </a:xfrm>
          <a:prstGeom prst="rect">
            <a:avLst/>
          </a:prstGeom>
          <a:noFill/>
        </p:spPr>
        <p:txBody>
          <a:bodyPr wrap="square" lIns="0" tIns="0" rIns="0" bIns="0" rtlCol="0" anchor="ctr" anchorCtr="0">
            <a:spAutoFit/>
          </a:bodyPr>
          <a:lstStyle/>
          <a:p>
            <a:pPr algn="ctr"/>
            <a:r>
              <a:rPr lang="en-US" altLang="ko-KR" sz="2400" dirty="0">
                <a:solidFill>
                  <a:srgbClr val="000000"/>
                </a:solidFill>
                <a:latin typeface="LG스마트체2.0 SemiBold" panose="020B0600000101010101" pitchFamily="50" charset="-127"/>
                <a:ea typeface="LG스마트체2.0 SemiBold" panose="020B0600000101010101" pitchFamily="50" charset="-127"/>
                <a:cs typeface="Times New Roman" pitchFamily="18" charset="0"/>
              </a:rPr>
              <a:t>FMCW LiDAR Simulator </a:t>
            </a:r>
            <a:r>
              <a:rPr lang="ko-KR" altLang="en-US" sz="2400" dirty="0">
                <a:solidFill>
                  <a:srgbClr val="000000"/>
                </a:solidFill>
                <a:latin typeface="LG스마트체2.0 SemiBold" panose="020B0600000101010101" pitchFamily="50" charset="-127"/>
                <a:ea typeface="LG스마트체2.0 SemiBold" panose="020B0600000101010101" pitchFamily="50" charset="-127"/>
                <a:cs typeface="Times New Roman" pitchFamily="18" charset="0"/>
              </a:rPr>
              <a:t>개발</a:t>
            </a:r>
          </a:p>
        </p:txBody>
      </p:sp>
      <p:pic>
        <p:nvPicPr>
          <p:cNvPr id="7" name="그림 6">
            <a:extLst>
              <a:ext uri="{FF2B5EF4-FFF2-40B4-BE49-F238E27FC236}">
                <a16:creationId xmlns:a16="http://schemas.microsoft.com/office/drawing/2014/main" id="{4BD735E7-64B9-439A-A164-FD123AC4BA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3432" y="5615126"/>
            <a:ext cx="1131627" cy="262146"/>
          </a:xfrm>
          <a:prstGeom prst="rect">
            <a:avLst/>
          </a:prstGeom>
        </p:spPr>
      </p:pic>
      <p:grpSp>
        <p:nvGrpSpPr>
          <p:cNvPr id="8" name="그룹 7">
            <a:extLst>
              <a:ext uri="{FF2B5EF4-FFF2-40B4-BE49-F238E27FC236}">
                <a16:creationId xmlns:a16="http://schemas.microsoft.com/office/drawing/2014/main" id="{FC8649C6-C596-4036-98B1-FB824AF520DC}"/>
              </a:ext>
            </a:extLst>
          </p:cNvPr>
          <p:cNvGrpSpPr/>
          <p:nvPr/>
        </p:nvGrpSpPr>
        <p:grpSpPr>
          <a:xfrm>
            <a:off x="199500" y="402146"/>
            <a:ext cx="4340423" cy="203606"/>
            <a:chOff x="199500" y="402146"/>
            <a:chExt cx="4340423" cy="203606"/>
          </a:xfrm>
        </p:grpSpPr>
        <p:cxnSp>
          <p:nvCxnSpPr>
            <p:cNvPr id="9" name="직선 연결선 8">
              <a:extLst>
                <a:ext uri="{FF2B5EF4-FFF2-40B4-BE49-F238E27FC236}">
                  <a16:creationId xmlns:a16="http://schemas.microsoft.com/office/drawing/2014/main" id="{DDD68524-932C-4CA7-9781-99B3850482FD}"/>
                </a:ext>
              </a:extLst>
            </p:cNvPr>
            <p:cNvCxnSpPr/>
            <p:nvPr/>
          </p:nvCxnSpPr>
          <p:spPr>
            <a:xfrm rot="16200000">
              <a:off x="1903745" y="507476"/>
              <a:ext cx="193855" cy="0"/>
            </a:xfrm>
            <a:prstGeom prst="line">
              <a:avLst/>
            </a:prstGeom>
            <a:ln w="19050">
              <a:solidFill>
                <a:srgbClr val="C7004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E2A48B-EFFD-4911-A0DB-D2F41030AB98}"/>
                </a:ext>
              </a:extLst>
            </p:cNvPr>
            <p:cNvSpPr txBox="1"/>
            <p:nvPr/>
          </p:nvSpPr>
          <p:spPr>
            <a:xfrm>
              <a:off x="2101434" y="409201"/>
              <a:ext cx="720000" cy="196551"/>
            </a:xfrm>
            <a:prstGeom prst="rect">
              <a:avLst/>
            </a:prstGeom>
            <a:solidFill>
              <a:srgbClr val="DB6355"/>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고객가치</a:t>
              </a:r>
            </a:p>
          </p:txBody>
        </p:sp>
        <p:sp>
          <p:nvSpPr>
            <p:cNvPr id="11" name="TextBox 10">
              <a:extLst>
                <a:ext uri="{FF2B5EF4-FFF2-40B4-BE49-F238E27FC236}">
                  <a16:creationId xmlns:a16="http://schemas.microsoft.com/office/drawing/2014/main" id="{DB7BD5C4-671F-4010-908E-4A80068915FF}"/>
                </a:ext>
              </a:extLst>
            </p:cNvPr>
            <p:cNvSpPr txBox="1"/>
            <p:nvPr/>
          </p:nvSpPr>
          <p:spPr>
            <a:xfrm>
              <a:off x="2960678" y="409201"/>
              <a:ext cx="720000" cy="196551"/>
            </a:xfrm>
            <a:prstGeom prst="rect">
              <a:avLst/>
            </a:prstGeom>
            <a:solidFill>
              <a:srgbClr val="B6C163"/>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새로운 시도</a:t>
              </a:r>
            </a:p>
          </p:txBody>
        </p:sp>
        <p:sp>
          <p:nvSpPr>
            <p:cNvPr id="12" name="TextBox 11">
              <a:extLst>
                <a:ext uri="{FF2B5EF4-FFF2-40B4-BE49-F238E27FC236}">
                  <a16:creationId xmlns:a16="http://schemas.microsoft.com/office/drawing/2014/main" id="{68015E2F-FB69-4141-8242-9149B65EA3E3}"/>
                </a:ext>
              </a:extLst>
            </p:cNvPr>
            <p:cNvSpPr txBox="1"/>
            <p:nvPr/>
          </p:nvSpPr>
          <p:spPr>
            <a:xfrm>
              <a:off x="3819923" y="409201"/>
              <a:ext cx="720000" cy="196551"/>
            </a:xfrm>
            <a:prstGeom prst="rect">
              <a:avLst/>
            </a:prstGeom>
            <a:solidFill>
              <a:srgbClr val="3B8BC1"/>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집요한 실행</a:t>
              </a:r>
            </a:p>
          </p:txBody>
        </p:sp>
        <p:sp>
          <p:nvSpPr>
            <p:cNvPr id="13" name="타원 12">
              <a:extLst>
                <a:ext uri="{FF2B5EF4-FFF2-40B4-BE49-F238E27FC236}">
                  <a16:creationId xmlns:a16="http://schemas.microsoft.com/office/drawing/2014/main" id="{B9D58E0D-B4D9-47FC-8742-0BF8EDC25982}"/>
                </a:ext>
              </a:extLst>
            </p:cNvPr>
            <p:cNvSpPr/>
            <p:nvPr/>
          </p:nvSpPr>
          <p:spPr>
            <a:xfrm>
              <a:off x="2873056" y="489476"/>
              <a:ext cx="36000" cy="36000"/>
            </a:xfrm>
            <a:prstGeom prst="ellipse">
              <a:avLst/>
            </a:prstGeom>
            <a:solidFill>
              <a:srgbClr val="C7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E80DB3BA-F1AA-43D6-B3ED-12C84EB701A3}"/>
                </a:ext>
              </a:extLst>
            </p:cNvPr>
            <p:cNvSpPr/>
            <p:nvPr/>
          </p:nvSpPr>
          <p:spPr>
            <a:xfrm>
              <a:off x="3732300" y="489476"/>
              <a:ext cx="36000" cy="36000"/>
            </a:xfrm>
            <a:prstGeom prst="ellipse">
              <a:avLst/>
            </a:prstGeom>
            <a:solidFill>
              <a:srgbClr val="C7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2">
              <a:extLst>
                <a:ext uri="{FF2B5EF4-FFF2-40B4-BE49-F238E27FC236}">
                  <a16:creationId xmlns:a16="http://schemas.microsoft.com/office/drawing/2014/main" id="{3DBE8E51-ED2C-4561-A4D2-CCAEA21162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500" y="402146"/>
              <a:ext cx="1764000" cy="196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1999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988361"/>
            <a:ext cx="1772335"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593463"/>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3523729" y="2029021"/>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3523729" y="2029021"/>
                <a:ext cx="306366" cy="276999"/>
              </a:xfrm>
              <a:prstGeom prst="rect">
                <a:avLst/>
              </a:prstGeom>
              <a:blipFill>
                <a:blip r:embed="rId3"/>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988361"/>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2334127"/>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2334127"/>
                <a:ext cx="306366" cy="276999"/>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1055404"/>
                <a:ext cx="30912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1055404"/>
                <a:ext cx="309123"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1729236" y="1612678"/>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1729236" y="1612678"/>
                <a:ext cx="296299" cy="276999"/>
              </a:xfrm>
              <a:prstGeom prst="rect">
                <a:avLst/>
              </a:prstGeom>
              <a:blipFill>
                <a:blip r:embed="rId6"/>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1818353"/>
            <a:ext cx="1861329" cy="17001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988641"/>
            <a:ext cx="1865527" cy="417767"/>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2548297" y="1818353"/>
            <a:ext cx="0" cy="595646"/>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404752" y="1536197"/>
            <a:ext cx="620267" cy="717424"/>
          </a:xfrm>
          <a:prstGeom prst="arc">
            <a:avLst>
              <a:gd name="adj1" fmla="val 16143444"/>
              <a:gd name="adj2" fmla="val 172110"/>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662491" y="2161695"/>
                <a:ext cx="37260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662491" y="2161695"/>
                <a:ext cx="372601" cy="276999"/>
              </a:xfrm>
              <a:prstGeom prst="rect">
                <a:avLst/>
              </a:prstGeom>
              <a:blipFill>
                <a:blip r:embed="rId7"/>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652773"/>
            <a:ext cx="577056" cy="576105"/>
          </a:xfrm>
          <a:prstGeom prst="arc">
            <a:avLst>
              <a:gd name="adj1" fmla="val 18059801"/>
              <a:gd name="adj2" fmla="val 215456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759629" y="1429272"/>
                <a:ext cx="377155"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759629" y="1429272"/>
                <a:ext cx="377155" cy="291618"/>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918234" y="556017"/>
                <a:ext cx="1405706" cy="69018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i="1">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918234" y="556017"/>
                <a:ext cx="1405706" cy="69018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511C956-8D15-4B0B-8C7D-287F74F98991}"/>
                  </a:ext>
                </a:extLst>
              </p:cNvPr>
              <p:cNvSpPr txBox="1"/>
              <p:nvPr/>
            </p:nvSpPr>
            <p:spPr>
              <a:xfrm>
                <a:off x="255959" y="3043109"/>
                <a:ext cx="1009444"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den>
                      </m:f>
                    </m:oMath>
                  </m:oMathPara>
                </a14:m>
                <a:endParaRPr lang="en-US" altLang="ko-KR" sz="1000" b="0" i="1" dirty="0">
                  <a:latin typeface="Cambria Math" panose="02040503050406030204" pitchFamily="18" charset="0"/>
                </a:endParaRPr>
              </a:p>
            </p:txBody>
          </p:sp>
        </mc:Choice>
        <mc:Fallback xmlns="">
          <p:sp>
            <p:nvSpPr>
              <p:cNvPr id="115" name="TextBox 114">
                <a:extLst>
                  <a:ext uri="{FF2B5EF4-FFF2-40B4-BE49-F238E27FC236}">
                    <a16:creationId xmlns:a16="http://schemas.microsoft.com/office/drawing/2014/main" id="{8511C956-8D15-4B0B-8C7D-287F74F98991}"/>
                  </a:ext>
                </a:extLst>
              </p:cNvPr>
              <p:cNvSpPr txBox="1">
                <a:spLocks noRot="1" noChangeAspect="1" noMove="1" noResize="1" noEditPoints="1" noAdjustHandles="1" noChangeArrowheads="1" noChangeShapeType="1" noTextEdit="1"/>
              </p:cNvSpPr>
              <p:nvPr/>
            </p:nvSpPr>
            <p:spPr>
              <a:xfrm>
                <a:off x="255959" y="3043109"/>
                <a:ext cx="1009444" cy="316177"/>
              </a:xfrm>
              <a:prstGeom prst="rect">
                <a:avLst/>
              </a:prstGeom>
              <a:blipFill>
                <a:blip r:embed="rId10"/>
                <a:stretch>
                  <a:fillRect l="-1807" t="-1923" r="-60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423D495-CCEA-4E05-AFB2-B4F7D04A472C}"/>
                  </a:ext>
                </a:extLst>
              </p:cNvPr>
              <p:cNvSpPr txBox="1"/>
              <p:nvPr/>
            </p:nvSpPr>
            <p:spPr>
              <a:xfrm>
                <a:off x="255959" y="3488130"/>
                <a:ext cx="3489289"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5423D495-CCEA-4E05-AFB2-B4F7D04A472C}"/>
                  </a:ext>
                </a:extLst>
              </p:cNvPr>
              <p:cNvSpPr txBox="1">
                <a:spLocks noRot="1" noChangeAspect="1" noMove="1" noResize="1" noEditPoints="1" noAdjustHandles="1" noChangeArrowheads="1" noChangeShapeType="1" noTextEdit="1"/>
              </p:cNvSpPr>
              <p:nvPr/>
            </p:nvSpPr>
            <p:spPr>
              <a:xfrm>
                <a:off x="255959" y="3488130"/>
                <a:ext cx="3489289" cy="319318"/>
              </a:xfrm>
              <a:prstGeom prst="rect">
                <a:avLst/>
              </a:prstGeom>
              <a:blipFill>
                <a:blip r:embed="rId11"/>
                <a:stretch>
                  <a:fillRect l="-350" t="-1887" r="-524" b="-1509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95DCEA0-D432-4931-A3F9-875DA9DE6BC5}"/>
                  </a:ext>
                </a:extLst>
              </p:cNvPr>
              <p:cNvSpPr txBox="1"/>
              <p:nvPr/>
            </p:nvSpPr>
            <p:spPr>
              <a:xfrm>
                <a:off x="255959" y="4648026"/>
                <a:ext cx="1211165" cy="322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C95DCEA0-D432-4931-A3F9-875DA9DE6BC5}"/>
                  </a:ext>
                </a:extLst>
              </p:cNvPr>
              <p:cNvSpPr txBox="1">
                <a:spLocks noRot="1" noChangeAspect="1" noMove="1" noResize="1" noEditPoints="1" noAdjustHandles="1" noChangeArrowheads="1" noChangeShapeType="1" noTextEdit="1"/>
              </p:cNvSpPr>
              <p:nvPr/>
            </p:nvSpPr>
            <p:spPr>
              <a:xfrm>
                <a:off x="255959" y="4648026"/>
                <a:ext cx="1211165" cy="322589"/>
              </a:xfrm>
              <a:prstGeom prst="rect">
                <a:avLst/>
              </a:prstGeom>
              <a:blipFill>
                <a:blip r:embed="rId12"/>
                <a:stretch>
                  <a:fillRect l="-2010" t="-1887" b="-5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2CF2DD1-1891-431F-BC85-88E849D4B398}"/>
                  </a:ext>
                </a:extLst>
              </p:cNvPr>
              <p:cNvSpPr txBox="1"/>
              <p:nvPr/>
            </p:nvSpPr>
            <p:spPr>
              <a:xfrm>
                <a:off x="263937" y="5077206"/>
                <a:ext cx="1214500" cy="339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6" name="TextBox 125">
                <a:extLst>
                  <a:ext uri="{FF2B5EF4-FFF2-40B4-BE49-F238E27FC236}">
                    <a16:creationId xmlns:a16="http://schemas.microsoft.com/office/drawing/2014/main" id="{D2CF2DD1-1891-431F-BC85-88E849D4B398}"/>
                  </a:ext>
                </a:extLst>
              </p:cNvPr>
              <p:cNvSpPr txBox="1">
                <a:spLocks noRot="1" noChangeAspect="1" noMove="1" noResize="1" noEditPoints="1" noAdjustHandles="1" noChangeArrowheads="1" noChangeShapeType="1" noTextEdit="1"/>
              </p:cNvSpPr>
              <p:nvPr/>
            </p:nvSpPr>
            <p:spPr>
              <a:xfrm>
                <a:off x="263937" y="5077206"/>
                <a:ext cx="1214500" cy="339773"/>
              </a:xfrm>
              <a:prstGeom prst="rect">
                <a:avLst/>
              </a:prstGeom>
              <a:blipFill>
                <a:blip r:embed="rId13"/>
                <a:stretch>
                  <a:fillRect l="-2000" t="-1786"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88A1017-773A-4062-83D3-1FD05368710A}"/>
                  </a:ext>
                </a:extLst>
              </p:cNvPr>
              <p:cNvSpPr txBox="1"/>
              <p:nvPr/>
            </p:nvSpPr>
            <p:spPr>
              <a:xfrm>
                <a:off x="255959" y="4000679"/>
                <a:ext cx="4990020"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r>
                        <a:rPr lang="en-US" altLang="ko-KR" sz="1000" b="0" i="1" smtClean="0">
                          <a:latin typeface="Cambria Math" panose="02040503050406030204" pitchFamily="18" charset="0"/>
                        </a:rPr>
                        <m:t>=</m:t>
                      </m:r>
                      <m:f>
                        <m:fPr>
                          <m:ctrlPr>
                            <a:rPr lang="en-US" altLang="ko-KR" sz="1000" i="1">
                              <a:latin typeface="Cambria Math" panose="02040503050406030204" pitchFamily="18" charset="0"/>
                            </a:rPr>
                          </m:ctrlPr>
                        </m:fPr>
                        <m:num>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𝑇</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h𝑜𝑟𝑖𝑧𝑜𝑛𝑡𝑎𝑙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den>
                      </m:f>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1</m:t>
                          </m:r>
                        </m:num>
                        <m:den>
                          <m:r>
                            <a:rPr lang="en-US" altLang="ko-KR" sz="1000" i="1">
                              <a:latin typeface="Cambria Math" panose="02040503050406030204" pitchFamily="18" charset="0"/>
                            </a:rPr>
                            <m:t>𝑓𝑟𝑎𝑚𝑒</m:t>
                          </m:r>
                          <m:r>
                            <a:rPr lang="en-US" altLang="ko-KR" sz="1000" i="1">
                              <a:latin typeface="Cambria Math" panose="02040503050406030204" pitchFamily="18" charset="0"/>
                            </a:rPr>
                            <m:t> </m:t>
                          </m:r>
                          <m:r>
                            <a:rPr lang="en-US" altLang="ko-KR" sz="1000" i="1">
                              <a:latin typeface="Cambria Math" panose="02040503050406030204" pitchFamily="18" charset="0"/>
                            </a:rPr>
                            <m:t>𝑟𝑎𝑡𝑒</m:t>
                          </m:r>
                          <m:r>
                            <a:rPr lang="en-US" altLang="ko-KR" sz="1000" i="1">
                              <a:latin typeface="Cambria Math" panose="02040503050406030204" pitchFamily="18" charset="0"/>
                            </a:rPr>
                            <m:t>×</m:t>
                          </m:r>
                          <m:r>
                            <a:rPr lang="en-US" altLang="ko-KR" sz="1000" i="1">
                              <a:latin typeface="Cambria Math" panose="02040503050406030204" pitchFamily="18" charset="0"/>
                            </a:rPr>
                            <m:t>𝑣𝑒𝑟𝑡𝑖𝑐𝑎𝑙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h𝑜𝑟𝑖𝑧𝑜𝑛𝑡𝑎𝑙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7" name="TextBox 126">
                <a:extLst>
                  <a:ext uri="{FF2B5EF4-FFF2-40B4-BE49-F238E27FC236}">
                    <a16:creationId xmlns:a16="http://schemas.microsoft.com/office/drawing/2014/main" id="{D88A1017-773A-4062-83D3-1FD05368710A}"/>
                  </a:ext>
                </a:extLst>
              </p:cNvPr>
              <p:cNvSpPr txBox="1">
                <a:spLocks noRot="1" noChangeAspect="1" noMove="1" noResize="1" noEditPoints="1" noAdjustHandles="1" noChangeArrowheads="1" noChangeShapeType="1" noTextEdit="1"/>
              </p:cNvSpPr>
              <p:nvPr/>
            </p:nvSpPr>
            <p:spPr>
              <a:xfrm>
                <a:off x="255959" y="4000679"/>
                <a:ext cx="4990020" cy="316177"/>
              </a:xfrm>
              <a:prstGeom prst="rect">
                <a:avLst/>
              </a:prstGeom>
              <a:blipFill>
                <a:blip r:embed="rId14"/>
                <a:stretch>
                  <a:fillRect l="-122" t="-1923" r="-12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ED637EB-D40C-4883-A178-CFD573BDD59A}"/>
                  </a:ext>
                </a:extLst>
              </p:cNvPr>
              <p:cNvSpPr txBox="1"/>
              <p:nvPr/>
            </p:nvSpPr>
            <p:spPr>
              <a:xfrm>
                <a:off x="1603592" y="4648026"/>
                <a:ext cx="843885" cy="17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i="1">
                                  <a:latin typeface="Cambria Math" panose="02040503050406030204" pitchFamily="18" charset="0"/>
                                </a:rPr>
                                <m:t>𝑥</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EED637EB-D40C-4883-A178-CFD573BDD59A}"/>
                  </a:ext>
                </a:extLst>
              </p:cNvPr>
              <p:cNvSpPr txBox="1">
                <a:spLocks noRot="1" noChangeAspect="1" noMove="1" noResize="1" noEditPoints="1" noAdjustHandles="1" noChangeArrowheads="1" noChangeShapeType="1" noTextEdit="1"/>
              </p:cNvSpPr>
              <p:nvPr/>
            </p:nvSpPr>
            <p:spPr>
              <a:xfrm>
                <a:off x="1603592" y="4648026"/>
                <a:ext cx="843885" cy="178703"/>
              </a:xfrm>
              <a:prstGeom prst="rect">
                <a:avLst/>
              </a:prstGeom>
              <a:blipFill>
                <a:blip r:embed="rId15"/>
                <a:stretch>
                  <a:fillRect l="-2899" t="-3333" r="-2174"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9CA3A67-85DD-4C6E-9EE9-4A6A1848907D}"/>
                  </a:ext>
                </a:extLst>
              </p:cNvPr>
              <p:cNvSpPr txBox="1"/>
              <p:nvPr/>
            </p:nvSpPr>
            <p:spPr>
              <a:xfrm>
                <a:off x="1608355" y="5066235"/>
                <a:ext cx="881010" cy="17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48" name="TextBox 147">
                <a:extLst>
                  <a:ext uri="{FF2B5EF4-FFF2-40B4-BE49-F238E27FC236}">
                    <a16:creationId xmlns:a16="http://schemas.microsoft.com/office/drawing/2014/main" id="{49CA3A67-85DD-4C6E-9EE9-4A6A1848907D}"/>
                  </a:ext>
                </a:extLst>
              </p:cNvPr>
              <p:cNvSpPr txBox="1">
                <a:spLocks noRot="1" noChangeAspect="1" noMove="1" noResize="1" noEditPoints="1" noAdjustHandles="1" noChangeArrowheads="1" noChangeShapeType="1" noTextEdit="1"/>
              </p:cNvSpPr>
              <p:nvPr/>
            </p:nvSpPr>
            <p:spPr>
              <a:xfrm>
                <a:off x="1608355" y="5066235"/>
                <a:ext cx="881010" cy="178703"/>
              </a:xfrm>
              <a:prstGeom prst="rect">
                <a:avLst/>
              </a:prstGeom>
              <a:blipFill>
                <a:blip r:embed="rId16"/>
                <a:stretch>
                  <a:fillRect l="-1389" t="-3448" r="-694" b="-20690"/>
                </a:stretch>
              </a:blipFill>
            </p:spPr>
            <p:txBody>
              <a:bodyPr/>
              <a:lstStyle/>
              <a:p>
                <a:r>
                  <a:rPr lang="ko-KR" altLang="en-US">
                    <a:noFill/>
                  </a:rPr>
                  <a:t> </a:t>
                </a:r>
              </a:p>
            </p:txBody>
          </p:sp>
        </mc:Fallback>
      </mc:AlternateContent>
      <p:grpSp>
        <p:nvGrpSpPr>
          <p:cNvPr id="24" name="그룹 23">
            <a:extLst>
              <a:ext uri="{FF2B5EF4-FFF2-40B4-BE49-F238E27FC236}">
                <a16:creationId xmlns:a16="http://schemas.microsoft.com/office/drawing/2014/main" id="{AF79BE87-60C5-4ADD-B6DB-1A9D586780EB}"/>
              </a:ext>
            </a:extLst>
          </p:cNvPr>
          <p:cNvGrpSpPr/>
          <p:nvPr/>
        </p:nvGrpSpPr>
        <p:grpSpPr>
          <a:xfrm>
            <a:off x="4650399" y="674320"/>
            <a:ext cx="5344219" cy="2102877"/>
            <a:chOff x="4507524" y="674320"/>
            <a:chExt cx="5344219" cy="2102877"/>
          </a:xfrm>
        </p:grpSpPr>
        <p:cxnSp>
          <p:nvCxnSpPr>
            <p:cNvPr id="72" name="직선 화살표 연결선 71">
              <a:extLst>
                <a:ext uri="{FF2B5EF4-FFF2-40B4-BE49-F238E27FC236}">
                  <a16:creationId xmlns:a16="http://schemas.microsoft.com/office/drawing/2014/main" id="{2BD2B117-D691-4591-94FD-DA03F7D34AAE}"/>
                </a:ext>
              </a:extLst>
            </p:cNvPr>
            <p:cNvCxnSpPr>
              <a:cxnSpLocks/>
            </p:cNvCxnSpPr>
            <p:nvPr/>
          </p:nvCxnSpPr>
          <p:spPr>
            <a:xfrm>
              <a:off x="4732746" y="2183335"/>
              <a:ext cx="4704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EE922BC-5ED3-4A8A-BF0D-BFB606181039}"/>
                </a:ext>
              </a:extLst>
            </p:cNvPr>
            <p:cNvCxnSpPr>
              <a:cxnSpLocks/>
            </p:cNvCxnSpPr>
            <p:nvPr/>
          </p:nvCxnSpPr>
          <p:spPr>
            <a:xfrm flipV="1">
              <a:off x="4732746" y="870483"/>
              <a:ext cx="0" cy="1783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8C9CD0AC-C43A-4D0F-A64C-C4449C5F9640}"/>
                </a:ext>
              </a:extLst>
            </p:cNvPr>
            <p:cNvSpPr txBox="1"/>
            <p:nvPr/>
          </p:nvSpPr>
          <p:spPr>
            <a:xfrm>
              <a:off x="4696781" y="674320"/>
              <a:ext cx="864643" cy="246221"/>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angle</a:t>
              </a:r>
              <a:endParaRPr lang="ko-KR" altLang="en-US" sz="1000" dirty="0">
                <a:latin typeface="LG스마트체 Regular" panose="020B0600000101010101" pitchFamily="50" charset="-127"/>
                <a:ea typeface="LG스마트체 Regular" panose="020B0600000101010101" pitchFamily="50" charset="-127"/>
              </a:endParaRPr>
            </a:p>
          </p:txBody>
        </p:sp>
        <p:sp>
          <p:nvSpPr>
            <p:cNvPr id="82" name="TextBox 81">
              <a:extLst>
                <a:ext uri="{FF2B5EF4-FFF2-40B4-BE49-F238E27FC236}">
                  <a16:creationId xmlns:a16="http://schemas.microsoft.com/office/drawing/2014/main" id="{61C0CE50-9BE0-45DE-B3CC-E36094F1398D}"/>
                </a:ext>
              </a:extLst>
            </p:cNvPr>
            <p:cNvSpPr txBox="1"/>
            <p:nvPr/>
          </p:nvSpPr>
          <p:spPr>
            <a:xfrm>
              <a:off x="9341908" y="2210770"/>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AC4F4DA-73C9-4E15-8CD9-2844C6C59FEF}"/>
                    </a:ext>
                  </a:extLst>
                </p:cNvPr>
                <p:cNvSpPr txBox="1"/>
                <p:nvPr/>
              </p:nvSpPr>
              <p:spPr>
                <a:xfrm>
                  <a:off x="4507524" y="1886221"/>
                  <a:ext cx="210378"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8" name="TextBox 117">
                  <a:extLst>
                    <a:ext uri="{FF2B5EF4-FFF2-40B4-BE49-F238E27FC236}">
                      <a16:creationId xmlns:a16="http://schemas.microsoft.com/office/drawing/2014/main" id="{9AC4F4DA-73C9-4E15-8CD9-2844C6C59FEF}"/>
                    </a:ext>
                  </a:extLst>
                </p:cNvPr>
                <p:cNvSpPr txBox="1">
                  <a:spLocks noRot="1" noChangeAspect="1" noMove="1" noResize="1" noEditPoints="1" noAdjustHandles="1" noChangeArrowheads="1" noChangeShapeType="1" noTextEdit="1"/>
                </p:cNvSpPr>
                <p:nvPr/>
              </p:nvSpPr>
              <p:spPr>
                <a:xfrm>
                  <a:off x="4507524" y="1886221"/>
                  <a:ext cx="210378" cy="168059"/>
                </a:xfrm>
                <a:prstGeom prst="rect">
                  <a:avLst/>
                </a:prstGeom>
                <a:blipFill>
                  <a:blip r:embed="rId17"/>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46E924C-CA7E-46F0-8BAB-D51E7F8CBFE7}"/>
                    </a:ext>
                  </a:extLst>
                </p:cNvPr>
                <p:cNvSpPr txBox="1"/>
                <p:nvPr/>
              </p:nvSpPr>
              <p:spPr>
                <a:xfrm>
                  <a:off x="4514271" y="1374613"/>
                  <a:ext cx="210378"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F46E924C-CA7E-46F0-8BAB-D51E7F8CBFE7}"/>
                    </a:ext>
                  </a:extLst>
                </p:cNvPr>
                <p:cNvSpPr txBox="1">
                  <a:spLocks noRot="1" noChangeAspect="1" noMove="1" noResize="1" noEditPoints="1" noAdjustHandles="1" noChangeArrowheads="1" noChangeShapeType="1" noTextEdit="1"/>
                </p:cNvSpPr>
                <p:nvPr/>
              </p:nvSpPr>
              <p:spPr>
                <a:xfrm>
                  <a:off x="4514271" y="1374613"/>
                  <a:ext cx="210378" cy="167162"/>
                </a:xfrm>
                <a:prstGeom prst="rect">
                  <a:avLst/>
                </a:prstGeom>
                <a:blipFill>
                  <a:blip r:embed="rId18"/>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C98111-8EA7-426D-B815-512333D40251}"/>
                    </a:ext>
                  </a:extLst>
                </p:cNvPr>
                <p:cNvSpPr txBox="1"/>
                <p:nvPr/>
              </p:nvSpPr>
              <p:spPr>
                <a:xfrm>
                  <a:off x="4508871" y="2107467"/>
                  <a:ext cx="211725"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C98111-8EA7-426D-B815-512333D40251}"/>
                    </a:ext>
                  </a:extLst>
                </p:cNvPr>
                <p:cNvSpPr txBox="1">
                  <a:spLocks noRot="1" noChangeAspect="1" noMove="1" noResize="1" noEditPoints="1" noAdjustHandles="1" noChangeArrowheads="1" noChangeShapeType="1" noTextEdit="1"/>
                </p:cNvSpPr>
                <p:nvPr/>
              </p:nvSpPr>
              <p:spPr>
                <a:xfrm>
                  <a:off x="4508871" y="2107467"/>
                  <a:ext cx="211725" cy="168059"/>
                </a:xfrm>
                <a:prstGeom prst="rect">
                  <a:avLst/>
                </a:prstGeom>
                <a:blipFill>
                  <a:blip r:embed="rId19"/>
                  <a:stretch>
                    <a:fillRect l="-11429" r="-2857" b="-148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9648F4A2-5992-45DD-BEEC-BA74EC396CC6}"/>
                    </a:ext>
                  </a:extLst>
                </p:cNvPr>
                <p:cNvSpPr txBox="1"/>
                <p:nvPr/>
              </p:nvSpPr>
              <p:spPr>
                <a:xfrm>
                  <a:off x="4511526" y="1053880"/>
                  <a:ext cx="211725"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3" name="TextBox 122">
                  <a:extLst>
                    <a:ext uri="{FF2B5EF4-FFF2-40B4-BE49-F238E27FC236}">
                      <a16:creationId xmlns:a16="http://schemas.microsoft.com/office/drawing/2014/main" id="{9648F4A2-5992-45DD-BEEC-BA74EC396CC6}"/>
                    </a:ext>
                  </a:extLst>
                </p:cNvPr>
                <p:cNvSpPr txBox="1">
                  <a:spLocks noRot="1" noChangeAspect="1" noMove="1" noResize="1" noEditPoints="1" noAdjustHandles="1" noChangeArrowheads="1" noChangeShapeType="1" noTextEdit="1"/>
                </p:cNvSpPr>
                <p:nvPr/>
              </p:nvSpPr>
              <p:spPr>
                <a:xfrm>
                  <a:off x="4511526" y="1053880"/>
                  <a:ext cx="211725" cy="167162"/>
                </a:xfrm>
                <a:prstGeom prst="rect">
                  <a:avLst/>
                </a:prstGeom>
                <a:blipFill>
                  <a:blip r:embed="rId20"/>
                  <a:stretch>
                    <a:fillRect l="-14706" r="-2941" b="-14815"/>
                  </a:stretch>
                </a:blipFill>
              </p:spPr>
              <p:txBody>
                <a:bodyPr/>
                <a:lstStyle/>
                <a:p>
                  <a:r>
                    <a:rPr lang="ko-KR" altLang="en-US">
                      <a:noFill/>
                    </a:rPr>
                    <a:t> </a:t>
                  </a:r>
                </a:p>
              </p:txBody>
            </p:sp>
          </mc:Fallback>
        </mc:AlternateContent>
        <p:cxnSp>
          <p:nvCxnSpPr>
            <p:cNvPr id="74" name="직선 연결선 73">
              <a:extLst>
                <a:ext uri="{FF2B5EF4-FFF2-40B4-BE49-F238E27FC236}">
                  <a16:creationId xmlns:a16="http://schemas.microsoft.com/office/drawing/2014/main" id="{C9B89FF6-E2BA-40F0-85B0-8B832BBFDFE1}"/>
                </a:ext>
              </a:extLst>
            </p:cNvPr>
            <p:cNvCxnSpPr/>
            <p:nvPr/>
          </p:nvCxnSpPr>
          <p:spPr>
            <a:xfrm flipV="1">
              <a:off x="4732746"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7" name="직선 연결선 76">
              <a:extLst>
                <a:ext uri="{FF2B5EF4-FFF2-40B4-BE49-F238E27FC236}">
                  <a16:creationId xmlns:a16="http://schemas.microsoft.com/office/drawing/2014/main" id="{B123CA95-A352-4A3C-8927-42151F548295}"/>
                </a:ext>
              </a:extLst>
            </p:cNvPr>
            <p:cNvCxnSpPr>
              <a:cxnSpLocks/>
            </p:cNvCxnSpPr>
            <p:nvPr/>
          </p:nvCxnSpPr>
          <p:spPr>
            <a:xfrm flipV="1">
              <a:off x="4732745" y="1481576"/>
              <a:ext cx="4333378" cy="51214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3" name="직선 화살표 연결선 92">
              <a:extLst>
                <a:ext uri="{FF2B5EF4-FFF2-40B4-BE49-F238E27FC236}">
                  <a16:creationId xmlns:a16="http://schemas.microsoft.com/office/drawing/2014/main" id="{93B0CF38-A384-4AD8-9B36-5592EDB0AA51}"/>
                </a:ext>
              </a:extLst>
            </p:cNvPr>
            <p:cNvCxnSpPr>
              <a:cxnSpLocks/>
            </p:cNvCxnSpPr>
            <p:nvPr/>
          </p:nvCxnSpPr>
          <p:spPr>
            <a:xfrm>
              <a:off x="4727675" y="2294834"/>
              <a:ext cx="744204"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26A2004-7E90-4894-89A1-A101CC581DCF}"/>
                    </a:ext>
                  </a:extLst>
                </p:cNvPr>
                <p:cNvSpPr txBox="1"/>
                <p:nvPr/>
              </p:nvSpPr>
              <p:spPr>
                <a:xfrm>
                  <a:off x="5022996" y="2344336"/>
                  <a:ext cx="158633"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526A2004-7E90-4894-89A1-A101CC581DCF}"/>
                    </a:ext>
                  </a:extLst>
                </p:cNvPr>
                <p:cNvSpPr txBox="1">
                  <a:spLocks noRot="1" noChangeAspect="1" noMove="1" noResize="1" noEditPoints="1" noAdjustHandles="1" noChangeArrowheads="1" noChangeShapeType="1" noTextEdit="1"/>
                </p:cNvSpPr>
                <p:nvPr/>
              </p:nvSpPr>
              <p:spPr>
                <a:xfrm>
                  <a:off x="5022996" y="2344336"/>
                  <a:ext cx="158633" cy="153888"/>
                </a:xfrm>
                <a:prstGeom prst="rect">
                  <a:avLst/>
                </a:prstGeom>
                <a:blipFill>
                  <a:blip r:embed="rId21"/>
                  <a:stretch>
                    <a:fillRect l="-15385" b="-12000"/>
                  </a:stretch>
                </a:blipFill>
              </p:spPr>
              <p:txBody>
                <a:bodyPr/>
                <a:lstStyle/>
                <a:p>
                  <a:r>
                    <a:rPr lang="ko-KR" altLang="en-US">
                      <a:noFill/>
                    </a:rPr>
                    <a:t> </a:t>
                  </a:r>
                </a:p>
              </p:txBody>
            </p:sp>
          </mc:Fallback>
        </mc:AlternateContent>
        <p:cxnSp>
          <p:nvCxnSpPr>
            <p:cNvPr id="96" name="직선 화살표 연결선 95">
              <a:extLst>
                <a:ext uri="{FF2B5EF4-FFF2-40B4-BE49-F238E27FC236}">
                  <a16:creationId xmlns:a16="http://schemas.microsoft.com/office/drawing/2014/main" id="{3BC8EE4B-A8DB-46F2-B7ED-C0519FE8FBAB}"/>
                </a:ext>
              </a:extLst>
            </p:cNvPr>
            <p:cNvCxnSpPr>
              <a:cxnSpLocks/>
            </p:cNvCxnSpPr>
            <p:nvPr/>
          </p:nvCxnSpPr>
          <p:spPr>
            <a:xfrm flipV="1">
              <a:off x="5471879" y="2136275"/>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4CACF75B-F0B5-4881-96EF-80510BECACE5}"/>
                </a:ext>
              </a:extLst>
            </p:cNvPr>
            <p:cNvCxnSpPr>
              <a:cxnSpLocks/>
            </p:cNvCxnSpPr>
            <p:nvPr/>
          </p:nvCxnSpPr>
          <p:spPr>
            <a:xfrm>
              <a:off x="5476950"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39779B8-A3B0-4187-B2C7-392EC23A1AF3}"/>
                </a:ext>
              </a:extLst>
            </p:cNvPr>
            <p:cNvCxnSpPr/>
            <p:nvPr/>
          </p:nvCxnSpPr>
          <p:spPr>
            <a:xfrm flipV="1">
              <a:off x="5475267"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3" name="직선 연결선 102">
              <a:extLst>
                <a:ext uri="{FF2B5EF4-FFF2-40B4-BE49-F238E27FC236}">
                  <a16:creationId xmlns:a16="http://schemas.microsoft.com/office/drawing/2014/main" id="{B885194D-499B-4538-BBFE-9ED901384322}"/>
                </a:ext>
              </a:extLst>
            </p:cNvPr>
            <p:cNvCxnSpPr>
              <a:cxnSpLocks/>
            </p:cNvCxnSpPr>
            <p:nvPr/>
          </p:nvCxnSpPr>
          <p:spPr>
            <a:xfrm>
              <a:off x="6219471"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75B8D77-0173-4432-956B-42DCE98841FC}"/>
                </a:ext>
              </a:extLst>
            </p:cNvPr>
            <p:cNvCxnSpPr/>
            <p:nvPr/>
          </p:nvCxnSpPr>
          <p:spPr>
            <a:xfrm flipV="1">
              <a:off x="6213950"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직선 연결선 105">
              <a:extLst>
                <a:ext uri="{FF2B5EF4-FFF2-40B4-BE49-F238E27FC236}">
                  <a16:creationId xmlns:a16="http://schemas.microsoft.com/office/drawing/2014/main" id="{9EA58CDB-83CA-4B3B-A0A8-2A1A5F21B65A}"/>
                </a:ext>
              </a:extLst>
            </p:cNvPr>
            <p:cNvCxnSpPr>
              <a:cxnSpLocks/>
            </p:cNvCxnSpPr>
            <p:nvPr/>
          </p:nvCxnSpPr>
          <p:spPr>
            <a:xfrm>
              <a:off x="6958154"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F805E26E-24CF-430C-BC5A-83D09F439F73}"/>
                </a:ext>
              </a:extLst>
            </p:cNvPr>
            <p:cNvCxnSpPr/>
            <p:nvPr/>
          </p:nvCxnSpPr>
          <p:spPr>
            <a:xfrm flipV="1">
              <a:off x="75813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9" name="직선 연결선 108">
              <a:extLst>
                <a:ext uri="{FF2B5EF4-FFF2-40B4-BE49-F238E27FC236}">
                  <a16:creationId xmlns:a16="http://schemas.microsoft.com/office/drawing/2014/main" id="{7B543D6E-E691-4C8F-8055-2E821DCA2826}"/>
                </a:ext>
              </a:extLst>
            </p:cNvPr>
            <p:cNvCxnSpPr>
              <a:cxnSpLocks/>
            </p:cNvCxnSpPr>
            <p:nvPr/>
          </p:nvCxnSpPr>
          <p:spPr>
            <a:xfrm>
              <a:off x="83255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B631CF4E-3223-46BC-8464-D861A942CD9A}"/>
                </a:ext>
              </a:extLst>
            </p:cNvPr>
            <p:cNvCxnSpPr/>
            <p:nvPr/>
          </p:nvCxnSpPr>
          <p:spPr>
            <a:xfrm flipV="1">
              <a:off x="83219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1" name="직선 연결선 110">
              <a:extLst>
                <a:ext uri="{FF2B5EF4-FFF2-40B4-BE49-F238E27FC236}">
                  <a16:creationId xmlns:a16="http://schemas.microsoft.com/office/drawing/2014/main" id="{D0CD4345-543E-44F1-8923-383FADA1EF88}"/>
                </a:ext>
              </a:extLst>
            </p:cNvPr>
            <p:cNvCxnSpPr>
              <a:cxnSpLocks/>
            </p:cNvCxnSpPr>
            <p:nvPr/>
          </p:nvCxnSpPr>
          <p:spPr>
            <a:xfrm>
              <a:off x="90661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83CBFE7B-1F04-4167-97DB-7A74BED83561}"/>
                </a:ext>
              </a:extLst>
            </p:cNvPr>
            <p:cNvCxnSpPr>
              <a:cxnSpLocks/>
            </p:cNvCxnSpPr>
            <p:nvPr/>
          </p:nvCxnSpPr>
          <p:spPr>
            <a:xfrm flipV="1">
              <a:off x="9069726" y="2136276"/>
              <a:ext cx="0" cy="51811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0C6829E0-79EA-42D9-97EA-29D9931F6A33}"/>
                </a:ext>
              </a:extLst>
            </p:cNvPr>
            <p:cNvCxnSpPr>
              <a:cxnSpLocks/>
            </p:cNvCxnSpPr>
            <p:nvPr/>
          </p:nvCxnSpPr>
          <p:spPr>
            <a:xfrm>
              <a:off x="4727675" y="2566296"/>
              <a:ext cx="4338448"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9F073BC-EF70-49EF-8781-318ECE3D6725}"/>
                    </a:ext>
                  </a:extLst>
                </p:cNvPr>
                <p:cNvSpPr txBox="1"/>
                <p:nvPr/>
              </p:nvSpPr>
              <p:spPr>
                <a:xfrm>
                  <a:off x="6682740" y="2611126"/>
                  <a:ext cx="161647" cy="166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59F073BC-EF70-49EF-8781-318ECE3D6725}"/>
                    </a:ext>
                  </a:extLst>
                </p:cNvPr>
                <p:cNvSpPr txBox="1">
                  <a:spLocks noRot="1" noChangeAspect="1" noMove="1" noResize="1" noEditPoints="1" noAdjustHandles="1" noChangeArrowheads="1" noChangeShapeType="1" noTextEdit="1"/>
                </p:cNvSpPr>
                <p:nvPr/>
              </p:nvSpPr>
              <p:spPr>
                <a:xfrm>
                  <a:off x="6682740" y="2611126"/>
                  <a:ext cx="161647" cy="166071"/>
                </a:xfrm>
                <a:prstGeom prst="rect">
                  <a:avLst/>
                </a:prstGeom>
                <a:blipFill>
                  <a:blip r:embed="rId22"/>
                  <a:stretch>
                    <a:fillRect l="-19231" r="-7692"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FA10382-042C-4CE5-8731-11026BE51A43}"/>
                    </a:ext>
                  </a:extLst>
                </p:cNvPr>
                <p:cNvSpPr txBox="1"/>
                <p:nvPr/>
              </p:nvSpPr>
              <p:spPr>
                <a:xfrm>
                  <a:off x="6851269" y="1719185"/>
                  <a:ext cx="843885"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m:t>
                        </m:r>
                      </m:oMath>
                    </m:oMathPara>
                  </a14:m>
                  <a:endParaRPr lang="en-US" altLang="ko-KR" sz="1000" b="0" dirty="0">
                    <a:latin typeface="LG스마트체 Regular" panose="020B0600000101010101" pitchFamily="50" charset="-127"/>
                  </a:endParaRPr>
                </a:p>
              </p:txBody>
            </p:sp>
          </mc:Choice>
          <mc:Fallback xmlns="">
            <p:sp>
              <p:nvSpPr>
                <p:cNvPr id="153" name="TextBox 152">
                  <a:extLst>
                    <a:ext uri="{FF2B5EF4-FFF2-40B4-BE49-F238E27FC236}">
                      <a16:creationId xmlns:a16="http://schemas.microsoft.com/office/drawing/2014/main" id="{DFA10382-042C-4CE5-8731-11026BE51A43}"/>
                    </a:ext>
                  </a:extLst>
                </p:cNvPr>
                <p:cNvSpPr txBox="1">
                  <a:spLocks noRot="1" noChangeAspect="1" noMove="1" noResize="1" noEditPoints="1" noAdjustHandles="1" noChangeArrowheads="1" noChangeShapeType="1" noTextEdit="1"/>
                </p:cNvSpPr>
                <p:nvPr/>
              </p:nvSpPr>
              <p:spPr>
                <a:xfrm>
                  <a:off x="6851269" y="1719185"/>
                  <a:ext cx="843885" cy="153888"/>
                </a:xfrm>
                <a:prstGeom prst="rect">
                  <a:avLst/>
                </a:prstGeom>
                <a:blipFill>
                  <a:blip r:embed="rId23"/>
                  <a:stretch>
                    <a:fillRect/>
                  </a:stretch>
                </a:blipFill>
              </p:spPr>
              <p:txBody>
                <a:bodyPr/>
                <a:lstStyle/>
                <a:p>
                  <a:r>
                    <a:rPr lang="ko-KR" altLang="en-US">
                      <a:noFill/>
                    </a:rPr>
                    <a:t> </a:t>
                  </a:r>
                </a:p>
              </p:txBody>
            </p:sp>
          </mc:Fallback>
        </mc:AlternateContent>
      </p:grpSp>
      <p:sp>
        <p:nvSpPr>
          <p:cNvPr id="28" name="평행 사변형 27">
            <a:extLst>
              <a:ext uri="{FF2B5EF4-FFF2-40B4-BE49-F238E27FC236}">
                <a16:creationId xmlns:a16="http://schemas.microsoft.com/office/drawing/2014/main" id="{7A1E0FFB-A84E-4026-901D-FA3D3D57ABCB}"/>
              </a:ext>
            </a:extLst>
          </p:cNvPr>
          <p:cNvSpPr/>
          <p:nvPr/>
        </p:nvSpPr>
        <p:spPr>
          <a:xfrm rot="5400000" flipH="1">
            <a:off x="1735180" y="1546093"/>
            <a:ext cx="2235429" cy="789462"/>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화살표 연결선 159">
            <a:extLst>
              <a:ext uri="{FF2B5EF4-FFF2-40B4-BE49-F238E27FC236}">
                <a16:creationId xmlns:a16="http://schemas.microsoft.com/office/drawing/2014/main" id="{8696F99D-1619-41C6-A072-AB4B907010D5}"/>
              </a:ext>
            </a:extLst>
          </p:cNvPr>
          <p:cNvCxnSpPr>
            <a:cxnSpLocks/>
          </p:cNvCxnSpPr>
          <p:nvPr/>
        </p:nvCxnSpPr>
        <p:spPr>
          <a:xfrm>
            <a:off x="2930824" y="1988361"/>
            <a:ext cx="8144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평행 사변형 161">
            <a:extLst>
              <a:ext uri="{FF2B5EF4-FFF2-40B4-BE49-F238E27FC236}">
                <a16:creationId xmlns:a16="http://schemas.microsoft.com/office/drawing/2014/main" id="{A01E1192-C096-4E52-9BE0-7CD4C7EE7C21}"/>
              </a:ext>
            </a:extLst>
          </p:cNvPr>
          <p:cNvSpPr/>
          <p:nvPr/>
        </p:nvSpPr>
        <p:spPr>
          <a:xfrm rot="5400000" flipH="1">
            <a:off x="2322355" y="1731393"/>
            <a:ext cx="415864" cy="145999"/>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3" name="직사각형 162">
                <a:extLst>
                  <a:ext uri="{FF2B5EF4-FFF2-40B4-BE49-F238E27FC236}">
                    <a16:creationId xmlns:a16="http://schemas.microsoft.com/office/drawing/2014/main" id="{DC122830-3C44-4502-B02C-B9AB62578532}"/>
                  </a:ext>
                </a:extLst>
              </p:cNvPr>
              <p:cNvSpPr/>
              <p:nvPr/>
            </p:nvSpPr>
            <p:spPr>
              <a:xfrm>
                <a:off x="260611" y="5614347"/>
                <a:ext cx="1533881" cy="6422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163" name="직사각형 162">
                <a:extLst>
                  <a:ext uri="{FF2B5EF4-FFF2-40B4-BE49-F238E27FC236}">
                    <a16:creationId xmlns:a16="http://schemas.microsoft.com/office/drawing/2014/main" id="{DC122830-3C44-4502-B02C-B9AB62578532}"/>
                  </a:ext>
                </a:extLst>
              </p:cNvPr>
              <p:cNvSpPr>
                <a:spLocks noRot="1" noChangeAspect="1" noMove="1" noResize="1" noEditPoints="1" noAdjustHandles="1" noChangeArrowheads="1" noChangeShapeType="1" noTextEdit="1"/>
              </p:cNvSpPr>
              <p:nvPr/>
            </p:nvSpPr>
            <p:spPr>
              <a:xfrm>
                <a:off x="260611" y="5614347"/>
                <a:ext cx="1533881" cy="642227"/>
              </a:xfrm>
              <a:prstGeom prst="rect">
                <a:avLst/>
              </a:prstGeom>
              <a:blipFill>
                <a:blip r:embed="rId24"/>
                <a:stretch>
                  <a:fillRect b="-9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직사각형 57">
                <a:extLst>
                  <a:ext uri="{FF2B5EF4-FFF2-40B4-BE49-F238E27FC236}">
                    <a16:creationId xmlns:a16="http://schemas.microsoft.com/office/drawing/2014/main" id="{E19CBB9C-74F0-4965-B3D7-D898D23C9664}"/>
                  </a:ext>
                </a:extLst>
              </p:cNvPr>
              <p:cNvSpPr/>
              <p:nvPr/>
            </p:nvSpPr>
            <p:spPr>
              <a:xfrm>
                <a:off x="3292854" y="717967"/>
                <a:ext cx="5918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8" name="직사각형 57">
                <a:extLst>
                  <a:ext uri="{FF2B5EF4-FFF2-40B4-BE49-F238E27FC236}">
                    <a16:creationId xmlns:a16="http://schemas.microsoft.com/office/drawing/2014/main" id="{E19CBB9C-74F0-4965-B3D7-D898D23C9664}"/>
                  </a:ext>
                </a:extLst>
              </p:cNvPr>
              <p:cNvSpPr>
                <a:spLocks noRot="1" noChangeAspect="1" noMove="1" noResize="1" noEditPoints="1" noAdjustHandles="1" noChangeArrowheads="1" noChangeShapeType="1" noTextEdit="1"/>
              </p:cNvSpPr>
              <p:nvPr/>
            </p:nvSpPr>
            <p:spPr>
              <a:xfrm>
                <a:off x="3292854" y="717967"/>
                <a:ext cx="591893" cy="276999"/>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a:extLst>
                  <a:ext uri="{FF2B5EF4-FFF2-40B4-BE49-F238E27FC236}">
                    <a16:creationId xmlns:a16="http://schemas.microsoft.com/office/drawing/2014/main" id="{DEECB915-B702-4C33-A6FE-D68032143E1E}"/>
                  </a:ext>
                </a:extLst>
              </p:cNvPr>
              <p:cNvSpPr/>
              <p:nvPr/>
            </p:nvSpPr>
            <p:spPr>
              <a:xfrm>
                <a:off x="5486187" y="3014191"/>
                <a:ext cx="1673600" cy="2916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9" name="직사각형 58">
                <a:extLst>
                  <a:ext uri="{FF2B5EF4-FFF2-40B4-BE49-F238E27FC236}">
                    <a16:creationId xmlns:a16="http://schemas.microsoft.com/office/drawing/2014/main" id="{DEECB915-B702-4C33-A6FE-D68032143E1E}"/>
                  </a:ext>
                </a:extLst>
              </p:cNvPr>
              <p:cNvSpPr>
                <a:spLocks noRot="1" noChangeAspect="1" noMove="1" noResize="1" noEditPoints="1" noAdjustHandles="1" noChangeArrowheads="1" noChangeShapeType="1" noTextEdit="1"/>
              </p:cNvSpPr>
              <p:nvPr/>
            </p:nvSpPr>
            <p:spPr>
              <a:xfrm>
                <a:off x="5486187" y="3014191"/>
                <a:ext cx="1673600" cy="291618"/>
              </a:xfrm>
              <a:prstGeom prst="rect">
                <a:avLst/>
              </a:prstGeom>
              <a:blipFill>
                <a:blip r:embed="rId2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6" name="직사각형 75">
                <a:extLst>
                  <a:ext uri="{FF2B5EF4-FFF2-40B4-BE49-F238E27FC236}">
                    <a16:creationId xmlns:a16="http://schemas.microsoft.com/office/drawing/2014/main" id="{AAD4F06A-7101-40E8-BEE2-635663ECA192}"/>
                  </a:ext>
                </a:extLst>
              </p:cNvPr>
              <p:cNvSpPr/>
              <p:nvPr/>
            </p:nvSpPr>
            <p:spPr>
              <a:xfrm>
                <a:off x="5486187" y="3441291"/>
                <a:ext cx="1429302" cy="494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den>
                      </m:f>
                    </m:oMath>
                  </m:oMathPara>
                </a14:m>
                <a:endParaRPr lang="ko-KR" altLang="en-US" sz="1200" dirty="0"/>
              </a:p>
            </p:txBody>
          </p:sp>
        </mc:Choice>
        <mc:Fallback xmlns="">
          <p:sp>
            <p:nvSpPr>
              <p:cNvPr id="76" name="직사각형 75">
                <a:extLst>
                  <a:ext uri="{FF2B5EF4-FFF2-40B4-BE49-F238E27FC236}">
                    <a16:creationId xmlns:a16="http://schemas.microsoft.com/office/drawing/2014/main" id="{AAD4F06A-7101-40E8-BEE2-635663ECA192}"/>
                  </a:ext>
                </a:extLst>
              </p:cNvPr>
              <p:cNvSpPr>
                <a:spLocks noRot="1" noChangeAspect="1" noMove="1" noResize="1" noEditPoints="1" noAdjustHandles="1" noChangeArrowheads="1" noChangeShapeType="1" noTextEdit="1"/>
              </p:cNvSpPr>
              <p:nvPr/>
            </p:nvSpPr>
            <p:spPr>
              <a:xfrm>
                <a:off x="5486187" y="3441291"/>
                <a:ext cx="1429302" cy="494751"/>
              </a:xfrm>
              <a:prstGeom prst="rect">
                <a:avLst/>
              </a:prstGeom>
              <a:blipFill>
                <a:blip r:embed="rId33"/>
                <a:stretch>
                  <a:fillRect/>
                </a:stretch>
              </a:blipFill>
            </p:spPr>
            <p:txBody>
              <a:bodyPr/>
              <a:lstStyle/>
              <a:p>
                <a:r>
                  <a:rPr lang="ko-KR" altLang="en-US">
                    <a:noFill/>
                  </a:rPr>
                  <a:t> </a:t>
                </a:r>
              </a:p>
            </p:txBody>
          </p:sp>
        </mc:Fallback>
      </mc:AlternateContent>
      <p:sp>
        <p:nvSpPr>
          <p:cNvPr id="71" name="제목 3">
            <a:extLst>
              <a:ext uri="{FF2B5EF4-FFF2-40B4-BE49-F238E27FC236}">
                <a16:creationId xmlns:a16="http://schemas.microsoft.com/office/drawing/2014/main" id="{E2941611-A3DA-4956-A2CE-DFCABA57F690}"/>
              </a:ext>
            </a:extLst>
          </p:cNvPr>
          <p:cNvSpPr>
            <a:spLocks noGrp="1"/>
          </p:cNvSpPr>
          <p:nvPr>
            <p:ph type="title"/>
          </p:nvPr>
        </p:nvSpPr>
        <p:spPr>
          <a:xfrm>
            <a:off x="101722" y="82456"/>
            <a:ext cx="5616624" cy="418721"/>
          </a:xfrm>
        </p:spPr>
        <p:txBody>
          <a:bodyPr/>
          <a:lstStyle/>
          <a:p>
            <a:r>
              <a:rPr lang="en-US" altLang="ko-KR" dirty="0"/>
              <a:t>2D scan</a:t>
            </a:r>
            <a:endParaRPr lang="ko-KR" altLang="en-US" dirty="0"/>
          </a:p>
        </p:txBody>
      </p:sp>
    </p:spTree>
    <p:extLst>
      <p:ext uri="{BB962C8B-B14F-4D97-AF65-F5344CB8AC3E}">
        <p14:creationId xmlns:p14="http://schemas.microsoft.com/office/powerpoint/2010/main" val="37361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8/17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6" name="직사각형 5">
            <a:extLst>
              <a:ext uri="{FF2B5EF4-FFF2-40B4-BE49-F238E27FC236}">
                <a16:creationId xmlns:a16="http://schemas.microsoft.com/office/drawing/2014/main" id="{540BBEB1-F6C9-40A1-95A5-51A5AD12CB39}"/>
              </a:ext>
            </a:extLst>
          </p:cNvPr>
          <p:cNvSpPr/>
          <p:nvPr/>
        </p:nvSpPr>
        <p:spPr>
          <a:xfrm>
            <a:off x="4094433" y="2844225"/>
            <a:ext cx="1717137" cy="584775"/>
          </a:xfrm>
          <a:prstGeom prst="rect">
            <a:avLst/>
          </a:prstGeom>
        </p:spPr>
        <p:txBody>
          <a:bodyPr wrap="none">
            <a:spAutoFit/>
          </a:bodyPr>
          <a:lstStyle/>
          <a:p>
            <a:pPr algn="ctr"/>
            <a:r>
              <a:rPr lang="en-US" altLang="ko-KR" sz="3200" b="1" dirty="0">
                <a:latin typeface="Arial Narrow" panose="020B0606020202030204" pitchFamily="34" charset="0"/>
                <a:ea typeface="LG스마트체 Regular" panose="020B0600000101010101" pitchFamily="50" charset="-127"/>
              </a:rPr>
              <a:t>2. TX</a:t>
            </a:r>
            <a:r>
              <a:rPr lang="ko-KR" altLang="en-US" sz="3200" b="1" dirty="0">
                <a:latin typeface="Arial Narrow" panose="020B0606020202030204" pitchFamily="34" charset="0"/>
                <a:ea typeface="LG스마트체 Regular" panose="020B0600000101010101" pitchFamily="50" charset="-127"/>
              </a:rPr>
              <a:t> </a:t>
            </a:r>
            <a:r>
              <a:rPr lang="en-US" altLang="ko-KR" sz="3200" b="1" dirty="0">
                <a:latin typeface="Arial Narrow" panose="020B0606020202030204" pitchFamily="34" charset="0"/>
                <a:ea typeface="LG스마트체 Regular" panose="020B0600000101010101" pitchFamily="50" charset="-127"/>
              </a:rPr>
              <a:t>part</a:t>
            </a:r>
            <a:endParaRPr lang="ko-KR" altLang="en-US" sz="3200" b="1" dirty="0">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226532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618096" y="6528940"/>
            <a:ext cx="623889"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14/17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6" name="직사각형 5">
            <a:extLst>
              <a:ext uri="{FF2B5EF4-FFF2-40B4-BE49-F238E27FC236}">
                <a16:creationId xmlns:a16="http://schemas.microsoft.com/office/drawing/2014/main" id="{540BBEB1-F6C9-40A1-95A5-51A5AD12CB39}"/>
              </a:ext>
            </a:extLst>
          </p:cNvPr>
          <p:cNvSpPr/>
          <p:nvPr/>
        </p:nvSpPr>
        <p:spPr>
          <a:xfrm>
            <a:off x="3711316" y="2844225"/>
            <a:ext cx="2483372" cy="584775"/>
          </a:xfrm>
          <a:prstGeom prst="rect">
            <a:avLst/>
          </a:prstGeom>
        </p:spPr>
        <p:txBody>
          <a:bodyPr wrap="none">
            <a:spAutoFit/>
          </a:bodyPr>
          <a:lstStyle/>
          <a:p>
            <a:pPr algn="ctr"/>
            <a:r>
              <a:rPr lang="en-US" altLang="ko-KR" sz="3200" b="1" dirty="0">
                <a:latin typeface="Arial Narrow" panose="020B0606020202030204" pitchFamily="34" charset="0"/>
                <a:ea typeface="LG스마트체 Regular" panose="020B0600000101010101" pitchFamily="50" charset="-127"/>
              </a:rPr>
              <a:t>3. Control part</a:t>
            </a:r>
            <a:endParaRPr lang="ko-KR" altLang="en-US" sz="3200" b="1" dirty="0">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349396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618096" y="6528940"/>
            <a:ext cx="623889"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16/17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6" name="직사각형 5">
            <a:extLst>
              <a:ext uri="{FF2B5EF4-FFF2-40B4-BE49-F238E27FC236}">
                <a16:creationId xmlns:a16="http://schemas.microsoft.com/office/drawing/2014/main" id="{540BBEB1-F6C9-40A1-95A5-51A5AD12CB39}"/>
              </a:ext>
            </a:extLst>
          </p:cNvPr>
          <p:cNvSpPr/>
          <p:nvPr/>
        </p:nvSpPr>
        <p:spPr>
          <a:xfrm>
            <a:off x="4314846" y="2844225"/>
            <a:ext cx="1276310" cy="584775"/>
          </a:xfrm>
          <a:prstGeom prst="rect">
            <a:avLst/>
          </a:prstGeom>
        </p:spPr>
        <p:txBody>
          <a:bodyPr wrap="none">
            <a:spAutoFit/>
          </a:bodyPr>
          <a:lstStyle/>
          <a:p>
            <a:pPr algn="ctr"/>
            <a:r>
              <a:rPr lang="en-US" altLang="ko-KR" sz="3200" b="1" dirty="0">
                <a:latin typeface="Arial Narrow" panose="020B0606020202030204" pitchFamily="34" charset="0"/>
                <a:ea typeface="LG스마트체 Regular" panose="020B0600000101010101" pitchFamily="50" charset="-127"/>
              </a:rPr>
              <a:t>4. </a:t>
            </a:r>
            <a:r>
              <a:rPr lang="ko-KR" altLang="en-US" sz="3200" b="1" dirty="0">
                <a:latin typeface="Arial Narrow" panose="020B0606020202030204" pitchFamily="34" charset="0"/>
                <a:ea typeface="LG스마트체 Regular" panose="020B0600000101010101" pitchFamily="50" charset="-127"/>
              </a:rPr>
              <a:t>결론</a:t>
            </a:r>
          </a:p>
        </p:txBody>
      </p:sp>
    </p:spTree>
    <p:extLst>
      <p:ext uri="{BB962C8B-B14F-4D97-AF65-F5344CB8AC3E}">
        <p14:creationId xmlns:p14="http://schemas.microsoft.com/office/powerpoint/2010/main" val="399701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p:cxnSp>
        <p:nvCxnSpPr>
          <p:cNvPr id="132" name="직선 화살표 연결선 131">
            <a:extLst>
              <a:ext uri="{FF2B5EF4-FFF2-40B4-BE49-F238E27FC236}">
                <a16:creationId xmlns:a16="http://schemas.microsoft.com/office/drawing/2014/main" id="{0ABE18E5-6901-4B2C-8A9A-A94F7CF9447C}"/>
              </a:ext>
            </a:extLst>
          </p:cNvPr>
          <p:cNvCxnSpPr/>
          <p:nvPr/>
        </p:nvCxnSpPr>
        <p:spPr>
          <a:xfrm>
            <a:off x="2588220" y="2388716"/>
            <a:ext cx="2121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직선 화살표 연결선 132">
            <a:extLst>
              <a:ext uri="{FF2B5EF4-FFF2-40B4-BE49-F238E27FC236}">
                <a16:creationId xmlns:a16="http://schemas.microsoft.com/office/drawing/2014/main" id="{14C0F613-14DE-4F7D-8D3B-ACDF4EEB3DC2}"/>
              </a:ext>
            </a:extLst>
          </p:cNvPr>
          <p:cNvCxnSpPr/>
          <p:nvPr/>
        </p:nvCxnSpPr>
        <p:spPr>
          <a:xfrm flipV="1">
            <a:off x="2588220" y="1081922"/>
            <a:ext cx="0" cy="1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BFABC5CA-3E9F-426F-A256-786A4C84D31F}"/>
              </a:ext>
            </a:extLst>
          </p:cNvPr>
          <p:cNvSpPr txBox="1"/>
          <p:nvPr/>
        </p:nvSpPr>
        <p:spPr>
          <a:xfrm>
            <a:off x="2588220" y="988794"/>
            <a:ext cx="816854"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135" name="TextBox 134">
            <a:extLst>
              <a:ext uri="{FF2B5EF4-FFF2-40B4-BE49-F238E27FC236}">
                <a16:creationId xmlns:a16="http://schemas.microsoft.com/office/drawing/2014/main" id="{5A963442-BC94-4DB7-A6EF-1FDA697BE52C}"/>
              </a:ext>
            </a:extLst>
          </p:cNvPr>
          <p:cNvSpPr txBox="1"/>
          <p:nvPr/>
        </p:nvSpPr>
        <p:spPr>
          <a:xfrm>
            <a:off x="4314578" y="2416025"/>
            <a:ext cx="509835"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D44B59-3189-4FA2-A8F6-6D38AF864B12}"/>
                  </a:ext>
                </a:extLst>
              </p:cNvPr>
              <p:cNvSpPr txBox="1"/>
              <p:nvPr/>
            </p:nvSpPr>
            <p:spPr>
              <a:xfrm>
                <a:off x="2631455" y="1511458"/>
                <a:ext cx="959173" cy="164111"/>
              </a:xfrm>
              <a:prstGeom prst="rect">
                <a:avLst/>
              </a:prstGeom>
              <a:noFill/>
            </p:spPr>
            <p:txBody>
              <a:bodyPr wrap="none" lIns="0" tIns="0" rIns="0" bIns="0" rtlCol="0">
                <a:spAutoFit/>
              </a:bodyPr>
              <a:lstStyle/>
              <a:p>
                <a14:m>
                  <m:oMath xmlns:m="http://schemas.openxmlformats.org/officeDocument/2006/math">
                    <m:r>
                      <m:rPr>
                        <m:sty m:val="p"/>
                      </m:rPr>
                      <a:rPr lang="en-US" altLang="ko-KR" sz="1000">
                        <a:latin typeface="Cambria Math" panose="02040503050406030204" pitchFamily="18" charset="0"/>
                      </a:rPr>
                      <m:t>Δ</m:t>
                    </m:r>
                    <m:r>
                      <a:rPr lang="en-US" altLang="ko-KR" sz="1000" b="0" i="1" smtClean="0">
                        <a:latin typeface="Cambria Math" panose="02040503050406030204" pitchFamily="18" charset="0"/>
                      </a:rPr>
                      <m:t>𝑓</m:t>
                    </m:r>
                    <m:r>
                      <a:rPr lang="en-US" altLang="ko-KR" sz="1000" b="0" i="0" smtClean="0">
                        <a:latin typeface="Cambria Math" panose="02040503050406030204" pitchFamily="18" charset="0"/>
                      </a:rPr>
                      <m:t> </m:t>
                    </m:r>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err="1">
                    <a:latin typeface="LG스마트체 Regular" panose="020B0600000101010101" pitchFamily="50" charset="-127"/>
                    <a:ea typeface="LG스마트체 Regular" panose="020B0600000101010101" pitchFamily="50" charset="-127"/>
                  </a:rPr>
                  <a:t>맥놀이</a:t>
                </a:r>
                <a:r>
                  <a:rPr lang="ko-KR" altLang="en-US" sz="1000" dirty="0">
                    <a:latin typeface="LG스마트체 Regular" panose="020B0600000101010101" pitchFamily="50" charset="-127"/>
                    <a:ea typeface="LG스마트체 Regular" panose="020B0600000101010101" pitchFamily="50" charset="-127"/>
                  </a:rPr>
                  <a:t> 주파수</a:t>
                </a:r>
              </a:p>
            </p:txBody>
          </p:sp>
        </mc:Choice>
        <mc:Fallback xmlns="">
          <p:sp>
            <p:nvSpPr>
              <p:cNvPr id="136" name="TextBox 135">
                <a:extLst>
                  <a:ext uri="{FF2B5EF4-FFF2-40B4-BE49-F238E27FC236}">
                    <a16:creationId xmlns:a16="http://schemas.microsoft.com/office/drawing/2014/main" id="{1DD44B59-3189-4FA2-A8F6-6D38AF864B12}"/>
                  </a:ext>
                </a:extLst>
              </p:cNvPr>
              <p:cNvSpPr txBox="1">
                <a:spLocks noRot="1" noChangeAspect="1" noMove="1" noResize="1" noEditPoints="1" noAdjustHandles="1" noChangeArrowheads="1" noChangeShapeType="1" noTextEdit="1"/>
              </p:cNvSpPr>
              <p:nvPr/>
            </p:nvSpPr>
            <p:spPr>
              <a:xfrm>
                <a:off x="2631455" y="1511458"/>
                <a:ext cx="959173" cy="164111"/>
              </a:xfrm>
              <a:prstGeom prst="rect">
                <a:avLst/>
              </a:prstGeom>
              <a:blipFill>
                <a:blip r:embed="rId3"/>
                <a:stretch>
                  <a:fillRect l="-5096" t="-25926" r="-8280" b="-40741"/>
                </a:stretch>
              </a:blipFill>
            </p:spPr>
            <p:txBody>
              <a:bodyPr/>
              <a:lstStyle/>
              <a:p>
                <a:r>
                  <a:rPr lang="ko-KR" altLang="en-US">
                    <a:noFill/>
                  </a:rPr>
                  <a:t> </a:t>
                </a:r>
              </a:p>
            </p:txBody>
          </p:sp>
        </mc:Fallback>
      </mc:AlternateContent>
      <p:cxnSp>
        <p:nvCxnSpPr>
          <p:cNvPr id="138" name="직선 연결선 137">
            <a:extLst>
              <a:ext uri="{FF2B5EF4-FFF2-40B4-BE49-F238E27FC236}">
                <a16:creationId xmlns:a16="http://schemas.microsoft.com/office/drawing/2014/main" id="{022F102A-94CC-4E25-A013-D704371320CA}"/>
              </a:ext>
            </a:extLst>
          </p:cNvPr>
          <p:cNvCxnSpPr>
            <a:cxnSpLocks/>
          </p:cNvCxnSpPr>
          <p:nvPr/>
        </p:nvCxnSpPr>
        <p:spPr>
          <a:xfrm>
            <a:off x="2952626" y="1748997"/>
            <a:ext cx="336065"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04072DF6-BD53-40B6-A6E7-2E37DB0B708D}"/>
              </a:ext>
            </a:extLst>
          </p:cNvPr>
          <p:cNvCxnSpPr>
            <a:cxnSpLocks/>
          </p:cNvCxnSpPr>
          <p:nvPr/>
        </p:nvCxnSpPr>
        <p:spPr>
          <a:xfrm>
            <a:off x="3285879"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411FB22C-3538-4F4D-82B6-759C0DC4EA5B}"/>
              </a:ext>
            </a:extLst>
          </p:cNvPr>
          <p:cNvCxnSpPr>
            <a:cxnSpLocks/>
          </p:cNvCxnSpPr>
          <p:nvPr/>
        </p:nvCxnSpPr>
        <p:spPr>
          <a:xfrm flipH="1">
            <a:off x="3470082"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13EBD4FE-7248-4AD4-893C-D007D15CAA67}"/>
              </a:ext>
            </a:extLst>
          </p:cNvPr>
          <p:cNvCxnSpPr>
            <a:cxnSpLocks/>
          </p:cNvCxnSpPr>
          <p:nvPr/>
        </p:nvCxnSpPr>
        <p:spPr>
          <a:xfrm>
            <a:off x="3654286" y="1748997"/>
            <a:ext cx="336065"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연결선 141">
            <a:extLst>
              <a:ext uri="{FF2B5EF4-FFF2-40B4-BE49-F238E27FC236}">
                <a16:creationId xmlns:a16="http://schemas.microsoft.com/office/drawing/2014/main" id="{858C04FA-6A15-4C12-A3DB-04E3040D551C}"/>
              </a:ext>
            </a:extLst>
          </p:cNvPr>
          <p:cNvCxnSpPr>
            <a:cxnSpLocks/>
          </p:cNvCxnSpPr>
          <p:nvPr/>
        </p:nvCxnSpPr>
        <p:spPr>
          <a:xfrm>
            <a:off x="3987539"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직선 연결선 142">
            <a:extLst>
              <a:ext uri="{FF2B5EF4-FFF2-40B4-BE49-F238E27FC236}">
                <a16:creationId xmlns:a16="http://schemas.microsoft.com/office/drawing/2014/main" id="{FB1A0395-9DC0-4036-A52F-DA6ACA650E76}"/>
              </a:ext>
            </a:extLst>
          </p:cNvPr>
          <p:cNvCxnSpPr>
            <a:cxnSpLocks/>
          </p:cNvCxnSpPr>
          <p:nvPr/>
        </p:nvCxnSpPr>
        <p:spPr>
          <a:xfrm flipH="1">
            <a:off x="4171742"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A041A48A-ECB9-4EC0-900E-8AA26ADC6769}"/>
              </a:ext>
            </a:extLst>
          </p:cNvPr>
          <p:cNvCxnSpPr>
            <a:cxnSpLocks/>
          </p:cNvCxnSpPr>
          <p:nvPr/>
        </p:nvCxnSpPr>
        <p:spPr>
          <a:xfrm>
            <a:off x="2588437"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E93EE738-A42F-4530-A65B-70400F76A545}"/>
              </a:ext>
            </a:extLst>
          </p:cNvPr>
          <p:cNvCxnSpPr>
            <a:cxnSpLocks/>
          </p:cNvCxnSpPr>
          <p:nvPr/>
        </p:nvCxnSpPr>
        <p:spPr>
          <a:xfrm flipH="1">
            <a:off x="2772640" y="1745068"/>
            <a:ext cx="182797" cy="642219"/>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직선 연결선 145">
            <a:extLst>
              <a:ext uri="{FF2B5EF4-FFF2-40B4-BE49-F238E27FC236}">
                <a16:creationId xmlns:a16="http://schemas.microsoft.com/office/drawing/2014/main" id="{62680CE0-F5B9-4B80-8CCE-2E50B58CA5B6}"/>
              </a:ext>
            </a:extLst>
          </p:cNvPr>
          <p:cNvCxnSpPr>
            <a:cxnSpLocks/>
          </p:cNvCxnSpPr>
          <p:nvPr/>
        </p:nvCxnSpPr>
        <p:spPr>
          <a:xfrm>
            <a:off x="4351727" y="1748997"/>
            <a:ext cx="261541"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그룹 14">
            <a:extLst>
              <a:ext uri="{FF2B5EF4-FFF2-40B4-BE49-F238E27FC236}">
                <a16:creationId xmlns:a16="http://schemas.microsoft.com/office/drawing/2014/main" id="{FC6EC73F-6215-481D-AB52-80E263161BDC}"/>
              </a:ext>
            </a:extLst>
          </p:cNvPr>
          <p:cNvGrpSpPr/>
          <p:nvPr/>
        </p:nvGrpSpPr>
        <p:grpSpPr>
          <a:xfrm>
            <a:off x="101721" y="900761"/>
            <a:ext cx="2419067" cy="1940281"/>
            <a:chOff x="101721" y="888307"/>
            <a:chExt cx="2419067" cy="1940281"/>
          </a:xfrm>
        </p:grpSpPr>
        <p:cxnSp>
          <p:nvCxnSpPr>
            <p:cNvPr id="147" name="직선 화살표 연결선 146">
              <a:extLst>
                <a:ext uri="{FF2B5EF4-FFF2-40B4-BE49-F238E27FC236}">
                  <a16:creationId xmlns:a16="http://schemas.microsoft.com/office/drawing/2014/main" id="{77CFD9B0-41CC-4DC5-9A9C-8F99D8487A80}"/>
                </a:ext>
              </a:extLst>
            </p:cNvPr>
            <p:cNvCxnSpPr/>
            <p:nvPr/>
          </p:nvCxnSpPr>
          <p:spPr>
            <a:xfrm>
              <a:off x="137686" y="2397322"/>
              <a:ext cx="2261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직선 화살표 연결선 147">
              <a:extLst>
                <a:ext uri="{FF2B5EF4-FFF2-40B4-BE49-F238E27FC236}">
                  <a16:creationId xmlns:a16="http://schemas.microsoft.com/office/drawing/2014/main" id="{4068C620-F863-4793-8FA0-6E9E46370720}"/>
                </a:ext>
              </a:extLst>
            </p:cNvPr>
            <p:cNvCxnSpPr>
              <a:cxnSpLocks/>
            </p:cNvCxnSpPr>
            <p:nvPr/>
          </p:nvCxnSpPr>
          <p:spPr>
            <a:xfrm flipV="1">
              <a:off x="137686" y="1084469"/>
              <a:ext cx="0" cy="159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직선 연결선 148">
              <a:extLst>
                <a:ext uri="{FF2B5EF4-FFF2-40B4-BE49-F238E27FC236}">
                  <a16:creationId xmlns:a16="http://schemas.microsoft.com/office/drawing/2014/main" id="{E1B20CB6-9613-4CB9-8334-E81760A0F1EC}"/>
                </a:ext>
              </a:extLst>
            </p:cNvPr>
            <p:cNvCxnSpPr/>
            <p:nvPr/>
          </p:nvCxnSpPr>
          <p:spPr>
            <a:xfrm flipV="1">
              <a:off x="137686" y="1417433"/>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0" name="직선 연결선 149">
              <a:extLst>
                <a:ext uri="{FF2B5EF4-FFF2-40B4-BE49-F238E27FC236}">
                  <a16:creationId xmlns:a16="http://schemas.microsoft.com/office/drawing/2014/main" id="{35C663B5-EA92-49C0-8151-E87E27B58A92}"/>
                </a:ext>
              </a:extLst>
            </p:cNvPr>
            <p:cNvCxnSpPr>
              <a:cxnSpLocks/>
            </p:cNvCxnSpPr>
            <p:nvPr/>
          </p:nvCxnSpPr>
          <p:spPr>
            <a:xfrm flipH="1" flipV="1">
              <a:off x="881890" y="1417433"/>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1" name="직선 연결선 150">
              <a:extLst>
                <a:ext uri="{FF2B5EF4-FFF2-40B4-BE49-F238E27FC236}">
                  <a16:creationId xmlns:a16="http://schemas.microsoft.com/office/drawing/2014/main" id="{81404BD1-5C10-4414-9042-20136054B0DF}"/>
                </a:ext>
              </a:extLst>
            </p:cNvPr>
            <p:cNvCxnSpPr>
              <a:cxnSpLocks/>
            </p:cNvCxnSpPr>
            <p:nvPr/>
          </p:nvCxnSpPr>
          <p:spPr>
            <a:xfrm flipV="1">
              <a:off x="523990" y="1417433"/>
              <a:ext cx="744205"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52" name="직선 연결선 151">
              <a:extLst>
                <a:ext uri="{FF2B5EF4-FFF2-40B4-BE49-F238E27FC236}">
                  <a16:creationId xmlns:a16="http://schemas.microsoft.com/office/drawing/2014/main" id="{2EEBEF64-AB46-4EAF-AEC2-BAA28F2B1F72}"/>
                </a:ext>
              </a:extLst>
            </p:cNvPr>
            <p:cNvCxnSpPr>
              <a:cxnSpLocks/>
            </p:cNvCxnSpPr>
            <p:nvPr/>
          </p:nvCxnSpPr>
          <p:spPr>
            <a:xfrm flipH="1" flipV="1">
              <a:off x="1268194" y="1417433"/>
              <a:ext cx="744205"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sp>
          <p:nvSpPr>
            <p:cNvPr id="153" name="TextBox 152">
              <a:extLst>
                <a:ext uri="{FF2B5EF4-FFF2-40B4-BE49-F238E27FC236}">
                  <a16:creationId xmlns:a16="http://schemas.microsoft.com/office/drawing/2014/main" id="{A284556F-984C-4F8C-B123-C627DD4BAA05}"/>
                </a:ext>
              </a:extLst>
            </p:cNvPr>
            <p:cNvSpPr txBox="1"/>
            <p:nvPr/>
          </p:nvSpPr>
          <p:spPr>
            <a:xfrm>
              <a:off x="101721" y="888307"/>
              <a:ext cx="864643"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154" name="TextBox 153">
              <a:extLst>
                <a:ext uri="{FF2B5EF4-FFF2-40B4-BE49-F238E27FC236}">
                  <a16:creationId xmlns:a16="http://schemas.microsoft.com/office/drawing/2014/main" id="{28618C57-B52C-4F13-9AAE-7C1BCC6DCFD2}"/>
                </a:ext>
              </a:extLst>
            </p:cNvPr>
            <p:cNvSpPr txBox="1"/>
            <p:nvPr/>
          </p:nvSpPr>
          <p:spPr>
            <a:xfrm>
              <a:off x="466057" y="1276304"/>
              <a:ext cx="926780" cy="262579"/>
            </a:xfrm>
            <a:prstGeom prst="rect">
              <a:avLst/>
            </a:prstGeom>
            <a:noFill/>
          </p:spPr>
          <p:txBody>
            <a:bodyPr wrap="square" rtlCol="0">
              <a:spAutoFit/>
            </a:bodyPr>
            <a:lstStyle/>
            <a:p>
              <a:r>
                <a:rPr lang="en-US" altLang="ko-KR" sz="1000" dirty="0">
                  <a:solidFill>
                    <a:srgbClr val="FF0000"/>
                  </a:solidFill>
                  <a:latin typeface="LG스마트체 Regular" panose="020B0600000101010101" pitchFamily="50" charset="-127"/>
                  <a:ea typeface="LG스마트체 Regular" panose="020B0600000101010101" pitchFamily="50" charset="-127"/>
                </a:rPr>
                <a:t>Emit</a:t>
              </a:r>
              <a:endParaRPr lang="ko-KR" altLang="en-US" sz="1000" dirty="0">
                <a:solidFill>
                  <a:srgbClr val="FF0000"/>
                </a:solidFill>
                <a:latin typeface="LG스마트체 Regular" panose="020B0600000101010101" pitchFamily="50" charset="-127"/>
                <a:ea typeface="LG스마트체 Regular" panose="020B0600000101010101" pitchFamily="50" charset="-127"/>
              </a:endParaRPr>
            </a:p>
          </p:txBody>
        </p:sp>
        <p:sp>
          <p:nvSpPr>
            <p:cNvPr id="155" name="TextBox 154">
              <a:extLst>
                <a:ext uri="{FF2B5EF4-FFF2-40B4-BE49-F238E27FC236}">
                  <a16:creationId xmlns:a16="http://schemas.microsoft.com/office/drawing/2014/main" id="{6F6F7C68-140B-49C8-A5D4-4E33F8987047}"/>
                </a:ext>
              </a:extLst>
            </p:cNvPr>
            <p:cNvSpPr txBox="1"/>
            <p:nvPr/>
          </p:nvSpPr>
          <p:spPr>
            <a:xfrm>
              <a:off x="1311903" y="1359864"/>
              <a:ext cx="992859" cy="262579"/>
            </a:xfrm>
            <a:prstGeom prst="rect">
              <a:avLst/>
            </a:prstGeom>
            <a:noFill/>
          </p:spPr>
          <p:txBody>
            <a:bodyPr wrap="square" rtlCol="0">
              <a:spAutoFit/>
            </a:bodyPr>
            <a:lstStyle/>
            <a:p>
              <a:r>
                <a:rPr lang="en-US" altLang="ko-KR" sz="1000" dirty="0">
                  <a:solidFill>
                    <a:schemeClr val="accent2"/>
                  </a:solidFill>
                  <a:latin typeface="LG스마트체 Regular" panose="020B0600000101010101" pitchFamily="50" charset="-127"/>
                  <a:ea typeface="LG스마트체 Regular" panose="020B0600000101010101" pitchFamily="50" charset="-127"/>
                </a:rPr>
                <a:t>Receive</a:t>
              </a:r>
            </a:p>
          </p:txBody>
        </p:sp>
        <p:sp>
          <p:nvSpPr>
            <p:cNvPr id="159" name="TextBox 158">
              <a:extLst>
                <a:ext uri="{FF2B5EF4-FFF2-40B4-BE49-F238E27FC236}">
                  <a16:creationId xmlns:a16="http://schemas.microsoft.com/office/drawing/2014/main" id="{91940622-8F68-467C-9B99-C93D014671F7}"/>
                </a:ext>
              </a:extLst>
            </p:cNvPr>
            <p:cNvSpPr txBox="1"/>
            <p:nvPr/>
          </p:nvSpPr>
          <p:spPr>
            <a:xfrm>
              <a:off x="2010953" y="2424757"/>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p:cxnSp>
          <p:nvCxnSpPr>
            <p:cNvPr id="160" name="직선 화살표 연결선 159">
              <a:extLst>
                <a:ext uri="{FF2B5EF4-FFF2-40B4-BE49-F238E27FC236}">
                  <a16:creationId xmlns:a16="http://schemas.microsoft.com/office/drawing/2014/main" id="{4D2455FE-885B-412D-BB15-898E64420F73}"/>
                </a:ext>
              </a:extLst>
            </p:cNvPr>
            <p:cNvCxnSpPr/>
            <p:nvPr/>
          </p:nvCxnSpPr>
          <p:spPr>
            <a:xfrm>
              <a:off x="206116" y="2301022"/>
              <a:ext cx="400991"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DB541A3C-7F7B-4521-8314-E4AAC968F52B}"/>
                    </a:ext>
                  </a:extLst>
                </p:cNvPr>
                <p:cNvSpPr txBox="1"/>
                <p:nvPr/>
              </p:nvSpPr>
              <p:spPr>
                <a:xfrm>
                  <a:off x="290029" y="2414095"/>
                  <a:ext cx="613501" cy="164111"/>
                </a:xfrm>
                <a:prstGeom prst="rect">
                  <a:avLst/>
                </a:prstGeom>
                <a:noFill/>
              </p:spPr>
              <p:txBody>
                <a:bodyPr wrap="none" lIns="0" tIns="0" rIns="0" bIns="0" rtlCol="0">
                  <a:spAutoFit/>
                </a:bodyPr>
                <a:lstStyle/>
                <a:p>
                  <a14:m>
                    <m:oMath xmlns:m="http://schemas.openxmlformats.org/officeDocument/2006/math">
                      <m:r>
                        <a:rPr lang="en-US" altLang="ko-KR" sz="1000" b="0" i="1" smtClean="0">
                          <a:latin typeface="Cambria Math" panose="02040503050406030204" pitchFamily="18" charset="0"/>
                        </a:rPr>
                        <m:t>𝜏</m:t>
                      </m:r>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a:latin typeface="LG스마트체 Regular" panose="020B0600000101010101" pitchFamily="50" charset="-127"/>
                      <a:ea typeface="LG스마트체 Regular" panose="020B0600000101010101" pitchFamily="50" charset="-127"/>
                    </a:rPr>
                    <a:t>시간 지연</a:t>
                  </a:r>
                </a:p>
              </p:txBody>
            </p:sp>
          </mc:Choice>
          <mc:Fallback xmlns="">
            <p:sp>
              <p:nvSpPr>
                <p:cNvPr id="161" name="TextBox 160">
                  <a:extLst>
                    <a:ext uri="{FF2B5EF4-FFF2-40B4-BE49-F238E27FC236}">
                      <a16:creationId xmlns:a16="http://schemas.microsoft.com/office/drawing/2014/main" id="{DB541A3C-7F7B-4521-8314-E4AAC968F52B}"/>
                    </a:ext>
                  </a:extLst>
                </p:cNvPr>
                <p:cNvSpPr txBox="1">
                  <a:spLocks noRot="1" noChangeAspect="1" noMove="1" noResize="1" noEditPoints="1" noAdjustHandles="1" noChangeArrowheads="1" noChangeShapeType="1" noTextEdit="1"/>
                </p:cNvSpPr>
                <p:nvPr/>
              </p:nvSpPr>
              <p:spPr>
                <a:xfrm>
                  <a:off x="290029" y="2414095"/>
                  <a:ext cx="613501" cy="164111"/>
                </a:xfrm>
                <a:prstGeom prst="rect">
                  <a:avLst/>
                </a:prstGeom>
                <a:blipFill>
                  <a:blip r:embed="rId4"/>
                  <a:stretch>
                    <a:fillRect l="-6000" t="-25926" r="-14000" b="-4074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EA9B71C3-A2C2-4799-81CB-C8D40450777F}"/>
                    </a:ext>
                  </a:extLst>
                </p:cNvPr>
                <p:cNvSpPr txBox="1"/>
                <p:nvPr/>
              </p:nvSpPr>
              <p:spPr>
                <a:xfrm>
                  <a:off x="627321" y="1920478"/>
                  <a:ext cx="959173" cy="164111"/>
                </a:xfrm>
                <a:prstGeom prst="rect">
                  <a:avLst/>
                </a:prstGeom>
                <a:noFill/>
              </p:spPr>
              <p:txBody>
                <a:bodyPr wrap="none" lIns="0" tIns="0" rIns="0" bIns="0" rtlCol="0">
                  <a:spAutoFit/>
                </a:bodyPr>
                <a:lstStyle/>
                <a:p>
                  <a14:m>
                    <m:oMath xmlns:m="http://schemas.openxmlformats.org/officeDocument/2006/math">
                      <m:r>
                        <m:rPr>
                          <m:sty m:val="p"/>
                        </m:rPr>
                        <a:rPr lang="en-US" altLang="ko-KR" sz="1000" b="0" i="0" smtClean="0">
                          <a:latin typeface="Cambria Math" panose="02040503050406030204" pitchFamily="18" charset="0"/>
                        </a:rPr>
                        <m:t>Δ</m:t>
                      </m:r>
                      <m:r>
                        <a:rPr lang="en-US" altLang="ko-KR" sz="1000" b="0" i="1" smtClean="0">
                          <a:latin typeface="Cambria Math" panose="02040503050406030204" pitchFamily="18" charset="0"/>
                        </a:rPr>
                        <m:t>𝑓</m:t>
                      </m:r>
                      <m:r>
                        <a:rPr lang="en-US" altLang="ko-KR" sz="1000" b="0" i="0" smtClean="0">
                          <a:latin typeface="Cambria Math" panose="02040503050406030204" pitchFamily="18" charset="0"/>
                        </a:rPr>
                        <m:t> </m:t>
                      </m:r>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err="1">
                      <a:latin typeface="LG스마트체 Regular" panose="020B0600000101010101" pitchFamily="50" charset="-127"/>
                      <a:ea typeface="LG스마트체 Regular" panose="020B0600000101010101" pitchFamily="50" charset="-127"/>
                    </a:rPr>
                    <a:t>맥놀이</a:t>
                  </a:r>
                  <a:r>
                    <a:rPr lang="ko-KR" altLang="en-US" sz="1000" dirty="0">
                      <a:latin typeface="LG스마트체 Regular" panose="020B0600000101010101" pitchFamily="50" charset="-127"/>
                      <a:ea typeface="LG스마트체 Regular" panose="020B0600000101010101" pitchFamily="50" charset="-127"/>
                    </a:rPr>
                    <a:t> 주파수</a:t>
                  </a:r>
                </a:p>
              </p:txBody>
            </p:sp>
          </mc:Choice>
          <mc:Fallback xmlns="">
            <p:sp>
              <p:nvSpPr>
                <p:cNvPr id="162" name="TextBox 161">
                  <a:extLst>
                    <a:ext uri="{FF2B5EF4-FFF2-40B4-BE49-F238E27FC236}">
                      <a16:creationId xmlns:a16="http://schemas.microsoft.com/office/drawing/2014/main" id="{EA9B71C3-A2C2-4799-81CB-C8D40450777F}"/>
                    </a:ext>
                  </a:extLst>
                </p:cNvPr>
                <p:cNvSpPr txBox="1">
                  <a:spLocks noRot="1" noChangeAspect="1" noMove="1" noResize="1" noEditPoints="1" noAdjustHandles="1" noChangeArrowheads="1" noChangeShapeType="1" noTextEdit="1"/>
                </p:cNvSpPr>
                <p:nvPr/>
              </p:nvSpPr>
              <p:spPr>
                <a:xfrm>
                  <a:off x="627321" y="1920478"/>
                  <a:ext cx="959173" cy="164111"/>
                </a:xfrm>
                <a:prstGeom prst="rect">
                  <a:avLst/>
                </a:prstGeom>
                <a:blipFill>
                  <a:blip r:embed="rId3"/>
                  <a:stretch>
                    <a:fillRect l="-5096" t="-25926" r="-8280" b="-40741"/>
                  </a:stretch>
                </a:blipFill>
              </p:spPr>
              <p:txBody>
                <a:bodyPr/>
                <a:lstStyle/>
                <a:p>
                  <a:r>
                    <a:rPr lang="ko-KR" altLang="en-US">
                      <a:noFill/>
                    </a:rPr>
                    <a:t> </a:t>
                  </a:r>
                </a:p>
              </p:txBody>
            </p:sp>
          </mc:Fallback>
        </mc:AlternateContent>
        <p:cxnSp>
          <p:nvCxnSpPr>
            <p:cNvPr id="163" name="직선 화살표 연결선 162">
              <a:extLst>
                <a:ext uri="{FF2B5EF4-FFF2-40B4-BE49-F238E27FC236}">
                  <a16:creationId xmlns:a16="http://schemas.microsoft.com/office/drawing/2014/main" id="{2B566C64-B03E-4478-8D4E-EAF58EC6D268}"/>
                </a:ext>
              </a:extLst>
            </p:cNvPr>
            <p:cNvCxnSpPr/>
            <p:nvPr/>
          </p:nvCxnSpPr>
          <p:spPr>
            <a:xfrm rot="16200000">
              <a:off x="328900" y="2046142"/>
              <a:ext cx="527983"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CB98C1EC-9695-4094-8B31-030F1417A333}"/>
                </a:ext>
              </a:extLst>
            </p:cNvPr>
            <p:cNvCxnSpPr>
              <a:cxnSpLocks/>
            </p:cNvCxnSpPr>
            <p:nvPr/>
          </p:nvCxnSpPr>
          <p:spPr>
            <a:xfrm flipV="1">
              <a:off x="1626555" y="1505568"/>
              <a:ext cx="677268" cy="891755"/>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6" name="직선 연결선 165">
              <a:extLst>
                <a:ext uri="{FF2B5EF4-FFF2-40B4-BE49-F238E27FC236}">
                  <a16:creationId xmlns:a16="http://schemas.microsoft.com/office/drawing/2014/main" id="{67FB199E-203B-4724-8E7C-EAB1F0AE30DB}"/>
                </a:ext>
              </a:extLst>
            </p:cNvPr>
            <p:cNvCxnSpPr>
              <a:cxnSpLocks/>
            </p:cNvCxnSpPr>
            <p:nvPr/>
          </p:nvCxnSpPr>
          <p:spPr>
            <a:xfrm flipV="1">
              <a:off x="2010953" y="1984567"/>
              <a:ext cx="313480" cy="412757"/>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20" name="직선 화살표 연결선 219">
              <a:extLst>
                <a:ext uri="{FF2B5EF4-FFF2-40B4-BE49-F238E27FC236}">
                  <a16:creationId xmlns:a16="http://schemas.microsoft.com/office/drawing/2014/main" id="{7465BD60-99DE-4F0D-9A2B-39EE99D01FF8}"/>
                </a:ext>
              </a:extLst>
            </p:cNvPr>
            <p:cNvCxnSpPr>
              <a:cxnSpLocks/>
            </p:cNvCxnSpPr>
            <p:nvPr/>
          </p:nvCxnSpPr>
          <p:spPr>
            <a:xfrm>
              <a:off x="132615" y="2614975"/>
              <a:ext cx="1488409"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58A0D665-B3FA-4550-BD79-CDC3BBFAD02D}"/>
                    </a:ext>
                  </a:extLst>
                </p:cNvPr>
                <p:cNvSpPr txBox="1"/>
                <p:nvPr/>
              </p:nvSpPr>
              <p:spPr>
                <a:xfrm>
                  <a:off x="830236" y="2664477"/>
                  <a:ext cx="93167" cy="164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221" name="TextBox 220">
                  <a:extLst>
                    <a:ext uri="{FF2B5EF4-FFF2-40B4-BE49-F238E27FC236}">
                      <a16:creationId xmlns:a16="http://schemas.microsoft.com/office/drawing/2014/main" id="{58A0D665-B3FA-4550-BD79-CDC3BBFAD02D}"/>
                    </a:ext>
                  </a:extLst>
                </p:cNvPr>
                <p:cNvSpPr txBox="1">
                  <a:spLocks noRot="1" noChangeAspect="1" noMove="1" noResize="1" noEditPoints="1" noAdjustHandles="1" noChangeArrowheads="1" noChangeShapeType="1" noTextEdit="1"/>
                </p:cNvSpPr>
                <p:nvPr/>
              </p:nvSpPr>
              <p:spPr>
                <a:xfrm>
                  <a:off x="830236" y="2664477"/>
                  <a:ext cx="93167" cy="164111"/>
                </a:xfrm>
                <a:prstGeom prst="rect">
                  <a:avLst/>
                </a:prstGeom>
                <a:blipFill>
                  <a:blip r:embed="rId5"/>
                  <a:stretch>
                    <a:fillRect l="-40000" r="-46667" b="-3704"/>
                  </a:stretch>
                </a:blipFill>
              </p:spPr>
              <p:txBody>
                <a:bodyPr/>
                <a:lstStyle/>
                <a:p>
                  <a:r>
                    <a:rPr lang="ko-KR" altLang="en-US">
                      <a:noFill/>
                    </a:rPr>
                    <a:t> </a:t>
                  </a:r>
                </a:p>
              </p:txBody>
            </p:sp>
          </mc:Fallback>
        </mc:AlternateContent>
        <p:cxnSp>
          <p:nvCxnSpPr>
            <p:cNvPr id="222" name="직선 화살표 연결선 221">
              <a:extLst>
                <a:ext uri="{FF2B5EF4-FFF2-40B4-BE49-F238E27FC236}">
                  <a16:creationId xmlns:a16="http://schemas.microsoft.com/office/drawing/2014/main" id="{B7210B24-3178-40B6-9D69-E0182618B244}"/>
                </a:ext>
              </a:extLst>
            </p:cNvPr>
            <p:cNvCxnSpPr>
              <a:cxnSpLocks/>
            </p:cNvCxnSpPr>
            <p:nvPr/>
          </p:nvCxnSpPr>
          <p:spPr>
            <a:xfrm flipV="1">
              <a:off x="1630173" y="2350262"/>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6" name="그룹 25">
            <a:extLst>
              <a:ext uri="{FF2B5EF4-FFF2-40B4-BE49-F238E27FC236}">
                <a16:creationId xmlns:a16="http://schemas.microsoft.com/office/drawing/2014/main" id="{A9DB296A-7E6D-4993-891F-5405E9A47AF2}"/>
              </a:ext>
            </a:extLst>
          </p:cNvPr>
          <p:cNvGrpSpPr/>
          <p:nvPr/>
        </p:nvGrpSpPr>
        <p:grpSpPr>
          <a:xfrm>
            <a:off x="4975592" y="900761"/>
            <a:ext cx="4828684" cy="1803537"/>
            <a:chOff x="4975592" y="1007370"/>
            <a:chExt cx="4828684" cy="1691186"/>
          </a:xfrm>
        </p:grpSpPr>
        <p:cxnSp>
          <p:nvCxnSpPr>
            <p:cNvPr id="224" name="직선 화살표 연결선 223">
              <a:extLst>
                <a:ext uri="{FF2B5EF4-FFF2-40B4-BE49-F238E27FC236}">
                  <a16:creationId xmlns:a16="http://schemas.microsoft.com/office/drawing/2014/main" id="{ECD5AD9A-2BD1-4DD6-A969-2FD523044BA2}"/>
                </a:ext>
              </a:extLst>
            </p:cNvPr>
            <p:cNvCxnSpPr/>
            <p:nvPr/>
          </p:nvCxnSpPr>
          <p:spPr>
            <a:xfrm>
              <a:off x="5012365" y="2422381"/>
              <a:ext cx="2311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5" name="직선 화살표 연결선 224">
              <a:extLst>
                <a:ext uri="{FF2B5EF4-FFF2-40B4-BE49-F238E27FC236}">
                  <a16:creationId xmlns:a16="http://schemas.microsoft.com/office/drawing/2014/main" id="{0F58BF0D-D77F-4A4F-8491-39509E2E5E79}"/>
                </a:ext>
              </a:extLst>
            </p:cNvPr>
            <p:cNvCxnSpPr/>
            <p:nvPr/>
          </p:nvCxnSpPr>
          <p:spPr>
            <a:xfrm flipV="1">
              <a:off x="5012365" y="1191311"/>
              <a:ext cx="0" cy="1377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직선 연결선 225">
              <a:extLst>
                <a:ext uri="{FF2B5EF4-FFF2-40B4-BE49-F238E27FC236}">
                  <a16:creationId xmlns:a16="http://schemas.microsoft.com/office/drawing/2014/main" id="{6ABFC335-EDB9-403F-934E-D0DACEE9D993}"/>
                </a:ext>
              </a:extLst>
            </p:cNvPr>
            <p:cNvCxnSpPr/>
            <p:nvPr/>
          </p:nvCxnSpPr>
          <p:spPr>
            <a:xfrm flipV="1">
              <a:off x="5012365" y="1503534"/>
              <a:ext cx="760907" cy="91884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7" name="직선 연결선 226">
              <a:extLst>
                <a:ext uri="{FF2B5EF4-FFF2-40B4-BE49-F238E27FC236}">
                  <a16:creationId xmlns:a16="http://schemas.microsoft.com/office/drawing/2014/main" id="{EDF4A9A1-DEF7-48C5-BA62-761AFE332AC7}"/>
                </a:ext>
              </a:extLst>
            </p:cNvPr>
            <p:cNvCxnSpPr>
              <a:cxnSpLocks/>
            </p:cNvCxnSpPr>
            <p:nvPr/>
          </p:nvCxnSpPr>
          <p:spPr>
            <a:xfrm flipH="1" flipV="1">
              <a:off x="5773271" y="1503534"/>
              <a:ext cx="760907" cy="91884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8" name="직선 연결선 227">
              <a:extLst>
                <a:ext uri="{FF2B5EF4-FFF2-40B4-BE49-F238E27FC236}">
                  <a16:creationId xmlns:a16="http://schemas.microsoft.com/office/drawing/2014/main" id="{9401C223-2400-4488-B3F3-E06F02583DAC}"/>
                </a:ext>
              </a:extLst>
            </p:cNvPr>
            <p:cNvCxnSpPr>
              <a:cxnSpLocks/>
            </p:cNvCxnSpPr>
            <p:nvPr/>
          </p:nvCxnSpPr>
          <p:spPr>
            <a:xfrm flipV="1">
              <a:off x="5407338" y="1503534"/>
              <a:ext cx="760907" cy="918848"/>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cxnSp>
          <p:nvCxnSpPr>
            <p:cNvPr id="229" name="직선 연결선 228">
              <a:extLst>
                <a:ext uri="{FF2B5EF4-FFF2-40B4-BE49-F238E27FC236}">
                  <a16:creationId xmlns:a16="http://schemas.microsoft.com/office/drawing/2014/main" id="{80C93864-6489-4949-8B24-1687A5914381}"/>
                </a:ext>
              </a:extLst>
            </p:cNvPr>
            <p:cNvCxnSpPr>
              <a:cxnSpLocks/>
            </p:cNvCxnSpPr>
            <p:nvPr/>
          </p:nvCxnSpPr>
          <p:spPr>
            <a:xfrm flipH="1" flipV="1">
              <a:off x="6168245" y="1503534"/>
              <a:ext cx="760907" cy="918848"/>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sp>
          <p:nvSpPr>
            <p:cNvPr id="230" name="TextBox 229">
              <a:extLst>
                <a:ext uri="{FF2B5EF4-FFF2-40B4-BE49-F238E27FC236}">
                  <a16:creationId xmlns:a16="http://schemas.microsoft.com/office/drawing/2014/main" id="{37C4BB3D-9CC4-4281-AC58-FFE9CEB1169B}"/>
                </a:ext>
              </a:extLst>
            </p:cNvPr>
            <p:cNvSpPr txBox="1"/>
            <p:nvPr/>
          </p:nvSpPr>
          <p:spPr>
            <a:xfrm>
              <a:off x="4975592" y="1007370"/>
              <a:ext cx="851935" cy="250449"/>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231" name="TextBox 230">
              <a:extLst>
                <a:ext uri="{FF2B5EF4-FFF2-40B4-BE49-F238E27FC236}">
                  <a16:creationId xmlns:a16="http://schemas.microsoft.com/office/drawing/2014/main" id="{10ED0999-CEAC-4F88-BAE4-ECAAF102D9F3}"/>
                </a:ext>
              </a:extLst>
            </p:cNvPr>
            <p:cNvSpPr txBox="1"/>
            <p:nvPr/>
          </p:nvSpPr>
          <p:spPr>
            <a:xfrm>
              <a:off x="5239216" y="1449370"/>
              <a:ext cx="947580" cy="246221"/>
            </a:xfrm>
            <a:prstGeom prst="rect">
              <a:avLst/>
            </a:prstGeom>
            <a:noFill/>
          </p:spPr>
          <p:txBody>
            <a:bodyPr wrap="square" rtlCol="0">
              <a:spAutoFit/>
            </a:bodyPr>
            <a:lstStyle/>
            <a:p>
              <a:r>
                <a:rPr lang="en-US" altLang="ko-KR" sz="1000" dirty="0">
                  <a:solidFill>
                    <a:srgbClr val="FF0000"/>
                  </a:solidFill>
                  <a:latin typeface="LG스마트체 Regular" panose="020B0600000101010101" pitchFamily="50" charset="-127"/>
                  <a:ea typeface="LG스마트체 Regular" panose="020B0600000101010101" pitchFamily="50" charset="-127"/>
                </a:rPr>
                <a:t>Emit</a:t>
              </a:r>
              <a:endParaRPr lang="ko-KR" altLang="en-US" sz="1000" dirty="0">
                <a:solidFill>
                  <a:srgbClr val="FF0000"/>
                </a:solidFill>
                <a:latin typeface="LG스마트체 Regular" panose="020B0600000101010101" pitchFamily="50" charset="-127"/>
                <a:ea typeface="LG스마트체 Regular" panose="020B0600000101010101" pitchFamily="50" charset="-127"/>
              </a:endParaRPr>
            </a:p>
          </p:txBody>
        </p:sp>
        <p:sp>
          <p:nvSpPr>
            <p:cNvPr id="232" name="TextBox 231">
              <a:extLst>
                <a:ext uri="{FF2B5EF4-FFF2-40B4-BE49-F238E27FC236}">
                  <a16:creationId xmlns:a16="http://schemas.microsoft.com/office/drawing/2014/main" id="{61860018-20C7-4DDE-8629-F0712BBE4F08}"/>
                </a:ext>
              </a:extLst>
            </p:cNvPr>
            <p:cNvSpPr txBox="1"/>
            <p:nvPr/>
          </p:nvSpPr>
          <p:spPr>
            <a:xfrm>
              <a:off x="6282565" y="1192049"/>
              <a:ext cx="1015142" cy="246221"/>
            </a:xfrm>
            <a:prstGeom prst="rect">
              <a:avLst/>
            </a:prstGeom>
            <a:noFill/>
          </p:spPr>
          <p:txBody>
            <a:bodyPr wrap="square" rtlCol="0">
              <a:spAutoFit/>
            </a:bodyPr>
            <a:lstStyle/>
            <a:p>
              <a:r>
                <a:rPr lang="en-US" altLang="ko-KR" sz="1000" dirty="0">
                  <a:solidFill>
                    <a:schemeClr val="accent2"/>
                  </a:solidFill>
                  <a:latin typeface="LG스마트체 Regular" panose="020B0600000101010101" pitchFamily="50" charset="-127"/>
                  <a:ea typeface="LG스마트체 Regular" panose="020B0600000101010101" pitchFamily="50" charset="-127"/>
                </a:rPr>
                <a:t>Receive</a:t>
              </a:r>
            </a:p>
          </p:txBody>
        </p:sp>
        <p:sp>
          <p:nvSpPr>
            <p:cNvPr id="233" name="TextBox 232">
              <a:extLst>
                <a:ext uri="{FF2B5EF4-FFF2-40B4-BE49-F238E27FC236}">
                  <a16:creationId xmlns:a16="http://schemas.microsoft.com/office/drawing/2014/main" id="{CD167E57-1E62-471B-A6D5-A96A9D2ECC70}"/>
                </a:ext>
              </a:extLst>
            </p:cNvPr>
            <p:cNvSpPr txBox="1"/>
            <p:nvPr/>
          </p:nvSpPr>
          <p:spPr>
            <a:xfrm>
              <a:off x="6907196" y="2448107"/>
              <a:ext cx="541755" cy="250449"/>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p:cxnSp>
          <p:nvCxnSpPr>
            <p:cNvPr id="234" name="직선 화살표 연결선 233">
              <a:extLst>
                <a:ext uri="{FF2B5EF4-FFF2-40B4-BE49-F238E27FC236}">
                  <a16:creationId xmlns:a16="http://schemas.microsoft.com/office/drawing/2014/main" id="{D18B5096-CC8B-4E91-98C2-B9707D7BA0BC}"/>
                </a:ext>
              </a:extLst>
            </p:cNvPr>
            <p:cNvCxnSpPr>
              <a:cxnSpLocks/>
            </p:cNvCxnSpPr>
            <p:nvPr/>
          </p:nvCxnSpPr>
          <p:spPr>
            <a:xfrm flipV="1">
              <a:off x="5477786" y="1871689"/>
              <a:ext cx="0" cy="201611"/>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직선 연결선 234">
              <a:extLst>
                <a:ext uri="{FF2B5EF4-FFF2-40B4-BE49-F238E27FC236}">
                  <a16:creationId xmlns:a16="http://schemas.microsoft.com/office/drawing/2014/main" id="{7331BAD4-A707-487F-9C11-B87EF3946E29}"/>
                </a:ext>
              </a:extLst>
            </p:cNvPr>
            <p:cNvCxnSpPr>
              <a:cxnSpLocks/>
            </p:cNvCxnSpPr>
            <p:nvPr/>
          </p:nvCxnSpPr>
          <p:spPr>
            <a:xfrm flipV="1">
              <a:off x="6534649" y="1586179"/>
              <a:ext cx="692468" cy="836203"/>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36" name="직선 연결선 235">
              <a:extLst>
                <a:ext uri="{FF2B5EF4-FFF2-40B4-BE49-F238E27FC236}">
                  <a16:creationId xmlns:a16="http://schemas.microsoft.com/office/drawing/2014/main" id="{C690D057-5A60-426B-9D70-3DD96004AC25}"/>
                </a:ext>
              </a:extLst>
            </p:cNvPr>
            <p:cNvCxnSpPr>
              <a:cxnSpLocks/>
            </p:cNvCxnSpPr>
            <p:nvPr/>
          </p:nvCxnSpPr>
          <p:spPr>
            <a:xfrm flipV="1">
              <a:off x="6927674" y="2035338"/>
              <a:ext cx="320515" cy="387044"/>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cxnSp>
          <p:nvCxnSpPr>
            <p:cNvPr id="237" name="직선 화살표 연결선 236">
              <a:extLst>
                <a:ext uri="{FF2B5EF4-FFF2-40B4-BE49-F238E27FC236}">
                  <a16:creationId xmlns:a16="http://schemas.microsoft.com/office/drawing/2014/main" id="{470E87B4-2C1F-47F3-AE26-3F5108695A1A}"/>
                </a:ext>
              </a:extLst>
            </p:cNvPr>
            <p:cNvCxnSpPr/>
            <p:nvPr/>
          </p:nvCxnSpPr>
          <p:spPr>
            <a:xfrm>
              <a:off x="7517896" y="2402633"/>
              <a:ext cx="2169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8" name="직선 화살표 연결선 237">
              <a:extLst>
                <a:ext uri="{FF2B5EF4-FFF2-40B4-BE49-F238E27FC236}">
                  <a16:creationId xmlns:a16="http://schemas.microsoft.com/office/drawing/2014/main" id="{27162C0A-0D41-4D3E-80E4-F1D059931955}"/>
                </a:ext>
              </a:extLst>
            </p:cNvPr>
            <p:cNvCxnSpPr/>
            <p:nvPr/>
          </p:nvCxnSpPr>
          <p:spPr>
            <a:xfrm flipV="1">
              <a:off x="7517896" y="1177246"/>
              <a:ext cx="0" cy="1370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 name="TextBox 238">
              <a:extLst>
                <a:ext uri="{FF2B5EF4-FFF2-40B4-BE49-F238E27FC236}">
                  <a16:creationId xmlns:a16="http://schemas.microsoft.com/office/drawing/2014/main" id="{2BA0011A-8A83-4E62-9F41-9D18E6A67FC0}"/>
                </a:ext>
              </a:extLst>
            </p:cNvPr>
            <p:cNvSpPr txBox="1"/>
            <p:nvPr/>
          </p:nvSpPr>
          <p:spPr>
            <a:xfrm>
              <a:off x="7517895" y="1089919"/>
              <a:ext cx="830615" cy="249293"/>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240" name="TextBox 239">
              <a:extLst>
                <a:ext uri="{FF2B5EF4-FFF2-40B4-BE49-F238E27FC236}">
                  <a16:creationId xmlns:a16="http://schemas.microsoft.com/office/drawing/2014/main" id="{5F9E74BE-0A55-4927-8260-DFC986456DFE}"/>
                </a:ext>
              </a:extLst>
            </p:cNvPr>
            <p:cNvSpPr txBox="1"/>
            <p:nvPr/>
          </p:nvSpPr>
          <p:spPr>
            <a:xfrm>
              <a:off x="9262521" y="2428241"/>
              <a:ext cx="541755" cy="249293"/>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7859E135-A607-4E29-8907-EB2F1F209D14}"/>
                    </a:ext>
                  </a:extLst>
                </p:cNvPr>
                <p:cNvSpPr txBox="1"/>
                <p:nvPr/>
              </p:nvSpPr>
              <p:spPr>
                <a:xfrm>
                  <a:off x="7871083" y="1811252"/>
                  <a:ext cx="348911"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𝑑𝑜𝑤𝑛</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xmlns="">
            <p:sp>
              <p:nvSpPr>
                <p:cNvPr id="241" name="TextBox 240">
                  <a:extLst>
                    <a:ext uri="{FF2B5EF4-FFF2-40B4-BE49-F238E27FC236}">
                      <a16:creationId xmlns:a16="http://schemas.microsoft.com/office/drawing/2014/main" id="{7859E135-A607-4E29-8907-EB2F1F209D14}"/>
                    </a:ext>
                  </a:extLst>
                </p:cNvPr>
                <p:cNvSpPr txBox="1">
                  <a:spLocks noRot="1" noChangeAspect="1" noMove="1" noResize="1" noEditPoints="1" noAdjustHandles="1" noChangeArrowheads="1" noChangeShapeType="1" noTextEdit="1"/>
                </p:cNvSpPr>
                <p:nvPr/>
              </p:nvSpPr>
              <p:spPr>
                <a:xfrm>
                  <a:off x="7871083" y="1811252"/>
                  <a:ext cx="348911" cy="153888"/>
                </a:xfrm>
                <a:prstGeom prst="rect">
                  <a:avLst/>
                </a:prstGeom>
                <a:blipFill>
                  <a:blip r:embed="rId44"/>
                  <a:stretch>
                    <a:fillRect l="-12281" r="-19298" b="-13333"/>
                  </a:stretch>
                </a:blipFill>
              </p:spPr>
              <p:txBody>
                <a:bodyPr/>
                <a:lstStyle/>
                <a:p>
                  <a:r>
                    <a:rPr lang="ko-KR" altLang="en-US">
                      <a:noFill/>
                    </a:rPr>
                    <a:t> </a:t>
                  </a:r>
                </a:p>
              </p:txBody>
            </p:sp>
          </mc:Fallback>
        </mc:AlternateContent>
        <p:cxnSp>
          <p:nvCxnSpPr>
            <p:cNvPr id="242" name="직선 연결선 241">
              <a:extLst>
                <a:ext uri="{FF2B5EF4-FFF2-40B4-BE49-F238E27FC236}">
                  <a16:creationId xmlns:a16="http://schemas.microsoft.com/office/drawing/2014/main" id="{24D65DFF-21F1-476D-8F6A-112443792C74}"/>
                </a:ext>
              </a:extLst>
            </p:cNvPr>
            <p:cNvCxnSpPr>
              <a:cxnSpLocks/>
            </p:cNvCxnSpPr>
            <p:nvPr/>
          </p:nvCxnSpPr>
          <p:spPr>
            <a:xfrm>
              <a:off x="7890480" y="2019459"/>
              <a:ext cx="34360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직선 연결선 242">
              <a:extLst>
                <a:ext uri="{FF2B5EF4-FFF2-40B4-BE49-F238E27FC236}">
                  <a16:creationId xmlns:a16="http://schemas.microsoft.com/office/drawing/2014/main" id="{F4F9D49A-C1F1-4C38-AA55-53EB26098328}"/>
                </a:ext>
              </a:extLst>
            </p:cNvPr>
            <p:cNvCxnSpPr>
              <a:cxnSpLocks/>
            </p:cNvCxnSpPr>
            <p:nvPr/>
          </p:nvCxnSpPr>
          <p:spPr>
            <a:xfrm>
              <a:off x="8607887" y="1543209"/>
              <a:ext cx="34360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DAF6BCEF-102D-47DB-BD35-2C7290431542}"/>
                </a:ext>
              </a:extLst>
            </p:cNvPr>
            <p:cNvCxnSpPr>
              <a:cxnSpLocks/>
            </p:cNvCxnSpPr>
            <p:nvPr/>
          </p:nvCxnSpPr>
          <p:spPr>
            <a:xfrm flipV="1">
              <a:off x="5407338" y="1251286"/>
              <a:ext cx="760907" cy="918848"/>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5" name="직선 연결선 244">
              <a:extLst>
                <a:ext uri="{FF2B5EF4-FFF2-40B4-BE49-F238E27FC236}">
                  <a16:creationId xmlns:a16="http://schemas.microsoft.com/office/drawing/2014/main" id="{EC1153B0-5936-4158-A44C-7BA8DC92E9DC}"/>
                </a:ext>
              </a:extLst>
            </p:cNvPr>
            <p:cNvCxnSpPr>
              <a:cxnSpLocks/>
            </p:cNvCxnSpPr>
            <p:nvPr/>
          </p:nvCxnSpPr>
          <p:spPr>
            <a:xfrm flipH="1" flipV="1">
              <a:off x="6168245" y="1251286"/>
              <a:ext cx="760907" cy="918848"/>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6" name="직선 연결선 245">
              <a:extLst>
                <a:ext uri="{FF2B5EF4-FFF2-40B4-BE49-F238E27FC236}">
                  <a16:creationId xmlns:a16="http://schemas.microsoft.com/office/drawing/2014/main" id="{10441871-E876-4D2F-9801-07428630539A}"/>
                </a:ext>
              </a:extLst>
            </p:cNvPr>
            <p:cNvCxnSpPr>
              <a:cxnSpLocks/>
            </p:cNvCxnSpPr>
            <p:nvPr/>
          </p:nvCxnSpPr>
          <p:spPr>
            <a:xfrm flipV="1">
              <a:off x="6927674" y="1783090"/>
              <a:ext cx="320515" cy="387044"/>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7" name="직선 화살표 연결선 246">
              <a:extLst>
                <a:ext uri="{FF2B5EF4-FFF2-40B4-BE49-F238E27FC236}">
                  <a16:creationId xmlns:a16="http://schemas.microsoft.com/office/drawing/2014/main" id="{4E169585-D635-4663-91E7-4AF89180B37B}"/>
                </a:ext>
              </a:extLst>
            </p:cNvPr>
            <p:cNvCxnSpPr>
              <a:cxnSpLocks/>
            </p:cNvCxnSpPr>
            <p:nvPr/>
          </p:nvCxnSpPr>
          <p:spPr>
            <a:xfrm flipV="1">
              <a:off x="6352510" y="1476401"/>
              <a:ext cx="0" cy="720724"/>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직선 연결선 247">
              <a:extLst>
                <a:ext uri="{FF2B5EF4-FFF2-40B4-BE49-F238E27FC236}">
                  <a16:creationId xmlns:a16="http://schemas.microsoft.com/office/drawing/2014/main" id="{45DD9D02-0604-478F-BD06-5189C4ADF08D}"/>
                </a:ext>
              </a:extLst>
            </p:cNvPr>
            <p:cNvCxnSpPr>
              <a:cxnSpLocks/>
            </p:cNvCxnSpPr>
            <p:nvPr/>
          </p:nvCxnSpPr>
          <p:spPr>
            <a:xfrm>
              <a:off x="9323092" y="2019459"/>
              <a:ext cx="26552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A10966EB-8D40-4732-B1B4-1AA61CD42107}"/>
                    </a:ext>
                  </a:extLst>
                </p:cNvPr>
                <p:cNvSpPr txBox="1"/>
                <p:nvPr/>
              </p:nvSpPr>
              <p:spPr>
                <a:xfrm>
                  <a:off x="8706640" y="1333031"/>
                  <a:ext cx="235492" cy="165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𝑢𝑝</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xmlns="">
            <p:sp>
              <p:nvSpPr>
                <p:cNvPr id="251" name="TextBox 250">
                  <a:extLst>
                    <a:ext uri="{FF2B5EF4-FFF2-40B4-BE49-F238E27FC236}">
                      <a16:creationId xmlns:a16="http://schemas.microsoft.com/office/drawing/2014/main" id="{A10966EB-8D40-4732-B1B4-1AA61CD42107}"/>
                    </a:ext>
                  </a:extLst>
                </p:cNvPr>
                <p:cNvSpPr txBox="1">
                  <a:spLocks noRot="1" noChangeAspect="1" noMove="1" noResize="1" noEditPoints="1" noAdjustHandles="1" noChangeArrowheads="1" noChangeShapeType="1" noTextEdit="1"/>
                </p:cNvSpPr>
                <p:nvPr/>
              </p:nvSpPr>
              <p:spPr>
                <a:xfrm>
                  <a:off x="8706640" y="1333031"/>
                  <a:ext cx="235492" cy="165751"/>
                </a:xfrm>
                <a:prstGeom prst="rect">
                  <a:avLst/>
                </a:prstGeom>
                <a:blipFill>
                  <a:blip r:embed="rId45"/>
                  <a:stretch>
                    <a:fillRect l="-17949" r="-17949"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E9BC1A0D-A32A-4A25-B1CB-7FCE84EC78AF}"/>
                    </a:ext>
                  </a:extLst>
                </p:cNvPr>
                <p:cNvSpPr txBox="1"/>
                <p:nvPr/>
              </p:nvSpPr>
              <p:spPr>
                <a:xfrm>
                  <a:off x="5119579" y="1690498"/>
                  <a:ext cx="348911"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𝑑𝑜𝑤𝑛</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xmlns="">
            <p:sp>
              <p:nvSpPr>
                <p:cNvPr id="252" name="TextBox 251">
                  <a:extLst>
                    <a:ext uri="{FF2B5EF4-FFF2-40B4-BE49-F238E27FC236}">
                      <a16:creationId xmlns:a16="http://schemas.microsoft.com/office/drawing/2014/main" id="{E9BC1A0D-A32A-4A25-B1CB-7FCE84EC78AF}"/>
                    </a:ext>
                  </a:extLst>
                </p:cNvPr>
                <p:cNvSpPr txBox="1">
                  <a:spLocks noRot="1" noChangeAspect="1" noMove="1" noResize="1" noEditPoints="1" noAdjustHandles="1" noChangeArrowheads="1" noChangeShapeType="1" noTextEdit="1"/>
                </p:cNvSpPr>
                <p:nvPr/>
              </p:nvSpPr>
              <p:spPr>
                <a:xfrm>
                  <a:off x="5119579" y="1690498"/>
                  <a:ext cx="348911" cy="153888"/>
                </a:xfrm>
                <a:prstGeom prst="rect">
                  <a:avLst/>
                </a:prstGeom>
                <a:blipFill>
                  <a:blip r:embed="rId46"/>
                  <a:stretch>
                    <a:fillRect l="-14035" t="-3448" r="-17544" b="-1724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7F8089C8-8580-459B-A0A7-9DCFA5C432DE}"/>
                    </a:ext>
                  </a:extLst>
                </p:cNvPr>
                <p:cNvSpPr txBox="1"/>
                <p:nvPr/>
              </p:nvSpPr>
              <p:spPr>
                <a:xfrm>
                  <a:off x="6365557" y="1969301"/>
                  <a:ext cx="235491" cy="165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𝑢𝑝</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xmlns="">
            <p:sp>
              <p:nvSpPr>
                <p:cNvPr id="253" name="TextBox 252">
                  <a:extLst>
                    <a:ext uri="{FF2B5EF4-FFF2-40B4-BE49-F238E27FC236}">
                      <a16:creationId xmlns:a16="http://schemas.microsoft.com/office/drawing/2014/main" id="{7F8089C8-8580-459B-A0A7-9DCFA5C432DE}"/>
                    </a:ext>
                  </a:extLst>
                </p:cNvPr>
                <p:cNvSpPr txBox="1">
                  <a:spLocks noRot="1" noChangeAspect="1" noMove="1" noResize="1" noEditPoints="1" noAdjustHandles="1" noChangeArrowheads="1" noChangeShapeType="1" noTextEdit="1"/>
                </p:cNvSpPr>
                <p:nvPr/>
              </p:nvSpPr>
              <p:spPr>
                <a:xfrm>
                  <a:off x="6365557" y="1969301"/>
                  <a:ext cx="235491" cy="165751"/>
                </a:xfrm>
                <a:prstGeom prst="rect">
                  <a:avLst/>
                </a:prstGeom>
                <a:blipFill>
                  <a:blip r:embed="rId45"/>
                  <a:stretch>
                    <a:fillRect l="-17949" r="-17949" b="-625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40DAEC4E-5C44-475F-AF22-399CEA16CFE2}"/>
                    </a:ext>
                  </a:extLst>
                </p:cNvPr>
                <p:cNvSpPr txBox="1"/>
                <p:nvPr/>
              </p:nvSpPr>
              <p:spPr>
                <a:xfrm>
                  <a:off x="5649104" y="1284519"/>
                  <a:ext cx="127011"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xmlns="">
            <p:sp>
              <p:nvSpPr>
                <p:cNvPr id="258" name="TextBox 257">
                  <a:extLst>
                    <a:ext uri="{FF2B5EF4-FFF2-40B4-BE49-F238E27FC236}">
                      <a16:creationId xmlns:a16="http://schemas.microsoft.com/office/drawing/2014/main" id="{40DAEC4E-5C44-475F-AF22-399CEA16CFE2}"/>
                    </a:ext>
                  </a:extLst>
                </p:cNvPr>
                <p:cNvSpPr txBox="1">
                  <a:spLocks noRot="1" noChangeAspect="1" noMove="1" noResize="1" noEditPoints="1" noAdjustHandles="1" noChangeArrowheads="1" noChangeShapeType="1" noTextEdit="1"/>
                </p:cNvSpPr>
                <p:nvPr/>
              </p:nvSpPr>
              <p:spPr>
                <a:xfrm>
                  <a:off x="5649104" y="1284519"/>
                  <a:ext cx="127011" cy="153888"/>
                </a:xfrm>
                <a:prstGeom prst="rect">
                  <a:avLst/>
                </a:prstGeom>
                <a:blipFill>
                  <a:blip r:embed="rId47"/>
                  <a:stretch>
                    <a:fillRect l="-42857" t="-3333" r="-19048" b="-13333"/>
                  </a:stretch>
                </a:blipFill>
              </p:spPr>
              <p:txBody>
                <a:bodyPr/>
                <a:lstStyle/>
                <a:p>
                  <a:r>
                    <a:rPr lang="ko-KR" altLang="en-US">
                      <a:noFill/>
                    </a:rPr>
                    <a:t> </a:t>
                  </a:r>
                </a:p>
              </p:txBody>
            </p:sp>
          </mc:Fallback>
        </mc:AlternateContent>
        <p:cxnSp>
          <p:nvCxnSpPr>
            <p:cNvPr id="259" name="직선 화살표 연결선 258">
              <a:extLst>
                <a:ext uri="{FF2B5EF4-FFF2-40B4-BE49-F238E27FC236}">
                  <a16:creationId xmlns:a16="http://schemas.microsoft.com/office/drawing/2014/main" id="{1B842EA0-31A1-478D-83E2-68D95D86C4D3}"/>
                </a:ext>
              </a:extLst>
            </p:cNvPr>
            <p:cNvCxnSpPr>
              <a:cxnSpLocks/>
            </p:cNvCxnSpPr>
            <p:nvPr/>
          </p:nvCxnSpPr>
          <p:spPr>
            <a:xfrm rot="5400000" flipV="1">
              <a:off x="5975871" y="950175"/>
              <a:ext cx="0" cy="596839"/>
            </a:xfrm>
            <a:prstGeom prst="straightConnector1">
              <a:avLst/>
            </a:prstGeom>
            <a:ln>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직선 화살표 연결선 259">
              <a:extLst>
                <a:ext uri="{FF2B5EF4-FFF2-40B4-BE49-F238E27FC236}">
                  <a16:creationId xmlns:a16="http://schemas.microsoft.com/office/drawing/2014/main" id="{9529E5F8-B303-497E-9FF4-78D6FDD8E6F6}"/>
                </a:ext>
              </a:extLst>
            </p:cNvPr>
            <p:cNvCxnSpPr>
              <a:cxnSpLocks/>
            </p:cNvCxnSpPr>
            <p:nvPr/>
          </p:nvCxnSpPr>
          <p:spPr>
            <a:xfrm>
              <a:off x="5677451" y="1505769"/>
              <a:ext cx="195055" cy="0"/>
            </a:xfrm>
            <a:prstGeom prst="straightConnector1">
              <a:avLst/>
            </a:prstGeom>
            <a:ln>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직선 화살표 연결선 260">
              <a:extLst>
                <a:ext uri="{FF2B5EF4-FFF2-40B4-BE49-F238E27FC236}">
                  <a16:creationId xmlns:a16="http://schemas.microsoft.com/office/drawing/2014/main" id="{F0CB9491-A47C-4124-B702-5533E10F8C93}"/>
                </a:ext>
              </a:extLst>
            </p:cNvPr>
            <p:cNvCxnSpPr>
              <a:cxnSpLocks/>
            </p:cNvCxnSpPr>
            <p:nvPr/>
          </p:nvCxnSpPr>
          <p:spPr>
            <a:xfrm flipV="1">
              <a:off x="5803155" y="1250183"/>
              <a:ext cx="0" cy="24764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4" name="그룹 273">
              <a:extLst>
                <a:ext uri="{FF2B5EF4-FFF2-40B4-BE49-F238E27FC236}">
                  <a16:creationId xmlns:a16="http://schemas.microsoft.com/office/drawing/2014/main" id="{63FFF4A6-24E5-495C-A440-2E4BA9B37E42}"/>
                </a:ext>
              </a:extLst>
            </p:cNvPr>
            <p:cNvGrpSpPr/>
            <p:nvPr/>
          </p:nvGrpSpPr>
          <p:grpSpPr>
            <a:xfrm>
              <a:off x="8230942" y="1545456"/>
              <a:ext cx="378612" cy="857250"/>
              <a:chOff x="10186988" y="1926431"/>
              <a:chExt cx="457200" cy="857250"/>
            </a:xfrm>
          </p:grpSpPr>
          <p:cxnSp>
            <p:nvCxnSpPr>
              <p:cNvPr id="275" name="직선 연결선 274">
                <a:extLst>
                  <a:ext uri="{FF2B5EF4-FFF2-40B4-BE49-F238E27FC236}">
                    <a16:creationId xmlns:a16="http://schemas.microsoft.com/office/drawing/2014/main" id="{624BD4B1-4976-4FCC-A17D-7EF0B074EEBD}"/>
                  </a:ext>
                </a:extLst>
              </p:cNvPr>
              <p:cNvCxnSpPr>
                <a:cxnSpLocks/>
              </p:cNvCxnSpPr>
              <p:nvPr/>
            </p:nvCxnSpPr>
            <p:spPr>
              <a:xfrm>
                <a:off x="10186988" y="2400300"/>
                <a:ext cx="143803" cy="3833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7B406EA4-D008-400E-868B-1DDA4CAFCC39}"/>
                  </a:ext>
                </a:extLst>
              </p:cNvPr>
              <p:cNvCxnSpPr>
                <a:cxnSpLocks/>
              </p:cNvCxnSpPr>
              <p:nvPr/>
            </p:nvCxnSpPr>
            <p:spPr>
              <a:xfrm flipH="1">
                <a:off x="10328974" y="1926431"/>
                <a:ext cx="315214" cy="855837"/>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7" name="그룹 276">
              <a:extLst>
                <a:ext uri="{FF2B5EF4-FFF2-40B4-BE49-F238E27FC236}">
                  <a16:creationId xmlns:a16="http://schemas.microsoft.com/office/drawing/2014/main" id="{9AF0EADB-071C-42DD-9698-69785B992725}"/>
                </a:ext>
              </a:extLst>
            </p:cNvPr>
            <p:cNvGrpSpPr/>
            <p:nvPr/>
          </p:nvGrpSpPr>
          <p:grpSpPr>
            <a:xfrm flipH="1">
              <a:off x="8948727" y="1545456"/>
              <a:ext cx="378612" cy="857250"/>
              <a:chOff x="10186988" y="1926431"/>
              <a:chExt cx="457200" cy="857250"/>
            </a:xfrm>
          </p:grpSpPr>
          <p:cxnSp>
            <p:nvCxnSpPr>
              <p:cNvPr id="278" name="직선 연결선 277">
                <a:extLst>
                  <a:ext uri="{FF2B5EF4-FFF2-40B4-BE49-F238E27FC236}">
                    <a16:creationId xmlns:a16="http://schemas.microsoft.com/office/drawing/2014/main" id="{7011E2C6-3E62-4F93-B7F5-80EC2D53D6CB}"/>
                  </a:ext>
                </a:extLst>
              </p:cNvPr>
              <p:cNvCxnSpPr>
                <a:cxnSpLocks/>
              </p:cNvCxnSpPr>
              <p:nvPr/>
            </p:nvCxnSpPr>
            <p:spPr>
              <a:xfrm>
                <a:off x="10186988" y="2400300"/>
                <a:ext cx="143803" cy="3833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직선 연결선 278">
                <a:extLst>
                  <a:ext uri="{FF2B5EF4-FFF2-40B4-BE49-F238E27FC236}">
                    <a16:creationId xmlns:a16="http://schemas.microsoft.com/office/drawing/2014/main" id="{7A485791-AF7B-4E25-B37B-9B23F26929FD}"/>
                  </a:ext>
                </a:extLst>
              </p:cNvPr>
              <p:cNvCxnSpPr>
                <a:cxnSpLocks/>
              </p:cNvCxnSpPr>
              <p:nvPr/>
            </p:nvCxnSpPr>
            <p:spPr>
              <a:xfrm flipH="1">
                <a:off x="10328974" y="1926431"/>
                <a:ext cx="315214" cy="855837"/>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0" name="그룹 279">
              <a:extLst>
                <a:ext uri="{FF2B5EF4-FFF2-40B4-BE49-F238E27FC236}">
                  <a16:creationId xmlns:a16="http://schemas.microsoft.com/office/drawing/2014/main" id="{50B4D6D9-D06E-463A-AD4A-18983905F107}"/>
                </a:ext>
              </a:extLst>
            </p:cNvPr>
            <p:cNvGrpSpPr/>
            <p:nvPr/>
          </p:nvGrpSpPr>
          <p:grpSpPr>
            <a:xfrm flipH="1">
              <a:off x="7517101" y="1564853"/>
              <a:ext cx="372696" cy="837853"/>
              <a:chOff x="10186988" y="1945828"/>
              <a:chExt cx="450056" cy="837853"/>
            </a:xfrm>
          </p:grpSpPr>
          <p:cxnSp>
            <p:nvCxnSpPr>
              <p:cNvPr id="281" name="직선 연결선 280">
                <a:extLst>
                  <a:ext uri="{FF2B5EF4-FFF2-40B4-BE49-F238E27FC236}">
                    <a16:creationId xmlns:a16="http://schemas.microsoft.com/office/drawing/2014/main" id="{95A9D9C8-45C8-4031-AD63-1540BF083287}"/>
                  </a:ext>
                </a:extLst>
              </p:cNvPr>
              <p:cNvCxnSpPr>
                <a:cxnSpLocks/>
              </p:cNvCxnSpPr>
              <p:nvPr/>
            </p:nvCxnSpPr>
            <p:spPr>
              <a:xfrm>
                <a:off x="10186988" y="2400300"/>
                <a:ext cx="143803" cy="3833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직선 연결선 281">
                <a:extLst>
                  <a:ext uri="{FF2B5EF4-FFF2-40B4-BE49-F238E27FC236}">
                    <a16:creationId xmlns:a16="http://schemas.microsoft.com/office/drawing/2014/main" id="{37E5B04A-6626-49D7-9E07-3B230012B8E7}"/>
                  </a:ext>
                </a:extLst>
              </p:cNvPr>
              <p:cNvCxnSpPr>
                <a:cxnSpLocks/>
              </p:cNvCxnSpPr>
              <p:nvPr/>
            </p:nvCxnSpPr>
            <p:spPr>
              <a:xfrm flipH="1">
                <a:off x="10328974" y="1945828"/>
                <a:ext cx="308070" cy="83644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6" name="TextBox 285">
            <a:extLst>
              <a:ext uri="{FF2B5EF4-FFF2-40B4-BE49-F238E27FC236}">
                <a16:creationId xmlns:a16="http://schemas.microsoft.com/office/drawing/2014/main" id="{F64BDB2B-45B3-417B-946C-A27BF4502FC2}"/>
              </a:ext>
            </a:extLst>
          </p:cNvPr>
          <p:cNvSpPr txBox="1"/>
          <p:nvPr/>
        </p:nvSpPr>
        <p:spPr>
          <a:xfrm>
            <a:off x="168215" y="632937"/>
            <a:ext cx="4271216"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a:t>
            </a:r>
            <a:r>
              <a:rPr lang="ko-KR" altLang="en-US" sz="1200" b="1" dirty="0">
                <a:latin typeface="Arial Narrow" panose="020B0606020202030204" pitchFamily="34" charset="0"/>
                <a:ea typeface="LG스마트체 Regular" panose="020B0600000101010101" pitchFamily="50" charset="-127"/>
              </a:rPr>
              <a:t>정지된 물체에 대한 거리 계산</a:t>
            </a:r>
            <a:endParaRPr lang="en-US" altLang="ko-KR" sz="1200" b="1" dirty="0">
              <a:latin typeface="Arial Narrow" panose="020B0606020202030204" pitchFamily="34" charset="0"/>
              <a:ea typeface="LG스마트체 Regular" panose="020B0600000101010101" pitchFamily="50" charset="-127"/>
            </a:endParaRPr>
          </a:p>
        </p:txBody>
      </p:sp>
      <p:sp>
        <p:nvSpPr>
          <p:cNvPr id="287" name="TextBox 286">
            <a:extLst>
              <a:ext uri="{FF2B5EF4-FFF2-40B4-BE49-F238E27FC236}">
                <a16:creationId xmlns:a16="http://schemas.microsoft.com/office/drawing/2014/main" id="{17EDF5D6-8513-42BB-9C3E-A8271D2F613D}"/>
              </a:ext>
            </a:extLst>
          </p:cNvPr>
          <p:cNvSpPr txBox="1"/>
          <p:nvPr/>
        </p:nvSpPr>
        <p:spPr>
          <a:xfrm>
            <a:off x="4953666" y="632937"/>
            <a:ext cx="3194972"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a:t>
            </a:r>
            <a:r>
              <a:rPr lang="ko-KR" altLang="en-US" sz="1200" b="1" dirty="0">
                <a:latin typeface="Arial Narrow" panose="020B0606020202030204" pitchFamily="34" charset="0"/>
                <a:ea typeface="LG스마트체 Regular" panose="020B0600000101010101" pitchFamily="50" charset="-127"/>
              </a:rPr>
              <a:t>움직이는 물체에 대한 거리와 축 방향 속력 계산</a:t>
            </a:r>
            <a:endParaRPr lang="en-US" altLang="ko-KR" sz="1200" b="1" dirty="0">
              <a:latin typeface="Arial Narrow" panose="020B0606020202030204" pitchFamily="34" charset="0"/>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288" name="직사각형 287">
                <a:extLst>
                  <a:ext uri="{FF2B5EF4-FFF2-40B4-BE49-F238E27FC236}">
                    <a16:creationId xmlns:a16="http://schemas.microsoft.com/office/drawing/2014/main" id="{4C20E07E-5705-43BD-8AD8-AA719A830ADD}"/>
                  </a:ext>
                </a:extLst>
              </p:cNvPr>
              <p:cNvSpPr/>
              <p:nvPr/>
            </p:nvSpPr>
            <p:spPr>
              <a:xfrm>
                <a:off x="8753690" y="556930"/>
                <a:ext cx="1240110" cy="707886"/>
              </a:xfrm>
              <a:prstGeom prst="rect">
                <a:avLst/>
              </a:prstGeom>
            </p:spPr>
            <p:txBody>
              <a:bodyPr wrap="square">
                <a:spAutoFit/>
              </a:bodyPr>
              <a:lstStyle/>
              <a:p>
                <a:r>
                  <a:rPr lang="en-US" altLang="ko-KR" sz="1000" dirty="0">
                    <a:ea typeface="LG스마트체 Regular" panose="020B0600000101010101" pitchFamily="50" charset="-127"/>
                  </a:rPr>
                  <a:t>※ </a:t>
                </a:r>
                <a14:m>
                  <m:oMath xmlns:m="http://schemas.openxmlformats.org/officeDocument/2006/math">
                    <m:r>
                      <m:rPr>
                        <m:sty m:val="p"/>
                      </m:rPr>
                      <a:rPr lang="en-US" altLang="ko-KR" sz="1000" b="0" i="1" smtClean="0">
                        <a:latin typeface="Cambria Math" panose="02040503050406030204" pitchFamily="18" charset="0"/>
                      </a:rPr>
                      <m:t>λ</m:t>
                    </m:r>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빛의 파장</a:t>
                </a:r>
                <a:endParaRPr lang="en-US" altLang="ko-KR" sz="1000" dirty="0">
                  <a:latin typeface="LG스마트체 Regular" panose="020B0600000101010101" pitchFamily="50" charset="-127"/>
                  <a:ea typeface="LG스마트체 Regular" panose="020B0600000101010101" pitchFamily="50" charset="-127"/>
                </a:endParaRPr>
              </a:p>
              <a:p>
                <a:r>
                  <a:rPr lang="en-US" altLang="ko-KR" sz="1000" dirty="0">
                    <a:latin typeface="LG스마트체 Regular" panose="020B0600000101010101" pitchFamily="50" charset="-127"/>
                    <a:ea typeface="LG스마트체 Regular" panose="020B0600000101010101" pitchFamily="50" charset="-127"/>
                  </a:rPr>
                  <a:t>   </a:t>
                </a:r>
                <a14:m>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1</m:t>
                        </m:r>
                      </m:sub>
                    </m:sSub>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최대 주파수</a:t>
                </a:r>
                <a:endParaRPr lang="en-US" altLang="ko-KR" sz="1000" dirty="0">
                  <a:latin typeface="LG스마트체 Regular" panose="020B0600000101010101" pitchFamily="50" charset="-127"/>
                  <a:ea typeface="LG스마트체 Regular" panose="020B0600000101010101" pitchFamily="50" charset="-127"/>
                </a:endParaRPr>
              </a:p>
              <a:p>
                <a14:m>
                  <m:oMath xmlns:m="http://schemas.openxmlformats.org/officeDocument/2006/math">
                    <m:r>
                      <a:rPr lang="en-US" altLang="ko-KR" sz="1000" b="0" i="1" smtClean="0">
                        <a:latin typeface="Cambria Math" panose="02040503050406030204" pitchFamily="18" charset="0"/>
                      </a:rPr>
                      <m:t>    </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0</m:t>
                        </m:r>
                      </m:sub>
                    </m:sSub>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최소 주파수</a:t>
                </a:r>
                <a:endParaRPr lang="en-US" altLang="ko-KR" sz="1000" dirty="0">
                  <a:latin typeface="LG스마트체 Regular" panose="020B0600000101010101" pitchFamily="50" charset="-127"/>
                  <a:ea typeface="LG스마트체 Regular" panose="020B0600000101010101" pitchFamily="50" charset="-127"/>
                </a:endParaRPr>
              </a:p>
              <a:p>
                <a:r>
                  <a:rPr lang="en-US" altLang="ko-KR" sz="1000" b="0" dirty="0"/>
                  <a:t>    </a:t>
                </a:r>
                <a14:m>
                  <m:oMath xmlns:m="http://schemas.openxmlformats.org/officeDocument/2006/math">
                    <m:r>
                      <a:rPr lang="en-US" altLang="ko-KR" sz="1000" b="0" i="1" smtClean="0">
                        <a:latin typeface="Cambria Math" panose="02040503050406030204" pitchFamily="18" charset="0"/>
                      </a:rPr>
                      <m:t>𝑐</m:t>
                    </m:r>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빛의 속력</a:t>
                </a:r>
                <a:endParaRPr lang="en-US" altLang="ko-KR" sz="1000" dirty="0">
                  <a:latin typeface="LG스마트체 Regular" panose="020B0600000101010101" pitchFamily="50" charset="-127"/>
                  <a:ea typeface="LG스마트체 Regular" panose="020B0600000101010101" pitchFamily="50" charset="-127"/>
                </a:endParaRPr>
              </a:p>
            </p:txBody>
          </p:sp>
        </mc:Choice>
        <mc:Fallback xmlns="">
          <p:sp>
            <p:nvSpPr>
              <p:cNvPr id="288" name="직사각형 287">
                <a:extLst>
                  <a:ext uri="{FF2B5EF4-FFF2-40B4-BE49-F238E27FC236}">
                    <a16:creationId xmlns:a16="http://schemas.microsoft.com/office/drawing/2014/main" id="{4C20E07E-5705-43BD-8AD8-AA719A830ADD}"/>
                  </a:ext>
                </a:extLst>
              </p:cNvPr>
              <p:cNvSpPr>
                <a:spLocks noRot="1" noChangeAspect="1" noMove="1" noResize="1" noEditPoints="1" noAdjustHandles="1" noChangeArrowheads="1" noChangeShapeType="1" noTextEdit="1"/>
              </p:cNvSpPr>
              <p:nvPr/>
            </p:nvSpPr>
            <p:spPr>
              <a:xfrm>
                <a:off x="8753690" y="556930"/>
                <a:ext cx="1240110" cy="707886"/>
              </a:xfrm>
              <a:prstGeom prst="rect">
                <a:avLst/>
              </a:prstGeom>
              <a:blipFill>
                <a:blip r:embed="rId48"/>
                <a:stretch>
                  <a:fillRect b="-431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7182605-D22A-44EB-A063-D74B4F1B221E}"/>
                  </a:ext>
                </a:extLst>
              </p:cNvPr>
              <p:cNvSpPr txBox="1"/>
              <p:nvPr/>
            </p:nvSpPr>
            <p:spPr>
              <a:xfrm>
                <a:off x="83023" y="3764571"/>
                <a:ext cx="1856342" cy="184666"/>
              </a:xfrm>
              <a:prstGeom prst="rect">
                <a:avLst/>
              </a:prstGeom>
              <a:noFill/>
            </p:spPr>
            <p:txBody>
              <a:bodyPr wrap="none" lIns="0" tIns="0" rIns="0" bIns="0" rtlCol="0">
                <a:spAutoFit/>
              </a:bodyPr>
              <a:lstStyle/>
              <a:p>
                <a14:m>
                  <m:oMath xmlns:m="http://schemas.openxmlformats.org/officeDocument/2006/math">
                    <m:r>
                      <a:rPr lang="en-US" altLang="ko-KR" sz="1200">
                        <a:solidFill>
                          <a:srgbClr val="333333"/>
                        </a:solidFill>
                        <a:latin typeface="Cambria Math" panose="02040503050406030204" pitchFamily="18" charset="0"/>
                        <a:ea typeface="LG스마트체 Regular" panose="020B0600000101010101" pitchFamily="50" charset="-127"/>
                      </a:rPr>
                      <m:t>𝑀</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r>
                      <a:rPr lang="en-US" altLang="ko-KR" sz="1200">
                        <a:solidFill>
                          <a:srgbClr val="333333"/>
                        </a:solidFill>
                        <a:latin typeface="Cambria Math" panose="02040503050406030204" pitchFamily="18" charset="0"/>
                        <a:ea typeface="LG스마트체 Regular" panose="020B0600000101010101" pitchFamily="50" charset="-127"/>
                      </a:rPr>
                      <m:t>=</m:t>
                    </m:r>
                    <m:r>
                      <a:rPr lang="en-US" altLang="ko-KR" sz="1200">
                        <a:solidFill>
                          <a:srgbClr val="333333"/>
                        </a:solidFill>
                        <a:latin typeface="Cambria Math" panose="02040503050406030204" pitchFamily="18" charset="0"/>
                        <a:ea typeface="LG스마트체 Regular" panose="020B0600000101010101" pitchFamily="50" charset="-127"/>
                      </a:rPr>
                      <m:t>𝐸</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r>
                      <a:rPr lang="en-US" altLang="ko-KR" sz="1200">
                        <a:solidFill>
                          <a:srgbClr val="333333"/>
                        </a:solidFill>
                        <a:latin typeface="Cambria Math" panose="02040503050406030204" pitchFamily="18" charset="0"/>
                        <a:ea typeface="LG스마트체 Regular" panose="020B0600000101010101" pitchFamily="50" charset="-127"/>
                      </a:rPr>
                      <m:t>+</m:t>
                    </m:r>
                    <m:r>
                      <a:rPr lang="en-US" altLang="ko-KR" sz="1200">
                        <a:solidFill>
                          <a:srgbClr val="333333"/>
                        </a:solidFill>
                        <a:latin typeface="Cambria Math" panose="02040503050406030204" pitchFamily="18" charset="0"/>
                        <a:ea typeface="LG스마트체 Regular" panose="020B0600000101010101" pitchFamily="50" charset="-127"/>
                      </a:rPr>
                      <m:t>𝑅</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oMath>
                </a14:m>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err="1">
                    <a:solidFill>
                      <a:srgbClr val="333333"/>
                    </a:solidFill>
                    <a:latin typeface="Arial Narrow" panose="020B0606020202030204" pitchFamily="34" charset="0"/>
                    <a:ea typeface="LG스마트체 Regular" panose="020B0600000101010101" pitchFamily="50" charset="-127"/>
                  </a:rPr>
                  <a:t>간섭광</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A7182605-D22A-44EB-A063-D74B4F1B221E}"/>
                  </a:ext>
                </a:extLst>
              </p:cNvPr>
              <p:cNvSpPr txBox="1">
                <a:spLocks noRot="1" noChangeAspect="1" noMove="1" noResize="1" noEditPoints="1" noAdjustHandles="1" noChangeArrowheads="1" noChangeShapeType="1" noTextEdit="1"/>
              </p:cNvSpPr>
              <p:nvPr/>
            </p:nvSpPr>
            <p:spPr>
              <a:xfrm>
                <a:off x="83023" y="3764571"/>
                <a:ext cx="1856342" cy="184666"/>
              </a:xfrm>
              <a:prstGeom prst="rect">
                <a:avLst/>
              </a:prstGeom>
              <a:blipFill>
                <a:blip r:embed="rId49"/>
                <a:stretch>
                  <a:fillRect l="-2961" t="-30000" r="-3618" b="-5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10C4DC4-2547-4455-BF8C-7BF7F25F3228}"/>
                  </a:ext>
                </a:extLst>
              </p:cNvPr>
              <p:cNvSpPr txBox="1"/>
              <p:nvPr/>
            </p:nvSpPr>
            <p:spPr>
              <a:xfrm>
                <a:off x="90091" y="4042774"/>
                <a:ext cx="4447628" cy="784317"/>
              </a:xfrm>
              <a:prstGeom prst="rect">
                <a:avLst/>
              </a:prstGeom>
              <a:noFill/>
            </p:spPr>
            <p:txBody>
              <a:bodyPr wrap="none" lIns="0" tIns="0" rIns="0" bIns="0" rtlCol="0">
                <a:spAutoFit/>
              </a:bodyPr>
              <a:lstStyle/>
              <a:p>
                <a:pPr/>
                <a14:m>
                  <m:oMath xmlns:m="http://schemas.openxmlformats.org/officeDocument/2006/math">
                    <m:r>
                      <a:rPr lang="en-US" altLang="ko-KR" sz="1200" b="0" i="1" smtClean="0">
                        <a:latin typeface="Cambria Math" panose="02040503050406030204" pitchFamily="18" charset="0"/>
                      </a:rPr>
                      <m:t>𝐼</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𝑀</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𝑀</m:t>
                        </m:r>
                      </m:e>
                      <m:sup>
                        <m:r>
                          <a:rPr lang="en-US" altLang="ko-KR" sz="1200" i="1">
                            <a:latin typeface="Cambria Math" panose="02040503050406030204" pitchFamily="18" charset="0"/>
                          </a:rPr>
                          <m:t>∗</m:t>
                        </m:r>
                      </m:sup>
                    </m:sSup>
                  </m:oMath>
                </a14:m>
                <a:r>
                  <a:rPr lang="en-US" altLang="ko-KR" sz="1200" b="0" dirty="0">
                    <a:latin typeface="LG스마트체 Regular" panose="020B0600000101010101" pitchFamily="50" charset="-127"/>
                    <a:ea typeface="LG스마트체 Regular" panose="020B0600000101010101" pitchFamily="50" charset="-127"/>
                  </a:rPr>
                  <a:t>: </a:t>
                </a:r>
                <a:r>
                  <a:rPr lang="ko-KR" altLang="en-US" sz="1200" b="0" dirty="0">
                    <a:latin typeface="LG스마트체 Regular" panose="020B0600000101010101" pitchFamily="50" charset="-127"/>
                    <a:ea typeface="LG스마트체 Regular" panose="020B0600000101010101" pitchFamily="50" charset="-127"/>
                  </a:rPr>
                  <a:t>빛의 세기</a:t>
                </a:r>
                <a:br>
                  <a:rPr lang="en-US" altLang="ko-KR" sz="1200" i="1" dirty="0">
                    <a:latin typeface="LG스마트체 Regular" panose="020B0600000101010101" pitchFamily="50" charset="-127"/>
                    <a:ea typeface="LG스마트체 Regular" panose="020B0600000101010101" pitchFamily="50" charset="-127"/>
                  </a:rPr>
                </a:b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         =</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𝐸</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b="0" i="1" smtClean="0">
                          <a:latin typeface="Cambria Math" panose="02040503050406030204" pitchFamily="18" charset="0"/>
                        </a:rPr>
                        <m:t>2</m:t>
                      </m:r>
                      <m:r>
                        <a:rPr lang="en-US" altLang="ko-KR" sz="1200" i="1">
                          <a:latin typeface="Cambria Math" panose="02040503050406030204" pitchFamily="18" charset="0"/>
                        </a:rPr>
                        <m:t>𝐸𝑅</m:t>
                      </m:r>
                      <m:r>
                        <a:rPr lang="en-US" altLang="ko-KR" sz="1200" b="0" i="1" smtClean="0">
                          <a:latin typeface="Cambria Math" panose="02040503050406030204" pitchFamily="18" charset="0"/>
                        </a:rPr>
                        <m:t>𝑐𝑜𝑠</m:t>
                      </m:r>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2</m:t>
                          </m:r>
                          <m:r>
                            <a:rPr lang="en-US" altLang="ko-KR" sz="1200" i="1">
                              <a:latin typeface="Cambria Math" panose="02040503050406030204" pitchFamily="18" charset="0"/>
                            </a:rPr>
                            <m:t>𝜋</m:t>
                          </m:r>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2</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r>
                                <a:rPr lang="en-US" altLang="ko-KR" sz="1200" i="1">
                                  <a:latin typeface="Cambria Math" panose="02040503050406030204" pitchFamily="18" charset="0"/>
                                </a:rPr>
                                <m:t>𝜏</m:t>
                              </m:r>
                              <m:r>
                                <a:rPr lang="en-US" altLang="ko-KR" sz="1200" i="1">
                                  <a:latin typeface="Cambria Math" panose="02040503050406030204" pitchFamily="18" charset="0"/>
                                </a:rPr>
                                <m:t>𝑡</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𝜏</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e>
                          </m:d>
                        </m:e>
                      </m:d>
                    </m:oMath>
                    <m:oMath xmlns:m="http://schemas.openxmlformats.org/officeDocument/2006/math">
                      <m:r>
                        <a:rPr lang="en-US" altLang="ko-KR" sz="1200" b="0" i="1" smtClean="0">
                          <a:latin typeface="Cambria Math" panose="02040503050406030204" pitchFamily="18" charset="0"/>
                        </a:rPr>
                        <m:t>         =</m:t>
                      </m:r>
                      <m:sSub>
                        <m:sSubPr>
                          <m:ctrlPr>
                            <a:rPr lang="en-US" altLang="ko-KR" sz="1200" i="1" smtClean="0">
                              <a:solidFill>
                                <a:schemeClr val="tx1"/>
                              </a:solidFill>
                              <a:latin typeface="Cambria Math" panose="02040503050406030204" pitchFamily="18" charset="0"/>
                            </a:rPr>
                          </m:ctrlPr>
                        </m:sSubPr>
                        <m:e>
                          <m:r>
                            <a:rPr lang="en-US" altLang="ko-KR" sz="1200" b="0" i="1" smtClean="0">
                              <a:solidFill>
                                <a:schemeClr val="tx1"/>
                              </a:solidFill>
                              <a:latin typeface="Cambria Math" panose="02040503050406030204" pitchFamily="18" charset="0"/>
                            </a:rPr>
                            <m:t>𝐼</m:t>
                          </m:r>
                        </m:e>
                        <m:sub>
                          <m:r>
                            <a:rPr lang="en-US" altLang="ko-KR" sz="1200" b="0" i="1" smtClean="0">
                              <a:solidFill>
                                <a:schemeClr val="tx1"/>
                              </a:solidFill>
                              <a:latin typeface="Cambria Math" panose="02040503050406030204" pitchFamily="18" charset="0"/>
                            </a:rPr>
                            <m:t>𝐷𝐶</m:t>
                          </m:r>
                        </m:sub>
                      </m:sSub>
                      <m:r>
                        <a:rPr lang="en-US" altLang="ko-KR" sz="1200" b="0" i="1" smtClean="0">
                          <a:solidFill>
                            <a:schemeClr val="tx1"/>
                          </a:solidFill>
                          <a:latin typeface="Cambria Math" panose="02040503050406030204" pitchFamily="18" charset="0"/>
                        </a:rPr>
                        <m:t>+</m:t>
                      </m:r>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𝑰</m:t>
                          </m:r>
                        </m:e>
                        <m:sub>
                          <m:r>
                            <a:rPr lang="en-US" altLang="ko-KR" sz="1200" b="1" i="1" smtClean="0">
                              <a:solidFill>
                                <a:schemeClr val="tx1"/>
                              </a:solidFill>
                              <a:latin typeface="Cambria Math" panose="02040503050406030204" pitchFamily="18" charset="0"/>
                            </a:rPr>
                            <m:t>𝑨𝑪</m:t>
                          </m:r>
                        </m:sub>
                      </m:sSub>
                      <m:r>
                        <a:rPr lang="en-US" altLang="ko-KR" sz="1200" b="1" i="0" smtClean="0">
                          <a:solidFill>
                            <a:schemeClr val="tx1"/>
                          </a:solidFill>
                          <a:latin typeface="Cambria Math" panose="02040503050406030204" pitchFamily="18" charset="0"/>
                        </a:rPr>
                        <m:t>𝐜𝐨𝐬</m:t>
                      </m:r>
                      <m:r>
                        <a:rPr lang="en-US" altLang="ko-KR" sz="1200" b="1" i="1" smtClean="0">
                          <a:solidFill>
                            <a:schemeClr val="tx1"/>
                          </a:solidFill>
                          <a:latin typeface="Cambria Math" panose="02040503050406030204" pitchFamily="18" charset="0"/>
                        </a:rPr>
                        <m:t>⁡(</m:t>
                      </m:r>
                      <m:r>
                        <a:rPr lang="en-US" altLang="ko-KR" sz="1200" b="1" i="1" smtClean="0">
                          <a:solidFill>
                            <a:schemeClr val="tx1"/>
                          </a:solidFill>
                          <a:latin typeface="Cambria Math" panose="02040503050406030204" pitchFamily="18" charset="0"/>
                        </a:rPr>
                        <m:t>𝟐</m:t>
                      </m:r>
                      <m:r>
                        <a:rPr lang="en-US" altLang="ko-KR" sz="1200" b="1" i="1" smtClean="0">
                          <a:solidFill>
                            <a:schemeClr val="tx1"/>
                          </a:solidFill>
                          <a:latin typeface="Cambria Math" panose="02040503050406030204" pitchFamily="18" charset="0"/>
                        </a:rPr>
                        <m:t>𝝅</m:t>
                      </m:r>
                      <m:r>
                        <a:rPr lang="en-US" altLang="ko-KR" sz="1200" b="1" i="1" smtClean="0">
                          <a:solidFill>
                            <a:schemeClr val="tx1"/>
                          </a:solidFill>
                          <a:latin typeface="Cambria Math" panose="02040503050406030204" pitchFamily="18" charset="0"/>
                          <a:ea typeface="Cambria Math" panose="02040503050406030204" pitchFamily="18" charset="0"/>
                        </a:rPr>
                        <m:t>∆</m:t>
                      </m:r>
                      <m:r>
                        <a:rPr lang="en-US" altLang="ko-KR" sz="1200" b="1" i="1" smtClean="0">
                          <a:solidFill>
                            <a:schemeClr val="tx1"/>
                          </a:solidFill>
                          <a:latin typeface="Cambria Math" panose="02040503050406030204" pitchFamily="18" charset="0"/>
                          <a:ea typeface="Cambria Math" panose="02040503050406030204" pitchFamily="18" charset="0"/>
                        </a:rPr>
                        <m:t>𝒇𝒕</m:t>
                      </m:r>
                      <m:r>
                        <a:rPr lang="en-US" altLang="ko-KR" sz="1200" b="1" i="1" smtClean="0">
                          <a:solidFill>
                            <a:schemeClr val="tx1"/>
                          </a:solidFill>
                          <a:latin typeface="Cambria Math" panose="02040503050406030204" pitchFamily="18" charset="0"/>
                        </a:rPr>
                        <m:t>+</m:t>
                      </m:r>
                      <m:r>
                        <a:rPr lang="en-US" altLang="ko-KR" sz="1200" b="1" i="1" smtClean="0">
                          <a:solidFill>
                            <a:schemeClr val="tx1"/>
                          </a:solidFill>
                          <a:latin typeface="Cambria Math" panose="02040503050406030204" pitchFamily="18" charset="0"/>
                        </a:rPr>
                        <m:t>𝝋</m:t>
                      </m:r>
                      <m:r>
                        <a:rPr lang="en-US" altLang="ko-KR" sz="1200" b="1" i="1" smtClean="0">
                          <a:solidFill>
                            <a:schemeClr val="tx1"/>
                          </a:solidFill>
                          <a:latin typeface="Cambria Math" panose="02040503050406030204" pitchFamily="18" charset="0"/>
                        </a:rPr>
                        <m:t>)</m:t>
                      </m:r>
                    </m:oMath>
                  </m:oMathPara>
                </a14:m>
                <a:endParaRPr lang="en-US" altLang="ko-KR" sz="1200" b="1" i="1" dirty="0">
                  <a:latin typeface="LG스마트체 Regular" panose="020B0600000101010101" pitchFamily="50" charset="-127"/>
                  <a:ea typeface="LG스마트체 Regular" panose="020B0600000101010101" pitchFamily="50" charset="-127"/>
                </a:endParaRPr>
              </a:p>
            </p:txBody>
          </p:sp>
        </mc:Choice>
        <mc:Fallback xmlns="">
          <p:sp>
            <p:nvSpPr>
              <p:cNvPr id="131" name="TextBox 130">
                <a:extLst>
                  <a:ext uri="{FF2B5EF4-FFF2-40B4-BE49-F238E27FC236}">
                    <a16:creationId xmlns:a16="http://schemas.microsoft.com/office/drawing/2014/main" id="{610C4DC4-2547-4455-BF8C-7BF7F25F3228}"/>
                  </a:ext>
                </a:extLst>
              </p:cNvPr>
              <p:cNvSpPr txBox="1">
                <a:spLocks noRot="1" noChangeAspect="1" noMove="1" noResize="1" noEditPoints="1" noAdjustHandles="1" noChangeArrowheads="1" noChangeShapeType="1" noTextEdit="1"/>
              </p:cNvSpPr>
              <p:nvPr/>
            </p:nvSpPr>
            <p:spPr>
              <a:xfrm>
                <a:off x="90091" y="4042774"/>
                <a:ext cx="4447628" cy="784317"/>
              </a:xfrm>
              <a:prstGeom prst="rect">
                <a:avLst/>
              </a:prstGeom>
              <a:blipFill>
                <a:blip r:embed="rId50"/>
                <a:stretch>
                  <a:fillRect l="-1235" t="-5426" b="-8527"/>
                </a:stretch>
              </a:blipFill>
            </p:spPr>
            <p:txBody>
              <a:bodyPr/>
              <a:lstStyle/>
              <a:p>
                <a:r>
                  <a:rPr lang="ko-KR" altLang="en-US">
                    <a:noFill/>
                  </a:rPr>
                  <a:t> </a:t>
                </a:r>
              </a:p>
            </p:txBody>
          </p:sp>
        </mc:Fallback>
      </mc:AlternateContent>
      <p:grpSp>
        <p:nvGrpSpPr>
          <p:cNvPr id="168" name="그룹 167">
            <a:extLst>
              <a:ext uri="{FF2B5EF4-FFF2-40B4-BE49-F238E27FC236}">
                <a16:creationId xmlns:a16="http://schemas.microsoft.com/office/drawing/2014/main" id="{BAC0EC85-B10B-40FE-AE21-A3088882E756}"/>
              </a:ext>
            </a:extLst>
          </p:cNvPr>
          <p:cNvGrpSpPr/>
          <p:nvPr/>
        </p:nvGrpSpPr>
        <p:grpSpPr>
          <a:xfrm>
            <a:off x="83023" y="2845725"/>
            <a:ext cx="3404061" cy="411972"/>
            <a:chOff x="408204" y="3262134"/>
            <a:chExt cx="3404061" cy="411972"/>
          </a:xfrm>
        </p:grpSpPr>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F455E11-8F75-491E-8B7A-EADC21344CEB}"/>
                    </a:ext>
                  </a:extLst>
                </p:cNvPr>
                <p:cNvSpPr txBox="1"/>
                <p:nvPr/>
              </p:nvSpPr>
              <p:spPr>
                <a:xfrm>
                  <a:off x="408204" y="3262134"/>
                  <a:ext cx="2855269" cy="4119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𝐸𝑒𝑥𝑝</m:t>
                        </m:r>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2</m:t>
                            </m:r>
                            <m:r>
                              <a:rPr lang="en-US" altLang="ko-KR" sz="1200" i="1">
                                <a:latin typeface="Cambria Math" panose="02040503050406030204" pitchFamily="18" charset="0"/>
                              </a:rPr>
                              <m:t>𝜋</m:t>
                            </m:r>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num>
                                  <m:den>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i="1">
                                    <a:latin typeface="Cambria Math" panose="02040503050406030204" pitchFamily="18" charset="0"/>
                                  </a:rPr>
                                  <m:t>𝜑</m:t>
                                </m:r>
                              </m:e>
                            </m:d>
                          </m:e>
                        </m:d>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69" name="TextBox 168">
                  <a:extLst>
                    <a:ext uri="{FF2B5EF4-FFF2-40B4-BE49-F238E27FC236}">
                      <a16:creationId xmlns:a16="http://schemas.microsoft.com/office/drawing/2014/main" id="{0F455E11-8F75-491E-8B7A-EADC21344CEB}"/>
                    </a:ext>
                  </a:extLst>
                </p:cNvPr>
                <p:cNvSpPr txBox="1">
                  <a:spLocks noRot="1" noChangeAspect="1" noMove="1" noResize="1" noEditPoints="1" noAdjustHandles="1" noChangeArrowheads="1" noChangeShapeType="1" noTextEdit="1"/>
                </p:cNvSpPr>
                <p:nvPr/>
              </p:nvSpPr>
              <p:spPr>
                <a:xfrm>
                  <a:off x="408204" y="3262134"/>
                  <a:ext cx="2855269" cy="411972"/>
                </a:xfrm>
                <a:prstGeom prst="rect">
                  <a:avLst/>
                </a:prstGeom>
                <a:blipFill>
                  <a:blip r:embed="rId51"/>
                  <a:stretch>
                    <a:fillRect l="-1923" t="-2985" b="-1493"/>
                  </a:stretch>
                </a:blipFill>
              </p:spPr>
              <p:txBody>
                <a:bodyPr/>
                <a:lstStyle/>
                <a:p>
                  <a:r>
                    <a:rPr lang="ko-KR" altLang="en-US">
                      <a:noFill/>
                    </a:rPr>
                    <a:t> </a:t>
                  </a:r>
                </a:p>
              </p:txBody>
            </p:sp>
          </mc:Fallback>
        </mc:AlternateContent>
        <p:sp>
          <p:nvSpPr>
            <p:cNvPr id="170" name="직사각형 169">
              <a:extLst>
                <a:ext uri="{FF2B5EF4-FFF2-40B4-BE49-F238E27FC236}">
                  <a16:creationId xmlns:a16="http://schemas.microsoft.com/office/drawing/2014/main" id="{E43329A7-72D4-4A19-8584-ACE5FCEF7960}"/>
                </a:ext>
              </a:extLst>
            </p:cNvPr>
            <p:cNvSpPr/>
            <p:nvPr/>
          </p:nvSpPr>
          <p:spPr>
            <a:xfrm>
              <a:off x="3140286" y="3329204"/>
              <a:ext cx="67197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err="1">
                  <a:solidFill>
                    <a:srgbClr val="333333"/>
                  </a:solidFill>
                  <a:latin typeface="Arial Narrow" panose="020B0606020202030204" pitchFamily="34" charset="0"/>
                  <a:ea typeface="LG스마트체 Regular" panose="020B0600000101010101" pitchFamily="50" charset="-127"/>
                </a:rPr>
                <a:t>투사파</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p:grpSp>
      <p:grpSp>
        <p:nvGrpSpPr>
          <p:cNvPr id="171" name="그룹 170">
            <a:extLst>
              <a:ext uri="{FF2B5EF4-FFF2-40B4-BE49-F238E27FC236}">
                <a16:creationId xmlns:a16="http://schemas.microsoft.com/office/drawing/2014/main" id="{2CC38737-FFC9-47C6-B2BF-7596998D7118}"/>
              </a:ext>
            </a:extLst>
          </p:cNvPr>
          <p:cNvGrpSpPr/>
          <p:nvPr/>
        </p:nvGrpSpPr>
        <p:grpSpPr>
          <a:xfrm>
            <a:off x="83023" y="3317425"/>
            <a:ext cx="4161025" cy="411972"/>
            <a:chOff x="408204" y="3594597"/>
            <a:chExt cx="4161025" cy="411972"/>
          </a:xfrm>
        </p:grpSpPr>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D7D25973-4C0D-4395-BE1C-A4A919ADB577}"/>
                    </a:ext>
                  </a:extLst>
                </p:cNvPr>
                <p:cNvSpPr txBox="1"/>
                <p:nvPr/>
              </p:nvSpPr>
              <p:spPr>
                <a:xfrm>
                  <a:off x="408204" y="3594597"/>
                  <a:ext cx="3614772" cy="4119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i="1" smtClean="0">
                            <a:latin typeface="Cambria Math" panose="02040503050406030204" pitchFamily="18" charset="0"/>
                          </a:rPr>
                          <m:t>𝑅</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𝑡</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𝑅𝑒𝑥𝑝</m:t>
                        </m:r>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2</m:t>
                            </m:r>
                            <m:r>
                              <a:rPr lang="en-US" altLang="ko-KR" sz="1200" i="1">
                                <a:latin typeface="Cambria Math" panose="02040503050406030204" pitchFamily="18" charset="0"/>
                              </a:rPr>
                              <m:t>𝜋</m:t>
                            </m:r>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i="1">
                                    <a:latin typeface="Cambria Math" panose="02040503050406030204" pitchFamily="18" charset="0"/>
                                  </a:rPr>
                                  <m:t>𝜑</m:t>
                                </m:r>
                              </m:e>
                            </m:d>
                          </m:e>
                        </m:d>
                      </m:oMath>
                    </m:oMathPara>
                  </a14:m>
                  <a:endParaRPr lang="ko-KR" altLang="en-US" sz="1200" dirty="0"/>
                </a:p>
              </p:txBody>
            </p:sp>
          </mc:Choice>
          <mc:Fallback xmlns="">
            <p:sp>
              <p:nvSpPr>
                <p:cNvPr id="172" name="TextBox 171">
                  <a:extLst>
                    <a:ext uri="{FF2B5EF4-FFF2-40B4-BE49-F238E27FC236}">
                      <a16:creationId xmlns:a16="http://schemas.microsoft.com/office/drawing/2014/main" id="{D7D25973-4C0D-4395-BE1C-A4A919ADB577}"/>
                    </a:ext>
                  </a:extLst>
                </p:cNvPr>
                <p:cNvSpPr txBox="1">
                  <a:spLocks noRot="1" noChangeAspect="1" noMove="1" noResize="1" noEditPoints="1" noAdjustHandles="1" noChangeArrowheads="1" noChangeShapeType="1" noTextEdit="1"/>
                </p:cNvSpPr>
                <p:nvPr/>
              </p:nvSpPr>
              <p:spPr>
                <a:xfrm>
                  <a:off x="408204" y="3594597"/>
                  <a:ext cx="3614772" cy="411972"/>
                </a:xfrm>
                <a:prstGeom prst="rect">
                  <a:avLst/>
                </a:prstGeom>
                <a:blipFill>
                  <a:blip r:embed="rId52"/>
                  <a:stretch>
                    <a:fillRect l="-1518" t="-1471"/>
                  </a:stretch>
                </a:blipFill>
              </p:spPr>
              <p:txBody>
                <a:bodyPr/>
                <a:lstStyle/>
                <a:p>
                  <a:r>
                    <a:rPr lang="ko-KR" altLang="en-US">
                      <a:noFill/>
                    </a:rPr>
                    <a:t> </a:t>
                  </a:r>
                </a:p>
              </p:txBody>
            </p:sp>
          </mc:Fallback>
        </mc:AlternateContent>
        <p:sp>
          <p:nvSpPr>
            <p:cNvPr id="173" name="직사각형 172">
              <a:extLst>
                <a:ext uri="{FF2B5EF4-FFF2-40B4-BE49-F238E27FC236}">
                  <a16:creationId xmlns:a16="http://schemas.microsoft.com/office/drawing/2014/main" id="{51E8350B-3EAA-4868-92DE-33C7FCF9CBC6}"/>
                </a:ext>
              </a:extLst>
            </p:cNvPr>
            <p:cNvSpPr/>
            <p:nvPr/>
          </p:nvSpPr>
          <p:spPr>
            <a:xfrm>
              <a:off x="3897250" y="3660289"/>
              <a:ext cx="67197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반사파</a:t>
              </a:r>
            </a:p>
          </p:txBody>
        </p:sp>
      </p:grpSp>
      <p:grpSp>
        <p:nvGrpSpPr>
          <p:cNvPr id="174" name="그룹 173">
            <a:extLst>
              <a:ext uri="{FF2B5EF4-FFF2-40B4-BE49-F238E27FC236}">
                <a16:creationId xmlns:a16="http://schemas.microsoft.com/office/drawing/2014/main" id="{A795CAB1-F0AC-47F5-A479-9B3EBFE8D654}"/>
              </a:ext>
            </a:extLst>
          </p:cNvPr>
          <p:cNvGrpSpPr/>
          <p:nvPr/>
        </p:nvGrpSpPr>
        <p:grpSpPr>
          <a:xfrm>
            <a:off x="18382" y="4864460"/>
            <a:ext cx="2366365" cy="449482"/>
            <a:chOff x="284168" y="4980875"/>
            <a:chExt cx="2366365" cy="449482"/>
          </a:xfrm>
        </p:grpSpPr>
        <mc:AlternateContent xmlns:mc="http://schemas.openxmlformats.org/markup-compatibility/2006" xmlns:a14="http://schemas.microsoft.com/office/drawing/2010/main">
          <mc:Choice Requires="a14">
            <p:sp>
              <p:nvSpPr>
                <p:cNvPr id="175" name="직사각형 174">
                  <a:extLst>
                    <a:ext uri="{FF2B5EF4-FFF2-40B4-BE49-F238E27FC236}">
                      <a16:creationId xmlns:a16="http://schemas.microsoft.com/office/drawing/2014/main" id="{0A0CF62D-6DD9-4DF2-9C4D-673C93529E18}"/>
                    </a:ext>
                  </a:extLst>
                </p:cNvPr>
                <p:cNvSpPr/>
                <p:nvPr/>
              </p:nvSpPr>
              <p:spPr>
                <a:xfrm>
                  <a:off x="284168" y="4980875"/>
                  <a:ext cx="1393843" cy="4494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1" i="0" smtClean="0">
                            <a:solidFill>
                              <a:schemeClr val="tx1"/>
                            </a:solidFill>
                            <a:latin typeface="Cambria Math" panose="02040503050406030204" pitchFamily="18" charset="0"/>
                          </a:rPr>
                          <m:t>𝚫</m:t>
                        </m:r>
                        <m:r>
                          <a:rPr lang="en-US" altLang="ko-KR" sz="1200" b="1" i="1" smtClean="0">
                            <a:solidFill>
                              <a:schemeClr val="tx1"/>
                            </a:solidFill>
                            <a:latin typeface="Cambria Math" panose="02040503050406030204" pitchFamily="18" charset="0"/>
                          </a:rPr>
                          <m:t>𝒇</m:t>
                        </m:r>
                        <m:r>
                          <a:rPr lang="en-US" altLang="ko-KR" sz="1200" b="0" i="1" smtClean="0">
                            <a:latin typeface="Cambria Math" panose="02040503050406030204" pitchFamily="18" charset="0"/>
                          </a:rPr>
                          <m:t>=2</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r>
                          <a:rPr lang="en-US" altLang="ko-KR" sz="1200" i="1">
                            <a:latin typeface="Cambria Math" panose="02040503050406030204" pitchFamily="18" charset="0"/>
                          </a:rPr>
                          <m:t>𝜏</m:t>
                        </m:r>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75" name="직사각형 174">
                  <a:extLst>
                    <a:ext uri="{FF2B5EF4-FFF2-40B4-BE49-F238E27FC236}">
                      <a16:creationId xmlns:a16="http://schemas.microsoft.com/office/drawing/2014/main" id="{0A0CF62D-6DD9-4DF2-9C4D-673C93529E18}"/>
                    </a:ext>
                  </a:extLst>
                </p:cNvPr>
                <p:cNvSpPr>
                  <a:spLocks noRot="1" noChangeAspect="1" noMove="1" noResize="1" noEditPoints="1" noAdjustHandles="1" noChangeArrowheads="1" noChangeShapeType="1" noTextEdit="1"/>
                </p:cNvSpPr>
                <p:nvPr/>
              </p:nvSpPr>
              <p:spPr>
                <a:xfrm>
                  <a:off x="284168" y="4980875"/>
                  <a:ext cx="1393843" cy="449482"/>
                </a:xfrm>
                <a:prstGeom prst="rect">
                  <a:avLst/>
                </a:prstGeom>
                <a:blipFill>
                  <a:blip r:embed="rId53"/>
                  <a:stretch>
                    <a:fillRect/>
                  </a:stretch>
                </a:blipFill>
              </p:spPr>
              <p:txBody>
                <a:bodyPr/>
                <a:lstStyle/>
                <a:p>
                  <a:r>
                    <a:rPr lang="ko-KR" altLang="en-US">
                      <a:noFill/>
                    </a:rPr>
                    <a:t> </a:t>
                  </a:r>
                </a:p>
              </p:txBody>
            </p:sp>
          </mc:Fallback>
        </mc:AlternateContent>
        <p:sp>
          <p:nvSpPr>
            <p:cNvPr id="176" name="직사각형 175">
              <a:extLst>
                <a:ext uri="{FF2B5EF4-FFF2-40B4-BE49-F238E27FC236}">
                  <a16:creationId xmlns:a16="http://schemas.microsoft.com/office/drawing/2014/main" id="{FCF16F79-6306-4017-974F-EA774273FFD3}"/>
                </a:ext>
              </a:extLst>
            </p:cNvPr>
            <p:cNvSpPr/>
            <p:nvPr/>
          </p:nvSpPr>
          <p:spPr>
            <a:xfrm>
              <a:off x="1521698" y="5067630"/>
              <a:ext cx="1128835"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err="1">
                  <a:solidFill>
                    <a:srgbClr val="333333"/>
                  </a:solidFill>
                  <a:latin typeface="Arial Narrow" panose="020B0606020202030204" pitchFamily="34" charset="0"/>
                  <a:ea typeface="LG스마트체 Regular" panose="020B0600000101010101" pitchFamily="50" charset="-127"/>
                </a:rPr>
                <a:t>맥놀이</a:t>
              </a:r>
              <a:r>
                <a:rPr lang="ko-KR" altLang="en-US" sz="1200" dirty="0">
                  <a:solidFill>
                    <a:srgbClr val="333333"/>
                  </a:solidFill>
                  <a:latin typeface="Arial Narrow" panose="020B0606020202030204" pitchFamily="34" charset="0"/>
                  <a:ea typeface="LG스마트체 Regular" panose="020B0600000101010101" pitchFamily="50" charset="-127"/>
                </a:rPr>
                <a:t> 주파수</a:t>
              </a:r>
            </a:p>
          </p:txBody>
        </p:sp>
      </p:grpSp>
      <p:grpSp>
        <p:nvGrpSpPr>
          <p:cNvPr id="177" name="그룹 176">
            <a:extLst>
              <a:ext uri="{FF2B5EF4-FFF2-40B4-BE49-F238E27FC236}">
                <a16:creationId xmlns:a16="http://schemas.microsoft.com/office/drawing/2014/main" id="{C6080D4F-FF82-4BBF-BF08-91162B6B97BA}"/>
              </a:ext>
            </a:extLst>
          </p:cNvPr>
          <p:cNvGrpSpPr/>
          <p:nvPr/>
        </p:nvGrpSpPr>
        <p:grpSpPr>
          <a:xfrm>
            <a:off x="18382" y="5342766"/>
            <a:ext cx="1913433" cy="475771"/>
            <a:chOff x="284294" y="5409262"/>
            <a:chExt cx="1913433" cy="475771"/>
          </a:xfrm>
        </p:grpSpPr>
        <mc:AlternateContent xmlns:mc="http://schemas.openxmlformats.org/markup-compatibility/2006" xmlns:a14="http://schemas.microsoft.com/office/drawing/2010/main">
          <mc:Choice Requires="a14">
            <p:sp>
              <p:nvSpPr>
                <p:cNvPr id="178" name="직사각형 177">
                  <a:extLst>
                    <a:ext uri="{FF2B5EF4-FFF2-40B4-BE49-F238E27FC236}">
                      <a16:creationId xmlns:a16="http://schemas.microsoft.com/office/drawing/2014/main" id="{FFB951A5-EDA9-4903-8E85-78DB4685730C}"/>
                    </a:ext>
                  </a:extLst>
                </p:cNvPr>
                <p:cNvSpPr/>
                <p:nvPr/>
              </p:nvSpPr>
              <p:spPr>
                <a:xfrm>
                  <a:off x="284294" y="5409262"/>
                  <a:ext cx="1161728" cy="4757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20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𝑓𝑇</m:t>
                            </m:r>
                          </m:num>
                          <m:den>
                            <m:r>
                              <a:rPr lang="en-US" altLang="ko-KR" sz="1200" b="0" i="1" smtClean="0">
                                <a:latin typeface="Cambria Math" panose="02040503050406030204" pitchFamily="18" charset="0"/>
                              </a:rPr>
                              <m:t>2</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78" name="직사각형 177">
                  <a:extLst>
                    <a:ext uri="{FF2B5EF4-FFF2-40B4-BE49-F238E27FC236}">
                      <a16:creationId xmlns:a16="http://schemas.microsoft.com/office/drawing/2014/main" id="{FFB951A5-EDA9-4903-8E85-78DB4685730C}"/>
                    </a:ext>
                  </a:extLst>
                </p:cNvPr>
                <p:cNvSpPr>
                  <a:spLocks noRot="1" noChangeAspect="1" noMove="1" noResize="1" noEditPoints="1" noAdjustHandles="1" noChangeArrowheads="1" noChangeShapeType="1" noTextEdit="1"/>
                </p:cNvSpPr>
                <p:nvPr/>
              </p:nvSpPr>
              <p:spPr>
                <a:xfrm>
                  <a:off x="284294" y="5409262"/>
                  <a:ext cx="1161728" cy="475771"/>
                </a:xfrm>
                <a:prstGeom prst="rect">
                  <a:avLst/>
                </a:prstGeom>
                <a:blipFill>
                  <a:blip r:embed="rId54"/>
                  <a:stretch>
                    <a:fillRect b="-5128"/>
                  </a:stretch>
                </a:blipFill>
              </p:spPr>
              <p:txBody>
                <a:bodyPr/>
                <a:lstStyle/>
                <a:p>
                  <a:r>
                    <a:rPr lang="ko-KR" altLang="en-US">
                      <a:noFill/>
                    </a:rPr>
                    <a:t> </a:t>
                  </a:r>
                </a:p>
              </p:txBody>
            </p:sp>
          </mc:Fallback>
        </mc:AlternateContent>
        <p:sp>
          <p:nvSpPr>
            <p:cNvPr id="179" name="직사각형 178">
              <a:extLst>
                <a:ext uri="{FF2B5EF4-FFF2-40B4-BE49-F238E27FC236}">
                  <a16:creationId xmlns:a16="http://schemas.microsoft.com/office/drawing/2014/main" id="{76F1FB4A-5D4B-403A-A391-800E51B67D74}"/>
                </a:ext>
              </a:extLst>
            </p:cNvPr>
            <p:cNvSpPr/>
            <p:nvPr/>
          </p:nvSpPr>
          <p:spPr>
            <a:xfrm>
              <a:off x="1344608" y="5508071"/>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시간 지연</a:t>
              </a:r>
            </a:p>
          </p:txBody>
        </p:sp>
      </p:grpSp>
      <p:grpSp>
        <p:nvGrpSpPr>
          <p:cNvPr id="7" name="그룹 6">
            <a:extLst>
              <a:ext uri="{FF2B5EF4-FFF2-40B4-BE49-F238E27FC236}">
                <a16:creationId xmlns:a16="http://schemas.microsoft.com/office/drawing/2014/main" id="{D6212E07-14FC-4DA5-A727-C381677C36AE}"/>
              </a:ext>
            </a:extLst>
          </p:cNvPr>
          <p:cNvGrpSpPr/>
          <p:nvPr/>
        </p:nvGrpSpPr>
        <p:grpSpPr>
          <a:xfrm>
            <a:off x="2395696" y="4705307"/>
            <a:ext cx="2557828" cy="1711790"/>
            <a:chOff x="2340280" y="4736113"/>
            <a:chExt cx="2557828" cy="1711790"/>
          </a:xfrm>
        </p:grpSpPr>
        <mc:AlternateContent xmlns:mc="http://schemas.openxmlformats.org/markup-compatibility/2006" xmlns:a14="http://schemas.microsoft.com/office/drawing/2010/main">
          <mc:Choice Requires="a14">
            <p:sp>
              <p:nvSpPr>
                <p:cNvPr id="190" name="직사각형 189">
                  <a:extLst>
                    <a:ext uri="{FF2B5EF4-FFF2-40B4-BE49-F238E27FC236}">
                      <a16:creationId xmlns:a16="http://schemas.microsoft.com/office/drawing/2014/main" id="{422921CB-2F8C-4AED-9FD3-7209F5411D06}"/>
                    </a:ext>
                  </a:extLst>
                </p:cNvPr>
                <p:cNvSpPr/>
                <p:nvPr/>
              </p:nvSpPr>
              <p:spPr>
                <a:xfrm>
                  <a:off x="2451112" y="6201682"/>
                  <a:ext cx="1208792" cy="246221"/>
                </a:xfrm>
                <a:prstGeom prst="rect">
                  <a:avLst/>
                </a:prstGeom>
              </p:spPr>
              <p:txBody>
                <a:bodyPr wrap="none">
                  <a:spAutoFit/>
                </a:bodyPr>
                <a:lstStyle/>
                <a:p>
                  <a:r>
                    <a:rPr lang="en-US" altLang="ko-KR" sz="1000" dirty="0">
                      <a:ea typeface="LG스마트체 Regular" panose="020B0600000101010101" pitchFamily="50" charset="-127"/>
                    </a:rPr>
                    <a:t>※ </a:t>
                  </a:r>
                  <a14:m>
                    <m:oMath xmlns:m="http://schemas.openxmlformats.org/officeDocument/2006/math">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𝑠</m:t>
                          </m:r>
                        </m:sub>
                      </m:sSub>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a:latin typeface="LG스마트체 Regular" panose="020B0600000101010101" pitchFamily="50" charset="-127"/>
                      <a:ea typeface="LG스마트체 Regular" panose="020B0600000101010101" pitchFamily="50" charset="-127"/>
                    </a:rPr>
                    <a:t>샘플링 주파수</a:t>
                  </a:r>
                </a:p>
              </p:txBody>
            </p:sp>
          </mc:Choice>
          <mc:Fallback xmlns="">
            <p:sp>
              <p:nvSpPr>
                <p:cNvPr id="190" name="직사각형 189">
                  <a:extLst>
                    <a:ext uri="{FF2B5EF4-FFF2-40B4-BE49-F238E27FC236}">
                      <a16:creationId xmlns:a16="http://schemas.microsoft.com/office/drawing/2014/main" id="{422921CB-2F8C-4AED-9FD3-7209F5411D06}"/>
                    </a:ext>
                  </a:extLst>
                </p:cNvPr>
                <p:cNvSpPr>
                  <a:spLocks noRot="1" noChangeAspect="1" noMove="1" noResize="1" noEditPoints="1" noAdjustHandles="1" noChangeArrowheads="1" noChangeShapeType="1" noTextEdit="1"/>
                </p:cNvSpPr>
                <p:nvPr/>
              </p:nvSpPr>
              <p:spPr>
                <a:xfrm>
                  <a:off x="2451112" y="6201682"/>
                  <a:ext cx="1208792" cy="246221"/>
                </a:xfrm>
                <a:prstGeom prst="rect">
                  <a:avLst/>
                </a:prstGeom>
                <a:blipFill>
                  <a:blip r:embed="rId55"/>
                  <a:stretch>
                    <a:fillRect b="-12195"/>
                  </a:stretch>
                </a:blipFill>
              </p:spPr>
              <p:txBody>
                <a:bodyPr/>
                <a:lstStyle/>
                <a:p>
                  <a:r>
                    <a:rPr lang="ko-KR" altLang="en-US">
                      <a:noFill/>
                    </a:rPr>
                    <a:t> </a:t>
                  </a:r>
                </a:p>
              </p:txBody>
            </p:sp>
          </mc:Fallback>
        </mc:AlternateContent>
        <p:grpSp>
          <p:nvGrpSpPr>
            <p:cNvPr id="5" name="그룹 4">
              <a:extLst>
                <a:ext uri="{FF2B5EF4-FFF2-40B4-BE49-F238E27FC236}">
                  <a16:creationId xmlns:a16="http://schemas.microsoft.com/office/drawing/2014/main" id="{7F1443D8-5371-4FBF-A641-315A7B6ADFC7}"/>
                </a:ext>
              </a:extLst>
            </p:cNvPr>
            <p:cNvGrpSpPr/>
            <p:nvPr/>
          </p:nvGrpSpPr>
          <p:grpSpPr>
            <a:xfrm>
              <a:off x="2340280" y="5168613"/>
              <a:ext cx="2557828" cy="440890"/>
              <a:chOff x="2266392" y="5021126"/>
              <a:chExt cx="2557828" cy="440890"/>
            </a:xfrm>
          </p:grpSpPr>
          <mc:AlternateContent xmlns:mc="http://schemas.openxmlformats.org/markup-compatibility/2006" xmlns:a14="http://schemas.microsoft.com/office/drawing/2010/main">
            <mc:Choice Requires="a14">
              <p:sp>
                <p:nvSpPr>
                  <p:cNvPr id="218" name="직사각형 217">
                    <a:extLst>
                      <a:ext uri="{FF2B5EF4-FFF2-40B4-BE49-F238E27FC236}">
                        <a16:creationId xmlns:a16="http://schemas.microsoft.com/office/drawing/2014/main" id="{3EAB1E33-6D63-4299-A661-002FF8BA55B1}"/>
                      </a:ext>
                    </a:extLst>
                  </p:cNvPr>
                  <p:cNvSpPr/>
                  <p:nvPr/>
                </p:nvSpPr>
                <p:spPr>
                  <a:xfrm>
                    <a:off x="2266392" y="5021126"/>
                    <a:ext cx="1281505" cy="44089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num>
                            <m:den>
                              <m:r>
                                <a:rPr lang="en-US" altLang="ko-KR" sz="1200" b="0" i="1" smtClean="0">
                                  <a:latin typeface="Cambria Math" panose="02040503050406030204" pitchFamily="18" charset="0"/>
                                </a:rPr>
                                <m:t>4</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18" name="직사각형 217">
                    <a:extLst>
                      <a:ext uri="{FF2B5EF4-FFF2-40B4-BE49-F238E27FC236}">
                        <a16:creationId xmlns:a16="http://schemas.microsoft.com/office/drawing/2014/main" id="{3EAB1E33-6D63-4299-A661-002FF8BA55B1}"/>
                      </a:ext>
                    </a:extLst>
                  </p:cNvPr>
                  <p:cNvSpPr>
                    <a:spLocks noRot="1" noChangeAspect="1" noMove="1" noResize="1" noEditPoints="1" noAdjustHandles="1" noChangeArrowheads="1" noChangeShapeType="1" noTextEdit="1"/>
                  </p:cNvSpPr>
                  <p:nvPr/>
                </p:nvSpPr>
                <p:spPr>
                  <a:xfrm>
                    <a:off x="2266392" y="5021126"/>
                    <a:ext cx="1281505" cy="440890"/>
                  </a:xfrm>
                  <a:prstGeom prst="rect">
                    <a:avLst/>
                  </a:prstGeom>
                  <a:blipFill>
                    <a:blip r:embed="rId56"/>
                    <a:stretch>
                      <a:fillRect b="-4167"/>
                    </a:stretch>
                  </a:blipFill>
                </p:spPr>
                <p:txBody>
                  <a:bodyPr/>
                  <a:lstStyle/>
                  <a:p>
                    <a:r>
                      <a:rPr lang="ko-KR" altLang="en-US">
                        <a:noFill/>
                      </a:rPr>
                      <a:t> </a:t>
                    </a:r>
                  </a:p>
                </p:txBody>
              </p:sp>
            </mc:Fallback>
          </mc:AlternateContent>
          <p:sp>
            <p:nvSpPr>
              <p:cNvPr id="219" name="직사각형 218">
                <a:extLst>
                  <a:ext uri="{FF2B5EF4-FFF2-40B4-BE49-F238E27FC236}">
                    <a16:creationId xmlns:a16="http://schemas.microsoft.com/office/drawing/2014/main" id="{67C71C9D-7E4C-4F57-9811-99D696A8FC32}"/>
                  </a:ext>
                </a:extLst>
              </p:cNvPr>
              <p:cNvSpPr/>
              <p:nvPr/>
            </p:nvSpPr>
            <p:spPr>
              <a:xfrm>
                <a:off x="3620044" y="5103072"/>
                <a:ext cx="1204176" cy="276999"/>
              </a:xfrm>
              <a:prstGeom prst="rect">
                <a:avLst/>
              </a:prstGeom>
            </p:spPr>
            <p:txBody>
              <a:bodyPr wrap="squar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거리 해상도</a:t>
                </a:r>
              </a:p>
            </p:txBody>
          </p:sp>
        </p:grpSp>
        <p:grpSp>
          <p:nvGrpSpPr>
            <p:cNvPr id="6" name="그룹 5">
              <a:extLst>
                <a:ext uri="{FF2B5EF4-FFF2-40B4-BE49-F238E27FC236}">
                  <a16:creationId xmlns:a16="http://schemas.microsoft.com/office/drawing/2014/main" id="{EB929EFA-879E-4010-8C43-442E9B109B40}"/>
                </a:ext>
              </a:extLst>
            </p:cNvPr>
            <p:cNvGrpSpPr/>
            <p:nvPr/>
          </p:nvGrpSpPr>
          <p:grpSpPr>
            <a:xfrm>
              <a:off x="2340280" y="4736113"/>
              <a:ext cx="2206771" cy="475771"/>
              <a:chOff x="2266392" y="4655204"/>
              <a:chExt cx="2206771" cy="475771"/>
            </a:xfrm>
          </p:grpSpPr>
          <mc:AlternateContent xmlns:mc="http://schemas.openxmlformats.org/markup-compatibility/2006" xmlns:a14="http://schemas.microsoft.com/office/drawing/2010/main">
            <mc:Choice Requires="a14">
              <p:sp>
                <p:nvSpPr>
                  <p:cNvPr id="216" name="직사각형 215">
                    <a:extLst>
                      <a:ext uri="{FF2B5EF4-FFF2-40B4-BE49-F238E27FC236}">
                        <a16:creationId xmlns:a16="http://schemas.microsoft.com/office/drawing/2014/main" id="{298FEB53-2D2C-44DC-A8C7-993722A919F5}"/>
                      </a:ext>
                    </a:extLst>
                  </p:cNvPr>
                  <p:cNvSpPr/>
                  <p:nvPr/>
                </p:nvSpPr>
                <p:spPr>
                  <a:xfrm>
                    <a:off x="2266392" y="4655204"/>
                    <a:ext cx="1782747" cy="4757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r>
                                <a:rPr lang="en-US" altLang="ko-KR" sz="1200" i="1" smtClean="0">
                                  <a:latin typeface="Cambria Math" panose="02040503050406030204" pitchFamily="18" charset="0"/>
                                </a:rPr>
                                <m:t>𝜏</m:t>
                              </m:r>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1" i="0" smtClean="0">
                                  <a:solidFill>
                                    <a:schemeClr val="tx1"/>
                                  </a:solidFill>
                                  <a:latin typeface="Cambria Math" panose="02040503050406030204" pitchFamily="18" charset="0"/>
                                </a:rPr>
                                <m:t>𝚫</m:t>
                              </m:r>
                              <m:r>
                                <a:rPr lang="en-US" altLang="ko-KR" sz="1200" b="1" i="1" smtClean="0">
                                  <a:solidFill>
                                    <a:schemeClr val="tx1"/>
                                  </a:solidFill>
                                  <a:latin typeface="Cambria Math" panose="02040503050406030204" pitchFamily="18" charset="0"/>
                                </a:rPr>
                                <m:t>𝒇</m:t>
                              </m:r>
                              <m:r>
                                <a:rPr lang="en-US" altLang="ko-KR" sz="1200" b="0" i="1" smtClean="0">
                                  <a:latin typeface="Cambria Math" panose="02040503050406030204" pitchFamily="18" charset="0"/>
                                </a:rPr>
                                <m:t>𝑐𝑇</m:t>
                              </m:r>
                            </m:num>
                            <m:den>
                              <m:r>
                                <a:rPr lang="en-US" altLang="ko-KR" sz="1200" b="0" i="1" smtClean="0">
                                  <a:latin typeface="Cambria Math" panose="02040503050406030204" pitchFamily="18" charset="0"/>
                                </a:rPr>
                                <m:t>4</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16" name="직사각형 215">
                    <a:extLst>
                      <a:ext uri="{FF2B5EF4-FFF2-40B4-BE49-F238E27FC236}">
                        <a16:creationId xmlns:a16="http://schemas.microsoft.com/office/drawing/2014/main" id="{298FEB53-2D2C-44DC-A8C7-993722A919F5}"/>
                      </a:ext>
                    </a:extLst>
                  </p:cNvPr>
                  <p:cNvSpPr>
                    <a:spLocks noRot="1" noChangeAspect="1" noMove="1" noResize="1" noEditPoints="1" noAdjustHandles="1" noChangeArrowheads="1" noChangeShapeType="1" noTextEdit="1"/>
                  </p:cNvSpPr>
                  <p:nvPr/>
                </p:nvSpPr>
                <p:spPr>
                  <a:xfrm>
                    <a:off x="2266392" y="4655204"/>
                    <a:ext cx="1782747" cy="475771"/>
                  </a:xfrm>
                  <a:prstGeom prst="rect">
                    <a:avLst/>
                  </a:prstGeom>
                  <a:blipFill>
                    <a:blip r:embed="rId57"/>
                    <a:stretch>
                      <a:fillRect b="-3846"/>
                    </a:stretch>
                  </a:blipFill>
                </p:spPr>
                <p:txBody>
                  <a:bodyPr/>
                  <a:lstStyle/>
                  <a:p>
                    <a:r>
                      <a:rPr lang="ko-KR" altLang="en-US">
                        <a:noFill/>
                      </a:rPr>
                      <a:t> </a:t>
                    </a:r>
                  </a:p>
                </p:txBody>
              </p:sp>
            </mc:Fallback>
          </mc:AlternateContent>
          <p:sp>
            <p:nvSpPr>
              <p:cNvPr id="217" name="직사각형 216">
                <a:extLst>
                  <a:ext uri="{FF2B5EF4-FFF2-40B4-BE49-F238E27FC236}">
                    <a16:creationId xmlns:a16="http://schemas.microsoft.com/office/drawing/2014/main" id="{C7DB4713-28E7-4D19-9C99-0DEC66326D69}"/>
                  </a:ext>
                </a:extLst>
              </p:cNvPr>
              <p:cNvSpPr/>
              <p:nvPr/>
            </p:nvSpPr>
            <p:spPr>
              <a:xfrm>
                <a:off x="3620044" y="4754590"/>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물체 거리</a:t>
                </a:r>
              </a:p>
            </p:txBody>
          </p:sp>
        </p:grpSp>
        <p:grpSp>
          <p:nvGrpSpPr>
            <p:cNvPr id="3" name="그룹 2">
              <a:extLst>
                <a:ext uri="{FF2B5EF4-FFF2-40B4-BE49-F238E27FC236}">
                  <a16:creationId xmlns:a16="http://schemas.microsoft.com/office/drawing/2014/main" id="{418A4A89-5C6E-42BE-896E-7EF5920B8A3A}"/>
                </a:ext>
              </a:extLst>
            </p:cNvPr>
            <p:cNvGrpSpPr/>
            <p:nvPr/>
          </p:nvGrpSpPr>
          <p:grpSpPr>
            <a:xfrm>
              <a:off x="2340280" y="5769182"/>
              <a:ext cx="2206771" cy="475771"/>
              <a:chOff x="2266392" y="5782850"/>
              <a:chExt cx="2206771" cy="475771"/>
            </a:xfrm>
          </p:grpSpPr>
          <mc:AlternateContent xmlns:mc="http://schemas.openxmlformats.org/markup-compatibility/2006" xmlns:a14="http://schemas.microsoft.com/office/drawing/2010/main">
            <mc:Choice Requires="a14">
              <p:sp>
                <p:nvSpPr>
                  <p:cNvPr id="206" name="직사각형 205">
                    <a:extLst>
                      <a:ext uri="{FF2B5EF4-FFF2-40B4-BE49-F238E27FC236}">
                        <a16:creationId xmlns:a16="http://schemas.microsoft.com/office/drawing/2014/main" id="{2871E121-9C50-4CCD-86C0-33B9DC5D978D}"/>
                      </a:ext>
                    </a:extLst>
                  </p:cNvPr>
                  <p:cNvSpPr/>
                  <p:nvPr/>
                </p:nvSpPr>
                <p:spPr>
                  <a:xfrm>
                    <a:off x="2266392" y="5782850"/>
                    <a:ext cx="1424877" cy="47577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𝑚𝑎𝑥</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𝑠</m:t>
                                  </m:r>
                                </m:sub>
                              </m:sSub>
                              <m:r>
                                <a:rPr lang="en-US" altLang="ko-KR" sz="1200" b="0" i="1" smtClean="0">
                                  <a:latin typeface="Cambria Math" panose="02040503050406030204" pitchFamily="18" charset="0"/>
                                </a:rPr>
                                <m:t>𝑐𝑇</m:t>
                              </m:r>
                            </m:num>
                            <m:den>
                              <m:r>
                                <a:rPr lang="en-US" altLang="ko-KR" sz="1200" b="0" i="1" smtClean="0">
                                  <a:latin typeface="Cambria Math" panose="02040503050406030204" pitchFamily="18" charset="0"/>
                                </a:rPr>
                                <m:t>8</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en-US" altLang="ko-KR" sz="1200" i="1" dirty="0">
                      <a:latin typeface="Cambria Math" panose="02040503050406030204" pitchFamily="18" charset="0"/>
                    </a:endParaRPr>
                  </a:p>
                </p:txBody>
              </p:sp>
            </mc:Choice>
            <mc:Fallback xmlns="">
              <p:sp>
                <p:nvSpPr>
                  <p:cNvPr id="206" name="직사각형 205">
                    <a:extLst>
                      <a:ext uri="{FF2B5EF4-FFF2-40B4-BE49-F238E27FC236}">
                        <a16:creationId xmlns:a16="http://schemas.microsoft.com/office/drawing/2014/main" id="{2871E121-9C50-4CCD-86C0-33B9DC5D978D}"/>
                      </a:ext>
                    </a:extLst>
                  </p:cNvPr>
                  <p:cNvSpPr>
                    <a:spLocks noRot="1" noChangeAspect="1" noMove="1" noResize="1" noEditPoints="1" noAdjustHandles="1" noChangeArrowheads="1" noChangeShapeType="1" noTextEdit="1"/>
                  </p:cNvSpPr>
                  <p:nvPr/>
                </p:nvSpPr>
                <p:spPr>
                  <a:xfrm>
                    <a:off x="2266392" y="5782850"/>
                    <a:ext cx="1424877" cy="475771"/>
                  </a:xfrm>
                  <a:prstGeom prst="rect">
                    <a:avLst/>
                  </a:prstGeom>
                  <a:blipFill>
                    <a:blip r:embed="rId58"/>
                    <a:stretch>
                      <a:fillRect b="-5128"/>
                    </a:stretch>
                  </a:blipFill>
                </p:spPr>
                <p:txBody>
                  <a:bodyPr/>
                  <a:lstStyle/>
                  <a:p>
                    <a:r>
                      <a:rPr lang="ko-KR" altLang="en-US">
                        <a:noFill/>
                      </a:rPr>
                      <a:t> </a:t>
                    </a:r>
                  </a:p>
                </p:txBody>
              </p:sp>
            </mc:Fallback>
          </mc:AlternateContent>
          <p:sp>
            <p:nvSpPr>
              <p:cNvPr id="210" name="직사각형 209">
                <a:extLst>
                  <a:ext uri="{FF2B5EF4-FFF2-40B4-BE49-F238E27FC236}">
                    <a16:creationId xmlns:a16="http://schemas.microsoft.com/office/drawing/2014/main" id="{8FF84F3C-A527-44AD-9089-52AB812495D8}"/>
                  </a:ext>
                </a:extLst>
              </p:cNvPr>
              <p:cNvSpPr/>
              <p:nvPr/>
            </p:nvSpPr>
            <p:spPr>
              <a:xfrm>
                <a:off x="3620044" y="5882236"/>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최대 거리</a:t>
                </a:r>
              </a:p>
            </p:txBody>
          </p:sp>
        </p:grpSp>
        <mc:AlternateContent xmlns:mc="http://schemas.openxmlformats.org/markup-compatibility/2006" xmlns:a14="http://schemas.microsoft.com/office/drawing/2010/main">
          <mc:Choice Requires="a14">
            <p:sp>
              <p:nvSpPr>
                <p:cNvPr id="204" name="직사각형 203">
                  <a:extLst>
                    <a:ext uri="{FF2B5EF4-FFF2-40B4-BE49-F238E27FC236}">
                      <a16:creationId xmlns:a16="http://schemas.microsoft.com/office/drawing/2014/main" id="{F3B9A12E-E428-4CF0-985A-A6B7C95E77EC}"/>
                    </a:ext>
                  </a:extLst>
                </p:cNvPr>
                <p:cNvSpPr/>
                <p:nvPr/>
              </p:nvSpPr>
              <p:spPr>
                <a:xfrm>
                  <a:off x="2451112" y="5566232"/>
                  <a:ext cx="1289135" cy="246221"/>
                </a:xfrm>
                <a:prstGeom prst="rect">
                  <a:avLst/>
                </a:prstGeom>
              </p:spPr>
              <p:txBody>
                <a:bodyPr wrap="none">
                  <a:spAutoFit/>
                </a:bodyPr>
                <a:lstStyle/>
                <a:p>
                  <a:r>
                    <a:rPr lang="en-US" altLang="ko-KR" sz="1000" dirty="0">
                      <a:ea typeface="LG스마트체 Regular" panose="020B0600000101010101" pitchFamily="50" charset="-127"/>
                    </a:rPr>
                    <a:t>※</a:t>
                  </a:r>
                  <a:r>
                    <a:rPr lang="en-US" altLang="ko-KR" sz="1000" b="0" dirty="0">
                      <a:latin typeface="LG스마트체 Regular" panose="020B0600000101010101" pitchFamily="50" charset="-127"/>
                      <a:ea typeface="LG스마트체 Regular" panose="020B0600000101010101" pitchFamily="50" charset="-127"/>
                    </a:rPr>
                    <a:t> </a:t>
                  </a:r>
                  <a:r>
                    <a:rPr lang="ko-KR" altLang="en-US" sz="1000" b="0" dirty="0">
                      <a:latin typeface="LG스마트체 Regular" panose="020B0600000101010101" pitchFamily="50" charset="-127"/>
                      <a:ea typeface="LG스마트체 Regular" panose="020B0600000101010101" pitchFamily="50" charset="-127"/>
                    </a:rPr>
                    <a:t>측</a:t>
                  </a:r>
                  <a14:m>
                    <m:oMath xmlns:m="http://schemas.openxmlformats.org/officeDocument/2006/math">
                      <m:r>
                        <a:rPr lang="ko-KR" altLang="en-US" sz="1000" i="1" dirty="0">
                          <a:latin typeface="Cambria Math" panose="02040503050406030204" pitchFamily="18" charset="0"/>
                          <a:ea typeface="LG스마트체 Regular" panose="020B0600000101010101" pitchFamily="50" charset="-127"/>
                        </a:rPr>
                        <m:t>정</m:t>
                      </m:r>
                      <m:r>
                        <a:rPr lang="en-US" altLang="ko-KR" sz="1000" b="0" i="1" dirty="0" smtClean="0">
                          <a:latin typeface="Cambria Math" panose="02040503050406030204" pitchFamily="18" charset="0"/>
                          <a:ea typeface="LG스마트체 Regular" panose="020B0600000101010101" pitchFamily="50" charset="-127"/>
                        </a:rPr>
                        <m:t> </m:t>
                      </m:r>
                      <m:r>
                        <a:rPr lang="ko-KR" altLang="en-US" sz="1000" i="1" dirty="0">
                          <a:latin typeface="Cambria Math" panose="02040503050406030204" pitchFamily="18" charset="0"/>
                          <a:ea typeface="LG스마트체 Regular" panose="020B0600000101010101" pitchFamily="50" charset="-127"/>
                        </a:rPr>
                        <m:t>시</m:t>
                      </m:r>
                      <m:r>
                        <a:rPr lang="ko-KR" altLang="en-US" sz="1000" i="1" dirty="0" smtClean="0">
                          <a:latin typeface="Cambria Math" panose="02040503050406030204" pitchFamily="18" charset="0"/>
                          <a:ea typeface="LG스마트체 Regular" panose="020B0600000101010101" pitchFamily="50" charset="-127"/>
                        </a:rPr>
                        <m:t>간</m:t>
                      </m:r>
                      <m:r>
                        <a:rPr lang="ko-KR" altLang="en-US" sz="1000" i="1" dirty="0">
                          <a:latin typeface="Cambria Math" panose="02040503050406030204" pitchFamily="18" charset="0"/>
                          <a:ea typeface="LG스마트체 Regular" panose="020B0600000101010101" pitchFamily="50" charset="-127"/>
                        </a:rPr>
                        <m:t>이</m:t>
                      </m:r>
                      <m:r>
                        <a:rPr lang="en-US" altLang="ko-KR" sz="1000" b="0" i="1" dirty="0" smtClean="0">
                          <a:latin typeface="Cambria Math" panose="02040503050406030204" pitchFamily="18" charset="0"/>
                          <a:ea typeface="LG스마트체 Regular" panose="020B0600000101010101" pitchFamily="50" charset="-127"/>
                        </a:rPr>
                        <m:t> </m:t>
                      </m:r>
                      <m:r>
                        <a:rPr lang="en-US" altLang="ko-KR" sz="1000" b="0" i="1" smtClean="0">
                          <a:latin typeface="Cambria Math" panose="02040503050406030204" pitchFamily="18" charset="0"/>
                          <a:ea typeface="LG스마트체 Regular" panose="020B0600000101010101" pitchFamily="50" charset="-127"/>
                        </a:rPr>
                        <m:t>𝑇</m:t>
                      </m:r>
                      <m:r>
                        <a:rPr lang="ko-KR" altLang="en-US" sz="1000" i="1">
                          <a:latin typeface="Cambria Math" panose="02040503050406030204" pitchFamily="18" charset="0"/>
                          <a:ea typeface="LG스마트체 Regular" panose="020B0600000101010101" pitchFamily="50" charset="-127"/>
                        </a:rPr>
                        <m:t>일</m:t>
                      </m:r>
                    </m:oMath>
                  </a14:m>
                  <a:r>
                    <a:rPr lang="ko-KR" altLang="en-US" sz="1000" dirty="0">
                      <a:latin typeface="LG스마트체 Regular" panose="020B0600000101010101" pitchFamily="50" charset="-127"/>
                      <a:ea typeface="LG스마트체 Regular" panose="020B0600000101010101" pitchFamily="50" charset="-127"/>
                    </a:rPr>
                    <a:t> 때</a:t>
                  </a:r>
                </a:p>
              </p:txBody>
            </p:sp>
          </mc:Choice>
          <mc:Fallback xmlns="">
            <p:sp>
              <p:nvSpPr>
                <p:cNvPr id="204" name="직사각형 203">
                  <a:extLst>
                    <a:ext uri="{FF2B5EF4-FFF2-40B4-BE49-F238E27FC236}">
                      <a16:creationId xmlns:a16="http://schemas.microsoft.com/office/drawing/2014/main" id="{F3B9A12E-E428-4CF0-985A-A6B7C95E77EC}"/>
                    </a:ext>
                  </a:extLst>
                </p:cNvPr>
                <p:cNvSpPr>
                  <a:spLocks noRot="1" noChangeAspect="1" noMove="1" noResize="1" noEditPoints="1" noAdjustHandles="1" noChangeArrowheads="1" noChangeShapeType="1" noTextEdit="1"/>
                </p:cNvSpPr>
                <p:nvPr/>
              </p:nvSpPr>
              <p:spPr>
                <a:xfrm>
                  <a:off x="2451112" y="5566232"/>
                  <a:ext cx="1289135" cy="246221"/>
                </a:xfrm>
                <a:prstGeom prst="rect">
                  <a:avLst/>
                </a:prstGeom>
                <a:blipFill>
                  <a:blip r:embed="rId59"/>
                  <a:stretch>
                    <a:fillRect b="-15000"/>
                  </a:stretch>
                </a:blipFill>
              </p:spPr>
              <p:txBody>
                <a:bodyPr/>
                <a:lstStyle/>
                <a:p>
                  <a:r>
                    <a:rPr lang="ko-KR" altLang="en-US">
                      <a:noFill/>
                    </a:rPr>
                    <a:t> </a:t>
                  </a:r>
                </a:p>
              </p:txBody>
            </p:sp>
          </mc:Fallback>
        </mc:AlternateContent>
      </p:grpSp>
      <p:sp>
        <p:nvSpPr>
          <p:cNvPr id="254" name="TextBox 253">
            <a:extLst>
              <a:ext uri="{FF2B5EF4-FFF2-40B4-BE49-F238E27FC236}">
                <a16:creationId xmlns:a16="http://schemas.microsoft.com/office/drawing/2014/main" id="{6599C535-077F-406A-91F9-EE52A462D440}"/>
              </a:ext>
            </a:extLst>
          </p:cNvPr>
          <p:cNvSpPr txBox="1"/>
          <p:nvPr/>
        </p:nvSpPr>
        <p:spPr>
          <a:xfrm>
            <a:off x="4975421" y="2845725"/>
            <a:ext cx="3090452" cy="276999"/>
          </a:xfrm>
          <a:prstGeom prst="rect">
            <a:avLst/>
          </a:prstGeom>
          <a:noFill/>
        </p:spPr>
        <p:txBody>
          <a:bodyPr wrap="square" rtlCol="0">
            <a:spAutoFit/>
          </a:bodyPr>
          <a:lstStyle/>
          <a:p>
            <a:pPr>
              <a:spcAft>
                <a:spcPts val="300"/>
              </a:spcAft>
            </a:pPr>
            <a:r>
              <a:rPr lang="ko-KR" altLang="en-US" sz="1200" dirty="0">
                <a:solidFill>
                  <a:srgbClr val="333333"/>
                </a:solidFill>
                <a:latin typeface="Arial Narrow" panose="020B0606020202030204" pitchFamily="34" charset="0"/>
                <a:ea typeface="LG스마트체 Regular" panose="020B0600000101010101" pitchFamily="50" charset="-127"/>
              </a:rPr>
              <a:t>도플러 효과 발생</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grpSp>
        <p:nvGrpSpPr>
          <p:cNvPr id="255" name="그룹 254">
            <a:extLst>
              <a:ext uri="{FF2B5EF4-FFF2-40B4-BE49-F238E27FC236}">
                <a16:creationId xmlns:a16="http://schemas.microsoft.com/office/drawing/2014/main" id="{33F2166A-8CA3-41C1-B510-894BCB7D412E}"/>
              </a:ext>
            </a:extLst>
          </p:cNvPr>
          <p:cNvGrpSpPr/>
          <p:nvPr/>
        </p:nvGrpSpPr>
        <p:grpSpPr>
          <a:xfrm>
            <a:off x="4966971" y="3130890"/>
            <a:ext cx="2852987" cy="684803"/>
            <a:chOff x="6342845" y="3325454"/>
            <a:chExt cx="2852987" cy="684803"/>
          </a:xfrm>
        </p:grpSpPr>
        <mc:AlternateContent xmlns:mc="http://schemas.openxmlformats.org/markup-compatibility/2006" xmlns:a14="http://schemas.microsoft.com/office/drawing/2010/main">
          <mc:Choice Requires="a14">
            <p:sp>
              <p:nvSpPr>
                <p:cNvPr id="256" name="직사각형 255">
                  <a:extLst>
                    <a:ext uri="{FF2B5EF4-FFF2-40B4-BE49-F238E27FC236}">
                      <a16:creationId xmlns:a16="http://schemas.microsoft.com/office/drawing/2014/main" id="{12CA88E6-E22B-4160-A778-917D76606197}"/>
                    </a:ext>
                  </a:extLst>
                </p:cNvPr>
                <p:cNvSpPr/>
                <p:nvPr/>
              </p:nvSpPr>
              <p:spPr>
                <a:xfrm>
                  <a:off x="6342845" y="3406630"/>
                  <a:ext cx="1288879" cy="4188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d>
                          <m:dPr>
                            <m:ctrlPr>
                              <a:rPr lang="en-US" altLang="ko-KR" sz="1200" b="0" i="1" smtClean="0">
                                <a:latin typeface="Cambria Math" panose="02040503050406030204" pitchFamily="18" charset="0"/>
                              </a:rPr>
                            </m:ctrlPr>
                          </m:dPr>
                          <m:e>
                            <m:f>
                              <m:fPr>
                                <m:ctrlPr>
                                  <a:rPr lang="en-US" altLang="ko-KR" sz="1200" b="0" i="1" smtClean="0">
                                    <a:solidFill>
                                      <a:schemeClr val="tx1"/>
                                    </a:solidFill>
                                    <a:latin typeface="Cambria Math" panose="02040503050406030204" pitchFamily="18" charset="0"/>
                                  </a:rPr>
                                </m:ctrlPr>
                              </m:fPr>
                              <m:num>
                                <m:r>
                                  <a:rPr lang="en-US" altLang="ko-KR" sz="1200" b="0" i="1" smtClean="0">
                                    <a:solidFill>
                                      <a:schemeClr val="tx1"/>
                                    </a:solidFill>
                                    <a:latin typeface="Cambria Math" panose="02040503050406030204" pitchFamily="18" charset="0"/>
                                  </a:rPr>
                                  <m:t>𝑐</m:t>
                                </m:r>
                                <m:r>
                                  <a:rPr lang="en-US" altLang="ko-KR" sz="1200" b="0" i="1" smtClean="0">
                                    <a:solidFill>
                                      <a:schemeClr val="tx1"/>
                                    </a:solidFill>
                                    <a:latin typeface="Cambria Math" panose="02040503050406030204" pitchFamily="18" charset="0"/>
                                  </a:rPr>
                                  <m:t>−</m:t>
                                </m:r>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𝒗</m:t>
                                    </m:r>
                                  </m:e>
                                  <m:sub>
                                    <m:r>
                                      <a:rPr lang="en-US" altLang="ko-KR" sz="1200" b="1" i="1" smtClean="0">
                                        <a:solidFill>
                                          <a:schemeClr val="tx1"/>
                                        </a:solidFill>
                                        <a:latin typeface="Cambria Math" panose="02040503050406030204" pitchFamily="18" charset="0"/>
                                      </a:rPr>
                                      <m:t>𝒕</m:t>
                                    </m:r>
                                  </m:sub>
                                </m:sSub>
                              </m:num>
                              <m:den>
                                <m:r>
                                  <a:rPr lang="en-US" altLang="ko-KR" sz="1200" b="0" i="1" smtClean="0">
                                    <a:solidFill>
                                      <a:schemeClr val="tx1"/>
                                    </a:solidFill>
                                    <a:latin typeface="Cambria Math" panose="02040503050406030204" pitchFamily="18" charset="0"/>
                                  </a:rPr>
                                  <m:t>𝑐</m:t>
                                </m:r>
                              </m:den>
                            </m:f>
                          </m:e>
                        </m: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56" name="직사각형 255">
                  <a:extLst>
                    <a:ext uri="{FF2B5EF4-FFF2-40B4-BE49-F238E27FC236}">
                      <a16:creationId xmlns:a16="http://schemas.microsoft.com/office/drawing/2014/main" id="{12CA88E6-E22B-4160-A778-917D76606197}"/>
                    </a:ext>
                  </a:extLst>
                </p:cNvPr>
                <p:cNvSpPr>
                  <a:spLocks noRot="1" noChangeAspect="1" noMove="1" noResize="1" noEditPoints="1" noAdjustHandles="1" noChangeArrowheads="1" noChangeShapeType="1" noTextEdit="1"/>
                </p:cNvSpPr>
                <p:nvPr/>
              </p:nvSpPr>
              <p:spPr>
                <a:xfrm>
                  <a:off x="6342845" y="3406630"/>
                  <a:ext cx="1288879" cy="418897"/>
                </a:xfrm>
                <a:prstGeom prst="rect">
                  <a:avLst/>
                </a:prstGeom>
                <a:blipFill>
                  <a:blip r:embed="rId6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7" name="직사각형 256">
                  <a:extLst>
                    <a:ext uri="{FF2B5EF4-FFF2-40B4-BE49-F238E27FC236}">
                      <a16:creationId xmlns:a16="http://schemas.microsoft.com/office/drawing/2014/main" id="{BCC52396-73CB-4857-8A77-E9A2A544AC18}"/>
                    </a:ext>
                  </a:extLst>
                </p:cNvPr>
                <p:cNvSpPr/>
                <p:nvPr/>
              </p:nvSpPr>
              <p:spPr>
                <a:xfrm>
                  <a:off x="7520437" y="3325454"/>
                  <a:ext cx="1675395" cy="684803"/>
                </a:xfrm>
                <a:prstGeom prst="rect">
                  <a:avLst/>
                </a:prstGeom>
              </p:spPr>
              <p:txBody>
                <a:bodyPr wrap="none">
                  <a:spAutoFit/>
                </a:bodyPr>
                <a:lstStyle/>
                <a:p>
                  <a:pPr>
                    <a:spcAft>
                      <a:spcPts val="300"/>
                    </a:spcAft>
                  </a:pP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𝑐</m:t>
                          </m:r>
                        </m:sub>
                      </m:sSub>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실제 빛의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변화된 빛의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𝑣</m:t>
                          </m:r>
                        </m:e>
                        <m:sub>
                          <m:r>
                            <a:rPr lang="en-US" altLang="ko-KR" sz="1200" i="1">
                              <a:latin typeface="Cambria Math" panose="02040503050406030204" pitchFamily="18" charset="0"/>
                            </a:rPr>
                            <m:t>𝑡</m:t>
                          </m:r>
                        </m:sub>
                      </m:sSub>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물체의 축 방향 속력</a:t>
                  </a:r>
                </a:p>
              </p:txBody>
            </p:sp>
          </mc:Choice>
          <mc:Fallback xmlns="">
            <p:sp>
              <p:nvSpPr>
                <p:cNvPr id="257" name="직사각형 256">
                  <a:extLst>
                    <a:ext uri="{FF2B5EF4-FFF2-40B4-BE49-F238E27FC236}">
                      <a16:creationId xmlns:a16="http://schemas.microsoft.com/office/drawing/2014/main" id="{BCC52396-73CB-4857-8A77-E9A2A544AC18}"/>
                    </a:ext>
                  </a:extLst>
                </p:cNvPr>
                <p:cNvSpPr>
                  <a:spLocks noRot="1" noChangeAspect="1" noMove="1" noResize="1" noEditPoints="1" noAdjustHandles="1" noChangeArrowheads="1" noChangeShapeType="1" noTextEdit="1"/>
                </p:cNvSpPr>
                <p:nvPr/>
              </p:nvSpPr>
              <p:spPr>
                <a:xfrm>
                  <a:off x="7520437" y="3325454"/>
                  <a:ext cx="1675395" cy="684803"/>
                </a:xfrm>
                <a:prstGeom prst="rect">
                  <a:avLst/>
                </a:prstGeom>
                <a:blipFill>
                  <a:blip r:embed="rId61"/>
                  <a:stretch>
                    <a:fillRect t="-1786" b="-7143"/>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265" name="직사각형 264">
                <a:extLst>
                  <a:ext uri="{FF2B5EF4-FFF2-40B4-BE49-F238E27FC236}">
                    <a16:creationId xmlns:a16="http://schemas.microsoft.com/office/drawing/2014/main" id="{17804955-05DC-446D-AEDF-859A985C237A}"/>
                  </a:ext>
                </a:extLst>
              </p:cNvPr>
              <p:cNvSpPr/>
              <p:nvPr/>
            </p:nvSpPr>
            <p:spPr>
              <a:xfrm>
                <a:off x="4966971" y="4570776"/>
                <a:ext cx="1520353" cy="276999"/>
              </a:xfrm>
              <a:prstGeom prst="rect">
                <a:avLst/>
              </a:prstGeom>
            </p:spPr>
            <p:txBody>
              <a:bodyPr wrap="none">
                <a:spAutoFit/>
              </a:bodyPr>
              <a:lstStyle/>
              <a:p>
                <a14:m>
                  <m:oMath xmlns:m="http://schemas.openxmlformats.org/officeDocument/2006/math">
                    <m:r>
                      <a:rPr lang="en-US" altLang="ko-KR" sz="120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r>
                      <a:rPr lang="en-US" altLang="ko-KR" sz="1200" i="1">
                        <a:latin typeface="Cambria Math" panose="02040503050406030204" pitchFamily="18" charset="0"/>
                      </a:rPr>
                      <m:t>=(∆</m:t>
                    </m:r>
                    <m:r>
                      <a:rPr lang="en-US" altLang="ko-KR" sz="1200" i="1">
                        <a:latin typeface="Cambria Math" panose="02040503050406030204" pitchFamily="18" charset="0"/>
                      </a:rPr>
                      <m:t>𝑓</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m:t>
                        </m:r>
                      </m:sub>
                    </m:sSub>
                    <m:r>
                      <a:rPr lang="en-US" altLang="ko-KR" sz="1200" i="1">
                        <a:latin typeface="Cambria Math" panose="02040503050406030204" pitchFamily="18" charset="0"/>
                      </a:rPr>
                      <m:t>)</m:t>
                    </m:r>
                  </m:oMath>
                </a14:m>
                <a:r>
                  <a:rPr lang="ko-KR" altLang="en-US" sz="1200" dirty="0"/>
                  <a:t> </a:t>
                </a:r>
              </a:p>
            </p:txBody>
          </p:sp>
        </mc:Choice>
        <mc:Fallback xmlns="">
          <p:sp>
            <p:nvSpPr>
              <p:cNvPr id="265" name="직사각형 264">
                <a:extLst>
                  <a:ext uri="{FF2B5EF4-FFF2-40B4-BE49-F238E27FC236}">
                    <a16:creationId xmlns:a16="http://schemas.microsoft.com/office/drawing/2014/main" id="{17804955-05DC-446D-AEDF-859A985C237A}"/>
                  </a:ext>
                </a:extLst>
              </p:cNvPr>
              <p:cNvSpPr>
                <a:spLocks noRot="1" noChangeAspect="1" noMove="1" noResize="1" noEditPoints="1" noAdjustHandles="1" noChangeArrowheads="1" noChangeShapeType="1" noTextEdit="1"/>
              </p:cNvSpPr>
              <p:nvPr/>
            </p:nvSpPr>
            <p:spPr>
              <a:xfrm>
                <a:off x="4966971" y="4570776"/>
                <a:ext cx="1520353" cy="276999"/>
              </a:xfrm>
              <a:prstGeom prst="rect">
                <a:avLst/>
              </a:prstGeom>
              <a:blipFill>
                <a:blip r:embed="rId62"/>
                <a:stretch>
                  <a:fillRect b="-888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6" name="직사각형 265">
                <a:extLst>
                  <a:ext uri="{FF2B5EF4-FFF2-40B4-BE49-F238E27FC236}">
                    <a16:creationId xmlns:a16="http://schemas.microsoft.com/office/drawing/2014/main" id="{4D0A4398-746B-43E8-86CF-5FD99DBF41B9}"/>
                  </a:ext>
                </a:extLst>
              </p:cNvPr>
              <p:cNvSpPr/>
              <p:nvPr/>
            </p:nvSpPr>
            <p:spPr>
              <a:xfrm>
                <a:off x="4966971" y="4271312"/>
                <a:ext cx="1355051" cy="291298"/>
              </a:xfrm>
              <a:prstGeom prst="rect">
                <a:avLst/>
              </a:prstGeom>
            </p:spPr>
            <p:txBody>
              <a:bodyPr wrap="none">
                <a:spAutoFit/>
              </a:bodyPr>
              <a:lstStyle/>
              <a:p>
                <a14:m>
                  <m:oMath xmlns:m="http://schemas.openxmlformats.org/officeDocument/2006/math">
                    <m:r>
                      <a:rPr lang="en-US" altLang="ko-KR" sz="120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i="1">
                        <a:latin typeface="Cambria Math" panose="02040503050406030204" pitchFamily="18" charset="0"/>
                      </a:rPr>
                      <m:t>=(∆</m:t>
                    </m:r>
                    <m:r>
                      <a:rPr lang="en-US" altLang="ko-KR" sz="1200" i="1">
                        <a:latin typeface="Cambria Math" panose="02040503050406030204" pitchFamily="18" charset="0"/>
                      </a:rPr>
                      <m:t>𝑓</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m:t>
                        </m:r>
                      </m:sub>
                    </m:sSub>
                    <m:r>
                      <a:rPr lang="en-US" altLang="ko-KR" sz="1200" i="1">
                        <a:latin typeface="Cambria Math" panose="02040503050406030204" pitchFamily="18" charset="0"/>
                      </a:rPr>
                      <m:t>)</m:t>
                    </m:r>
                  </m:oMath>
                </a14:m>
                <a:r>
                  <a:rPr lang="ko-KR" altLang="en-US" sz="1200" dirty="0"/>
                  <a:t> </a:t>
                </a:r>
              </a:p>
            </p:txBody>
          </p:sp>
        </mc:Choice>
        <mc:Fallback xmlns="">
          <p:sp>
            <p:nvSpPr>
              <p:cNvPr id="266" name="직사각형 265">
                <a:extLst>
                  <a:ext uri="{FF2B5EF4-FFF2-40B4-BE49-F238E27FC236}">
                    <a16:creationId xmlns:a16="http://schemas.microsoft.com/office/drawing/2014/main" id="{4D0A4398-746B-43E8-86CF-5FD99DBF41B9}"/>
                  </a:ext>
                </a:extLst>
              </p:cNvPr>
              <p:cNvSpPr>
                <a:spLocks noRot="1" noChangeAspect="1" noMove="1" noResize="1" noEditPoints="1" noAdjustHandles="1" noChangeArrowheads="1" noChangeShapeType="1" noTextEdit="1"/>
              </p:cNvSpPr>
              <p:nvPr/>
            </p:nvSpPr>
            <p:spPr>
              <a:xfrm>
                <a:off x="4966971" y="4271312"/>
                <a:ext cx="1355051" cy="291298"/>
              </a:xfrm>
              <a:prstGeom prst="rect">
                <a:avLst/>
              </a:prstGeom>
              <a:blipFill>
                <a:blip r:embed="rId63"/>
                <a:stretch>
                  <a:fillRect b="-6383"/>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8172A03F-5911-4BF2-8AF0-ABAB3AC713F1}"/>
              </a:ext>
            </a:extLst>
          </p:cNvPr>
          <p:cNvGrpSpPr/>
          <p:nvPr/>
        </p:nvGrpSpPr>
        <p:grpSpPr>
          <a:xfrm>
            <a:off x="7269999" y="5550550"/>
            <a:ext cx="2191177" cy="717386"/>
            <a:chOff x="7297707" y="5550550"/>
            <a:chExt cx="2191177" cy="717386"/>
          </a:xfrm>
        </p:grpSpPr>
        <mc:AlternateContent xmlns:mc="http://schemas.openxmlformats.org/markup-compatibility/2006" xmlns:a14="http://schemas.microsoft.com/office/drawing/2010/main">
          <mc:Choice Requires="a14">
            <p:sp>
              <p:nvSpPr>
                <p:cNvPr id="269" name="직사각형 268">
                  <a:extLst>
                    <a:ext uri="{FF2B5EF4-FFF2-40B4-BE49-F238E27FC236}">
                      <a16:creationId xmlns:a16="http://schemas.microsoft.com/office/drawing/2014/main" id="{9BFC2AD0-07F0-43B9-A908-64704CA38D18}"/>
                    </a:ext>
                  </a:extLst>
                </p:cNvPr>
                <p:cNvSpPr/>
                <p:nvPr/>
              </p:nvSpPr>
              <p:spPr>
                <a:xfrm>
                  <a:off x="7297707" y="5550550"/>
                  <a:ext cx="2191177" cy="475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𝒗</m:t>
                            </m:r>
                          </m:e>
                          <m:sub>
                            <m:r>
                              <a:rPr lang="en-US" altLang="ko-KR" sz="1200" b="1" i="1" smtClean="0">
                                <a:solidFill>
                                  <a:schemeClr val="tx1"/>
                                </a:solidFill>
                                <a:latin typeface="Cambria Math" panose="02040503050406030204" pitchFamily="18" charset="0"/>
                              </a:rPr>
                              <m:t>𝒕</m:t>
                            </m:r>
                          </m:sub>
                        </m:sSub>
                        <m:r>
                          <a:rPr lang="en-US" altLang="ko-KR" sz="1200" b="0" i="1" smtClean="0">
                            <a:solidFill>
                              <a:schemeClr val="tx1"/>
                            </a:solidFill>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𝜆</m:t>
                            </m:r>
                          </m:num>
                          <m:den>
                            <m:r>
                              <a:rPr lang="en-US" altLang="ko-KR" sz="1200" b="0" i="1" smtClean="0">
                                <a:latin typeface="Cambria Math" panose="02040503050406030204" pitchFamily="18" charset="0"/>
                              </a:rPr>
                              <m:t>2</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𝜆</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m:t>
                                    </m:r>
                                    <m:r>
                                      <a:rPr lang="en-US" altLang="ko-KR" sz="1200" i="1">
                                        <a:latin typeface="Cambria Math" panose="02040503050406030204" pitchFamily="18" charset="0"/>
                                      </a:rPr>
                                      <m:t>𝑓</m:t>
                                    </m:r>
                                  </m:e>
                                  <m:sub>
                                    <m:r>
                                      <a:rPr lang="en-US" altLang="ko-KR" sz="1200" i="1">
                                        <a:latin typeface="Cambria Math" panose="02040503050406030204" pitchFamily="18" charset="0"/>
                                      </a:rPr>
                                      <m:t>𝑢𝑝</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e>
                            </m:d>
                          </m:num>
                          <m:den>
                            <m:r>
                              <a:rPr lang="en-US" altLang="ko-KR" sz="1200" b="0" i="1" smtClean="0">
                                <a:latin typeface="Cambria Math" panose="02040503050406030204" pitchFamily="18" charset="0"/>
                              </a:rPr>
                              <m:t>4</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69" name="직사각형 268">
                  <a:extLst>
                    <a:ext uri="{FF2B5EF4-FFF2-40B4-BE49-F238E27FC236}">
                      <a16:creationId xmlns:a16="http://schemas.microsoft.com/office/drawing/2014/main" id="{9BFC2AD0-07F0-43B9-A908-64704CA38D18}"/>
                    </a:ext>
                  </a:extLst>
                </p:cNvPr>
                <p:cNvSpPr>
                  <a:spLocks noRot="1" noChangeAspect="1" noMove="1" noResize="1" noEditPoints="1" noAdjustHandles="1" noChangeArrowheads="1" noChangeShapeType="1" noTextEdit="1"/>
                </p:cNvSpPr>
                <p:nvPr/>
              </p:nvSpPr>
              <p:spPr>
                <a:xfrm>
                  <a:off x="7297707" y="5550550"/>
                  <a:ext cx="2191177" cy="475964"/>
                </a:xfrm>
                <a:prstGeom prst="rect">
                  <a:avLst/>
                </a:prstGeom>
                <a:blipFill>
                  <a:blip r:embed="rId64"/>
                  <a:stretch>
                    <a:fillRect b="-1282"/>
                  </a:stretch>
                </a:blipFill>
              </p:spPr>
              <p:txBody>
                <a:bodyPr/>
                <a:lstStyle/>
                <a:p>
                  <a:r>
                    <a:rPr lang="ko-KR" altLang="en-US">
                      <a:noFill/>
                    </a:rPr>
                    <a:t> </a:t>
                  </a:r>
                </a:p>
              </p:txBody>
            </p:sp>
          </mc:Fallback>
        </mc:AlternateContent>
        <p:sp>
          <p:nvSpPr>
            <p:cNvPr id="270" name="직사각형 269">
              <a:extLst>
                <a:ext uri="{FF2B5EF4-FFF2-40B4-BE49-F238E27FC236}">
                  <a16:creationId xmlns:a16="http://schemas.microsoft.com/office/drawing/2014/main" id="{9BA52DEC-469F-4FA1-9DEA-A8C0AF3B6A8B}"/>
                </a:ext>
              </a:extLst>
            </p:cNvPr>
            <p:cNvSpPr/>
            <p:nvPr/>
          </p:nvSpPr>
          <p:spPr>
            <a:xfrm>
              <a:off x="7367554" y="5990937"/>
              <a:ext cx="1034257" cy="276999"/>
            </a:xfrm>
            <a:prstGeom prst="rect">
              <a:avLst/>
            </a:prstGeom>
          </p:spPr>
          <p:txBody>
            <a:bodyPr wrap="none">
              <a:spAutoFit/>
            </a:bodyPr>
            <a:lstStyle/>
            <a:p>
              <a:r>
                <a:rPr lang="en-US" altLang="ko-KR" sz="1200" dirty="0">
                  <a:latin typeface="LG스마트체 Regular" panose="020B0600000101010101" pitchFamily="50" charset="-127"/>
                  <a:ea typeface="LG스마트체 Regular" panose="020B0600000101010101" pitchFamily="50" charset="-127"/>
                </a:rPr>
                <a:t>: </a:t>
              </a:r>
              <a:r>
                <a:rPr lang="ko-KR" altLang="en-US" sz="1200" dirty="0">
                  <a:latin typeface="LG스마트체 Regular" panose="020B0600000101010101" pitchFamily="50" charset="-127"/>
                  <a:ea typeface="LG스마트체 Regular" panose="020B0600000101010101" pitchFamily="50" charset="-127"/>
                </a:rPr>
                <a:t>물체 축 속력</a:t>
              </a:r>
            </a:p>
          </p:txBody>
        </p:sp>
      </p:grpSp>
      <p:grpSp>
        <p:nvGrpSpPr>
          <p:cNvPr id="14" name="그룹 13">
            <a:extLst>
              <a:ext uri="{FF2B5EF4-FFF2-40B4-BE49-F238E27FC236}">
                <a16:creationId xmlns:a16="http://schemas.microsoft.com/office/drawing/2014/main" id="{B7454A40-37CD-49AF-BED0-60EC27941B07}"/>
              </a:ext>
            </a:extLst>
          </p:cNvPr>
          <p:cNvGrpSpPr/>
          <p:nvPr/>
        </p:nvGrpSpPr>
        <p:grpSpPr>
          <a:xfrm>
            <a:off x="7269999" y="4788968"/>
            <a:ext cx="2645018" cy="763880"/>
            <a:chOff x="7297707" y="4788968"/>
            <a:chExt cx="2645018" cy="763880"/>
          </a:xfrm>
        </p:grpSpPr>
        <mc:AlternateContent xmlns:mc="http://schemas.openxmlformats.org/markup-compatibility/2006" xmlns:a14="http://schemas.microsoft.com/office/drawing/2010/main">
          <mc:Choice Requires="a14">
            <p:sp>
              <p:nvSpPr>
                <p:cNvPr id="271" name="직사각형 270">
                  <a:extLst>
                    <a:ext uri="{FF2B5EF4-FFF2-40B4-BE49-F238E27FC236}">
                      <a16:creationId xmlns:a16="http://schemas.microsoft.com/office/drawing/2014/main" id="{88818392-E8BE-4FEA-861B-DEC8DEB3DA2B}"/>
                    </a:ext>
                  </a:extLst>
                </p:cNvPr>
                <p:cNvSpPr/>
                <p:nvPr/>
              </p:nvSpPr>
              <p:spPr>
                <a:xfrm>
                  <a:off x="7297707" y="4788968"/>
                  <a:ext cx="2645018" cy="5095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r>
                              <a:rPr lang="en-US" altLang="ko-KR" sz="1200" i="1" smtClean="0">
                                <a:latin typeface="Cambria Math" panose="02040503050406030204" pitchFamily="18" charset="0"/>
                              </a:rPr>
                              <m:t>𝜏</m:t>
                            </m:r>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𝑐𝑇</m:t>
                            </m:r>
                          </m:num>
                          <m:den>
                            <m:r>
                              <a:rPr lang="en-US" altLang="ko-KR" sz="1200" b="0" i="1" smtClean="0">
                                <a:latin typeface="Cambria Math" panose="02040503050406030204" pitchFamily="18" charset="0"/>
                              </a:rPr>
                              <m:t>4</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m:t>
                                    </m:r>
                                    <m:r>
                                      <a:rPr lang="en-US" altLang="ko-KR" sz="1200" i="1">
                                        <a:latin typeface="Cambria Math" panose="02040503050406030204" pitchFamily="18" charset="0"/>
                                      </a:rPr>
                                      <m:t>𝑓</m:t>
                                    </m:r>
                                  </m:e>
                                  <m:sub>
                                    <m:r>
                                      <a:rPr lang="en-US" altLang="ko-KR" sz="1200" i="1">
                                        <a:latin typeface="Cambria Math" panose="02040503050406030204" pitchFamily="18" charset="0"/>
                                      </a:rPr>
                                      <m:t>𝑢𝑝</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e>
                            </m:d>
                          </m:num>
                          <m:den>
                            <m:r>
                              <a:rPr lang="en-US" altLang="ko-KR" sz="1200" i="1">
                                <a:latin typeface="Cambria Math" panose="02040503050406030204" pitchFamily="18" charset="0"/>
                              </a:rPr>
                              <m:t>2</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71" name="직사각형 270">
                  <a:extLst>
                    <a:ext uri="{FF2B5EF4-FFF2-40B4-BE49-F238E27FC236}">
                      <a16:creationId xmlns:a16="http://schemas.microsoft.com/office/drawing/2014/main" id="{88818392-E8BE-4FEA-861B-DEC8DEB3DA2B}"/>
                    </a:ext>
                  </a:extLst>
                </p:cNvPr>
                <p:cNvSpPr>
                  <a:spLocks noRot="1" noChangeAspect="1" noMove="1" noResize="1" noEditPoints="1" noAdjustHandles="1" noChangeArrowheads="1" noChangeShapeType="1" noTextEdit="1"/>
                </p:cNvSpPr>
                <p:nvPr/>
              </p:nvSpPr>
              <p:spPr>
                <a:xfrm>
                  <a:off x="7297707" y="4788968"/>
                  <a:ext cx="2645018" cy="509563"/>
                </a:xfrm>
                <a:prstGeom prst="rect">
                  <a:avLst/>
                </a:prstGeom>
                <a:blipFill>
                  <a:blip r:embed="rId65"/>
                  <a:stretch>
                    <a:fillRect b="-4819"/>
                  </a:stretch>
                </a:blipFill>
              </p:spPr>
              <p:txBody>
                <a:bodyPr/>
                <a:lstStyle/>
                <a:p>
                  <a:r>
                    <a:rPr lang="ko-KR" altLang="en-US">
                      <a:noFill/>
                    </a:rPr>
                    <a:t> </a:t>
                  </a:r>
                </a:p>
              </p:txBody>
            </p:sp>
          </mc:Fallback>
        </mc:AlternateContent>
        <p:sp>
          <p:nvSpPr>
            <p:cNvPr id="272" name="직사각형 271">
              <a:extLst>
                <a:ext uri="{FF2B5EF4-FFF2-40B4-BE49-F238E27FC236}">
                  <a16:creationId xmlns:a16="http://schemas.microsoft.com/office/drawing/2014/main" id="{EB12DC29-81E1-4F05-8906-1F2595AB5AD1}"/>
                </a:ext>
              </a:extLst>
            </p:cNvPr>
            <p:cNvSpPr/>
            <p:nvPr/>
          </p:nvSpPr>
          <p:spPr>
            <a:xfrm>
              <a:off x="7339561" y="5275849"/>
              <a:ext cx="853119" cy="276999"/>
            </a:xfrm>
            <a:prstGeom prst="rect">
              <a:avLst/>
            </a:prstGeom>
          </p:spPr>
          <p:txBody>
            <a:bodyPr wrap="none">
              <a:spAutoFit/>
            </a:bodyPr>
            <a:lstStyle/>
            <a:p>
              <a:r>
                <a:rPr lang="en-US" altLang="ko-KR" sz="1200" dirty="0">
                  <a:latin typeface="LG스마트체 Regular" panose="020B0600000101010101" pitchFamily="50" charset="-127"/>
                  <a:ea typeface="LG스마트체 Regular" panose="020B0600000101010101" pitchFamily="50" charset="-127"/>
                </a:rPr>
                <a:t>: </a:t>
              </a:r>
              <a:r>
                <a:rPr lang="ko-KR" altLang="en-US" sz="1200" dirty="0">
                  <a:latin typeface="LG스마트체 Regular" panose="020B0600000101010101" pitchFamily="50" charset="-127"/>
                  <a:ea typeface="LG스마트체 Regular" panose="020B0600000101010101" pitchFamily="50" charset="-127"/>
                </a:rPr>
                <a:t>물체 거리</a:t>
              </a:r>
            </a:p>
          </p:txBody>
        </p:sp>
      </p:grpSp>
      <mc:AlternateContent xmlns:mc="http://schemas.openxmlformats.org/markup-compatibility/2006" xmlns:a14="http://schemas.microsoft.com/office/drawing/2010/main">
        <mc:Choice Requires="a14">
          <p:sp>
            <p:nvSpPr>
              <p:cNvPr id="273" name="직사각형 272">
                <a:extLst>
                  <a:ext uri="{FF2B5EF4-FFF2-40B4-BE49-F238E27FC236}">
                    <a16:creationId xmlns:a16="http://schemas.microsoft.com/office/drawing/2014/main" id="{BA1C8729-C6BA-4B64-913A-E5150E0A4A37}"/>
                  </a:ext>
                </a:extLst>
              </p:cNvPr>
              <p:cNvSpPr/>
              <p:nvPr/>
            </p:nvSpPr>
            <p:spPr>
              <a:xfrm>
                <a:off x="4966971" y="5340069"/>
                <a:ext cx="1646220" cy="8229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m:t>
                                  </m:r>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𝑑𝑜𝑤𝑛</m:t>
                                  </m:r>
                                </m:sub>
                              </m:sSub>
                            </m:e>
                          </m:d>
                        </m:num>
                        <m:den>
                          <m:r>
                            <a:rPr lang="en-US" altLang="ko-KR" sz="1200" b="0" i="1" smtClean="0">
                              <a:latin typeface="Cambria Math" panose="02040503050406030204" pitchFamily="18" charset="0"/>
                            </a:rPr>
                            <m:t>2</m:t>
                          </m:r>
                        </m:den>
                      </m:f>
                    </m:oMath>
                    <m:oMath xmlns:m="http://schemas.openxmlformats.org/officeDocument/2006/math">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𝑐</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𝜆</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73" name="직사각형 272">
                <a:extLst>
                  <a:ext uri="{FF2B5EF4-FFF2-40B4-BE49-F238E27FC236}">
                    <a16:creationId xmlns:a16="http://schemas.microsoft.com/office/drawing/2014/main" id="{BA1C8729-C6BA-4B64-913A-E5150E0A4A37}"/>
                  </a:ext>
                </a:extLst>
              </p:cNvPr>
              <p:cNvSpPr>
                <a:spLocks noRot="1" noChangeAspect="1" noMove="1" noResize="1" noEditPoints="1" noAdjustHandles="1" noChangeArrowheads="1" noChangeShapeType="1" noTextEdit="1"/>
              </p:cNvSpPr>
              <p:nvPr/>
            </p:nvSpPr>
            <p:spPr>
              <a:xfrm>
                <a:off x="4966971" y="5340069"/>
                <a:ext cx="1646220" cy="822918"/>
              </a:xfrm>
              <a:prstGeom prst="rect">
                <a:avLst/>
              </a:prstGeom>
              <a:blipFill>
                <a:blip r:embed="rId66"/>
                <a:stretch>
                  <a:fillRect b="-741"/>
                </a:stretch>
              </a:blipFill>
            </p:spPr>
            <p:txBody>
              <a:bodyPr/>
              <a:lstStyle/>
              <a:p>
                <a:r>
                  <a:rPr lang="ko-KR" altLang="en-US">
                    <a:noFill/>
                  </a:rPr>
                  <a:t> </a:t>
                </a:r>
              </a:p>
            </p:txBody>
          </p:sp>
        </mc:Fallback>
      </mc:AlternateContent>
      <p:grpSp>
        <p:nvGrpSpPr>
          <p:cNvPr id="283" name="그룹 282">
            <a:extLst>
              <a:ext uri="{FF2B5EF4-FFF2-40B4-BE49-F238E27FC236}">
                <a16:creationId xmlns:a16="http://schemas.microsoft.com/office/drawing/2014/main" id="{B3D1A259-E93C-4F95-879D-3D21A0981DBC}"/>
              </a:ext>
            </a:extLst>
          </p:cNvPr>
          <p:cNvGrpSpPr/>
          <p:nvPr/>
        </p:nvGrpSpPr>
        <p:grpSpPr>
          <a:xfrm>
            <a:off x="4966971" y="3823859"/>
            <a:ext cx="2570246" cy="439287"/>
            <a:chOff x="6346286" y="3905272"/>
            <a:chExt cx="2570246" cy="439287"/>
          </a:xfrm>
        </p:grpSpPr>
        <mc:AlternateContent xmlns:mc="http://schemas.openxmlformats.org/markup-compatibility/2006" xmlns:a14="http://schemas.microsoft.com/office/drawing/2010/main">
          <mc:Choice Requires="a14">
            <p:sp>
              <p:nvSpPr>
                <p:cNvPr id="284" name="직사각형 283">
                  <a:extLst>
                    <a:ext uri="{FF2B5EF4-FFF2-40B4-BE49-F238E27FC236}">
                      <a16:creationId xmlns:a16="http://schemas.microsoft.com/office/drawing/2014/main" id="{73877099-6AFD-4A17-8F6E-3032AE976C1D}"/>
                    </a:ext>
                  </a:extLst>
                </p:cNvPr>
                <p:cNvSpPr/>
                <p:nvPr/>
              </p:nvSpPr>
              <p:spPr>
                <a:xfrm>
                  <a:off x="6346286" y="3905272"/>
                  <a:ext cx="1632178" cy="43928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𝑐</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84" name="직사각형 283">
                  <a:extLst>
                    <a:ext uri="{FF2B5EF4-FFF2-40B4-BE49-F238E27FC236}">
                      <a16:creationId xmlns:a16="http://schemas.microsoft.com/office/drawing/2014/main" id="{73877099-6AFD-4A17-8F6E-3032AE976C1D}"/>
                    </a:ext>
                  </a:extLst>
                </p:cNvPr>
                <p:cNvSpPr>
                  <a:spLocks noRot="1" noChangeAspect="1" noMove="1" noResize="1" noEditPoints="1" noAdjustHandles="1" noChangeArrowheads="1" noChangeShapeType="1" noTextEdit="1"/>
                </p:cNvSpPr>
                <p:nvPr/>
              </p:nvSpPr>
              <p:spPr>
                <a:xfrm>
                  <a:off x="6346286" y="3905272"/>
                  <a:ext cx="1632178" cy="439287"/>
                </a:xfrm>
                <a:prstGeom prst="rect">
                  <a:avLst/>
                </a:prstGeom>
                <a:blipFill>
                  <a:blip r:embed="rId67"/>
                  <a:stretch>
                    <a:fillRect/>
                  </a:stretch>
                </a:blipFill>
              </p:spPr>
              <p:txBody>
                <a:bodyPr/>
                <a:lstStyle/>
                <a:p>
                  <a:r>
                    <a:rPr lang="ko-KR" altLang="en-US">
                      <a:noFill/>
                    </a:rPr>
                    <a:t> </a:t>
                  </a:r>
                </a:p>
              </p:txBody>
            </p:sp>
          </mc:Fallback>
        </mc:AlternateContent>
        <p:sp>
          <p:nvSpPr>
            <p:cNvPr id="285" name="직사각형 284">
              <a:extLst>
                <a:ext uri="{FF2B5EF4-FFF2-40B4-BE49-F238E27FC236}">
                  <a16:creationId xmlns:a16="http://schemas.microsoft.com/office/drawing/2014/main" id="{0380CCFC-975B-4E18-BF01-11A7429B5564}"/>
                </a:ext>
              </a:extLst>
            </p:cNvPr>
            <p:cNvSpPr/>
            <p:nvPr/>
          </p:nvSpPr>
          <p:spPr>
            <a:xfrm>
              <a:off x="7787697" y="3987346"/>
              <a:ext cx="1128835"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도플러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grpSp>
      <mc:AlternateContent xmlns:mc="http://schemas.openxmlformats.org/markup-compatibility/2006" xmlns:a14="http://schemas.microsoft.com/office/drawing/2010/main">
        <mc:Choice Requires="a14">
          <p:sp>
            <p:nvSpPr>
              <p:cNvPr id="263" name="직사각형 262">
                <a:extLst>
                  <a:ext uri="{FF2B5EF4-FFF2-40B4-BE49-F238E27FC236}">
                    <a16:creationId xmlns:a16="http://schemas.microsoft.com/office/drawing/2014/main" id="{E61DB8DC-90F7-40A5-8778-19B394F0E03F}"/>
                  </a:ext>
                </a:extLst>
              </p:cNvPr>
              <p:cNvSpPr/>
              <p:nvPr/>
            </p:nvSpPr>
            <p:spPr>
              <a:xfrm>
                <a:off x="4966971" y="4855941"/>
                <a:ext cx="1693605" cy="4759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𝑓</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m:t>
                                  </m:r>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𝑑𝑜𝑤𝑛</m:t>
                                  </m:r>
                                </m:sub>
                              </m:sSub>
                            </m:e>
                          </m:d>
                        </m:num>
                        <m:den>
                          <m:r>
                            <a:rPr lang="en-US" altLang="ko-KR" sz="1200" b="0" i="1" smtClean="0">
                              <a:latin typeface="Cambria Math" panose="02040503050406030204" pitchFamily="18" charset="0"/>
                            </a:rPr>
                            <m:t>2</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63" name="직사각형 262">
                <a:extLst>
                  <a:ext uri="{FF2B5EF4-FFF2-40B4-BE49-F238E27FC236}">
                    <a16:creationId xmlns:a16="http://schemas.microsoft.com/office/drawing/2014/main" id="{E61DB8DC-90F7-40A5-8778-19B394F0E03F}"/>
                  </a:ext>
                </a:extLst>
              </p:cNvPr>
              <p:cNvSpPr>
                <a:spLocks noRot="1" noChangeAspect="1" noMove="1" noResize="1" noEditPoints="1" noAdjustHandles="1" noChangeArrowheads="1" noChangeShapeType="1" noTextEdit="1"/>
              </p:cNvSpPr>
              <p:nvPr/>
            </p:nvSpPr>
            <p:spPr>
              <a:xfrm>
                <a:off x="4966971" y="4855941"/>
                <a:ext cx="1693605" cy="475964"/>
              </a:xfrm>
              <a:prstGeom prst="rect">
                <a:avLst/>
              </a:prstGeom>
              <a:blipFill>
                <a:blip r:embed="rId68"/>
                <a:stretch>
                  <a:fillRect b="-1282"/>
                </a:stretch>
              </a:blipFill>
            </p:spPr>
            <p:txBody>
              <a:bodyPr/>
              <a:lstStyle/>
              <a:p>
                <a:r>
                  <a:rPr lang="ko-KR" altLang="en-US">
                    <a:noFill/>
                  </a:rPr>
                  <a:t> </a:t>
                </a:r>
              </a:p>
            </p:txBody>
          </p:sp>
        </mc:Fallback>
      </mc:AlternateContent>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129" name="왼쪽 대괄호 128">
            <a:extLst>
              <a:ext uri="{FF2B5EF4-FFF2-40B4-BE49-F238E27FC236}">
                <a16:creationId xmlns:a16="http://schemas.microsoft.com/office/drawing/2014/main" id="{D1219274-50E7-48FE-8DBA-5042A2E39D69}"/>
              </a:ext>
            </a:extLst>
          </p:cNvPr>
          <p:cNvSpPr/>
          <p:nvPr/>
        </p:nvSpPr>
        <p:spPr>
          <a:xfrm>
            <a:off x="2331319" y="4764967"/>
            <a:ext cx="138561" cy="1627459"/>
          </a:xfrm>
          <a:prstGeom prst="leftBracket">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130" name="왼쪽 대괄호 129">
            <a:extLst>
              <a:ext uri="{FF2B5EF4-FFF2-40B4-BE49-F238E27FC236}">
                <a16:creationId xmlns:a16="http://schemas.microsoft.com/office/drawing/2014/main" id="{46C762AD-FE75-47F1-BAC6-3DB3E557302D}"/>
              </a:ext>
            </a:extLst>
          </p:cNvPr>
          <p:cNvSpPr/>
          <p:nvPr/>
        </p:nvSpPr>
        <p:spPr>
          <a:xfrm>
            <a:off x="7270565" y="4889301"/>
            <a:ext cx="149624" cy="1378792"/>
          </a:xfrm>
          <a:prstGeom prst="leftBracket">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156" name="직사각형 155">
            <a:extLst>
              <a:ext uri="{FF2B5EF4-FFF2-40B4-BE49-F238E27FC236}">
                <a16:creationId xmlns:a16="http://schemas.microsoft.com/office/drawing/2014/main" id="{7ABB6E58-0782-4F4A-8AAA-4483E5539FCC}"/>
              </a:ext>
            </a:extLst>
          </p:cNvPr>
          <p:cNvSpPr/>
          <p:nvPr/>
        </p:nvSpPr>
        <p:spPr>
          <a:xfrm>
            <a:off x="2413701" y="4714865"/>
            <a:ext cx="2205132" cy="466213"/>
          </a:xfrm>
          <a:prstGeom prst="rect">
            <a:avLst/>
          </a:prstGeom>
          <a:noFill/>
          <a:ln w="28575">
            <a:solidFill>
              <a:srgbClr val="008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직사각형 157">
            <a:extLst>
              <a:ext uri="{FF2B5EF4-FFF2-40B4-BE49-F238E27FC236}">
                <a16:creationId xmlns:a16="http://schemas.microsoft.com/office/drawing/2014/main" id="{174AAF33-649B-4742-A0B0-82E2C4561524}"/>
              </a:ext>
            </a:extLst>
          </p:cNvPr>
          <p:cNvSpPr/>
          <p:nvPr/>
        </p:nvSpPr>
        <p:spPr>
          <a:xfrm>
            <a:off x="7320594" y="5565215"/>
            <a:ext cx="2140582" cy="702721"/>
          </a:xfrm>
          <a:prstGeom prst="rect">
            <a:avLst/>
          </a:prstGeom>
          <a:noFill/>
          <a:ln w="28575">
            <a:solidFill>
              <a:srgbClr val="008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089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4. </a:t>
            </a:r>
            <a:r>
              <a:rPr lang="ko-KR" altLang="en-US" dirty="0"/>
              <a:t>결론</a:t>
            </a:r>
          </a:p>
        </p:txBody>
      </p:sp>
      <p:sp>
        <p:nvSpPr>
          <p:cNvPr id="10" name="TextBox 9">
            <a:extLst>
              <a:ext uri="{FF2B5EF4-FFF2-40B4-BE49-F238E27FC236}">
                <a16:creationId xmlns:a16="http://schemas.microsoft.com/office/drawing/2014/main" id="{197A0DF5-7528-4293-B5AF-43DC3ECB5617}"/>
              </a:ext>
            </a:extLst>
          </p:cNvPr>
          <p:cNvSpPr txBox="1"/>
          <p:nvPr/>
        </p:nvSpPr>
        <p:spPr>
          <a:xfrm>
            <a:off x="4618096" y="6528940"/>
            <a:ext cx="623889"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17/17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5" name="직사각형 4">
            <a:extLst>
              <a:ext uri="{FF2B5EF4-FFF2-40B4-BE49-F238E27FC236}">
                <a16:creationId xmlns:a16="http://schemas.microsoft.com/office/drawing/2014/main" id="{6C9EF653-B20F-43F8-9968-ECD07D4C329E}"/>
              </a:ext>
            </a:extLst>
          </p:cNvPr>
          <p:cNvSpPr/>
          <p:nvPr/>
        </p:nvSpPr>
        <p:spPr>
          <a:xfrm>
            <a:off x="886814" y="1030782"/>
            <a:ext cx="8132373" cy="4968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463ADB8A-B037-465A-B974-7D70F152D68B}"/>
              </a:ext>
            </a:extLst>
          </p:cNvPr>
          <p:cNvSpPr/>
          <p:nvPr/>
        </p:nvSpPr>
        <p:spPr>
          <a:xfrm>
            <a:off x="1267186" y="4397852"/>
            <a:ext cx="1804342" cy="387927"/>
          </a:xfrm>
          <a:prstGeom prst="roundRect">
            <a:avLst/>
          </a:prstGeom>
          <a:solidFill>
            <a:schemeClr val="bg1"/>
          </a:solidFill>
          <a:ln w="127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600" b="1" dirty="0">
                <a:solidFill>
                  <a:schemeClr val="tx1"/>
                </a:solidFill>
                <a:latin typeface="Arial Narrow" panose="020B0606020202030204" pitchFamily="34" charset="0"/>
                <a:ea typeface="LG스마트체 Regular" panose="020B0600000101010101" pitchFamily="50" charset="-127"/>
              </a:rPr>
              <a:t>4. </a:t>
            </a:r>
            <a:r>
              <a:rPr lang="ko-KR" altLang="en-US" sz="1600" b="1" dirty="0">
                <a:solidFill>
                  <a:schemeClr val="tx1"/>
                </a:solidFill>
                <a:latin typeface="Arial Narrow" panose="020B0606020202030204" pitchFamily="34" charset="0"/>
                <a:ea typeface="LG스마트체 Regular" panose="020B0600000101010101" pitchFamily="50" charset="-127"/>
              </a:rPr>
              <a:t>결론</a:t>
            </a:r>
          </a:p>
        </p:txBody>
      </p:sp>
      <p:sp>
        <p:nvSpPr>
          <p:cNvPr id="14" name="사각형: 둥근 모서리 13">
            <a:extLst>
              <a:ext uri="{FF2B5EF4-FFF2-40B4-BE49-F238E27FC236}">
                <a16:creationId xmlns:a16="http://schemas.microsoft.com/office/drawing/2014/main" id="{1398842A-F49D-4BB9-9A3B-2CA71347845F}"/>
              </a:ext>
            </a:extLst>
          </p:cNvPr>
          <p:cNvSpPr/>
          <p:nvPr/>
        </p:nvSpPr>
        <p:spPr>
          <a:xfrm>
            <a:off x="1267186" y="1326761"/>
            <a:ext cx="1804342" cy="387927"/>
          </a:xfrm>
          <a:prstGeom prst="roundRect">
            <a:avLst/>
          </a:prstGeom>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solidFill>
                  <a:schemeClr val="tx1"/>
                </a:solidFill>
                <a:latin typeface="Arial Narrow" panose="020B0606020202030204" pitchFamily="34" charset="0"/>
                <a:ea typeface="LG스마트체 Regular" panose="020B0600000101010101" pitchFamily="50" charset="-127"/>
              </a:rPr>
              <a:t>1. FMCW </a:t>
            </a:r>
            <a:r>
              <a:rPr lang="ko-KR" altLang="en-US" sz="1600" b="1" dirty="0">
                <a:solidFill>
                  <a:schemeClr val="tx1"/>
                </a:solidFill>
                <a:latin typeface="Arial Narrow" panose="020B0606020202030204" pitchFamily="34" charset="0"/>
                <a:ea typeface="LG스마트체 Regular" panose="020B0600000101010101" pitchFamily="50" charset="-127"/>
              </a:rPr>
              <a:t>기술</a:t>
            </a:r>
          </a:p>
        </p:txBody>
      </p:sp>
      <p:sp>
        <p:nvSpPr>
          <p:cNvPr id="13" name="사각형: 둥근 모서리 12">
            <a:extLst>
              <a:ext uri="{FF2B5EF4-FFF2-40B4-BE49-F238E27FC236}">
                <a16:creationId xmlns:a16="http://schemas.microsoft.com/office/drawing/2014/main" id="{6C79724A-DB35-4CFA-B517-869A86A1C122}"/>
              </a:ext>
            </a:extLst>
          </p:cNvPr>
          <p:cNvSpPr/>
          <p:nvPr/>
        </p:nvSpPr>
        <p:spPr>
          <a:xfrm>
            <a:off x="6834472" y="1326761"/>
            <a:ext cx="1804342" cy="387927"/>
          </a:xfrm>
          <a:prstGeom prst="roundRect">
            <a:avLst/>
          </a:prstGeom>
          <a:ln>
            <a:solidFill>
              <a:schemeClr val="tx1">
                <a:lumMod val="50000"/>
                <a:lumOff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sz="1600" b="1" dirty="0">
                <a:solidFill>
                  <a:schemeClr val="tx1"/>
                </a:solidFill>
                <a:latin typeface="Arial Narrow" panose="020B0606020202030204" pitchFamily="34" charset="0"/>
                <a:ea typeface="LG스마트체 Regular" panose="020B0600000101010101" pitchFamily="50" charset="-127"/>
              </a:rPr>
              <a:t>3. FMCW </a:t>
            </a:r>
            <a:r>
              <a:rPr lang="ko-KR" altLang="en-US" sz="1600" b="1" dirty="0">
                <a:solidFill>
                  <a:schemeClr val="tx1"/>
                </a:solidFill>
                <a:latin typeface="Arial Narrow" panose="020B0606020202030204" pitchFamily="34" charset="0"/>
                <a:ea typeface="LG스마트체 Regular" panose="020B0600000101010101" pitchFamily="50" charset="-127"/>
              </a:rPr>
              <a:t>시장 동향</a:t>
            </a:r>
          </a:p>
        </p:txBody>
      </p:sp>
      <p:sp>
        <p:nvSpPr>
          <p:cNvPr id="12" name="사각형: 둥근 모서리 11">
            <a:extLst>
              <a:ext uri="{FF2B5EF4-FFF2-40B4-BE49-F238E27FC236}">
                <a16:creationId xmlns:a16="http://schemas.microsoft.com/office/drawing/2014/main" id="{3C4F6334-19DA-4302-AEFA-B56982C1AEAE}"/>
              </a:ext>
            </a:extLst>
          </p:cNvPr>
          <p:cNvSpPr/>
          <p:nvPr/>
        </p:nvSpPr>
        <p:spPr>
          <a:xfrm>
            <a:off x="4167769" y="1326761"/>
            <a:ext cx="1804342" cy="387927"/>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b="1" dirty="0">
                <a:solidFill>
                  <a:schemeClr val="tx1"/>
                </a:solidFill>
                <a:latin typeface="Arial Narrow" panose="020B0606020202030204" pitchFamily="34" charset="0"/>
                <a:ea typeface="LG스마트체 Regular" panose="020B0600000101010101" pitchFamily="50" charset="-127"/>
              </a:rPr>
              <a:t>2. FMCW </a:t>
            </a:r>
            <a:r>
              <a:rPr lang="ko-KR" altLang="en-US" sz="1600" b="1" dirty="0">
                <a:solidFill>
                  <a:schemeClr val="tx1"/>
                </a:solidFill>
                <a:latin typeface="Arial Narrow" panose="020B0606020202030204" pitchFamily="34" charset="0"/>
                <a:ea typeface="LG스마트체 Regular" panose="020B0600000101010101" pitchFamily="50" charset="-127"/>
              </a:rPr>
              <a:t>업체 특허</a:t>
            </a:r>
            <a:r>
              <a:rPr lang="en-US" altLang="ko-KR" sz="1600" b="1" dirty="0">
                <a:solidFill>
                  <a:schemeClr val="tx1"/>
                </a:solidFill>
                <a:latin typeface="Arial Narrow" panose="020B0606020202030204" pitchFamily="34" charset="0"/>
                <a:ea typeface="LG스마트체 Regular" panose="020B0600000101010101" pitchFamily="50" charset="-127"/>
              </a:rPr>
              <a:t> </a:t>
            </a:r>
            <a:endParaRPr lang="ko-KR" altLang="en-US" sz="1600" b="1" dirty="0">
              <a:solidFill>
                <a:schemeClr val="tx1"/>
              </a:solidFill>
              <a:latin typeface="Arial Narrow" panose="020B0606020202030204" pitchFamily="34" charset="0"/>
              <a:ea typeface="LG스마트체 Regular" panose="020B0600000101010101" pitchFamily="50" charset="-127"/>
            </a:endParaRPr>
          </a:p>
        </p:txBody>
      </p:sp>
      <p:sp>
        <p:nvSpPr>
          <p:cNvPr id="27" name="직사각형 26">
            <a:extLst>
              <a:ext uri="{FF2B5EF4-FFF2-40B4-BE49-F238E27FC236}">
                <a16:creationId xmlns:a16="http://schemas.microsoft.com/office/drawing/2014/main" id="{7E85C889-C3A3-48ED-B8AC-0D979AC327F8}"/>
              </a:ext>
            </a:extLst>
          </p:cNvPr>
          <p:cNvSpPr/>
          <p:nvPr/>
        </p:nvSpPr>
        <p:spPr>
          <a:xfrm>
            <a:off x="1495053" y="4912690"/>
            <a:ext cx="7166189" cy="907043"/>
          </a:xfrm>
          <a:prstGeom prst="rect">
            <a:avLst/>
          </a:prstGeom>
        </p:spPr>
        <p:txBody>
          <a:bodyPr wrap="square">
            <a:spAutoFit/>
          </a:bodyPr>
          <a:lstStyle/>
          <a:p>
            <a:pPr lvl="0">
              <a:lnSpc>
                <a:spcPct val="130000"/>
              </a:lnSpc>
              <a:defRPr/>
            </a:pPr>
            <a:r>
              <a:rPr lang="en-US" altLang="ko-KR" sz="1400" dirty="0">
                <a:latin typeface="Arial Narrow" panose="020B0606020202030204" pitchFamily="34" charset="0"/>
                <a:ea typeface="LG스마트체 Regular" panose="020B0600000101010101" pitchFamily="50" charset="-127"/>
              </a:rPr>
              <a:t>FMCW LiDAR</a:t>
            </a:r>
            <a:r>
              <a:rPr lang="ko-KR" altLang="en-US" sz="1400" dirty="0">
                <a:latin typeface="Arial Narrow" panose="020B0606020202030204" pitchFamily="34" charset="0"/>
                <a:ea typeface="LG스마트체 Regular" panose="020B0600000101010101" pitchFamily="50" charset="-127"/>
              </a:rPr>
              <a:t>는</a:t>
            </a:r>
            <a:br>
              <a:rPr lang="en-US" altLang="ko-KR" sz="1400" dirty="0">
                <a:latin typeface="Arial Narrow" panose="020B0606020202030204" pitchFamily="34" charset="0"/>
                <a:ea typeface="LG스마트체 Regular" panose="020B0600000101010101" pitchFamily="50" charset="-127"/>
              </a:rPr>
            </a:br>
            <a:r>
              <a:rPr lang="ko-KR" altLang="en-US" sz="1400" dirty="0">
                <a:latin typeface="Arial Narrow" panose="020B0606020202030204" pitchFamily="34" charset="0"/>
                <a:ea typeface="LG스마트체 Regular" panose="020B0600000101010101" pitchFamily="50" charset="-127"/>
              </a:rPr>
              <a:t>확실한 장점과 단점을 가지는 </a:t>
            </a:r>
            <a:r>
              <a:rPr lang="en-US" altLang="ko-KR" sz="1400" dirty="0">
                <a:latin typeface="Arial Narrow" panose="020B0606020202030204" pitchFamily="34" charset="0"/>
                <a:ea typeface="LG스마트체 Regular" panose="020B0600000101010101" pitchFamily="50" charset="-127"/>
              </a:rPr>
              <a:t>LiDAR </a:t>
            </a:r>
            <a:r>
              <a:rPr lang="ko-KR" altLang="en-US" sz="1400" dirty="0">
                <a:latin typeface="Arial Narrow" panose="020B0606020202030204" pitchFamily="34" charset="0"/>
                <a:ea typeface="LG스마트체 Regular" panose="020B0600000101010101" pitchFamily="50" charset="-127"/>
              </a:rPr>
              <a:t>구현 방식으로 자사에서 본격 개발을 하기에는 </a:t>
            </a:r>
            <a:r>
              <a:rPr lang="en-US" altLang="ko-KR" sz="1400" dirty="0">
                <a:latin typeface="Arial Narrow" panose="020B0606020202030204" pitchFamily="34" charset="0"/>
                <a:ea typeface="LG스마트체 Regular" panose="020B0600000101010101" pitchFamily="50" charset="-127"/>
              </a:rPr>
              <a:t>Risk</a:t>
            </a:r>
            <a:r>
              <a:rPr lang="ko-KR" altLang="en-US" sz="1400" dirty="0">
                <a:latin typeface="Arial Narrow" panose="020B0606020202030204" pitchFamily="34" charset="0"/>
                <a:ea typeface="LG스마트체 Regular" panose="020B0600000101010101" pitchFamily="50" charset="-127"/>
              </a:rPr>
              <a:t>가 있으나</a:t>
            </a:r>
            <a:r>
              <a:rPr lang="en-US" altLang="ko-KR" sz="1400" dirty="0">
                <a:latin typeface="Arial Narrow" panose="020B0606020202030204" pitchFamily="34" charset="0"/>
                <a:ea typeface="LG스마트체 Regular" panose="020B0600000101010101" pitchFamily="50" charset="-127"/>
              </a:rPr>
              <a:t>, </a:t>
            </a:r>
            <a:r>
              <a:rPr lang="ko-KR" altLang="en-US" sz="1400" u="sng" dirty="0">
                <a:latin typeface="Arial Narrow" panose="020B0606020202030204" pitchFamily="34" charset="0"/>
                <a:ea typeface="LG스마트체 Regular" panose="020B0600000101010101" pitchFamily="50" charset="-127"/>
              </a:rPr>
              <a:t>시장 상황을 주시하며 지속적인 </a:t>
            </a:r>
            <a:r>
              <a:rPr lang="en-US" altLang="ko-KR" sz="1400" u="sng" dirty="0">
                <a:latin typeface="Arial Narrow" panose="020B0606020202030204" pitchFamily="34" charset="0"/>
                <a:ea typeface="LG스마트체 Regular" panose="020B0600000101010101" pitchFamily="50" charset="-127"/>
              </a:rPr>
              <a:t>study</a:t>
            </a:r>
            <a:r>
              <a:rPr lang="ko-KR" altLang="en-US" sz="1400" u="sng" dirty="0">
                <a:latin typeface="Arial Narrow" panose="020B0606020202030204" pitchFamily="34" charset="0"/>
                <a:ea typeface="LG스마트체 Regular" panose="020B0600000101010101" pitchFamily="50" charset="-127"/>
              </a:rPr>
              <a:t>가 필요하다고 판단됨</a:t>
            </a:r>
            <a:r>
              <a:rPr lang="en-US" altLang="ko-KR" sz="1400" u="sng" dirty="0">
                <a:latin typeface="Arial Narrow" panose="020B0606020202030204" pitchFamily="34" charset="0"/>
                <a:ea typeface="LG스마트체 Regular" panose="020B0600000101010101" pitchFamily="50" charset="-127"/>
              </a:rPr>
              <a:t>.</a:t>
            </a:r>
          </a:p>
        </p:txBody>
      </p:sp>
      <p:sp>
        <p:nvSpPr>
          <p:cNvPr id="17" name="직사각형 16">
            <a:extLst>
              <a:ext uri="{FF2B5EF4-FFF2-40B4-BE49-F238E27FC236}">
                <a16:creationId xmlns:a16="http://schemas.microsoft.com/office/drawing/2014/main" id="{D32EE1D2-76FD-434C-B3A9-1D1246EA4A36}"/>
              </a:ext>
            </a:extLst>
          </p:cNvPr>
          <p:cNvSpPr/>
          <p:nvPr/>
        </p:nvSpPr>
        <p:spPr>
          <a:xfrm>
            <a:off x="977595" y="1869307"/>
            <a:ext cx="2383524" cy="1671868"/>
          </a:xfrm>
          <a:prstGeom prst="rect">
            <a:avLst/>
          </a:prstGeom>
        </p:spPr>
        <p:txBody>
          <a:bodyPr wrap="square">
            <a:spAutoFit/>
          </a:bodyPr>
          <a:lstStyle/>
          <a:p>
            <a:pPr lvl="0">
              <a:lnSpc>
                <a:spcPct val="150000"/>
              </a:lnSpc>
              <a:spcAft>
                <a:spcPts val="1800"/>
              </a:spcAft>
              <a:defRPr/>
            </a:pPr>
            <a:r>
              <a:rPr lang="en-US" altLang="ko-KR" sz="1400" dirty="0">
                <a:solidFill>
                  <a:srgbClr val="333333"/>
                </a:solidFill>
                <a:latin typeface="Arial Narrow" panose="020B0606020202030204" pitchFamily="34" charset="0"/>
                <a:ea typeface="LG스마트체 Regular" panose="020B0600000101010101" pitchFamily="50" charset="-127"/>
              </a:rPr>
              <a:t>LiDAR </a:t>
            </a:r>
            <a:r>
              <a:rPr lang="ko-KR" altLang="en-US" sz="1400" dirty="0">
                <a:solidFill>
                  <a:srgbClr val="333333"/>
                </a:solidFill>
                <a:latin typeface="Arial Narrow" panose="020B0606020202030204" pitchFamily="34" charset="0"/>
                <a:ea typeface="LG스마트체 Regular" panose="020B0600000101010101" pitchFamily="50" charset="-127"/>
              </a:rPr>
              <a:t>구현 방법 중 </a:t>
            </a:r>
            <a:r>
              <a:rPr lang="ko-KR" altLang="en-US" sz="1400" u="sng" dirty="0">
                <a:solidFill>
                  <a:srgbClr val="333333"/>
                </a:solidFill>
                <a:latin typeface="Arial Narrow" panose="020B0606020202030204" pitchFamily="34" charset="0"/>
                <a:ea typeface="LG스마트체 Regular" panose="020B0600000101010101" pitchFamily="50" charset="-127"/>
              </a:rPr>
              <a:t>주변 광과의 간섭을 이론적으로 억제 </a:t>
            </a:r>
            <a:r>
              <a:rPr lang="ko-KR" altLang="en-US" sz="1400" dirty="0">
                <a:solidFill>
                  <a:srgbClr val="333333"/>
                </a:solidFill>
                <a:latin typeface="Arial Narrow" panose="020B0606020202030204" pitchFamily="34" charset="0"/>
                <a:ea typeface="LG스마트체 Regular" panose="020B0600000101010101" pitchFamily="50" charset="-127"/>
              </a:rPr>
              <a:t>가능하고 속도의 동시 측정이 가능하지만 그에 따른 </a:t>
            </a:r>
            <a:r>
              <a:rPr lang="ko-KR" altLang="en-US" sz="1400" u="sng" dirty="0">
                <a:latin typeface="Arial Narrow" panose="020B0606020202030204" pitchFamily="34" charset="0"/>
                <a:ea typeface="LG스마트체 Regular" panose="020B0600000101010101" pitchFamily="50" charset="-127"/>
              </a:rPr>
              <a:t>구성의 복잡성</a:t>
            </a:r>
            <a:r>
              <a:rPr lang="ko-KR" altLang="en-US" sz="1400" dirty="0">
                <a:solidFill>
                  <a:srgbClr val="333333"/>
                </a:solidFill>
                <a:latin typeface="Arial Narrow" panose="020B0606020202030204" pitchFamily="34" charset="0"/>
                <a:ea typeface="LG스마트체 Regular" panose="020B0600000101010101" pitchFamily="50" charset="-127"/>
              </a:rPr>
              <a:t>이 단점으로 작용</a:t>
            </a:r>
            <a:endParaRPr lang="en-US" altLang="ko-KR" sz="1400" dirty="0">
              <a:solidFill>
                <a:srgbClr val="333333"/>
              </a:solidFill>
              <a:latin typeface="Arial Narrow" panose="020B0606020202030204" pitchFamily="34" charset="0"/>
              <a:ea typeface="LG스마트체 Regular" panose="020B0600000101010101" pitchFamily="50" charset="-127"/>
            </a:endParaRPr>
          </a:p>
        </p:txBody>
      </p:sp>
      <p:sp>
        <p:nvSpPr>
          <p:cNvPr id="18" name="직사각형 17">
            <a:extLst>
              <a:ext uri="{FF2B5EF4-FFF2-40B4-BE49-F238E27FC236}">
                <a16:creationId xmlns:a16="http://schemas.microsoft.com/office/drawing/2014/main" id="{D859EAD3-5A8B-411D-BEFC-0CF566015E13}"/>
              </a:ext>
            </a:extLst>
          </p:cNvPr>
          <p:cNvSpPr/>
          <p:nvPr/>
        </p:nvSpPr>
        <p:spPr>
          <a:xfrm>
            <a:off x="3876743" y="1869307"/>
            <a:ext cx="2383524" cy="2156616"/>
          </a:xfrm>
          <a:prstGeom prst="rect">
            <a:avLst/>
          </a:prstGeom>
        </p:spPr>
        <p:txBody>
          <a:bodyPr wrap="square">
            <a:spAutoFit/>
          </a:bodyPr>
          <a:lstStyle/>
          <a:p>
            <a:pPr lvl="0">
              <a:lnSpc>
                <a:spcPct val="150000"/>
              </a:lnSpc>
              <a:spcAft>
                <a:spcPts val="1800"/>
              </a:spcAft>
              <a:defRPr/>
            </a:pPr>
            <a:r>
              <a:rPr lang="ko-KR" altLang="en-US" sz="1400" dirty="0">
                <a:solidFill>
                  <a:srgbClr val="333333"/>
                </a:solidFill>
                <a:latin typeface="Arial Narrow" panose="020B0606020202030204" pitchFamily="34" charset="0"/>
                <a:ea typeface="LG스마트체 Regular" panose="020B0600000101010101" pitchFamily="50" charset="-127"/>
              </a:rPr>
              <a:t>높은 복잡성으로 인해 </a:t>
            </a:r>
            <a:r>
              <a:rPr lang="ko-KR" altLang="en-US" sz="1400" u="sng" dirty="0">
                <a:solidFill>
                  <a:srgbClr val="333333"/>
                </a:solidFill>
                <a:latin typeface="Arial Narrow" panose="020B0606020202030204" pitchFamily="34" charset="0"/>
                <a:ea typeface="LG스마트체 Regular" panose="020B0600000101010101" pitchFamily="50" charset="-127"/>
              </a:rPr>
              <a:t>구현 방식이 다양</a:t>
            </a:r>
            <a:r>
              <a:rPr lang="ko-KR" altLang="en-US" sz="1400" dirty="0">
                <a:solidFill>
                  <a:srgbClr val="333333"/>
                </a:solidFill>
                <a:latin typeface="Arial Narrow" panose="020B0606020202030204" pitchFamily="34" charset="0"/>
                <a:ea typeface="LG스마트체 Regular" panose="020B0600000101010101" pitchFamily="50" charset="-127"/>
              </a:rPr>
              <a:t>하여 </a:t>
            </a:r>
            <a:r>
              <a:rPr lang="en-US" altLang="ko-KR" sz="1400" dirty="0">
                <a:solidFill>
                  <a:srgbClr val="333333"/>
                </a:solidFill>
                <a:latin typeface="Arial Narrow" panose="020B0606020202030204" pitchFamily="34" charset="0"/>
                <a:ea typeface="LG스마트체 Regular" panose="020B0600000101010101" pitchFamily="50" charset="-127"/>
              </a:rPr>
              <a:t>FMCW LiDAR</a:t>
            </a:r>
            <a:r>
              <a:rPr lang="ko-KR" altLang="en-US" sz="1400" dirty="0">
                <a:solidFill>
                  <a:srgbClr val="333333"/>
                </a:solidFill>
                <a:latin typeface="Arial Narrow" panose="020B0606020202030204" pitchFamily="34" charset="0"/>
                <a:ea typeface="LG스마트체 Regular" panose="020B0600000101010101" pitchFamily="50" charset="-127"/>
              </a:rPr>
              <a:t> 최적화를 위해 여러 접근법을 사용가능한 방법</a:t>
            </a:r>
            <a:br>
              <a:rPr lang="en-US" altLang="ko-KR" sz="1400" dirty="0">
                <a:solidFill>
                  <a:srgbClr val="333333"/>
                </a:solidFill>
                <a:latin typeface="Arial Narrow" panose="020B0606020202030204" pitchFamily="34" charset="0"/>
                <a:ea typeface="LG스마트체 Regular" panose="020B0600000101010101" pitchFamily="50" charset="-127"/>
              </a:rPr>
            </a:br>
            <a:r>
              <a:rPr lang="en-US" altLang="ko-KR" sz="700" dirty="0">
                <a:solidFill>
                  <a:srgbClr val="333333"/>
                </a:solidFill>
                <a:latin typeface="Arial Narrow" panose="020B0606020202030204" pitchFamily="34" charset="0"/>
                <a:ea typeface="LG스마트체 Regular" panose="020B0600000101010101" pitchFamily="50" charset="-127"/>
              </a:rPr>
              <a:t> </a:t>
            </a:r>
            <a:br>
              <a:rPr lang="en-US" altLang="ko-KR" sz="1400" dirty="0">
                <a:solidFill>
                  <a:srgbClr val="333333"/>
                </a:solidFill>
                <a:latin typeface="Arial Narrow" panose="020B0606020202030204" pitchFamily="34" charset="0"/>
                <a:ea typeface="LG스마트체 Regular" panose="020B0600000101010101" pitchFamily="50" charset="-127"/>
              </a:rPr>
            </a:br>
            <a:r>
              <a:rPr lang="ko-KR" altLang="en-US" sz="1400" dirty="0">
                <a:solidFill>
                  <a:srgbClr val="333333"/>
                </a:solidFill>
                <a:latin typeface="Arial Narrow" panose="020B0606020202030204" pitchFamily="34" charset="0"/>
                <a:ea typeface="LG스마트체 Regular" panose="020B0600000101010101" pitchFamily="50" charset="-127"/>
              </a:rPr>
              <a:t>현재 </a:t>
            </a:r>
            <a:r>
              <a:rPr lang="en-US" altLang="ko-KR" sz="1400" u="sng" dirty="0">
                <a:solidFill>
                  <a:srgbClr val="333333"/>
                </a:solidFill>
                <a:latin typeface="Arial Narrow" panose="020B0606020202030204" pitchFamily="34" charset="0"/>
                <a:ea typeface="LG스마트체 Regular" panose="020B0600000101010101" pitchFamily="50" charset="-127"/>
              </a:rPr>
              <a:t>AEVA</a:t>
            </a:r>
            <a:r>
              <a:rPr lang="ko-KR" altLang="en-US" sz="1400" u="sng" dirty="0">
                <a:solidFill>
                  <a:srgbClr val="333333"/>
                </a:solidFill>
                <a:latin typeface="Arial Narrow" panose="020B0606020202030204" pitchFamily="34" charset="0"/>
                <a:ea typeface="LG스마트체 Regular" panose="020B0600000101010101" pitchFamily="50" charset="-127"/>
              </a:rPr>
              <a:t>社</a:t>
            </a:r>
            <a:r>
              <a:rPr lang="ko-KR" altLang="en-US" sz="1400" dirty="0">
                <a:solidFill>
                  <a:srgbClr val="333333"/>
                </a:solidFill>
                <a:latin typeface="Arial Narrow" panose="020B0606020202030204" pitchFamily="34" charset="0"/>
                <a:ea typeface="LG스마트체 Regular" panose="020B0600000101010101" pitchFamily="50" charset="-127"/>
              </a:rPr>
              <a:t>가 기술적 우위를 점하고 많은 등록 특허 보유 중</a:t>
            </a:r>
            <a:endParaRPr lang="en-US" altLang="ko-KR" sz="1400" dirty="0">
              <a:solidFill>
                <a:srgbClr val="333333"/>
              </a:solidFill>
              <a:latin typeface="Arial Narrow" panose="020B0606020202030204" pitchFamily="34" charset="0"/>
              <a:ea typeface="LG스마트체 Regular" panose="020B0600000101010101" pitchFamily="50" charset="-127"/>
            </a:endParaRPr>
          </a:p>
        </p:txBody>
      </p:sp>
      <p:sp>
        <p:nvSpPr>
          <p:cNvPr id="19" name="직사각형 18">
            <a:extLst>
              <a:ext uri="{FF2B5EF4-FFF2-40B4-BE49-F238E27FC236}">
                <a16:creationId xmlns:a16="http://schemas.microsoft.com/office/drawing/2014/main" id="{C51580D0-B626-4D1E-AF24-4FDBAD140DFF}"/>
              </a:ext>
            </a:extLst>
          </p:cNvPr>
          <p:cNvSpPr/>
          <p:nvPr/>
        </p:nvSpPr>
        <p:spPr>
          <a:xfrm>
            <a:off x="6548024" y="1869307"/>
            <a:ext cx="2383524" cy="1025537"/>
          </a:xfrm>
          <a:prstGeom prst="rect">
            <a:avLst/>
          </a:prstGeom>
        </p:spPr>
        <p:txBody>
          <a:bodyPr wrap="square">
            <a:spAutoFit/>
          </a:bodyPr>
          <a:lstStyle/>
          <a:p>
            <a:pPr lvl="0">
              <a:lnSpc>
                <a:spcPct val="150000"/>
              </a:lnSpc>
              <a:spcAft>
                <a:spcPts val="1800"/>
              </a:spcAft>
              <a:defRPr/>
            </a:pPr>
            <a:r>
              <a:rPr lang="ko-KR" altLang="en-US" sz="1400" dirty="0">
                <a:solidFill>
                  <a:srgbClr val="333333"/>
                </a:solidFill>
                <a:latin typeface="Arial Narrow" panose="020B0606020202030204" pitchFamily="34" charset="0"/>
                <a:ea typeface="LG스마트체 Regular" panose="020B0600000101010101" pitchFamily="50" charset="-127"/>
              </a:rPr>
              <a:t>주요 자동차 메이커에서 </a:t>
            </a:r>
            <a:r>
              <a:rPr lang="ko-KR" altLang="en-US" sz="1400" u="sng" dirty="0">
                <a:solidFill>
                  <a:srgbClr val="333333"/>
                </a:solidFill>
                <a:latin typeface="Arial Narrow" panose="020B0606020202030204" pitchFamily="34" charset="0"/>
                <a:ea typeface="LG스마트체 Regular" panose="020B0600000101010101" pitchFamily="50" charset="-127"/>
              </a:rPr>
              <a:t>일부 업체에 지속적인 투자 진행 중</a:t>
            </a:r>
            <a:r>
              <a:rPr lang="ko-KR" altLang="en-US" sz="1400" dirty="0">
                <a:solidFill>
                  <a:srgbClr val="333333"/>
                </a:solidFill>
                <a:latin typeface="Arial Narrow" panose="020B0606020202030204" pitchFamily="34" charset="0"/>
                <a:ea typeface="LG스마트체 Regular" panose="020B0600000101010101" pitchFamily="50" charset="-127"/>
              </a:rPr>
              <a:t>이지만 </a:t>
            </a:r>
            <a:r>
              <a:rPr lang="ko-KR" altLang="en-US" sz="1400" u="sng" dirty="0">
                <a:solidFill>
                  <a:srgbClr val="333333"/>
                </a:solidFill>
                <a:latin typeface="Arial Narrow" panose="020B0606020202030204" pitchFamily="34" charset="0"/>
                <a:ea typeface="LG스마트체 Regular" panose="020B0600000101010101" pitchFamily="50" charset="-127"/>
              </a:rPr>
              <a:t>전체적으로 시작 </a:t>
            </a:r>
            <a:r>
              <a:rPr lang="ko-KR" altLang="en-US" sz="1400" dirty="0">
                <a:solidFill>
                  <a:srgbClr val="333333"/>
                </a:solidFill>
                <a:latin typeface="Arial Narrow" panose="020B0606020202030204" pitchFamily="34" charset="0"/>
                <a:ea typeface="LG스마트체 Regular" panose="020B0600000101010101" pitchFamily="50" charset="-127"/>
              </a:rPr>
              <a:t>단계</a:t>
            </a:r>
            <a:endParaRPr lang="en-US" altLang="ko-KR" sz="1400" dirty="0">
              <a:solidFill>
                <a:srgbClr val="333333"/>
              </a:solidFill>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181034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E50B1A3-CDEF-4C25-BFD6-5DCF631DA0D4}"/>
                  </a:ext>
                </a:extLst>
              </p:cNvPr>
              <p:cNvSpPr txBox="1"/>
              <p:nvPr/>
            </p:nvSpPr>
            <p:spPr>
              <a:xfrm>
                <a:off x="175653" y="3353545"/>
                <a:ext cx="1276503" cy="3894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num>
                        <m:den>
                          <m:r>
                            <a:rPr lang="en-US" altLang="ko-KR" sz="1200" b="0" i="1" smtClean="0">
                              <a:latin typeface="Cambria Math" panose="02040503050406030204" pitchFamily="18" charset="0"/>
                            </a:rPr>
                            <m:t>h𝑐</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102" name="TextBox 101">
                <a:extLst>
                  <a:ext uri="{FF2B5EF4-FFF2-40B4-BE49-F238E27FC236}">
                    <a16:creationId xmlns:a16="http://schemas.microsoft.com/office/drawing/2014/main" id="{0E50B1A3-CDEF-4C25-BFD6-5DCF631DA0D4}"/>
                  </a:ext>
                </a:extLst>
              </p:cNvPr>
              <p:cNvSpPr txBox="1">
                <a:spLocks noRot="1" noChangeAspect="1" noMove="1" noResize="1" noEditPoints="1" noAdjustHandles="1" noChangeArrowheads="1" noChangeShapeType="1" noTextEdit="1"/>
              </p:cNvSpPr>
              <p:nvPr/>
            </p:nvSpPr>
            <p:spPr>
              <a:xfrm>
                <a:off x="175653" y="3353545"/>
                <a:ext cx="1276503" cy="389466"/>
              </a:xfrm>
              <a:prstGeom prst="rect">
                <a:avLst/>
              </a:prstGeom>
              <a:blipFill>
                <a:blip r:embed="rId3"/>
                <a:stretch>
                  <a:fillRect l="-4306" t="-1563" b="-17188"/>
                </a:stretch>
              </a:blipFill>
            </p:spPr>
            <p:txBody>
              <a:bodyPr/>
              <a:lstStyle/>
              <a:p>
                <a:r>
                  <a:rPr lang="ko-KR" altLang="en-US">
                    <a:noFill/>
                  </a:rPr>
                  <a:t> </a:t>
                </a:r>
              </a:p>
            </p:txBody>
          </p:sp>
        </mc:Fallback>
      </mc:AlternateContent>
      <p:sp>
        <p:nvSpPr>
          <p:cNvPr id="103" name="직사각형 102">
            <a:extLst>
              <a:ext uri="{FF2B5EF4-FFF2-40B4-BE49-F238E27FC236}">
                <a16:creationId xmlns:a16="http://schemas.microsoft.com/office/drawing/2014/main" id="{14F3B8AD-5894-4341-9847-9C9EF2EDB5B0}"/>
              </a:ext>
            </a:extLst>
          </p:cNvPr>
          <p:cNvSpPr/>
          <p:nvPr/>
        </p:nvSpPr>
        <p:spPr>
          <a:xfrm>
            <a:off x="1435557" y="3418482"/>
            <a:ext cx="2467342" cy="276999"/>
          </a:xfrm>
          <a:prstGeom prst="rect">
            <a:avLst/>
          </a:prstGeom>
        </p:spPr>
        <p:txBody>
          <a:bodyPr wrap="none">
            <a:spAutoFit/>
          </a:bodyPr>
          <a:lstStyle/>
          <a:p>
            <a:r>
              <a:rPr lang="en-US" altLang="ko-KR" sz="1200" dirty="0">
                <a:latin typeface="LG스마트체 Regular" panose="020B0600000101010101" pitchFamily="50" charset="-127"/>
              </a:rPr>
              <a:t>= the number of emitted photons</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488298E-F5E9-4225-92FA-DAEDDCFF6C2B}"/>
                  </a:ext>
                </a:extLst>
              </p:cNvPr>
              <p:cNvSpPr txBox="1"/>
              <p:nvPr/>
            </p:nvSpPr>
            <p:spPr>
              <a:xfrm>
                <a:off x="175653" y="3985187"/>
                <a:ext cx="112524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𝛽</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ea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𝑅</m:t>
                          </m:r>
                        </m:e>
                        <m:sub>
                          <m:r>
                            <a:rPr lang="en-US" altLang="ko-KR" sz="1200" b="0" i="1" smtClean="0">
                              <a:latin typeface="Cambria Math" panose="02040503050406030204" pitchFamily="18" charset="0"/>
                            </a:rPr>
                            <m:t>𝐿</m:t>
                          </m:r>
                        </m:sub>
                      </m:sSub>
                    </m:oMath>
                  </m:oMathPara>
                </a14:m>
                <a:endParaRPr lang="en-US" altLang="ko-KR" sz="1200" b="0" dirty="0">
                  <a:latin typeface="LG스마트체 Regular" panose="020B0600000101010101" pitchFamily="50" charset="-127"/>
                </a:endParaRPr>
              </a:p>
            </p:txBody>
          </p:sp>
        </mc:Choice>
        <mc:Fallback xmlns="">
          <p:sp>
            <p:nvSpPr>
              <p:cNvPr id="104" name="TextBox 103">
                <a:extLst>
                  <a:ext uri="{FF2B5EF4-FFF2-40B4-BE49-F238E27FC236}">
                    <a16:creationId xmlns:a16="http://schemas.microsoft.com/office/drawing/2014/main" id="{5488298E-F5E9-4225-92FA-DAEDDCFF6C2B}"/>
                  </a:ext>
                </a:extLst>
              </p:cNvPr>
              <p:cNvSpPr txBox="1">
                <a:spLocks noRot="1" noChangeAspect="1" noMove="1" noResize="1" noEditPoints="1" noAdjustHandles="1" noChangeArrowheads="1" noChangeShapeType="1" noTextEdit="1"/>
              </p:cNvSpPr>
              <p:nvPr/>
            </p:nvSpPr>
            <p:spPr>
              <a:xfrm>
                <a:off x="175653" y="3985187"/>
                <a:ext cx="1125244" cy="184666"/>
              </a:xfrm>
              <a:prstGeom prst="rect">
                <a:avLst/>
              </a:prstGeom>
              <a:blipFill>
                <a:blip r:embed="rId4"/>
                <a:stretch>
                  <a:fillRect l="-6522" t="-3333" b="-36667"/>
                </a:stretch>
              </a:blipFill>
            </p:spPr>
            <p:txBody>
              <a:bodyPr/>
              <a:lstStyle/>
              <a:p>
                <a:r>
                  <a:rPr lang="ko-KR" altLang="en-US">
                    <a:noFill/>
                  </a:rPr>
                  <a:t> </a:t>
                </a:r>
              </a:p>
            </p:txBody>
          </p:sp>
        </mc:Fallback>
      </mc:AlternateContent>
      <p:sp>
        <p:nvSpPr>
          <p:cNvPr id="105" name="직사각형 104">
            <a:extLst>
              <a:ext uri="{FF2B5EF4-FFF2-40B4-BE49-F238E27FC236}">
                <a16:creationId xmlns:a16="http://schemas.microsoft.com/office/drawing/2014/main" id="{315D3789-7644-4C4B-910A-6CDCDF71D046}"/>
              </a:ext>
            </a:extLst>
          </p:cNvPr>
          <p:cNvSpPr/>
          <p:nvPr/>
        </p:nvSpPr>
        <p:spPr>
          <a:xfrm>
            <a:off x="1298198" y="3855771"/>
            <a:ext cx="3983783" cy="461665"/>
          </a:xfrm>
          <a:prstGeom prst="rect">
            <a:avLst/>
          </a:prstGeom>
        </p:spPr>
        <p:txBody>
          <a:bodyPr wrap="none">
            <a:spAutoFit/>
          </a:bodyPr>
          <a:lstStyle/>
          <a:p>
            <a:r>
              <a:rPr lang="en-US" altLang="ko-KR" sz="1200" dirty="0">
                <a:latin typeface="LG스마트체 Regular" panose="020B0600000101010101" pitchFamily="50" charset="-127"/>
              </a:rPr>
              <a:t>= Backscatter coefficient</a:t>
            </a:r>
          </a:p>
          <a:p>
            <a:r>
              <a:rPr lang="en-US" altLang="ko-KR" sz="1200" dirty="0">
                <a:latin typeface="LG스마트체 Regular" panose="020B0600000101010101" pitchFamily="50" charset="-127"/>
              </a:rPr>
              <a:t>= volume scatter coefficient x scattering layer thickness</a:t>
            </a: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807C1245-9D44-41D1-A1F9-B16628C5A75A}"/>
                  </a:ext>
                </a:extLst>
              </p:cNvPr>
              <p:cNvSpPr txBox="1"/>
              <p:nvPr/>
            </p:nvSpPr>
            <p:spPr>
              <a:xfrm>
                <a:off x="172954" y="4403266"/>
                <a:ext cx="217688"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𝐴</m:t>
                          </m:r>
                        </m:num>
                        <m:den>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oMath>
                  </m:oMathPara>
                </a14:m>
                <a:endParaRPr lang="en-US" altLang="ko-KR" sz="1200" b="0" dirty="0">
                  <a:latin typeface="LG스마트체 Regular" panose="020B0600000101010101" pitchFamily="50" charset="-127"/>
                </a:endParaRPr>
              </a:p>
            </p:txBody>
          </p:sp>
        </mc:Choice>
        <mc:Fallback xmlns="">
          <p:sp>
            <p:nvSpPr>
              <p:cNvPr id="106" name="TextBox 105">
                <a:extLst>
                  <a:ext uri="{FF2B5EF4-FFF2-40B4-BE49-F238E27FC236}">
                    <a16:creationId xmlns:a16="http://schemas.microsoft.com/office/drawing/2014/main" id="{807C1245-9D44-41D1-A1F9-B16628C5A75A}"/>
                  </a:ext>
                </a:extLst>
              </p:cNvPr>
              <p:cNvSpPr txBox="1">
                <a:spLocks noRot="1" noChangeAspect="1" noMove="1" noResize="1" noEditPoints="1" noAdjustHandles="1" noChangeArrowheads="1" noChangeShapeType="1" noTextEdit="1"/>
              </p:cNvSpPr>
              <p:nvPr/>
            </p:nvSpPr>
            <p:spPr>
              <a:xfrm>
                <a:off x="172954" y="4403266"/>
                <a:ext cx="217688" cy="345672"/>
              </a:xfrm>
              <a:prstGeom prst="rect">
                <a:avLst/>
              </a:prstGeom>
              <a:blipFill>
                <a:blip r:embed="rId5"/>
                <a:stretch>
                  <a:fillRect l="-25000" t="-1754" b="-14035"/>
                </a:stretch>
              </a:blipFill>
            </p:spPr>
            <p:txBody>
              <a:bodyPr/>
              <a:lstStyle/>
              <a:p>
                <a:r>
                  <a:rPr lang="ko-KR" altLang="en-US">
                    <a:noFill/>
                  </a:rPr>
                  <a:t> </a:t>
                </a:r>
              </a:p>
            </p:txBody>
          </p:sp>
        </mc:Fallback>
      </mc:AlternateContent>
      <p:sp>
        <p:nvSpPr>
          <p:cNvPr id="107" name="직사각형 106">
            <a:extLst>
              <a:ext uri="{FF2B5EF4-FFF2-40B4-BE49-F238E27FC236}">
                <a16:creationId xmlns:a16="http://schemas.microsoft.com/office/drawing/2014/main" id="{6D42ADC1-3244-464D-A9F0-2C418DADE44B}"/>
              </a:ext>
            </a:extLst>
          </p:cNvPr>
          <p:cNvSpPr/>
          <p:nvPr/>
        </p:nvSpPr>
        <p:spPr>
          <a:xfrm>
            <a:off x="411634" y="4477727"/>
            <a:ext cx="1314784" cy="276999"/>
          </a:xfrm>
          <a:prstGeom prst="rect">
            <a:avLst/>
          </a:prstGeom>
        </p:spPr>
        <p:txBody>
          <a:bodyPr wrap="none">
            <a:spAutoFit/>
          </a:bodyPr>
          <a:lstStyle/>
          <a:p>
            <a:r>
              <a:rPr lang="en-US" altLang="ko-KR" sz="1200" dirty="0">
                <a:latin typeface="LG스마트체 Regular" panose="020B0600000101010101" pitchFamily="50" charset="-127"/>
              </a:rPr>
              <a:t>= Collected ratio</a:t>
            </a: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BA368CDF-4844-4AE3-AB3F-83F2FDE5481B}"/>
                  </a:ext>
                </a:extLst>
              </p:cNvPr>
              <p:cNvSpPr txBox="1"/>
              <p:nvPr/>
            </p:nvSpPr>
            <p:spPr>
              <a:xfrm>
                <a:off x="114286" y="4846370"/>
                <a:ext cx="2267095" cy="42088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b="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𝑅</m:t>
                                  </m:r>
                                </m:sup>
                                <m:e>
                                  <m:r>
                                    <a:rPr lang="en-US" altLang="ko-KR" sz="1200" b="0" i="1" smtClean="0">
                                      <a:latin typeface="Cambria Math" panose="02040503050406030204" pitchFamily="18" charset="0"/>
                                    </a:rPr>
                                    <m:t>𝛼</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e>
                                  </m:d>
                                  <m:r>
                                    <a:rPr lang="en-US" altLang="ko-KR" sz="1200" b="0" i="1" smtClean="0">
                                      <a:latin typeface="Cambria Math" panose="02040503050406030204" pitchFamily="18" charset="0"/>
                                    </a:rPr>
                                    <m:t>𝑑𝑟</m:t>
                                  </m:r>
                                </m:e>
                              </m:nary>
                            </m:e>
                          </m:d>
                          <m:r>
                            <a:rPr lang="en-US" altLang="ko-KR" sz="1200" b="0" i="1" smtClean="0">
                              <a:latin typeface="Cambria Math" panose="02040503050406030204" pitchFamily="18" charset="0"/>
                            </a:rPr>
                            <m:t> </m:t>
                          </m:r>
                        </m:e>
                      </m:func>
                    </m:oMath>
                  </m:oMathPara>
                </a14:m>
                <a:endParaRPr lang="en-US" altLang="ko-KR" sz="1200" b="0" dirty="0">
                  <a:latin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BA368CDF-4844-4AE3-AB3F-83F2FDE5481B}"/>
                  </a:ext>
                </a:extLst>
              </p:cNvPr>
              <p:cNvSpPr txBox="1">
                <a:spLocks noRot="1" noChangeAspect="1" noMove="1" noResize="1" noEditPoints="1" noAdjustHandles="1" noChangeArrowheads="1" noChangeShapeType="1" noTextEdit="1"/>
              </p:cNvSpPr>
              <p:nvPr/>
            </p:nvSpPr>
            <p:spPr>
              <a:xfrm>
                <a:off x="114286" y="4846370"/>
                <a:ext cx="2267095" cy="420884"/>
              </a:xfrm>
              <a:prstGeom prst="rect">
                <a:avLst/>
              </a:prstGeom>
              <a:blipFill>
                <a:blip r:embed="rId6"/>
                <a:stretch>
                  <a:fillRect l="-2419" t="-181159" r="-806" b="-26811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3E9FA4E-B4F3-4BA3-A545-5B18F43648A7}"/>
                  </a:ext>
                </a:extLst>
              </p:cNvPr>
              <p:cNvSpPr txBox="1"/>
              <p:nvPr/>
            </p:nvSpPr>
            <p:spPr>
              <a:xfrm>
                <a:off x="136990" y="5357228"/>
                <a:ext cx="2131674" cy="42088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b="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𝑅</m:t>
                                  </m:r>
                                </m:sup>
                                <m:e>
                                  <m:r>
                                    <a:rPr lang="en-US" altLang="ko-KR" sz="1200" b="0" i="1" smtClean="0">
                                      <a:latin typeface="Cambria Math" panose="02040503050406030204" pitchFamily="18" charset="0"/>
                                    </a:rPr>
                                    <m:t>𝛼</m:t>
                                  </m:r>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b="0" i="1" smtClean="0">
                                      <a:latin typeface="Cambria Math" panose="02040503050406030204" pitchFamily="18" charset="0"/>
                                    </a:rPr>
                                    <m:t>𝑑𝑟</m:t>
                                  </m:r>
                                </m:e>
                              </m:nary>
                            </m:e>
                          </m:d>
                          <m:r>
                            <a:rPr lang="en-US" altLang="ko-KR" sz="1200" b="0" i="1" smtClean="0">
                              <a:latin typeface="Cambria Math" panose="02040503050406030204" pitchFamily="18" charset="0"/>
                            </a:rPr>
                            <m:t> </m:t>
                          </m:r>
                        </m:e>
                      </m:func>
                    </m:oMath>
                  </m:oMathPara>
                </a14:m>
                <a:endParaRPr lang="en-US" altLang="ko-KR" sz="1200" b="0" dirty="0">
                  <a:latin typeface="LG스마트체 Regular" panose="020B0600000101010101" pitchFamily="50" charset="-127"/>
                </a:endParaRPr>
              </a:p>
            </p:txBody>
          </p:sp>
        </mc:Choice>
        <mc:Fallback xmlns="">
          <p:sp>
            <p:nvSpPr>
              <p:cNvPr id="115" name="TextBox 114">
                <a:extLst>
                  <a:ext uri="{FF2B5EF4-FFF2-40B4-BE49-F238E27FC236}">
                    <a16:creationId xmlns:a16="http://schemas.microsoft.com/office/drawing/2014/main" id="{E3E9FA4E-B4F3-4BA3-A545-5B18F43648A7}"/>
                  </a:ext>
                </a:extLst>
              </p:cNvPr>
              <p:cNvSpPr txBox="1">
                <a:spLocks noRot="1" noChangeAspect="1" noMove="1" noResize="1" noEditPoints="1" noAdjustHandles="1" noChangeArrowheads="1" noChangeShapeType="1" noTextEdit="1"/>
              </p:cNvSpPr>
              <p:nvPr/>
            </p:nvSpPr>
            <p:spPr>
              <a:xfrm>
                <a:off x="136990" y="5357228"/>
                <a:ext cx="2131674" cy="420884"/>
              </a:xfrm>
              <a:prstGeom prst="rect">
                <a:avLst/>
              </a:prstGeom>
              <a:blipFill>
                <a:blip r:embed="rId7"/>
                <a:stretch>
                  <a:fillRect l="-2571" t="-182609" r="-4286" b="-266667"/>
                </a:stretch>
              </a:blipFill>
            </p:spPr>
            <p:txBody>
              <a:bodyPr/>
              <a:lstStyle/>
              <a:p>
                <a:r>
                  <a:rPr lang="ko-KR" altLang="en-US">
                    <a:noFill/>
                  </a:rPr>
                  <a:t> </a:t>
                </a:r>
              </a:p>
            </p:txBody>
          </p:sp>
        </mc:Fallback>
      </mc:AlternateContent>
      <p:sp>
        <p:nvSpPr>
          <p:cNvPr id="116" name="직사각형 115">
            <a:extLst>
              <a:ext uri="{FF2B5EF4-FFF2-40B4-BE49-F238E27FC236}">
                <a16:creationId xmlns:a16="http://schemas.microsoft.com/office/drawing/2014/main" id="{98ED0FB3-EF9E-45B9-8709-94342F4DFF83}"/>
              </a:ext>
            </a:extLst>
          </p:cNvPr>
          <p:cNvSpPr/>
          <p:nvPr/>
        </p:nvSpPr>
        <p:spPr>
          <a:xfrm>
            <a:off x="2240317" y="5232939"/>
            <a:ext cx="1316386" cy="276999"/>
          </a:xfrm>
          <a:prstGeom prst="rect">
            <a:avLst/>
          </a:prstGeom>
        </p:spPr>
        <p:txBody>
          <a:bodyPr wrap="none">
            <a:spAutoFit/>
          </a:bodyPr>
          <a:lstStyle/>
          <a:p>
            <a:r>
              <a:rPr lang="en-US" altLang="ko-KR" sz="1200" dirty="0">
                <a:latin typeface="LG스마트체 Regular" panose="020B0600000101010101" pitchFamily="50" charset="-127"/>
              </a:rPr>
              <a:t>Propagation loss</a:t>
            </a:r>
          </a:p>
        </p:txBody>
      </p:sp>
      <mc:AlternateContent xmlns:mc="http://schemas.openxmlformats.org/markup-compatibility/2006" xmlns:a14="http://schemas.microsoft.com/office/drawing/2010/main">
        <mc:Choice Requires="a14">
          <p:sp>
            <p:nvSpPr>
              <p:cNvPr id="117" name="직사각형 116">
                <a:extLst>
                  <a:ext uri="{FF2B5EF4-FFF2-40B4-BE49-F238E27FC236}">
                    <a16:creationId xmlns:a16="http://schemas.microsoft.com/office/drawing/2014/main" id="{A235B9A6-9556-4FB8-8A15-854EEEEF0E44}"/>
                  </a:ext>
                </a:extLst>
              </p:cNvPr>
              <p:cNvSpPr/>
              <p:nvPr/>
            </p:nvSpPr>
            <p:spPr>
              <a:xfrm>
                <a:off x="0" y="5832586"/>
                <a:ext cx="2088329" cy="540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𝛼</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b="0" i="1" smtClean="0">
                          <a:latin typeface="Cambria Math" panose="02040503050406030204" pitchFamily="18" charset="0"/>
                        </a:rPr>
                        <m:t>=</m:t>
                      </m:r>
                      <m:nary>
                        <m:naryPr>
                          <m:chr m:val="∑"/>
                          <m:supHide m:val="on"/>
                          <m:ctrlPr>
                            <a:rPr lang="en-US" altLang="ko-KR" sz="1200" b="0" i="1" smtClean="0">
                              <a:latin typeface="Cambria Math" panose="02040503050406030204" pitchFamily="18" charset="0"/>
                            </a:rPr>
                          </m:ctrlPr>
                        </m:naryPr>
                        <m:sub>
                          <m:r>
                            <m:rPr>
                              <m:brk m:alnAt="7"/>
                            </m:rPr>
                            <a:rPr lang="en-US" altLang="ko-KR" sz="1200" b="0" i="1" smtClean="0">
                              <a:latin typeface="Cambria Math" panose="02040503050406030204" pitchFamily="18" charset="0"/>
                            </a:rPr>
                            <m:t>𝑖</m:t>
                          </m:r>
                        </m:sub>
                        <m:sup/>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𝜎</m:t>
                                  </m:r>
                                </m:e>
                                <m:sub>
                                  <m:r>
                                    <a:rPr lang="en-US" altLang="ko-KR" sz="1200" b="0" i="1" smtClean="0">
                                      <a:latin typeface="Cambria Math" panose="02040503050406030204" pitchFamily="18" charset="0"/>
                                    </a:rPr>
                                    <m:t>𝑖</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𝑒𝑥𝑡</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e>
                              </m: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𝑛</m:t>
                                  </m:r>
                                </m:e>
                                <m:sub>
                                  <m:r>
                                    <a:rPr lang="en-US" altLang="ko-KR" sz="1200" b="0" i="1" smtClean="0">
                                      <a:latin typeface="Cambria Math" panose="02040503050406030204" pitchFamily="18" charset="0"/>
                                    </a:rPr>
                                    <m:t>𝑖</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e>
                          </m:d>
                        </m:e>
                      </m:nary>
                    </m:oMath>
                  </m:oMathPara>
                </a14:m>
                <a:endParaRPr lang="ko-KR" altLang="en-US" sz="1200" dirty="0"/>
              </a:p>
            </p:txBody>
          </p:sp>
        </mc:Choice>
        <mc:Fallback xmlns="">
          <p:sp>
            <p:nvSpPr>
              <p:cNvPr id="117" name="직사각형 116">
                <a:extLst>
                  <a:ext uri="{FF2B5EF4-FFF2-40B4-BE49-F238E27FC236}">
                    <a16:creationId xmlns:a16="http://schemas.microsoft.com/office/drawing/2014/main" id="{A235B9A6-9556-4FB8-8A15-854EEEEF0E44}"/>
                  </a:ext>
                </a:extLst>
              </p:cNvPr>
              <p:cNvSpPr>
                <a:spLocks noRot="1" noChangeAspect="1" noMove="1" noResize="1" noEditPoints="1" noAdjustHandles="1" noChangeArrowheads="1" noChangeShapeType="1" noTextEdit="1"/>
              </p:cNvSpPr>
              <p:nvPr/>
            </p:nvSpPr>
            <p:spPr>
              <a:xfrm>
                <a:off x="0" y="5832586"/>
                <a:ext cx="2088329" cy="540469"/>
              </a:xfrm>
              <a:prstGeom prst="rect">
                <a:avLst/>
              </a:prstGeom>
              <a:blipFill>
                <a:blip r:embed="rId8"/>
                <a:stretch>
                  <a:fillRect t="-117045" r="-292" b="-165909"/>
                </a:stretch>
              </a:blipFill>
            </p:spPr>
            <p:txBody>
              <a:bodyPr/>
              <a:lstStyle/>
              <a:p>
                <a:r>
                  <a:rPr lang="ko-KR" altLang="en-US">
                    <a:noFill/>
                  </a:rPr>
                  <a:t> </a:t>
                </a:r>
              </a:p>
            </p:txBody>
          </p:sp>
        </mc:Fallback>
      </mc:AlternateContent>
      <p:sp>
        <p:nvSpPr>
          <p:cNvPr id="118" name="직사각형 117">
            <a:extLst>
              <a:ext uri="{FF2B5EF4-FFF2-40B4-BE49-F238E27FC236}">
                <a16:creationId xmlns:a16="http://schemas.microsoft.com/office/drawing/2014/main" id="{C1D42A13-7465-40F9-8573-4FC941BA1615}"/>
              </a:ext>
            </a:extLst>
          </p:cNvPr>
          <p:cNvSpPr/>
          <p:nvPr/>
        </p:nvSpPr>
        <p:spPr>
          <a:xfrm>
            <a:off x="2018636" y="5936770"/>
            <a:ext cx="1622560" cy="276999"/>
          </a:xfrm>
          <a:prstGeom prst="rect">
            <a:avLst/>
          </a:prstGeom>
        </p:spPr>
        <p:txBody>
          <a:bodyPr wrap="none">
            <a:spAutoFit/>
          </a:bodyPr>
          <a:lstStyle/>
          <a:p>
            <a:r>
              <a:rPr lang="en-US" altLang="ko-KR" sz="1200" dirty="0">
                <a:latin typeface="LG스마트체 Regular" panose="020B0600000101010101" pitchFamily="50" charset="-127"/>
              </a:rPr>
              <a:t>Extinction coefficient</a:t>
            </a:r>
          </a:p>
        </p:txBody>
      </p:sp>
      <p:sp>
        <p:nvSpPr>
          <p:cNvPr id="124" name="직사각형 123">
            <a:extLst>
              <a:ext uri="{FF2B5EF4-FFF2-40B4-BE49-F238E27FC236}">
                <a16:creationId xmlns:a16="http://schemas.microsoft.com/office/drawing/2014/main" id="{B4108535-92CA-49CB-98F6-691624014E47}"/>
              </a:ext>
            </a:extLst>
          </p:cNvPr>
          <p:cNvSpPr/>
          <p:nvPr/>
        </p:nvSpPr>
        <p:spPr>
          <a:xfrm>
            <a:off x="1641060" y="6200240"/>
            <a:ext cx="2698175" cy="276999"/>
          </a:xfrm>
          <a:prstGeom prst="rect">
            <a:avLst/>
          </a:prstGeom>
        </p:spPr>
        <p:txBody>
          <a:bodyPr wrap="none">
            <a:spAutoFit/>
          </a:bodyPr>
          <a:lstStyle/>
          <a:p>
            <a:r>
              <a:rPr lang="en-US" altLang="ko-KR" sz="1200" dirty="0">
                <a:latin typeface="LG스마트체 Regular" panose="020B0600000101010101" pitchFamily="50" charset="-127"/>
              </a:rPr>
              <a:t>Extinction = absorption + </a:t>
            </a:r>
            <a:r>
              <a:rPr lang="en-US" altLang="ko-KR" sz="1200" dirty="0" err="1">
                <a:latin typeface="LG스마트체 Regular" panose="020B0600000101010101" pitchFamily="50" charset="-127"/>
              </a:rPr>
              <a:t>scatterring</a:t>
            </a:r>
            <a:endParaRPr lang="en-US" altLang="ko-KR" sz="1200" dirty="0">
              <a:latin typeface="LG스마트체 Regular" panose="020B0600000101010101" pitchFamily="50" charset="-127"/>
            </a:endParaRPr>
          </a:p>
        </p:txBody>
      </p:sp>
      <p:grpSp>
        <p:nvGrpSpPr>
          <p:cNvPr id="126" name="그룹 125">
            <a:extLst>
              <a:ext uri="{FF2B5EF4-FFF2-40B4-BE49-F238E27FC236}">
                <a16:creationId xmlns:a16="http://schemas.microsoft.com/office/drawing/2014/main" id="{21EB7466-53BE-4D89-948C-727008FDAC6D}"/>
              </a:ext>
            </a:extLst>
          </p:cNvPr>
          <p:cNvGrpSpPr/>
          <p:nvPr/>
        </p:nvGrpSpPr>
        <p:grpSpPr>
          <a:xfrm>
            <a:off x="384460" y="647587"/>
            <a:ext cx="8387794" cy="2504075"/>
            <a:chOff x="384460" y="647587"/>
            <a:chExt cx="8656162" cy="3151866"/>
          </a:xfrm>
        </p:grpSpPr>
        <p:grpSp>
          <p:nvGrpSpPr>
            <p:cNvPr id="28" name="그룹 27">
              <a:extLst>
                <a:ext uri="{FF2B5EF4-FFF2-40B4-BE49-F238E27FC236}">
                  <a16:creationId xmlns:a16="http://schemas.microsoft.com/office/drawing/2014/main" id="{0F6875FF-0277-4694-81A8-6EFD78CB1775}"/>
                </a:ext>
              </a:extLst>
            </p:cNvPr>
            <p:cNvGrpSpPr/>
            <p:nvPr/>
          </p:nvGrpSpPr>
          <p:grpSpPr>
            <a:xfrm>
              <a:off x="6849368" y="3100709"/>
              <a:ext cx="877810" cy="698744"/>
              <a:chOff x="5956995" y="1420185"/>
              <a:chExt cx="477612" cy="585000"/>
            </a:xfrm>
          </p:grpSpPr>
          <p:sp>
            <p:nvSpPr>
              <p:cNvPr id="29" name="직사각형 28">
                <a:extLst>
                  <a:ext uri="{FF2B5EF4-FFF2-40B4-BE49-F238E27FC236}">
                    <a16:creationId xmlns:a16="http://schemas.microsoft.com/office/drawing/2014/main" id="{50CCEBF7-278F-4DAA-BC7D-95AF125FE653}"/>
                  </a:ext>
                </a:extLst>
              </p:cNvPr>
              <p:cNvSpPr/>
              <p:nvPr/>
            </p:nvSpPr>
            <p:spPr>
              <a:xfrm>
                <a:off x="5956996" y="1420185"/>
                <a:ext cx="477611" cy="585000"/>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BPD</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0" name="그룹 29">
                <a:extLst>
                  <a:ext uri="{FF2B5EF4-FFF2-40B4-BE49-F238E27FC236}">
                    <a16:creationId xmlns:a16="http://schemas.microsoft.com/office/drawing/2014/main" id="{5C222A8D-C159-4D83-99D5-A39E21F8F380}"/>
                  </a:ext>
                </a:extLst>
              </p:cNvPr>
              <p:cNvGrpSpPr/>
              <p:nvPr/>
            </p:nvGrpSpPr>
            <p:grpSpPr>
              <a:xfrm>
                <a:off x="5956995" y="1420185"/>
                <a:ext cx="234000" cy="585000"/>
                <a:chOff x="8342752" y="2336392"/>
                <a:chExt cx="288000" cy="720000"/>
              </a:xfrm>
            </p:grpSpPr>
            <p:sp>
              <p:nvSpPr>
                <p:cNvPr id="31" name="직사각형 30">
                  <a:extLst>
                    <a:ext uri="{FF2B5EF4-FFF2-40B4-BE49-F238E27FC236}">
                      <a16:creationId xmlns:a16="http://schemas.microsoft.com/office/drawing/2014/main" id="{C393AEBE-A357-499C-AFBB-DA7B1AD8438F}"/>
                    </a:ext>
                  </a:extLst>
                </p:cNvPr>
                <p:cNvSpPr/>
                <p:nvPr/>
              </p:nvSpPr>
              <p:spPr>
                <a:xfrm>
                  <a:off x="8342752" y="233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LG스마트체 Regular" panose="020B0600000101010101" pitchFamily="50" charset="-127"/>
                    <a:ea typeface="LG스마트체 Regular" panose="020B0600000101010101" pitchFamily="50" charset="-127"/>
                  </a:endParaRPr>
                </a:p>
              </p:txBody>
            </p:sp>
            <p:sp>
              <p:nvSpPr>
                <p:cNvPr id="32" name="직사각형 31">
                  <a:extLst>
                    <a:ext uri="{FF2B5EF4-FFF2-40B4-BE49-F238E27FC236}">
                      <a16:creationId xmlns:a16="http://schemas.microsoft.com/office/drawing/2014/main" id="{A828F31B-82D6-4AF9-BD9D-F750EB2ECC8D}"/>
                    </a:ext>
                  </a:extLst>
                </p:cNvPr>
                <p:cNvSpPr/>
                <p:nvPr/>
              </p:nvSpPr>
              <p:spPr>
                <a:xfrm>
                  <a:off x="8342752" y="269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latin typeface="LG스마트체 Regular" panose="020B0600000101010101" pitchFamily="50" charset="-127"/>
                    <a:ea typeface="LG스마트체 Regular" panose="020B0600000101010101" pitchFamily="50" charset="-127"/>
                  </a:endParaRPr>
                </a:p>
              </p:txBody>
            </p:sp>
          </p:grpSp>
        </p:grpSp>
        <p:sp>
          <p:nvSpPr>
            <p:cNvPr id="33" name="타원 32">
              <a:extLst>
                <a:ext uri="{FF2B5EF4-FFF2-40B4-BE49-F238E27FC236}">
                  <a16:creationId xmlns:a16="http://schemas.microsoft.com/office/drawing/2014/main" id="{E33581BB-3745-42B5-BD56-CE3B53AFE0C7}"/>
                </a:ext>
              </a:extLst>
            </p:cNvPr>
            <p:cNvSpPr/>
            <p:nvPr/>
          </p:nvSpPr>
          <p:spPr>
            <a:xfrm>
              <a:off x="1473297" y="2620478"/>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31" dirty="0">
                  <a:solidFill>
                    <a:schemeClr val="tx1"/>
                  </a:solidFill>
                  <a:latin typeface="LG스마트체 Regular" panose="020B0600000101010101" pitchFamily="50" charset="-127"/>
                  <a:ea typeface="LG스마트체 Regular" panose="020B0600000101010101" pitchFamily="50" charset="-127"/>
                </a:rPr>
                <a:t>TX</a:t>
              </a: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4" name="그룹 33">
              <a:extLst>
                <a:ext uri="{FF2B5EF4-FFF2-40B4-BE49-F238E27FC236}">
                  <a16:creationId xmlns:a16="http://schemas.microsoft.com/office/drawing/2014/main" id="{2D799157-7C4F-47E8-9BE9-6435C1AF0EFF}"/>
                </a:ext>
              </a:extLst>
            </p:cNvPr>
            <p:cNvGrpSpPr/>
            <p:nvPr/>
          </p:nvGrpSpPr>
          <p:grpSpPr>
            <a:xfrm rot="10800000">
              <a:off x="4315886" y="2098577"/>
              <a:ext cx="496884" cy="496884"/>
              <a:chOff x="4978531" y="1379882"/>
              <a:chExt cx="270352" cy="270352"/>
            </a:xfrm>
          </p:grpSpPr>
          <p:sp>
            <p:nvSpPr>
              <p:cNvPr id="35" name="직사각형 34">
                <a:extLst>
                  <a:ext uri="{FF2B5EF4-FFF2-40B4-BE49-F238E27FC236}">
                    <a16:creationId xmlns:a16="http://schemas.microsoft.com/office/drawing/2014/main" id="{839917F9-5942-406B-A787-13EB2107CAE8}"/>
                  </a:ext>
                </a:extLst>
              </p:cNvPr>
              <p:cNvSpPr/>
              <p:nvPr/>
            </p:nvSpPr>
            <p:spPr>
              <a:xfrm>
                <a:off x="4978531" y="1379882"/>
                <a:ext cx="270352" cy="27035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a:extLst>
                  <a:ext uri="{FF2B5EF4-FFF2-40B4-BE49-F238E27FC236}">
                    <a16:creationId xmlns:a16="http://schemas.microsoft.com/office/drawing/2014/main" id="{63860835-9F1A-4062-879C-7B29E851E994}"/>
                  </a:ext>
                </a:extLst>
              </p:cNvPr>
              <p:cNvCxnSpPr/>
              <p:nvPr/>
            </p:nvCxnSpPr>
            <p:spPr>
              <a:xfrm flipH="1">
                <a:off x="4978531" y="1379882"/>
                <a:ext cx="270352" cy="27035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5693B69B-FA55-4121-AD51-7240E54A8ACE}"/>
                </a:ext>
              </a:extLst>
            </p:cNvPr>
            <p:cNvGrpSpPr/>
            <p:nvPr/>
          </p:nvGrpSpPr>
          <p:grpSpPr>
            <a:xfrm>
              <a:off x="6009283" y="2098577"/>
              <a:ext cx="496884" cy="496884"/>
              <a:chOff x="5832945" y="1400022"/>
              <a:chExt cx="270352" cy="270352"/>
            </a:xfrm>
          </p:grpSpPr>
          <p:cxnSp>
            <p:nvCxnSpPr>
              <p:cNvPr id="38" name="직선 연결선 37">
                <a:extLst>
                  <a:ext uri="{FF2B5EF4-FFF2-40B4-BE49-F238E27FC236}">
                    <a16:creationId xmlns:a16="http://schemas.microsoft.com/office/drawing/2014/main" id="{30B715A7-8CFB-4D4B-831F-165B3B7CAF79}"/>
                  </a:ext>
                </a:extLst>
              </p:cNvPr>
              <p:cNvCxnSpPr>
                <a:cxnSpLocks/>
              </p:cNvCxnSpPr>
              <p:nvPr/>
            </p:nvCxnSpPr>
            <p:spPr>
              <a:xfrm rot="600000" flipH="1">
                <a:off x="5832945" y="1400022"/>
                <a:ext cx="270352" cy="2703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8A552C47-6C5B-4ECC-B758-DF2897FC8A3A}"/>
                  </a:ext>
                </a:extLst>
              </p:cNvPr>
              <p:cNvCxnSpPr>
                <a:cxnSpLocks/>
              </p:cNvCxnSpPr>
              <p:nvPr/>
            </p:nvCxnSpPr>
            <p:spPr>
              <a:xfrm rot="-600000" flipH="1">
                <a:off x="5832945" y="1400022"/>
                <a:ext cx="270352" cy="27035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40" name="연결선: 꺾임 39">
              <a:extLst>
                <a:ext uri="{FF2B5EF4-FFF2-40B4-BE49-F238E27FC236}">
                  <a16:creationId xmlns:a16="http://schemas.microsoft.com/office/drawing/2014/main" id="{CCF0E852-933A-47FB-88E6-52F466B7D076}"/>
                </a:ext>
              </a:extLst>
            </p:cNvPr>
            <p:cNvCxnSpPr>
              <a:endCxn id="33" idx="2"/>
            </p:cNvCxnSpPr>
            <p:nvPr/>
          </p:nvCxnSpPr>
          <p:spPr>
            <a:xfrm>
              <a:off x="384460" y="2752824"/>
              <a:ext cx="1088837" cy="540"/>
            </a:xfrm>
            <a:prstGeom prst="bentConnector3">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이등변 삼각형 41">
              <a:extLst>
                <a:ext uri="{FF2B5EF4-FFF2-40B4-BE49-F238E27FC236}">
                  <a16:creationId xmlns:a16="http://schemas.microsoft.com/office/drawing/2014/main" id="{458107DB-10DC-41F8-93F9-549FF3EBCAFD}"/>
                </a:ext>
              </a:extLst>
            </p:cNvPr>
            <p:cNvSpPr/>
            <p:nvPr/>
          </p:nvSpPr>
          <p:spPr>
            <a:xfrm rot="16200000">
              <a:off x="3248834" y="2214689"/>
              <a:ext cx="128448" cy="264660"/>
            </a:xfrm>
            <a:prstGeom prst="triangle">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B881CDB4-AA4F-40F4-A3B7-7F7E19C33C49}"/>
                </a:ext>
              </a:extLst>
            </p:cNvPr>
            <p:cNvSpPr/>
            <p:nvPr/>
          </p:nvSpPr>
          <p:spPr>
            <a:xfrm rot="5400000">
              <a:off x="3338965" y="2260886"/>
              <a:ext cx="383514" cy="172264"/>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44" name="그룹 43">
              <a:extLst>
                <a:ext uri="{FF2B5EF4-FFF2-40B4-BE49-F238E27FC236}">
                  <a16:creationId xmlns:a16="http://schemas.microsoft.com/office/drawing/2014/main" id="{29F113D4-2CC1-46BD-AECA-2CC25D7D07F9}"/>
                </a:ext>
              </a:extLst>
            </p:cNvPr>
            <p:cNvGrpSpPr/>
            <p:nvPr/>
          </p:nvGrpSpPr>
          <p:grpSpPr>
            <a:xfrm>
              <a:off x="3618446" y="2281776"/>
              <a:ext cx="691302" cy="130486"/>
              <a:chOff x="4337550" y="1466850"/>
              <a:chExt cx="189309" cy="70997"/>
            </a:xfrm>
          </p:grpSpPr>
          <p:cxnSp>
            <p:nvCxnSpPr>
              <p:cNvPr id="45" name="직선 연결선 44">
                <a:extLst>
                  <a:ext uri="{FF2B5EF4-FFF2-40B4-BE49-F238E27FC236}">
                    <a16:creationId xmlns:a16="http://schemas.microsoft.com/office/drawing/2014/main" id="{1DDB85E1-E006-479B-B17A-9A19619ADC20}"/>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4DF907F5-8A96-40EF-B1F0-7D06495F7FF1}"/>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6E60E601-7542-492A-84E0-8D8AF2B79866}"/>
                </a:ext>
              </a:extLst>
            </p:cNvPr>
            <p:cNvGrpSpPr/>
            <p:nvPr/>
          </p:nvGrpSpPr>
          <p:grpSpPr>
            <a:xfrm>
              <a:off x="4824671" y="2281776"/>
              <a:ext cx="1515797" cy="130486"/>
              <a:chOff x="4337550" y="1466850"/>
              <a:chExt cx="211610" cy="70997"/>
            </a:xfrm>
          </p:grpSpPr>
          <p:cxnSp>
            <p:nvCxnSpPr>
              <p:cNvPr id="48" name="직선 연결선 47">
                <a:extLst>
                  <a:ext uri="{FF2B5EF4-FFF2-40B4-BE49-F238E27FC236}">
                    <a16:creationId xmlns:a16="http://schemas.microsoft.com/office/drawing/2014/main" id="{F9A7976F-0362-415B-A0A6-31FE94CACC9D}"/>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80CF47F6-F4B0-4CCE-830F-A1E1C9253406}"/>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D139CE7C-24E1-45F1-B655-C634CEE5DB6C}"/>
                </a:ext>
              </a:extLst>
            </p:cNvPr>
            <p:cNvGrpSpPr/>
            <p:nvPr/>
          </p:nvGrpSpPr>
          <p:grpSpPr>
            <a:xfrm rot="16986161" flipH="1">
              <a:off x="5647358" y="1614180"/>
              <a:ext cx="1515797" cy="130486"/>
              <a:chOff x="4337550" y="1466850"/>
              <a:chExt cx="211610" cy="70997"/>
            </a:xfrm>
          </p:grpSpPr>
          <p:cxnSp>
            <p:nvCxnSpPr>
              <p:cNvPr id="51" name="직선 연결선 50">
                <a:extLst>
                  <a:ext uri="{FF2B5EF4-FFF2-40B4-BE49-F238E27FC236}">
                    <a16:creationId xmlns:a16="http://schemas.microsoft.com/office/drawing/2014/main" id="{EDE131F9-7CDF-4D53-A189-266788C48D6E}"/>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1947910B-6370-4D65-B93C-A2AF89D72F51}"/>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4" name="직선 화살표 연결선 53">
              <a:extLst>
                <a:ext uri="{FF2B5EF4-FFF2-40B4-BE49-F238E27FC236}">
                  <a16:creationId xmlns:a16="http://schemas.microsoft.com/office/drawing/2014/main" id="{A2C1CA7E-19F3-445A-A672-07648FC76F80}"/>
                </a:ext>
              </a:extLst>
            </p:cNvPr>
            <p:cNvCxnSpPr>
              <a:cxnSpLocks/>
            </p:cNvCxnSpPr>
            <p:nvPr/>
          </p:nvCxnSpPr>
          <p:spPr>
            <a:xfrm>
              <a:off x="3841080" y="2126151"/>
              <a:ext cx="34033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그룹 55">
              <a:extLst>
                <a:ext uri="{FF2B5EF4-FFF2-40B4-BE49-F238E27FC236}">
                  <a16:creationId xmlns:a16="http://schemas.microsoft.com/office/drawing/2014/main" id="{56725128-8A20-4C19-8C22-E09C99C37B6A}"/>
                </a:ext>
              </a:extLst>
            </p:cNvPr>
            <p:cNvGrpSpPr/>
            <p:nvPr/>
          </p:nvGrpSpPr>
          <p:grpSpPr>
            <a:xfrm rot="5400000">
              <a:off x="4375240" y="2717954"/>
              <a:ext cx="378177" cy="130486"/>
              <a:chOff x="4337550" y="1466850"/>
              <a:chExt cx="189309" cy="70997"/>
            </a:xfrm>
          </p:grpSpPr>
          <p:cxnSp>
            <p:nvCxnSpPr>
              <p:cNvPr id="57" name="직선 연결선 56">
                <a:extLst>
                  <a:ext uri="{FF2B5EF4-FFF2-40B4-BE49-F238E27FC236}">
                    <a16:creationId xmlns:a16="http://schemas.microsoft.com/office/drawing/2014/main" id="{737C8A7A-4DC4-48FE-938E-16800FBEB40B}"/>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BDBD59E4-18A0-4B3D-9385-911B4B131DC8}"/>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9" name="이등변 삼각형 58">
              <a:extLst>
                <a:ext uri="{FF2B5EF4-FFF2-40B4-BE49-F238E27FC236}">
                  <a16:creationId xmlns:a16="http://schemas.microsoft.com/office/drawing/2014/main" id="{1749DB57-5950-4CF7-9D83-2F6282344B7D}"/>
                </a:ext>
              </a:extLst>
            </p:cNvPr>
            <p:cNvSpPr/>
            <p:nvPr/>
          </p:nvSpPr>
          <p:spPr>
            <a:xfrm flipV="1">
              <a:off x="4500104" y="3130350"/>
              <a:ext cx="128448" cy="264660"/>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0" name="연결선: 꺾임 59">
              <a:extLst>
                <a:ext uri="{FF2B5EF4-FFF2-40B4-BE49-F238E27FC236}">
                  <a16:creationId xmlns:a16="http://schemas.microsoft.com/office/drawing/2014/main" id="{14E91F7E-8553-4E6D-9D35-39FC3E52447B}"/>
                </a:ext>
              </a:extLst>
            </p:cNvPr>
            <p:cNvCxnSpPr>
              <a:stCxn id="33" idx="6"/>
              <a:endCxn id="42" idx="0"/>
            </p:cNvCxnSpPr>
            <p:nvPr/>
          </p:nvCxnSpPr>
          <p:spPr>
            <a:xfrm flipV="1">
              <a:off x="2240317" y="2347018"/>
              <a:ext cx="940411" cy="4063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9EEC9E35-3DDA-4201-9ED4-70678A7BA22D}"/>
                </a:ext>
              </a:extLst>
            </p:cNvPr>
            <p:cNvCxnSpPr>
              <a:cxnSpLocks/>
            </p:cNvCxnSpPr>
            <p:nvPr/>
          </p:nvCxnSpPr>
          <p:spPr>
            <a:xfrm rot="16200000" flipH="1">
              <a:off x="4151537" y="2801071"/>
              <a:ext cx="34033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305A13D7-C188-4C73-9030-C6AEEE516FE8}"/>
                </a:ext>
              </a:extLst>
            </p:cNvPr>
            <p:cNvSpPr/>
            <p:nvPr/>
          </p:nvSpPr>
          <p:spPr>
            <a:xfrm>
              <a:off x="5216905" y="3317195"/>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63" name="연결선: 꺾임 62">
              <a:extLst>
                <a:ext uri="{FF2B5EF4-FFF2-40B4-BE49-F238E27FC236}">
                  <a16:creationId xmlns:a16="http://schemas.microsoft.com/office/drawing/2014/main" id="{8274406E-51D1-4261-8645-7A8C003D008F}"/>
                </a:ext>
              </a:extLst>
            </p:cNvPr>
            <p:cNvCxnSpPr>
              <a:cxnSpLocks/>
              <a:endCxn id="62" idx="2"/>
            </p:cNvCxnSpPr>
            <p:nvPr/>
          </p:nvCxnSpPr>
          <p:spPr>
            <a:xfrm rot="16200000" flipH="1">
              <a:off x="4714903" y="2948078"/>
              <a:ext cx="351429" cy="652577"/>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타원 66">
              <a:extLst>
                <a:ext uri="{FF2B5EF4-FFF2-40B4-BE49-F238E27FC236}">
                  <a16:creationId xmlns:a16="http://schemas.microsoft.com/office/drawing/2014/main" id="{08FFD86F-51C1-4889-8F85-A73D65E33D21}"/>
                </a:ext>
              </a:extLst>
            </p:cNvPr>
            <p:cNvSpPr/>
            <p:nvPr/>
          </p:nvSpPr>
          <p:spPr>
            <a:xfrm rot="10800000">
              <a:off x="4372571" y="2972284"/>
              <a:ext cx="383514" cy="172264"/>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68" name="연결선: 꺾임 67">
              <a:extLst>
                <a:ext uri="{FF2B5EF4-FFF2-40B4-BE49-F238E27FC236}">
                  <a16:creationId xmlns:a16="http://schemas.microsoft.com/office/drawing/2014/main" id="{48E0D903-CD2A-4B86-8CE8-79ED0A3DE529}"/>
                </a:ext>
              </a:extLst>
            </p:cNvPr>
            <p:cNvCxnSpPr>
              <a:stCxn id="33" idx="6"/>
              <a:endCxn id="62" idx="2"/>
            </p:cNvCxnSpPr>
            <p:nvPr/>
          </p:nvCxnSpPr>
          <p:spPr>
            <a:xfrm>
              <a:off x="2240317" y="2753364"/>
              <a:ext cx="2976588" cy="696717"/>
            </a:xfrm>
            <a:prstGeom prst="bentConnector3">
              <a:avLst>
                <a:gd name="adj1" fmla="val 1592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DB54ADE-FAC7-4695-B7B7-3FB76417C084}"/>
                </a:ext>
              </a:extLst>
            </p:cNvPr>
            <p:cNvSpPr txBox="1"/>
            <p:nvPr/>
          </p:nvSpPr>
          <p:spPr>
            <a:xfrm>
              <a:off x="2442336" y="1971760"/>
              <a:ext cx="887348"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TX power</a:t>
              </a:r>
              <a:endParaRPr lang="ko-KR" altLang="en-US" sz="975" dirty="0">
                <a:latin typeface="LG스마트체 Regular" panose="020B0600000101010101" pitchFamily="50" charset="-127"/>
                <a:ea typeface="LG스마트체 Regular" panose="020B0600000101010101" pitchFamily="50" charset="-127"/>
              </a:endParaRPr>
            </a:p>
          </p:txBody>
        </p:sp>
        <p:cxnSp>
          <p:nvCxnSpPr>
            <p:cNvPr id="71" name="연결선: 꺾임 70">
              <a:extLst>
                <a:ext uri="{FF2B5EF4-FFF2-40B4-BE49-F238E27FC236}">
                  <a16:creationId xmlns:a16="http://schemas.microsoft.com/office/drawing/2014/main" id="{48A8A8BA-45C6-43C4-8B2B-2F521EE076D2}"/>
                </a:ext>
              </a:extLst>
            </p:cNvPr>
            <p:cNvCxnSpPr>
              <a:stCxn id="62" idx="6"/>
              <a:endCxn id="31" idx="1"/>
            </p:cNvCxnSpPr>
            <p:nvPr/>
          </p:nvCxnSpPr>
          <p:spPr>
            <a:xfrm flipV="1">
              <a:off x="5983926" y="3275396"/>
              <a:ext cx="865442" cy="17468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연결선: 꺾임 71">
              <a:extLst>
                <a:ext uri="{FF2B5EF4-FFF2-40B4-BE49-F238E27FC236}">
                  <a16:creationId xmlns:a16="http://schemas.microsoft.com/office/drawing/2014/main" id="{218433D3-5055-4EA4-BE99-5C3FAC68C10F}"/>
                </a:ext>
              </a:extLst>
            </p:cNvPr>
            <p:cNvCxnSpPr>
              <a:stCxn id="62" idx="6"/>
              <a:endCxn id="32" idx="1"/>
            </p:cNvCxnSpPr>
            <p:nvPr/>
          </p:nvCxnSpPr>
          <p:spPr>
            <a:xfrm>
              <a:off x="5983926" y="3450082"/>
              <a:ext cx="865442" cy="17468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A1B330F-D176-4EF6-BDD5-3AC9DB4DF6AE}"/>
                </a:ext>
              </a:extLst>
            </p:cNvPr>
            <p:cNvSpPr txBox="1"/>
            <p:nvPr/>
          </p:nvSpPr>
          <p:spPr>
            <a:xfrm>
              <a:off x="3076749" y="1666908"/>
              <a:ext cx="887348"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Collimator loss</a:t>
              </a:r>
              <a:endParaRPr lang="ko-KR" altLang="en-US" sz="975" dirty="0">
                <a:latin typeface="LG스마트체 Regular" panose="020B0600000101010101" pitchFamily="50" charset="-127"/>
                <a:ea typeface="LG스마트체 Regular" panose="020B0600000101010101" pitchFamily="50" charset="-127"/>
              </a:endParaRPr>
            </a:p>
          </p:txBody>
        </p:sp>
        <p:sp>
          <p:nvSpPr>
            <p:cNvPr id="80" name="TextBox 79">
              <a:extLst>
                <a:ext uri="{FF2B5EF4-FFF2-40B4-BE49-F238E27FC236}">
                  <a16:creationId xmlns:a16="http://schemas.microsoft.com/office/drawing/2014/main" id="{8662969D-148C-4111-B1ED-CF5B38CC3D86}"/>
                </a:ext>
              </a:extLst>
            </p:cNvPr>
            <p:cNvSpPr txBox="1"/>
            <p:nvPr/>
          </p:nvSpPr>
          <p:spPr>
            <a:xfrm>
              <a:off x="4135467" y="1513501"/>
              <a:ext cx="887348"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Beam splitter loss</a:t>
              </a:r>
              <a:endParaRPr lang="ko-KR" altLang="en-US" sz="975" dirty="0">
                <a:latin typeface="LG스마트체 Regular" panose="020B0600000101010101" pitchFamily="50" charset="-127"/>
                <a:ea typeface="LG스마트체 Regular" panose="020B0600000101010101" pitchFamily="50" charset="-127"/>
              </a:endParaRPr>
            </a:p>
          </p:txBody>
        </p:sp>
        <p:sp>
          <p:nvSpPr>
            <p:cNvPr id="81" name="TextBox 80">
              <a:extLst>
                <a:ext uri="{FF2B5EF4-FFF2-40B4-BE49-F238E27FC236}">
                  <a16:creationId xmlns:a16="http://schemas.microsoft.com/office/drawing/2014/main" id="{01DA6581-4DF6-43B8-9294-FAF021D5DE8F}"/>
                </a:ext>
              </a:extLst>
            </p:cNvPr>
            <p:cNvSpPr txBox="1"/>
            <p:nvPr/>
          </p:nvSpPr>
          <p:spPr>
            <a:xfrm>
              <a:off x="5186117" y="1130056"/>
              <a:ext cx="1011555"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Transmission scattering</a:t>
              </a:r>
              <a:endParaRPr lang="ko-KR" altLang="en-US" sz="975" dirty="0">
                <a:latin typeface="LG스마트체 Regular" panose="020B0600000101010101" pitchFamily="50" charset="-127"/>
                <a:ea typeface="LG스마트체 Regular" panose="020B0600000101010101" pitchFamily="50" charset="-127"/>
              </a:endParaRPr>
            </a:p>
          </p:txBody>
        </p:sp>
        <p:sp>
          <p:nvSpPr>
            <p:cNvPr id="86" name="타원 85">
              <a:extLst>
                <a:ext uri="{FF2B5EF4-FFF2-40B4-BE49-F238E27FC236}">
                  <a16:creationId xmlns:a16="http://schemas.microsoft.com/office/drawing/2014/main" id="{2E9E3EE2-4F5F-4499-A670-FED46B9C41F4}"/>
                </a:ext>
              </a:extLst>
            </p:cNvPr>
            <p:cNvSpPr/>
            <p:nvPr/>
          </p:nvSpPr>
          <p:spPr>
            <a:xfrm>
              <a:off x="6293318" y="655629"/>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87" name="직선 화살표 연결선 86">
              <a:extLst>
                <a:ext uri="{FF2B5EF4-FFF2-40B4-BE49-F238E27FC236}">
                  <a16:creationId xmlns:a16="http://schemas.microsoft.com/office/drawing/2014/main" id="{A7AC93A4-FD12-4EFA-BDB7-AA8FCF45FBC4}"/>
                </a:ext>
              </a:extLst>
            </p:cNvPr>
            <p:cNvCxnSpPr>
              <a:cxnSpLocks/>
            </p:cNvCxnSpPr>
            <p:nvPr/>
          </p:nvCxnSpPr>
          <p:spPr>
            <a:xfrm flipV="1">
              <a:off x="6169899" y="1290669"/>
              <a:ext cx="104202" cy="3932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07F11975-6CE4-45E0-A1AF-EE6E3FC081EA}"/>
                </a:ext>
              </a:extLst>
            </p:cNvPr>
            <p:cNvCxnSpPr>
              <a:cxnSpLocks/>
            </p:cNvCxnSpPr>
            <p:nvPr/>
          </p:nvCxnSpPr>
          <p:spPr>
            <a:xfrm rot="10800000" flipV="1">
              <a:off x="6624727" y="1306953"/>
              <a:ext cx="104202" cy="3932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378B1856-DC16-4D93-8394-469FB754DEF8}"/>
                </a:ext>
              </a:extLst>
            </p:cNvPr>
            <p:cNvSpPr txBox="1"/>
            <p:nvPr/>
          </p:nvSpPr>
          <p:spPr>
            <a:xfrm>
              <a:off x="6554560" y="1389374"/>
              <a:ext cx="1011555"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Reflection scattering</a:t>
              </a:r>
              <a:endParaRPr lang="ko-KR" altLang="en-US" sz="975" dirty="0">
                <a:latin typeface="LG스마트체 Regular" panose="020B0600000101010101" pitchFamily="50" charset="-127"/>
                <a:ea typeface="LG스마트체 Regular" panose="020B0600000101010101" pitchFamily="50" charset="-127"/>
              </a:endParaRPr>
            </a:p>
          </p:txBody>
        </p:sp>
        <p:sp>
          <p:nvSpPr>
            <p:cNvPr id="92" name="TextBox 91">
              <a:extLst>
                <a:ext uri="{FF2B5EF4-FFF2-40B4-BE49-F238E27FC236}">
                  <a16:creationId xmlns:a16="http://schemas.microsoft.com/office/drawing/2014/main" id="{432D1E33-4AB1-40BB-BE4A-ABB4C5A97E4E}"/>
                </a:ext>
              </a:extLst>
            </p:cNvPr>
            <p:cNvSpPr txBox="1"/>
            <p:nvPr/>
          </p:nvSpPr>
          <p:spPr>
            <a:xfrm>
              <a:off x="6441446" y="2170357"/>
              <a:ext cx="1011555"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Reflectance</a:t>
              </a:r>
              <a:endParaRPr lang="ko-KR" altLang="en-US" sz="975" dirty="0">
                <a:latin typeface="LG스마트체 Regular" panose="020B0600000101010101" pitchFamily="50" charset="-127"/>
                <a:ea typeface="LG스마트체 Regular" panose="020B0600000101010101" pitchFamily="50" charset="-127"/>
              </a:endParaRPr>
            </a:p>
          </p:txBody>
        </p:sp>
        <p:sp>
          <p:nvSpPr>
            <p:cNvPr id="93" name="TextBox 92">
              <a:extLst>
                <a:ext uri="{FF2B5EF4-FFF2-40B4-BE49-F238E27FC236}">
                  <a16:creationId xmlns:a16="http://schemas.microsoft.com/office/drawing/2014/main" id="{ED56E90F-B2F6-4B1B-B635-055D7873F9E1}"/>
                </a:ext>
              </a:extLst>
            </p:cNvPr>
            <p:cNvSpPr txBox="1"/>
            <p:nvPr/>
          </p:nvSpPr>
          <p:spPr>
            <a:xfrm>
              <a:off x="3372391" y="3042467"/>
              <a:ext cx="1011555"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Lens area</a:t>
              </a:r>
              <a:endParaRPr lang="ko-KR" altLang="en-US" sz="975" dirty="0">
                <a:latin typeface="LG스마트체 Regular" panose="020B0600000101010101" pitchFamily="50" charset="-127"/>
                <a:ea typeface="LG스마트체 Regular" panose="020B0600000101010101" pitchFamily="50" charset="-127"/>
              </a:endParaRPr>
            </a:p>
          </p:txBody>
        </p:sp>
        <p:sp>
          <p:nvSpPr>
            <p:cNvPr id="94" name="TextBox 93">
              <a:extLst>
                <a:ext uri="{FF2B5EF4-FFF2-40B4-BE49-F238E27FC236}">
                  <a16:creationId xmlns:a16="http://schemas.microsoft.com/office/drawing/2014/main" id="{5F68E6DF-E715-4203-9C85-88A6B08A50B2}"/>
                </a:ext>
              </a:extLst>
            </p:cNvPr>
            <p:cNvSpPr txBox="1"/>
            <p:nvPr/>
          </p:nvSpPr>
          <p:spPr>
            <a:xfrm>
              <a:off x="6991530" y="647587"/>
              <a:ext cx="1011555"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Target property</a:t>
              </a:r>
              <a:endParaRPr lang="ko-KR" altLang="en-US" sz="975"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410F9DC-2AD9-45FB-897B-923D27654F46}"/>
                    </a:ext>
                  </a:extLst>
                </p:cNvPr>
                <p:cNvSpPr txBox="1"/>
                <p:nvPr/>
              </p:nvSpPr>
              <p:spPr>
                <a:xfrm>
                  <a:off x="1681265" y="2276794"/>
                  <a:ext cx="49128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oMath>
                    </m:oMathPara>
                  </a14:m>
                  <a:endParaRPr lang="en-US" altLang="ko-KR" sz="1200" b="0" dirty="0">
                    <a:latin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6410F9DC-2AD9-45FB-897B-923D27654F46}"/>
                    </a:ext>
                  </a:extLst>
                </p:cNvPr>
                <p:cNvSpPr txBox="1">
                  <a:spLocks noRot="1" noChangeAspect="1" noMove="1" noResize="1" noEditPoints="1" noAdjustHandles="1" noChangeArrowheads="1" noChangeShapeType="1" noTextEdit="1"/>
                </p:cNvSpPr>
                <p:nvPr/>
              </p:nvSpPr>
              <p:spPr>
                <a:xfrm>
                  <a:off x="1681265" y="2276794"/>
                  <a:ext cx="491288" cy="184666"/>
                </a:xfrm>
                <a:prstGeom prst="rect">
                  <a:avLst/>
                </a:prstGeom>
                <a:blipFill>
                  <a:blip r:embed="rId9"/>
                  <a:stretch>
                    <a:fillRect l="-11538" b="-45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3738119-0386-4A4B-B038-B5CF20290F22}"/>
                    </a:ext>
                  </a:extLst>
                </p:cNvPr>
                <p:cNvSpPr txBox="1"/>
                <p:nvPr/>
              </p:nvSpPr>
              <p:spPr>
                <a:xfrm>
                  <a:off x="7915378" y="736735"/>
                  <a:ext cx="112524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𝛽</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ea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𝑅</m:t>
                            </m:r>
                          </m:e>
                          <m:sub>
                            <m:r>
                              <a:rPr lang="en-US" altLang="ko-KR" sz="1200" b="0" i="1" smtClean="0">
                                <a:latin typeface="Cambria Math" panose="02040503050406030204" pitchFamily="18" charset="0"/>
                              </a:rPr>
                              <m:t>𝐿</m:t>
                            </m:r>
                          </m:sub>
                        </m:sSub>
                      </m:oMath>
                    </m:oMathPara>
                  </a14:m>
                  <a:endParaRPr lang="en-US" altLang="ko-KR" sz="1200" b="0" dirty="0">
                    <a:latin typeface="LG스마트체 Regular" panose="020B0600000101010101" pitchFamily="50" charset="-127"/>
                  </a:endParaRPr>
                </a:p>
              </p:txBody>
            </p:sp>
          </mc:Choice>
          <mc:Fallback xmlns="">
            <p:sp>
              <p:nvSpPr>
                <p:cNvPr id="96" name="TextBox 95">
                  <a:extLst>
                    <a:ext uri="{FF2B5EF4-FFF2-40B4-BE49-F238E27FC236}">
                      <a16:creationId xmlns:a16="http://schemas.microsoft.com/office/drawing/2014/main" id="{43738119-0386-4A4B-B038-B5CF20290F22}"/>
                    </a:ext>
                  </a:extLst>
                </p:cNvPr>
                <p:cNvSpPr txBox="1">
                  <a:spLocks noRot="1" noChangeAspect="1" noMove="1" noResize="1" noEditPoints="1" noAdjustHandles="1" noChangeArrowheads="1" noChangeShapeType="1" noTextEdit="1"/>
                </p:cNvSpPr>
                <p:nvPr/>
              </p:nvSpPr>
              <p:spPr>
                <a:xfrm>
                  <a:off x="7915378" y="736735"/>
                  <a:ext cx="1125244" cy="184666"/>
                </a:xfrm>
                <a:prstGeom prst="rect">
                  <a:avLst/>
                </a:prstGeom>
                <a:blipFill>
                  <a:blip r:embed="rId10"/>
                  <a:stretch>
                    <a:fillRect l="-6704" r="-1117" b="-70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C46C8B1D-43E1-48AB-B09C-8184708FC6D8}"/>
                    </a:ext>
                  </a:extLst>
                </p:cNvPr>
                <p:cNvSpPr txBox="1"/>
                <p:nvPr/>
              </p:nvSpPr>
              <p:spPr>
                <a:xfrm>
                  <a:off x="5103804" y="941674"/>
                  <a:ext cx="576761"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97" name="TextBox 96">
                  <a:extLst>
                    <a:ext uri="{FF2B5EF4-FFF2-40B4-BE49-F238E27FC236}">
                      <a16:creationId xmlns:a16="http://schemas.microsoft.com/office/drawing/2014/main" id="{C46C8B1D-43E1-48AB-B09C-8184708FC6D8}"/>
                    </a:ext>
                  </a:extLst>
                </p:cNvPr>
                <p:cNvSpPr txBox="1">
                  <a:spLocks noRot="1" noChangeAspect="1" noMove="1" noResize="1" noEditPoints="1" noAdjustHandles="1" noChangeArrowheads="1" noChangeShapeType="1" noTextEdit="1"/>
                </p:cNvSpPr>
                <p:nvPr/>
              </p:nvSpPr>
              <p:spPr>
                <a:xfrm>
                  <a:off x="5103804" y="941674"/>
                  <a:ext cx="576761" cy="184666"/>
                </a:xfrm>
                <a:prstGeom prst="rect">
                  <a:avLst/>
                </a:prstGeom>
                <a:blipFill>
                  <a:blip r:embed="rId11"/>
                  <a:stretch>
                    <a:fillRect l="-9783" t="-4167" r="-7609" b="-75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285FC19-39D4-4F60-8990-672917065E02}"/>
                    </a:ext>
                  </a:extLst>
                </p:cNvPr>
                <p:cNvSpPr txBox="1"/>
                <p:nvPr/>
              </p:nvSpPr>
              <p:spPr>
                <a:xfrm>
                  <a:off x="7453001" y="1471021"/>
                  <a:ext cx="509050"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98" name="TextBox 97">
                  <a:extLst>
                    <a:ext uri="{FF2B5EF4-FFF2-40B4-BE49-F238E27FC236}">
                      <a16:creationId xmlns:a16="http://schemas.microsoft.com/office/drawing/2014/main" id="{5285FC19-39D4-4F60-8990-672917065E02}"/>
                    </a:ext>
                  </a:extLst>
                </p:cNvPr>
                <p:cNvSpPr txBox="1">
                  <a:spLocks noRot="1" noChangeAspect="1" noMove="1" noResize="1" noEditPoints="1" noAdjustHandles="1" noChangeArrowheads="1" noChangeShapeType="1" noTextEdit="1"/>
                </p:cNvSpPr>
                <p:nvPr/>
              </p:nvSpPr>
              <p:spPr>
                <a:xfrm>
                  <a:off x="7453001" y="1471021"/>
                  <a:ext cx="509050" cy="184666"/>
                </a:xfrm>
                <a:prstGeom prst="rect">
                  <a:avLst/>
                </a:prstGeom>
                <a:blipFill>
                  <a:blip r:embed="rId12"/>
                  <a:stretch>
                    <a:fillRect l="-11111" t="-4167" r="-7407" b="-75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5D26CB7-3ECB-450A-A4A4-B90CB4558429}"/>
                    </a:ext>
                  </a:extLst>
                </p:cNvPr>
                <p:cNvSpPr txBox="1"/>
                <p:nvPr/>
              </p:nvSpPr>
              <p:spPr>
                <a:xfrm>
                  <a:off x="5884447" y="1805051"/>
                  <a:ext cx="217688"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𝐴</m:t>
                            </m:r>
                          </m:num>
                          <m:den>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oMath>
                    </m:oMathPara>
                  </a14:m>
                  <a:endParaRPr lang="en-US" altLang="ko-KR" sz="1200" b="0" dirty="0">
                    <a:latin typeface="LG스마트체 Regular" panose="020B0600000101010101" pitchFamily="50" charset="-127"/>
                  </a:endParaRPr>
                </a:p>
              </p:txBody>
            </p:sp>
          </mc:Choice>
          <mc:Fallback xmlns="">
            <p:sp>
              <p:nvSpPr>
                <p:cNvPr id="99" name="TextBox 98">
                  <a:extLst>
                    <a:ext uri="{FF2B5EF4-FFF2-40B4-BE49-F238E27FC236}">
                      <a16:creationId xmlns:a16="http://schemas.microsoft.com/office/drawing/2014/main" id="{C5D26CB7-3ECB-450A-A4A4-B90CB4558429}"/>
                    </a:ext>
                  </a:extLst>
                </p:cNvPr>
                <p:cNvSpPr txBox="1">
                  <a:spLocks noRot="1" noChangeAspect="1" noMove="1" noResize="1" noEditPoints="1" noAdjustHandles="1" noChangeArrowheads="1" noChangeShapeType="1" noTextEdit="1"/>
                </p:cNvSpPr>
                <p:nvPr/>
              </p:nvSpPr>
              <p:spPr>
                <a:xfrm>
                  <a:off x="5884447" y="1805051"/>
                  <a:ext cx="217688" cy="345672"/>
                </a:xfrm>
                <a:prstGeom prst="rect">
                  <a:avLst/>
                </a:prstGeom>
                <a:blipFill>
                  <a:blip r:embed="rId13"/>
                  <a:stretch>
                    <a:fillRect l="-25714" t="-4444" b="-4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A9D3DE-00F6-4AA0-9646-ADF1D053AD7D}"/>
                    </a:ext>
                  </a:extLst>
                </p:cNvPr>
                <p:cNvSpPr txBox="1"/>
                <p:nvPr/>
              </p:nvSpPr>
              <p:spPr>
                <a:xfrm>
                  <a:off x="2886010" y="736735"/>
                  <a:ext cx="229102"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00" name="TextBox 99">
                  <a:extLst>
                    <a:ext uri="{FF2B5EF4-FFF2-40B4-BE49-F238E27FC236}">
                      <a16:creationId xmlns:a16="http://schemas.microsoft.com/office/drawing/2014/main" id="{4AA9D3DE-00F6-4AA0-9646-ADF1D053AD7D}"/>
                    </a:ext>
                  </a:extLst>
                </p:cNvPr>
                <p:cNvSpPr txBox="1">
                  <a:spLocks noRot="1" noChangeAspect="1" noMove="1" noResize="1" noEditPoints="1" noAdjustHandles="1" noChangeArrowheads="1" noChangeShapeType="1" noTextEdit="1"/>
                </p:cNvSpPr>
                <p:nvPr/>
              </p:nvSpPr>
              <p:spPr>
                <a:xfrm>
                  <a:off x="2886010" y="736735"/>
                  <a:ext cx="229102" cy="184666"/>
                </a:xfrm>
                <a:prstGeom prst="rect">
                  <a:avLst/>
                </a:prstGeom>
                <a:blipFill>
                  <a:blip r:embed="rId14"/>
                  <a:stretch>
                    <a:fillRect l="-25000" b="-45833"/>
                  </a:stretch>
                </a:blipFill>
              </p:spPr>
              <p:txBody>
                <a:bodyPr/>
                <a:lstStyle/>
                <a:p>
                  <a:r>
                    <a:rPr lang="ko-KR" altLang="en-US">
                      <a:noFill/>
                    </a:rPr>
                    <a:t> </a:t>
                  </a:r>
                </a:p>
              </p:txBody>
            </p:sp>
          </mc:Fallback>
        </mc:AlternateContent>
        <p:sp>
          <p:nvSpPr>
            <p:cNvPr id="101" name="TextBox 100">
              <a:extLst>
                <a:ext uri="{FF2B5EF4-FFF2-40B4-BE49-F238E27FC236}">
                  <a16:creationId xmlns:a16="http://schemas.microsoft.com/office/drawing/2014/main" id="{0CA707B8-386C-4C73-9B72-056718B34101}"/>
                </a:ext>
              </a:extLst>
            </p:cNvPr>
            <p:cNvSpPr txBox="1"/>
            <p:nvPr/>
          </p:nvSpPr>
          <p:spPr>
            <a:xfrm>
              <a:off x="1865589" y="722607"/>
              <a:ext cx="1011555"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Ambient light</a:t>
              </a:r>
              <a:endParaRPr lang="ko-KR" altLang="en-US" sz="975"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70E9F5CB-8D3C-4A84-BDD7-F145AB80948A}"/>
                    </a:ext>
                  </a:extLst>
                </p:cNvPr>
                <p:cNvSpPr txBox="1"/>
                <p:nvPr/>
              </p:nvSpPr>
              <p:spPr>
                <a:xfrm>
                  <a:off x="4914732" y="2654139"/>
                  <a:ext cx="908206" cy="23243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𝜂</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𝐺</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70E9F5CB-8D3C-4A84-BDD7-F145AB80948A}"/>
                    </a:ext>
                  </a:extLst>
                </p:cNvPr>
                <p:cNvSpPr txBox="1">
                  <a:spLocks noRot="1" noChangeAspect="1" noMove="1" noResize="1" noEditPoints="1" noAdjustHandles="1" noChangeArrowheads="1" noChangeShapeType="1" noTextEdit="1"/>
                </p:cNvSpPr>
                <p:nvPr/>
              </p:nvSpPr>
              <p:spPr>
                <a:xfrm>
                  <a:off x="4914732" y="2654139"/>
                  <a:ext cx="908206" cy="232438"/>
                </a:xfrm>
                <a:prstGeom prst="rect">
                  <a:avLst/>
                </a:prstGeom>
                <a:blipFill>
                  <a:blip r:embed="rId15"/>
                  <a:stretch>
                    <a:fillRect l="-6207" t="-3333" r="-2759" b="-40000"/>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CAC5E261-4626-4185-BBD6-6FE5CCBC342E}"/>
                  </a:ext>
                </a:extLst>
              </p:cNvPr>
              <p:cNvSpPr txBox="1"/>
              <p:nvPr/>
            </p:nvSpPr>
            <p:spPr>
              <a:xfrm>
                <a:off x="5601695" y="3514843"/>
                <a:ext cx="1676485"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𝜂</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𝑇</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𝑅</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CAC5E261-4626-4185-BBD6-6FE5CCBC342E}"/>
                  </a:ext>
                </a:extLst>
              </p:cNvPr>
              <p:cNvSpPr txBox="1">
                <a:spLocks noRot="1" noChangeAspect="1" noMove="1" noResize="1" noEditPoints="1" noAdjustHandles="1" noChangeArrowheads="1" noChangeShapeType="1" noTextEdit="1"/>
              </p:cNvSpPr>
              <p:nvPr/>
            </p:nvSpPr>
            <p:spPr>
              <a:xfrm>
                <a:off x="5601695" y="3514843"/>
                <a:ext cx="1676485" cy="184666"/>
              </a:xfrm>
              <a:prstGeom prst="rect">
                <a:avLst/>
              </a:prstGeom>
              <a:blipFill>
                <a:blip r:embed="rId16"/>
                <a:stretch>
                  <a:fillRect l="-3273" t="-3333" r="-727" b="-40000"/>
                </a:stretch>
              </a:blipFill>
            </p:spPr>
            <p:txBody>
              <a:bodyPr/>
              <a:lstStyle/>
              <a:p>
                <a:r>
                  <a:rPr lang="ko-KR" altLang="en-US">
                    <a:noFill/>
                  </a:rPr>
                  <a:t> </a:t>
                </a:r>
              </a:p>
            </p:txBody>
          </p:sp>
        </mc:Fallback>
      </mc:AlternateContent>
      <p:sp>
        <p:nvSpPr>
          <p:cNvPr id="129" name="직사각형 128">
            <a:extLst>
              <a:ext uri="{FF2B5EF4-FFF2-40B4-BE49-F238E27FC236}">
                <a16:creationId xmlns:a16="http://schemas.microsoft.com/office/drawing/2014/main" id="{E1E87D4E-07F6-425C-ACFF-A0D832552168}"/>
              </a:ext>
            </a:extLst>
          </p:cNvPr>
          <p:cNvSpPr/>
          <p:nvPr/>
        </p:nvSpPr>
        <p:spPr>
          <a:xfrm>
            <a:off x="7238280" y="3466012"/>
            <a:ext cx="2598788" cy="461665"/>
          </a:xfrm>
          <a:prstGeom prst="rect">
            <a:avLst/>
          </a:prstGeom>
        </p:spPr>
        <p:txBody>
          <a:bodyPr wrap="none">
            <a:spAutoFit/>
          </a:bodyPr>
          <a:lstStyle/>
          <a:p>
            <a:r>
              <a:rPr lang="en-US" altLang="ko-KR" sz="1200" dirty="0">
                <a:latin typeface="LG스마트체 Regular" panose="020B0600000101010101" pitchFamily="50" charset="-127"/>
              </a:rPr>
              <a:t>LiDAR hardware optical efficiency</a:t>
            </a:r>
          </a:p>
          <a:p>
            <a:r>
              <a:rPr lang="en-US" altLang="ko-KR" sz="1200" dirty="0">
                <a:latin typeface="LG스마트체 Regular" panose="020B0600000101010101" pitchFamily="50" charset="-127"/>
              </a:rPr>
              <a:t>Ex) mirrors, lens, filters, detectors,…</a:t>
            </a:r>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40A4A4F4-3298-44A0-BA02-88F49E8D5B2E}"/>
                  </a:ext>
                </a:extLst>
              </p:cNvPr>
              <p:cNvSpPr txBox="1"/>
              <p:nvPr/>
            </p:nvSpPr>
            <p:spPr>
              <a:xfrm>
                <a:off x="5601695" y="4307537"/>
                <a:ext cx="376706"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𝐺</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30" name="TextBox 129">
                <a:extLst>
                  <a:ext uri="{FF2B5EF4-FFF2-40B4-BE49-F238E27FC236}">
                    <a16:creationId xmlns:a16="http://schemas.microsoft.com/office/drawing/2014/main" id="{40A4A4F4-3298-44A0-BA02-88F49E8D5B2E}"/>
                  </a:ext>
                </a:extLst>
              </p:cNvPr>
              <p:cNvSpPr txBox="1">
                <a:spLocks noRot="1" noChangeAspect="1" noMove="1" noResize="1" noEditPoints="1" noAdjustHandles="1" noChangeArrowheads="1" noChangeShapeType="1" noTextEdit="1"/>
              </p:cNvSpPr>
              <p:nvPr/>
            </p:nvSpPr>
            <p:spPr>
              <a:xfrm>
                <a:off x="5601695" y="4307537"/>
                <a:ext cx="376706" cy="184666"/>
              </a:xfrm>
              <a:prstGeom prst="rect">
                <a:avLst/>
              </a:prstGeom>
              <a:blipFill>
                <a:blip r:embed="rId17"/>
                <a:stretch>
                  <a:fillRect l="-14516" t="-3333" r="-6452" b="-40000"/>
                </a:stretch>
              </a:blipFill>
            </p:spPr>
            <p:txBody>
              <a:bodyPr/>
              <a:lstStyle/>
              <a:p>
                <a:r>
                  <a:rPr lang="ko-KR" altLang="en-US">
                    <a:noFill/>
                  </a:rPr>
                  <a:t> </a:t>
                </a:r>
              </a:p>
            </p:txBody>
          </p:sp>
        </mc:Fallback>
      </mc:AlternateContent>
      <p:sp>
        <p:nvSpPr>
          <p:cNvPr id="131" name="직사각형 130">
            <a:extLst>
              <a:ext uri="{FF2B5EF4-FFF2-40B4-BE49-F238E27FC236}">
                <a16:creationId xmlns:a16="http://schemas.microsoft.com/office/drawing/2014/main" id="{55390597-4A5F-4F13-B92F-F1A0EE397F74}"/>
              </a:ext>
            </a:extLst>
          </p:cNvPr>
          <p:cNvSpPr/>
          <p:nvPr/>
        </p:nvSpPr>
        <p:spPr>
          <a:xfrm>
            <a:off x="6017445" y="4258706"/>
            <a:ext cx="3884397" cy="276999"/>
          </a:xfrm>
          <a:prstGeom prst="rect">
            <a:avLst/>
          </a:prstGeom>
        </p:spPr>
        <p:txBody>
          <a:bodyPr wrap="none">
            <a:spAutoFit/>
          </a:bodyPr>
          <a:lstStyle/>
          <a:p>
            <a:r>
              <a:rPr lang="en-US" altLang="ko-KR" sz="1200" dirty="0">
                <a:latin typeface="LG스마트체 Regular" panose="020B0600000101010101" pitchFamily="50" charset="-127"/>
              </a:rPr>
              <a:t>Geometrical form factor (mainly overlap of TX and RX)</a:t>
            </a: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4ADBFB10-6388-4206-A308-62970E1E19A5}"/>
                  </a:ext>
                </a:extLst>
              </p:cNvPr>
              <p:cNvSpPr txBox="1"/>
              <p:nvPr/>
            </p:nvSpPr>
            <p:spPr>
              <a:xfrm>
                <a:off x="5604608" y="4846370"/>
                <a:ext cx="221999" cy="14671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32" name="TextBox 131">
                <a:extLst>
                  <a:ext uri="{FF2B5EF4-FFF2-40B4-BE49-F238E27FC236}">
                    <a16:creationId xmlns:a16="http://schemas.microsoft.com/office/drawing/2014/main" id="{4ADBFB10-6388-4206-A308-62970E1E19A5}"/>
                  </a:ext>
                </a:extLst>
              </p:cNvPr>
              <p:cNvSpPr txBox="1">
                <a:spLocks noRot="1" noChangeAspect="1" noMove="1" noResize="1" noEditPoints="1" noAdjustHandles="1" noChangeArrowheads="1" noChangeShapeType="1" noTextEdit="1"/>
              </p:cNvSpPr>
              <p:nvPr/>
            </p:nvSpPr>
            <p:spPr>
              <a:xfrm>
                <a:off x="5604608" y="4846370"/>
                <a:ext cx="221999" cy="146712"/>
              </a:xfrm>
              <a:prstGeom prst="rect">
                <a:avLst/>
              </a:prstGeom>
              <a:blipFill>
                <a:blip r:embed="rId18"/>
                <a:stretch>
                  <a:fillRect l="-24324" b="-45833"/>
                </a:stretch>
              </a:blipFill>
            </p:spPr>
            <p:txBody>
              <a:bodyPr/>
              <a:lstStyle/>
              <a:p>
                <a:r>
                  <a:rPr lang="ko-KR" altLang="en-US">
                    <a:noFill/>
                  </a:rPr>
                  <a:t> </a:t>
                </a:r>
              </a:p>
            </p:txBody>
          </p:sp>
        </mc:Fallback>
      </mc:AlternateContent>
      <p:sp>
        <p:nvSpPr>
          <p:cNvPr id="133" name="직사각형 132">
            <a:extLst>
              <a:ext uri="{FF2B5EF4-FFF2-40B4-BE49-F238E27FC236}">
                <a16:creationId xmlns:a16="http://schemas.microsoft.com/office/drawing/2014/main" id="{15A58D05-C175-4C0E-A6FA-B7174950CA52}"/>
              </a:ext>
            </a:extLst>
          </p:cNvPr>
          <p:cNvSpPr/>
          <p:nvPr/>
        </p:nvSpPr>
        <p:spPr>
          <a:xfrm>
            <a:off x="5826607" y="4816930"/>
            <a:ext cx="1104790" cy="276999"/>
          </a:xfrm>
          <a:prstGeom prst="rect">
            <a:avLst/>
          </a:prstGeom>
        </p:spPr>
        <p:txBody>
          <a:bodyPr wrap="none">
            <a:spAutoFit/>
          </a:bodyPr>
          <a:lstStyle/>
          <a:p>
            <a:r>
              <a:rPr lang="en-US" altLang="ko-KR" sz="1200" dirty="0">
                <a:latin typeface="LG스마트체 Regular" panose="020B0600000101010101" pitchFamily="50" charset="-127"/>
              </a:rPr>
              <a:t>Ambient light</a:t>
            </a:r>
          </a:p>
        </p:txBody>
      </p:sp>
      <p:sp>
        <p:nvSpPr>
          <p:cNvPr id="78" name="제목 3">
            <a:extLst>
              <a:ext uri="{FF2B5EF4-FFF2-40B4-BE49-F238E27FC236}">
                <a16:creationId xmlns:a16="http://schemas.microsoft.com/office/drawing/2014/main" id="{42E14EC3-A887-45D6-A629-4BBA0ED5E5F2}"/>
              </a:ext>
            </a:extLst>
          </p:cNvPr>
          <p:cNvSpPr>
            <a:spLocks noGrp="1"/>
          </p:cNvSpPr>
          <p:nvPr>
            <p:ph type="title"/>
          </p:nvPr>
        </p:nvSpPr>
        <p:spPr>
          <a:xfrm>
            <a:off x="101722" y="82456"/>
            <a:ext cx="5616624" cy="418721"/>
          </a:xfrm>
        </p:spPr>
        <p:txBody>
          <a:bodyPr/>
          <a:lstStyle/>
          <a:p>
            <a:r>
              <a:rPr lang="en-US" altLang="ko-KR" dirty="0"/>
              <a:t>Radiometry</a:t>
            </a:r>
            <a:endParaRPr lang="ko-KR" altLang="en-US" dirty="0"/>
          </a:p>
        </p:txBody>
      </p:sp>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1274FA1F-828B-48B9-A4F8-1FFF9923A0F0}"/>
                  </a:ext>
                </a:extLst>
              </p:cNvPr>
              <p:cNvSpPr txBox="1"/>
              <p:nvPr/>
            </p:nvSpPr>
            <p:spPr>
              <a:xfrm>
                <a:off x="528079" y="1718832"/>
                <a:ext cx="8082918" cy="117391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num>
                            <m:den>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h𝑐</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den>
                              </m:f>
                            </m:den>
                          </m:f>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𝛽</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𝜃</m:t>
                                  </m:r>
                                  <m:r>
                                    <a:rPr lang="en-US" altLang="ko-KR" sz="1200" i="1">
                                      <a:latin typeface="Cambria Math" panose="02040503050406030204" pitchFamily="18" charset="0"/>
                                    </a:rPr>
                                    <m:t>,</m:t>
                                  </m:r>
                                  <m:r>
                                    <a:rPr lang="en-US" altLang="ko-KR" sz="1200" i="1">
                                      <a:latin typeface="Cambria Math" panose="02040503050406030204" pitchFamily="18" charset="0"/>
                                    </a:rPr>
                                    <m:t>𝑅</m:t>
                                  </m:r>
                                </m:e>
                              </m:d>
                              <m:r>
                                <a:rPr lang="en-US" altLang="ko-KR" sz="1200" i="1">
                                  <a:latin typeface="Cambria Math" panose="02040503050406030204" pitchFamily="18" charset="0"/>
                                  <a:ea typeface="Cambria Math" panose="02040503050406030204" pitchFamily="18" charset="0"/>
                                </a:rPr>
                                <m:t>∆</m:t>
                              </m:r>
                              <m:r>
                                <a:rPr lang="en-US" altLang="ko-KR" sz="1200" i="1">
                                  <a:latin typeface="Cambria Math" panose="02040503050406030204" pitchFamily="18" charset="0"/>
                                  <a:ea typeface="Cambria Math" panose="02040503050406030204" pitchFamily="18" charset="0"/>
                                </a:rPr>
                                <m:t>𝑅</m:t>
                              </m:r>
                            </m:e>
                            <m:sub>
                              <m:r>
                                <a:rPr lang="en-US" altLang="ko-KR" sz="1200" i="1">
                                  <a:latin typeface="Cambria Math" panose="02040503050406030204" pitchFamily="18" charset="0"/>
                                </a:rPr>
                                <m:t>𝐿</m:t>
                              </m:r>
                            </m:sub>
                          </m:sSub>
                        </m:e>
                      </m:d>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unc>
                            <m:funcPr>
                              <m:ctrlPr>
                                <a:rPr lang="en-US" altLang="ko-KR" sz="1200" i="1" smtClean="0">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e>
                              </m:func>
                            </m:e>
                          </m:func>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b="0" i="1" smtClean="0">
                          <a:latin typeface="Cambria Math" panose="02040503050406030204" pitchFamily="18" charset="0"/>
                        </a:rPr>
                        <m:t>+</m:t>
                      </m:r>
                      <m:r>
                        <a:rPr lang="en-US" altLang="ko-KR" sz="120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 xmlns:m="http://schemas.openxmlformats.org/officeDocument/2006/math">
                      <m:r>
                        <a:rPr lang="en-US" altLang="ko-KR" sz="1200" b="0" i="1" smtClean="0">
                          <a:latin typeface="Cambria Math" panose="02040503050406030204" pitchFamily="18" charset="0"/>
                        </a:rPr>
                        <m:t>              =</m:t>
                      </m:r>
                      <m:d>
                        <m:dPr>
                          <m:begChr m:val="["/>
                          <m:endChr m:val="]"/>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𝑡</m:t>
                              </m:r>
                            </m:num>
                            <m:den>
                              <m:f>
                                <m:fPr>
                                  <m:ctrlPr>
                                    <a:rPr lang="en-US" altLang="ko-KR" sz="1200" i="1">
                                      <a:latin typeface="Cambria Math" panose="02040503050406030204" pitchFamily="18" charset="0"/>
                                    </a:rPr>
                                  </m:ctrlPr>
                                </m:fPr>
                                <m:num>
                                  <m:r>
                                    <a:rPr lang="en-US" altLang="ko-KR" sz="1200" i="1">
                                      <a:latin typeface="Cambria Math" panose="02040503050406030204" pitchFamily="18" charset="0"/>
                                    </a:rPr>
                                    <m:t>h𝑐</m:t>
                                  </m:r>
                                </m:num>
                                <m:den>
                                  <m:r>
                                    <a:rPr lang="en-US" altLang="ko-KR" sz="1200" i="1">
                                      <a:latin typeface="Cambria Math" panose="02040503050406030204" pitchFamily="18" charset="0"/>
                                    </a:rPr>
                                    <m:t>𝜆</m:t>
                                  </m:r>
                                </m:den>
                              </m:f>
                            </m:den>
                          </m:f>
                        </m:e>
                      </m:d>
                      <m:r>
                        <a:rPr lang="en-US" altLang="ko-KR" sz="1200" i="1">
                          <a:latin typeface="Cambria Math" panose="02040503050406030204" pitchFamily="18" charset="0"/>
                        </a:rPr>
                        <m:t>∙</m:t>
                      </m:r>
                      <m:r>
                        <a:rPr lang="en-US" altLang="ko-KR" sz="1200" b="0" i="1" smtClean="0">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−2</m:t>
                              </m:r>
                              <m:r>
                                <a:rPr lang="en-US" altLang="ko-KR" sz="1200" i="1">
                                  <a:latin typeface="Cambria Math" panose="02040503050406030204" pitchFamily="18" charset="0"/>
                                </a:rPr>
                                <m:t>𝛼</m:t>
                              </m:r>
                              <m:r>
                                <a:rPr lang="en-US" altLang="ko-KR" sz="1200" i="1">
                                  <a:latin typeface="Cambria Math" panose="02040503050406030204" pitchFamily="18" charset="0"/>
                                </a:rPr>
                                <m:t>𝑅</m:t>
                              </m:r>
                            </m:e>
                          </m:d>
                        </m:e>
                      </m:func>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p:sp>
            <p:nvSpPr>
              <p:cNvPr id="82" name="TextBox 81">
                <a:extLst>
                  <a:ext uri="{FF2B5EF4-FFF2-40B4-BE49-F238E27FC236}">
                    <a16:creationId xmlns:a16="http://schemas.microsoft.com/office/drawing/2014/main" id="{1274FA1F-828B-48B9-A4F8-1FFF9923A0F0}"/>
                  </a:ext>
                </a:extLst>
              </p:cNvPr>
              <p:cNvSpPr txBox="1">
                <a:spLocks noRot="1" noChangeAspect="1" noMove="1" noResize="1" noEditPoints="1" noAdjustHandles="1" noChangeArrowheads="1" noChangeShapeType="1" noTextEdit="1"/>
              </p:cNvSpPr>
              <p:nvPr/>
            </p:nvSpPr>
            <p:spPr>
              <a:xfrm>
                <a:off x="528079" y="1718832"/>
                <a:ext cx="8082918" cy="1173911"/>
              </a:xfrm>
              <a:prstGeom prst="rect">
                <a:avLst/>
              </a:prstGeom>
              <a:blipFill>
                <a:blip r:embed="rId19"/>
                <a:stretch>
                  <a:fillRect l="-679" t="-65285" b="-3108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4872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F455E11-8F75-491E-8B7A-EADC21344CEB}"/>
                  </a:ext>
                </a:extLst>
              </p:cNvPr>
              <p:cNvSpPr txBox="1"/>
              <p:nvPr/>
            </p:nvSpPr>
            <p:spPr>
              <a:xfrm>
                <a:off x="197323" y="731175"/>
                <a:ext cx="1970924" cy="2764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𝐸</m:t>
                          </m:r>
                        </m:e>
                      </m:acc>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𝐸</m:t>
                              </m:r>
                            </m:e>
                          </m:acc>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d>
                                <m:dPr>
                                  <m:ctrlPr>
                                    <a:rPr lang="en-US" altLang="ko-KR" sz="1200" b="0" i="1" smtClean="0">
                                      <a:latin typeface="Cambria Math" panose="02040503050406030204" pitchFamily="18" charset="0"/>
                                    </a:rPr>
                                  </m:ctrlPr>
                                </m:dPr>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𝑘</m:t>
                                      </m:r>
                                    </m:e>
                                  </m:acc>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𝑟</m:t>
                                      </m:r>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𝑡</m:t>
                                  </m:r>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69" name="TextBox 168">
                <a:extLst>
                  <a:ext uri="{FF2B5EF4-FFF2-40B4-BE49-F238E27FC236}">
                    <a16:creationId xmlns:a16="http://schemas.microsoft.com/office/drawing/2014/main" id="{0F455E11-8F75-491E-8B7A-EADC21344CEB}"/>
                  </a:ext>
                </a:extLst>
              </p:cNvPr>
              <p:cNvSpPr txBox="1">
                <a:spLocks noRot="1" noChangeAspect="1" noMove="1" noResize="1" noEditPoints="1" noAdjustHandles="1" noChangeArrowheads="1" noChangeShapeType="1" noTextEdit="1"/>
              </p:cNvSpPr>
              <p:nvPr/>
            </p:nvSpPr>
            <p:spPr>
              <a:xfrm>
                <a:off x="197323" y="731175"/>
                <a:ext cx="1970924" cy="276422"/>
              </a:xfrm>
              <a:prstGeom prst="rect">
                <a:avLst/>
              </a:prstGeom>
              <a:blipFill>
                <a:blip r:embed="rId3"/>
                <a:stretch>
                  <a:fillRect l="-2778" t="-2222" b="-4444"/>
                </a:stretch>
              </a:blipFill>
            </p:spPr>
            <p:txBody>
              <a:bodyPr/>
              <a:lstStyle/>
              <a:p>
                <a:r>
                  <a:rPr lang="ko-KR" altLang="en-US">
                    <a:noFill/>
                  </a:rPr>
                  <a:t> </a:t>
                </a:r>
              </a:p>
            </p:txBody>
          </p:sp>
        </mc:Fallback>
      </mc:AlternateContent>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A71E4376-5A24-46EE-8F47-90A6FCC5CFF5}"/>
                  </a:ext>
                </a:extLst>
              </p:cNvPr>
              <p:cNvSpPr txBox="1"/>
              <p:nvPr/>
            </p:nvSpPr>
            <p:spPr>
              <a:xfrm>
                <a:off x="197323" y="1193137"/>
                <a:ext cx="1213987"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57" name="TextBox 156">
                <a:extLst>
                  <a:ext uri="{FF2B5EF4-FFF2-40B4-BE49-F238E27FC236}">
                    <a16:creationId xmlns:a16="http://schemas.microsoft.com/office/drawing/2014/main" id="{A71E4376-5A24-46EE-8F47-90A6FCC5CFF5}"/>
                  </a:ext>
                </a:extLst>
              </p:cNvPr>
              <p:cNvSpPr txBox="1">
                <a:spLocks noRot="1" noChangeAspect="1" noMove="1" noResize="1" noEditPoints="1" noAdjustHandles="1" noChangeArrowheads="1" noChangeShapeType="1" noTextEdit="1"/>
              </p:cNvSpPr>
              <p:nvPr/>
            </p:nvSpPr>
            <p:spPr>
              <a:xfrm>
                <a:off x="197323" y="1193137"/>
                <a:ext cx="1213987" cy="184666"/>
              </a:xfrm>
              <a:prstGeom prst="rect">
                <a:avLst/>
              </a:prstGeom>
              <a:blipFill>
                <a:blip r:embed="rId4"/>
                <a:stretch>
                  <a:fillRect l="-4500" t="-3333"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E2D932B1-1B52-470F-B6D1-77CDF3389B7F}"/>
                  </a:ext>
                </a:extLst>
              </p:cNvPr>
              <p:cNvSpPr/>
              <p:nvPr/>
            </p:nvSpPr>
            <p:spPr>
              <a:xfrm>
                <a:off x="156465" y="1683609"/>
                <a:ext cx="1925592" cy="62760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𝜃</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num>
                        <m:den>
                          <m:r>
                            <a:rPr lang="en-US" altLang="ko-KR" sz="1200" b="0" i="1" smtClean="0">
                              <a:latin typeface="Cambria Math" panose="02040503050406030204" pitchFamily="18" charset="0"/>
                            </a:rPr>
                            <m:t>𝑇</m:t>
                          </m:r>
                        </m:den>
                      </m:f>
                      <m:r>
                        <a:rPr lang="en-US" altLang="ko-KR" sz="1200" b="0" i="1" smtClean="0">
                          <a:latin typeface="Cambria Math" panose="02040503050406030204" pitchFamily="18" charset="0"/>
                        </a:rPr>
                        <m:t>𝑡</m:t>
                      </m:r>
                    </m:oMath>
                  </m:oMathPara>
                </a14:m>
                <a:br>
                  <a:rPr lang="en-US" altLang="ko-KR" sz="1200" b="0" dirty="0"/>
                </a:br>
                <a14:m>
                  <m:oMath xmlns:m="http://schemas.openxmlformats.org/officeDocument/2006/math">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𝜉</m:t>
                    </m:r>
                    <m:r>
                      <a:rPr lang="en-US" altLang="ko-KR" sz="1200" b="0" i="1" smtClean="0">
                        <a:latin typeface="Cambria Math" panose="02040503050406030204" pitchFamily="18" charset="0"/>
                      </a:rPr>
                      <m:t>𝑡</m:t>
                    </m:r>
                  </m:oMath>
                </a14:m>
                <a:r>
                  <a:rPr lang="en-US" altLang="ko-KR" sz="1200" dirty="0"/>
                  <a:t> </a:t>
                </a:r>
                <a:endParaRPr lang="ko-KR" altLang="en-US" sz="1200" dirty="0"/>
              </a:p>
            </p:txBody>
          </p:sp>
        </mc:Choice>
        <mc:Fallback xmlns="">
          <p:sp>
            <p:nvSpPr>
              <p:cNvPr id="2" name="직사각형 1">
                <a:extLst>
                  <a:ext uri="{FF2B5EF4-FFF2-40B4-BE49-F238E27FC236}">
                    <a16:creationId xmlns:a16="http://schemas.microsoft.com/office/drawing/2014/main" id="{E2D932B1-1B52-470F-B6D1-77CDF3389B7F}"/>
                  </a:ext>
                </a:extLst>
              </p:cNvPr>
              <p:cNvSpPr>
                <a:spLocks noRot="1" noChangeAspect="1" noMove="1" noResize="1" noEditPoints="1" noAdjustHandles="1" noChangeArrowheads="1" noChangeShapeType="1" noTextEdit="1"/>
              </p:cNvSpPr>
              <p:nvPr/>
            </p:nvSpPr>
            <p:spPr>
              <a:xfrm>
                <a:off x="156465" y="1683609"/>
                <a:ext cx="1925592" cy="627608"/>
              </a:xfrm>
              <a:prstGeom prst="rect">
                <a:avLst/>
              </a:prstGeom>
              <a:blipFill>
                <a:blip r:embed="rId5"/>
                <a:stretch>
                  <a:fillRect b="-1942"/>
                </a:stretch>
              </a:blipFill>
            </p:spPr>
            <p:txBody>
              <a:bodyPr/>
              <a:lstStyle/>
              <a:p>
                <a:r>
                  <a:rPr lang="ko-KR" altLang="en-US">
                    <a:noFill/>
                  </a:rPr>
                  <a:t> </a:t>
                </a:r>
              </a:p>
            </p:txBody>
          </p:sp>
        </mc:Fallback>
      </mc:AlternateContent>
      <p:sp>
        <p:nvSpPr>
          <p:cNvPr id="8" name="타원 7">
            <a:extLst>
              <a:ext uri="{FF2B5EF4-FFF2-40B4-BE49-F238E27FC236}">
                <a16:creationId xmlns:a16="http://schemas.microsoft.com/office/drawing/2014/main" id="{6A591FB1-3EC8-47C1-905A-57AD7D3F2DE3}"/>
              </a:ext>
            </a:extLst>
          </p:cNvPr>
          <p:cNvSpPr/>
          <p:nvPr/>
        </p:nvSpPr>
        <p:spPr>
          <a:xfrm>
            <a:off x="2921795" y="1178937"/>
            <a:ext cx="1438275" cy="14382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원호 8">
            <a:extLst>
              <a:ext uri="{FF2B5EF4-FFF2-40B4-BE49-F238E27FC236}">
                <a16:creationId xmlns:a16="http://schemas.microsoft.com/office/drawing/2014/main" id="{85396E6B-C5DA-421D-8F10-B875E3341D80}"/>
              </a:ext>
            </a:extLst>
          </p:cNvPr>
          <p:cNvSpPr/>
          <p:nvPr/>
        </p:nvSpPr>
        <p:spPr>
          <a:xfrm>
            <a:off x="2921795" y="1178937"/>
            <a:ext cx="1438275" cy="1438275"/>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28E275A4-6913-48A4-9358-8472C95F31CE}"/>
              </a:ext>
            </a:extLst>
          </p:cNvPr>
          <p:cNvCxnSpPr/>
          <p:nvPr/>
        </p:nvCxnSpPr>
        <p:spPr>
          <a:xfrm>
            <a:off x="2376488" y="1898074"/>
            <a:ext cx="2528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D4AF819A-1342-4D5B-80C4-673C5315A2F1}"/>
              </a:ext>
            </a:extLst>
          </p:cNvPr>
          <p:cNvCxnSpPr>
            <a:cxnSpLocks/>
          </p:cNvCxnSpPr>
          <p:nvPr/>
        </p:nvCxnSpPr>
        <p:spPr>
          <a:xfrm rot="16200000">
            <a:off x="2376488" y="1898074"/>
            <a:ext cx="2528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원호 166">
            <a:extLst>
              <a:ext uri="{FF2B5EF4-FFF2-40B4-BE49-F238E27FC236}">
                <a16:creationId xmlns:a16="http://schemas.microsoft.com/office/drawing/2014/main" id="{C05400AD-BE77-4D48-86E4-D807BBF9DF95}"/>
              </a:ext>
            </a:extLst>
          </p:cNvPr>
          <p:cNvSpPr/>
          <p:nvPr/>
        </p:nvSpPr>
        <p:spPr>
          <a:xfrm>
            <a:off x="3297922" y="1555064"/>
            <a:ext cx="686019" cy="686019"/>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FA9C177C-316A-4F7F-953C-3B1040805BC9}"/>
              </a:ext>
            </a:extLst>
          </p:cNvPr>
          <p:cNvCxnSpPr/>
          <p:nvPr/>
        </p:nvCxnSpPr>
        <p:spPr>
          <a:xfrm flipV="1">
            <a:off x="3640931" y="821519"/>
            <a:ext cx="773907" cy="107655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1FCB54C1-ECFD-4DC4-92AB-57DBFCA76BF9}"/>
                  </a:ext>
                </a:extLst>
              </p:cNvPr>
              <p:cNvSpPr/>
              <p:nvPr/>
            </p:nvSpPr>
            <p:spPr>
              <a:xfrm>
                <a:off x="3931445" y="1549409"/>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𝜃</m:t>
                      </m:r>
                    </m:oMath>
                  </m:oMathPara>
                </a14:m>
                <a:endParaRPr lang="ko-KR" altLang="en-US" dirty="0"/>
              </a:p>
            </p:txBody>
          </p:sp>
        </mc:Choice>
        <mc:Fallback xmlns="">
          <p:sp>
            <p:nvSpPr>
              <p:cNvPr id="20" name="직사각형 19">
                <a:extLst>
                  <a:ext uri="{FF2B5EF4-FFF2-40B4-BE49-F238E27FC236}">
                    <a16:creationId xmlns:a16="http://schemas.microsoft.com/office/drawing/2014/main" id="{1FCB54C1-ECFD-4DC4-92AB-57DBFCA76BF9}"/>
                  </a:ext>
                </a:extLst>
              </p:cNvPr>
              <p:cNvSpPr>
                <a:spLocks noRot="1" noChangeAspect="1" noMove="1" noResize="1" noEditPoints="1" noAdjustHandles="1" noChangeArrowheads="1" noChangeShapeType="1" noTextEdit="1"/>
              </p:cNvSpPr>
              <p:nvPr/>
            </p:nvSpPr>
            <p:spPr>
              <a:xfrm>
                <a:off x="3931445" y="1549409"/>
                <a:ext cx="374140" cy="36933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0" name="직사각형 179">
                <a:extLst>
                  <a:ext uri="{FF2B5EF4-FFF2-40B4-BE49-F238E27FC236}">
                    <a16:creationId xmlns:a16="http://schemas.microsoft.com/office/drawing/2014/main" id="{56330845-AB1B-48C6-A8E6-375599E7D920}"/>
                  </a:ext>
                </a:extLst>
              </p:cNvPr>
              <p:cNvSpPr/>
              <p:nvPr/>
            </p:nvSpPr>
            <p:spPr>
              <a:xfrm>
                <a:off x="135363" y="2410468"/>
                <a:ext cx="2347374" cy="57676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nary>
                        <m:naryPr>
                          <m:limLoc m:val="undOvr"/>
                          <m:subHide m:val="on"/>
                          <m:supHide m:val="on"/>
                          <m:ctrlPr>
                            <a:rPr lang="en-US" altLang="ko-KR" sz="1200" b="0" i="1" smtClean="0">
                              <a:latin typeface="Cambria Math" panose="02040503050406030204" pitchFamily="18" charset="0"/>
                            </a:rPr>
                          </m:ctrlPr>
                        </m:naryPr>
                        <m:sub/>
                        <m:sup/>
                        <m:e>
                          <m:r>
                            <a:rPr lang="en-US" altLang="ko-KR" sz="1200" b="0" i="1" smtClean="0">
                              <a:latin typeface="Cambria Math" panose="02040503050406030204" pitchFamily="18" charset="0"/>
                            </a:rPr>
                            <m:t>𝜔</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𝑑𝑡</m:t>
                          </m:r>
                        </m:e>
                      </m:nary>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𝜉</m:t>
                          </m:r>
                        </m:num>
                        <m:den>
                          <m:r>
                            <a:rPr lang="en-US" altLang="ko-KR" sz="1200" b="0" i="1" smtClean="0">
                              <a:latin typeface="Cambria Math" panose="02040503050406030204" pitchFamily="18" charset="0"/>
                            </a:rPr>
                            <m:t>2</m:t>
                          </m:r>
                        </m:den>
                      </m:f>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𝑡</m:t>
                          </m:r>
                        </m:e>
                        <m:sup>
                          <m:r>
                            <a:rPr lang="en-US" altLang="ko-KR" sz="1200" b="0" i="1" smtClean="0">
                              <a:latin typeface="Cambria Math" panose="02040503050406030204" pitchFamily="18" charset="0"/>
                            </a:rPr>
                            <m:t>2</m:t>
                          </m:r>
                        </m:sup>
                      </m:sSup>
                    </m:oMath>
                  </m:oMathPara>
                </a14:m>
                <a:endParaRPr lang="ko-KR" altLang="en-US" sz="1200" dirty="0"/>
              </a:p>
            </p:txBody>
          </p:sp>
        </mc:Choice>
        <mc:Fallback xmlns="">
          <p:sp>
            <p:nvSpPr>
              <p:cNvPr id="180" name="직사각형 179">
                <a:extLst>
                  <a:ext uri="{FF2B5EF4-FFF2-40B4-BE49-F238E27FC236}">
                    <a16:creationId xmlns:a16="http://schemas.microsoft.com/office/drawing/2014/main" id="{56330845-AB1B-48C6-A8E6-375599E7D920}"/>
                  </a:ext>
                </a:extLst>
              </p:cNvPr>
              <p:cNvSpPr>
                <a:spLocks noRot="1" noChangeAspect="1" noMove="1" noResize="1" noEditPoints="1" noAdjustHandles="1" noChangeArrowheads="1" noChangeShapeType="1" noTextEdit="1"/>
              </p:cNvSpPr>
              <p:nvPr/>
            </p:nvSpPr>
            <p:spPr>
              <a:xfrm>
                <a:off x="135363" y="2410468"/>
                <a:ext cx="2347374" cy="576761"/>
              </a:xfrm>
              <a:prstGeom prst="rect">
                <a:avLst/>
              </a:prstGeom>
              <a:blipFill>
                <a:blip r:embed="rId7"/>
                <a:stretch>
                  <a:fillRect l="-11948"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59AAD1D6-AD56-4795-90FB-F4B9D02843D6}"/>
                  </a:ext>
                </a:extLst>
              </p:cNvPr>
              <p:cNvSpPr txBox="1"/>
              <p:nvPr/>
            </p:nvSpPr>
            <p:spPr>
              <a:xfrm>
                <a:off x="197323" y="3129174"/>
                <a:ext cx="2384755" cy="59965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𝜉</m:t>
                                      </m:r>
                                    </m:num>
                                    <m:den>
                                      <m:r>
                                        <a:rPr lang="en-US" altLang="ko-KR" sz="1200" i="1">
                                          <a:latin typeface="Cambria Math" panose="02040503050406030204" pitchFamily="18" charset="0"/>
                                        </a:rPr>
                                        <m:t>2</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1" name="TextBox 180">
                <a:extLst>
                  <a:ext uri="{FF2B5EF4-FFF2-40B4-BE49-F238E27FC236}">
                    <a16:creationId xmlns:a16="http://schemas.microsoft.com/office/drawing/2014/main" id="{59AAD1D6-AD56-4795-90FB-F4B9D02843D6}"/>
                  </a:ext>
                </a:extLst>
              </p:cNvPr>
              <p:cNvSpPr txBox="1">
                <a:spLocks noRot="1" noChangeAspect="1" noMove="1" noResize="1" noEditPoints="1" noAdjustHandles="1" noChangeArrowheads="1" noChangeShapeType="1" noTextEdit="1"/>
              </p:cNvSpPr>
              <p:nvPr/>
            </p:nvSpPr>
            <p:spPr>
              <a:xfrm>
                <a:off x="197323" y="3129174"/>
                <a:ext cx="2384755" cy="599651"/>
              </a:xfrm>
              <a:prstGeom prst="rect">
                <a:avLst/>
              </a:prstGeom>
              <a:blipFill>
                <a:blip r:embed="rId8"/>
                <a:stretch>
                  <a:fillRect l="-229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4C1F9899-11FE-48BA-BD5A-579AD3EBA5FB}"/>
                  </a:ext>
                </a:extLst>
              </p:cNvPr>
              <p:cNvSpPr txBox="1"/>
              <p:nvPr/>
            </p:nvSpPr>
            <p:spPr>
              <a:xfrm>
                <a:off x="198172" y="3751569"/>
                <a:ext cx="2569101" cy="41857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nary>
                                    <m:naryPr>
                                      <m:ctrlPr>
                                        <a:rPr lang="en-US" altLang="ko-KR" sz="120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𝑡</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𝜉</m:t>
                                          </m:r>
                                        </m:e>
                                      </m:d>
                                      <m:r>
                                        <a:rPr lang="en-US" altLang="ko-KR" sz="1200" i="1">
                                          <a:latin typeface="Cambria Math" panose="02040503050406030204" pitchFamily="18" charset="0"/>
                                        </a:rPr>
                                        <m:t>𝑑</m:t>
                                      </m:r>
                                      <m:r>
                                        <a:rPr lang="en-US" altLang="ko-KR" sz="1200" b="0" i="1" smtClean="0">
                                          <a:latin typeface="Cambria Math" panose="02040503050406030204" pitchFamily="18" charset="0"/>
                                        </a:rPr>
                                        <m:t>𝜉</m:t>
                                      </m:r>
                                    </m:e>
                                  </m:nary>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2" name="TextBox 181">
                <a:extLst>
                  <a:ext uri="{FF2B5EF4-FFF2-40B4-BE49-F238E27FC236}">
                    <a16:creationId xmlns:a16="http://schemas.microsoft.com/office/drawing/2014/main" id="{4C1F9899-11FE-48BA-BD5A-579AD3EBA5FB}"/>
                  </a:ext>
                </a:extLst>
              </p:cNvPr>
              <p:cNvSpPr txBox="1">
                <a:spLocks noRot="1" noChangeAspect="1" noMove="1" noResize="1" noEditPoints="1" noAdjustHandles="1" noChangeArrowheads="1" noChangeShapeType="1" noTextEdit="1"/>
              </p:cNvSpPr>
              <p:nvPr/>
            </p:nvSpPr>
            <p:spPr>
              <a:xfrm>
                <a:off x="198172" y="3751569"/>
                <a:ext cx="2569101" cy="418576"/>
              </a:xfrm>
              <a:prstGeom prst="rect">
                <a:avLst/>
              </a:prstGeom>
              <a:blipFill>
                <a:blip r:embed="rId9"/>
                <a:stretch>
                  <a:fillRect l="-2138" t="-182609" b="-26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2CD7B000-F9FF-48E3-B20A-AD37B2FCFA64}"/>
                  </a:ext>
                </a:extLst>
              </p:cNvPr>
              <p:cNvSpPr txBox="1"/>
              <p:nvPr/>
            </p:nvSpPr>
            <p:spPr>
              <a:xfrm>
                <a:off x="197323" y="4306298"/>
                <a:ext cx="2975943" cy="41857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6" name="TextBox 185">
                <a:extLst>
                  <a:ext uri="{FF2B5EF4-FFF2-40B4-BE49-F238E27FC236}">
                    <a16:creationId xmlns:a16="http://schemas.microsoft.com/office/drawing/2014/main" id="{2CD7B000-F9FF-48E3-B20A-AD37B2FCFA64}"/>
                  </a:ext>
                </a:extLst>
              </p:cNvPr>
              <p:cNvSpPr txBox="1">
                <a:spLocks noRot="1" noChangeAspect="1" noMove="1" noResize="1" noEditPoints="1" noAdjustHandles="1" noChangeArrowheads="1" noChangeShapeType="1" noTextEdit="1"/>
              </p:cNvSpPr>
              <p:nvPr/>
            </p:nvSpPr>
            <p:spPr>
              <a:xfrm>
                <a:off x="197323" y="4306298"/>
                <a:ext cx="2975943" cy="418576"/>
              </a:xfrm>
              <a:prstGeom prst="rect">
                <a:avLst/>
              </a:prstGeom>
              <a:blipFill>
                <a:blip r:embed="rId10"/>
                <a:stretch>
                  <a:fillRect l="-1840" t="-182609" b="-26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2B0E9582-3696-4513-8047-785E1A29D548}"/>
                  </a:ext>
                </a:extLst>
              </p:cNvPr>
              <p:cNvSpPr txBox="1"/>
              <p:nvPr/>
            </p:nvSpPr>
            <p:spPr>
              <a:xfrm>
                <a:off x="197323" y="4900163"/>
                <a:ext cx="4560223" cy="601190"/>
              </a:xfrm>
              <a:prstGeom prst="rect">
                <a:avLst/>
              </a:prstGeom>
              <a:noFill/>
            </p:spPr>
            <p:txBody>
              <a:bodyPr wrap="none" lIns="0" tIns="0" rIns="0" bIns="0" rtlCol="0">
                <a:spAutoFit/>
              </a:bodyPr>
              <a:lstStyle/>
              <a:p>
                <a:pPr/>
                <a14:m>
                  <m:oMath xmlns:m="http://schemas.openxmlformats.org/officeDocument/2006/math">
                    <m:r>
                      <a:rPr lang="en-US" altLang="ko-KR" sz="1200" b="0" i="1" smtClean="0">
                        <a:latin typeface="Cambria Math" panose="02040503050406030204" pitchFamily="18" charset="0"/>
                      </a:rPr>
                      <m:t>𝐼</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𝑀</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𝑀</m:t>
                        </m:r>
                      </m:e>
                      <m:sup>
                        <m:r>
                          <a:rPr lang="en-US" altLang="ko-KR" sz="1200" i="1">
                            <a:latin typeface="Cambria Math" panose="02040503050406030204" pitchFamily="18" charset="0"/>
                          </a:rPr>
                          <m:t>∗</m:t>
                        </m:r>
                      </m:sup>
                    </m:sSup>
                  </m:oMath>
                </a14:m>
                <a:r>
                  <a:rPr lang="en-US" altLang="ko-KR" sz="1200" b="0" dirty="0">
                    <a:latin typeface="LG스마트체 Regular" panose="020B0600000101010101" pitchFamily="50" charset="-127"/>
                    <a:ea typeface="LG스마트체 Regular" panose="020B0600000101010101" pitchFamily="50" charset="-127"/>
                  </a:rPr>
                  <a:t>: </a:t>
                </a:r>
                <a:r>
                  <a:rPr lang="ko-KR" altLang="en-US" sz="1200" b="0" dirty="0">
                    <a:latin typeface="LG스마트체 Regular" panose="020B0600000101010101" pitchFamily="50" charset="-127"/>
                    <a:ea typeface="LG스마트체 Regular" panose="020B0600000101010101" pitchFamily="50" charset="-127"/>
                  </a:rPr>
                  <a:t>빛의 세기</a:t>
                </a:r>
                <a:br>
                  <a:rPr lang="en-US" altLang="ko-KR" sz="1200" i="1" dirty="0">
                    <a:latin typeface="LG스마트체 Regular" panose="020B0600000101010101" pitchFamily="50" charset="-127"/>
                    <a:ea typeface="LG스마트체 Regular" panose="020B0600000101010101" pitchFamily="50" charset="-127"/>
                  </a:rPr>
                </a:b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         =</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Sub>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𝑜</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begChr m:val="["/>
                              <m:endChr m:val="]"/>
                              <m:ctrlPr>
                                <a:rPr lang="en-US" altLang="ko-KR" sz="1200" i="1">
                                  <a:latin typeface="Cambria Math" panose="02040503050406030204" pitchFamily="18" charset="0"/>
                                </a:rPr>
                              </m:ctrlPr>
                            </m:dPr>
                            <m:e>
                              <m:nary>
                                <m:naryPr>
                                  <m:ctrlPr>
                                    <a:rPr lang="en-US" altLang="ko-KR" sz="1200" i="1">
                                      <a:latin typeface="Cambria Math" panose="02040503050406030204" pitchFamily="18" charset="0"/>
                                    </a:rPr>
                                  </m:ctrlPr>
                                </m:naryPr>
                                <m:sub>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sub>
                                <m:sup>
                                  <m:r>
                                    <a:rPr lang="en-US" altLang="ko-KR" sz="1200" i="1">
                                      <a:latin typeface="Cambria Math" panose="02040503050406030204" pitchFamily="18" charset="0"/>
                                    </a:rPr>
                                    <m:t>𝑡</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b="0" i="1" smtClean="0">
                                  <a:latin typeface="Cambria Math" panose="02040503050406030204" pitchFamily="18" charset="0"/>
                                </a:rPr>
                                <m:t>+</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r>
                        <a:rPr lang="en-US" altLang="ko-KR" sz="1200" b="0" i="1" smtClean="0">
                          <a:latin typeface="Cambria Math" panose="02040503050406030204" pitchFamily="18" charset="0"/>
                        </a:rPr>
                        <m:t> </m:t>
                      </m:r>
                    </m:oMath>
                  </m:oMathPara>
                </a14:m>
                <a:endParaRPr lang="en-US" altLang="ko-KR" sz="1200" b="1" i="1" dirty="0">
                  <a:latin typeface="LG스마트체 Regular" panose="020B0600000101010101" pitchFamily="50" charset="-127"/>
                  <a:ea typeface="LG스마트체 Regular" panose="020B0600000101010101" pitchFamily="50" charset="-127"/>
                </a:endParaRPr>
              </a:p>
            </p:txBody>
          </p:sp>
        </mc:Choice>
        <mc:Fallback xmlns="">
          <p:sp>
            <p:nvSpPr>
              <p:cNvPr id="187" name="TextBox 186">
                <a:extLst>
                  <a:ext uri="{FF2B5EF4-FFF2-40B4-BE49-F238E27FC236}">
                    <a16:creationId xmlns:a16="http://schemas.microsoft.com/office/drawing/2014/main" id="{2B0E9582-3696-4513-8047-785E1A29D548}"/>
                  </a:ext>
                </a:extLst>
              </p:cNvPr>
              <p:cNvSpPr txBox="1">
                <a:spLocks noRot="1" noChangeAspect="1" noMove="1" noResize="1" noEditPoints="1" noAdjustHandles="1" noChangeArrowheads="1" noChangeShapeType="1" noTextEdit="1"/>
              </p:cNvSpPr>
              <p:nvPr/>
            </p:nvSpPr>
            <p:spPr>
              <a:xfrm>
                <a:off x="197323" y="4900163"/>
                <a:ext cx="4560223" cy="601190"/>
              </a:xfrm>
              <a:prstGeom prst="rect">
                <a:avLst/>
              </a:prstGeom>
              <a:blipFill>
                <a:blip r:embed="rId11"/>
                <a:stretch>
                  <a:fillRect l="-1203" t="-98980" b="-1877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FE4AE5BA-0B87-4EFA-B966-7F150A293FF9}"/>
                  </a:ext>
                </a:extLst>
              </p:cNvPr>
              <p:cNvSpPr/>
              <p:nvPr/>
            </p:nvSpPr>
            <p:spPr>
              <a:xfrm>
                <a:off x="197323" y="5615226"/>
                <a:ext cx="214180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oMath>
                  </m:oMathPara>
                </a14:m>
                <a:endParaRPr lang="ko-KR" altLang="en-US" sz="1200" dirty="0"/>
              </a:p>
            </p:txBody>
          </p:sp>
        </mc:Choice>
        <mc:Fallback xmlns="">
          <p:sp>
            <p:nvSpPr>
              <p:cNvPr id="21" name="직사각형 20">
                <a:extLst>
                  <a:ext uri="{FF2B5EF4-FFF2-40B4-BE49-F238E27FC236}">
                    <a16:creationId xmlns:a16="http://schemas.microsoft.com/office/drawing/2014/main" id="{FE4AE5BA-0B87-4EFA-B966-7F150A293FF9}"/>
                  </a:ext>
                </a:extLst>
              </p:cNvPr>
              <p:cNvSpPr>
                <a:spLocks noRot="1" noChangeAspect="1" noMove="1" noResize="1" noEditPoints="1" noAdjustHandles="1" noChangeArrowheads="1" noChangeShapeType="1" noTextEdit="1"/>
              </p:cNvSpPr>
              <p:nvPr/>
            </p:nvSpPr>
            <p:spPr>
              <a:xfrm>
                <a:off x="197323" y="5615226"/>
                <a:ext cx="2141805" cy="276999"/>
              </a:xfrm>
              <a:prstGeom prst="rect">
                <a:avLst/>
              </a:prstGeom>
              <a:blipFill>
                <a:blip r:embed="rId12"/>
                <a:stretch>
                  <a:fillRect b="-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직사각형 21">
                <a:extLst>
                  <a:ext uri="{FF2B5EF4-FFF2-40B4-BE49-F238E27FC236}">
                    <a16:creationId xmlns:a16="http://schemas.microsoft.com/office/drawing/2014/main" id="{03118C34-1B4B-4BBE-82E9-64A6CB4BE88A}"/>
                  </a:ext>
                </a:extLst>
              </p:cNvPr>
              <p:cNvSpPr/>
              <p:nvPr/>
            </p:nvSpPr>
            <p:spPr>
              <a:xfrm>
                <a:off x="5241985" y="2708651"/>
                <a:ext cx="214180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oMath>
                  </m:oMathPara>
                </a14:m>
                <a:endParaRPr lang="ko-KR" altLang="en-US" sz="1200" dirty="0"/>
              </a:p>
            </p:txBody>
          </p:sp>
        </mc:Choice>
        <mc:Fallback xmlns="">
          <p:sp>
            <p:nvSpPr>
              <p:cNvPr id="22" name="직사각형 21">
                <a:extLst>
                  <a:ext uri="{FF2B5EF4-FFF2-40B4-BE49-F238E27FC236}">
                    <a16:creationId xmlns:a16="http://schemas.microsoft.com/office/drawing/2014/main" id="{03118C34-1B4B-4BBE-82E9-64A6CB4BE88A}"/>
                  </a:ext>
                </a:extLst>
              </p:cNvPr>
              <p:cNvSpPr>
                <a:spLocks noRot="1" noChangeAspect="1" noMove="1" noResize="1" noEditPoints="1" noAdjustHandles="1" noChangeArrowheads="1" noChangeShapeType="1" noTextEdit="1"/>
              </p:cNvSpPr>
              <p:nvPr/>
            </p:nvSpPr>
            <p:spPr>
              <a:xfrm>
                <a:off x="5241985" y="2708651"/>
                <a:ext cx="2141805" cy="276999"/>
              </a:xfrm>
              <a:prstGeom prst="rect">
                <a:avLst/>
              </a:prstGeom>
              <a:blipFill>
                <a:blip r:embed="rId13"/>
                <a:stretch>
                  <a:fillRect b="-6522"/>
                </a:stretch>
              </a:blipFill>
            </p:spPr>
            <p:txBody>
              <a:bodyPr/>
              <a:lstStyle/>
              <a:p>
                <a:r>
                  <a:rPr lang="ko-KR" altLang="en-US">
                    <a:noFill/>
                  </a:rPr>
                  <a:t> </a:t>
                </a:r>
              </a:p>
            </p:txBody>
          </p:sp>
        </mc:Fallback>
      </mc:AlternateContent>
      <p:sp>
        <p:nvSpPr>
          <p:cNvPr id="23" name="TextBox 22">
            <a:extLst>
              <a:ext uri="{FF2B5EF4-FFF2-40B4-BE49-F238E27FC236}">
                <a16:creationId xmlns:a16="http://schemas.microsoft.com/office/drawing/2014/main" id="{BB1752C7-325A-4C5D-8210-3BCB415F99C0}"/>
              </a:ext>
            </a:extLst>
          </p:cNvPr>
          <p:cNvSpPr txBox="1"/>
          <p:nvPr/>
        </p:nvSpPr>
        <p:spPr>
          <a:xfrm>
            <a:off x="5241985" y="2985650"/>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Zero mean Gaussian random variable</a:t>
            </a:r>
          </a:p>
        </p:txBody>
      </p:sp>
      <mc:AlternateContent xmlns:mc="http://schemas.openxmlformats.org/markup-compatibility/2006" xmlns:a14="http://schemas.microsoft.com/office/drawing/2010/main">
        <mc:Choice Requires="a14">
          <p:sp>
            <p:nvSpPr>
              <p:cNvPr id="24" name="직사각형 23">
                <a:extLst>
                  <a:ext uri="{FF2B5EF4-FFF2-40B4-BE49-F238E27FC236}">
                    <a16:creationId xmlns:a16="http://schemas.microsoft.com/office/drawing/2014/main" id="{3A8480A9-29CB-4B9F-9CF7-49DC3FC34B57}"/>
                  </a:ext>
                </a:extLst>
              </p:cNvPr>
              <p:cNvSpPr/>
              <p:nvPr/>
            </p:nvSpPr>
            <p:spPr>
              <a:xfrm>
                <a:off x="5281503" y="3341922"/>
                <a:ext cx="2555380" cy="569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𝑝</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ad>
                            <m:radPr>
                              <m:degHide m:val="on"/>
                              <m:ctrlPr>
                                <a:rPr lang="en-US" altLang="ko-KR" sz="1200" b="0" i="1" smtClean="0">
                                  <a:latin typeface="Cambria Math" panose="02040503050406030204" pitchFamily="18" charset="0"/>
                                </a:rPr>
                              </m:ctrlPr>
                            </m:radPr>
                            <m:deg/>
                            <m:e>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e>
                          </m:ra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𝜎</m:t>
                              </m:r>
                            </m:e>
                            <m: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up>
                                      <m:r>
                                        <a:rPr lang="en-US" altLang="ko-KR" sz="1200" b="0" i="1" smtClean="0">
                                          <a:latin typeface="Cambria Math" panose="02040503050406030204" pitchFamily="18" charset="0"/>
                                        </a:rPr>
                                        <m:t>2</m:t>
                                      </m:r>
                                    </m:sup>
                                  </m:sSubSup>
                                </m:num>
                                <m:den>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𝜎</m:t>
                                      </m:r>
                                    </m:e>
                                    <m: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up>
                                      <m:r>
                                        <a:rPr lang="en-US" altLang="ko-KR" sz="1200" b="0" i="1" smtClean="0">
                                          <a:latin typeface="Cambria Math" panose="02040503050406030204" pitchFamily="18" charset="0"/>
                                        </a:rPr>
                                        <m:t>2</m:t>
                                      </m:r>
                                    </m:sup>
                                  </m:sSubSup>
                                </m:den>
                              </m:f>
                            </m:e>
                          </m:d>
                        </m:e>
                      </m:func>
                    </m:oMath>
                  </m:oMathPara>
                </a14:m>
                <a:endParaRPr lang="ko-KR" altLang="en-US" sz="1200" dirty="0"/>
              </a:p>
            </p:txBody>
          </p:sp>
        </mc:Choice>
        <mc:Fallback xmlns="">
          <p:sp>
            <p:nvSpPr>
              <p:cNvPr id="24" name="직사각형 23">
                <a:extLst>
                  <a:ext uri="{FF2B5EF4-FFF2-40B4-BE49-F238E27FC236}">
                    <a16:creationId xmlns:a16="http://schemas.microsoft.com/office/drawing/2014/main" id="{3A8480A9-29CB-4B9F-9CF7-49DC3FC34B57}"/>
                  </a:ext>
                </a:extLst>
              </p:cNvPr>
              <p:cNvSpPr>
                <a:spLocks noRot="1" noChangeAspect="1" noMove="1" noResize="1" noEditPoints="1" noAdjustHandles="1" noChangeArrowheads="1" noChangeShapeType="1" noTextEdit="1"/>
              </p:cNvSpPr>
              <p:nvPr/>
            </p:nvSpPr>
            <p:spPr>
              <a:xfrm>
                <a:off x="5281503" y="3341922"/>
                <a:ext cx="2555380" cy="569643"/>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직사각형 24">
                <a:extLst>
                  <a:ext uri="{FF2B5EF4-FFF2-40B4-BE49-F238E27FC236}">
                    <a16:creationId xmlns:a16="http://schemas.microsoft.com/office/drawing/2014/main" id="{4A0BB18A-440A-4436-BC49-7890BB71FB9B}"/>
                  </a:ext>
                </a:extLst>
              </p:cNvPr>
              <p:cNvSpPr/>
              <p:nvPr/>
            </p:nvSpPr>
            <p:spPr>
              <a:xfrm>
                <a:off x="5373003" y="3955382"/>
                <a:ext cx="2372380"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sz="1200" b="0" i="1" smtClean="0">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e>
                      </m:d>
                      <m:r>
                        <a:rPr lang="en-US" altLang="ko-KR" sz="1200" b="0" i="1" smtClean="0">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num>
                                <m:den>
                                  <m:r>
                                    <a:rPr lang="en-US" altLang="ko-KR" sz="1200" i="1">
                                      <a:latin typeface="Cambria Math" panose="02040503050406030204" pitchFamily="18" charset="0"/>
                                    </a:rPr>
                                    <m:t>2</m:t>
                                  </m:r>
                                </m:den>
                              </m:f>
                            </m:e>
                          </m:d>
                        </m:e>
                      </m:func>
                    </m:oMath>
                  </m:oMathPara>
                </a14:m>
                <a:endParaRPr lang="ko-KR" altLang="en-US" sz="1200" dirty="0"/>
              </a:p>
            </p:txBody>
          </p:sp>
        </mc:Choice>
        <mc:Fallback xmlns="">
          <p:sp>
            <p:nvSpPr>
              <p:cNvPr id="25" name="직사각형 24">
                <a:extLst>
                  <a:ext uri="{FF2B5EF4-FFF2-40B4-BE49-F238E27FC236}">
                    <a16:creationId xmlns:a16="http://schemas.microsoft.com/office/drawing/2014/main" id="{4A0BB18A-440A-4436-BC49-7890BB71FB9B}"/>
                  </a:ext>
                </a:extLst>
              </p:cNvPr>
              <p:cNvSpPr>
                <a:spLocks noRot="1" noChangeAspect="1" noMove="1" noResize="1" noEditPoints="1" noAdjustHandles="1" noChangeArrowheads="1" noChangeShapeType="1" noTextEdit="1"/>
              </p:cNvSpPr>
              <p:nvPr/>
            </p:nvSpPr>
            <p:spPr>
              <a:xfrm>
                <a:off x="5373003" y="3955382"/>
                <a:ext cx="2372380" cy="507318"/>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0750901-1813-4F87-86F0-5597F6577E79}"/>
                  </a:ext>
                </a:extLst>
              </p:cNvPr>
              <p:cNvSpPr txBox="1"/>
              <p:nvPr/>
            </p:nvSpPr>
            <p:spPr>
              <a:xfrm>
                <a:off x="5409472" y="599974"/>
                <a:ext cx="1467966" cy="1847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e>
                          </m:d>
                        </m:e>
                      </m:func>
                    </m:oMath>
                  </m:oMathPara>
                </a14:m>
                <a:br>
                  <a:rPr lang="en-US" altLang="ko-KR" sz="1200" b="0" i="1" dirty="0">
                    <a:latin typeface="Cambria Math" panose="02040503050406030204" pitchFamily="18" charset="0"/>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6" name="TextBox 25">
                <a:extLst>
                  <a:ext uri="{FF2B5EF4-FFF2-40B4-BE49-F238E27FC236}">
                    <a16:creationId xmlns:a16="http://schemas.microsoft.com/office/drawing/2014/main" id="{20750901-1813-4F87-86F0-5597F6577E79}"/>
                  </a:ext>
                </a:extLst>
              </p:cNvPr>
              <p:cNvSpPr txBox="1">
                <a:spLocks noRot="1" noChangeAspect="1" noMove="1" noResize="1" noEditPoints="1" noAdjustHandles="1" noChangeArrowheads="1" noChangeShapeType="1" noTextEdit="1"/>
              </p:cNvSpPr>
              <p:nvPr/>
            </p:nvSpPr>
            <p:spPr>
              <a:xfrm>
                <a:off x="5409472" y="599974"/>
                <a:ext cx="1467966" cy="184731"/>
              </a:xfrm>
              <a:prstGeom prst="rect">
                <a:avLst/>
              </a:prstGeom>
              <a:blipFill>
                <a:blip r:embed="rId16"/>
                <a:stretch>
                  <a:fillRect l="-3734" b="-3871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81824DC-5345-48FD-87BE-D8C6DBB36F4A}"/>
                  </a:ext>
                </a:extLst>
              </p:cNvPr>
              <p:cNvSpPr txBox="1"/>
              <p:nvPr/>
            </p:nvSpPr>
            <p:spPr>
              <a:xfrm>
                <a:off x="5409472" y="1093102"/>
                <a:ext cx="3484224" cy="144565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𝑒</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𝐸</m:t>
                              </m:r>
                            </m:e>
                            <m:sup>
                              <m:r>
                                <a:rPr lang="en-US" altLang="ko-KR" sz="1200" b="0" i="1" smtClean="0">
                                  <a:latin typeface="Cambria Math" panose="02040503050406030204" pitchFamily="18" charset="0"/>
                                </a:rPr>
                                <m:t>∗</m:t>
                              </m:r>
                            </m:sup>
                          </m:sSup>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d>
                    </m:oMath>
                    <m:oMath xmlns:m="http://schemas.openxmlformats.org/officeDocument/2006/math">
                      <m:r>
                        <a:rPr lang="en-US" altLang="ko-KR" sz="1200" b="0" i="1" smtClean="0">
                          <a:latin typeface="Cambria Math" panose="02040503050406030204" pitchFamily="18" charset="0"/>
                        </a:rPr>
                        <m:t>             =</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2</m:t>
                          </m:r>
                        </m:sup>
                      </m:sSubSup>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𝑇</m:t>
                          </m:r>
                        </m:den>
                      </m:f>
                      <m:nary>
                        <m:naryPr>
                          <m:ctrlPr>
                            <a:rPr lang="en-US" altLang="ko-KR" sz="1200" b="0" i="1" smtClean="0">
                              <a:latin typeface="Cambria Math" panose="02040503050406030204" pitchFamily="18" charset="0"/>
                            </a:rPr>
                          </m:ctrlPr>
                        </m:naryPr>
                        <m:sub>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𝑇</m:t>
                              </m:r>
                            </m:num>
                            <m:den>
                              <m:r>
                                <a:rPr lang="en-US" altLang="ko-KR" sz="1200" b="0" i="1" smtClean="0">
                                  <a:latin typeface="Cambria Math" panose="02040503050406030204" pitchFamily="18" charset="0"/>
                                </a:rPr>
                                <m:t>2</m:t>
                              </m:r>
                            </m:den>
                          </m:f>
                        </m:sub>
                        <m:sup>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𝑇</m:t>
                              </m:r>
                            </m:num>
                            <m:den>
                              <m:r>
                                <a:rPr lang="en-US" altLang="ko-KR" sz="1200" b="0" i="1" smtClean="0">
                                  <a:latin typeface="Cambria Math" panose="02040503050406030204" pitchFamily="18" charset="0"/>
                                </a:rPr>
                                <m:t>2</m:t>
                              </m:r>
                            </m:den>
                          </m:f>
                        </m:sup>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e>
                              </m:d>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e>
                              </m:func>
                            </m:e>
                          </m:func>
                          <m:r>
                            <a:rPr lang="en-US" altLang="ko-KR" sz="1200" b="0" i="1" smtClean="0">
                              <a:latin typeface="Cambria Math" panose="02040503050406030204" pitchFamily="18" charset="0"/>
                            </a:rPr>
                            <m:t>𝑑𝑡</m:t>
                          </m:r>
                        </m:e>
                      </m:nary>
                    </m:oMath>
                    <m:oMath xmlns:m="http://schemas.openxmlformats.org/officeDocument/2006/math">
                      <m:r>
                        <a:rPr lang="en-US" altLang="ko-KR" sz="1200" b="0" i="1" smtClean="0">
                          <a:latin typeface="Cambria Math" panose="02040503050406030204" pitchFamily="18" charset="0"/>
                        </a:rPr>
                        <m:t>             =</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up>
                          <m:r>
                            <a:rPr lang="en-US" altLang="ko-KR" sz="1200" i="1">
                              <a:latin typeface="Cambria Math" panose="02040503050406030204" pitchFamily="18" charset="0"/>
                            </a:rPr>
                            <m:t>2</m:t>
                          </m:r>
                        </m:sup>
                      </m:sSubSup>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𝑇</m:t>
                          </m:r>
                        </m:den>
                      </m:f>
                      <m:nary>
                        <m:naryPr>
                          <m:ctrlPr>
                            <a:rPr lang="en-US" altLang="ko-KR" sz="1200" i="1">
                              <a:latin typeface="Cambria Math" panose="02040503050406030204" pitchFamily="18" charset="0"/>
                            </a:rPr>
                          </m:ctrlPr>
                        </m:naryPr>
                        <m:sub>
                          <m:r>
                            <a:rPr lang="en-US" altLang="ko-KR" sz="1200" i="1">
                              <a:latin typeface="Cambria Math" panose="02040503050406030204" pitchFamily="18" charset="0"/>
                            </a:rPr>
                            <m:t>𝜏</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𝑇</m:t>
                              </m:r>
                            </m:num>
                            <m:den>
                              <m:r>
                                <a:rPr lang="en-US" altLang="ko-KR" sz="1200" i="1">
                                  <a:latin typeface="Cambria Math" panose="02040503050406030204" pitchFamily="18" charset="0"/>
                                </a:rPr>
                                <m:t>2</m:t>
                              </m:r>
                            </m:den>
                          </m:f>
                        </m:sub>
                        <m:sup>
                          <m:r>
                            <a:rPr lang="en-US" altLang="ko-KR" sz="1200" i="1">
                              <a:latin typeface="Cambria Math" panose="02040503050406030204" pitchFamily="18" charset="0"/>
                            </a:rPr>
                            <m:t>𝜏</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𝑇</m:t>
                              </m:r>
                            </m:num>
                            <m:den>
                              <m:r>
                                <a:rPr lang="en-US" altLang="ko-KR" sz="1200" i="1">
                                  <a:latin typeface="Cambria Math" panose="02040503050406030204" pitchFamily="18" charset="0"/>
                                </a:rPr>
                                <m:t>2</m:t>
                              </m:r>
                            </m:den>
                          </m:f>
                        </m:sup>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begChr m:val="{"/>
                                      <m:endChr m:val="}"/>
                                      <m:ctrlPr>
                                        <a:rPr lang="en-US" altLang="ko-KR" sz="1200" b="0" i="1" smtClean="0">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e>
                              </m:d>
                            </m:e>
                          </m:func>
                          <m:r>
                            <a:rPr lang="en-US" altLang="ko-KR" sz="1200" i="1">
                              <a:latin typeface="Cambria Math" panose="02040503050406030204" pitchFamily="18" charset="0"/>
                            </a:rPr>
                            <m:t>𝑑𝑡</m:t>
                          </m:r>
                        </m:e>
                      </m:nary>
                    </m:oMath>
                    <m:oMath xmlns:m="http://schemas.openxmlformats.org/officeDocument/2006/math">
                      <m:r>
                        <a:rPr lang="en-US" altLang="ko-KR" sz="1200" b="0" i="1" smtClean="0">
                          <a:latin typeface="Cambria Math" panose="02040503050406030204" pitchFamily="18" charset="0"/>
                        </a:rPr>
                        <m:t>             =</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2</m:t>
                          </m:r>
                        </m:sup>
                      </m:sSubSup>
                      <m:d>
                        <m:dPr>
                          <m:begChr m:val="⟨"/>
                          <m:endChr m:val="⟩"/>
                          <m:ctrlPr>
                            <a:rPr lang="en-US" altLang="ko-KR" sz="1200" b="0" i="1" smtClean="0">
                              <a:latin typeface="Cambria Math" panose="02040503050406030204" pitchFamily="18" charset="0"/>
                            </a:rPr>
                          </m:ctrlPr>
                        </m:dPr>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d>
                            </m:e>
                          </m:func>
                        </m:e>
                      </m:d>
                    </m:oMath>
                  </m:oMathPara>
                </a14:m>
                <a:br>
                  <a:rPr lang="en-US" altLang="ko-KR" sz="1200" b="0" i="1" dirty="0">
                    <a:latin typeface="Cambria Math" panose="02040503050406030204" pitchFamily="18" charset="0"/>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7" name="TextBox 26">
                <a:extLst>
                  <a:ext uri="{FF2B5EF4-FFF2-40B4-BE49-F238E27FC236}">
                    <a16:creationId xmlns:a16="http://schemas.microsoft.com/office/drawing/2014/main" id="{681824DC-5345-48FD-87BE-D8C6DBB36F4A}"/>
                  </a:ext>
                </a:extLst>
              </p:cNvPr>
              <p:cNvSpPr txBox="1">
                <a:spLocks noRot="1" noChangeAspect="1" noMove="1" noResize="1" noEditPoints="1" noAdjustHandles="1" noChangeArrowheads="1" noChangeShapeType="1" noTextEdit="1"/>
              </p:cNvSpPr>
              <p:nvPr/>
            </p:nvSpPr>
            <p:spPr>
              <a:xfrm>
                <a:off x="5409472" y="1093102"/>
                <a:ext cx="3484224" cy="1445652"/>
              </a:xfrm>
              <a:prstGeom prst="rect">
                <a:avLst/>
              </a:prstGeom>
              <a:blipFill>
                <a:blip r:embed="rId17"/>
                <a:stretch>
                  <a:fillRect l="-1573" b="-3376"/>
                </a:stretch>
              </a:blipFill>
            </p:spPr>
            <p:txBody>
              <a:bodyPr/>
              <a:lstStyle/>
              <a:p>
                <a:r>
                  <a:rPr lang="ko-KR" altLang="en-US">
                    <a:noFill/>
                  </a:rPr>
                  <a:t> </a:t>
                </a:r>
              </a:p>
            </p:txBody>
          </p:sp>
        </mc:Fallback>
      </mc:AlternateContent>
      <p:sp>
        <p:nvSpPr>
          <p:cNvPr id="28" name="TextBox 27">
            <a:extLst>
              <a:ext uri="{FF2B5EF4-FFF2-40B4-BE49-F238E27FC236}">
                <a16:creationId xmlns:a16="http://schemas.microsoft.com/office/drawing/2014/main" id="{0E009AB5-0ADE-4E58-B7ED-17E63CB57DBB}"/>
              </a:ext>
            </a:extLst>
          </p:cNvPr>
          <p:cNvSpPr txBox="1"/>
          <p:nvPr/>
        </p:nvSpPr>
        <p:spPr>
          <a:xfrm>
            <a:off x="4605969" y="1940830"/>
            <a:ext cx="367637"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Re</a:t>
            </a:r>
          </a:p>
        </p:txBody>
      </p:sp>
      <p:sp>
        <p:nvSpPr>
          <p:cNvPr id="29" name="TextBox 28">
            <a:extLst>
              <a:ext uri="{FF2B5EF4-FFF2-40B4-BE49-F238E27FC236}">
                <a16:creationId xmlns:a16="http://schemas.microsoft.com/office/drawing/2014/main" id="{83F49BBF-6040-46DA-A4EA-959CCB64EB69}"/>
              </a:ext>
            </a:extLst>
          </p:cNvPr>
          <p:cNvSpPr txBox="1"/>
          <p:nvPr/>
        </p:nvSpPr>
        <p:spPr>
          <a:xfrm>
            <a:off x="3297922" y="600305"/>
            <a:ext cx="367637" cy="276999"/>
          </a:xfrm>
          <a:prstGeom prst="rect">
            <a:avLst/>
          </a:prstGeom>
          <a:noFill/>
        </p:spPr>
        <p:txBody>
          <a:bodyPr wrap="square" rtlCol="0">
            <a:spAutoFit/>
          </a:bodyPr>
          <a:lstStyle/>
          <a:p>
            <a:pPr>
              <a:spcAft>
                <a:spcPts val="300"/>
              </a:spcAft>
            </a:pPr>
            <a:r>
              <a:rPr lang="en-US" altLang="ko-KR" sz="1200" dirty="0" err="1">
                <a:solidFill>
                  <a:srgbClr val="333333"/>
                </a:solidFill>
                <a:latin typeface="Arial Narrow" panose="020B0606020202030204" pitchFamily="34" charset="0"/>
                <a:ea typeface="LG스마트체 Regular" panose="020B0600000101010101" pitchFamily="50" charset="-127"/>
              </a:rPr>
              <a:t>Im</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52CE2BA-208D-4F95-8B66-8D0CDE88EED4}"/>
                  </a:ext>
                </a:extLst>
              </p:cNvPr>
              <p:cNvSpPr txBox="1"/>
              <p:nvPr/>
            </p:nvSpPr>
            <p:spPr>
              <a:xfrm>
                <a:off x="5373003" y="4582443"/>
                <a:ext cx="3861378" cy="39850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r>
                            <a:rPr lang="en-US" altLang="ko-KR" sz="1200" b="0" i="1" smtClean="0">
                              <a:latin typeface="Cambria Math" panose="02040503050406030204" pitchFamily="18" charset="0"/>
                            </a:rPr>
                            <m:t>𝑒</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𝜔</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ℱ</m:t>
                      </m:r>
                      <m:d>
                        <m:dPr>
                          <m:begChr m:val="["/>
                          <m:endChr m:val="]"/>
                          <m:ctrlPr>
                            <a:rPr lang="en-US" altLang="ko-KR" sz="1200" b="0" i="1" smtClean="0">
                              <a:latin typeface="Cambria Math" panose="02040503050406030204" pitchFamily="18" charset="0"/>
                              <a:ea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𝑅</m:t>
                              </m:r>
                            </m:e>
                            <m:sub>
                              <m:r>
                                <a:rPr lang="en-US" altLang="ko-KR" sz="1200" i="1">
                                  <a:latin typeface="Cambria Math" panose="02040503050406030204" pitchFamily="18" charset="0"/>
                                </a:rPr>
                                <m:t>𝑒</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𝜏</m:t>
                              </m:r>
                            </m:e>
                          </m:d>
                        </m:e>
                      </m:d>
                      <m:r>
                        <a:rPr lang="en-US" altLang="ko-KR" sz="1200" b="0" i="1" smtClean="0">
                          <a:latin typeface="Cambria Math" panose="02040503050406030204" pitchFamily="18" charset="0"/>
                          <a:ea typeface="Cambria Math" panose="02040503050406030204" pitchFamily="18" charset="0"/>
                        </a:rPr>
                        <m:t>=</m:t>
                      </m:r>
                      <m:nary>
                        <m:naryPr>
                          <m:ctrlPr>
                            <a:rPr lang="en-US" altLang="ko-KR" sz="1200" i="1">
                              <a:latin typeface="Cambria Math" panose="02040503050406030204" pitchFamily="18" charset="0"/>
                            </a:rPr>
                          </m:ctrlPr>
                        </m:naryPr>
                        <m:sub>
                          <m:r>
                            <a:rPr lang="en-US" altLang="ko-KR" sz="1200" b="0" i="1" smtClean="0">
                              <a:latin typeface="Cambria Math" panose="02040503050406030204" pitchFamily="18" charset="0"/>
                            </a:rPr>
                            <m:t>−∞</m:t>
                          </m:r>
                        </m:sub>
                        <m:sup>
                          <m:r>
                            <a:rPr lang="en-US" altLang="ko-KR" sz="1200" b="0" i="1" smtClean="0">
                              <a:latin typeface="Cambria Math" panose="02040503050406030204" pitchFamily="18" charset="0"/>
                            </a:rPr>
                            <m:t>∞</m:t>
                          </m:r>
                        </m:sup>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up>
                              <m:r>
                                <a:rPr lang="en-US" altLang="ko-KR" sz="1200" i="1">
                                  <a:latin typeface="Cambria Math" panose="02040503050406030204" pitchFamily="18" charset="0"/>
                                </a:rPr>
                                <m:t>2</m:t>
                              </m:r>
                            </m:sup>
                          </m:sSubSup>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e>
                          </m:d>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𝜔𝜏</m:t>
                                  </m:r>
                                </m:e>
                              </m:d>
                            </m:e>
                          </m:func>
                          <m:r>
                            <a:rPr lang="en-US" altLang="ko-KR" sz="1200" i="1">
                              <a:latin typeface="Cambria Math" panose="02040503050406030204" pitchFamily="18" charset="0"/>
                            </a:rPr>
                            <m:t>𝑑</m:t>
                          </m:r>
                          <m:r>
                            <a:rPr lang="en-US" altLang="ko-KR" sz="1200" b="0" i="1" smtClean="0">
                              <a:latin typeface="Cambria Math" panose="02040503050406030204" pitchFamily="18" charset="0"/>
                            </a:rPr>
                            <m:t>𝜏</m:t>
                          </m:r>
                        </m:e>
                      </m:nary>
                    </m:oMath>
                  </m:oMathPara>
                </a14:m>
                <a:br>
                  <a:rPr lang="en-US" altLang="ko-KR" sz="1200" b="0" i="1" dirty="0">
                    <a:latin typeface="Cambria Math" panose="02040503050406030204" pitchFamily="18" charset="0"/>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30" name="TextBox 29">
                <a:extLst>
                  <a:ext uri="{FF2B5EF4-FFF2-40B4-BE49-F238E27FC236}">
                    <a16:creationId xmlns:a16="http://schemas.microsoft.com/office/drawing/2014/main" id="{952CE2BA-208D-4F95-8B66-8D0CDE88EED4}"/>
                  </a:ext>
                </a:extLst>
              </p:cNvPr>
              <p:cNvSpPr txBox="1">
                <a:spLocks noRot="1" noChangeAspect="1" noMove="1" noResize="1" noEditPoints="1" noAdjustHandles="1" noChangeArrowheads="1" noChangeShapeType="1" noTextEdit="1"/>
              </p:cNvSpPr>
              <p:nvPr/>
            </p:nvSpPr>
            <p:spPr>
              <a:xfrm>
                <a:off x="5373003" y="4582443"/>
                <a:ext cx="3861378" cy="398507"/>
              </a:xfrm>
              <a:prstGeom prst="rect">
                <a:avLst/>
              </a:prstGeom>
              <a:blipFill>
                <a:blip r:embed="rId18"/>
                <a:stretch>
                  <a:fillRect l="-1420" t="-198462" b="-284615"/>
                </a:stretch>
              </a:blipFill>
            </p:spPr>
            <p:txBody>
              <a:bodyPr/>
              <a:lstStyle/>
              <a:p>
                <a:r>
                  <a:rPr lang="ko-KR" altLang="en-US">
                    <a:noFill/>
                  </a:rPr>
                  <a:t> </a:t>
                </a:r>
              </a:p>
            </p:txBody>
          </p:sp>
        </mc:Fallback>
      </mc:AlternateContent>
      <p:sp>
        <p:nvSpPr>
          <p:cNvPr id="31" name="TextBox 30">
            <a:extLst>
              <a:ext uri="{FF2B5EF4-FFF2-40B4-BE49-F238E27FC236}">
                <a16:creationId xmlns:a16="http://schemas.microsoft.com/office/drawing/2014/main" id="{F78BFB44-84ED-4D38-B1FC-A1DF73D6A1D8}"/>
              </a:ext>
            </a:extLst>
          </p:cNvPr>
          <p:cNvSpPr txBox="1"/>
          <p:nvPr/>
        </p:nvSpPr>
        <p:spPr>
          <a:xfrm>
            <a:off x="5241985" y="4995078"/>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For white noise,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AC26540-A701-40B8-903A-D5F55A2E0075}"/>
                  </a:ext>
                </a:extLst>
              </p:cNvPr>
              <p:cNvSpPr txBox="1"/>
              <p:nvPr/>
            </p:nvSpPr>
            <p:spPr>
              <a:xfrm>
                <a:off x="5373003" y="5314074"/>
                <a:ext cx="874022" cy="29200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𝜃</m:t>
                              </m:r>
                            </m:num>
                            <m:den>
                              <m:r>
                                <a:rPr lang="en-US" altLang="ko-KR" sz="1200" b="0" i="1" smtClean="0">
                                  <a:latin typeface="Cambria Math" panose="02040503050406030204" pitchFamily="18" charset="0"/>
                                </a:rPr>
                                <m:t>𝑑𝑡</m:t>
                              </m:r>
                            </m:den>
                          </m:f>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𝜔</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𝜃</m:t>
                              </m:r>
                            </m:e>
                          </m:acc>
                        </m:sub>
                      </m:sSub>
                    </m:oMath>
                  </m:oMathPara>
                </a14:m>
                <a:br>
                  <a:rPr lang="en-US" altLang="ko-KR" sz="1200" b="0" i="1" dirty="0">
                    <a:latin typeface="Cambria Math" panose="02040503050406030204" pitchFamily="18" charset="0"/>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32" name="TextBox 31">
                <a:extLst>
                  <a:ext uri="{FF2B5EF4-FFF2-40B4-BE49-F238E27FC236}">
                    <a16:creationId xmlns:a16="http://schemas.microsoft.com/office/drawing/2014/main" id="{3AC26540-A701-40B8-903A-D5F55A2E0075}"/>
                  </a:ext>
                </a:extLst>
              </p:cNvPr>
              <p:cNvSpPr txBox="1">
                <a:spLocks noRot="1" noChangeAspect="1" noMove="1" noResize="1" noEditPoints="1" noAdjustHandles="1" noChangeArrowheads="1" noChangeShapeType="1" noTextEdit="1"/>
              </p:cNvSpPr>
              <p:nvPr/>
            </p:nvSpPr>
            <p:spPr>
              <a:xfrm>
                <a:off x="5373003" y="5314074"/>
                <a:ext cx="874022" cy="292003"/>
              </a:xfrm>
              <a:prstGeom prst="rect">
                <a:avLst/>
              </a:prstGeom>
              <a:blipFill>
                <a:blip r:embed="rId19"/>
                <a:stretch>
                  <a:fillRect l="-6250" r="-2778" b="-1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직사각형 32">
                <a:extLst>
                  <a:ext uri="{FF2B5EF4-FFF2-40B4-BE49-F238E27FC236}">
                    <a16:creationId xmlns:a16="http://schemas.microsoft.com/office/drawing/2014/main" id="{CD909F50-9432-4F02-8C36-B80AF14B9691}"/>
                  </a:ext>
                </a:extLst>
              </p:cNvPr>
              <p:cNvSpPr/>
              <p:nvPr/>
            </p:nvSpPr>
            <p:spPr>
              <a:xfrm>
                <a:off x="5247978" y="5652840"/>
                <a:ext cx="2076338" cy="313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sSup>
                            <m:sSupPr>
                              <m:ctrlPr>
                                <a:rPr lang="en-US" altLang="ko-KR" sz="1200" b="0" i="1" smtClean="0">
                                  <a:latin typeface="Cambria Math" panose="02040503050406030204" pitchFamily="18" charset="0"/>
                                </a:rPr>
                              </m:ctrlPr>
                            </m:sSupPr>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d>
                            </m:e>
                            <m:sup>
                              <m:r>
                                <a:rPr lang="en-US" altLang="ko-KR" sz="1200" b="0" i="1" smtClean="0">
                                  <a:latin typeface="Cambria Math" panose="02040503050406030204" pitchFamily="18" charset="0"/>
                                </a:rPr>
                                <m:t>2</m:t>
                              </m:r>
                            </m:sup>
                          </m:sSup>
                        </m:e>
                      </m:d>
                    </m:oMath>
                  </m:oMathPara>
                </a14:m>
                <a:endParaRPr lang="ko-KR" altLang="en-US" sz="1200" dirty="0"/>
              </a:p>
            </p:txBody>
          </p:sp>
        </mc:Choice>
        <mc:Fallback xmlns="">
          <p:sp>
            <p:nvSpPr>
              <p:cNvPr id="33" name="직사각형 32">
                <a:extLst>
                  <a:ext uri="{FF2B5EF4-FFF2-40B4-BE49-F238E27FC236}">
                    <a16:creationId xmlns:a16="http://schemas.microsoft.com/office/drawing/2014/main" id="{CD909F50-9432-4F02-8C36-B80AF14B9691}"/>
                  </a:ext>
                </a:extLst>
              </p:cNvPr>
              <p:cNvSpPr>
                <a:spLocks noRot="1" noChangeAspect="1" noMove="1" noResize="1" noEditPoints="1" noAdjustHandles="1" noChangeArrowheads="1" noChangeShapeType="1" noTextEdit="1"/>
              </p:cNvSpPr>
              <p:nvPr/>
            </p:nvSpPr>
            <p:spPr>
              <a:xfrm>
                <a:off x="5247978" y="5652840"/>
                <a:ext cx="2076338" cy="313419"/>
              </a:xfrm>
              <a:prstGeom prst="rect">
                <a:avLst/>
              </a:prstGeom>
              <a:blipFill>
                <a:blip r:embed="rId20"/>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3941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F455E11-8F75-491E-8B7A-EADC21344CEB}"/>
                  </a:ext>
                </a:extLst>
              </p:cNvPr>
              <p:cNvSpPr txBox="1"/>
              <p:nvPr/>
            </p:nvSpPr>
            <p:spPr>
              <a:xfrm>
                <a:off x="197323" y="731175"/>
                <a:ext cx="1970924" cy="2764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𝐸</m:t>
                          </m:r>
                        </m:e>
                      </m:acc>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𝐸</m:t>
                              </m:r>
                            </m:e>
                          </m:acc>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d>
                                <m:dPr>
                                  <m:ctrlPr>
                                    <a:rPr lang="en-US" altLang="ko-KR" sz="1200" b="0" i="1" smtClean="0">
                                      <a:latin typeface="Cambria Math" panose="02040503050406030204" pitchFamily="18" charset="0"/>
                                    </a:rPr>
                                  </m:ctrlPr>
                                </m:dPr>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𝑘</m:t>
                                      </m:r>
                                    </m:e>
                                  </m:acc>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𝑟</m:t>
                                      </m:r>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𝑡</m:t>
                                  </m:r>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69" name="TextBox 168">
                <a:extLst>
                  <a:ext uri="{FF2B5EF4-FFF2-40B4-BE49-F238E27FC236}">
                    <a16:creationId xmlns:a16="http://schemas.microsoft.com/office/drawing/2014/main" id="{0F455E11-8F75-491E-8B7A-EADC21344CEB}"/>
                  </a:ext>
                </a:extLst>
              </p:cNvPr>
              <p:cNvSpPr txBox="1">
                <a:spLocks noRot="1" noChangeAspect="1" noMove="1" noResize="1" noEditPoints="1" noAdjustHandles="1" noChangeArrowheads="1" noChangeShapeType="1" noTextEdit="1"/>
              </p:cNvSpPr>
              <p:nvPr/>
            </p:nvSpPr>
            <p:spPr>
              <a:xfrm>
                <a:off x="197323" y="731175"/>
                <a:ext cx="1970924" cy="276422"/>
              </a:xfrm>
              <a:prstGeom prst="rect">
                <a:avLst/>
              </a:prstGeom>
              <a:blipFill>
                <a:blip r:embed="rId3"/>
                <a:stretch>
                  <a:fillRect l="-2778" t="-2222" b="-4444"/>
                </a:stretch>
              </a:blipFill>
            </p:spPr>
            <p:txBody>
              <a:bodyPr/>
              <a:lstStyle/>
              <a:p>
                <a:r>
                  <a:rPr lang="ko-KR" altLang="en-US">
                    <a:noFill/>
                  </a:rPr>
                  <a:t> </a:t>
                </a:r>
              </a:p>
            </p:txBody>
          </p:sp>
        </mc:Fallback>
      </mc:AlternateContent>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A71E4376-5A24-46EE-8F47-90A6FCC5CFF5}"/>
                  </a:ext>
                </a:extLst>
              </p:cNvPr>
              <p:cNvSpPr txBox="1"/>
              <p:nvPr/>
            </p:nvSpPr>
            <p:spPr>
              <a:xfrm>
                <a:off x="197323" y="1193137"/>
                <a:ext cx="1213987"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57" name="TextBox 156">
                <a:extLst>
                  <a:ext uri="{FF2B5EF4-FFF2-40B4-BE49-F238E27FC236}">
                    <a16:creationId xmlns:a16="http://schemas.microsoft.com/office/drawing/2014/main" id="{A71E4376-5A24-46EE-8F47-90A6FCC5CFF5}"/>
                  </a:ext>
                </a:extLst>
              </p:cNvPr>
              <p:cNvSpPr txBox="1">
                <a:spLocks noRot="1" noChangeAspect="1" noMove="1" noResize="1" noEditPoints="1" noAdjustHandles="1" noChangeArrowheads="1" noChangeShapeType="1" noTextEdit="1"/>
              </p:cNvSpPr>
              <p:nvPr/>
            </p:nvSpPr>
            <p:spPr>
              <a:xfrm>
                <a:off x="197323" y="1193137"/>
                <a:ext cx="1213987" cy="184666"/>
              </a:xfrm>
              <a:prstGeom prst="rect">
                <a:avLst/>
              </a:prstGeom>
              <a:blipFill>
                <a:blip r:embed="rId4"/>
                <a:stretch>
                  <a:fillRect l="-4500" t="-3333"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E2D932B1-1B52-470F-B6D1-77CDF3389B7F}"/>
                  </a:ext>
                </a:extLst>
              </p:cNvPr>
              <p:cNvSpPr/>
              <p:nvPr/>
            </p:nvSpPr>
            <p:spPr>
              <a:xfrm>
                <a:off x="156465" y="1683609"/>
                <a:ext cx="1925592" cy="62760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𝜃</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num>
                        <m:den>
                          <m:r>
                            <a:rPr lang="en-US" altLang="ko-KR" sz="1200" b="0" i="1" smtClean="0">
                              <a:latin typeface="Cambria Math" panose="02040503050406030204" pitchFamily="18" charset="0"/>
                            </a:rPr>
                            <m:t>𝑇</m:t>
                          </m:r>
                        </m:den>
                      </m:f>
                      <m:r>
                        <a:rPr lang="en-US" altLang="ko-KR" sz="1200" b="0" i="1" smtClean="0">
                          <a:latin typeface="Cambria Math" panose="02040503050406030204" pitchFamily="18" charset="0"/>
                        </a:rPr>
                        <m:t>𝑡</m:t>
                      </m:r>
                    </m:oMath>
                  </m:oMathPara>
                </a14:m>
                <a:br>
                  <a:rPr lang="en-US" altLang="ko-KR" sz="1200" b="0" dirty="0"/>
                </a:br>
                <a14:m>
                  <m:oMath xmlns:m="http://schemas.openxmlformats.org/officeDocument/2006/math">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𝜉</m:t>
                    </m:r>
                    <m:r>
                      <a:rPr lang="en-US" altLang="ko-KR" sz="1200" b="0" i="1" smtClean="0">
                        <a:latin typeface="Cambria Math" panose="02040503050406030204" pitchFamily="18" charset="0"/>
                      </a:rPr>
                      <m:t>𝑡</m:t>
                    </m:r>
                  </m:oMath>
                </a14:m>
                <a:r>
                  <a:rPr lang="en-US" altLang="ko-KR" sz="1200" dirty="0"/>
                  <a:t> </a:t>
                </a:r>
                <a:endParaRPr lang="ko-KR" altLang="en-US" sz="1200" dirty="0"/>
              </a:p>
            </p:txBody>
          </p:sp>
        </mc:Choice>
        <mc:Fallback xmlns="">
          <p:sp>
            <p:nvSpPr>
              <p:cNvPr id="2" name="직사각형 1">
                <a:extLst>
                  <a:ext uri="{FF2B5EF4-FFF2-40B4-BE49-F238E27FC236}">
                    <a16:creationId xmlns:a16="http://schemas.microsoft.com/office/drawing/2014/main" id="{E2D932B1-1B52-470F-B6D1-77CDF3389B7F}"/>
                  </a:ext>
                </a:extLst>
              </p:cNvPr>
              <p:cNvSpPr>
                <a:spLocks noRot="1" noChangeAspect="1" noMove="1" noResize="1" noEditPoints="1" noAdjustHandles="1" noChangeArrowheads="1" noChangeShapeType="1" noTextEdit="1"/>
              </p:cNvSpPr>
              <p:nvPr/>
            </p:nvSpPr>
            <p:spPr>
              <a:xfrm>
                <a:off x="156465" y="1683609"/>
                <a:ext cx="1925592" cy="627608"/>
              </a:xfrm>
              <a:prstGeom prst="rect">
                <a:avLst/>
              </a:prstGeom>
              <a:blipFill>
                <a:blip r:embed="rId5"/>
                <a:stretch>
                  <a:fillRect b="-1942"/>
                </a:stretch>
              </a:blipFill>
            </p:spPr>
            <p:txBody>
              <a:bodyPr/>
              <a:lstStyle/>
              <a:p>
                <a:r>
                  <a:rPr lang="ko-KR" altLang="en-US">
                    <a:noFill/>
                  </a:rPr>
                  <a:t> </a:t>
                </a:r>
              </a:p>
            </p:txBody>
          </p:sp>
        </mc:Fallback>
      </mc:AlternateContent>
      <p:sp>
        <p:nvSpPr>
          <p:cNvPr id="8" name="타원 7">
            <a:extLst>
              <a:ext uri="{FF2B5EF4-FFF2-40B4-BE49-F238E27FC236}">
                <a16:creationId xmlns:a16="http://schemas.microsoft.com/office/drawing/2014/main" id="{6A591FB1-3EC8-47C1-905A-57AD7D3F2DE3}"/>
              </a:ext>
            </a:extLst>
          </p:cNvPr>
          <p:cNvSpPr/>
          <p:nvPr/>
        </p:nvSpPr>
        <p:spPr>
          <a:xfrm>
            <a:off x="2512391" y="928559"/>
            <a:ext cx="1438275" cy="14382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원호 8">
            <a:extLst>
              <a:ext uri="{FF2B5EF4-FFF2-40B4-BE49-F238E27FC236}">
                <a16:creationId xmlns:a16="http://schemas.microsoft.com/office/drawing/2014/main" id="{85396E6B-C5DA-421D-8F10-B875E3341D80}"/>
              </a:ext>
            </a:extLst>
          </p:cNvPr>
          <p:cNvSpPr/>
          <p:nvPr/>
        </p:nvSpPr>
        <p:spPr>
          <a:xfrm>
            <a:off x="2512391" y="928559"/>
            <a:ext cx="1438275" cy="1438275"/>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28E275A4-6913-48A4-9358-8472C95F31CE}"/>
              </a:ext>
            </a:extLst>
          </p:cNvPr>
          <p:cNvCxnSpPr>
            <a:cxnSpLocks/>
          </p:cNvCxnSpPr>
          <p:nvPr/>
        </p:nvCxnSpPr>
        <p:spPr>
          <a:xfrm>
            <a:off x="2183131" y="1647696"/>
            <a:ext cx="2138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D4AF819A-1342-4D5B-80C4-673C5315A2F1}"/>
              </a:ext>
            </a:extLst>
          </p:cNvPr>
          <p:cNvCxnSpPr>
            <a:cxnSpLocks/>
          </p:cNvCxnSpPr>
          <p:nvPr/>
        </p:nvCxnSpPr>
        <p:spPr>
          <a:xfrm flipV="1">
            <a:off x="3231528" y="621379"/>
            <a:ext cx="0" cy="21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원호 166">
            <a:extLst>
              <a:ext uri="{FF2B5EF4-FFF2-40B4-BE49-F238E27FC236}">
                <a16:creationId xmlns:a16="http://schemas.microsoft.com/office/drawing/2014/main" id="{C05400AD-BE77-4D48-86E4-D807BBF9DF95}"/>
              </a:ext>
            </a:extLst>
          </p:cNvPr>
          <p:cNvSpPr/>
          <p:nvPr/>
        </p:nvSpPr>
        <p:spPr>
          <a:xfrm>
            <a:off x="2888518" y="1304686"/>
            <a:ext cx="686019" cy="686019"/>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FA9C177C-316A-4F7F-953C-3B1040805BC9}"/>
              </a:ext>
            </a:extLst>
          </p:cNvPr>
          <p:cNvCxnSpPr>
            <a:cxnSpLocks/>
          </p:cNvCxnSpPr>
          <p:nvPr/>
        </p:nvCxnSpPr>
        <p:spPr>
          <a:xfrm flipV="1">
            <a:off x="3231527" y="870600"/>
            <a:ext cx="558634" cy="77709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1FCB54C1-ECFD-4DC4-92AB-57DBFCA76BF9}"/>
                  </a:ext>
                </a:extLst>
              </p:cNvPr>
              <p:cNvSpPr/>
              <p:nvPr/>
            </p:nvSpPr>
            <p:spPr>
              <a:xfrm>
                <a:off x="3522041" y="1299031"/>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𝜃</m:t>
                      </m:r>
                    </m:oMath>
                  </m:oMathPara>
                </a14:m>
                <a:endParaRPr lang="ko-KR" altLang="en-US" dirty="0"/>
              </a:p>
            </p:txBody>
          </p:sp>
        </mc:Choice>
        <mc:Fallback xmlns="">
          <p:sp>
            <p:nvSpPr>
              <p:cNvPr id="20" name="직사각형 19">
                <a:extLst>
                  <a:ext uri="{FF2B5EF4-FFF2-40B4-BE49-F238E27FC236}">
                    <a16:creationId xmlns:a16="http://schemas.microsoft.com/office/drawing/2014/main" id="{1FCB54C1-ECFD-4DC4-92AB-57DBFCA76BF9}"/>
                  </a:ext>
                </a:extLst>
              </p:cNvPr>
              <p:cNvSpPr>
                <a:spLocks noRot="1" noChangeAspect="1" noMove="1" noResize="1" noEditPoints="1" noAdjustHandles="1" noChangeArrowheads="1" noChangeShapeType="1" noTextEdit="1"/>
              </p:cNvSpPr>
              <p:nvPr/>
            </p:nvSpPr>
            <p:spPr>
              <a:xfrm>
                <a:off x="3522041" y="1299031"/>
                <a:ext cx="374140" cy="36933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0" name="직사각형 179">
                <a:extLst>
                  <a:ext uri="{FF2B5EF4-FFF2-40B4-BE49-F238E27FC236}">
                    <a16:creationId xmlns:a16="http://schemas.microsoft.com/office/drawing/2014/main" id="{56330845-AB1B-48C6-A8E6-375599E7D920}"/>
                  </a:ext>
                </a:extLst>
              </p:cNvPr>
              <p:cNvSpPr/>
              <p:nvPr/>
            </p:nvSpPr>
            <p:spPr>
              <a:xfrm>
                <a:off x="135363" y="2410468"/>
                <a:ext cx="2347374" cy="57676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nary>
                        <m:naryPr>
                          <m:limLoc m:val="undOvr"/>
                          <m:subHide m:val="on"/>
                          <m:supHide m:val="on"/>
                          <m:ctrlPr>
                            <a:rPr lang="en-US" altLang="ko-KR" sz="1200" b="0" i="1" smtClean="0">
                              <a:latin typeface="Cambria Math" panose="02040503050406030204" pitchFamily="18" charset="0"/>
                            </a:rPr>
                          </m:ctrlPr>
                        </m:naryPr>
                        <m:sub/>
                        <m:sup/>
                        <m:e>
                          <m:r>
                            <a:rPr lang="en-US" altLang="ko-KR" sz="1200" b="0" i="1" smtClean="0">
                              <a:latin typeface="Cambria Math" panose="02040503050406030204" pitchFamily="18" charset="0"/>
                            </a:rPr>
                            <m:t>𝜔</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𝑑𝑡</m:t>
                          </m:r>
                        </m:e>
                      </m:nary>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𝜉</m:t>
                          </m:r>
                        </m:num>
                        <m:den>
                          <m:r>
                            <a:rPr lang="en-US" altLang="ko-KR" sz="1200" b="0" i="1" smtClean="0">
                              <a:latin typeface="Cambria Math" panose="02040503050406030204" pitchFamily="18" charset="0"/>
                            </a:rPr>
                            <m:t>2</m:t>
                          </m:r>
                        </m:den>
                      </m:f>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𝑡</m:t>
                          </m:r>
                        </m:e>
                        <m:sup>
                          <m:r>
                            <a:rPr lang="en-US" altLang="ko-KR" sz="1200" b="0" i="1" smtClean="0">
                              <a:latin typeface="Cambria Math" panose="02040503050406030204" pitchFamily="18" charset="0"/>
                            </a:rPr>
                            <m:t>2</m:t>
                          </m:r>
                        </m:sup>
                      </m:sSup>
                    </m:oMath>
                  </m:oMathPara>
                </a14:m>
                <a:endParaRPr lang="ko-KR" altLang="en-US" sz="1200" dirty="0"/>
              </a:p>
            </p:txBody>
          </p:sp>
        </mc:Choice>
        <mc:Fallback xmlns="">
          <p:sp>
            <p:nvSpPr>
              <p:cNvPr id="180" name="직사각형 179">
                <a:extLst>
                  <a:ext uri="{FF2B5EF4-FFF2-40B4-BE49-F238E27FC236}">
                    <a16:creationId xmlns:a16="http://schemas.microsoft.com/office/drawing/2014/main" id="{56330845-AB1B-48C6-A8E6-375599E7D920}"/>
                  </a:ext>
                </a:extLst>
              </p:cNvPr>
              <p:cNvSpPr>
                <a:spLocks noRot="1" noChangeAspect="1" noMove="1" noResize="1" noEditPoints="1" noAdjustHandles="1" noChangeArrowheads="1" noChangeShapeType="1" noTextEdit="1"/>
              </p:cNvSpPr>
              <p:nvPr/>
            </p:nvSpPr>
            <p:spPr>
              <a:xfrm>
                <a:off x="135363" y="2410468"/>
                <a:ext cx="2347374" cy="576761"/>
              </a:xfrm>
              <a:prstGeom prst="rect">
                <a:avLst/>
              </a:prstGeom>
              <a:blipFill>
                <a:blip r:embed="rId7"/>
                <a:stretch>
                  <a:fillRect l="-11948"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59AAD1D6-AD56-4795-90FB-F4B9D02843D6}"/>
                  </a:ext>
                </a:extLst>
              </p:cNvPr>
              <p:cNvSpPr txBox="1"/>
              <p:nvPr/>
            </p:nvSpPr>
            <p:spPr>
              <a:xfrm>
                <a:off x="197323" y="3129174"/>
                <a:ext cx="2384755" cy="59965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𝜉</m:t>
                                      </m:r>
                                    </m:num>
                                    <m:den>
                                      <m:r>
                                        <a:rPr lang="en-US" altLang="ko-KR" sz="1200" i="1">
                                          <a:latin typeface="Cambria Math" panose="02040503050406030204" pitchFamily="18" charset="0"/>
                                        </a:rPr>
                                        <m:t>2</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1" name="TextBox 180">
                <a:extLst>
                  <a:ext uri="{FF2B5EF4-FFF2-40B4-BE49-F238E27FC236}">
                    <a16:creationId xmlns:a16="http://schemas.microsoft.com/office/drawing/2014/main" id="{59AAD1D6-AD56-4795-90FB-F4B9D02843D6}"/>
                  </a:ext>
                </a:extLst>
              </p:cNvPr>
              <p:cNvSpPr txBox="1">
                <a:spLocks noRot="1" noChangeAspect="1" noMove="1" noResize="1" noEditPoints="1" noAdjustHandles="1" noChangeArrowheads="1" noChangeShapeType="1" noTextEdit="1"/>
              </p:cNvSpPr>
              <p:nvPr/>
            </p:nvSpPr>
            <p:spPr>
              <a:xfrm>
                <a:off x="197323" y="3129174"/>
                <a:ext cx="2384755" cy="599651"/>
              </a:xfrm>
              <a:prstGeom prst="rect">
                <a:avLst/>
              </a:prstGeom>
              <a:blipFill>
                <a:blip r:embed="rId8"/>
                <a:stretch>
                  <a:fillRect l="-229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4C1F9899-11FE-48BA-BD5A-579AD3EBA5FB}"/>
                  </a:ext>
                </a:extLst>
              </p:cNvPr>
              <p:cNvSpPr txBox="1"/>
              <p:nvPr/>
            </p:nvSpPr>
            <p:spPr>
              <a:xfrm>
                <a:off x="197323" y="3842571"/>
                <a:ext cx="2921826" cy="4150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𝜉</m:t>
                                      </m:r>
                                    </m:num>
                                    <m:den>
                                      <m:r>
                                        <a:rPr lang="en-US" altLang="ko-KR" sz="1200" i="1">
                                          <a:latin typeface="Cambria Math" panose="02040503050406030204" pitchFamily="18" charset="0"/>
                                        </a:rPr>
                                        <m:t>2</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2" name="TextBox 181">
                <a:extLst>
                  <a:ext uri="{FF2B5EF4-FFF2-40B4-BE49-F238E27FC236}">
                    <a16:creationId xmlns:a16="http://schemas.microsoft.com/office/drawing/2014/main" id="{4C1F9899-11FE-48BA-BD5A-579AD3EBA5FB}"/>
                  </a:ext>
                </a:extLst>
              </p:cNvPr>
              <p:cNvSpPr txBox="1">
                <a:spLocks noRot="1" noChangeAspect="1" noMove="1" noResize="1" noEditPoints="1" noAdjustHandles="1" noChangeArrowheads="1" noChangeShapeType="1" noTextEdit="1"/>
              </p:cNvSpPr>
              <p:nvPr/>
            </p:nvSpPr>
            <p:spPr>
              <a:xfrm>
                <a:off x="197323" y="3842571"/>
                <a:ext cx="2921826" cy="415050"/>
              </a:xfrm>
              <a:prstGeom prst="rect">
                <a:avLst/>
              </a:prstGeom>
              <a:blipFill>
                <a:blip r:embed="rId9"/>
                <a:stretch>
                  <a:fillRect l="-1875" b="-14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2CD7B000-F9FF-48E3-B20A-AD37B2FCFA64}"/>
                  </a:ext>
                </a:extLst>
              </p:cNvPr>
              <p:cNvSpPr txBox="1"/>
              <p:nvPr/>
            </p:nvSpPr>
            <p:spPr>
              <a:xfrm>
                <a:off x="197323" y="4371367"/>
                <a:ext cx="3953133" cy="4150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b="0" i="1" smtClean="0">
                                      <a:latin typeface="Cambria Math" panose="02040503050406030204" pitchFamily="18" charset="0"/>
                                    </a:rPr>
                                    <m:t>(</m:t>
                                  </m:r>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𝜉</m:t>
                                      </m:r>
                                    </m:num>
                                    <m:den>
                                      <m:r>
                                        <a:rPr lang="en-US" altLang="ko-KR" sz="1200" i="1">
                                          <a:latin typeface="Cambria Math" panose="02040503050406030204" pitchFamily="18" charset="0"/>
                                        </a:rPr>
                                        <m:t>2</m:t>
                                      </m:r>
                                    </m:den>
                                  </m:f>
                                  <m:sSup>
                                    <m:sSupPr>
                                      <m:ctrlPr>
                                        <a:rPr lang="en-US" altLang="ko-KR" sz="1200" i="1">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6" name="TextBox 185">
                <a:extLst>
                  <a:ext uri="{FF2B5EF4-FFF2-40B4-BE49-F238E27FC236}">
                    <a16:creationId xmlns:a16="http://schemas.microsoft.com/office/drawing/2014/main" id="{2CD7B000-F9FF-48E3-B20A-AD37B2FCFA64}"/>
                  </a:ext>
                </a:extLst>
              </p:cNvPr>
              <p:cNvSpPr txBox="1">
                <a:spLocks noRot="1" noChangeAspect="1" noMove="1" noResize="1" noEditPoints="1" noAdjustHandles="1" noChangeArrowheads="1" noChangeShapeType="1" noTextEdit="1"/>
              </p:cNvSpPr>
              <p:nvPr/>
            </p:nvSpPr>
            <p:spPr>
              <a:xfrm>
                <a:off x="197323" y="4371367"/>
                <a:ext cx="3953133" cy="415050"/>
              </a:xfrm>
              <a:prstGeom prst="rect">
                <a:avLst/>
              </a:prstGeom>
              <a:blipFill>
                <a:blip r:embed="rId10"/>
                <a:stretch>
                  <a:fillRect l="-1387" b="-14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2B0E9582-3696-4513-8047-785E1A29D548}"/>
                  </a:ext>
                </a:extLst>
              </p:cNvPr>
              <p:cNvSpPr txBox="1"/>
              <p:nvPr/>
            </p:nvSpPr>
            <p:spPr>
              <a:xfrm>
                <a:off x="197323" y="4900163"/>
                <a:ext cx="3876189" cy="601318"/>
              </a:xfrm>
              <a:prstGeom prst="rect">
                <a:avLst/>
              </a:prstGeom>
              <a:noFill/>
            </p:spPr>
            <p:txBody>
              <a:bodyPr wrap="none" lIns="0" tIns="0" rIns="0" bIns="0" rtlCol="0">
                <a:spAutoFit/>
              </a:bodyPr>
              <a:lstStyle/>
              <a:p>
                <a:pPr/>
                <a14:m>
                  <m:oMath xmlns:m="http://schemas.openxmlformats.org/officeDocument/2006/math">
                    <m:r>
                      <a:rPr lang="en-US" altLang="ko-KR" sz="1200" b="0" i="1" smtClean="0">
                        <a:latin typeface="Cambria Math" panose="02040503050406030204" pitchFamily="18" charset="0"/>
                      </a:rPr>
                      <m:t>𝐼</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𝑀</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𝑀</m:t>
                        </m:r>
                      </m:e>
                      <m:sup>
                        <m:r>
                          <a:rPr lang="en-US" altLang="ko-KR" sz="1200" i="1">
                            <a:latin typeface="Cambria Math" panose="02040503050406030204" pitchFamily="18" charset="0"/>
                          </a:rPr>
                          <m:t>∗</m:t>
                        </m:r>
                      </m:sup>
                    </m:sSup>
                  </m:oMath>
                </a14:m>
                <a:r>
                  <a:rPr lang="en-US" altLang="ko-KR" sz="1200" b="0" dirty="0">
                    <a:latin typeface="LG스마트체 Regular" panose="020B0600000101010101" pitchFamily="50" charset="-127"/>
                    <a:ea typeface="LG스마트체 Regular" panose="020B0600000101010101" pitchFamily="50" charset="-127"/>
                  </a:rPr>
                  <a:t>: </a:t>
                </a:r>
                <a:r>
                  <a:rPr lang="ko-KR" altLang="en-US" sz="1200" b="0" dirty="0">
                    <a:latin typeface="LG스마트체 Regular" panose="020B0600000101010101" pitchFamily="50" charset="-127"/>
                    <a:ea typeface="LG스마트체 Regular" panose="020B0600000101010101" pitchFamily="50" charset="-127"/>
                  </a:rPr>
                  <a:t>빛의 세기</a:t>
                </a:r>
                <a:br>
                  <a:rPr lang="en-US" altLang="ko-KR" sz="1200" i="1" dirty="0">
                    <a:latin typeface="LG스마트체 Regular" panose="020B0600000101010101" pitchFamily="50" charset="-127"/>
                    <a:ea typeface="LG스마트체 Regular" panose="020B0600000101010101" pitchFamily="50" charset="-127"/>
                  </a:rPr>
                </a:b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         =</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Sub>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𝑜</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𝜉𝜏</m:t>
                              </m:r>
                              <m:r>
                                <a:rPr lang="en-US" altLang="ko-KR" sz="1200" i="1">
                                  <a:latin typeface="Cambria Math" panose="02040503050406030204" pitchFamily="18" charset="0"/>
                                </a:rPr>
                                <m:t>𝑡</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𝜉</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𝜏</m:t>
                                      </m:r>
                                    </m:e>
                                    <m:sup>
                                      <m:r>
                                        <a:rPr lang="en-US" altLang="ko-KR" sz="1200" b="0" i="1" smtClean="0">
                                          <a:latin typeface="Cambria Math" panose="02040503050406030204" pitchFamily="18" charset="0"/>
                                        </a:rPr>
                                        <m:t>2</m:t>
                                      </m:r>
                                    </m:sup>
                                  </m:sSup>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r>
                        <a:rPr lang="en-US" altLang="ko-KR" sz="1200" b="0" i="1" smtClean="0">
                          <a:latin typeface="Cambria Math" panose="02040503050406030204" pitchFamily="18" charset="0"/>
                        </a:rPr>
                        <m:t> </m:t>
                      </m:r>
                    </m:oMath>
                  </m:oMathPara>
                </a14:m>
                <a:endParaRPr lang="en-US" altLang="ko-KR" sz="1200" b="1" i="1" dirty="0">
                  <a:latin typeface="LG스마트체 Regular" panose="020B0600000101010101" pitchFamily="50" charset="-127"/>
                  <a:ea typeface="LG스마트체 Regular" panose="020B0600000101010101" pitchFamily="50" charset="-127"/>
                </a:endParaRPr>
              </a:p>
            </p:txBody>
          </p:sp>
        </mc:Choice>
        <mc:Fallback xmlns="">
          <p:sp>
            <p:nvSpPr>
              <p:cNvPr id="187" name="TextBox 186">
                <a:extLst>
                  <a:ext uri="{FF2B5EF4-FFF2-40B4-BE49-F238E27FC236}">
                    <a16:creationId xmlns:a16="http://schemas.microsoft.com/office/drawing/2014/main" id="{2B0E9582-3696-4513-8047-785E1A29D548}"/>
                  </a:ext>
                </a:extLst>
              </p:cNvPr>
              <p:cNvSpPr txBox="1">
                <a:spLocks noRot="1" noChangeAspect="1" noMove="1" noResize="1" noEditPoints="1" noAdjustHandles="1" noChangeArrowheads="1" noChangeShapeType="1" noTextEdit="1"/>
              </p:cNvSpPr>
              <p:nvPr/>
            </p:nvSpPr>
            <p:spPr>
              <a:xfrm>
                <a:off x="197323" y="4900163"/>
                <a:ext cx="3876189" cy="601318"/>
              </a:xfrm>
              <a:prstGeom prst="rect">
                <a:avLst/>
              </a:prstGeom>
              <a:blipFill>
                <a:blip r:embed="rId11"/>
                <a:stretch>
                  <a:fillRect l="-1415" t="-7143" b="-102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FE4AE5BA-0B87-4EFA-B966-7F150A293FF9}"/>
                  </a:ext>
                </a:extLst>
              </p:cNvPr>
              <p:cNvSpPr/>
              <p:nvPr/>
            </p:nvSpPr>
            <p:spPr>
              <a:xfrm>
                <a:off x="197323" y="5615226"/>
                <a:ext cx="214180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oMath>
                  </m:oMathPara>
                </a14:m>
                <a:endParaRPr lang="ko-KR" altLang="en-US" sz="1200" dirty="0"/>
              </a:p>
            </p:txBody>
          </p:sp>
        </mc:Choice>
        <mc:Fallback xmlns="">
          <p:sp>
            <p:nvSpPr>
              <p:cNvPr id="21" name="직사각형 20">
                <a:extLst>
                  <a:ext uri="{FF2B5EF4-FFF2-40B4-BE49-F238E27FC236}">
                    <a16:creationId xmlns:a16="http://schemas.microsoft.com/office/drawing/2014/main" id="{FE4AE5BA-0B87-4EFA-B966-7F150A293FF9}"/>
                  </a:ext>
                </a:extLst>
              </p:cNvPr>
              <p:cNvSpPr>
                <a:spLocks noRot="1" noChangeAspect="1" noMove="1" noResize="1" noEditPoints="1" noAdjustHandles="1" noChangeArrowheads="1" noChangeShapeType="1" noTextEdit="1"/>
              </p:cNvSpPr>
              <p:nvPr/>
            </p:nvSpPr>
            <p:spPr>
              <a:xfrm>
                <a:off x="197323" y="5615226"/>
                <a:ext cx="2141805" cy="276999"/>
              </a:xfrm>
              <a:prstGeom prst="rect">
                <a:avLst/>
              </a:prstGeom>
              <a:blipFill>
                <a:blip r:embed="rId12"/>
                <a:stretch>
                  <a:fillRect b="-6522"/>
                </a:stretch>
              </a:blipFill>
            </p:spPr>
            <p:txBody>
              <a:bodyPr/>
              <a:lstStyle/>
              <a:p>
                <a:r>
                  <a:rPr lang="ko-KR" altLang="en-US">
                    <a:noFill/>
                  </a:rPr>
                  <a:t> </a:t>
                </a:r>
              </a:p>
            </p:txBody>
          </p:sp>
        </mc:Fallback>
      </mc:AlternateContent>
      <p:sp>
        <p:nvSpPr>
          <p:cNvPr id="28" name="TextBox 27">
            <a:extLst>
              <a:ext uri="{FF2B5EF4-FFF2-40B4-BE49-F238E27FC236}">
                <a16:creationId xmlns:a16="http://schemas.microsoft.com/office/drawing/2014/main" id="{0E009AB5-0ADE-4E58-B7ED-17E63CB57DBB}"/>
              </a:ext>
            </a:extLst>
          </p:cNvPr>
          <p:cNvSpPr txBox="1"/>
          <p:nvPr/>
        </p:nvSpPr>
        <p:spPr>
          <a:xfrm>
            <a:off x="4022087" y="1690452"/>
            <a:ext cx="367637"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Re</a:t>
            </a:r>
          </a:p>
        </p:txBody>
      </p:sp>
      <p:sp>
        <p:nvSpPr>
          <p:cNvPr id="29" name="TextBox 28">
            <a:extLst>
              <a:ext uri="{FF2B5EF4-FFF2-40B4-BE49-F238E27FC236}">
                <a16:creationId xmlns:a16="http://schemas.microsoft.com/office/drawing/2014/main" id="{83F49BBF-6040-46DA-A4EA-959CCB64EB69}"/>
              </a:ext>
            </a:extLst>
          </p:cNvPr>
          <p:cNvSpPr txBox="1"/>
          <p:nvPr/>
        </p:nvSpPr>
        <p:spPr>
          <a:xfrm>
            <a:off x="2888518" y="593601"/>
            <a:ext cx="367637" cy="276999"/>
          </a:xfrm>
          <a:prstGeom prst="rect">
            <a:avLst/>
          </a:prstGeom>
          <a:noFill/>
        </p:spPr>
        <p:txBody>
          <a:bodyPr wrap="square" rtlCol="0">
            <a:spAutoFit/>
          </a:bodyPr>
          <a:lstStyle/>
          <a:p>
            <a:pPr>
              <a:spcAft>
                <a:spcPts val="300"/>
              </a:spcAft>
            </a:pPr>
            <a:r>
              <a:rPr lang="en-US" altLang="ko-KR" sz="1200" dirty="0" err="1">
                <a:solidFill>
                  <a:srgbClr val="333333"/>
                </a:solidFill>
                <a:latin typeface="Arial Narrow" panose="020B0606020202030204" pitchFamily="34" charset="0"/>
                <a:ea typeface="LG스마트체 Regular" panose="020B0600000101010101" pitchFamily="50" charset="-127"/>
              </a:rPr>
              <a:t>Im</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sp>
        <p:nvSpPr>
          <p:cNvPr id="31" name="TextBox 30">
            <a:extLst>
              <a:ext uri="{FF2B5EF4-FFF2-40B4-BE49-F238E27FC236}">
                <a16:creationId xmlns:a16="http://schemas.microsoft.com/office/drawing/2014/main" id="{F78BFB44-84ED-4D38-B1FC-A1DF73D6A1D8}"/>
              </a:ext>
            </a:extLst>
          </p:cNvPr>
          <p:cNvSpPr txBox="1"/>
          <p:nvPr/>
        </p:nvSpPr>
        <p:spPr>
          <a:xfrm>
            <a:off x="7803588" y="4850031"/>
            <a:ext cx="1130240"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For white noise,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AC26540-A701-40B8-903A-D5F55A2E0075}"/>
                  </a:ext>
                </a:extLst>
              </p:cNvPr>
              <p:cNvSpPr txBox="1"/>
              <p:nvPr/>
            </p:nvSpPr>
            <p:spPr>
              <a:xfrm>
                <a:off x="7934606" y="5169027"/>
                <a:ext cx="1130240" cy="1926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𝜃</m:t>
                              </m:r>
                            </m:e>
                          </m:acc>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𝜔</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𝜃</m:t>
                              </m:r>
                            </m:e>
                          </m:acc>
                        </m:sub>
                      </m:sSub>
                    </m:oMath>
                  </m:oMathPara>
                </a14:m>
                <a:br>
                  <a:rPr lang="en-US" altLang="ko-KR" sz="1200" b="0" i="1" dirty="0">
                    <a:latin typeface="Cambria Math" panose="02040503050406030204" pitchFamily="18" charset="0"/>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32" name="TextBox 31">
                <a:extLst>
                  <a:ext uri="{FF2B5EF4-FFF2-40B4-BE49-F238E27FC236}">
                    <a16:creationId xmlns:a16="http://schemas.microsoft.com/office/drawing/2014/main" id="{3AC26540-A701-40B8-903A-D5F55A2E0075}"/>
                  </a:ext>
                </a:extLst>
              </p:cNvPr>
              <p:cNvSpPr txBox="1">
                <a:spLocks noRot="1" noChangeAspect="1" noMove="1" noResize="1" noEditPoints="1" noAdjustHandles="1" noChangeArrowheads="1" noChangeShapeType="1" noTextEdit="1"/>
              </p:cNvSpPr>
              <p:nvPr/>
            </p:nvSpPr>
            <p:spPr>
              <a:xfrm>
                <a:off x="7934606" y="5169027"/>
                <a:ext cx="1130240" cy="192681"/>
              </a:xfrm>
              <a:prstGeom prst="rect">
                <a:avLst/>
              </a:prstGeom>
              <a:blipFill>
                <a:blip r:embed="rId13"/>
                <a:stretch>
                  <a:fillRect l="-4865" b="-218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7" name="직사각형 36">
                <a:extLst>
                  <a:ext uri="{FF2B5EF4-FFF2-40B4-BE49-F238E27FC236}">
                    <a16:creationId xmlns:a16="http://schemas.microsoft.com/office/drawing/2014/main" id="{1CB24FB1-CC8A-464F-AEB9-D9EBF3E84A76}"/>
                  </a:ext>
                </a:extLst>
              </p:cNvPr>
              <p:cNvSpPr/>
              <p:nvPr/>
            </p:nvSpPr>
            <p:spPr>
              <a:xfrm>
                <a:off x="4697621" y="642986"/>
                <a:ext cx="3562001" cy="734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sSup>
                            <m:sSupPr>
                              <m:ctrlPr>
                                <a:rPr lang="en-US" altLang="ko-KR" sz="1200" b="0" i="1" smtClean="0">
                                  <a:latin typeface="Cambria Math" panose="02040503050406030204" pitchFamily="18" charset="0"/>
                                </a:rPr>
                              </m:ctrlPr>
                            </m:sSupPr>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d>
                            </m:e>
                            <m:sup>
                              <m:r>
                                <a:rPr lang="en-US" altLang="ko-KR" sz="1200" b="0" i="1" smtClean="0">
                                  <a:latin typeface="Cambria Math" panose="02040503050406030204" pitchFamily="18" charset="0"/>
                                </a:rPr>
                                <m:t>2</m:t>
                              </m:r>
                            </m:sup>
                          </m:sSup>
                        </m:e>
                      </m:d>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r>
                                <a:rPr lang="en-US" altLang="ko-KR" sz="1200" i="1">
                                  <a:latin typeface="Cambria Math" panose="02040503050406030204" pitchFamily="18" charset="0"/>
                                </a:rPr>
                                <m:t>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sup>
                          <m:r>
                            <a:rPr lang="en-US" altLang="ko-KR" sz="1200" b="0" i="1" smtClean="0">
                              <a:latin typeface="Cambria Math" panose="02040503050406030204" pitchFamily="18" charset="0"/>
                            </a:rPr>
                            <m:t>2</m:t>
                          </m:r>
                        </m:sup>
                      </m:sSup>
                    </m:oMath>
                    <m:oMath xmlns:m="http://schemas.openxmlformats.org/officeDocument/2006/math">
                      <m:r>
                        <a:rPr lang="en-US" altLang="ko-KR" sz="1200" b="0" i="1" smtClean="0">
                          <a:latin typeface="Cambria Math" panose="02040503050406030204" pitchFamily="18" charset="0"/>
                        </a:rPr>
                        <m:t>          =</m:t>
                      </m:r>
                      <m:d>
                        <m:dPr>
                          <m:begChr m:val="⟨"/>
                          <m:endChr m:val="⟩"/>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e>
                              </m:d>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e>
                            <m:sup>
                              <m:r>
                                <a:rPr lang="en-US" altLang="ko-KR" sz="1200" b="0" i="1" smtClean="0">
                                  <a:latin typeface="Cambria Math" panose="02040503050406030204" pitchFamily="18" charset="0"/>
                                </a:rPr>
                                <m:t>2</m:t>
                              </m:r>
                            </m:sup>
                          </m:sSup>
                        </m:e>
                      </m:d>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=2</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0</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oMath>
                  </m:oMathPara>
                </a14:m>
                <a:endParaRPr lang="ko-KR" altLang="en-US" sz="1200" dirty="0"/>
              </a:p>
            </p:txBody>
          </p:sp>
        </mc:Choice>
        <mc:Fallback xmlns="">
          <p:sp>
            <p:nvSpPr>
              <p:cNvPr id="37" name="직사각형 36">
                <a:extLst>
                  <a:ext uri="{FF2B5EF4-FFF2-40B4-BE49-F238E27FC236}">
                    <a16:creationId xmlns:a16="http://schemas.microsoft.com/office/drawing/2014/main" id="{1CB24FB1-CC8A-464F-AEB9-D9EBF3E84A76}"/>
                  </a:ext>
                </a:extLst>
              </p:cNvPr>
              <p:cNvSpPr>
                <a:spLocks noRot="1" noChangeAspect="1" noMove="1" noResize="1" noEditPoints="1" noAdjustHandles="1" noChangeArrowheads="1" noChangeShapeType="1" noTextEdit="1"/>
              </p:cNvSpPr>
              <p:nvPr/>
            </p:nvSpPr>
            <p:spPr>
              <a:xfrm>
                <a:off x="4697621" y="642986"/>
                <a:ext cx="3562001" cy="734817"/>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직사각형 37">
                <a:extLst>
                  <a:ext uri="{FF2B5EF4-FFF2-40B4-BE49-F238E27FC236}">
                    <a16:creationId xmlns:a16="http://schemas.microsoft.com/office/drawing/2014/main" id="{05F249E9-D4BA-4494-ADF0-15CE5D4ECD2E}"/>
                  </a:ext>
                </a:extLst>
              </p:cNvPr>
              <p:cNvSpPr/>
              <p:nvPr/>
            </p:nvSpPr>
            <p:spPr>
              <a:xfrm>
                <a:off x="4697621" y="1480080"/>
                <a:ext cx="2638671" cy="49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𝑅</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𝜔</m:t>
                              </m:r>
                            </m:e>
                          </m:d>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𝜔𝜏</m:t>
                              </m:r>
                              <m:r>
                                <a:rPr lang="en-US" altLang="ko-KR" sz="1200" b="0" i="1" smtClean="0">
                                  <a:latin typeface="Cambria Math" panose="02040503050406030204" pitchFamily="18" charset="0"/>
                                </a:rPr>
                                <m:t>)</m:t>
                              </m:r>
                            </m:e>
                          </m:func>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𝜔</m:t>
                          </m:r>
                        </m:e>
                      </m:nary>
                    </m:oMath>
                  </m:oMathPara>
                </a14:m>
                <a:endParaRPr lang="ko-KR" altLang="en-US" sz="1200" dirty="0"/>
              </a:p>
            </p:txBody>
          </p:sp>
        </mc:Choice>
        <mc:Fallback xmlns="">
          <p:sp>
            <p:nvSpPr>
              <p:cNvPr id="38" name="직사각형 37">
                <a:extLst>
                  <a:ext uri="{FF2B5EF4-FFF2-40B4-BE49-F238E27FC236}">
                    <a16:creationId xmlns:a16="http://schemas.microsoft.com/office/drawing/2014/main" id="{05F249E9-D4BA-4494-ADF0-15CE5D4ECD2E}"/>
                  </a:ext>
                </a:extLst>
              </p:cNvPr>
              <p:cNvSpPr>
                <a:spLocks noRot="1" noChangeAspect="1" noMove="1" noResize="1" noEditPoints="1" noAdjustHandles="1" noChangeArrowheads="1" noChangeShapeType="1" noTextEdit="1"/>
              </p:cNvSpPr>
              <p:nvPr/>
            </p:nvSpPr>
            <p:spPr>
              <a:xfrm>
                <a:off x="4697621" y="1480080"/>
                <a:ext cx="2638671" cy="490775"/>
              </a:xfrm>
              <a:prstGeom prst="rect">
                <a:avLst/>
              </a:prstGeom>
              <a:blipFill>
                <a:blip r:embed="rId15"/>
                <a:stretch>
                  <a:fillRect t="-151250" b="-22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직사각형 38">
                <a:extLst>
                  <a:ext uri="{FF2B5EF4-FFF2-40B4-BE49-F238E27FC236}">
                    <a16:creationId xmlns:a16="http://schemas.microsoft.com/office/drawing/2014/main" id="{6263D67E-6F6A-4CF5-8650-A8733F6B8A3C}"/>
                  </a:ext>
                </a:extLst>
              </p:cNvPr>
              <p:cNvSpPr/>
              <p:nvPr/>
            </p:nvSpPr>
            <p:spPr>
              <a:xfrm>
                <a:off x="4697621" y="2078646"/>
                <a:ext cx="5206041" cy="4150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𝜋</m:t>
                          </m:r>
                        </m:den>
                      </m:f>
                      <m:d>
                        <m:dPr>
                          <m:begChr m:val="["/>
                          <m:endChr m:val="]"/>
                          <m:ctrlPr>
                            <a:rPr lang="en-US" altLang="ko-KR" sz="1200" b="0" i="1" smtClean="0">
                              <a:latin typeface="Cambria Math" panose="02040503050406030204" pitchFamily="18" charset="0"/>
                            </a:rPr>
                          </m:ctrlPr>
                        </m:dPr>
                        <m:e>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𝜔𝜏</m:t>
                                      </m:r>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e>
                      </m:d>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1−</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𝜔𝜏</m:t>
                                      </m:r>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2</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d>
                            <m:dPr>
                              <m:begChr m:val="["/>
                              <m:endChr m:val="]"/>
                              <m:ctrlPr>
                                <a:rPr lang="en-US" altLang="ko-KR" sz="1200" b="0" i="1" smtClean="0">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func>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d>
                                    <m:dPr>
                                      <m:ctrlPr>
                                        <a:rPr lang="en-US" altLang="ko-KR" sz="1200" b="0" i="1" smtClean="0">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2</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sSup>
                                <m:sSupPr>
                                  <m:ctrlPr>
                                    <a:rPr lang="en-US" altLang="ko-KR" sz="1200" b="0" i="1" smtClean="0">
                                      <a:latin typeface="Cambria Math" panose="02040503050406030204" pitchFamily="18" charset="0"/>
                                    </a:rPr>
                                  </m:ctrlPr>
                                </m:sSupPr>
                                <m:e>
                                  <m:r>
                                    <m:rPr>
                                      <m:sty m:val="p"/>
                                    </m:rPr>
                                    <a:rPr lang="en-US" altLang="ko-KR" sz="1200">
                                      <a:latin typeface="Cambria Math" panose="02040503050406030204" pitchFamily="18" charset="0"/>
                                    </a:rPr>
                                    <m:t>sin</m:t>
                                  </m:r>
                                </m:e>
                                <m:sup>
                                  <m:r>
                                    <a:rPr lang="en-US" altLang="ko-KR" sz="1200" b="0" i="1" smtClean="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𝜔𝜏</m:t>
                                  </m:r>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num>
                        <m:den>
                          <m:r>
                            <a:rPr lang="en-US" altLang="ko-KR" sz="1200" b="0" i="1" smtClean="0">
                              <a:latin typeface="Cambria Math" panose="02040503050406030204" pitchFamily="18" charset="0"/>
                            </a:rPr>
                            <m:t>2</m:t>
                          </m:r>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sSup>
                            <m:sSupPr>
                              <m:ctrlPr>
                                <a:rPr lang="en-US" altLang="ko-KR" sz="1200" b="0" i="1" smtClean="0">
                                  <a:latin typeface="Cambria Math" panose="02040503050406030204" pitchFamily="18" charset="0"/>
                                </a:rPr>
                              </m:ctrlPr>
                            </m:sSupPr>
                            <m:e>
                              <m:r>
                                <a:rPr lang="en-US" altLang="ko-KR" sz="1200" i="1">
                                  <a:latin typeface="Cambria Math" panose="02040503050406030204" pitchFamily="18" charset="0"/>
                                </a:rPr>
                                <m:t>𝜔</m:t>
                              </m:r>
                            </m:e>
                            <m:sup>
                              <m:r>
                                <a:rPr lang="en-US" altLang="ko-KR" sz="1200" b="0" i="1" smtClean="0">
                                  <a:latin typeface="Cambria Math" panose="02040503050406030204" pitchFamily="18" charset="0"/>
                                </a:rPr>
                                <m:t>2</m:t>
                              </m:r>
                            </m:sup>
                          </m:sSup>
                          <m:f>
                            <m:fPr>
                              <m:ctrlPr>
                                <a:rPr lang="en-US" altLang="ko-KR" sz="1200" b="0" i="1" smtClean="0">
                                  <a:latin typeface="Cambria Math" panose="02040503050406030204" pitchFamily="18" charset="0"/>
                                </a:rPr>
                              </m:ctrlPr>
                            </m:fPr>
                            <m:num>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m:t>
                                      </m:r>
                                    </m:e>
                                    <m:sup>
                                      <m:r>
                                        <a:rPr lang="en-US" altLang="ko-KR" sz="1200" i="1">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num>
                            <m:den>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sup>
                                  <m:r>
                                    <a:rPr lang="en-US" altLang="ko-KR" sz="1200" b="0" i="1" smtClean="0">
                                      <a:latin typeface="Cambria Math" panose="02040503050406030204" pitchFamily="18" charset="0"/>
                                    </a:rPr>
                                    <m:t>2</m:t>
                                  </m:r>
                                </m:sup>
                              </m:sSup>
                            </m:den>
                          </m:f>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num>
                        <m:den>
                          <m:r>
                            <a:rPr lang="en-US" altLang="ko-KR" sz="1200" b="0" i="1" smtClean="0">
                              <a:latin typeface="Cambria Math" panose="02040503050406030204" pitchFamily="18" charset="0"/>
                            </a:rPr>
                            <m:t>2</m:t>
                          </m:r>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𝜔</m:t>
                              </m:r>
                            </m:e>
                            <m:sup>
                              <m:r>
                                <a:rPr lang="en-US" altLang="ko-KR" sz="1200" i="1">
                                  <a:latin typeface="Cambria Math" panose="02040503050406030204" pitchFamily="18" charset="0"/>
                                </a:rPr>
                                <m:t>2</m:t>
                              </m:r>
                            </m:sup>
                          </m:sSup>
                          <m:func>
                            <m:funcPr>
                              <m:ctrlPr>
                                <a:rPr lang="en-US" altLang="ko-KR" sz="1200" b="0" i="1" smtClean="0">
                                  <a:latin typeface="Cambria Math" panose="02040503050406030204" pitchFamily="18" charset="0"/>
                                </a:rPr>
                              </m:ctrlPr>
                            </m:funcPr>
                            <m:fName>
                              <m:sSup>
                                <m:sSupPr>
                                  <m:ctrlPr>
                                    <a:rPr lang="en-US" altLang="ko-KR" sz="1200" b="0" i="1" smtClean="0">
                                      <a:latin typeface="Cambria Math" panose="02040503050406030204" pitchFamily="18" charset="0"/>
                                    </a:rPr>
                                  </m:ctrlPr>
                                </m:sSupPr>
                                <m:e>
                                  <m:r>
                                    <m:rPr>
                                      <m:sty m:val="p"/>
                                    </m:rPr>
                                    <a:rPr lang="en-US" altLang="ko-KR" sz="1200" b="0" i="0" smtClean="0">
                                      <a:latin typeface="Cambria Math" panose="02040503050406030204" pitchFamily="18" charset="0"/>
                                    </a:rPr>
                                    <m:t>sinc</m:t>
                                  </m:r>
                                </m:e>
                                <m:sup>
                                  <m:r>
                                    <a:rPr lang="en-US" altLang="ko-KR" sz="1200" b="0" i="0" smtClean="0">
                                      <a:latin typeface="Cambria Math" panose="02040503050406030204" pitchFamily="18" charset="0"/>
                                    </a:rPr>
                                    <m:t>2</m:t>
                                  </m:r>
                                </m:sup>
                              </m:sSup>
                            </m:fName>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𝜏</m:t>
                              </m:r>
                            </m:e>
                            <m:sup>
                              <m:r>
                                <a:rPr lang="en-US" altLang="ko-KR" sz="1200" b="0" i="1" smtClean="0">
                                  <a:latin typeface="Cambria Math" panose="02040503050406030204" pitchFamily="18" charset="0"/>
                                </a:rPr>
                                <m:t>2</m:t>
                              </m:r>
                            </m:sup>
                          </m:sSup>
                        </m:num>
                        <m:den>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sinc</m:t>
                                  </m:r>
                                </m:e>
                                <m:sup>
                                  <m:r>
                                    <a:rPr lang="en-US" altLang="ko-KR" sz="120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𝜏</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sinc</m:t>
                                  </m:r>
                                </m:e>
                                <m:sup>
                                  <m:r>
                                    <a:rPr lang="en-US" altLang="ko-KR" sz="120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d>
                            <m:dPr>
                              <m:ctrlPr>
                                <a:rPr lang="en-US" altLang="ko-KR" sz="1200" b="0" i="1" smtClean="0">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nary>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r>
                        <a:rPr lang="en-US" altLang="ko-KR" sz="1200" b="0" i="1" smtClean="0">
                          <a:latin typeface="Cambria Math" panose="02040503050406030204" pitchFamily="18" charset="0"/>
                        </a:rPr>
                        <m:t>𝜏</m:t>
                      </m:r>
                    </m:oMath>
                  </m:oMathPara>
                </a14:m>
                <a:br>
                  <a:rPr lang="en-US" altLang="ko-KR" sz="1200" i="1" dirty="0">
                    <a:latin typeface="Cambria Math" panose="02040503050406030204" pitchFamily="18" charset="0"/>
                  </a:rPr>
                </a:br>
                <a:endParaRPr lang="ko-KR" altLang="en-US" sz="1200" dirty="0"/>
              </a:p>
            </p:txBody>
          </p:sp>
        </mc:Choice>
        <mc:Fallback xmlns="">
          <p:sp>
            <p:nvSpPr>
              <p:cNvPr id="39" name="직사각형 38">
                <a:extLst>
                  <a:ext uri="{FF2B5EF4-FFF2-40B4-BE49-F238E27FC236}">
                    <a16:creationId xmlns:a16="http://schemas.microsoft.com/office/drawing/2014/main" id="{6263D67E-6F6A-4CF5-8650-A8733F6B8A3C}"/>
                  </a:ext>
                </a:extLst>
              </p:cNvPr>
              <p:cNvSpPr>
                <a:spLocks noRot="1" noChangeAspect="1" noMove="1" noResize="1" noEditPoints="1" noAdjustHandles="1" noChangeArrowheads="1" noChangeShapeType="1" noTextEdit="1"/>
              </p:cNvSpPr>
              <p:nvPr/>
            </p:nvSpPr>
            <p:spPr>
              <a:xfrm>
                <a:off x="4697621" y="2078646"/>
                <a:ext cx="5206041" cy="4150816"/>
              </a:xfrm>
              <a:prstGeom prst="rect">
                <a:avLst/>
              </a:prstGeom>
              <a:blipFill>
                <a:blip r:embed="rId16"/>
                <a:stretch>
                  <a:fillRect t="-17621" b="-20117"/>
                </a:stretch>
              </a:blipFill>
            </p:spPr>
            <p:txBody>
              <a:bodyPr/>
              <a:lstStyle/>
              <a:p>
                <a:r>
                  <a:rPr lang="ko-KR" altLang="en-US">
                    <a:noFill/>
                  </a:rPr>
                  <a:t> </a:t>
                </a:r>
              </a:p>
            </p:txBody>
          </p:sp>
        </mc:Fallback>
      </mc:AlternateContent>
      <p:sp>
        <p:nvSpPr>
          <p:cNvPr id="40" name="TextBox 39">
            <a:extLst>
              <a:ext uri="{FF2B5EF4-FFF2-40B4-BE49-F238E27FC236}">
                <a16:creationId xmlns:a16="http://schemas.microsoft.com/office/drawing/2014/main" id="{48923245-671A-4122-939D-298C3E59C486}"/>
              </a:ext>
            </a:extLst>
          </p:cNvPr>
          <p:cNvSpPr txBox="1"/>
          <p:nvPr/>
        </p:nvSpPr>
        <p:spPr>
          <a:xfrm>
            <a:off x="197323" y="5892225"/>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Zero mean Gaussian random variable</a:t>
            </a:r>
          </a:p>
        </p:txBody>
      </p:sp>
      <p:cxnSp>
        <p:nvCxnSpPr>
          <p:cNvPr id="42" name="직선 화살표 연결선 41">
            <a:extLst>
              <a:ext uri="{FF2B5EF4-FFF2-40B4-BE49-F238E27FC236}">
                <a16:creationId xmlns:a16="http://schemas.microsoft.com/office/drawing/2014/main" id="{EE3426A4-5108-4304-B4A4-D22E23D903A9}"/>
              </a:ext>
            </a:extLst>
          </p:cNvPr>
          <p:cNvCxnSpPr>
            <a:cxnSpLocks/>
          </p:cNvCxnSpPr>
          <p:nvPr/>
        </p:nvCxnSpPr>
        <p:spPr>
          <a:xfrm flipV="1">
            <a:off x="5483785" y="4257621"/>
            <a:ext cx="1659965" cy="30905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32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25" name="직사각형 24">
                <a:extLst>
                  <a:ext uri="{FF2B5EF4-FFF2-40B4-BE49-F238E27FC236}">
                    <a16:creationId xmlns:a16="http://schemas.microsoft.com/office/drawing/2014/main" id="{4A0BB18A-440A-4436-BC49-7890BB71FB9B}"/>
                  </a:ext>
                </a:extLst>
              </p:cNvPr>
              <p:cNvSpPr/>
              <p:nvPr/>
            </p:nvSpPr>
            <p:spPr>
              <a:xfrm>
                <a:off x="200310" y="680900"/>
                <a:ext cx="6521914" cy="304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sz="1200" b="0" i="1" smtClean="0">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e>
                      </m:d>
                      <m:r>
                        <a:rPr lang="en-US" altLang="ko-KR" sz="1200" b="0" i="1" smtClean="0">
                          <a:latin typeface="Cambria Math" panose="02040503050406030204" pitchFamily="18" charset="0"/>
                        </a:rPr>
                        <m:t>=</m:t>
                      </m:r>
                      <m:nary>
                        <m:naryPr>
                          <m:ctrlPr>
                            <a:rPr lang="en-US" altLang="ko-KR" sz="1200" b="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m:t>
                          </m:r>
                          <m:r>
                            <a:rPr lang="en-US" altLang="ko-KR" sz="1200" b="0" i="1" smtClean="0">
                              <a:latin typeface="Cambria Math" panose="02040503050406030204" pitchFamily="18" charset="0"/>
                            </a:rPr>
                            <m:t>∞</m:t>
                          </m:r>
                        </m:sub>
                        <m:sup>
                          <m:r>
                            <a:rPr lang="en-US" altLang="ko-KR" sz="1200" b="0" i="1" smtClean="0">
                              <a:latin typeface="Cambria Math" panose="02040503050406030204" pitchFamily="18" charset="0"/>
                            </a:rPr>
                            <m:t>∞</m:t>
                          </m:r>
                        </m:sup>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r>
                            <a:rPr lang="en-US" altLang="ko-KR" sz="1200" b="0" i="1" smtClean="0">
                              <a:latin typeface="Cambria Math" panose="02040503050406030204" pitchFamily="18" charset="0"/>
                            </a:rPr>
                            <m:t>𝑝</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r>
                            <a:rPr lang="en-US" altLang="ko-KR" sz="1200" b="0" i="1" smtClean="0">
                              <a:latin typeface="Cambria Math" panose="02040503050406030204" pitchFamily="18" charset="0"/>
                            </a:rPr>
                            <m:t>𝑑</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e>
                      </m:nary>
                    </m:oMath>
                    <m:oMath xmlns:m="http://schemas.openxmlformats.org/officeDocument/2006/math">
                      <m:r>
                        <a:rPr lang="en-US" altLang="ko-KR" sz="1200" b="0" i="1" smtClean="0">
                          <a:latin typeface="Cambria Math" panose="02040503050406030204" pitchFamily="18" charset="0"/>
                        </a:rPr>
                        <m:t>                                  =</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ad>
                                <m:radPr>
                                  <m:degHide m:val="on"/>
                                  <m:ctrlPr>
                                    <a:rPr lang="en-US" altLang="ko-KR" sz="1200" i="1">
                                      <a:latin typeface="Cambria Math" panose="02040503050406030204" pitchFamily="18" charset="0"/>
                                    </a:rPr>
                                  </m:ctrlPr>
                                </m:radPr>
                                <m:deg/>
                                <m:e>
                                  <m:r>
                                    <a:rPr lang="en-US" altLang="ko-KR" sz="1200" i="1">
                                      <a:latin typeface="Cambria Math" panose="02040503050406030204" pitchFamily="18" charset="0"/>
                                    </a:rPr>
                                    <m:t>2</m:t>
                                  </m:r>
                                  <m:r>
                                    <a:rPr lang="en-US" altLang="ko-KR" sz="1200" i="1">
                                      <a:latin typeface="Cambria Math" panose="02040503050406030204" pitchFamily="18" charset="0"/>
                                    </a:rPr>
                                    <m:t>𝜋</m:t>
                                  </m:r>
                                </m:e>
                              </m:rad>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en>
                          </m:f>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2</m:t>
                                      </m:r>
                                    </m:den>
                                  </m:f>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num>
                                    <m:den>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den>
                                  </m:f>
                                </m:e>
                              </m:d>
                            </m:e>
                          </m:func>
                          <m:r>
                            <a:rPr lang="en-US" altLang="ko-KR" sz="1200" i="1">
                              <a:latin typeface="Cambria Math" panose="02040503050406030204" pitchFamily="18" charset="0"/>
                            </a:rPr>
                            <m:t>𝑑</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e>
                          </m:d>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ad>
                                <m:radPr>
                                  <m:degHide m:val="on"/>
                                  <m:ctrlPr>
                                    <a:rPr lang="en-US" altLang="ko-KR" sz="1200" i="1">
                                      <a:latin typeface="Cambria Math" panose="02040503050406030204" pitchFamily="18" charset="0"/>
                                    </a:rPr>
                                  </m:ctrlPr>
                                </m:radPr>
                                <m:deg/>
                                <m:e>
                                  <m:r>
                                    <a:rPr lang="en-US" altLang="ko-KR" sz="1200" i="1">
                                      <a:latin typeface="Cambria Math" panose="02040503050406030204" pitchFamily="18" charset="0"/>
                                    </a:rPr>
                                    <m:t>2</m:t>
                                  </m:r>
                                  <m:r>
                                    <a:rPr lang="en-US" altLang="ko-KR" sz="1200" i="1">
                                      <a:latin typeface="Cambria Math" panose="02040503050406030204" pitchFamily="18" charset="0"/>
                                    </a:rPr>
                                    <m:t>𝜋</m:t>
                                  </m:r>
                                </m:e>
                              </m:rad>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en>
                          </m:f>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2</m:t>
                                      </m:r>
                                    </m:den>
                                  </m:f>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num>
                                    <m:den>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den>
                                  </m:f>
                                  <m:r>
                                    <a:rPr lang="en-US" altLang="ko-KR" sz="1200" b="0" i="1" smtClean="0">
                                      <a:latin typeface="Cambria Math" panose="02040503050406030204" pitchFamily="18" charset="0"/>
                                    </a:rPr>
                                    <m:t>+</m:t>
                                  </m:r>
                                  <m:r>
                                    <a:rPr lang="en-US" altLang="ko-KR" sz="1200" i="1">
                                      <a:latin typeface="Cambria Math" panose="02040503050406030204" pitchFamily="18" charset="0"/>
                                    </a:rPr>
                                    <m:t>𝑗</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r>
                            <a:rPr lang="en-US" altLang="ko-KR" sz="1200" i="1">
                              <a:latin typeface="Cambria Math" panose="02040503050406030204" pitchFamily="18" charset="0"/>
                            </a:rPr>
                            <m:t>𝑑</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e>
                          </m:d>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ad>
                                <m:radPr>
                                  <m:degHide m:val="on"/>
                                  <m:ctrlPr>
                                    <a:rPr lang="en-US" altLang="ko-KR" sz="1200" i="1">
                                      <a:latin typeface="Cambria Math" panose="02040503050406030204" pitchFamily="18" charset="0"/>
                                    </a:rPr>
                                  </m:ctrlPr>
                                </m:radPr>
                                <m:deg/>
                                <m:e>
                                  <m:r>
                                    <a:rPr lang="en-US" altLang="ko-KR" sz="1200" i="1">
                                      <a:latin typeface="Cambria Math" panose="02040503050406030204" pitchFamily="18" charset="0"/>
                                    </a:rPr>
                                    <m:t>2</m:t>
                                  </m:r>
                                  <m:r>
                                    <a:rPr lang="en-US" altLang="ko-KR" sz="1200" i="1">
                                      <a:latin typeface="Cambria Math" panose="02040503050406030204" pitchFamily="18" charset="0"/>
                                    </a:rPr>
                                    <m:t>𝜋</m:t>
                                  </m:r>
                                </m:e>
                              </m:rad>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en>
                          </m:f>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up>
                                          <m:r>
                                            <a:rPr lang="en-US" altLang="ko-KR" sz="1200" i="1">
                                              <a:latin typeface="Cambria Math" panose="02040503050406030204" pitchFamily="18" charset="0"/>
                                            </a:rPr>
                                            <m:t>2</m:t>
                                          </m:r>
                                        </m:sup>
                                      </m:sSubSup>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𝑗</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r>
                                        <a:rPr lang="en-US" altLang="ko-KR" sz="1200" b="0" i="1" smtClean="0">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b="0" i="1" smtClean="0">
                                              <a:latin typeface="Cambria Math" panose="02040503050406030204" pitchFamily="18" charset="0"/>
                                            </a:rPr>
                                            <m:t>4</m:t>
                                          </m:r>
                                        </m:sup>
                                      </m:sSubSup>
                                      <m:r>
                                        <a:rPr lang="en-US" altLang="ko-KR" sz="1200" b="0" i="1" smtClean="0">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b="0" i="1" smtClean="0">
                                              <a:latin typeface="Cambria Math" panose="02040503050406030204" pitchFamily="18" charset="0"/>
                                            </a:rPr>
                                            <m:t>4</m:t>
                                          </m:r>
                                        </m:sup>
                                      </m:sSubSup>
                                    </m:num>
                                    <m:den>
                                      <m:r>
                                        <a:rPr lang="en-US" altLang="ko-KR" sz="1200" b="0" i="1" smtClean="0">
                                          <a:latin typeface="Cambria Math" panose="02040503050406030204" pitchFamily="18" charset="0"/>
                                        </a:rPr>
                                        <m:t>2</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𝜎</m:t>
                                          </m:r>
                                        </m:e>
                                        <m: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up>
                                          <m:r>
                                            <a:rPr lang="en-US" altLang="ko-KR" sz="1200" b="0" i="1" smtClean="0">
                                              <a:latin typeface="Cambria Math" panose="02040503050406030204" pitchFamily="18" charset="0"/>
                                            </a:rPr>
                                            <m:t>2</m:t>
                                          </m:r>
                                        </m:sup>
                                      </m:sSubSup>
                                    </m:den>
                                  </m:f>
                                </m:e>
                              </m:d>
                            </m:e>
                          </m:func>
                          <m:r>
                            <a:rPr lang="en-US" altLang="ko-KR" sz="1200" i="1">
                              <a:latin typeface="Cambria Math" panose="02040503050406030204" pitchFamily="18" charset="0"/>
                            </a:rPr>
                            <m:t>𝑑</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e>
                          </m:d>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b="0" i="1" smtClean="0">
                                          <a:latin typeface="Cambria Math" panose="02040503050406030204" pitchFamily="18" charset="0"/>
                                        </a:rPr>
                                        <m:t>2</m:t>
                                      </m:r>
                                    </m:sup>
                                  </m:sSubSup>
                                </m:num>
                                <m:den>
                                  <m:r>
                                    <a:rPr lang="en-US" altLang="ko-KR" sz="1200" i="1">
                                      <a:latin typeface="Cambria Math" panose="02040503050406030204" pitchFamily="18" charset="0"/>
                                    </a:rPr>
                                    <m:t>2</m:t>
                                  </m:r>
                                </m:den>
                              </m:f>
                            </m:e>
                          </m:d>
                        </m:e>
                      </m:func>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ad>
                                <m:radPr>
                                  <m:degHide m:val="on"/>
                                  <m:ctrlPr>
                                    <a:rPr lang="en-US" altLang="ko-KR" sz="1200" i="1">
                                      <a:latin typeface="Cambria Math" panose="02040503050406030204" pitchFamily="18" charset="0"/>
                                    </a:rPr>
                                  </m:ctrlPr>
                                </m:radPr>
                                <m:deg/>
                                <m:e>
                                  <m:r>
                                    <a:rPr lang="en-US" altLang="ko-KR" sz="1200" i="1">
                                      <a:latin typeface="Cambria Math" panose="02040503050406030204" pitchFamily="18" charset="0"/>
                                    </a:rPr>
                                    <m:t>2</m:t>
                                  </m:r>
                                  <m:r>
                                    <a:rPr lang="en-US" altLang="ko-KR" sz="1200" i="1">
                                      <a:latin typeface="Cambria Math" panose="02040503050406030204" pitchFamily="18" charset="0"/>
                                    </a:rPr>
                                    <m:t>𝜋</m:t>
                                  </m:r>
                                </m:e>
                              </m:rad>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en>
                          </m:f>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𝜎</m:t>
                                                  </m:r>
                                                </m:e>
                                                <m: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up>
                                                  <m:r>
                                                    <a:rPr lang="en-US" altLang="ko-KR" sz="1200" b="0" i="1" smtClean="0">
                                                      <a:latin typeface="Cambria Math" panose="02040503050406030204" pitchFamily="18" charset="0"/>
                                                    </a:rPr>
                                                    <m:t>2</m:t>
                                                  </m:r>
                                                </m:sup>
                                              </m:sSubSup>
                                            </m:e>
                                          </m:d>
                                        </m:e>
                                        <m:sup>
                                          <m:r>
                                            <a:rPr lang="en-US" altLang="ko-KR" sz="1200" b="0" i="1" smtClean="0">
                                              <a:latin typeface="Cambria Math" panose="02040503050406030204" pitchFamily="18" charset="0"/>
                                            </a:rPr>
                                            <m:t>2</m:t>
                                          </m:r>
                                        </m:sup>
                                      </m:sSup>
                                    </m:num>
                                    <m:den>
                                      <m:r>
                                        <a:rPr lang="en-US" altLang="ko-KR" sz="1200" i="1">
                                          <a:latin typeface="Cambria Math" panose="02040503050406030204" pitchFamily="18" charset="0"/>
                                        </a:rPr>
                                        <m:t>2</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den>
                                  </m:f>
                                </m:e>
                              </m:d>
                            </m:e>
                          </m:func>
                          <m:r>
                            <a:rPr lang="en-US" altLang="ko-KR" sz="1200" i="1">
                              <a:latin typeface="Cambria Math" panose="02040503050406030204" pitchFamily="18" charset="0"/>
                            </a:rPr>
                            <m:t>𝑑</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e>
                          </m:d>
                        </m:e>
                      </m:nary>
                    </m:oMath>
                    <m:oMath xmlns:m="http://schemas.openxmlformats.org/officeDocument/2006/math">
                      <m:r>
                        <a:rPr lang="en-US" altLang="ko-KR" sz="1200" b="0" i="1" smtClean="0">
                          <a:latin typeface="Cambria Math" panose="02040503050406030204" pitchFamily="18" charset="0"/>
                        </a:rPr>
                        <m:t>                                  =</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num>
                                <m:den>
                                  <m:r>
                                    <a:rPr lang="en-US" altLang="ko-KR" sz="1200" i="1">
                                      <a:latin typeface="Cambria Math" panose="02040503050406030204" pitchFamily="18" charset="0"/>
                                    </a:rPr>
                                    <m:t>2</m:t>
                                  </m:r>
                                </m:den>
                              </m:f>
                            </m:e>
                          </m:d>
                        </m:e>
                      </m:func>
                    </m:oMath>
                  </m:oMathPara>
                </a14:m>
                <a:endParaRPr lang="ko-KR" altLang="en-US" sz="1200" dirty="0"/>
              </a:p>
            </p:txBody>
          </p:sp>
        </mc:Choice>
        <mc:Fallback xmlns="">
          <p:sp>
            <p:nvSpPr>
              <p:cNvPr id="25" name="직사각형 24">
                <a:extLst>
                  <a:ext uri="{FF2B5EF4-FFF2-40B4-BE49-F238E27FC236}">
                    <a16:creationId xmlns:a16="http://schemas.microsoft.com/office/drawing/2014/main" id="{4A0BB18A-440A-4436-BC49-7890BB71FB9B}"/>
                  </a:ext>
                </a:extLst>
              </p:cNvPr>
              <p:cNvSpPr>
                <a:spLocks noRot="1" noChangeAspect="1" noMove="1" noResize="1" noEditPoints="1" noAdjustHandles="1" noChangeArrowheads="1" noChangeShapeType="1" noTextEdit="1"/>
              </p:cNvSpPr>
              <p:nvPr/>
            </p:nvSpPr>
            <p:spPr>
              <a:xfrm>
                <a:off x="200310" y="680900"/>
                <a:ext cx="6521914" cy="3049425"/>
              </a:xfrm>
              <a:prstGeom prst="rect">
                <a:avLst/>
              </a:prstGeom>
              <a:blipFill>
                <a:blip r:embed="rId3"/>
                <a:stretch>
                  <a:fillRect t="-24200" b="-8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직사각형 27">
                <a:extLst>
                  <a:ext uri="{FF2B5EF4-FFF2-40B4-BE49-F238E27FC236}">
                    <a16:creationId xmlns:a16="http://schemas.microsoft.com/office/drawing/2014/main" id="{5F97D627-FAE4-412C-B86E-2B31B4722E71}"/>
                  </a:ext>
                </a:extLst>
              </p:cNvPr>
              <p:cNvSpPr/>
              <p:nvPr/>
            </p:nvSpPr>
            <p:spPr>
              <a:xfrm>
                <a:off x="200310" y="3730325"/>
                <a:ext cx="3562001" cy="734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sSup>
                            <m:sSupPr>
                              <m:ctrlPr>
                                <a:rPr lang="en-US" altLang="ko-KR" sz="1200" b="0" i="1" smtClean="0">
                                  <a:latin typeface="Cambria Math" panose="02040503050406030204" pitchFamily="18" charset="0"/>
                                </a:rPr>
                              </m:ctrlPr>
                            </m:sSupPr>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e>
                              </m:d>
                            </m:e>
                            <m:sup>
                              <m:r>
                                <a:rPr lang="en-US" altLang="ko-KR" sz="1200" b="0" i="1" smtClean="0">
                                  <a:latin typeface="Cambria Math" panose="02040503050406030204" pitchFamily="18" charset="0"/>
                                </a:rPr>
                                <m:t>2</m:t>
                              </m:r>
                            </m:sup>
                          </m:sSup>
                        </m:e>
                      </m:d>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r>
                                <a:rPr lang="en-US" altLang="ko-KR" sz="1200" i="1">
                                  <a:latin typeface="Cambria Math" panose="02040503050406030204" pitchFamily="18" charset="0"/>
                                </a:rPr>
                                <m:t>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sup>
                          <m:r>
                            <a:rPr lang="en-US" altLang="ko-KR" sz="1200" b="0" i="1" smtClean="0">
                              <a:latin typeface="Cambria Math" panose="02040503050406030204" pitchFamily="18" charset="0"/>
                            </a:rPr>
                            <m:t>2</m:t>
                          </m:r>
                        </m:sup>
                      </m:sSup>
                    </m:oMath>
                    <m:oMath xmlns:m="http://schemas.openxmlformats.org/officeDocument/2006/math">
                      <m:r>
                        <a:rPr lang="en-US" altLang="ko-KR" sz="1200" b="0" i="1" smtClean="0">
                          <a:latin typeface="Cambria Math" panose="02040503050406030204" pitchFamily="18" charset="0"/>
                        </a:rPr>
                        <m:t>          =</m:t>
                      </m:r>
                      <m:d>
                        <m:dPr>
                          <m:begChr m:val="⟨"/>
                          <m:endChr m:val="⟩"/>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e>
                              </m:d>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begChr m:val="["/>
                                  <m:endChr m:val="]"/>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e>
                            <m:sup>
                              <m:r>
                                <a:rPr lang="en-US" altLang="ko-KR" sz="1200" b="0" i="1" smtClean="0">
                                  <a:latin typeface="Cambria Math" panose="02040503050406030204" pitchFamily="18" charset="0"/>
                                </a:rPr>
                                <m:t>2</m:t>
                              </m:r>
                            </m:sup>
                          </m:sSup>
                        </m:e>
                      </m:d>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=2</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0</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b="0" i="1" smtClean="0">
                              <a:latin typeface="Cambria Math" panose="02040503050406030204" pitchFamily="18" charset="0"/>
                            </a:rPr>
                            <m:t>)</m:t>
                          </m:r>
                        </m:e>
                      </m:d>
                    </m:oMath>
                  </m:oMathPara>
                </a14:m>
                <a:endParaRPr lang="ko-KR" altLang="en-US" sz="1200" dirty="0"/>
              </a:p>
            </p:txBody>
          </p:sp>
        </mc:Choice>
        <mc:Fallback xmlns="">
          <p:sp>
            <p:nvSpPr>
              <p:cNvPr id="28" name="직사각형 27">
                <a:extLst>
                  <a:ext uri="{FF2B5EF4-FFF2-40B4-BE49-F238E27FC236}">
                    <a16:creationId xmlns:a16="http://schemas.microsoft.com/office/drawing/2014/main" id="{5F97D627-FAE4-412C-B86E-2B31B4722E71}"/>
                  </a:ext>
                </a:extLst>
              </p:cNvPr>
              <p:cNvSpPr>
                <a:spLocks noRot="1" noChangeAspect="1" noMove="1" noResize="1" noEditPoints="1" noAdjustHandles="1" noChangeArrowheads="1" noChangeShapeType="1" noTextEdit="1"/>
              </p:cNvSpPr>
              <p:nvPr/>
            </p:nvSpPr>
            <p:spPr>
              <a:xfrm>
                <a:off x="200310" y="3730325"/>
                <a:ext cx="3562001" cy="734817"/>
              </a:xfrm>
              <a:prstGeom prst="rect">
                <a:avLst/>
              </a:prstGeom>
              <a:blipFill>
                <a:blip r:embed="rId4"/>
                <a:stretch>
                  <a:fillRect b="-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직사각형 28">
                <a:extLst>
                  <a:ext uri="{FF2B5EF4-FFF2-40B4-BE49-F238E27FC236}">
                    <a16:creationId xmlns:a16="http://schemas.microsoft.com/office/drawing/2014/main" id="{30BD20F8-FA1B-4B0F-BF17-ADF43EFA1473}"/>
                  </a:ext>
                </a:extLst>
              </p:cNvPr>
              <p:cNvSpPr/>
              <p:nvPr/>
            </p:nvSpPr>
            <p:spPr>
              <a:xfrm>
                <a:off x="290797" y="4567419"/>
                <a:ext cx="2638671" cy="49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𝑅</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𝑆</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𝜔</m:t>
                              </m:r>
                            </m:e>
                          </m:d>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𝜔𝜏</m:t>
                              </m:r>
                              <m:r>
                                <a:rPr lang="en-US" altLang="ko-KR" sz="1200" b="0" i="1" smtClean="0">
                                  <a:latin typeface="Cambria Math" panose="02040503050406030204" pitchFamily="18" charset="0"/>
                                </a:rPr>
                                <m:t>)</m:t>
                              </m:r>
                            </m:e>
                          </m:func>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𝜔</m:t>
                          </m:r>
                        </m:e>
                      </m:nary>
                    </m:oMath>
                  </m:oMathPara>
                </a14:m>
                <a:endParaRPr lang="ko-KR" altLang="en-US" sz="1200" dirty="0"/>
              </a:p>
            </p:txBody>
          </p:sp>
        </mc:Choice>
        <mc:Fallback xmlns="">
          <p:sp>
            <p:nvSpPr>
              <p:cNvPr id="29" name="직사각형 28">
                <a:extLst>
                  <a:ext uri="{FF2B5EF4-FFF2-40B4-BE49-F238E27FC236}">
                    <a16:creationId xmlns:a16="http://schemas.microsoft.com/office/drawing/2014/main" id="{30BD20F8-FA1B-4B0F-BF17-ADF43EFA1473}"/>
                  </a:ext>
                </a:extLst>
              </p:cNvPr>
              <p:cNvSpPr>
                <a:spLocks noRot="1" noChangeAspect="1" noMove="1" noResize="1" noEditPoints="1" noAdjustHandles="1" noChangeArrowheads="1" noChangeShapeType="1" noTextEdit="1"/>
              </p:cNvSpPr>
              <p:nvPr/>
            </p:nvSpPr>
            <p:spPr>
              <a:xfrm>
                <a:off x="290797" y="4567419"/>
                <a:ext cx="2638671" cy="490775"/>
              </a:xfrm>
              <a:prstGeom prst="rect">
                <a:avLst/>
              </a:prstGeom>
              <a:blipFill>
                <a:blip r:embed="rId5"/>
                <a:stretch>
                  <a:fillRect t="-149383" b="-21851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D9526806-F7EF-439F-BC1F-4CA01B3E9E42}"/>
                  </a:ext>
                </a:extLst>
              </p:cNvPr>
              <p:cNvSpPr/>
              <p:nvPr/>
            </p:nvSpPr>
            <p:spPr>
              <a:xfrm>
                <a:off x="6332950" y="1341022"/>
                <a:ext cx="2874248" cy="2937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r>
                                <a:rPr lang="en-US" altLang="ko-KR" sz="1200" i="1">
                                  <a:latin typeface="Cambria Math" panose="02040503050406030204" pitchFamily="18" charset="0"/>
                                </a:rPr>
                                <m:t>𝜔𝜏</m:t>
                              </m:r>
                            </m:e>
                          </m:d>
                        </m:e>
                      </m:func>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𝜔𝜏</m:t>
                              </m:r>
                            </m:e>
                          </m:d>
                        </m:e>
                      </m:func>
                    </m:oMath>
                  </m:oMathPara>
                </a14:m>
                <a:endParaRPr lang="ko-KR" altLang="en-US" sz="1200" dirty="0"/>
              </a:p>
            </p:txBody>
          </p:sp>
        </mc:Choice>
        <mc:Fallback xmlns="">
          <p:sp>
            <p:nvSpPr>
              <p:cNvPr id="3" name="직사각형 2">
                <a:extLst>
                  <a:ext uri="{FF2B5EF4-FFF2-40B4-BE49-F238E27FC236}">
                    <a16:creationId xmlns:a16="http://schemas.microsoft.com/office/drawing/2014/main" id="{D9526806-F7EF-439F-BC1F-4CA01B3E9E42}"/>
                  </a:ext>
                </a:extLst>
              </p:cNvPr>
              <p:cNvSpPr>
                <a:spLocks noRot="1" noChangeAspect="1" noMove="1" noResize="1" noEditPoints="1" noAdjustHandles="1" noChangeArrowheads="1" noChangeShapeType="1" noTextEdit="1"/>
              </p:cNvSpPr>
              <p:nvPr/>
            </p:nvSpPr>
            <p:spPr>
              <a:xfrm>
                <a:off x="6332950" y="1341022"/>
                <a:ext cx="2874248" cy="293798"/>
              </a:xfrm>
              <a:prstGeom prst="rect">
                <a:avLst/>
              </a:prstGeom>
              <a:blipFill>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8709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Appendix 1. FMCW LiDAR Study</a:t>
            </a:r>
            <a:r>
              <a:rPr lang="ko-KR" altLang="en-US" dirty="0"/>
              <a:t> 방향</a:t>
            </a:r>
          </a:p>
        </p:txBody>
      </p:sp>
      <p:sp>
        <p:nvSpPr>
          <p:cNvPr id="5" name="텍스트 개체 틀 4">
            <a:extLst>
              <a:ext uri="{FF2B5EF4-FFF2-40B4-BE49-F238E27FC236}">
                <a16:creationId xmlns:a16="http://schemas.microsoft.com/office/drawing/2014/main" id="{C59B4213-BE1B-4F5E-AB95-945B4C1298AB}"/>
              </a:ext>
            </a:extLst>
          </p:cNvPr>
          <p:cNvSpPr>
            <a:spLocks noGrp="1"/>
          </p:cNvSpPr>
          <p:nvPr>
            <p:ph type="body" sz="quarter" idx="13"/>
          </p:nvPr>
        </p:nvSpPr>
        <p:spPr/>
        <p:txBody>
          <a:bodyPr/>
          <a:lstStyle/>
          <a:p>
            <a:endParaRPr lang="ko-KR" altLang="en-US"/>
          </a:p>
        </p:txBody>
      </p:sp>
      <p:sp>
        <p:nvSpPr>
          <p:cNvPr id="4" name="Rectangle 1">
            <a:extLst>
              <a:ext uri="{FF2B5EF4-FFF2-40B4-BE49-F238E27FC236}">
                <a16:creationId xmlns:a16="http://schemas.microsoft.com/office/drawing/2014/main" id="{A6DB933E-6D1F-48A0-A763-B6B93255CDD2}"/>
              </a:ext>
            </a:extLst>
          </p:cNvPr>
          <p:cNvSpPr>
            <a:spLocks noChangeArrowheads="1"/>
          </p:cNvSpPr>
          <p:nvPr/>
        </p:nvSpPr>
        <p:spPr bwMode="auto">
          <a:xfrm>
            <a:off x="153184" y="674982"/>
            <a:ext cx="3099604" cy="2051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ts val="1600"/>
              </a:lnSpc>
              <a:spcBef>
                <a:spcPts val="300"/>
              </a:spcBef>
              <a:spcAft>
                <a:spcPct val="0"/>
              </a:spcAft>
              <a:buClrTx/>
              <a:buSzTx/>
              <a:buFontTx/>
              <a:buNone/>
              <a:tabLst/>
            </a:pPr>
            <a:r>
              <a:rPr lang="en-US" altLang="ko-KR" sz="1400" b="1" u="sng" dirty="0">
                <a:latin typeface="Arial Narrow" panose="020B0606020202030204" pitchFamily="34" charset="0"/>
                <a:ea typeface="LG스마트체 Regular" panose="020B0600000101010101" pitchFamily="50" charset="-127"/>
              </a:rPr>
              <a:t>FMCW LiDAR simulator </a:t>
            </a:r>
            <a:r>
              <a:rPr lang="ko-KR" altLang="en-US" sz="1400" b="1" u="sng" dirty="0">
                <a:latin typeface="Arial Narrow" panose="020B0606020202030204" pitchFamily="34" charset="0"/>
                <a:ea typeface="LG스마트체 Regular" panose="020B0600000101010101" pitchFamily="50" charset="-127"/>
              </a:rPr>
              <a:t>및 실험 </a:t>
            </a:r>
            <a:r>
              <a:rPr lang="en-US" altLang="ko-KR" sz="1400" b="1" u="sng" dirty="0">
                <a:latin typeface="Arial Narrow" panose="020B0606020202030204" pitchFamily="34" charset="0"/>
                <a:ea typeface="LG스마트체 Regular" panose="020B0600000101010101" pitchFamily="50" charset="-127"/>
              </a:rPr>
              <a:t>set up</a:t>
            </a:r>
            <a:endParaRPr kumimoji="0" lang="ko-KR" altLang="ko-KR" sz="1400" b="1" i="0" u="sng" strike="noStrike" cap="none" normalizeH="0" baseline="0" dirty="0">
              <a:ln>
                <a:noFill/>
              </a:ln>
              <a:solidFill>
                <a:schemeClr val="tx1"/>
              </a:solidFill>
              <a:effectLst/>
              <a:latin typeface="Arial Narrow" panose="020B0606020202030204" pitchFamily="34" charset="0"/>
              <a:ea typeface="LG스마트체 Regular" panose="020B0600000101010101" pitchFamily="50" charset="-127"/>
            </a:endParaRPr>
          </a:p>
        </p:txBody>
      </p:sp>
      <p:grpSp>
        <p:nvGrpSpPr>
          <p:cNvPr id="198" name="그룹 197">
            <a:extLst>
              <a:ext uri="{FF2B5EF4-FFF2-40B4-BE49-F238E27FC236}">
                <a16:creationId xmlns:a16="http://schemas.microsoft.com/office/drawing/2014/main" id="{91D904E0-1D4D-44C2-B490-DAFA1A08EE78}"/>
              </a:ext>
            </a:extLst>
          </p:cNvPr>
          <p:cNvGrpSpPr/>
          <p:nvPr/>
        </p:nvGrpSpPr>
        <p:grpSpPr>
          <a:xfrm>
            <a:off x="1366414" y="1662051"/>
            <a:ext cx="1496514" cy="406854"/>
            <a:chOff x="644434" y="2185851"/>
            <a:chExt cx="2046515" cy="360000"/>
          </a:xfrm>
        </p:grpSpPr>
        <p:sp>
          <p:nvSpPr>
            <p:cNvPr id="199" name="직사각형 198">
              <a:extLst>
                <a:ext uri="{FF2B5EF4-FFF2-40B4-BE49-F238E27FC236}">
                  <a16:creationId xmlns:a16="http://schemas.microsoft.com/office/drawing/2014/main" id="{EB1DAC71-7341-436C-A91E-C0D262C89784}"/>
                </a:ext>
              </a:extLst>
            </p:cNvPr>
            <p:cNvSpPr/>
            <p:nvPr/>
          </p:nvSpPr>
          <p:spPr>
            <a:xfrm>
              <a:off x="644434" y="2185851"/>
              <a:ext cx="2046515" cy="360000"/>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Tunable laser</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pSp>
          <p:nvGrpSpPr>
            <p:cNvPr id="200" name="그룹 199">
              <a:extLst>
                <a:ext uri="{FF2B5EF4-FFF2-40B4-BE49-F238E27FC236}">
                  <a16:creationId xmlns:a16="http://schemas.microsoft.com/office/drawing/2014/main" id="{C1C2A285-DA40-4391-9A17-D892052155F5}"/>
                </a:ext>
              </a:extLst>
            </p:cNvPr>
            <p:cNvGrpSpPr/>
            <p:nvPr/>
          </p:nvGrpSpPr>
          <p:grpSpPr>
            <a:xfrm>
              <a:off x="731519" y="2185851"/>
              <a:ext cx="243840" cy="360000"/>
              <a:chOff x="731519" y="2185851"/>
              <a:chExt cx="243840" cy="360000"/>
            </a:xfrm>
          </p:grpSpPr>
          <p:cxnSp>
            <p:nvCxnSpPr>
              <p:cNvPr id="206" name="직선 연결선 205">
                <a:extLst>
                  <a:ext uri="{FF2B5EF4-FFF2-40B4-BE49-F238E27FC236}">
                    <a16:creationId xmlns:a16="http://schemas.microsoft.com/office/drawing/2014/main" id="{EA4BF109-9459-402A-B62F-77418ADC870A}"/>
                  </a:ext>
                </a:extLst>
              </p:cNvPr>
              <p:cNvCxnSpPr/>
              <p:nvPr/>
            </p:nvCxnSpPr>
            <p:spPr>
              <a:xfrm>
                <a:off x="73151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9628B7AD-91B7-4120-851F-19E2905E24A8}"/>
                  </a:ext>
                </a:extLst>
              </p:cNvPr>
              <p:cNvCxnSpPr/>
              <p:nvPr/>
            </p:nvCxnSpPr>
            <p:spPr>
              <a:xfrm>
                <a:off x="81279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4EF71F61-B78A-4BD4-962C-1C79ED7C24DE}"/>
                  </a:ext>
                </a:extLst>
              </p:cNvPr>
              <p:cNvCxnSpPr/>
              <p:nvPr/>
            </p:nvCxnSpPr>
            <p:spPr>
              <a:xfrm>
                <a:off x="89407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9" name="직선 연결선 208">
                <a:extLst>
                  <a:ext uri="{FF2B5EF4-FFF2-40B4-BE49-F238E27FC236}">
                    <a16:creationId xmlns:a16="http://schemas.microsoft.com/office/drawing/2014/main" id="{EA8293F9-4289-43D0-82CA-7792E9D735D8}"/>
                  </a:ext>
                </a:extLst>
              </p:cNvPr>
              <p:cNvCxnSpPr/>
              <p:nvPr/>
            </p:nvCxnSpPr>
            <p:spPr>
              <a:xfrm>
                <a:off x="97535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01" name="그룹 200">
              <a:extLst>
                <a:ext uri="{FF2B5EF4-FFF2-40B4-BE49-F238E27FC236}">
                  <a16:creationId xmlns:a16="http://schemas.microsoft.com/office/drawing/2014/main" id="{BF0FEBBA-757A-479B-90DB-D7BCD1FB2F69}"/>
                </a:ext>
              </a:extLst>
            </p:cNvPr>
            <p:cNvGrpSpPr/>
            <p:nvPr/>
          </p:nvGrpSpPr>
          <p:grpSpPr>
            <a:xfrm>
              <a:off x="2368731" y="2185851"/>
              <a:ext cx="243840" cy="360000"/>
              <a:chOff x="731519" y="2185851"/>
              <a:chExt cx="243840" cy="360000"/>
            </a:xfrm>
          </p:grpSpPr>
          <p:cxnSp>
            <p:nvCxnSpPr>
              <p:cNvPr id="202" name="직선 연결선 201">
                <a:extLst>
                  <a:ext uri="{FF2B5EF4-FFF2-40B4-BE49-F238E27FC236}">
                    <a16:creationId xmlns:a16="http://schemas.microsoft.com/office/drawing/2014/main" id="{938BB3EA-B753-4020-94E6-F4B87D2EBE5F}"/>
                  </a:ext>
                </a:extLst>
              </p:cNvPr>
              <p:cNvCxnSpPr/>
              <p:nvPr/>
            </p:nvCxnSpPr>
            <p:spPr>
              <a:xfrm>
                <a:off x="73151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3E37C5B0-BCC9-44B9-85B4-DAA61DC9F750}"/>
                  </a:ext>
                </a:extLst>
              </p:cNvPr>
              <p:cNvCxnSpPr/>
              <p:nvPr/>
            </p:nvCxnSpPr>
            <p:spPr>
              <a:xfrm>
                <a:off x="81279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CFD9433E-D5B1-4BB4-996F-FA78FEDD1CEF}"/>
                  </a:ext>
                </a:extLst>
              </p:cNvPr>
              <p:cNvCxnSpPr/>
              <p:nvPr/>
            </p:nvCxnSpPr>
            <p:spPr>
              <a:xfrm>
                <a:off x="89407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 name="직선 연결선 204">
                <a:extLst>
                  <a:ext uri="{FF2B5EF4-FFF2-40B4-BE49-F238E27FC236}">
                    <a16:creationId xmlns:a16="http://schemas.microsoft.com/office/drawing/2014/main" id="{E42E3F99-ED95-4D92-BA3E-62C6450D8D01}"/>
                  </a:ext>
                </a:extLst>
              </p:cNvPr>
              <p:cNvCxnSpPr/>
              <p:nvPr/>
            </p:nvCxnSpPr>
            <p:spPr>
              <a:xfrm>
                <a:off x="975359" y="2185851"/>
                <a:ext cx="0" cy="3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0" name="그룹 219">
            <a:extLst>
              <a:ext uri="{FF2B5EF4-FFF2-40B4-BE49-F238E27FC236}">
                <a16:creationId xmlns:a16="http://schemas.microsoft.com/office/drawing/2014/main" id="{04FB30F0-FC69-4C89-AE6E-A924FC379AB3}"/>
              </a:ext>
            </a:extLst>
          </p:cNvPr>
          <p:cNvGrpSpPr/>
          <p:nvPr/>
        </p:nvGrpSpPr>
        <p:grpSpPr>
          <a:xfrm>
            <a:off x="7197636" y="2216008"/>
            <a:ext cx="477612" cy="380183"/>
            <a:chOff x="5956995" y="1420185"/>
            <a:chExt cx="477612" cy="585000"/>
          </a:xfrm>
        </p:grpSpPr>
        <p:sp>
          <p:nvSpPr>
            <p:cNvPr id="216" name="직사각형 215">
              <a:extLst>
                <a:ext uri="{FF2B5EF4-FFF2-40B4-BE49-F238E27FC236}">
                  <a16:creationId xmlns:a16="http://schemas.microsoft.com/office/drawing/2014/main" id="{CB2710A6-06E0-4B87-9E55-D49F391F1897}"/>
                </a:ext>
              </a:extLst>
            </p:cNvPr>
            <p:cNvSpPr/>
            <p:nvPr/>
          </p:nvSpPr>
          <p:spPr>
            <a:xfrm>
              <a:off x="5956996" y="1420185"/>
              <a:ext cx="477611" cy="585000"/>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BPD</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pSp>
          <p:nvGrpSpPr>
            <p:cNvPr id="217" name="그룹 216">
              <a:extLst>
                <a:ext uri="{FF2B5EF4-FFF2-40B4-BE49-F238E27FC236}">
                  <a16:creationId xmlns:a16="http://schemas.microsoft.com/office/drawing/2014/main" id="{777C1846-D8AE-41A7-AFCC-0199EDB5A33E}"/>
                </a:ext>
              </a:extLst>
            </p:cNvPr>
            <p:cNvGrpSpPr/>
            <p:nvPr/>
          </p:nvGrpSpPr>
          <p:grpSpPr>
            <a:xfrm>
              <a:off x="5956995" y="1420185"/>
              <a:ext cx="234000" cy="585000"/>
              <a:chOff x="8342752" y="2336392"/>
              <a:chExt cx="288000" cy="720000"/>
            </a:xfrm>
          </p:grpSpPr>
          <p:sp>
            <p:nvSpPr>
              <p:cNvPr id="218" name="직사각형 217">
                <a:extLst>
                  <a:ext uri="{FF2B5EF4-FFF2-40B4-BE49-F238E27FC236}">
                    <a16:creationId xmlns:a16="http://schemas.microsoft.com/office/drawing/2014/main" id="{896092AF-3D0A-4F30-843C-1915B63D0087}"/>
                  </a:ext>
                </a:extLst>
              </p:cNvPr>
              <p:cNvSpPr/>
              <p:nvPr/>
            </p:nvSpPr>
            <p:spPr>
              <a:xfrm>
                <a:off x="8342752" y="233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LG스마트체 Regular" panose="020B0600000101010101" pitchFamily="50" charset="-127"/>
                  <a:ea typeface="LG스마트체 Regular" panose="020B0600000101010101" pitchFamily="50" charset="-127"/>
                </a:endParaRPr>
              </a:p>
            </p:txBody>
          </p:sp>
          <p:sp>
            <p:nvSpPr>
              <p:cNvPr id="219" name="직사각형 218">
                <a:extLst>
                  <a:ext uri="{FF2B5EF4-FFF2-40B4-BE49-F238E27FC236}">
                    <a16:creationId xmlns:a16="http://schemas.microsoft.com/office/drawing/2014/main" id="{E1AF18FE-9948-4FC9-9A83-29D1D1DA4064}"/>
                  </a:ext>
                </a:extLst>
              </p:cNvPr>
              <p:cNvSpPr/>
              <p:nvPr/>
            </p:nvSpPr>
            <p:spPr>
              <a:xfrm>
                <a:off x="8342752" y="269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latin typeface="LG스마트체 Regular" panose="020B0600000101010101" pitchFamily="50" charset="-127"/>
                  <a:ea typeface="LG스마트체 Regular" panose="020B0600000101010101" pitchFamily="50" charset="-127"/>
                </a:endParaRPr>
              </a:p>
            </p:txBody>
          </p:sp>
        </p:grpSp>
      </p:grpSp>
      <p:sp>
        <p:nvSpPr>
          <p:cNvPr id="228" name="타원 227">
            <a:extLst>
              <a:ext uri="{FF2B5EF4-FFF2-40B4-BE49-F238E27FC236}">
                <a16:creationId xmlns:a16="http://schemas.microsoft.com/office/drawing/2014/main" id="{2B453DDD-277B-4392-934F-A72ABE4A52EC}"/>
              </a:ext>
            </a:extLst>
          </p:cNvPr>
          <p:cNvSpPr/>
          <p:nvPr/>
        </p:nvSpPr>
        <p:spPr>
          <a:xfrm>
            <a:off x="3262779" y="1793176"/>
            <a:ext cx="417332" cy="144605"/>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229" name="타원 228">
            <a:extLst>
              <a:ext uri="{FF2B5EF4-FFF2-40B4-BE49-F238E27FC236}">
                <a16:creationId xmlns:a16="http://schemas.microsoft.com/office/drawing/2014/main" id="{080C0FB0-E6EE-4218-9C02-9EE3CC0CEDF7}"/>
              </a:ext>
            </a:extLst>
          </p:cNvPr>
          <p:cNvSpPr/>
          <p:nvPr/>
        </p:nvSpPr>
        <p:spPr>
          <a:xfrm>
            <a:off x="4272542" y="1793470"/>
            <a:ext cx="417332" cy="144605"/>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230" name="TextBox 229">
            <a:extLst>
              <a:ext uri="{FF2B5EF4-FFF2-40B4-BE49-F238E27FC236}">
                <a16:creationId xmlns:a16="http://schemas.microsoft.com/office/drawing/2014/main" id="{5ECAB533-A945-491D-A6D3-944EA51FC46D}"/>
              </a:ext>
            </a:extLst>
          </p:cNvPr>
          <p:cNvSpPr txBox="1"/>
          <p:nvPr/>
        </p:nvSpPr>
        <p:spPr>
          <a:xfrm>
            <a:off x="2994699" y="1546015"/>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1x2 coupler</a:t>
            </a:r>
            <a:endParaRPr lang="ko-KR" altLang="en-US" sz="975" dirty="0">
              <a:latin typeface="LG스마트체 Regular" panose="020B0600000101010101" pitchFamily="50" charset="-127"/>
              <a:ea typeface="LG스마트체 Regular" panose="020B0600000101010101" pitchFamily="50" charset="-127"/>
            </a:endParaRPr>
          </a:p>
        </p:txBody>
      </p:sp>
      <p:grpSp>
        <p:nvGrpSpPr>
          <p:cNvPr id="236" name="그룹 235">
            <a:extLst>
              <a:ext uri="{FF2B5EF4-FFF2-40B4-BE49-F238E27FC236}">
                <a16:creationId xmlns:a16="http://schemas.microsoft.com/office/drawing/2014/main" id="{AAE46CAA-DBDE-47F2-A6C0-3B99A85801B2}"/>
              </a:ext>
            </a:extLst>
          </p:cNvPr>
          <p:cNvGrpSpPr/>
          <p:nvPr/>
        </p:nvGrpSpPr>
        <p:grpSpPr>
          <a:xfrm rot="10800000">
            <a:off x="5819181" y="1509506"/>
            <a:ext cx="270352" cy="270352"/>
            <a:chOff x="4978531" y="1379882"/>
            <a:chExt cx="270352" cy="270352"/>
          </a:xfrm>
        </p:grpSpPr>
        <p:sp>
          <p:nvSpPr>
            <p:cNvPr id="233" name="직사각형 232">
              <a:extLst>
                <a:ext uri="{FF2B5EF4-FFF2-40B4-BE49-F238E27FC236}">
                  <a16:creationId xmlns:a16="http://schemas.microsoft.com/office/drawing/2014/main" id="{F0DB70D1-261B-4C85-9063-51B9BD87AB09}"/>
                </a:ext>
              </a:extLst>
            </p:cNvPr>
            <p:cNvSpPr/>
            <p:nvPr/>
          </p:nvSpPr>
          <p:spPr>
            <a:xfrm>
              <a:off x="4978531" y="1379882"/>
              <a:ext cx="270352" cy="27035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5" name="직선 연결선 234">
              <a:extLst>
                <a:ext uri="{FF2B5EF4-FFF2-40B4-BE49-F238E27FC236}">
                  <a16:creationId xmlns:a16="http://schemas.microsoft.com/office/drawing/2014/main" id="{A6F5D75B-916F-4674-8864-7FDB5DBDAE74}"/>
                </a:ext>
              </a:extLst>
            </p:cNvPr>
            <p:cNvCxnSpPr/>
            <p:nvPr/>
          </p:nvCxnSpPr>
          <p:spPr>
            <a:xfrm flipH="1">
              <a:off x="4978531" y="1379882"/>
              <a:ext cx="270352" cy="27035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9" name="그룹 238">
            <a:extLst>
              <a:ext uri="{FF2B5EF4-FFF2-40B4-BE49-F238E27FC236}">
                <a16:creationId xmlns:a16="http://schemas.microsoft.com/office/drawing/2014/main" id="{7DB0BEF5-3A96-47B0-822A-495B72B1C52C}"/>
              </a:ext>
            </a:extLst>
          </p:cNvPr>
          <p:cNvGrpSpPr/>
          <p:nvPr/>
        </p:nvGrpSpPr>
        <p:grpSpPr>
          <a:xfrm>
            <a:off x="6740550" y="1509506"/>
            <a:ext cx="270352" cy="270352"/>
            <a:chOff x="5832945" y="1400022"/>
            <a:chExt cx="270352" cy="270352"/>
          </a:xfrm>
        </p:grpSpPr>
        <p:cxnSp>
          <p:nvCxnSpPr>
            <p:cNvPr id="237" name="직선 연결선 236">
              <a:extLst>
                <a:ext uri="{FF2B5EF4-FFF2-40B4-BE49-F238E27FC236}">
                  <a16:creationId xmlns:a16="http://schemas.microsoft.com/office/drawing/2014/main" id="{9B28E996-2CFB-4302-ADFB-5FC16218F28E}"/>
                </a:ext>
              </a:extLst>
            </p:cNvPr>
            <p:cNvCxnSpPr>
              <a:cxnSpLocks/>
            </p:cNvCxnSpPr>
            <p:nvPr/>
          </p:nvCxnSpPr>
          <p:spPr>
            <a:xfrm rot="600000" flipH="1">
              <a:off x="5832945" y="1400022"/>
              <a:ext cx="270352" cy="2703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0715E2E8-12CD-4921-8D19-53A24FC894E4}"/>
                </a:ext>
              </a:extLst>
            </p:cNvPr>
            <p:cNvCxnSpPr>
              <a:cxnSpLocks/>
            </p:cNvCxnSpPr>
            <p:nvPr/>
          </p:nvCxnSpPr>
          <p:spPr>
            <a:xfrm rot="-600000" flipH="1">
              <a:off x="5832945" y="1400022"/>
              <a:ext cx="270352" cy="27035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46" name="직선 화살표 연결선 245">
            <a:extLst>
              <a:ext uri="{FF2B5EF4-FFF2-40B4-BE49-F238E27FC236}">
                <a16:creationId xmlns:a16="http://schemas.microsoft.com/office/drawing/2014/main" id="{28568732-22C7-4E23-A0BB-F98A1B664119}"/>
              </a:ext>
            </a:extLst>
          </p:cNvPr>
          <p:cNvCxnSpPr>
            <a:cxnSpLocks/>
            <a:stCxn id="199" idx="3"/>
            <a:endCxn id="228" idx="2"/>
          </p:cNvCxnSpPr>
          <p:nvPr/>
        </p:nvCxnSpPr>
        <p:spPr>
          <a:xfrm>
            <a:off x="2862928" y="1865478"/>
            <a:ext cx="399851" cy="1"/>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연결선: 꺾임 249">
            <a:extLst>
              <a:ext uri="{FF2B5EF4-FFF2-40B4-BE49-F238E27FC236}">
                <a16:creationId xmlns:a16="http://schemas.microsoft.com/office/drawing/2014/main" id="{C6C27786-BE50-4EE5-8C27-A70259D77FDE}"/>
              </a:ext>
            </a:extLst>
          </p:cNvPr>
          <p:cNvCxnSpPr>
            <a:stCxn id="228" idx="6"/>
            <a:endCxn id="229" idx="2"/>
          </p:cNvCxnSpPr>
          <p:nvPr/>
        </p:nvCxnSpPr>
        <p:spPr>
          <a:xfrm>
            <a:off x="3680111" y="1865479"/>
            <a:ext cx="592431" cy="294"/>
          </a:xfrm>
          <a:prstGeom prst="bentConnector3">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1CDBC7A3-8BF0-4B5E-8EE0-1229B8085928}"/>
              </a:ext>
            </a:extLst>
          </p:cNvPr>
          <p:cNvSpPr txBox="1"/>
          <p:nvPr/>
        </p:nvSpPr>
        <p:spPr>
          <a:xfrm>
            <a:off x="3999508" y="1509231"/>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1x2 coupler</a:t>
            </a:r>
            <a:endParaRPr lang="ko-KR" altLang="en-US" sz="975" dirty="0">
              <a:latin typeface="LG스마트체 Regular" panose="020B0600000101010101" pitchFamily="50" charset="-127"/>
              <a:ea typeface="LG스마트체 Regular" panose="020B0600000101010101" pitchFamily="50" charset="-127"/>
            </a:endParaRPr>
          </a:p>
        </p:txBody>
      </p:sp>
      <p:sp>
        <p:nvSpPr>
          <p:cNvPr id="252" name="이등변 삼각형 251">
            <a:extLst>
              <a:ext uri="{FF2B5EF4-FFF2-40B4-BE49-F238E27FC236}">
                <a16:creationId xmlns:a16="http://schemas.microsoft.com/office/drawing/2014/main" id="{AF296F38-F8D8-445B-B4DA-0DED718356AA}"/>
              </a:ext>
            </a:extLst>
          </p:cNvPr>
          <p:cNvSpPr/>
          <p:nvPr/>
        </p:nvSpPr>
        <p:spPr>
          <a:xfrm rot="16200000">
            <a:off x="5238603" y="1572682"/>
            <a:ext cx="69888" cy="144000"/>
          </a:xfrm>
          <a:prstGeom prst="triangle">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타원 231">
            <a:extLst>
              <a:ext uri="{FF2B5EF4-FFF2-40B4-BE49-F238E27FC236}">
                <a16:creationId xmlns:a16="http://schemas.microsoft.com/office/drawing/2014/main" id="{EFFC6813-BF6B-4303-A512-ECE8BD3E186E}"/>
              </a:ext>
            </a:extLst>
          </p:cNvPr>
          <p:cNvSpPr/>
          <p:nvPr/>
        </p:nvSpPr>
        <p:spPr>
          <a:xfrm rot="5400000">
            <a:off x="5287643" y="1597818"/>
            <a:ext cx="208668" cy="93728"/>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256" name="그룹 255">
            <a:extLst>
              <a:ext uri="{FF2B5EF4-FFF2-40B4-BE49-F238E27FC236}">
                <a16:creationId xmlns:a16="http://schemas.microsoft.com/office/drawing/2014/main" id="{BFFB83CF-4ECD-466B-B668-8D77402FA3F1}"/>
              </a:ext>
            </a:extLst>
          </p:cNvPr>
          <p:cNvGrpSpPr/>
          <p:nvPr/>
        </p:nvGrpSpPr>
        <p:grpSpPr>
          <a:xfrm>
            <a:off x="5439707" y="1609184"/>
            <a:ext cx="376134" cy="70997"/>
            <a:chOff x="4337550" y="1466850"/>
            <a:chExt cx="189309" cy="70997"/>
          </a:xfrm>
        </p:grpSpPr>
        <p:cxnSp>
          <p:nvCxnSpPr>
            <p:cNvPr id="254" name="직선 연결선 253">
              <a:extLst>
                <a:ext uri="{FF2B5EF4-FFF2-40B4-BE49-F238E27FC236}">
                  <a16:creationId xmlns:a16="http://schemas.microsoft.com/office/drawing/2014/main" id="{99AE9F8F-41DE-412A-A55D-4FB6C2153A72}"/>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5" name="직선 연결선 254">
              <a:extLst>
                <a:ext uri="{FF2B5EF4-FFF2-40B4-BE49-F238E27FC236}">
                  <a16:creationId xmlns:a16="http://schemas.microsoft.com/office/drawing/2014/main" id="{AF57CE89-2BF8-41F1-81CC-EC2D4C190DF4}"/>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7" name="그룹 256">
            <a:extLst>
              <a:ext uri="{FF2B5EF4-FFF2-40B4-BE49-F238E27FC236}">
                <a16:creationId xmlns:a16="http://schemas.microsoft.com/office/drawing/2014/main" id="{A314AD95-90C1-40FD-B6DF-B27FE9FD00F7}"/>
              </a:ext>
            </a:extLst>
          </p:cNvPr>
          <p:cNvGrpSpPr/>
          <p:nvPr/>
        </p:nvGrpSpPr>
        <p:grpSpPr>
          <a:xfrm>
            <a:off x="6096008" y="1609184"/>
            <a:ext cx="824738" cy="70997"/>
            <a:chOff x="4337550" y="1466850"/>
            <a:chExt cx="211610" cy="70997"/>
          </a:xfrm>
        </p:grpSpPr>
        <p:cxnSp>
          <p:nvCxnSpPr>
            <p:cNvPr id="258" name="직선 연결선 257">
              <a:extLst>
                <a:ext uri="{FF2B5EF4-FFF2-40B4-BE49-F238E27FC236}">
                  <a16:creationId xmlns:a16="http://schemas.microsoft.com/office/drawing/2014/main" id="{B2A505FE-F663-4F26-A22B-3D80DF13E6D1}"/>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9" name="직선 연결선 258">
              <a:extLst>
                <a:ext uri="{FF2B5EF4-FFF2-40B4-BE49-F238E27FC236}">
                  <a16:creationId xmlns:a16="http://schemas.microsoft.com/office/drawing/2014/main" id="{2236FDD2-DD5F-41AE-8DAE-78FEFF5A13B3}"/>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2" name="그룹 261">
            <a:extLst>
              <a:ext uri="{FF2B5EF4-FFF2-40B4-BE49-F238E27FC236}">
                <a16:creationId xmlns:a16="http://schemas.microsoft.com/office/drawing/2014/main" id="{11DA54E4-93C8-493F-B716-39AEE2DAFB30}"/>
              </a:ext>
            </a:extLst>
          </p:cNvPr>
          <p:cNvGrpSpPr/>
          <p:nvPr/>
        </p:nvGrpSpPr>
        <p:grpSpPr>
          <a:xfrm rot="16986161" flipH="1">
            <a:off x="6543628" y="1245948"/>
            <a:ext cx="824738" cy="70997"/>
            <a:chOff x="4337550" y="1466850"/>
            <a:chExt cx="211610" cy="70997"/>
          </a:xfrm>
        </p:grpSpPr>
        <p:cxnSp>
          <p:nvCxnSpPr>
            <p:cNvPr id="263" name="직선 연결선 262">
              <a:extLst>
                <a:ext uri="{FF2B5EF4-FFF2-40B4-BE49-F238E27FC236}">
                  <a16:creationId xmlns:a16="http://schemas.microsoft.com/office/drawing/2014/main" id="{66DA2479-09AD-43CF-AD7A-FAEFA1819E44}"/>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4" name="직선 연결선 263">
              <a:extLst>
                <a:ext uri="{FF2B5EF4-FFF2-40B4-BE49-F238E27FC236}">
                  <a16:creationId xmlns:a16="http://schemas.microsoft.com/office/drawing/2014/main" id="{490A1E0C-CF52-40CD-8713-4005BB8F97EF}"/>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65" name="직선 화살표 연결선 264">
            <a:extLst>
              <a:ext uri="{FF2B5EF4-FFF2-40B4-BE49-F238E27FC236}">
                <a16:creationId xmlns:a16="http://schemas.microsoft.com/office/drawing/2014/main" id="{879253C6-2A97-4D66-A60D-961388132429}"/>
              </a:ext>
            </a:extLst>
          </p:cNvPr>
          <p:cNvCxnSpPr>
            <a:cxnSpLocks/>
          </p:cNvCxnSpPr>
          <p:nvPr/>
        </p:nvCxnSpPr>
        <p:spPr>
          <a:xfrm>
            <a:off x="6372330" y="1524509"/>
            <a:ext cx="1851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직선 화살표 연결선 266">
            <a:extLst>
              <a:ext uri="{FF2B5EF4-FFF2-40B4-BE49-F238E27FC236}">
                <a16:creationId xmlns:a16="http://schemas.microsoft.com/office/drawing/2014/main" id="{6B9FAD36-26AC-4AA0-BFF8-D14C549FD2AE}"/>
              </a:ext>
            </a:extLst>
          </p:cNvPr>
          <p:cNvCxnSpPr>
            <a:cxnSpLocks/>
          </p:cNvCxnSpPr>
          <p:nvPr/>
        </p:nvCxnSpPr>
        <p:spPr>
          <a:xfrm>
            <a:off x="5560841" y="1524509"/>
            <a:ext cx="1851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직선 화살표 연결선 267">
            <a:extLst>
              <a:ext uri="{FF2B5EF4-FFF2-40B4-BE49-F238E27FC236}">
                <a16:creationId xmlns:a16="http://schemas.microsoft.com/office/drawing/2014/main" id="{3A5949B4-F236-4F47-BC58-F2BFD708BB5A}"/>
              </a:ext>
            </a:extLst>
          </p:cNvPr>
          <p:cNvCxnSpPr>
            <a:cxnSpLocks/>
          </p:cNvCxnSpPr>
          <p:nvPr/>
        </p:nvCxnSpPr>
        <p:spPr>
          <a:xfrm flipH="1">
            <a:off x="6372330" y="1736332"/>
            <a:ext cx="1851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0" name="그룹 269">
            <a:extLst>
              <a:ext uri="{FF2B5EF4-FFF2-40B4-BE49-F238E27FC236}">
                <a16:creationId xmlns:a16="http://schemas.microsoft.com/office/drawing/2014/main" id="{17A3846B-AD5C-422C-8BFB-9E7FA4441734}"/>
              </a:ext>
            </a:extLst>
          </p:cNvPr>
          <p:cNvGrpSpPr/>
          <p:nvPr/>
        </p:nvGrpSpPr>
        <p:grpSpPr>
          <a:xfrm rot="5400000">
            <a:off x="5851475" y="1846506"/>
            <a:ext cx="205764" cy="70997"/>
            <a:chOff x="4337550" y="1466850"/>
            <a:chExt cx="189309" cy="70997"/>
          </a:xfrm>
        </p:grpSpPr>
        <p:cxnSp>
          <p:nvCxnSpPr>
            <p:cNvPr id="271" name="직선 연결선 270">
              <a:extLst>
                <a:ext uri="{FF2B5EF4-FFF2-40B4-BE49-F238E27FC236}">
                  <a16:creationId xmlns:a16="http://schemas.microsoft.com/office/drawing/2014/main" id="{D29FF92A-5E6D-48D7-B833-122A0607AA6F}"/>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직선 연결선 271">
              <a:extLst>
                <a:ext uri="{FF2B5EF4-FFF2-40B4-BE49-F238E27FC236}">
                  <a16:creationId xmlns:a16="http://schemas.microsoft.com/office/drawing/2014/main" id="{58E0C3D0-E3C5-4E10-BB7B-80D612FEC442}"/>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3" name="이등변 삼각형 272">
            <a:extLst>
              <a:ext uri="{FF2B5EF4-FFF2-40B4-BE49-F238E27FC236}">
                <a16:creationId xmlns:a16="http://schemas.microsoft.com/office/drawing/2014/main" id="{4AE6B75B-F6BA-4ADB-9937-957E4CBA232F}"/>
              </a:ext>
            </a:extLst>
          </p:cNvPr>
          <p:cNvSpPr/>
          <p:nvPr/>
        </p:nvSpPr>
        <p:spPr>
          <a:xfrm flipV="1">
            <a:off x="5919413" y="2070889"/>
            <a:ext cx="69888" cy="144000"/>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5" name="연결선: 꺾임 274">
            <a:extLst>
              <a:ext uri="{FF2B5EF4-FFF2-40B4-BE49-F238E27FC236}">
                <a16:creationId xmlns:a16="http://schemas.microsoft.com/office/drawing/2014/main" id="{072516EF-2FE0-4184-92CF-1ADCBEE5B7B9}"/>
              </a:ext>
            </a:extLst>
          </p:cNvPr>
          <p:cNvCxnSpPr>
            <a:stCxn id="229" idx="6"/>
            <a:endCxn id="252" idx="0"/>
          </p:cNvCxnSpPr>
          <p:nvPr/>
        </p:nvCxnSpPr>
        <p:spPr>
          <a:xfrm flipV="1">
            <a:off x="4689874" y="1644682"/>
            <a:ext cx="511673" cy="221091"/>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직선 화살표 연결선 275">
            <a:extLst>
              <a:ext uri="{FF2B5EF4-FFF2-40B4-BE49-F238E27FC236}">
                <a16:creationId xmlns:a16="http://schemas.microsoft.com/office/drawing/2014/main" id="{C9546D25-532C-41DA-8C99-C965D22FED41}"/>
              </a:ext>
            </a:extLst>
          </p:cNvPr>
          <p:cNvCxnSpPr>
            <a:cxnSpLocks/>
          </p:cNvCxnSpPr>
          <p:nvPr/>
        </p:nvCxnSpPr>
        <p:spPr>
          <a:xfrm rot="16200000" flipH="1">
            <a:off x="5729759" y="1891730"/>
            <a:ext cx="1851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9" name="타원 278">
            <a:extLst>
              <a:ext uri="{FF2B5EF4-FFF2-40B4-BE49-F238E27FC236}">
                <a16:creationId xmlns:a16="http://schemas.microsoft.com/office/drawing/2014/main" id="{4DAEA1DE-B1AB-41CE-9968-27F799EDFEE1}"/>
              </a:ext>
            </a:extLst>
          </p:cNvPr>
          <p:cNvSpPr/>
          <p:nvPr/>
        </p:nvSpPr>
        <p:spPr>
          <a:xfrm>
            <a:off x="6309421" y="2333797"/>
            <a:ext cx="417332" cy="144605"/>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283" name="연결선: 꺾임 282">
            <a:extLst>
              <a:ext uri="{FF2B5EF4-FFF2-40B4-BE49-F238E27FC236}">
                <a16:creationId xmlns:a16="http://schemas.microsoft.com/office/drawing/2014/main" id="{EE062C44-87C2-437E-AB31-B379BD1AE2A0}"/>
              </a:ext>
            </a:extLst>
          </p:cNvPr>
          <p:cNvCxnSpPr>
            <a:stCxn id="273" idx="0"/>
            <a:endCxn id="279" idx="2"/>
          </p:cNvCxnSpPr>
          <p:nvPr/>
        </p:nvCxnSpPr>
        <p:spPr>
          <a:xfrm rot="16200000" flipH="1">
            <a:off x="6036284" y="2132962"/>
            <a:ext cx="191211" cy="355064"/>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DF0DED82-89F1-4070-A3F1-267844A2B32A}"/>
              </a:ext>
            </a:extLst>
          </p:cNvPr>
          <p:cNvSpPr txBox="1"/>
          <p:nvPr/>
        </p:nvSpPr>
        <p:spPr>
          <a:xfrm>
            <a:off x="5146280" y="1281595"/>
            <a:ext cx="482802" cy="242374"/>
          </a:xfrm>
          <a:prstGeom prst="rect">
            <a:avLst/>
          </a:prstGeom>
          <a:noFill/>
          <a:ln>
            <a:noFill/>
          </a:ln>
        </p:spPr>
        <p:txBody>
          <a:bodyPr wrap="square" rtlCol="0">
            <a:spAutoFit/>
          </a:bodyPr>
          <a:lstStyle/>
          <a:p>
            <a:pPr algn="ctr"/>
            <a:r>
              <a:rPr lang="en-US" altLang="ko-KR" sz="975" dirty="0" err="1">
                <a:latin typeface="LG스마트체 Regular" panose="020B0600000101010101" pitchFamily="50" charset="-127"/>
                <a:ea typeface="LG스마트체 Regular" panose="020B0600000101010101" pitchFamily="50" charset="-127"/>
              </a:rPr>
              <a:t>Colli</a:t>
            </a:r>
            <a:r>
              <a:rPr lang="en-US" altLang="ko-KR" sz="975" dirty="0">
                <a:latin typeface="LG스마트체 Regular" panose="020B0600000101010101" pitchFamily="50" charset="-127"/>
                <a:ea typeface="LG스마트체 Regular" panose="020B0600000101010101" pitchFamily="50" charset="-127"/>
              </a:rPr>
              <a:t>.</a:t>
            </a:r>
            <a:endParaRPr lang="ko-KR" altLang="en-US" sz="975" dirty="0">
              <a:latin typeface="LG스마트체 Regular" panose="020B0600000101010101" pitchFamily="50" charset="-127"/>
              <a:ea typeface="LG스마트체 Regular" panose="020B0600000101010101" pitchFamily="50" charset="-127"/>
            </a:endParaRPr>
          </a:p>
        </p:txBody>
      </p:sp>
      <p:sp>
        <p:nvSpPr>
          <p:cNvPr id="285" name="TextBox 284">
            <a:extLst>
              <a:ext uri="{FF2B5EF4-FFF2-40B4-BE49-F238E27FC236}">
                <a16:creationId xmlns:a16="http://schemas.microsoft.com/office/drawing/2014/main" id="{3ACCE275-D13A-48F4-8489-9E244E90F840}"/>
              </a:ext>
            </a:extLst>
          </p:cNvPr>
          <p:cNvSpPr txBox="1"/>
          <p:nvPr/>
        </p:nvSpPr>
        <p:spPr>
          <a:xfrm>
            <a:off x="5712956" y="1256690"/>
            <a:ext cx="48280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BS</a:t>
            </a:r>
            <a:endParaRPr lang="ko-KR" altLang="en-US" sz="975" dirty="0">
              <a:latin typeface="LG스마트체 Regular" panose="020B0600000101010101" pitchFamily="50" charset="-127"/>
              <a:ea typeface="LG스마트체 Regular" panose="020B0600000101010101" pitchFamily="50" charset="-127"/>
            </a:endParaRPr>
          </a:p>
        </p:txBody>
      </p:sp>
      <p:sp>
        <p:nvSpPr>
          <p:cNvPr id="286" name="TextBox 285">
            <a:extLst>
              <a:ext uri="{FF2B5EF4-FFF2-40B4-BE49-F238E27FC236}">
                <a16:creationId xmlns:a16="http://schemas.microsoft.com/office/drawing/2014/main" id="{37EEAFAC-FC2D-4621-BA36-66EF9B602EF6}"/>
              </a:ext>
            </a:extLst>
          </p:cNvPr>
          <p:cNvSpPr txBox="1"/>
          <p:nvPr/>
        </p:nvSpPr>
        <p:spPr>
          <a:xfrm>
            <a:off x="6554003" y="1780698"/>
            <a:ext cx="672651"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Scanner</a:t>
            </a:r>
            <a:endParaRPr lang="ko-KR" altLang="en-US" sz="975" dirty="0">
              <a:latin typeface="LG스마트체 Regular" panose="020B0600000101010101" pitchFamily="50" charset="-127"/>
              <a:ea typeface="LG스마트체 Regular" panose="020B0600000101010101" pitchFamily="50" charset="-127"/>
            </a:endParaRPr>
          </a:p>
        </p:txBody>
      </p:sp>
      <p:sp>
        <p:nvSpPr>
          <p:cNvPr id="241" name="타원 240">
            <a:extLst>
              <a:ext uri="{FF2B5EF4-FFF2-40B4-BE49-F238E27FC236}">
                <a16:creationId xmlns:a16="http://schemas.microsoft.com/office/drawing/2014/main" id="{1F358446-528E-4D96-AC55-BECB5ACD6824}"/>
              </a:ext>
            </a:extLst>
          </p:cNvPr>
          <p:cNvSpPr/>
          <p:nvPr/>
        </p:nvSpPr>
        <p:spPr>
          <a:xfrm rot="10800000">
            <a:off x="5850023" y="1984886"/>
            <a:ext cx="208668" cy="93728"/>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294" name="연결선: 꺾임 293">
            <a:extLst>
              <a:ext uri="{FF2B5EF4-FFF2-40B4-BE49-F238E27FC236}">
                <a16:creationId xmlns:a16="http://schemas.microsoft.com/office/drawing/2014/main" id="{F3913BE3-3309-476A-AAAE-7E4E9CC8C963}"/>
              </a:ext>
            </a:extLst>
          </p:cNvPr>
          <p:cNvCxnSpPr>
            <a:stCxn id="229" idx="6"/>
            <a:endCxn id="279" idx="2"/>
          </p:cNvCxnSpPr>
          <p:nvPr/>
        </p:nvCxnSpPr>
        <p:spPr>
          <a:xfrm>
            <a:off x="4689874" y="1865773"/>
            <a:ext cx="1619547" cy="540327"/>
          </a:xfrm>
          <a:prstGeom prst="bentConnector3">
            <a:avLst>
              <a:gd name="adj1" fmla="val 1588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6" name="TextBox 295">
            <a:extLst>
              <a:ext uri="{FF2B5EF4-FFF2-40B4-BE49-F238E27FC236}">
                <a16:creationId xmlns:a16="http://schemas.microsoft.com/office/drawing/2014/main" id="{75D02DEF-2501-4234-B1B4-620A7F9A54F2}"/>
              </a:ext>
            </a:extLst>
          </p:cNvPr>
          <p:cNvSpPr txBox="1"/>
          <p:nvPr/>
        </p:nvSpPr>
        <p:spPr>
          <a:xfrm>
            <a:off x="6080759" y="2050744"/>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2x2 coupler</a:t>
            </a:r>
            <a:endParaRPr lang="ko-KR" altLang="en-US" sz="975" dirty="0">
              <a:latin typeface="LG스마트체 Regular" panose="020B0600000101010101" pitchFamily="50" charset="-127"/>
              <a:ea typeface="LG스마트체 Regular" panose="020B0600000101010101" pitchFamily="50" charset="-127"/>
            </a:endParaRPr>
          </a:p>
        </p:txBody>
      </p:sp>
      <p:sp>
        <p:nvSpPr>
          <p:cNvPr id="299" name="TextBox 298">
            <a:extLst>
              <a:ext uri="{FF2B5EF4-FFF2-40B4-BE49-F238E27FC236}">
                <a16:creationId xmlns:a16="http://schemas.microsoft.com/office/drawing/2014/main" id="{AD227D40-FB1F-4A51-BFFC-E7F266BFBAE3}"/>
              </a:ext>
            </a:extLst>
          </p:cNvPr>
          <p:cNvSpPr txBox="1"/>
          <p:nvPr/>
        </p:nvSpPr>
        <p:spPr>
          <a:xfrm>
            <a:off x="5414422" y="1900515"/>
            <a:ext cx="48280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Lens</a:t>
            </a:r>
            <a:endParaRPr lang="ko-KR" altLang="en-US" sz="975" dirty="0">
              <a:latin typeface="LG스마트체 Regular" panose="020B0600000101010101" pitchFamily="50" charset="-127"/>
              <a:ea typeface="LG스마트체 Regular" panose="020B0600000101010101" pitchFamily="50" charset="-127"/>
            </a:endParaRPr>
          </a:p>
        </p:txBody>
      </p:sp>
      <p:cxnSp>
        <p:nvCxnSpPr>
          <p:cNvPr id="301" name="연결선: 꺾임 300">
            <a:extLst>
              <a:ext uri="{FF2B5EF4-FFF2-40B4-BE49-F238E27FC236}">
                <a16:creationId xmlns:a16="http://schemas.microsoft.com/office/drawing/2014/main" id="{53D1C337-2363-4A1C-A731-21904173F35F}"/>
              </a:ext>
            </a:extLst>
          </p:cNvPr>
          <p:cNvCxnSpPr>
            <a:stCxn id="279" idx="6"/>
            <a:endCxn id="218" idx="1"/>
          </p:cNvCxnSpPr>
          <p:nvPr/>
        </p:nvCxnSpPr>
        <p:spPr>
          <a:xfrm flipV="1">
            <a:off x="6726753" y="2311054"/>
            <a:ext cx="470883" cy="950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6" name="연결선: 꺾임 305">
            <a:extLst>
              <a:ext uri="{FF2B5EF4-FFF2-40B4-BE49-F238E27FC236}">
                <a16:creationId xmlns:a16="http://schemas.microsoft.com/office/drawing/2014/main" id="{BF9E0956-E9F9-458B-BEB4-375875A9C08F}"/>
              </a:ext>
            </a:extLst>
          </p:cNvPr>
          <p:cNvCxnSpPr>
            <a:stCxn id="279" idx="6"/>
            <a:endCxn id="219" idx="1"/>
          </p:cNvCxnSpPr>
          <p:nvPr/>
        </p:nvCxnSpPr>
        <p:spPr>
          <a:xfrm>
            <a:off x="6726753" y="2406100"/>
            <a:ext cx="470883" cy="950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1" name="타원 310">
            <a:extLst>
              <a:ext uri="{FF2B5EF4-FFF2-40B4-BE49-F238E27FC236}">
                <a16:creationId xmlns:a16="http://schemas.microsoft.com/office/drawing/2014/main" id="{820F8918-F725-4826-893C-F11682705AE6}"/>
              </a:ext>
            </a:extLst>
          </p:cNvPr>
          <p:cNvSpPr/>
          <p:nvPr/>
        </p:nvSpPr>
        <p:spPr>
          <a:xfrm>
            <a:off x="4272542" y="3009590"/>
            <a:ext cx="417332" cy="144605"/>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22" name="그룹 321">
            <a:extLst>
              <a:ext uri="{FF2B5EF4-FFF2-40B4-BE49-F238E27FC236}">
                <a16:creationId xmlns:a16="http://schemas.microsoft.com/office/drawing/2014/main" id="{CD6B04CC-04AD-4245-85B7-CD5055CF5749}"/>
              </a:ext>
            </a:extLst>
          </p:cNvPr>
          <p:cNvGrpSpPr/>
          <p:nvPr/>
        </p:nvGrpSpPr>
        <p:grpSpPr>
          <a:xfrm>
            <a:off x="5248910" y="3120476"/>
            <a:ext cx="623861" cy="162742"/>
            <a:chOff x="6035754" y="4401367"/>
            <a:chExt cx="767829" cy="200298"/>
          </a:xfrm>
        </p:grpSpPr>
        <p:sp>
          <p:nvSpPr>
            <p:cNvPr id="323" name="타원 322">
              <a:extLst>
                <a:ext uri="{FF2B5EF4-FFF2-40B4-BE49-F238E27FC236}">
                  <a16:creationId xmlns:a16="http://schemas.microsoft.com/office/drawing/2014/main" id="{83EDECAE-391B-4EAA-813C-B31E1DD2AD2F}"/>
                </a:ext>
              </a:extLst>
            </p:cNvPr>
            <p:cNvSpPr/>
            <p:nvPr/>
          </p:nvSpPr>
          <p:spPr>
            <a:xfrm>
              <a:off x="6035754"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sp>
          <p:nvSpPr>
            <p:cNvPr id="324" name="타원 323">
              <a:extLst>
                <a:ext uri="{FF2B5EF4-FFF2-40B4-BE49-F238E27FC236}">
                  <a16:creationId xmlns:a16="http://schemas.microsoft.com/office/drawing/2014/main" id="{85021113-538E-489B-A65B-2B8BE5F147D2}"/>
                </a:ext>
              </a:extLst>
            </p:cNvPr>
            <p:cNvSpPr/>
            <p:nvPr/>
          </p:nvSpPr>
          <p:spPr>
            <a:xfrm>
              <a:off x="6149260"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sp>
          <p:nvSpPr>
            <p:cNvPr id="325" name="타원 324">
              <a:extLst>
                <a:ext uri="{FF2B5EF4-FFF2-40B4-BE49-F238E27FC236}">
                  <a16:creationId xmlns:a16="http://schemas.microsoft.com/office/drawing/2014/main" id="{760F5508-54A0-466D-A27F-3AC3DB39E501}"/>
                </a:ext>
              </a:extLst>
            </p:cNvPr>
            <p:cNvSpPr/>
            <p:nvPr/>
          </p:nvSpPr>
          <p:spPr>
            <a:xfrm>
              <a:off x="6262766"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sp>
          <p:nvSpPr>
            <p:cNvPr id="326" name="타원 325">
              <a:extLst>
                <a:ext uri="{FF2B5EF4-FFF2-40B4-BE49-F238E27FC236}">
                  <a16:creationId xmlns:a16="http://schemas.microsoft.com/office/drawing/2014/main" id="{D6978CAC-576E-4E7D-A707-3E5F942BF352}"/>
                </a:ext>
              </a:extLst>
            </p:cNvPr>
            <p:cNvSpPr/>
            <p:nvPr/>
          </p:nvSpPr>
          <p:spPr>
            <a:xfrm>
              <a:off x="6376272"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sp>
          <p:nvSpPr>
            <p:cNvPr id="327" name="타원 326">
              <a:extLst>
                <a:ext uri="{FF2B5EF4-FFF2-40B4-BE49-F238E27FC236}">
                  <a16:creationId xmlns:a16="http://schemas.microsoft.com/office/drawing/2014/main" id="{79400B94-78A1-429A-903B-B58E64EE9FE7}"/>
                </a:ext>
              </a:extLst>
            </p:cNvPr>
            <p:cNvSpPr/>
            <p:nvPr/>
          </p:nvSpPr>
          <p:spPr>
            <a:xfrm>
              <a:off x="6489778"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sp>
          <p:nvSpPr>
            <p:cNvPr id="328" name="타원 327">
              <a:extLst>
                <a:ext uri="{FF2B5EF4-FFF2-40B4-BE49-F238E27FC236}">
                  <a16:creationId xmlns:a16="http://schemas.microsoft.com/office/drawing/2014/main" id="{FFDB01F4-946A-4F4C-B414-FCB355DF810C}"/>
                </a:ext>
              </a:extLst>
            </p:cNvPr>
            <p:cNvSpPr/>
            <p:nvPr/>
          </p:nvSpPr>
          <p:spPr>
            <a:xfrm>
              <a:off x="6603285" y="4401367"/>
              <a:ext cx="200298" cy="200298"/>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latin typeface="LG스마트체 Regular" panose="020B0600000101010101" pitchFamily="50" charset="-127"/>
                <a:ea typeface="LG스마트체 Regular" panose="020B0600000101010101" pitchFamily="50" charset="-127"/>
              </a:endParaRPr>
            </a:p>
          </p:txBody>
        </p:sp>
      </p:grpSp>
      <p:cxnSp>
        <p:nvCxnSpPr>
          <p:cNvPr id="339" name="연결선: 꺾임 338">
            <a:extLst>
              <a:ext uri="{FF2B5EF4-FFF2-40B4-BE49-F238E27FC236}">
                <a16:creationId xmlns:a16="http://schemas.microsoft.com/office/drawing/2014/main" id="{3DB4A69F-992F-4130-ABE8-F9281AF19D42}"/>
              </a:ext>
            </a:extLst>
          </p:cNvPr>
          <p:cNvCxnSpPr>
            <a:stCxn id="228" idx="6"/>
            <a:endCxn id="311" idx="2"/>
          </p:cNvCxnSpPr>
          <p:nvPr/>
        </p:nvCxnSpPr>
        <p:spPr>
          <a:xfrm>
            <a:off x="3680111" y="1865479"/>
            <a:ext cx="592431" cy="1216414"/>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56" name="그룹 355">
            <a:extLst>
              <a:ext uri="{FF2B5EF4-FFF2-40B4-BE49-F238E27FC236}">
                <a16:creationId xmlns:a16="http://schemas.microsoft.com/office/drawing/2014/main" id="{F573F68E-39C0-4C7B-B270-815612E9FFE0}"/>
              </a:ext>
            </a:extLst>
          </p:cNvPr>
          <p:cNvGrpSpPr/>
          <p:nvPr/>
        </p:nvGrpSpPr>
        <p:grpSpPr>
          <a:xfrm>
            <a:off x="6309421" y="2891801"/>
            <a:ext cx="1365827" cy="380183"/>
            <a:chOff x="5207264" y="3081226"/>
            <a:chExt cx="1365827" cy="380183"/>
          </a:xfrm>
        </p:grpSpPr>
        <p:sp>
          <p:nvSpPr>
            <p:cNvPr id="336" name="타원 335">
              <a:extLst>
                <a:ext uri="{FF2B5EF4-FFF2-40B4-BE49-F238E27FC236}">
                  <a16:creationId xmlns:a16="http://schemas.microsoft.com/office/drawing/2014/main" id="{6E31FC41-1FE4-4DC5-BC5F-000AC9A5DC7B}"/>
                </a:ext>
              </a:extLst>
            </p:cNvPr>
            <p:cNvSpPr/>
            <p:nvPr/>
          </p:nvSpPr>
          <p:spPr>
            <a:xfrm>
              <a:off x="5207264" y="3199015"/>
              <a:ext cx="417332" cy="144605"/>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41" name="그룹 340">
              <a:extLst>
                <a:ext uri="{FF2B5EF4-FFF2-40B4-BE49-F238E27FC236}">
                  <a16:creationId xmlns:a16="http://schemas.microsoft.com/office/drawing/2014/main" id="{FCF351BC-BE1C-4CE1-8973-3CA6723BC5F8}"/>
                </a:ext>
              </a:extLst>
            </p:cNvPr>
            <p:cNvGrpSpPr/>
            <p:nvPr/>
          </p:nvGrpSpPr>
          <p:grpSpPr>
            <a:xfrm>
              <a:off x="6095479" y="3081226"/>
              <a:ext cx="477612" cy="380183"/>
              <a:chOff x="5956995" y="1420185"/>
              <a:chExt cx="477612" cy="585000"/>
            </a:xfrm>
          </p:grpSpPr>
          <p:sp>
            <p:nvSpPr>
              <p:cNvPr id="342" name="직사각형 341">
                <a:extLst>
                  <a:ext uri="{FF2B5EF4-FFF2-40B4-BE49-F238E27FC236}">
                    <a16:creationId xmlns:a16="http://schemas.microsoft.com/office/drawing/2014/main" id="{ABC6D625-0F6C-4388-A62D-1B2E22383260}"/>
                  </a:ext>
                </a:extLst>
              </p:cNvPr>
              <p:cNvSpPr/>
              <p:nvPr/>
            </p:nvSpPr>
            <p:spPr>
              <a:xfrm>
                <a:off x="5956996" y="1420185"/>
                <a:ext cx="477611" cy="585000"/>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BPD</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43" name="그룹 342">
                <a:extLst>
                  <a:ext uri="{FF2B5EF4-FFF2-40B4-BE49-F238E27FC236}">
                    <a16:creationId xmlns:a16="http://schemas.microsoft.com/office/drawing/2014/main" id="{B83C872F-59D8-447F-91DF-3C8BD4F869CB}"/>
                  </a:ext>
                </a:extLst>
              </p:cNvPr>
              <p:cNvGrpSpPr/>
              <p:nvPr/>
            </p:nvGrpSpPr>
            <p:grpSpPr>
              <a:xfrm>
                <a:off x="5956995" y="1420185"/>
                <a:ext cx="234000" cy="585000"/>
                <a:chOff x="8342752" y="2336392"/>
                <a:chExt cx="288000" cy="720000"/>
              </a:xfrm>
            </p:grpSpPr>
            <p:sp>
              <p:nvSpPr>
                <p:cNvPr id="344" name="직사각형 343">
                  <a:extLst>
                    <a:ext uri="{FF2B5EF4-FFF2-40B4-BE49-F238E27FC236}">
                      <a16:creationId xmlns:a16="http://schemas.microsoft.com/office/drawing/2014/main" id="{E8E2309F-2F2C-44E7-BC14-7CBEA286FEAE}"/>
                    </a:ext>
                  </a:extLst>
                </p:cNvPr>
                <p:cNvSpPr/>
                <p:nvPr/>
              </p:nvSpPr>
              <p:spPr>
                <a:xfrm>
                  <a:off x="8342752" y="233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LG스마트체 Regular" panose="020B0600000101010101" pitchFamily="50" charset="-127"/>
                    <a:ea typeface="LG스마트체 Regular" panose="020B0600000101010101" pitchFamily="50" charset="-127"/>
                  </a:endParaRPr>
                </a:p>
              </p:txBody>
            </p:sp>
            <p:sp>
              <p:nvSpPr>
                <p:cNvPr id="345" name="직사각형 344">
                  <a:extLst>
                    <a:ext uri="{FF2B5EF4-FFF2-40B4-BE49-F238E27FC236}">
                      <a16:creationId xmlns:a16="http://schemas.microsoft.com/office/drawing/2014/main" id="{F6425883-59B6-479D-A0E5-B4B9568231A0}"/>
                    </a:ext>
                  </a:extLst>
                </p:cNvPr>
                <p:cNvSpPr/>
                <p:nvPr/>
              </p:nvSpPr>
              <p:spPr>
                <a:xfrm>
                  <a:off x="8342752" y="269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latin typeface="LG스마트체 Regular" panose="020B0600000101010101" pitchFamily="50" charset="-127"/>
                    <a:ea typeface="LG스마트체 Regular" panose="020B0600000101010101" pitchFamily="50" charset="-127"/>
                  </a:endParaRPr>
                </a:p>
              </p:txBody>
            </p:sp>
          </p:grpSp>
        </p:grpSp>
        <p:cxnSp>
          <p:nvCxnSpPr>
            <p:cNvPr id="346" name="연결선: 꺾임 345">
              <a:extLst>
                <a:ext uri="{FF2B5EF4-FFF2-40B4-BE49-F238E27FC236}">
                  <a16:creationId xmlns:a16="http://schemas.microsoft.com/office/drawing/2014/main" id="{AF2C7781-8823-40FF-BA3E-2B7A7E952109}"/>
                </a:ext>
              </a:extLst>
            </p:cNvPr>
            <p:cNvCxnSpPr>
              <a:cxnSpLocks/>
              <a:stCxn id="336" idx="6"/>
              <a:endCxn id="344" idx="1"/>
            </p:cNvCxnSpPr>
            <p:nvPr/>
          </p:nvCxnSpPr>
          <p:spPr>
            <a:xfrm flipV="1">
              <a:off x="5624596" y="3176272"/>
              <a:ext cx="470883" cy="950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7" name="연결선: 꺾임 346">
              <a:extLst>
                <a:ext uri="{FF2B5EF4-FFF2-40B4-BE49-F238E27FC236}">
                  <a16:creationId xmlns:a16="http://schemas.microsoft.com/office/drawing/2014/main" id="{9B4B611A-E448-4C65-A17F-E34BB04DBC4B}"/>
                </a:ext>
              </a:extLst>
            </p:cNvPr>
            <p:cNvCxnSpPr>
              <a:cxnSpLocks/>
              <a:stCxn id="336" idx="6"/>
              <a:endCxn id="345" idx="1"/>
            </p:cNvCxnSpPr>
            <p:nvPr/>
          </p:nvCxnSpPr>
          <p:spPr>
            <a:xfrm>
              <a:off x="5624596" y="3271318"/>
              <a:ext cx="470883" cy="950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1" name="그룹 320">
            <a:extLst>
              <a:ext uri="{FF2B5EF4-FFF2-40B4-BE49-F238E27FC236}">
                <a16:creationId xmlns:a16="http://schemas.microsoft.com/office/drawing/2014/main" id="{CEAF0CC5-0777-4D46-9E48-F37FFFCCD1B2}"/>
              </a:ext>
            </a:extLst>
          </p:cNvPr>
          <p:cNvGrpSpPr/>
          <p:nvPr/>
        </p:nvGrpSpPr>
        <p:grpSpPr>
          <a:xfrm>
            <a:off x="5067486" y="3096265"/>
            <a:ext cx="1008290" cy="373244"/>
            <a:chOff x="7563394" y="4704807"/>
            <a:chExt cx="1240972" cy="459377"/>
          </a:xfrm>
        </p:grpSpPr>
        <p:sp>
          <p:nvSpPr>
            <p:cNvPr id="329" name="직사각형 328">
              <a:extLst>
                <a:ext uri="{FF2B5EF4-FFF2-40B4-BE49-F238E27FC236}">
                  <a16:creationId xmlns:a16="http://schemas.microsoft.com/office/drawing/2014/main" id="{167C875B-148F-4CCD-91B6-8E2129C94491}"/>
                </a:ext>
              </a:extLst>
            </p:cNvPr>
            <p:cNvSpPr/>
            <p:nvPr/>
          </p:nvSpPr>
          <p:spPr>
            <a:xfrm>
              <a:off x="7563394" y="4704807"/>
              <a:ext cx="1240972" cy="4593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dirty="0">
                <a:solidFill>
                  <a:schemeClr val="tx1"/>
                </a:solidFill>
                <a:latin typeface="LG스마트체 Regular" panose="020B0600000101010101" pitchFamily="50" charset="-127"/>
                <a:ea typeface="LG스마트체 Regular" panose="020B0600000101010101" pitchFamily="50" charset="-127"/>
              </a:endParaRPr>
            </a:p>
          </p:txBody>
        </p:sp>
        <p:cxnSp>
          <p:nvCxnSpPr>
            <p:cNvPr id="330" name="직선 연결선 329">
              <a:extLst>
                <a:ext uri="{FF2B5EF4-FFF2-40B4-BE49-F238E27FC236}">
                  <a16:creationId xmlns:a16="http://schemas.microsoft.com/office/drawing/2014/main" id="{B2C36B60-E1AA-4617-A5B8-D747BF19EA88}"/>
                </a:ext>
              </a:extLst>
            </p:cNvPr>
            <p:cNvCxnSpPr>
              <a:cxnSpLocks/>
              <a:stCxn id="329" idx="1"/>
              <a:endCxn id="329" idx="3"/>
            </p:cNvCxnSpPr>
            <p:nvPr/>
          </p:nvCxnSpPr>
          <p:spPr>
            <a:xfrm>
              <a:off x="7563394" y="4934496"/>
              <a:ext cx="1240972" cy="0"/>
            </a:xfrm>
            <a:prstGeom prst="line">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0" name="그룹 359">
            <a:extLst>
              <a:ext uri="{FF2B5EF4-FFF2-40B4-BE49-F238E27FC236}">
                <a16:creationId xmlns:a16="http://schemas.microsoft.com/office/drawing/2014/main" id="{B87E5CCF-751F-4E8A-A474-0A9EBD7895AD}"/>
              </a:ext>
            </a:extLst>
          </p:cNvPr>
          <p:cNvGrpSpPr/>
          <p:nvPr/>
        </p:nvGrpSpPr>
        <p:grpSpPr>
          <a:xfrm>
            <a:off x="5067486" y="2694276"/>
            <a:ext cx="1008290" cy="373244"/>
            <a:chOff x="7563394" y="4704807"/>
            <a:chExt cx="1240972" cy="459377"/>
          </a:xfrm>
        </p:grpSpPr>
        <p:sp>
          <p:nvSpPr>
            <p:cNvPr id="361" name="직사각형 360">
              <a:extLst>
                <a:ext uri="{FF2B5EF4-FFF2-40B4-BE49-F238E27FC236}">
                  <a16:creationId xmlns:a16="http://schemas.microsoft.com/office/drawing/2014/main" id="{1564A638-980A-4EB7-A45F-219F21E5006F}"/>
                </a:ext>
              </a:extLst>
            </p:cNvPr>
            <p:cNvSpPr/>
            <p:nvPr/>
          </p:nvSpPr>
          <p:spPr>
            <a:xfrm>
              <a:off x="7563394" y="4704807"/>
              <a:ext cx="1240972" cy="4593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8" dirty="0">
                <a:solidFill>
                  <a:schemeClr val="tx1"/>
                </a:solidFill>
                <a:latin typeface="LG스마트체 Regular" panose="020B0600000101010101" pitchFamily="50" charset="-127"/>
                <a:ea typeface="LG스마트체 Regular" panose="020B0600000101010101" pitchFamily="50" charset="-127"/>
              </a:endParaRPr>
            </a:p>
          </p:txBody>
        </p:sp>
        <p:cxnSp>
          <p:nvCxnSpPr>
            <p:cNvPr id="362" name="직선 연결선 361">
              <a:extLst>
                <a:ext uri="{FF2B5EF4-FFF2-40B4-BE49-F238E27FC236}">
                  <a16:creationId xmlns:a16="http://schemas.microsoft.com/office/drawing/2014/main" id="{A6DBB8BE-4CBA-4510-AF54-DBDB843E45CE}"/>
                </a:ext>
              </a:extLst>
            </p:cNvPr>
            <p:cNvCxnSpPr>
              <a:cxnSpLocks/>
              <a:stCxn id="361" idx="1"/>
              <a:endCxn id="361" idx="3"/>
            </p:cNvCxnSpPr>
            <p:nvPr/>
          </p:nvCxnSpPr>
          <p:spPr>
            <a:xfrm>
              <a:off x="7563394" y="4934496"/>
              <a:ext cx="1240972" cy="0"/>
            </a:xfrm>
            <a:prstGeom prst="line">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65" name="연결선: 꺾임 364">
            <a:extLst>
              <a:ext uri="{FF2B5EF4-FFF2-40B4-BE49-F238E27FC236}">
                <a16:creationId xmlns:a16="http://schemas.microsoft.com/office/drawing/2014/main" id="{837FF95B-A1F5-4621-8C5D-4DF1E23A62E8}"/>
              </a:ext>
            </a:extLst>
          </p:cNvPr>
          <p:cNvCxnSpPr>
            <a:stCxn id="311" idx="6"/>
            <a:endCxn id="329" idx="1"/>
          </p:cNvCxnSpPr>
          <p:nvPr/>
        </p:nvCxnSpPr>
        <p:spPr>
          <a:xfrm>
            <a:off x="4689874" y="3081893"/>
            <a:ext cx="377612" cy="200994"/>
          </a:xfrm>
          <a:prstGeom prst="bentConnector3">
            <a:avLst>
              <a:gd name="adj1" fmla="val 68078"/>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7" name="연결선: 꺾임 366">
            <a:extLst>
              <a:ext uri="{FF2B5EF4-FFF2-40B4-BE49-F238E27FC236}">
                <a16:creationId xmlns:a16="http://schemas.microsoft.com/office/drawing/2014/main" id="{A25B7237-E3BB-4DD7-8F38-A830613EC9CC}"/>
              </a:ext>
            </a:extLst>
          </p:cNvPr>
          <p:cNvCxnSpPr>
            <a:stCxn id="311" idx="6"/>
            <a:endCxn id="361" idx="1"/>
          </p:cNvCxnSpPr>
          <p:nvPr/>
        </p:nvCxnSpPr>
        <p:spPr>
          <a:xfrm flipV="1">
            <a:off x="4689874" y="2880898"/>
            <a:ext cx="377612" cy="200995"/>
          </a:xfrm>
          <a:prstGeom prst="bentConnector3">
            <a:avLst>
              <a:gd name="adj1" fmla="val 68078"/>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1" name="연결선: 꺾임 370">
            <a:extLst>
              <a:ext uri="{FF2B5EF4-FFF2-40B4-BE49-F238E27FC236}">
                <a16:creationId xmlns:a16="http://schemas.microsoft.com/office/drawing/2014/main" id="{CB6A9F6C-957C-4A24-B618-E5EFADB8D9C4}"/>
              </a:ext>
            </a:extLst>
          </p:cNvPr>
          <p:cNvCxnSpPr>
            <a:stCxn id="361" idx="3"/>
            <a:endCxn id="336" idx="2"/>
          </p:cNvCxnSpPr>
          <p:nvPr/>
        </p:nvCxnSpPr>
        <p:spPr>
          <a:xfrm>
            <a:off x="6075776" y="2880898"/>
            <a:ext cx="233645" cy="200995"/>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연결선: 꺾임 372">
            <a:extLst>
              <a:ext uri="{FF2B5EF4-FFF2-40B4-BE49-F238E27FC236}">
                <a16:creationId xmlns:a16="http://schemas.microsoft.com/office/drawing/2014/main" id="{E54776C5-6911-4F2E-9C8B-037D2529A0B7}"/>
              </a:ext>
            </a:extLst>
          </p:cNvPr>
          <p:cNvCxnSpPr>
            <a:stCxn id="329" idx="3"/>
            <a:endCxn id="336" idx="2"/>
          </p:cNvCxnSpPr>
          <p:nvPr/>
        </p:nvCxnSpPr>
        <p:spPr>
          <a:xfrm flipV="1">
            <a:off x="6075776" y="3081893"/>
            <a:ext cx="233645" cy="200994"/>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8" name="TextBox 377">
            <a:extLst>
              <a:ext uri="{FF2B5EF4-FFF2-40B4-BE49-F238E27FC236}">
                <a16:creationId xmlns:a16="http://schemas.microsoft.com/office/drawing/2014/main" id="{B98FB97A-5493-4F79-A15B-A3360520C90B}"/>
              </a:ext>
            </a:extLst>
          </p:cNvPr>
          <p:cNvSpPr txBox="1"/>
          <p:nvPr/>
        </p:nvSpPr>
        <p:spPr>
          <a:xfrm>
            <a:off x="3999508" y="2728671"/>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1x2 coupler</a:t>
            </a:r>
            <a:endParaRPr lang="ko-KR" altLang="en-US" sz="975" dirty="0">
              <a:latin typeface="LG스마트체 Regular" panose="020B0600000101010101" pitchFamily="50" charset="-127"/>
              <a:ea typeface="LG스마트체 Regular" panose="020B0600000101010101" pitchFamily="50" charset="-127"/>
            </a:endParaRPr>
          </a:p>
        </p:txBody>
      </p:sp>
      <p:sp>
        <p:nvSpPr>
          <p:cNvPr id="379" name="TextBox 378">
            <a:extLst>
              <a:ext uri="{FF2B5EF4-FFF2-40B4-BE49-F238E27FC236}">
                <a16:creationId xmlns:a16="http://schemas.microsoft.com/office/drawing/2014/main" id="{901F45E3-FAF1-45FF-9CF7-99C8BD0B9C83}"/>
              </a:ext>
            </a:extLst>
          </p:cNvPr>
          <p:cNvSpPr txBox="1"/>
          <p:nvPr/>
        </p:nvSpPr>
        <p:spPr>
          <a:xfrm>
            <a:off x="6080759" y="2754483"/>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2x2 coupler</a:t>
            </a:r>
            <a:endParaRPr lang="ko-KR" altLang="en-US" sz="975" dirty="0">
              <a:latin typeface="LG스마트체 Regular" panose="020B0600000101010101" pitchFamily="50" charset="-127"/>
              <a:ea typeface="LG스마트체 Regular" panose="020B0600000101010101" pitchFamily="50" charset="-127"/>
            </a:endParaRPr>
          </a:p>
        </p:txBody>
      </p:sp>
      <p:sp>
        <p:nvSpPr>
          <p:cNvPr id="380" name="TextBox 379">
            <a:extLst>
              <a:ext uri="{FF2B5EF4-FFF2-40B4-BE49-F238E27FC236}">
                <a16:creationId xmlns:a16="http://schemas.microsoft.com/office/drawing/2014/main" id="{8C1F1A16-1ED4-454C-9907-C1A032535061}"/>
              </a:ext>
            </a:extLst>
          </p:cNvPr>
          <p:cNvSpPr txBox="1"/>
          <p:nvPr/>
        </p:nvSpPr>
        <p:spPr>
          <a:xfrm>
            <a:off x="5094885" y="3320281"/>
            <a:ext cx="953492"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Long fiber</a:t>
            </a:r>
            <a:endParaRPr lang="ko-KR" altLang="en-US" sz="975" dirty="0">
              <a:latin typeface="LG스마트체 Regular" panose="020B0600000101010101" pitchFamily="50" charset="-127"/>
              <a:ea typeface="LG스마트체 Regular" panose="020B0600000101010101" pitchFamily="50" charset="-127"/>
            </a:endParaRPr>
          </a:p>
        </p:txBody>
      </p:sp>
      <p:sp>
        <p:nvSpPr>
          <p:cNvPr id="381" name="직사각형 380">
            <a:extLst>
              <a:ext uri="{FF2B5EF4-FFF2-40B4-BE49-F238E27FC236}">
                <a16:creationId xmlns:a16="http://schemas.microsoft.com/office/drawing/2014/main" id="{31BC0312-D401-4561-BC09-2B84EA752B8E}"/>
              </a:ext>
            </a:extLst>
          </p:cNvPr>
          <p:cNvSpPr/>
          <p:nvPr/>
        </p:nvSpPr>
        <p:spPr>
          <a:xfrm>
            <a:off x="82902" y="3965521"/>
            <a:ext cx="4824657" cy="2359236"/>
          </a:xfrm>
          <a:prstGeom prst="rect">
            <a:avLst/>
          </a:prstGeom>
          <a:noFill/>
          <a:ln>
            <a:noFill/>
          </a:ln>
          <a:effectLst/>
        </p:spPr>
        <p:txBody>
          <a:bodyPr vert="horz" wrap="square" lIns="0" tIns="0" rIns="0" bIns="0" numCol="1" anchor="t" anchorCtr="0" compatLnSpc="1">
            <a:prstTxWarp prst="textNoShape">
              <a:avLst/>
            </a:prstTxWarp>
            <a:spAutoFit/>
          </a:bodyPr>
          <a:lstStyle/>
          <a:p>
            <a:pPr defTabSz="914400" eaLnBrk="0" fontAlgn="base" hangingPunct="0">
              <a:lnSpc>
                <a:spcPts val="1600"/>
              </a:lnSpc>
              <a:spcBef>
                <a:spcPts val="300"/>
              </a:spcBef>
              <a:spcAft>
                <a:spcPct val="0"/>
              </a:spcAft>
              <a:buFont typeface="Wingdings" panose="05000000000000000000" pitchFamily="2" charset="2"/>
              <a:buChar char="§"/>
            </a:pPr>
            <a:r>
              <a:rPr lang="en-US" altLang="ko-KR" sz="1200" b="1" dirty="0">
                <a:solidFill>
                  <a:srgbClr val="333333"/>
                </a:solidFill>
                <a:latin typeface="Arial Narrow" panose="020B0606020202030204" pitchFamily="34" charset="0"/>
                <a:ea typeface="LG스마트체 Regular" panose="020B0600000101010101" pitchFamily="50" charset="-127"/>
              </a:rPr>
              <a:t> RX</a:t>
            </a:r>
            <a:r>
              <a:rPr lang="ko-KR" altLang="en-US" sz="1200" b="1" dirty="0">
                <a:solidFill>
                  <a:srgbClr val="333333"/>
                </a:solidFill>
                <a:latin typeface="Arial Narrow" panose="020B0606020202030204" pitchFamily="34" charset="0"/>
                <a:ea typeface="LG스마트체 Regular" panose="020B0600000101010101" pitchFamily="50" charset="-127"/>
              </a:rPr>
              <a:t> </a:t>
            </a:r>
            <a:r>
              <a:rPr lang="en-US" altLang="ko-KR" sz="1200" b="1" dirty="0">
                <a:solidFill>
                  <a:srgbClr val="333333"/>
                </a:solidFill>
                <a:latin typeface="Arial Narrow" panose="020B0606020202030204" pitchFamily="34" charset="0"/>
                <a:ea typeface="LG스마트체 Regular" panose="020B0600000101010101" pitchFamily="50" charset="-127"/>
              </a:rPr>
              <a:t>part</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laser</a:t>
            </a:r>
            <a:r>
              <a:rPr lang="ko-KR" altLang="en-US" sz="1200" dirty="0">
                <a:solidFill>
                  <a:srgbClr val="333333"/>
                </a:solidFill>
                <a:latin typeface="Arial Narrow" panose="020B0606020202030204" pitchFamily="34" charset="0"/>
                <a:ea typeface="LG스마트체 Regular" panose="020B0600000101010101" pitchFamily="50" charset="-127"/>
              </a:rPr>
              <a:t>로부터 빛이 나온 후부터 </a:t>
            </a:r>
            <a:r>
              <a:rPr lang="en-US" altLang="ko-KR" sz="1200" dirty="0">
                <a:solidFill>
                  <a:srgbClr val="333333"/>
                </a:solidFill>
                <a:latin typeface="Arial Narrow" panose="020B0606020202030204" pitchFamily="34" charset="0"/>
                <a:ea typeface="LG스마트체 Regular" panose="020B0600000101010101" pitchFamily="50" charset="-127"/>
              </a:rPr>
              <a:t>scope</a:t>
            </a:r>
            <a:r>
              <a:rPr lang="ko-KR" altLang="en-US" sz="1200" dirty="0">
                <a:solidFill>
                  <a:srgbClr val="333333"/>
                </a:solidFill>
                <a:latin typeface="Arial Narrow" panose="020B0606020202030204" pitchFamily="34" charset="0"/>
                <a:ea typeface="LG스마트체 Regular" panose="020B0600000101010101" pitchFamily="50" charset="-127"/>
              </a:rPr>
              <a:t>로 받아서 거리 계산까지의 과정 </a:t>
            </a:r>
            <a:r>
              <a:rPr lang="en-US" altLang="ko-KR" sz="1200" dirty="0">
                <a:solidFill>
                  <a:srgbClr val="333333"/>
                </a:solidFill>
                <a:latin typeface="Arial Narrow" panose="020B0606020202030204" pitchFamily="34" charset="0"/>
                <a:ea typeface="LG스마트체 Regular" panose="020B0600000101010101" pitchFamily="50" charset="-127"/>
              </a:rPr>
              <a:t>simulation</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광학계로 인한 감쇠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외광으로 인한 </a:t>
            </a:r>
            <a:r>
              <a:rPr lang="en-US" altLang="ko-KR" sz="1200" dirty="0">
                <a:solidFill>
                  <a:srgbClr val="333333"/>
                </a:solidFill>
                <a:latin typeface="Arial Narrow" panose="020B0606020202030204" pitchFamily="34" charset="0"/>
                <a:ea typeface="LG스마트체 Regular" panose="020B0600000101010101" pitchFamily="50" charset="-127"/>
              </a:rPr>
              <a:t>noise + FFT</a:t>
            </a:r>
            <a:r>
              <a:rPr lang="ko-KR" altLang="en-US" sz="1200" dirty="0">
                <a:solidFill>
                  <a:srgbClr val="333333"/>
                </a:solidFill>
                <a:latin typeface="Arial Narrow" panose="020B0606020202030204" pitchFamily="34" charset="0"/>
                <a:ea typeface="LG스마트체 Regular" panose="020B0600000101010101" pitchFamily="50" charset="-127"/>
              </a:rPr>
              <a:t>를 통한 거리 계산</a:t>
            </a:r>
            <a:endParaRPr lang="en-US" altLang="ko-KR" sz="1200" dirty="0">
              <a:solidFill>
                <a:srgbClr val="333333"/>
              </a:solidFill>
              <a:latin typeface="Arial Narrow" panose="020B0606020202030204" pitchFamily="34" charset="0"/>
              <a:ea typeface="LG스마트체 Regular" panose="020B0600000101010101" pitchFamily="50" charset="-127"/>
            </a:endParaRPr>
          </a:p>
          <a:p>
            <a:pPr defTabSz="914400" eaLnBrk="0" fontAlgn="base" hangingPunct="0">
              <a:lnSpc>
                <a:spcPts val="1600"/>
              </a:lnSpc>
              <a:spcBef>
                <a:spcPts val="300"/>
              </a:spcBef>
              <a:spcAft>
                <a:spcPct val="0"/>
              </a:spcAft>
              <a:buFont typeface="Wingdings" panose="05000000000000000000" pitchFamily="2" charset="2"/>
              <a:buChar char="§"/>
            </a:pPr>
            <a:r>
              <a:rPr lang="ko-KR" altLang="en-US" sz="1200" b="1" dirty="0">
                <a:solidFill>
                  <a:srgbClr val="333333"/>
                </a:solidFill>
                <a:latin typeface="Arial Narrow" panose="020B0606020202030204" pitchFamily="34" charset="0"/>
                <a:ea typeface="LG스마트체 Regular" panose="020B0600000101010101" pitchFamily="50" charset="-127"/>
              </a:rPr>
              <a:t> </a:t>
            </a:r>
            <a:r>
              <a:rPr lang="en-US" altLang="ko-KR" sz="1200" b="1" dirty="0">
                <a:solidFill>
                  <a:srgbClr val="333333"/>
                </a:solidFill>
                <a:latin typeface="Arial Narrow" panose="020B0606020202030204" pitchFamily="34" charset="0"/>
                <a:ea typeface="LG스마트체 Regular" panose="020B0600000101010101" pitchFamily="50" charset="-127"/>
              </a:rPr>
              <a:t>TX part</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tunable laser</a:t>
            </a:r>
            <a:r>
              <a:rPr lang="ko-KR" altLang="en-US" sz="1200" dirty="0">
                <a:solidFill>
                  <a:srgbClr val="333333"/>
                </a:solidFill>
                <a:latin typeface="Arial Narrow" panose="020B0606020202030204" pitchFamily="34" charset="0"/>
                <a:ea typeface="LG스마트체 Regular" panose="020B0600000101010101" pitchFamily="50" charset="-127"/>
              </a:rPr>
              <a:t>에서 </a:t>
            </a:r>
            <a:r>
              <a:rPr lang="en-US" altLang="ko-KR" sz="1200" dirty="0">
                <a:solidFill>
                  <a:srgbClr val="333333"/>
                </a:solidFill>
                <a:latin typeface="Arial Narrow" panose="020B0606020202030204" pitchFamily="34" charset="0"/>
                <a:ea typeface="LG스마트체 Regular" panose="020B0600000101010101" pitchFamily="50" charset="-127"/>
              </a:rPr>
              <a:t>laser</a:t>
            </a:r>
            <a:r>
              <a:rPr lang="ko-KR" altLang="en-US" sz="1200" dirty="0">
                <a:solidFill>
                  <a:srgbClr val="333333"/>
                </a:solidFill>
                <a:latin typeface="Arial Narrow" panose="020B0606020202030204" pitchFamily="34" charset="0"/>
                <a:ea typeface="LG스마트체 Regular" panose="020B0600000101010101" pitchFamily="50" charset="-127"/>
              </a:rPr>
              <a:t>를 주파수 변조시키는 과정 </a:t>
            </a:r>
            <a:r>
              <a:rPr lang="en-US" altLang="ko-KR" sz="1200" dirty="0">
                <a:solidFill>
                  <a:srgbClr val="333333"/>
                </a:solidFill>
                <a:latin typeface="Arial Narrow" panose="020B0606020202030204" pitchFamily="34" charset="0"/>
                <a:ea typeface="LG스마트체 Regular" panose="020B0600000101010101" pitchFamily="50" charset="-127"/>
              </a:rPr>
              <a:t>simulation</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전류 신호와 </a:t>
            </a:r>
            <a:r>
              <a:rPr lang="en-US" altLang="ko-KR" sz="1200" dirty="0">
                <a:solidFill>
                  <a:srgbClr val="333333"/>
                </a:solidFill>
                <a:latin typeface="Arial Narrow" panose="020B0606020202030204" pitchFamily="34" charset="0"/>
                <a:ea typeface="LG스마트체 Regular" panose="020B0600000101010101" pitchFamily="50" charset="-127"/>
              </a:rPr>
              <a:t>laser </a:t>
            </a:r>
            <a:r>
              <a:rPr lang="ko-KR" altLang="en-US" sz="1200" dirty="0">
                <a:solidFill>
                  <a:srgbClr val="333333"/>
                </a:solidFill>
                <a:latin typeface="Arial Narrow" panose="020B0606020202030204" pitchFamily="34" charset="0"/>
                <a:ea typeface="LG스마트체 Regular" panose="020B0600000101010101" pitchFamily="50" charset="-127"/>
              </a:rPr>
              <a:t>주파수 와의 관계 계산</a:t>
            </a:r>
            <a:endParaRPr lang="en-US" altLang="ko-KR" sz="1200" dirty="0">
              <a:solidFill>
                <a:srgbClr val="333333"/>
              </a:solidFill>
              <a:latin typeface="Arial Narrow" panose="020B0606020202030204" pitchFamily="34" charset="0"/>
              <a:ea typeface="LG스마트체 Regular" panose="020B0600000101010101" pitchFamily="50" charset="-127"/>
            </a:endParaRPr>
          </a:p>
          <a:p>
            <a:pPr defTabSz="914400" eaLnBrk="0" fontAlgn="base" hangingPunct="0">
              <a:lnSpc>
                <a:spcPts val="1600"/>
              </a:lnSpc>
              <a:spcBef>
                <a:spcPts val="300"/>
              </a:spcBef>
              <a:spcAft>
                <a:spcPct val="0"/>
              </a:spcAft>
              <a:buFont typeface="Wingdings" panose="05000000000000000000" pitchFamily="2" charset="2"/>
              <a:buChar char="§"/>
            </a:pPr>
            <a:r>
              <a:rPr lang="ko-KR" altLang="en-US" sz="1200" b="1" dirty="0">
                <a:solidFill>
                  <a:srgbClr val="333333"/>
                </a:solidFill>
                <a:latin typeface="Arial Narrow" panose="020B0606020202030204" pitchFamily="34" charset="0"/>
                <a:ea typeface="LG스마트체 Regular" panose="020B0600000101010101" pitchFamily="50" charset="-127"/>
              </a:rPr>
              <a:t> </a:t>
            </a:r>
            <a:r>
              <a:rPr lang="en-US" altLang="ko-KR" sz="1200" b="1" dirty="0">
                <a:solidFill>
                  <a:srgbClr val="333333"/>
                </a:solidFill>
                <a:latin typeface="Arial Narrow" panose="020B0606020202030204" pitchFamily="34" charset="0"/>
                <a:ea typeface="LG스마트체 Regular" panose="020B0600000101010101" pitchFamily="50" charset="-127"/>
              </a:rPr>
              <a:t>Control part</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reference </a:t>
            </a:r>
            <a:r>
              <a:rPr lang="ko-KR" altLang="en-US" sz="1200" dirty="0">
                <a:solidFill>
                  <a:srgbClr val="333333"/>
                </a:solidFill>
                <a:latin typeface="Arial Narrow" panose="020B0606020202030204" pitchFamily="34" charset="0"/>
                <a:ea typeface="LG스마트체 Regular" panose="020B0600000101010101" pitchFamily="50" charset="-127"/>
              </a:rPr>
              <a:t>신호를 통해 </a:t>
            </a:r>
            <a:r>
              <a:rPr lang="en-US" altLang="ko-KR" sz="1200" dirty="0">
                <a:solidFill>
                  <a:srgbClr val="333333"/>
                </a:solidFill>
                <a:latin typeface="Arial Narrow" panose="020B0606020202030204" pitchFamily="34" charset="0"/>
                <a:ea typeface="LG스마트체 Regular" panose="020B0600000101010101" pitchFamily="50" charset="-127"/>
              </a:rPr>
              <a:t>laser</a:t>
            </a:r>
            <a:r>
              <a:rPr lang="ko-KR" altLang="en-US" sz="1200" dirty="0">
                <a:solidFill>
                  <a:srgbClr val="333333"/>
                </a:solidFill>
                <a:latin typeface="Arial Narrow" panose="020B0606020202030204" pitchFamily="34" charset="0"/>
                <a:ea typeface="LG스마트체 Regular" panose="020B0600000101010101" pitchFamily="50" charset="-127"/>
              </a:rPr>
              <a:t>를 제어하는 과정 </a:t>
            </a:r>
            <a:r>
              <a:rPr lang="en-US" altLang="ko-KR" sz="1200" dirty="0">
                <a:solidFill>
                  <a:srgbClr val="333333"/>
                </a:solidFill>
                <a:latin typeface="Arial Narrow" panose="020B0606020202030204" pitchFamily="34" charset="0"/>
                <a:ea typeface="LG스마트체 Regular" panose="020B0600000101010101" pitchFamily="50" charset="-127"/>
              </a:rPr>
              <a:t>simulation  </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효율적인 제어를 위한 새로운 알고리즘 확보 가능</a:t>
            </a:r>
            <a:endParaRPr lang="en-US" altLang="ko-KR" sz="1200" dirty="0">
              <a:solidFill>
                <a:srgbClr val="333333"/>
              </a:solidFill>
              <a:latin typeface="Arial Narrow" panose="020B0606020202030204" pitchFamily="34" charset="0"/>
              <a:ea typeface="LG스마트체 Regular" panose="020B0600000101010101" pitchFamily="50" charset="-127"/>
            </a:endParaRPr>
          </a:p>
          <a:p>
            <a:pPr defTabSz="914400" eaLnBrk="0" fontAlgn="base" hangingPunct="0">
              <a:lnSpc>
                <a:spcPts val="1600"/>
              </a:lnSpc>
              <a:spcBef>
                <a:spcPts val="300"/>
              </a:spcBef>
              <a:spcAft>
                <a:spcPct val="0"/>
              </a:spcAft>
              <a:buFont typeface="Wingdings" panose="05000000000000000000" pitchFamily="2" charset="2"/>
              <a:buChar char="§"/>
            </a:pPr>
            <a:r>
              <a:rPr lang="ko-KR" altLang="en-US" sz="1200" b="1" dirty="0">
                <a:solidFill>
                  <a:srgbClr val="333333"/>
                </a:solidFill>
                <a:latin typeface="Arial Narrow" panose="020B0606020202030204" pitchFamily="34" charset="0"/>
                <a:ea typeface="LG스마트체 Regular" panose="020B0600000101010101" pitchFamily="50" charset="-127"/>
              </a:rPr>
              <a:t> </a:t>
            </a:r>
            <a:r>
              <a:rPr lang="en-US" altLang="ko-KR" sz="1200" b="1" dirty="0">
                <a:solidFill>
                  <a:srgbClr val="333333"/>
                </a:solidFill>
                <a:latin typeface="Arial Narrow" panose="020B0606020202030204" pitchFamily="34" charset="0"/>
                <a:ea typeface="LG스마트체 Regular" panose="020B0600000101010101" pitchFamily="50" charset="-127"/>
              </a:rPr>
              <a:t>II-IV module</a:t>
            </a:r>
            <a:r>
              <a:rPr lang="ko-KR" altLang="en-US" sz="1200" b="1" dirty="0">
                <a:solidFill>
                  <a:srgbClr val="333333"/>
                </a:solidFill>
                <a:latin typeface="Arial Narrow" panose="020B0606020202030204" pitchFamily="34" charset="0"/>
                <a:ea typeface="LG스마트체 Regular" panose="020B0600000101010101" pitchFamily="50" charset="-127"/>
              </a:rPr>
              <a:t>과의 </a:t>
            </a:r>
            <a:r>
              <a:rPr lang="en-US" altLang="ko-KR" sz="1200" b="1" dirty="0">
                <a:solidFill>
                  <a:srgbClr val="333333"/>
                </a:solidFill>
                <a:latin typeface="Arial Narrow" panose="020B0606020202030204" pitchFamily="34" charset="0"/>
                <a:ea typeface="LG스마트체 Regular" panose="020B0600000101010101" pitchFamily="50" charset="-127"/>
              </a:rPr>
              <a:t>correlation</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II-IV FMCW module BM </a:t>
            </a:r>
            <a:r>
              <a:rPr lang="ko-KR" altLang="en-US" sz="1200" dirty="0">
                <a:solidFill>
                  <a:srgbClr val="333333"/>
                </a:solidFill>
                <a:latin typeface="Arial Narrow" panose="020B0606020202030204" pitchFamily="34" charset="0"/>
                <a:ea typeface="LG스마트체 Regular" panose="020B0600000101010101" pitchFamily="50" charset="-127"/>
              </a:rPr>
              <a:t>데이터와 </a:t>
            </a:r>
            <a:r>
              <a:rPr lang="en-US" altLang="ko-KR" sz="1200" dirty="0">
                <a:solidFill>
                  <a:srgbClr val="333333"/>
                </a:solidFill>
                <a:latin typeface="Arial Narrow" panose="020B0606020202030204" pitchFamily="34" charset="0"/>
                <a:ea typeface="LG스마트체 Regular" panose="020B0600000101010101" pitchFamily="50" charset="-127"/>
              </a:rPr>
              <a:t>correlation</a:t>
            </a:r>
            <a:r>
              <a:rPr lang="ko-KR" altLang="en-US" sz="1200" dirty="0">
                <a:solidFill>
                  <a:srgbClr val="333333"/>
                </a:solidFill>
                <a:latin typeface="Arial Narrow" panose="020B0606020202030204" pitchFamily="34" charset="0"/>
                <a:ea typeface="LG스마트체 Regular" panose="020B0600000101010101" pitchFamily="50" charset="-127"/>
              </a:rPr>
              <a:t>을 통한 </a:t>
            </a:r>
            <a:r>
              <a:rPr lang="en-US" altLang="ko-KR" sz="1200" dirty="0">
                <a:solidFill>
                  <a:srgbClr val="333333"/>
                </a:solidFill>
                <a:latin typeface="Arial Narrow" panose="020B0606020202030204" pitchFamily="34" charset="0"/>
                <a:ea typeface="LG스마트체 Regular" panose="020B0600000101010101" pitchFamily="50" charset="-127"/>
              </a:rPr>
              <a:t>simulator </a:t>
            </a:r>
            <a:r>
              <a:rPr lang="ko-KR" altLang="en-US" sz="1200" dirty="0">
                <a:solidFill>
                  <a:srgbClr val="333333"/>
                </a:solidFill>
                <a:latin typeface="Arial Narrow" panose="020B0606020202030204" pitchFamily="34" charset="0"/>
                <a:ea typeface="LG스마트체 Regular" panose="020B0600000101010101" pitchFamily="50" charset="-127"/>
              </a:rPr>
              <a:t>완성</a:t>
            </a:r>
            <a:endParaRPr lang="ko-KR" altLang="en-US" sz="1200" b="1" dirty="0">
              <a:solidFill>
                <a:srgbClr val="333333"/>
              </a:solidFill>
              <a:latin typeface="Arial Narrow" panose="020B0606020202030204" pitchFamily="34" charset="0"/>
              <a:ea typeface="LG스마트체 Regular" panose="020B0600000101010101" pitchFamily="50" charset="-127"/>
            </a:endParaRPr>
          </a:p>
        </p:txBody>
      </p:sp>
      <p:pic>
        <p:nvPicPr>
          <p:cNvPr id="1026" name="Picture 2" descr="QmixElements DAQ add-on - CETONI GmbH">
            <a:extLst>
              <a:ext uri="{FF2B5EF4-FFF2-40B4-BE49-F238E27FC236}">
                <a16:creationId xmlns:a16="http://schemas.microsoft.com/office/drawing/2014/main" id="{41F917A3-1A71-4354-902D-DDA957057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7221" y="1223453"/>
            <a:ext cx="1090811" cy="613308"/>
          </a:xfrm>
          <a:prstGeom prst="rect">
            <a:avLst/>
          </a:prstGeom>
          <a:noFill/>
          <a:extLst>
            <a:ext uri="{909E8E84-426E-40DD-AFC4-6F175D3DCCD1}">
              <a14:hiddenFill xmlns:a14="http://schemas.microsoft.com/office/drawing/2010/main">
                <a:solidFill>
                  <a:srgbClr val="FFFFFF"/>
                </a:solidFill>
              </a14:hiddenFill>
            </a:ext>
          </a:extLst>
        </p:spPr>
      </p:pic>
      <p:sp>
        <p:nvSpPr>
          <p:cNvPr id="384" name="TextBox 383">
            <a:extLst>
              <a:ext uri="{FF2B5EF4-FFF2-40B4-BE49-F238E27FC236}">
                <a16:creationId xmlns:a16="http://schemas.microsoft.com/office/drawing/2014/main" id="{58EFB9A2-D84E-4953-B368-4563300F014E}"/>
              </a:ext>
            </a:extLst>
          </p:cNvPr>
          <p:cNvSpPr txBox="1"/>
          <p:nvPr/>
        </p:nvSpPr>
        <p:spPr>
          <a:xfrm>
            <a:off x="8346300" y="871765"/>
            <a:ext cx="672651"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DAQ</a:t>
            </a:r>
            <a:endParaRPr lang="ko-KR" altLang="en-US" sz="975" dirty="0">
              <a:latin typeface="LG스마트체 Regular" panose="020B0600000101010101" pitchFamily="50" charset="-127"/>
              <a:ea typeface="LG스마트체 Regular" panose="020B0600000101010101" pitchFamily="50" charset="-127"/>
            </a:endParaRPr>
          </a:p>
        </p:txBody>
      </p:sp>
      <p:pic>
        <p:nvPicPr>
          <p:cNvPr id="385" name="Picture 2" descr="KEYSIGHT TECHNOLOGIES DSOX4034A">
            <a:extLst>
              <a:ext uri="{FF2B5EF4-FFF2-40B4-BE49-F238E27FC236}">
                <a16:creationId xmlns:a16="http://schemas.microsoft.com/office/drawing/2014/main" id="{4D4A8396-7063-4196-8ED6-853DA7B843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659" y="2213570"/>
            <a:ext cx="1553122" cy="989250"/>
          </a:xfrm>
          <a:prstGeom prst="rect">
            <a:avLst/>
          </a:prstGeom>
          <a:noFill/>
          <a:extLst>
            <a:ext uri="{909E8E84-426E-40DD-AFC4-6F175D3DCCD1}">
              <a14:hiddenFill xmlns:a14="http://schemas.microsoft.com/office/drawing/2010/main">
                <a:solidFill>
                  <a:srgbClr val="FFFFFF"/>
                </a:solidFill>
              </a14:hiddenFill>
            </a:ext>
          </a:extLst>
        </p:spPr>
      </p:pic>
      <p:sp>
        <p:nvSpPr>
          <p:cNvPr id="386" name="TextBox 385">
            <a:extLst>
              <a:ext uri="{FF2B5EF4-FFF2-40B4-BE49-F238E27FC236}">
                <a16:creationId xmlns:a16="http://schemas.microsoft.com/office/drawing/2014/main" id="{D68BB4C1-9F0F-4FA7-8B43-1382579590FF}"/>
              </a:ext>
            </a:extLst>
          </p:cNvPr>
          <p:cNvSpPr txBox="1"/>
          <p:nvPr/>
        </p:nvSpPr>
        <p:spPr>
          <a:xfrm>
            <a:off x="8285225" y="1962075"/>
            <a:ext cx="672651"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Scope</a:t>
            </a:r>
            <a:endParaRPr lang="ko-KR" altLang="en-US" sz="975" dirty="0">
              <a:latin typeface="LG스마트체 Regular" panose="020B0600000101010101" pitchFamily="50" charset="-127"/>
              <a:ea typeface="LG스마트체 Regular" panose="020B0600000101010101" pitchFamily="50" charset="-127"/>
            </a:endParaRPr>
          </a:p>
        </p:txBody>
      </p:sp>
      <p:sp>
        <p:nvSpPr>
          <p:cNvPr id="388" name="직사각형 387">
            <a:extLst>
              <a:ext uri="{FF2B5EF4-FFF2-40B4-BE49-F238E27FC236}">
                <a16:creationId xmlns:a16="http://schemas.microsoft.com/office/drawing/2014/main" id="{C7874457-C695-4D95-8754-0BD088F49858}"/>
              </a:ext>
            </a:extLst>
          </p:cNvPr>
          <p:cNvSpPr/>
          <p:nvPr/>
        </p:nvSpPr>
        <p:spPr>
          <a:xfrm>
            <a:off x="341526" y="1647715"/>
            <a:ext cx="592429" cy="435526"/>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Laser driver</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cxnSp>
        <p:nvCxnSpPr>
          <p:cNvPr id="389" name="직선 화살표 연결선 388">
            <a:extLst>
              <a:ext uri="{FF2B5EF4-FFF2-40B4-BE49-F238E27FC236}">
                <a16:creationId xmlns:a16="http://schemas.microsoft.com/office/drawing/2014/main" id="{99EA1318-E379-4A6C-AD19-EBB4BA9FC17C}"/>
              </a:ext>
            </a:extLst>
          </p:cNvPr>
          <p:cNvCxnSpPr>
            <a:cxnSpLocks/>
            <a:stCxn id="388" idx="3"/>
            <a:endCxn id="199" idx="1"/>
          </p:cNvCxnSpPr>
          <p:nvPr/>
        </p:nvCxnSpPr>
        <p:spPr>
          <a:xfrm>
            <a:off x="933955" y="1865478"/>
            <a:ext cx="432459"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29" name="그룹 1028">
            <a:extLst>
              <a:ext uri="{FF2B5EF4-FFF2-40B4-BE49-F238E27FC236}">
                <a16:creationId xmlns:a16="http://schemas.microsoft.com/office/drawing/2014/main" id="{67F2260E-F59F-43E5-9881-CF03D068B604}"/>
              </a:ext>
            </a:extLst>
          </p:cNvPr>
          <p:cNvGrpSpPr/>
          <p:nvPr/>
        </p:nvGrpSpPr>
        <p:grpSpPr>
          <a:xfrm>
            <a:off x="712518" y="2177326"/>
            <a:ext cx="953503" cy="672532"/>
            <a:chOff x="-95579" y="2789675"/>
            <a:chExt cx="2908800" cy="2051662"/>
          </a:xfrm>
        </p:grpSpPr>
        <p:cxnSp>
          <p:nvCxnSpPr>
            <p:cNvPr id="394" name="직선 화살표 연결선 393">
              <a:extLst>
                <a:ext uri="{FF2B5EF4-FFF2-40B4-BE49-F238E27FC236}">
                  <a16:creationId xmlns:a16="http://schemas.microsoft.com/office/drawing/2014/main" id="{0CB05E74-F9B5-4592-AE0C-5D6D9CFAB314}"/>
                </a:ext>
              </a:extLst>
            </p:cNvPr>
            <p:cNvCxnSpPr/>
            <p:nvPr/>
          </p:nvCxnSpPr>
          <p:spPr>
            <a:xfrm>
              <a:off x="430119" y="4294434"/>
              <a:ext cx="2261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5" name="직선 화살표 연결선 394">
              <a:extLst>
                <a:ext uri="{FF2B5EF4-FFF2-40B4-BE49-F238E27FC236}">
                  <a16:creationId xmlns:a16="http://schemas.microsoft.com/office/drawing/2014/main" id="{C25C62A0-139C-46A7-8784-76226EAB925A}"/>
                </a:ext>
              </a:extLst>
            </p:cNvPr>
            <p:cNvCxnSpPr>
              <a:cxnSpLocks/>
            </p:cNvCxnSpPr>
            <p:nvPr/>
          </p:nvCxnSpPr>
          <p:spPr>
            <a:xfrm flipV="1">
              <a:off x="430119" y="2835059"/>
              <a:ext cx="0" cy="1638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6" name="직선 연결선 395">
              <a:extLst>
                <a:ext uri="{FF2B5EF4-FFF2-40B4-BE49-F238E27FC236}">
                  <a16:creationId xmlns:a16="http://schemas.microsoft.com/office/drawing/2014/main" id="{1B7F2C5E-9C37-4C59-8758-32B423648B24}"/>
                </a:ext>
              </a:extLst>
            </p:cNvPr>
            <p:cNvCxnSpPr/>
            <p:nvPr/>
          </p:nvCxnSpPr>
          <p:spPr>
            <a:xfrm flipV="1">
              <a:off x="430119" y="3205184"/>
              <a:ext cx="744205" cy="108925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7" name="직선 연결선 396">
              <a:extLst>
                <a:ext uri="{FF2B5EF4-FFF2-40B4-BE49-F238E27FC236}">
                  <a16:creationId xmlns:a16="http://schemas.microsoft.com/office/drawing/2014/main" id="{1FEA84EB-8E42-48E2-B910-CC14F0993B5A}"/>
                </a:ext>
              </a:extLst>
            </p:cNvPr>
            <p:cNvCxnSpPr>
              <a:cxnSpLocks/>
            </p:cNvCxnSpPr>
            <p:nvPr/>
          </p:nvCxnSpPr>
          <p:spPr>
            <a:xfrm flipH="1" flipV="1">
              <a:off x="1174323" y="3205184"/>
              <a:ext cx="744205" cy="108925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TextBox 401">
              <a:extLst>
                <a:ext uri="{FF2B5EF4-FFF2-40B4-BE49-F238E27FC236}">
                  <a16:creationId xmlns:a16="http://schemas.microsoft.com/office/drawing/2014/main" id="{B17DCA95-66ED-42D6-91FC-554FAE0A8139}"/>
                </a:ext>
              </a:extLst>
            </p:cNvPr>
            <p:cNvSpPr txBox="1"/>
            <p:nvPr/>
          </p:nvSpPr>
          <p:spPr>
            <a:xfrm>
              <a:off x="1757266" y="4324935"/>
              <a:ext cx="1055955" cy="516402"/>
            </a:xfrm>
            <a:prstGeom prst="rect">
              <a:avLst/>
            </a:prstGeom>
            <a:noFill/>
          </p:spPr>
          <p:txBody>
            <a:bodyPr wrap="square" rtlCol="0">
              <a:spAutoFit/>
            </a:bodyPr>
            <a:lstStyle/>
            <a:p>
              <a:r>
                <a:rPr lang="en-US" altLang="ko-KR" sz="600" dirty="0">
                  <a:latin typeface="LG스마트체 Regular" panose="020B0600000101010101" pitchFamily="50" charset="-127"/>
                  <a:ea typeface="LG스마트체 Regular" panose="020B0600000101010101" pitchFamily="50" charset="-127"/>
                </a:rPr>
                <a:t>Time </a:t>
              </a:r>
              <a:endParaRPr lang="ko-KR" altLang="en-US" sz="600" dirty="0">
                <a:latin typeface="LG스마트체 Regular" panose="020B0600000101010101" pitchFamily="50" charset="-127"/>
                <a:ea typeface="LG스마트체 Regular" panose="020B0600000101010101" pitchFamily="50" charset="-127"/>
              </a:endParaRPr>
            </a:p>
          </p:txBody>
        </p:sp>
        <p:cxnSp>
          <p:nvCxnSpPr>
            <p:cNvPr id="407" name="직선 연결선 406">
              <a:extLst>
                <a:ext uri="{FF2B5EF4-FFF2-40B4-BE49-F238E27FC236}">
                  <a16:creationId xmlns:a16="http://schemas.microsoft.com/office/drawing/2014/main" id="{F702F632-0601-419A-BA56-6812B5006219}"/>
                </a:ext>
              </a:extLst>
            </p:cNvPr>
            <p:cNvCxnSpPr>
              <a:cxnSpLocks/>
            </p:cNvCxnSpPr>
            <p:nvPr/>
          </p:nvCxnSpPr>
          <p:spPr>
            <a:xfrm flipV="1">
              <a:off x="1918988" y="3303155"/>
              <a:ext cx="677268" cy="99128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11" name="TextBox 410">
              <a:extLst>
                <a:ext uri="{FF2B5EF4-FFF2-40B4-BE49-F238E27FC236}">
                  <a16:creationId xmlns:a16="http://schemas.microsoft.com/office/drawing/2014/main" id="{81B7B8F8-71C1-4B13-963A-69A779CF1D81}"/>
                </a:ext>
              </a:extLst>
            </p:cNvPr>
            <p:cNvSpPr txBox="1"/>
            <p:nvPr/>
          </p:nvSpPr>
          <p:spPr>
            <a:xfrm rot="16200000">
              <a:off x="-512409" y="3206505"/>
              <a:ext cx="1350061" cy="516401"/>
            </a:xfrm>
            <a:prstGeom prst="rect">
              <a:avLst/>
            </a:prstGeom>
            <a:noFill/>
          </p:spPr>
          <p:txBody>
            <a:bodyPr wrap="square" rtlCol="0">
              <a:spAutoFit/>
            </a:bodyPr>
            <a:lstStyle/>
            <a:p>
              <a:r>
                <a:rPr lang="en-US" altLang="ko-KR" sz="600" dirty="0">
                  <a:latin typeface="LG스마트체 Regular" panose="020B0600000101010101" pitchFamily="50" charset="-127"/>
                  <a:ea typeface="LG스마트체 Regular" panose="020B0600000101010101" pitchFamily="50" charset="-127"/>
                </a:rPr>
                <a:t>Current </a:t>
              </a:r>
              <a:endParaRPr lang="ko-KR" altLang="en-US" sz="600" dirty="0">
                <a:latin typeface="LG스마트체 Regular" panose="020B0600000101010101" pitchFamily="50" charset="-127"/>
                <a:ea typeface="LG스마트체 Regular" panose="020B0600000101010101" pitchFamily="50" charset="-127"/>
              </a:endParaRPr>
            </a:p>
          </p:txBody>
        </p:sp>
      </p:grpSp>
      <p:pic>
        <p:nvPicPr>
          <p:cNvPr id="1030" name="그림 1029">
            <a:extLst>
              <a:ext uri="{FF2B5EF4-FFF2-40B4-BE49-F238E27FC236}">
                <a16:creationId xmlns:a16="http://schemas.microsoft.com/office/drawing/2014/main" id="{818510CA-7183-444E-818B-58A70050916A}"/>
              </a:ext>
            </a:extLst>
          </p:cNvPr>
          <p:cNvPicPr>
            <a:picLocks noChangeAspect="1"/>
          </p:cNvPicPr>
          <p:nvPr/>
        </p:nvPicPr>
        <p:blipFill>
          <a:blip r:embed="rId5"/>
          <a:stretch>
            <a:fillRect/>
          </a:stretch>
        </p:blipFill>
        <p:spPr>
          <a:xfrm>
            <a:off x="129467" y="2883594"/>
            <a:ext cx="1300628" cy="543168"/>
          </a:xfrm>
          <a:prstGeom prst="rect">
            <a:avLst/>
          </a:prstGeom>
        </p:spPr>
      </p:pic>
      <p:cxnSp>
        <p:nvCxnSpPr>
          <p:cNvPr id="1034" name="직선 화살표 연결선 1033">
            <a:extLst>
              <a:ext uri="{FF2B5EF4-FFF2-40B4-BE49-F238E27FC236}">
                <a16:creationId xmlns:a16="http://schemas.microsoft.com/office/drawing/2014/main" id="{A045AE29-569D-49E0-843C-AF9FC16F7387}"/>
              </a:ext>
            </a:extLst>
          </p:cNvPr>
          <p:cNvCxnSpPr>
            <a:cxnSpLocks/>
          </p:cNvCxnSpPr>
          <p:nvPr/>
        </p:nvCxnSpPr>
        <p:spPr>
          <a:xfrm flipV="1">
            <a:off x="640080" y="2083241"/>
            <a:ext cx="0" cy="76661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직선 화살표 연결선 419">
            <a:extLst>
              <a:ext uri="{FF2B5EF4-FFF2-40B4-BE49-F238E27FC236}">
                <a16:creationId xmlns:a16="http://schemas.microsoft.com/office/drawing/2014/main" id="{B35CA046-F4F5-45FD-A471-3E6DB47A0B00}"/>
              </a:ext>
            </a:extLst>
          </p:cNvPr>
          <p:cNvCxnSpPr>
            <a:cxnSpLocks/>
            <a:stCxn id="216" idx="3"/>
          </p:cNvCxnSpPr>
          <p:nvPr/>
        </p:nvCxnSpPr>
        <p:spPr>
          <a:xfrm>
            <a:off x="7675248" y="2406100"/>
            <a:ext cx="43740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직선 화살표 연결선 422">
            <a:extLst>
              <a:ext uri="{FF2B5EF4-FFF2-40B4-BE49-F238E27FC236}">
                <a16:creationId xmlns:a16="http://schemas.microsoft.com/office/drawing/2014/main" id="{A4C7B1BB-C9D0-4CCC-864F-D028E043BA64}"/>
              </a:ext>
            </a:extLst>
          </p:cNvPr>
          <p:cNvCxnSpPr>
            <a:cxnSpLocks/>
            <a:stCxn id="342" idx="3"/>
          </p:cNvCxnSpPr>
          <p:nvPr/>
        </p:nvCxnSpPr>
        <p:spPr>
          <a:xfrm>
            <a:off x="7675248" y="3081893"/>
            <a:ext cx="43740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직선 화살표 연결선 425">
            <a:extLst>
              <a:ext uri="{FF2B5EF4-FFF2-40B4-BE49-F238E27FC236}">
                <a16:creationId xmlns:a16="http://schemas.microsoft.com/office/drawing/2014/main" id="{21FC09DF-D2DE-49A5-9067-ECAF437C980A}"/>
              </a:ext>
            </a:extLst>
          </p:cNvPr>
          <p:cNvCxnSpPr>
            <a:cxnSpLocks/>
          </p:cNvCxnSpPr>
          <p:nvPr/>
        </p:nvCxnSpPr>
        <p:spPr>
          <a:xfrm flipH="1">
            <a:off x="7032322" y="1644682"/>
            <a:ext cx="115536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9" name="TextBox 428">
            <a:extLst>
              <a:ext uri="{FF2B5EF4-FFF2-40B4-BE49-F238E27FC236}">
                <a16:creationId xmlns:a16="http://schemas.microsoft.com/office/drawing/2014/main" id="{FA8F0B4E-82FA-46DE-999A-466BB6BF9CB6}"/>
              </a:ext>
            </a:extLst>
          </p:cNvPr>
          <p:cNvSpPr txBox="1"/>
          <p:nvPr/>
        </p:nvSpPr>
        <p:spPr>
          <a:xfrm>
            <a:off x="1457019" y="3051775"/>
            <a:ext cx="1752207"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Arbitrary function generator</a:t>
            </a:r>
            <a:endParaRPr lang="ko-KR" altLang="en-US" sz="975" dirty="0">
              <a:latin typeface="LG스마트체 Regular" panose="020B0600000101010101" pitchFamily="50" charset="-127"/>
              <a:ea typeface="LG스마트체 Regular" panose="020B0600000101010101" pitchFamily="50" charset="-127"/>
            </a:endParaRPr>
          </a:p>
        </p:txBody>
      </p:sp>
      <p:sp>
        <p:nvSpPr>
          <p:cNvPr id="431" name="TextBox 430">
            <a:extLst>
              <a:ext uri="{FF2B5EF4-FFF2-40B4-BE49-F238E27FC236}">
                <a16:creationId xmlns:a16="http://schemas.microsoft.com/office/drawing/2014/main" id="{D8D542F6-9A97-41E3-85ED-31002863E15D}"/>
              </a:ext>
            </a:extLst>
          </p:cNvPr>
          <p:cNvSpPr txBox="1"/>
          <p:nvPr/>
        </p:nvSpPr>
        <p:spPr>
          <a:xfrm>
            <a:off x="82901" y="3638973"/>
            <a:ext cx="2093561"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FMCW LiDAR simulator</a:t>
            </a:r>
          </a:p>
        </p:txBody>
      </p:sp>
      <p:sp>
        <p:nvSpPr>
          <p:cNvPr id="432" name="TextBox 431">
            <a:extLst>
              <a:ext uri="{FF2B5EF4-FFF2-40B4-BE49-F238E27FC236}">
                <a16:creationId xmlns:a16="http://schemas.microsoft.com/office/drawing/2014/main" id="{D315C88A-E056-4AC1-A22A-494D517D0DEE}"/>
              </a:ext>
            </a:extLst>
          </p:cNvPr>
          <p:cNvSpPr txBox="1"/>
          <p:nvPr/>
        </p:nvSpPr>
        <p:spPr>
          <a:xfrm>
            <a:off x="5013322" y="3638973"/>
            <a:ext cx="1410048"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Reference setup</a:t>
            </a:r>
          </a:p>
        </p:txBody>
      </p:sp>
      <p:sp>
        <p:nvSpPr>
          <p:cNvPr id="433" name="직사각형 432">
            <a:extLst>
              <a:ext uri="{FF2B5EF4-FFF2-40B4-BE49-F238E27FC236}">
                <a16:creationId xmlns:a16="http://schemas.microsoft.com/office/drawing/2014/main" id="{E9E45DA8-E84C-4526-ACA1-D01075870BD2}"/>
              </a:ext>
            </a:extLst>
          </p:cNvPr>
          <p:cNvSpPr/>
          <p:nvPr/>
        </p:nvSpPr>
        <p:spPr>
          <a:xfrm>
            <a:off x="5013322" y="3965521"/>
            <a:ext cx="4824657" cy="2073003"/>
          </a:xfrm>
          <a:prstGeom prst="rect">
            <a:avLst/>
          </a:prstGeom>
          <a:noFill/>
          <a:ln>
            <a:noFill/>
          </a:ln>
          <a:effectLst/>
        </p:spPr>
        <p:txBody>
          <a:bodyPr vert="horz" wrap="square" lIns="0" tIns="0" rIns="0" bIns="0" numCol="1" anchor="t" anchorCtr="0" compatLnSpc="1">
            <a:prstTxWarp prst="textNoShape">
              <a:avLst/>
            </a:prstTxWarp>
            <a:spAutoFit/>
          </a:bodyPr>
          <a:lstStyle/>
          <a:p>
            <a:pPr defTabSz="914400" eaLnBrk="0" fontAlgn="base" hangingPunct="0">
              <a:lnSpc>
                <a:spcPts val="1600"/>
              </a:lnSpc>
              <a:spcBef>
                <a:spcPts val="300"/>
              </a:spcBef>
              <a:spcAft>
                <a:spcPct val="0"/>
              </a:spcAft>
              <a:buFont typeface="Wingdings" panose="05000000000000000000" pitchFamily="2" charset="2"/>
              <a:buChar char="§"/>
            </a:pPr>
            <a:r>
              <a:rPr lang="ko-KR" altLang="en-US" sz="1200" b="1" dirty="0">
                <a:solidFill>
                  <a:srgbClr val="333333"/>
                </a:solidFill>
                <a:latin typeface="Arial Narrow" panose="020B0606020202030204" pitchFamily="34" charset="0"/>
                <a:ea typeface="LG스마트체 Regular" panose="020B0600000101010101" pitchFamily="50" charset="-127"/>
              </a:rPr>
              <a:t> 광학 </a:t>
            </a:r>
            <a:r>
              <a:rPr lang="en-US" altLang="ko-KR" sz="1200" b="1" dirty="0">
                <a:solidFill>
                  <a:srgbClr val="333333"/>
                </a:solidFill>
                <a:latin typeface="Arial Narrow" panose="020B0606020202030204" pitchFamily="34" charset="0"/>
                <a:ea typeface="LG스마트체 Regular" panose="020B0600000101010101" pitchFamily="50" charset="-127"/>
              </a:rPr>
              <a:t>table </a:t>
            </a:r>
            <a:r>
              <a:rPr lang="ko-KR" altLang="en-US" sz="1200" b="1" dirty="0">
                <a:solidFill>
                  <a:srgbClr val="333333"/>
                </a:solidFill>
                <a:latin typeface="Arial Narrow" panose="020B0606020202030204" pitchFamily="34" charset="0"/>
                <a:ea typeface="LG스마트체 Regular" panose="020B0600000101010101" pitchFamily="50" charset="-127"/>
              </a:rPr>
              <a:t>위에 실험 셋업</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필요 광학 자재 및 계측기 구매를 통해 </a:t>
            </a:r>
            <a:r>
              <a:rPr lang="en-US" altLang="ko-KR" sz="1200" dirty="0">
                <a:solidFill>
                  <a:srgbClr val="333333"/>
                </a:solidFill>
                <a:latin typeface="Arial Narrow" panose="020B0606020202030204" pitchFamily="34" charset="0"/>
                <a:ea typeface="LG스마트체 Regular" panose="020B0600000101010101" pitchFamily="50" charset="-127"/>
              </a:rPr>
              <a:t>FMCW LiDAR</a:t>
            </a:r>
            <a:r>
              <a:rPr lang="ko-KR" altLang="en-US" sz="1200" dirty="0">
                <a:solidFill>
                  <a:srgbClr val="333333"/>
                </a:solidFill>
                <a:latin typeface="Arial Narrow" panose="020B0606020202030204" pitchFamily="34" charset="0"/>
                <a:ea typeface="LG스마트체 Regular" panose="020B0600000101010101" pitchFamily="50" charset="-127"/>
              </a:rPr>
              <a:t>의 전 과정 </a:t>
            </a:r>
            <a:r>
              <a:rPr lang="en-US" altLang="ko-KR" sz="1200" dirty="0">
                <a:solidFill>
                  <a:srgbClr val="333333"/>
                </a:solidFill>
                <a:latin typeface="Arial Narrow" panose="020B0606020202030204" pitchFamily="34" charset="0"/>
                <a:ea typeface="LG스마트체 Regular" panose="020B0600000101010101" pitchFamily="50" charset="-127"/>
              </a:rPr>
              <a:t>set up</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- 1point</a:t>
            </a:r>
            <a:r>
              <a:rPr lang="ko-KR" altLang="en-US" sz="1200" dirty="0">
                <a:solidFill>
                  <a:srgbClr val="333333"/>
                </a:solidFill>
                <a:latin typeface="Arial Narrow" panose="020B0606020202030204" pitchFamily="34" charset="0"/>
                <a:ea typeface="LG스마트체 Regular" panose="020B0600000101010101" pitchFamily="50" charset="-127"/>
              </a:rPr>
              <a:t> 측정</a:t>
            </a:r>
            <a:r>
              <a:rPr lang="en-US" altLang="ko-KR" sz="1200" dirty="0">
                <a:solidFill>
                  <a:srgbClr val="333333"/>
                </a:solidFill>
                <a:latin typeface="Arial Narrow" panose="020B0606020202030204" pitchFamily="34" charset="0"/>
                <a:ea typeface="LG스마트체 Regular" panose="020B0600000101010101" pitchFamily="50" charset="-127"/>
              </a:rPr>
              <a:t> setup </a:t>
            </a: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 </a:t>
            </a:r>
            <a:r>
              <a:rPr lang="ko-KR" altLang="en-US"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스캐너를 통한 </a:t>
            </a: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1D, 2D </a:t>
            </a:r>
            <a:r>
              <a:rPr lang="ko-KR" altLang="en-US"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스캔 </a:t>
            </a: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 </a:t>
            </a:r>
            <a:r>
              <a:rPr lang="ko-KR" altLang="en-US"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제어 회로 구현을 통한 </a:t>
            </a:r>
            <a:b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b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     </a:t>
            </a:r>
            <a:r>
              <a:rPr lang="ko-KR" altLang="en-US"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실시간 제어 </a:t>
            </a:r>
            <a:b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b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   - </a:t>
            </a:r>
            <a:r>
              <a:rPr lang="ko-KR" altLang="en-US"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시뮬레이터와의 </a:t>
            </a:r>
            <a:r>
              <a:rPr lang="en-US" altLang="ko-KR" sz="1200" dirty="0">
                <a:solidFill>
                  <a:srgbClr val="333333"/>
                </a:solidFill>
                <a:latin typeface="Arial Narrow" panose="020B0606020202030204" pitchFamily="34" charset="0"/>
                <a:ea typeface="LG스마트체 Regular" panose="020B0600000101010101" pitchFamily="50" charset="-127"/>
                <a:sym typeface="Wingdings" panose="05000000000000000000" pitchFamily="2" charset="2"/>
              </a:rPr>
              <a:t>correlation</a:t>
            </a:r>
            <a:endParaRPr lang="en-US" altLang="ko-KR" sz="1200" dirty="0">
              <a:solidFill>
                <a:srgbClr val="333333"/>
              </a:solidFill>
              <a:latin typeface="Arial Narrow" panose="020B0606020202030204" pitchFamily="34" charset="0"/>
              <a:ea typeface="LG스마트체 Regular" panose="020B0600000101010101" pitchFamily="50" charset="-127"/>
            </a:endParaRPr>
          </a:p>
          <a:p>
            <a:pPr defTabSz="914400" eaLnBrk="0" fontAlgn="base" hangingPunct="0">
              <a:lnSpc>
                <a:spcPts val="1600"/>
              </a:lnSpc>
              <a:spcBef>
                <a:spcPts val="300"/>
              </a:spcBef>
              <a:spcAft>
                <a:spcPct val="0"/>
              </a:spcAft>
              <a:buFont typeface="Wingdings" panose="05000000000000000000" pitchFamily="2" charset="2"/>
              <a:buChar char="§"/>
            </a:pPr>
            <a:r>
              <a:rPr lang="ko-KR" altLang="en-US" sz="1200" b="1" dirty="0">
                <a:solidFill>
                  <a:srgbClr val="333333"/>
                </a:solidFill>
                <a:latin typeface="Arial Narrow" panose="020B0606020202030204" pitchFamily="34" charset="0"/>
                <a:ea typeface="LG스마트체 Regular" panose="020B0600000101010101" pitchFamily="50" charset="-127"/>
              </a:rPr>
              <a:t> </a:t>
            </a:r>
            <a:r>
              <a:rPr lang="en-US" altLang="ko-KR" sz="1200" b="1" dirty="0">
                <a:solidFill>
                  <a:srgbClr val="333333"/>
                </a:solidFill>
                <a:latin typeface="Arial Narrow" panose="020B0606020202030204" pitchFamily="34" charset="0"/>
                <a:ea typeface="LG스마트체 Regular" panose="020B0600000101010101" pitchFamily="50" charset="-127"/>
              </a:rPr>
              <a:t>FMCW LiDAR </a:t>
            </a:r>
            <a:r>
              <a:rPr lang="ko-KR" altLang="en-US" sz="1200" b="1" dirty="0">
                <a:solidFill>
                  <a:srgbClr val="333333"/>
                </a:solidFill>
                <a:latin typeface="Arial Narrow" panose="020B0606020202030204" pitchFamily="34" charset="0"/>
                <a:ea typeface="LG스마트체 Regular" panose="020B0600000101010101" pitchFamily="50" charset="-127"/>
              </a:rPr>
              <a:t>고객 대응</a:t>
            </a:r>
            <a:br>
              <a:rPr lang="en-US" altLang="ko-KR" sz="1200" b="1"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추후 </a:t>
            </a:r>
            <a:r>
              <a:rPr lang="en-US" altLang="ko-KR" sz="1200" dirty="0">
                <a:solidFill>
                  <a:srgbClr val="333333"/>
                </a:solidFill>
                <a:latin typeface="Arial Narrow" panose="020B0606020202030204" pitchFamily="34" charset="0"/>
                <a:ea typeface="LG스마트체 Regular" panose="020B0600000101010101" pitchFamily="50" charset="-127"/>
              </a:rPr>
              <a:t>FMCW LiDAR </a:t>
            </a:r>
            <a:r>
              <a:rPr lang="ko-KR" altLang="en-US" sz="1200" dirty="0">
                <a:solidFill>
                  <a:srgbClr val="333333"/>
                </a:solidFill>
                <a:latin typeface="Arial Narrow" panose="020B0606020202030204" pitchFamily="34" charset="0"/>
                <a:ea typeface="LG스마트체 Regular" panose="020B0600000101010101" pitchFamily="50" charset="-127"/>
              </a:rPr>
              <a:t>프로젝트 진행을 위해 활용 가능</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신호 불량 분석을 위해 활용 가능</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고객사 요구 </a:t>
            </a:r>
            <a:r>
              <a:rPr lang="en-US" altLang="ko-KR" sz="1200" dirty="0">
                <a:solidFill>
                  <a:srgbClr val="333333"/>
                </a:solidFill>
                <a:latin typeface="Arial Narrow" panose="020B0606020202030204" pitchFamily="34" charset="0"/>
                <a:ea typeface="LG스마트체 Regular" panose="020B0600000101010101" pitchFamily="50" charset="-127"/>
              </a:rPr>
              <a:t>spec. </a:t>
            </a:r>
            <a:r>
              <a:rPr lang="ko-KR" altLang="en-US" sz="1200" dirty="0">
                <a:solidFill>
                  <a:srgbClr val="333333"/>
                </a:solidFill>
                <a:latin typeface="Arial Narrow" panose="020B0606020202030204" pitchFamily="34" charset="0"/>
                <a:ea typeface="LG스마트체 Regular" panose="020B0600000101010101" pitchFamily="50" charset="-127"/>
              </a:rPr>
              <a:t>적합성 확인 가능</a:t>
            </a:r>
            <a:br>
              <a:rPr lang="en-US" altLang="ko-KR" sz="1200" dirty="0">
                <a:solidFill>
                  <a:srgbClr val="333333"/>
                </a:solidFill>
                <a:latin typeface="Arial Narrow" panose="020B0606020202030204" pitchFamily="34" charset="0"/>
                <a:ea typeface="LG스마트체 Regular" panose="020B0600000101010101" pitchFamily="50" charset="-127"/>
              </a:rPr>
            </a:br>
            <a:endParaRPr lang="ko-KR" altLang="en-US" sz="1200" b="1" dirty="0">
              <a:solidFill>
                <a:srgbClr val="333333"/>
              </a:solidFill>
              <a:latin typeface="Arial Narrow" panose="020B0606020202030204" pitchFamily="34" charset="0"/>
              <a:ea typeface="LG스마트체 Regular" panose="020B0600000101010101" pitchFamily="50" charset="-127"/>
            </a:endParaRPr>
          </a:p>
        </p:txBody>
      </p:sp>
      <p:pic>
        <p:nvPicPr>
          <p:cNvPr id="1044" name="Picture 4" descr="Skeleton Icon #420564 - Free Icons Library">
            <a:extLst>
              <a:ext uri="{FF2B5EF4-FFF2-40B4-BE49-F238E27FC236}">
                <a16:creationId xmlns:a16="http://schemas.microsoft.com/office/drawing/2014/main" id="{C1B3D42B-E2FD-4B58-AD9C-CA574500F4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4" y="582498"/>
            <a:ext cx="676441" cy="676441"/>
          </a:xfrm>
          <a:prstGeom prst="rect">
            <a:avLst/>
          </a:prstGeom>
          <a:noFill/>
          <a:extLst>
            <a:ext uri="{909E8E84-426E-40DD-AFC4-6F175D3DCCD1}">
              <a14:hiddenFill xmlns:a14="http://schemas.microsoft.com/office/drawing/2010/main">
                <a:solidFill>
                  <a:srgbClr val="FFFFFF"/>
                </a:solidFill>
              </a14:hiddenFill>
            </a:ext>
          </a:extLst>
        </p:spPr>
      </p:pic>
      <p:sp>
        <p:nvSpPr>
          <p:cNvPr id="298" name="TextBox 297">
            <a:extLst>
              <a:ext uri="{FF2B5EF4-FFF2-40B4-BE49-F238E27FC236}">
                <a16:creationId xmlns:a16="http://schemas.microsoft.com/office/drawing/2014/main" id="{BCE75526-AAFD-4F93-A0A4-5885E4DA7855}"/>
              </a:ext>
            </a:extLst>
          </p:cNvPr>
          <p:cNvSpPr txBox="1"/>
          <p:nvPr/>
        </p:nvSpPr>
        <p:spPr>
          <a:xfrm>
            <a:off x="7032322" y="597716"/>
            <a:ext cx="672651"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Target</a:t>
            </a:r>
            <a:endParaRPr lang="ko-KR" altLang="en-US" sz="975" dirty="0">
              <a:latin typeface="LG스마트체 Regular" panose="020B0600000101010101" pitchFamily="50" charset="-127"/>
              <a:ea typeface="LG스마트체 Regular" panose="020B0600000101010101" pitchFamily="50" charset="-127"/>
            </a:endParaRPr>
          </a:p>
        </p:txBody>
      </p:sp>
      <p:sp>
        <p:nvSpPr>
          <p:cNvPr id="438" name="직사각형 437">
            <a:extLst>
              <a:ext uri="{FF2B5EF4-FFF2-40B4-BE49-F238E27FC236}">
                <a16:creationId xmlns:a16="http://schemas.microsoft.com/office/drawing/2014/main" id="{56857B7D-F8C6-4334-B41B-BD0D6CF1E1F3}"/>
              </a:ext>
            </a:extLst>
          </p:cNvPr>
          <p:cNvSpPr/>
          <p:nvPr/>
        </p:nvSpPr>
        <p:spPr>
          <a:xfrm>
            <a:off x="82901" y="915954"/>
            <a:ext cx="4209046" cy="397225"/>
          </a:xfrm>
          <a:prstGeom prst="rect">
            <a:avLst/>
          </a:prstGeom>
          <a:noFill/>
          <a:ln>
            <a:noFill/>
          </a:ln>
          <a:effectLst/>
        </p:spPr>
        <p:txBody>
          <a:bodyPr vert="horz" wrap="square" lIns="0" tIns="0" rIns="0" bIns="0" numCol="1" anchor="t" anchorCtr="0" compatLnSpc="1">
            <a:prstTxWarp prst="textNoShape">
              <a:avLst/>
            </a:prstTxWarp>
            <a:spAutoFit/>
          </a:bodyPr>
          <a:lstStyle/>
          <a:p>
            <a:pPr defTabSz="914400" eaLnBrk="0" fontAlgn="base" hangingPunct="0">
              <a:lnSpc>
                <a:spcPts val="1600"/>
              </a:lnSpc>
              <a:spcBef>
                <a:spcPts val="300"/>
              </a:spcBef>
              <a:spcAft>
                <a:spcPct val="0"/>
              </a:spcAft>
            </a:pPr>
            <a:r>
              <a:rPr lang="en-US" altLang="ko-KR" sz="1200" dirty="0">
                <a:solidFill>
                  <a:srgbClr val="333333"/>
                </a:solidFill>
                <a:latin typeface="Arial Narrow" panose="020B0606020202030204" pitchFamily="34" charset="0"/>
                <a:ea typeface="LG스마트체 Regular" panose="020B0600000101010101" pitchFamily="50" charset="-127"/>
              </a:rPr>
              <a:t>   - Python </a:t>
            </a:r>
            <a:r>
              <a:rPr lang="ko-KR" altLang="en-US" sz="1200" dirty="0">
                <a:solidFill>
                  <a:srgbClr val="333333"/>
                </a:solidFill>
                <a:latin typeface="Arial Narrow" panose="020B0606020202030204" pitchFamily="34" charset="0"/>
                <a:ea typeface="LG스마트체 Regular" panose="020B0600000101010101" pitchFamily="50" charset="-127"/>
              </a:rPr>
              <a:t>또는 </a:t>
            </a:r>
            <a:r>
              <a:rPr lang="en-US" altLang="ko-KR" sz="1200" dirty="0">
                <a:solidFill>
                  <a:srgbClr val="333333"/>
                </a:solidFill>
                <a:latin typeface="Arial Narrow" panose="020B0606020202030204" pitchFamily="34" charset="0"/>
                <a:ea typeface="LG스마트체 Regular" panose="020B0600000101010101" pitchFamily="50" charset="-127"/>
              </a:rPr>
              <a:t>C++</a:t>
            </a:r>
            <a:r>
              <a:rPr lang="ko-KR" altLang="en-US" sz="1200" dirty="0">
                <a:solidFill>
                  <a:srgbClr val="333333"/>
                </a:solidFill>
                <a:latin typeface="Arial Narrow" panose="020B0606020202030204" pitchFamily="34" charset="0"/>
                <a:ea typeface="LG스마트체 Regular" panose="020B0600000101010101" pitchFamily="50" charset="-127"/>
              </a:rPr>
              <a:t>을 이용한 </a:t>
            </a:r>
            <a:r>
              <a:rPr lang="en-US" altLang="ko-KR" sz="1200" dirty="0">
                <a:solidFill>
                  <a:srgbClr val="333333"/>
                </a:solidFill>
                <a:latin typeface="Arial Narrow" panose="020B0606020202030204" pitchFamily="34" charset="0"/>
                <a:ea typeface="LG스마트체 Regular" panose="020B0600000101010101" pitchFamily="50" charset="-127"/>
              </a:rPr>
              <a:t>simulator </a:t>
            </a:r>
            <a:r>
              <a:rPr lang="ko-KR" altLang="en-US" sz="1200" dirty="0">
                <a:solidFill>
                  <a:srgbClr val="333333"/>
                </a:solidFill>
                <a:latin typeface="Arial Narrow" panose="020B0606020202030204" pitchFamily="34" charset="0"/>
                <a:ea typeface="LG스마트체 Regular" panose="020B0600000101010101" pitchFamily="50" charset="-127"/>
              </a:rPr>
              <a:t>구축</a:t>
            </a:r>
            <a:br>
              <a:rPr lang="en-US" altLang="ko-KR" sz="1200" dirty="0">
                <a:solidFill>
                  <a:srgbClr val="333333"/>
                </a:solidFill>
                <a:latin typeface="Arial Narrow" panose="020B0606020202030204" pitchFamily="34" charset="0"/>
                <a:ea typeface="LG스마트체 Regular" panose="020B0600000101010101" pitchFamily="50" charset="-127"/>
              </a:rPr>
            </a:br>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a:solidFill>
                  <a:srgbClr val="333333"/>
                </a:solidFill>
                <a:latin typeface="Arial Narrow" panose="020B0606020202030204" pitchFamily="34" charset="0"/>
                <a:ea typeface="LG스마트체 Regular" panose="020B0600000101010101" pitchFamily="50" charset="-127"/>
              </a:rPr>
              <a:t>광학 테이블 위에 </a:t>
            </a:r>
            <a:r>
              <a:rPr lang="en-US" altLang="ko-KR" sz="1200" dirty="0">
                <a:solidFill>
                  <a:srgbClr val="333333"/>
                </a:solidFill>
                <a:latin typeface="Arial Narrow" panose="020B0606020202030204" pitchFamily="34" charset="0"/>
                <a:ea typeface="LG스마트체 Regular" panose="020B0600000101010101" pitchFamily="50" charset="-127"/>
              </a:rPr>
              <a:t>FMCW</a:t>
            </a:r>
            <a:r>
              <a:rPr lang="ko-KR" altLang="en-US" sz="1200" dirty="0">
                <a:solidFill>
                  <a:srgbClr val="333333"/>
                </a:solidFill>
                <a:latin typeface="Arial Narrow" panose="020B0606020202030204" pitchFamily="34" charset="0"/>
                <a:ea typeface="LG스마트체 Regular" panose="020B0600000101010101" pitchFamily="50" charset="-127"/>
              </a:rPr>
              <a:t>의 모든 </a:t>
            </a:r>
            <a:r>
              <a:rPr lang="en-US" altLang="ko-KR" sz="1200" dirty="0">
                <a:solidFill>
                  <a:srgbClr val="333333"/>
                </a:solidFill>
                <a:latin typeface="Arial Narrow" panose="020B0606020202030204" pitchFamily="34" charset="0"/>
                <a:ea typeface="LG스마트체 Regular" panose="020B0600000101010101" pitchFamily="50" charset="-127"/>
              </a:rPr>
              <a:t>process </a:t>
            </a:r>
            <a:r>
              <a:rPr lang="ko-KR" altLang="en-US" sz="1200" dirty="0">
                <a:solidFill>
                  <a:srgbClr val="333333"/>
                </a:solidFill>
                <a:latin typeface="Arial Narrow" panose="020B0606020202030204" pitchFamily="34" charset="0"/>
                <a:ea typeface="LG스마트체 Regular" panose="020B0600000101010101" pitchFamily="50" charset="-127"/>
              </a:rPr>
              <a:t>실험 가능한 </a:t>
            </a:r>
            <a:r>
              <a:rPr lang="en-US" altLang="ko-KR" sz="1200" dirty="0">
                <a:solidFill>
                  <a:srgbClr val="333333"/>
                </a:solidFill>
                <a:latin typeface="Arial Narrow" panose="020B0606020202030204" pitchFamily="34" charset="0"/>
                <a:ea typeface="LG스마트체 Regular" panose="020B0600000101010101" pitchFamily="50" charset="-127"/>
              </a:rPr>
              <a:t>setup </a:t>
            </a:r>
            <a:r>
              <a:rPr lang="ko-KR" altLang="en-US" sz="1200" dirty="0">
                <a:solidFill>
                  <a:srgbClr val="333333"/>
                </a:solidFill>
                <a:latin typeface="Arial Narrow" panose="020B0606020202030204" pitchFamily="34" charset="0"/>
                <a:ea typeface="LG스마트체 Regular" panose="020B0600000101010101" pitchFamily="50" charset="-127"/>
              </a:rPr>
              <a:t>구축</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sp>
        <p:nvSpPr>
          <p:cNvPr id="122" name="직사각형 121">
            <a:extLst>
              <a:ext uri="{FF2B5EF4-FFF2-40B4-BE49-F238E27FC236}">
                <a16:creationId xmlns:a16="http://schemas.microsoft.com/office/drawing/2014/main" id="{1F8ECF5B-D447-48AB-A9F4-EA2B9C8156D6}"/>
              </a:ext>
            </a:extLst>
          </p:cNvPr>
          <p:cNvSpPr/>
          <p:nvPr/>
        </p:nvSpPr>
        <p:spPr>
          <a:xfrm>
            <a:off x="4088851" y="627592"/>
            <a:ext cx="5591929" cy="1981755"/>
          </a:xfrm>
          <a:prstGeom prst="rect">
            <a:avLst/>
          </a:prstGeom>
          <a:solidFill>
            <a:srgbClr val="FF0000">
              <a:alpha val="10000"/>
            </a:srgbClr>
          </a:solidFill>
          <a:ln>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37FFB15C-835D-4169-BD73-E9B8C038F7E0}"/>
              </a:ext>
            </a:extLst>
          </p:cNvPr>
          <p:cNvSpPr/>
          <p:nvPr/>
        </p:nvSpPr>
        <p:spPr>
          <a:xfrm>
            <a:off x="4083722" y="2642317"/>
            <a:ext cx="5591929" cy="966734"/>
          </a:xfrm>
          <a:prstGeom prst="rect">
            <a:avLst/>
          </a:prstGeom>
          <a:solidFill>
            <a:srgbClr val="0070C0">
              <a:alpha val="10000"/>
            </a:srgbClr>
          </a:solidFill>
          <a:ln>
            <a:solidFill>
              <a:srgbClr val="0070C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2F28040-770C-4EED-A9D3-F90D56AD873B}"/>
              </a:ext>
            </a:extLst>
          </p:cNvPr>
          <p:cNvSpPr/>
          <p:nvPr/>
        </p:nvSpPr>
        <p:spPr>
          <a:xfrm>
            <a:off x="65244" y="1443851"/>
            <a:ext cx="3104241" cy="2025658"/>
          </a:xfrm>
          <a:prstGeom prst="rect">
            <a:avLst/>
          </a:prstGeom>
          <a:solidFill>
            <a:srgbClr val="00B050">
              <a:alpha val="10000"/>
            </a:srgbClr>
          </a:solidFill>
          <a:ln>
            <a:solidFill>
              <a:srgbClr val="00B05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5F3C7D04-3269-4F06-AACD-8C7BEEF4F791}"/>
              </a:ext>
            </a:extLst>
          </p:cNvPr>
          <p:cNvSpPr/>
          <p:nvPr/>
        </p:nvSpPr>
        <p:spPr>
          <a:xfrm>
            <a:off x="774366" y="3965521"/>
            <a:ext cx="319177" cy="178056"/>
          </a:xfrm>
          <a:prstGeom prst="rect">
            <a:avLst/>
          </a:prstGeom>
          <a:solidFill>
            <a:srgbClr val="FF0000">
              <a:alpha val="10000"/>
            </a:srgbClr>
          </a:solidFill>
          <a:ln>
            <a:solidFill>
              <a:srgbClr val="FF0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5">
            <a:extLst>
              <a:ext uri="{FF2B5EF4-FFF2-40B4-BE49-F238E27FC236}">
                <a16:creationId xmlns:a16="http://schemas.microsoft.com/office/drawing/2014/main" id="{F24002AC-B35A-4C11-B5AF-B9C3E15F6166}"/>
              </a:ext>
            </a:extLst>
          </p:cNvPr>
          <p:cNvSpPr/>
          <p:nvPr/>
        </p:nvSpPr>
        <p:spPr>
          <a:xfrm>
            <a:off x="774365" y="4618226"/>
            <a:ext cx="319177" cy="178056"/>
          </a:xfrm>
          <a:prstGeom prst="rect">
            <a:avLst/>
          </a:prstGeom>
          <a:solidFill>
            <a:srgbClr val="00B050">
              <a:alpha val="10000"/>
            </a:srgbClr>
          </a:solidFill>
          <a:ln>
            <a:solidFill>
              <a:srgbClr val="00B05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직사각형 126">
            <a:extLst>
              <a:ext uri="{FF2B5EF4-FFF2-40B4-BE49-F238E27FC236}">
                <a16:creationId xmlns:a16="http://schemas.microsoft.com/office/drawing/2014/main" id="{7BC73BB1-461B-4719-8B8A-11BDE160C254}"/>
              </a:ext>
            </a:extLst>
          </p:cNvPr>
          <p:cNvSpPr/>
          <p:nvPr/>
        </p:nvSpPr>
        <p:spPr>
          <a:xfrm>
            <a:off x="986898" y="5278161"/>
            <a:ext cx="319177" cy="178056"/>
          </a:xfrm>
          <a:prstGeom prst="rect">
            <a:avLst/>
          </a:prstGeom>
          <a:solidFill>
            <a:srgbClr val="0070C0">
              <a:alpha val="10000"/>
            </a:srgbClr>
          </a:solidFill>
          <a:ln>
            <a:solidFill>
              <a:srgbClr val="0070C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TextBox 127">
            <a:extLst>
              <a:ext uri="{FF2B5EF4-FFF2-40B4-BE49-F238E27FC236}">
                <a16:creationId xmlns:a16="http://schemas.microsoft.com/office/drawing/2014/main" id="{4BE78C84-26A4-4E84-9694-319753B174FF}"/>
              </a:ext>
            </a:extLst>
          </p:cNvPr>
          <p:cNvSpPr txBox="1"/>
          <p:nvPr/>
        </p:nvSpPr>
        <p:spPr>
          <a:xfrm>
            <a:off x="1673880" y="3651661"/>
            <a:ext cx="1642699" cy="276999"/>
          </a:xfrm>
          <a:prstGeom prst="rect">
            <a:avLst/>
          </a:prstGeom>
          <a:noFill/>
        </p:spPr>
        <p:txBody>
          <a:bodyPr wrap="square" rtlCol="0">
            <a:spAutoFit/>
          </a:bodyPr>
          <a:lstStyle/>
          <a:p>
            <a:r>
              <a:rPr lang="en-US" altLang="ko-KR" sz="1200" b="1" dirty="0">
                <a:solidFill>
                  <a:srgbClr val="92D050"/>
                </a:solidFill>
                <a:latin typeface="Arial Narrow" panose="020B0606020202030204" pitchFamily="34" charset="0"/>
                <a:ea typeface="LG스마트체 Regular" panose="020B0600000101010101" pitchFamily="50" charset="-127"/>
              </a:rPr>
              <a:t>// 6</a:t>
            </a:r>
            <a:r>
              <a:rPr lang="ko-KR" altLang="en-US" sz="1200" b="1" dirty="0">
                <a:solidFill>
                  <a:srgbClr val="92D050"/>
                </a:solidFill>
                <a:latin typeface="Arial Narrow" panose="020B0606020202030204" pitchFamily="34" charset="0"/>
                <a:ea typeface="LG스마트체 Regular" panose="020B0600000101010101" pitchFamily="50" charset="-127"/>
              </a:rPr>
              <a:t>月까지 마무리</a:t>
            </a:r>
          </a:p>
        </p:txBody>
      </p:sp>
      <p:sp>
        <p:nvSpPr>
          <p:cNvPr id="129" name="TextBox 128">
            <a:extLst>
              <a:ext uri="{FF2B5EF4-FFF2-40B4-BE49-F238E27FC236}">
                <a16:creationId xmlns:a16="http://schemas.microsoft.com/office/drawing/2014/main" id="{E3239DAB-E048-488E-88F4-B94FC437C7E2}"/>
              </a:ext>
            </a:extLst>
          </p:cNvPr>
          <p:cNvSpPr txBox="1"/>
          <p:nvPr/>
        </p:nvSpPr>
        <p:spPr>
          <a:xfrm>
            <a:off x="6210972" y="3651660"/>
            <a:ext cx="2746904" cy="276999"/>
          </a:xfrm>
          <a:prstGeom prst="rect">
            <a:avLst/>
          </a:prstGeom>
          <a:noFill/>
        </p:spPr>
        <p:txBody>
          <a:bodyPr wrap="square" rtlCol="0">
            <a:spAutoFit/>
          </a:bodyPr>
          <a:lstStyle/>
          <a:p>
            <a:r>
              <a:rPr lang="en-US" altLang="ko-KR" sz="1200" b="1" dirty="0">
                <a:solidFill>
                  <a:srgbClr val="92D050"/>
                </a:solidFill>
                <a:latin typeface="Arial Narrow" panose="020B0606020202030204" pitchFamily="34" charset="0"/>
                <a:ea typeface="LG스마트체 Regular" panose="020B0600000101010101" pitchFamily="50" charset="-127"/>
              </a:rPr>
              <a:t>// Simulator</a:t>
            </a:r>
            <a:r>
              <a:rPr lang="ko-KR" altLang="en-US" sz="1200" b="1" dirty="0">
                <a:solidFill>
                  <a:srgbClr val="92D050"/>
                </a:solidFill>
                <a:latin typeface="Arial Narrow" panose="020B0606020202030204" pitchFamily="34" charset="0"/>
                <a:ea typeface="LG스마트체 Regular" panose="020B0600000101010101" pitchFamily="50" charset="-127"/>
              </a:rPr>
              <a:t> 기반으로 장비 </a:t>
            </a:r>
            <a:r>
              <a:rPr lang="en-US" altLang="ko-KR" sz="1200" b="1" dirty="0">
                <a:solidFill>
                  <a:srgbClr val="92D050"/>
                </a:solidFill>
                <a:latin typeface="Arial Narrow" panose="020B0606020202030204" pitchFamily="34" charset="0"/>
                <a:ea typeface="LG스마트체 Regular" panose="020B0600000101010101" pitchFamily="50" charset="-127"/>
              </a:rPr>
              <a:t>Setting</a:t>
            </a:r>
            <a:endParaRPr lang="ko-KR" altLang="en-US" sz="1200" b="1" dirty="0">
              <a:solidFill>
                <a:srgbClr val="92D050"/>
              </a:solidFill>
              <a:latin typeface="Arial Narrow" panose="020B0606020202030204" pitchFamily="34" charset="0"/>
              <a:ea typeface="LG스마트체 Regular" panose="020B0600000101010101" pitchFamily="50" charset="-127"/>
            </a:endParaRPr>
          </a:p>
        </p:txBody>
      </p:sp>
      <p:sp>
        <p:nvSpPr>
          <p:cNvPr id="130" name="TextBox 129">
            <a:extLst>
              <a:ext uri="{FF2B5EF4-FFF2-40B4-BE49-F238E27FC236}">
                <a16:creationId xmlns:a16="http://schemas.microsoft.com/office/drawing/2014/main" id="{3414C4CF-F09E-450D-B7D3-94479ABE0BB1}"/>
              </a:ext>
            </a:extLst>
          </p:cNvPr>
          <p:cNvSpPr txBox="1"/>
          <p:nvPr/>
        </p:nvSpPr>
        <p:spPr>
          <a:xfrm>
            <a:off x="4796029" y="6528940"/>
            <a:ext cx="445956"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A-1</a:t>
            </a:r>
            <a:endParaRPr lang="ko-KR" altLang="en-US" sz="1200" dirty="0">
              <a:latin typeface="LG스마트체 Regular" panose="020B0600000101010101" pitchFamily="50" charset="-127"/>
              <a:ea typeface="LG스마트체 Regular" panose="020B0600000101010101" pitchFamily="50" charset="-127"/>
            </a:endParaRPr>
          </a:p>
        </p:txBody>
      </p:sp>
    </p:spTree>
    <p:extLst>
      <p:ext uri="{BB962C8B-B14F-4D97-AF65-F5344CB8AC3E}">
        <p14:creationId xmlns:p14="http://schemas.microsoft.com/office/powerpoint/2010/main" val="238492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30" name="직사각형 29">
                <a:extLst>
                  <a:ext uri="{FF2B5EF4-FFF2-40B4-BE49-F238E27FC236}">
                    <a16:creationId xmlns:a16="http://schemas.microsoft.com/office/drawing/2014/main" id="{B3513DB5-31A9-436E-87D2-347B1A86A9BB}"/>
                  </a:ext>
                </a:extLst>
              </p:cNvPr>
              <p:cNvSpPr/>
              <p:nvPr/>
            </p:nvSpPr>
            <p:spPr>
              <a:xfrm>
                <a:off x="101722" y="710612"/>
                <a:ext cx="5206041" cy="4150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𝜋</m:t>
                          </m:r>
                        </m:den>
                      </m:f>
                      <m:d>
                        <m:dPr>
                          <m:begChr m:val="["/>
                          <m:endChr m:val="]"/>
                          <m:ctrlPr>
                            <a:rPr lang="en-US" altLang="ko-KR" sz="1200" b="0" i="1" smtClean="0">
                              <a:latin typeface="Cambria Math" panose="02040503050406030204" pitchFamily="18" charset="0"/>
                            </a:rPr>
                          </m:ctrlPr>
                        </m:dPr>
                        <m:e>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𝜔𝜏</m:t>
                                      </m:r>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e>
                      </m:d>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1−</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𝜔𝜏</m:t>
                                      </m:r>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𝑗</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2</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d>
                            <m:dPr>
                              <m:begChr m:val="["/>
                              <m:endChr m:val="]"/>
                              <m:ctrlPr>
                                <a:rPr lang="en-US" altLang="ko-KR" sz="1200" b="0" i="1" smtClean="0">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func>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𝑗</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d>
                                    <m:dPr>
                                      <m:ctrlPr>
                                        <a:rPr lang="en-US" altLang="ko-KR" sz="1200" b="0" i="1" smtClean="0">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e>
                          </m:d>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2</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sSup>
                                <m:sSupPr>
                                  <m:ctrlPr>
                                    <a:rPr lang="en-US" altLang="ko-KR" sz="1200" b="0" i="1" smtClean="0">
                                      <a:latin typeface="Cambria Math" panose="02040503050406030204" pitchFamily="18" charset="0"/>
                                    </a:rPr>
                                  </m:ctrlPr>
                                </m:sSupPr>
                                <m:e>
                                  <m:r>
                                    <m:rPr>
                                      <m:sty m:val="p"/>
                                    </m:rPr>
                                    <a:rPr lang="en-US" altLang="ko-KR" sz="1200">
                                      <a:latin typeface="Cambria Math" panose="02040503050406030204" pitchFamily="18" charset="0"/>
                                    </a:rPr>
                                    <m:t>sin</m:t>
                                  </m:r>
                                </m:e>
                                <m:sup>
                                  <m:r>
                                    <a:rPr lang="en-US" altLang="ko-KR" sz="1200" b="0" i="1" smtClean="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1</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𝑗</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𝜔𝜏</m:t>
                                  </m:r>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sSup>
                            <m:sSupPr>
                              <m:ctrlPr>
                                <a:rPr lang="en-US" altLang="ko-KR" sz="1200" b="0" i="1" smtClean="0">
                                  <a:latin typeface="Cambria Math" panose="02040503050406030204" pitchFamily="18" charset="0"/>
                                </a:rPr>
                              </m:ctrlPr>
                            </m:sSupPr>
                            <m:e>
                              <m:r>
                                <a:rPr lang="en-US" altLang="ko-KR" sz="1200" i="1">
                                  <a:latin typeface="Cambria Math" panose="02040503050406030204" pitchFamily="18" charset="0"/>
                                </a:rPr>
                                <m:t>𝜔</m:t>
                              </m:r>
                            </m:e>
                            <m:sup>
                              <m:r>
                                <a:rPr lang="en-US" altLang="ko-KR" sz="1200" b="0" i="1" smtClean="0">
                                  <a:latin typeface="Cambria Math" panose="02040503050406030204" pitchFamily="18" charset="0"/>
                                </a:rPr>
                                <m:t>2</m:t>
                              </m:r>
                            </m:sup>
                          </m:sSup>
                          <m:f>
                            <m:fPr>
                              <m:ctrlPr>
                                <a:rPr lang="en-US" altLang="ko-KR" sz="1200" b="0" i="1" smtClean="0">
                                  <a:latin typeface="Cambria Math" panose="02040503050406030204" pitchFamily="18" charset="0"/>
                                </a:rPr>
                              </m:ctrlPr>
                            </m:fPr>
                            <m:num>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m:t>
                                      </m:r>
                                    </m:e>
                                    <m:sup>
                                      <m:r>
                                        <a:rPr lang="en-US" altLang="ko-KR" sz="1200" i="1">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num>
                            <m:den>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sup>
                                  <m:r>
                                    <a:rPr lang="en-US" altLang="ko-KR" sz="1200" b="0" i="1" smtClean="0">
                                      <a:latin typeface="Cambria Math" panose="02040503050406030204" pitchFamily="18" charset="0"/>
                                    </a:rPr>
                                    <m:t>2</m:t>
                                  </m:r>
                                </m:sup>
                              </m:sSup>
                            </m:den>
                          </m:f>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𝜔</m:t>
                              </m:r>
                            </m:e>
                            <m:sup>
                              <m:r>
                                <a:rPr lang="en-US" altLang="ko-KR" sz="1200" i="1">
                                  <a:latin typeface="Cambria Math" panose="02040503050406030204" pitchFamily="18" charset="0"/>
                                </a:rPr>
                                <m:t>2</m:t>
                              </m:r>
                            </m:sup>
                          </m:sSup>
                          <m:func>
                            <m:funcPr>
                              <m:ctrlPr>
                                <a:rPr lang="en-US" altLang="ko-KR" sz="1200" b="0" i="1" smtClean="0">
                                  <a:latin typeface="Cambria Math" panose="02040503050406030204" pitchFamily="18" charset="0"/>
                                </a:rPr>
                              </m:ctrlPr>
                            </m:funcPr>
                            <m:fName>
                              <m:sSup>
                                <m:sSupPr>
                                  <m:ctrlPr>
                                    <a:rPr lang="en-US" altLang="ko-KR" sz="1200" b="0" i="1" smtClean="0">
                                      <a:latin typeface="Cambria Math" panose="02040503050406030204" pitchFamily="18" charset="0"/>
                                    </a:rPr>
                                  </m:ctrlPr>
                                </m:sSupPr>
                                <m:e>
                                  <m:r>
                                    <m:rPr>
                                      <m:sty m:val="p"/>
                                    </m:rPr>
                                    <a:rPr lang="en-US" altLang="ko-KR" sz="1200" b="0" i="0" smtClean="0">
                                      <a:latin typeface="Cambria Math" panose="02040503050406030204" pitchFamily="18" charset="0"/>
                                    </a:rPr>
                                    <m:t>sinc</m:t>
                                  </m:r>
                                </m:e>
                                <m:sup>
                                  <m:r>
                                    <a:rPr lang="en-US" altLang="ko-KR" sz="1200" b="0" i="0" smtClean="0">
                                      <a:latin typeface="Cambria Math" panose="02040503050406030204" pitchFamily="18" charset="0"/>
                                    </a:rPr>
                                    <m:t>2</m:t>
                                  </m:r>
                                </m:sup>
                              </m:sSup>
                            </m:fName>
                            <m:e>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𝜔𝜏</m:t>
                                      </m:r>
                                    </m:num>
                                    <m:den>
                                      <m:r>
                                        <a:rPr lang="en-US" altLang="ko-KR" sz="1200" b="0" i="1" smtClean="0">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𝜏</m:t>
                              </m:r>
                            </m:e>
                            <m:sup>
                              <m:r>
                                <a:rPr lang="en-US" altLang="ko-KR" sz="1200" b="0" i="1" smtClean="0">
                                  <a:latin typeface="Cambria Math" panose="02040503050406030204" pitchFamily="18" charset="0"/>
                                </a:rPr>
                                <m:t>2</m:t>
                              </m:r>
                            </m:sup>
                          </m:sSup>
                        </m:num>
                        <m:den>
                          <m:r>
                            <a:rPr lang="en-US" altLang="ko-KR" sz="1200" b="0" i="1" smtClean="0">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sinc</m:t>
                                  </m:r>
                                </m:e>
                                <m:sup>
                                  <m:r>
                                    <a:rPr lang="en-US" altLang="ko-KR" sz="120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r>
                            <a:rPr lang="en-US" altLang="ko-KR" sz="1200" i="1">
                              <a:latin typeface="Cambria Math" panose="02040503050406030204" pitchFamily="18" charset="0"/>
                            </a:rPr>
                            <m:t>𝜔</m:t>
                          </m:r>
                        </m:e>
                      </m:nary>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𝜏</m:t>
                          </m:r>
                        </m:num>
                        <m:den>
                          <m:r>
                            <a:rPr lang="en-US" altLang="ko-KR" sz="1200" i="1">
                              <a:latin typeface="Cambria Math" panose="02040503050406030204" pitchFamily="18" charset="0"/>
                            </a:rPr>
                            <m:t>𝜋</m:t>
                          </m:r>
                        </m:den>
                      </m:f>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m:t>
                          </m:r>
                          <m:r>
                            <a:rPr lang="en-US" altLang="ko-KR" sz="1200" i="1">
                              <a:latin typeface="Cambria Math" panose="02040503050406030204" pitchFamily="18" charset="0"/>
                            </a:rPr>
                            <m:t>∞</m:t>
                          </m:r>
                        </m:sub>
                        <m:sup>
                          <m:r>
                            <a:rPr lang="en-US" altLang="ko-KR" sz="1200" i="1">
                              <a:latin typeface="Cambria Math" panose="02040503050406030204" pitchFamily="18" charset="0"/>
                            </a:rPr>
                            <m:t>∞</m:t>
                          </m:r>
                        </m:sup>
                        <m:e>
                          <m:func>
                            <m:funcPr>
                              <m:ctrlPr>
                                <a:rPr lang="en-US" altLang="ko-KR" sz="1200" i="1">
                                  <a:latin typeface="Cambria Math" panose="02040503050406030204" pitchFamily="18" charset="0"/>
                                </a:rPr>
                              </m:ctrlPr>
                            </m:funcPr>
                            <m:fName>
                              <m:sSup>
                                <m:sSupPr>
                                  <m:ctrlPr>
                                    <a:rPr lang="en-US" altLang="ko-KR" sz="1200" i="1">
                                      <a:latin typeface="Cambria Math" panose="02040503050406030204" pitchFamily="18" charset="0"/>
                                    </a:rPr>
                                  </m:ctrlPr>
                                </m:sSupPr>
                                <m:e>
                                  <m:r>
                                    <m:rPr>
                                      <m:sty m:val="p"/>
                                    </m:rPr>
                                    <a:rPr lang="en-US" altLang="ko-KR" sz="1200">
                                      <a:latin typeface="Cambria Math" panose="02040503050406030204" pitchFamily="18" charset="0"/>
                                    </a:rPr>
                                    <m:t>sinc</m:t>
                                  </m:r>
                                </m:e>
                                <m:sup>
                                  <m:r>
                                    <a:rPr lang="en-US" altLang="ko-KR" sz="1200">
                                      <a:latin typeface="Cambria Math" panose="02040503050406030204" pitchFamily="18" charset="0"/>
                                    </a:rPr>
                                    <m:t>2</m:t>
                                  </m:r>
                                </m:sup>
                              </m:sSup>
                            </m:fName>
                            <m:e>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func>
                          <m:r>
                            <a:rPr lang="en-US" altLang="ko-KR" sz="1200" i="1">
                              <a:latin typeface="Cambria Math" panose="02040503050406030204" pitchFamily="18" charset="0"/>
                            </a:rPr>
                            <m:t>𝑑</m:t>
                          </m:r>
                          <m:d>
                            <m:dPr>
                              <m:ctrlPr>
                                <a:rPr lang="en-US" altLang="ko-KR" sz="1200" b="0" i="1" smtClean="0">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𝜔𝜏</m:t>
                                  </m:r>
                                </m:num>
                                <m:den>
                                  <m:r>
                                    <a:rPr lang="en-US" altLang="ko-KR" sz="1200" i="1">
                                      <a:latin typeface="Cambria Math" panose="02040503050406030204" pitchFamily="18" charset="0"/>
                                    </a:rPr>
                                    <m:t>2</m:t>
                                  </m:r>
                                </m:den>
                              </m:f>
                            </m:e>
                          </m:d>
                        </m:e>
                      </m:nary>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r>
                        <a:rPr lang="en-US" altLang="ko-KR" sz="1200" b="0" i="1" smtClean="0">
                          <a:latin typeface="Cambria Math" panose="02040503050406030204" pitchFamily="18" charset="0"/>
                        </a:rPr>
                        <m:t>𝜏</m:t>
                      </m:r>
                    </m:oMath>
                  </m:oMathPara>
                </a14:m>
                <a:br>
                  <a:rPr lang="en-US" altLang="ko-KR" sz="1200" i="1" dirty="0">
                    <a:latin typeface="Cambria Math" panose="02040503050406030204" pitchFamily="18" charset="0"/>
                  </a:rPr>
                </a:br>
                <a:endParaRPr lang="ko-KR" altLang="en-US" sz="1200" dirty="0"/>
              </a:p>
            </p:txBody>
          </p:sp>
        </mc:Choice>
        <mc:Fallback xmlns="">
          <p:sp>
            <p:nvSpPr>
              <p:cNvPr id="30" name="직사각형 29">
                <a:extLst>
                  <a:ext uri="{FF2B5EF4-FFF2-40B4-BE49-F238E27FC236}">
                    <a16:creationId xmlns:a16="http://schemas.microsoft.com/office/drawing/2014/main" id="{B3513DB5-31A9-436E-87D2-347B1A86A9BB}"/>
                  </a:ext>
                </a:extLst>
              </p:cNvPr>
              <p:cNvSpPr>
                <a:spLocks noRot="1" noChangeAspect="1" noMove="1" noResize="1" noEditPoints="1" noAdjustHandles="1" noChangeArrowheads="1" noChangeShapeType="1" noTextEdit="1"/>
              </p:cNvSpPr>
              <p:nvPr/>
            </p:nvSpPr>
            <p:spPr>
              <a:xfrm>
                <a:off x="101722" y="710612"/>
                <a:ext cx="5206041" cy="4150816"/>
              </a:xfrm>
              <a:prstGeom prst="rect">
                <a:avLst/>
              </a:prstGeom>
              <a:blipFill>
                <a:blip r:embed="rId3"/>
                <a:stretch>
                  <a:fillRect t="-17647" b="-2029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9718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00A287F-1260-4E1C-BCF2-5E37BFEDDBF6}"/>
                  </a:ext>
                </a:extLst>
              </p:cNvPr>
              <p:cNvSpPr txBox="1"/>
              <p:nvPr/>
            </p:nvSpPr>
            <p:spPr>
              <a:xfrm>
                <a:off x="2417204" y="2461336"/>
                <a:ext cx="145553"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oMath>
                  </m:oMathPara>
                </a14:m>
                <a:endParaRPr lang="en-US" altLang="ko-KR" sz="1200" b="0" dirty="0">
                  <a:latin typeface="LG스마트체 Regular" panose="020B0600000101010101" pitchFamily="50" charset="-127"/>
                </a:endParaRPr>
              </a:p>
            </p:txBody>
          </p:sp>
        </mc:Choice>
        <mc:Fallback xmlns="">
          <p:sp>
            <p:nvSpPr>
              <p:cNvPr id="40" name="TextBox 39">
                <a:extLst>
                  <a:ext uri="{FF2B5EF4-FFF2-40B4-BE49-F238E27FC236}">
                    <a16:creationId xmlns:a16="http://schemas.microsoft.com/office/drawing/2014/main" id="{E00A287F-1260-4E1C-BCF2-5E37BFEDDBF6}"/>
                  </a:ext>
                </a:extLst>
              </p:cNvPr>
              <p:cNvSpPr txBox="1">
                <a:spLocks noRot="1" noChangeAspect="1" noMove="1" noResize="1" noEditPoints="1" noAdjustHandles="1" noChangeArrowheads="1" noChangeShapeType="1" noTextEdit="1"/>
              </p:cNvSpPr>
              <p:nvPr/>
            </p:nvSpPr>
            <p:spPr>
              <a:xfrm>
                <a:off x="2417204" y="2461336"/>
                <a:ext cx="145553" cy="184666"/>
              </a:xfrm>
              <a:prstGeom prst="rect">
                <a:avLst/>
              </a:prstGeom>
              <a:blipFill>
                <a:blip r:embed="rId3"/>
                <a:stretch>
                  <a:fillRect l="-39130" r="-8696"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89631EB-4EC9-4F60-8A2C-A7CAE828FC80}"/>
                  </a:ext>
                </a:extLst>
              </p:cNvPr>
              <p:cNvSpPr txBox="1"/>
              <p:nvPr/>
            </p:nvSpPr>
            <p:spPr>
              <a:xfrm>
                <a:off x="2437298" y="3239962"/>
                <a:ext cx="134332"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oMath>
                  </m:oMathPara>
                </a14:m>
                <a:endParaRPr lang="en-US" altLang="ko-KR" sz="1200" b="0" dirty="0">
                  <a:latin typeface="LG스마트체 Regular" panose="020B0600000101010101" pitchFamily="50" charset="-127"/>
                </a:endParaRPr>
              </a:p>
            </p:txBody>
          </p:sp>
        </mc:Choice>
        <mc:Fallback xmlns="">
          <p:sp>
            <p:nvSpPr>
              <p:cNvPr id="41" name="TextBox 40">
                <a:extLst>
                  <a:ext uri="{FF2B5EF4-FFF2-40B4-BE49-F238E27FC236}">
                    <a16:creationId xmlns:a16="http://schemas.microsoft.com/office/drawing/2014/main" id="{889631EB-4EC9-4F60-8A2C-A7CAE828FC80}"/>
                  </a:ext>
                </a:extLst>
              </p:cNvPr>
              <p:cNvSpPr txBox="1">
                <a:spLocks noRot="1" noChangeAspect="1" noMove="1" noResize="1" noEditPoints="1" noAdjustHandles="1" noChangeArrowheads="1" noChangeShapeType="1" noTextEdit="1"/>
              </p:cNvSpPr>
              <p:nvPr/>
            </p:nvSpPr>
            <p:spPr>
              <a:xfrm>
                <a:off x="2437298" y="3239962"/>
                <a:ext cx="134332" cy="184666"/>
              </a:xfrm>
              <a:prstGeom prst="rect">
                <a:avLst/>
              </a:prstGeom>
              <a:blipFill>
                <a:blip r:embed="rId4"/>
                <a:stretch>
                  <a:fillRect l="-40909" r="-4545" b="-6452"/>
                </a:stretch>
              </a:blipFill>
            </p:spPr>
            <p:txBody>
              <a:bodyPr/>
              <a:lstStyle/>
              <a:p>
                <a:r>
                  <a:rPr lang="ko-KR" altLang="en-US">
                    <a:noFill/>
                  </a:rPr>
                  <a:t> </a:t>
                </a:r>
              </a:p>
            </p:txBody>
          </p:sp>
        </mc:Fallback>
      </mc:AlternateContent>
      <p:sp>
        <p:nvSpPr>
          <p:cNvPr id="46" name="직사각형 45">
            <a:extLst>
              <a:ext uri="{FF2B5EF4-FFF2-40B4-BE49-F238E27FC236}">
                <a16:creationId xmlns:a16="http://schemas.microsoft.com/office/drawing/2014/main" id="{EC49DE81-25D8-4190-8004-FD124AE5BE50}"/>
              </a:ext>
            </a:extLst>
          </p:cNvPr>
          <p:cNvSpPr/>
          <p:nvPr/>
        </p:nvSpPr>
        <p:spPr>
          <a:xfrm>
            <a:off x="762165" y="3055296"/>
            <a:ext cx="499575" cy="318122"/>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TX</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47" name="직사각형 46">
            <a:extLst>
              <a:ext uri="{FF2B5EF4-FFF2-40B4-BE49-F238E27FC236}">
                <a16:creationId xmlns:a16="http://schemas.microsoft.com/office/drawing/2014/main" id="{5C9B34A5-8558-4512-9D7E-47D726DE621B}"/>
              </a:ext>
            </a:extLst>
          </p:cNvPr>
          <p:cNvSpPr/>
          <p:nvPr/>
        </p:nvSpPr>
        <p:spPr>
          <a:xfrm>
            <a:off x="762165" y="3459638"/>
            <a:ext cx="499575" cy="318122"/>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RX</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48" name="타원 47">
            <a:extLst>
              <a:ext uri="{FF2B5EF4-FFF2-40B4-BE49-F238E27FC236}">
                <a16:creationId xmlns:a16="http://schemas.microsoft.com/office/drawing/2014/main" id="{DD5DDC87-5774-4D47-A6D8-4BAAB79D9F3E}"/>
              </a:ext>
            </a:extLst>
          </p:cNvPr>
          <p:cNvSpPr/>
          <p:nvPr/>
        </p:nvSpPr>
        <p:spPr>
          <a:xfrm>
            <a:off x="3347778" y="2809179"/>
            <a:ext cx="576274" cy="1301790"/>
          </a:xfrm>
          <a:prstGeom prst="ellips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51" name="타원 50">
            <a:extLst>
              <a:ext uri="{FF2B5EF4-FFF2-40B4-BE49-F238E27FC236}">
                <a16:creationId xmlns:a16="http://schemas.microsoft.com/office/drawing/2014/main" id="{0046B005-2B77-43E1-AF05-2C48C439665C}"/>
              </a:ext>
            </a:extLst>
          </p:cNvPr>
          <p:cNvSpPr/>
          <p:nvPr/>
        </p:nvSpPr>
        <p:spPr>
          <a:xfrm>
            <a:off x="3556950" y="3284377"/>
            <a:ext cx="157931" cy="35052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54" name="직선 연결선 53">
            <a:extLst>
              <a:ext uri="{FF2B5EF4-FFF2-40B4-BE49-F238E27FC236}">
                <a16:creationId xmlns:a16="http://schemas.microsoft.com/office/drawing/2014/main" id="{FCEACF92-DCB2-4C11-8A8E-C2A60C7630AF}"/>
              </a:ext>
            </a:extLst>
          </p:cNvPr>
          <p:cNvCxnSpPr>
            <a:cxnSpLocks/>
            <a:stCxn id="46" idx="3"/>
            <a:endCxn id="51" idx="0"/>
          </p:cNvCxnSpPr>
          <p:nvPr/>
        </p:nvCxnSpPr>
        <p:spPr>
          <a:xfrm>
            <a:off x="1261740" y="3214357"/>
            <a:ext cx="2374176" cy="700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8F354B15-4A8D-4BA2-9A3A-49AC5FE4AEA1}"/>
              </a:ext>
            </a:extLst>
          </p:cNvPr>
          <p:cNvCxnSpPr>
            <a:cxnSpLocks/>
            <a:stCxn id="46" idx="3"/>
            <a:endCxn id="51" idx="4"/>
          </p:cNvCxnSpPr>
          <p:nvPr/>
        </p:nvCxnSpPr>
        <p:spPr>
          <a:xfrm>
            <a:off x="1261740" y="3214357"/>
            <a:ext cx="2374176" cy="420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4BAB1D17-B4D9-4EBC-AE0E-05C93BEC9BE5}"/>
              </a:ext>
            </a:extLst>
          </p:cNvPr>
          <p:cNvCxnSpPr>
            <a:cxnSpLocks/>
          </p:cNvCxnSpPr>
          <p:nvPr/>
        </p:nvCxnSpPr>
        <p:spPr>
          <a:xfrm>
            <a:off x="1261740" y="2719961"/>
            <a:ext cx="2374176" cy="0"/>
          </a:xfrm>
          <a:prstGeom prst="line">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8EC1EB8-A644-4DBC-AC08-C5311B6A2532}"/>
                  </a:ext>
                </a:extLst>
              </p:cNvPr>
              <p:cNvSpPr txBox="1"/>
              <p:nvPr/>
            </p:nvSpPr>
            <p:spPr>
              <a:xfrm>
                <a:off x="6425107" y="3192044"/>
                <a:ext cx="134332"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oMath>
                  </m:oMathPara>
                </a14:m>
                <a:endParaRPr lang="en-US" altLang="ko-KR" sz="1200" b="0" dirty="0">
                  <a:latin typeface="LG스마트체 Regular" panose="020B0600000101010101" pitchFamily="50" charset="-127"/>
                </a:endParaRPr>
              </a:p>
            </p:txBody>
          </p:sp>
        </mc:Choice>
        <mc:Fallback xmlns="">
          <p:sp>
            <p:nvSpPr>
              <p:cNvPr id="68" name="TextBox 67">
                <a:extLst>
                  <a:ext uri="{FF2B5EF4-FFF2-40B4-BE49-F238E27FC236}">
                    <a16:creationId xmlns:a16="http://schemas.microsoft.com/office/drawing/2014/main" id="{D8EC1EB8-A644-4DBC-AC08-C5311B6A2532}"/>
                  </a:ext>
                </a:extLst>
              </p:cNvPr>
              <p:cNvSpPr txBox="1">
                <a:spLocks noRot="1" noChangeAspect="1" noMove="1" noResize="1" noEditPoints="1" noAdjustHandles="1" noChangeArrowheads="1" noChangeShapeType="1" noTextEdit="1"/>
              </p:cNvSpPr>
              <p:nvPr/>
            </p:nvSpPr>
            <p:spPr>
              <a:xfrm>
                <a:off x="6425107" y="3192044"/>
                <a:ext cx="134332" cy="184666"/>
              </a:xfrm>
              <a:prstGeom prst="rect">
                <a:avLst/>
              </a:prstGeom>
              <a:blipFill>
                <a:blip r:embed="rId5"/>
                <a:stretch>
                  <a:fillRect l="-40909" r="-4545" b="-10000"/>
                </a:stretch>
              </a:blipFill>
            </p:spPr>
            <p:txBody>
              <a:bodyPr/>
              <a:lstStyle/>
              <a:p>
                <a:r>
                  <a:rPr lang="ko-KR" altLang="en-US">
                    <a:noFill/>
                  </a:rPr>
                  <a:t> </a:t>
                </a:r>
              </a:p>
            </p:txBody>
          </p:sp>
        </mc:Fallback>
      </mc:AlternateContent>
      <p:sp>
        <p:nvSpPr>
          <p:cNvPr id="69" name="직사각형 68">
            <a:extLst>
              <a:ext uri="{FF2B5EF4-FFF2-40B4-BE49-F238E27FC236}">
                <a16:creationId xmlns:a16="http://schemas.microsoft.com/office/drawing/2014/main" id="{307330EF-5262-477C-B6DB-0F923187C05F}"/>
              </a:ext>
            </a:extLst>
          </p:cNvPr>
          <p:cNvSpPr/>
          <p:nvPr/>
        </p:nvSpPr>
        <p:spPr>
          <a:xfrm>
            <a:off x="5171215" y="3055296"/>
            <a:ext cx="499575" cy="318122"/>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TX</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70" name="직사각형 69">
            <a:extLst>
              <a:ext uri="{FF2B5EF4-FFF2-40B4-BE49-F238E27FC236}">
                <a16:creationId xmlns:a16="http://schemas.microsoft.com/office/drawing/2014/main" id="{4504504B-F059-4477-BD9A-8E0540FC156F}"/>
              </a:ext>
            </a:extLst>
          </p:cNvPr>
          <p:cNvSpPr/>
          <p:nvPr/>
        </p:nvSpPr>
        <p:spPr>
          <a:xfrm>
            <a:off x="5171215" y="3459638"/>
            <a:ext cx="499575" cy="318122"/>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RX</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71" name="타원 70">
            <a:extLst>
              <a:ext uri="{FF2B5EF4-FFF2-40B4-BE49-F238E27FC236}">
                <a16:creationId xmlns:a16="http://schemas.microsoft.com/office/drawing/2014/main" id="{307B8057-67EA-443F-8120-7B87F1AA9578}"/>
              </a:ext>
            </a:extLst>
          </p:cNvPr>
          <p:cNvSpPr/>
          <p:nvPr/>
        </p:nvSpPr>
        <p:spPr>
          <a:xfrm>
            <a:off x="7756828" y="2809179"/>
            <a:ext cx="576274" cy="1301790"/>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72" name="타원 71">
            <a:extLst>
              <a:ext uri="{FF2B5EF4-FFF2-40B4-BE49-F238E27FC236}">
                <a16:creationId xmlns:a16="http://schemas.microsoft.com/office/drawing/2014/main" id="{8B3DC47B-6B8C-4CCE-B29D-CA4B257565F3}"/>
              </a:ext>
            </a:extLst>
          </p:cNvPr>
          <p:cNvSpPr/>
          <p:nvPr/>
        </p:nvSpPr>
        <p:spPr>
          <a:xfrm>
            <a:off x="7966000" y="3284377"/>
            <a:ext cx="157931" cy="350522"/>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73" name="직선 연결선 72">
            <a:extLst>
              <a:ext uri="{FF2B5EF4-FFF2-40B4-BE49-F238E27FC236}">
                <a16:creationId xmlns:a16="http://schemas.microsoft.com/office/drawing/2014/main" id="{D59BFA3F-D7A3-428D-9B25-8B6D0905BF9D}"/>
              </a:ext>
            </a:extLst>
          </p:cNvPr>
          <p:cNvCxnSpPr>
            <a:cxnSpLocks/>
            <a:stCxn id="69" idx="3"/>
            <a:endCxn id="71" idx="0"/>
          </p:cNvCxnSpPr>
          <p:nvPr/>
        </p:nvCxnSpPr>
        <p:spPr>
          <a:xfrm flipV="1">
            <a:off x="5670790" y="2809179"/>
            <a:ext cx="2374175" cy="40517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2D906FDB-6B1D-46DE-874E-5435E3C35969}"/>
              </a:ext>
            </a:extLst>
          </p:cNvPr>
          <p:cNvCxnSpPr>
            <a:cxnSpLocks/>
            <a:stCxn id="69" idx="3"/>
            <a:endCxn id="71" idx="4"/>
          </p:cNvCxnSpPr>
          <p:nvPr/>
        </p:nvCxnSpPr>
        <p:spPr>
          <a:xfrm>
            <a:off x="5670790" y="3214357"/>
            <a:ext cx="2374175" cy="8966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7181DE7-2C11-4D64-A9FE-CF022CA82A8D}"/>
                  </a:ext>
                </a:extLst>
              </p:cNvPr>
              <p:cNvSpPr txBox="1"/>
              <p:nvPr/>
            </p:nvSpPr>
            <p:spPr>
              <a:xfrm>
                <a:off x="6817409" y="2461336"/>
                <a:ext cx="145553"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oMath>
                  </m:oMathPara>
                </a14:m>
                <a:endParaRPr lang="en-US" altLang="ko-KR" sz="1200" b="0" dirty="0">
                  <a:latin typeface="LG스마트체 Regular" panose="020B0600000101010101" pitchFamily="50" charset="-127"/>
                </a:endParaRPr>
              </a:p>
            </p:txBody>
          </p:sp>
        </mc:Choice>
        <mc:Fallback xmlns="">
          <p:sp>
            <p:nvSpPr>
              <p:cNvPr id="77" name="TextBox 76">
                <a:extLst>
                  <a:ext uri="{FF2B5EF4-FFF2-40B4-BE49-F238E27FC236}">
                    <a16:creationId xmlns:a16="http://schemas.microsoft.com/office/drawing/2014/main" id="{F7181DE7-2C11-4D64-A9FE-CF022CA82A8D}"/>
                  </a:ext>
                </a:extLst>
              </p:cNvPr>
              <p:cNvSpPr txBox="1">
                <a:spLocks noRot="1" noChangeAspect="1" noMove="1" noResize="1" noEditPoints="1" noAdjustHandles="1" noChangeArrowheads="1" noChangeShapeType="1" noTextEdit="1"/>
              </p:cNvSpPr>
              <p:nvPr/>
            </p:nvSpPr>
            <p:spPr>
              <a:xfrm>
                <a:off x="6817409" y="2461336"/>
                <a:ext cx="145553" cy="184666"/>
              </a:xfrm>
              <a:prstGeom prst="rect">
                <a:avLst/>
              </a:prstGeom>
              <a:blipFill>
                <a:blip r:embed="rId3"/>
                <a:stretch>
                  <a:fillRect l="-37500" r="-4167" b="-10000"/>
                </a:stretch>
              </a:blipFill>
            </p:spPr>
            <p:txBody>
              <a:bodyPr/>
              <a:lstStyle/>
              <a:p>
                <a:r>
                  <a:rPr lang="ko-KR" altLang="en-US">
                    <a:noFill/>
                  </a:rPr>
                  <a:t> </a:t>
                </a:r>
              </a:p>
            </p:txBody>
          </p:sp>
        </mc:Fallback>
      </mc:AlternateContent>
      <p:cxnSp>
        <p:nvCxnSpPr>
          <p:cNvPr id="78" name="직선 연결선 77">
            <a:extLst>
              <a:ext uri="{FF2B5EF4-FFF2-40B4-BE49-F238E27FC236}">
                <a16:creationId xmlns:a16="http://schemas.microsoft.com/office/drawing/2014/main" id="{A18DF4E9-AD10-4F30-97CD-DA9B7EA5DB14}"/>
              </a:ext>
            </a:extLst>
          </p:cNvPr>
          <p:cNvCxnSpPr>
            <a:cxnSpLocks/>
          </p:cNvCxnSpPr>
          <p:nvPr/>
        </p:nvCxnSpPr>
        <p:spPr>
          <a:xfrm>
            <a:off x="5661945" y="2719961"/>
            <a:ext cx="2374176" cy="0"/>
          </a:xfrm>
          <a:prstGeom prst="line">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원호 78">
            <a:extLst>
              <a:ext uri="{FF2B5EF4-FFF2-40B4-BE49-F238E27FC236}">
                <a16:creationId xmlns:a16="http://schemas.microsoft.com/office/drawing/2014/main" id="{AC48768A-6873-4030-9449-53472179EB3C}"/>
              </a:ext>
            </a:extLst>
          </p:cNvPr>
          <p:cNvSpPr/>
          <p:nvPr/>
        </p:nvSpPr>
        <p:spPr>
          <a:xfrm rot="3230328">
            <a:off x="1492145" y="2901668"/>
            <a:ext cx="675763" cy="741111"/>
          </a:xfrm>
          <a:prstGeom prst="arc">
            <a:avLst>
              <a:gd name="adj1" fmla="val 18059801"/>
              <a:gd name="adj2" fmla="val 1938917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0" name="원호 79">
            <a:extLst>
              <a:ext uri="{FF2B5EF4-FFF2-40B4-BE49-F238E27FC236}">
                <a16:creationId xmlns:a16="http://schemas.microsoft.com/office/drawing/2014/main" id="{7EC5B8BF-AC25-40E5-892D-94B2B1088C50}"/>
              </a:ext>
            </a:extLst>
          </p:cNvPr>
          <p:cNvSpPr/>
          <p:nvPr/>
        </p:nvSpPr>
        <p:spPr>
          <a:xfrm rot="3230328">
            <a:off x="5581662" y="2901667"/>
            <a:ext cx="675763" cy="741111"/>
          </a:xfrm>
          <a:prstGeom prst="arc">
            <a:avLst>
              <a:gd name="adj1" fmla="val 16853805"/>
              <a:gd name="adj2" fmla="val 1997325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AC632B5-AEC4-4577-9464-601D1F32DB1B}"/>
                  </a:ext>
                </a:extLst>
              </p:cNvPr>
              <p:cNvSpPr txBox="1"/>
              <p:nvPr/>
            </p:nvSpPr>
            <p:spPr>
              <a:xfrm>
                <a:off x="3931073" y="3367305"/>
                <a:ext cx="232115"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𝜃</m:t>
                      </m:r>
                    </m:oMath>
                  </m:oMathPara>
                </a14:m>
                <a:endParaRPr lang="en-US" altLang="ko-KR" sz="1200" b="0" dirty="0">
                  <a:latin typeface="LG스마트체 Regular" panose="020B0600000101010101" pitchFamily="50" charset="-127"/>
                </a:endParaRPr>
              </a:p>
            </p:txBody>
          </p:sp>
        </mc:Choice>
        <mc:Fallback xmlns="">
          <p:sp>
            <p:nvSpPr>
              <p:cNvPr id="81" name="TextBox 80">
                <a:extLst>
                  <a:ext uri="{FF2B5EF4-FFF2-40B4-BE49-F238E27FC236}">
                    <a16:creationId xmlns:a16="http://schemas.microsoft.com/office/drawing/2014/main" id="{FAC632B5-AEC4-4577-9464-601D1F32DB1B}"/>
                  </a:ext>
                </a:extLst>
              </p:cNvPr>
              <p:cNvSpPr txBox="1">
                <a:spLocks noRot="1" noChangeAspect="1" noMove="1" noResize="1" noEditPoints="1" noAdjustHandles="1" noChangeArrowheads="1" noChangeShapeType="1" noTextEdit="1"/>
              </p:cNvSpPr>
              <p:nvPr/>
            </p:nvSpPr>
            <p:spPr>
              <a:xfrm>
                <a:off x="3931073" y="3367305"/>
                <a:ext cx="232115" cy="184666"/>
              </a:xfrm>
              <a:prstGeom prst="rect">
                <a:avLst/>
              </a:prstGeom>
              <a:blipFill>
                <a:blip r:embed="rId6"/>
                <a:stretch>
                  <a:fillRect l="-23684" r="-2632" b="-6452"/>
                </a:stretch>
              </a:blipFill>
            </p:spPr>
            <p:txBody>
              <a:bodyPr/>
              <a:lstStyle/>
              <a:p>
                <a:r>
                  <a:rPr lang="ko-KR" altLang="en-US">
                    <a:noFill/>
                  </a:rPr>
                  <a:t> </a:t>
                </a:r>
              </a:p>
            </p:txBody>
          </p:sp>
        </mc:Fallback>
      </mc:AlternateContent>
      <p:cxnSp>
        <p:nvCxnSpPr>
          <p:cNvPr id="82" name="직선 연결선 81">
            <a:extLst>
              <a:ext uri="{FF2B5EF4-FFF2-40B4-BE49-F238E27FC236}">
                <a16:creationId xmlns:a16="http://schemas.microsoft.com/office/drawing/2014/main" id="{A06D8AAB-6C50-4ECA-A33F-5E0009EE9097}"/>
              </a:ext>
            </a:extLst>
          </p:cNvPr>
          <p:cNvCxnSpPr>
            <a:cxnSpLocks/>
          </p:cNvCxnSpPr>
          <p:nvPr/>
        </p:nvCxnSpPr>
        <p:spPr>
          <a:xfrm>
            <a:off x="3764865" y="3296592"/>
            <a:ext cx="0" cy="338307"/>
          </a:xfrm>
          <a:prstGeom prst="line">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30B73A6-8C5D-4E8D-8B8B-72F6EE5FF6B4}"/>
                  </a:ext>
                </a:extLst>
              </p:cNvPr>
              <p:cNvSpPr txBox="1"/>
              <p:nvPr/>
            </p:nvSpPr>
            <p:spPr>
              <a:xfrm>
                <a:off x="8669220" y="3380471"/>
                <a:ext cx="232115"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𝜃</m:t>
                      </m:r>
                    </m:oMath>
                  </m:oMathPara>
                </a14:m>
                <a:endParaRPr lang="en-US" altLang="ko-KR" sz="1200" b="0" dirty="0">
                  <a:latin typeface="LG스마트체 Regular" panose="020B0600000101010101" pitchFamily="50" charset="-127"/>
                </a:endParaRPr>
              </a:p>
            </p:txBody>
          </p:sp>
        </mc:Choice>
        <mc:Fallback xmlns="">
          <p:sp>
            <p:nvSpPr>
              <p:cNvPr id="87" name="TextBox 86">
                <a:extLst>
                  <a:ext uri="{FF2B5EF4-FFF2-40B4-BE49-F238E27FC236}">
                    <a16:creationId xmlns:a16="http://schemas.microsoft.com/office/drawing/2014/main" id="{430B73A6-8C5D-4E8D-8B8B-72F6EE5FF6B4}"/>
                  </a:ext>
                </a:extLst>
              </p:cNvPr>
              <p:cNvSpPr txBox="1">
                <a:spLocks noRot="1" noChangeAspect="1" noMove="1" noResize="1" noEditPoints="1" noAdjustHandles="1" noChangeArrowheads="1" noChangeShapeType="1" noTextEdit="1"/>
              </p:cNvSpPr>
              <p:nvPr/>
            </p:nvSpPr>
            <p:spPr>
              <a:xfrm>
                <a:off x="8669220" y="3380471"/>
                <a:ext cx="232115" cy="184666"/>
              </a:xfrm>
              <a:prstGeom prst="rect">
                <a:avLst/>
              </a:prstGeom>
              <a:blipFill>
                <a:blip r:embed="rId6"/>
                <a:stretch>
                  <a:fillRect l="-23684" r="-2632" b="-10000"/>
                </a:stretch>
              </a:blipFill>
            </p:spPr>
            <p:txBody>
              <a:bodyPr/>
              <a:lstStyle/>
              <a:p>
                <a:r>
                  <a:rPr lang="ko-KR" altLang="en-US">
                    <a:noFill/>
                  </a:rPr>
                  <a:t> </a:t>
                </a:r>
              </a:p>
            </p:txBody>
          </p:sp>
        </mc:Fallback>
      </mc:AlternateContent>
      <p:cxnSp>
        <p:nvCxnSpPr>
          <p:cNvPr id="88" name="직선 연결선 87">
            <a:extLst>
              <a:ext uri="{FF2B5EF4-FFF2-40B4-BE49-F238E27FC236}">
                <a16:creationId xmlns:a16="http://schemas.microsoft.com/office/drawing/2014/main" id="{271B23BB-F332-4A1C-8E02-F00140339C9B}"/>
              </a:ext>
            </a:extLst>
          </p:cNvPr>
          <p:cNvCxnSpPr>
            <a:cxnSpLocks/>
          </p:cNvCxnSpPr>
          <p:nvPr/>
        </p:nvCxnSpPr>
        <p:spPr>
          <a:xfrm>
            <a:off x="8482022" y="2809179"/>
            <a:ext cx="0" cy="1301790"/>
          </a:xfrm>
          <a:prstGeom prst="line">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913CC40F-DFBA-4F66-830D-D4B40402D48F}"/>
              </a:ext>
            </a:extLst>
          </p:cNvPr>
          <p:cNvCxnSpPr>
            <a:cxnSpLocks/>
          </p:cNvCxnSpPr>
          <p:nvPr/>
        </p:nvCxnSpPr>
        <p:spPr>
          <a:xfrm>
            <a:off x="7865377" y="3296592"/>
            <a:ext cx="0" cy="338307"/>
          </a:xfrm>
          <a:prstGeom prst="line">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B3D29B8B-0B87-4416-A765-E9A2663A12F0}"/>
                  </a:ext>
                </a:extLst>
              </p:cNvPr>
              <p:cNvSpPr txBox="1"/>
              <p:nvPr/>
            </p:nvSpPr>
            <p:spPr>
              <a:xfrm>
                <a:off x="7661333" y="3235709"/>
                <a:ext cx="12041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oMath>
                  </m:oMathPara>
                </a14:m>
                <a:endParaRPr lang="en-US" altLang="ko-KR" sz="1200" b="0" dirty="0">
                  <a:latin typeface="LG스마트체 Regular" panose="020B0600000101010101" pitchFamily="50" charset="-127"/>
                </a:endParaRPr>
              </a:p>
            </p:txBody>
          </p:sp>
        </mc:Choice>
        <mc:Fallback xmlns="">
          <p:sp>
            <p:nvSpPr>
              <p:cNvPr id="93" name="TextBox 92">
                <a:extLst>
                  <a:ext uri="{FF2B5EF4-FFF2-40B4-BE49-F238E27FC236}">
                    <a16:creationId xmlns:a16="http://schemas.microsoft.com/office/drawing/2014/main" id="{B3D29B8B-0B87-4416-A765-E9A2663A12F0}"/>
                  </a:ext>
                </a:extLst>
              </p:cNvPr>
              <p:cNvSpPr txBox="1">
                <a:spLocks noRot="1" noChangeAspect="1" noMove="1" noResize="1" noEditPoints="1" noAdjustHandles="1" noChangeArrowheads="1" noChangeShapeType="1" noTextEdit="1"/>
              </p:cNvSpPr>
              <p:nvPr/>
            </p:nvSpPr>
            <p:spPr>
              <a:xfrm>
                <a:off x="7661333" y="3235709"/>
                <a:ext cx="120418" cy="184666"/>
              </a:xfrm>
              <a:prstGeom prst="rect">
                <a:avLst/>
              </a:prstGeom>
              <a:blipFill>
                <a:blip r:embed="rId7"/>
                <a:stretch>
                  <a:fillRect l="-35000"/>
                </a:stretch>
              </a:blipFill>
            </p:spPr>
            <p:txBody>
              <a:bodyPr/>
              <a:lstStyle/>
              <a:p>
                <a:r>
                  <a:rPr lang="ko-KR" altLang="en-US">
                    <a:noFill/>
                  </a:rPr>
                  <a:t> </a:t>
                </a:r>
              </a:p>
            </p:txBody>
          </p:sp>
        </mc:Fallback>
      </mc:AlternateContent>
      <p:cxnSp>
        <p:nvCxnSpPr>
          <p:cNvPr id="95" name="직선 연결선 94">
            <a:extLst>
              <a:ext uri="{FF2B5EF4-FFF2-40B4-BE49-F238E27FC236}">
                <a16:creationId xmlns:a16="http://schemas.microsoft.com/office/drawing/2014/main" id="{7812A770-3956-4B36-9F09-3EF442DD1D36}"/>
              </a:ext>
            </a:extLst>
          </p:cNvPr>
          <p:cNvCxnSpPr>
            <a:cxnSpLocks/>
            <a:stCxn id="99" idx="0"/>
            <a:endCxn id="51" idx="2"/>
          </p:cNvCxnSpPr>
          <p:nvPr/>
        </p:nvCxnSpPr>
        <p:spPr>
          <a:xfrm>
            <a:off x="1419092" y="3452475"/>
            <a:ext cx="2137858" cy="71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타원 98">
            <a:extLst>
              <a:ext uri="{FF2B5EF4-FFF2-40B4-BE49-F238E27FC236}">
                <a16:creationId xmlns:a16="http://schemas.microsoft.com/office/drawing/2014/main" id="{5D56433C-8851-4519-84B4-0E629DD3BF62}"/>
              </a:ext>
            </a:extLst>
          </p:cNvPr>
          <p:cNvSpPr/>
          <p:nvPr/>
        </p:nvSpPr>
        <p:spPr>
          <a:xfrm>
            <a:off x="1340126" y="3452475"/>
            <a:ext cx="157931" cy="35052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03" name="직선 연결선 102">
            <a:extLst>
              <a:ext uri="{FF2B5EF4-FFF2-40B4-BE49-F238E27FC236}">
                <a16:creationId xmlns:a16="http://schemas.microsoft.com/office/drawing/2014/main" id="{D5C8B519-10E2-4226-8326-98E84A227119}"/>
              </a:ext>
            </a:extLst>
          </p:cNvPr>
          <p:cNvCxnSpPr>
            <a:cxnSpLocks/>
            <a:stCxn id="99" idx="4"/>
            <a:endCxn id="51" idx="2"/>
          </p:cNvCxnSpPr>
          <p:nvPr/>
        </p:nvCxnSpPr>
        <p:spPr>
          <a:xfrm flipV="1">
            <a:off x="1419092" y="3459638"/>
            <a:ext cx="2137858" cy="34335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814D9070-A5F8-4E65-998A-A4AD0A318436}"/>
                  </a:ext>
                </a:extLst>
              </p:cNvPr>
              <p:cNvSpPr txBox="1"/>
              <p:nvPr/>
            </p:nvSpPr>
            <p:spPr>
              <a:xfrm>
                <a:off x="1228125" y="3814949"/>
                <a:ext cx="142540"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oMath>
                  </m:oMathPara>
                </a14:m>
                <a:endParaRPr lang="en-US" altLang="ko-KR" sz="1200" b="0" dirty="0">
                  <a:latin typeface="LG스마트체 Regular" panose="020B0600000101010101" pitchFamily="50" charset="-127"/>
                </a:endParaRPr>
              </a:p>
            </p:txBody>
          </p:sp>
        </mc:Choice>
        <mc:Fallback xmlns="">
          <p:sp>
            <p:nvSpPr>
              <p:cNvPr id="106" name="TextBox 105">
                <a:extLst>
                  <a:ext uri="{FF2B5EF4-FFF2-40B4-BE49-F238E27FC236}">
                    <a16:creationId xmlns:a16="http://schemas.microsoft.com/office/drawing/2014/main" id="{814D9070-A5F8-4E65-998A-A4AD0A318436}"/>
                  </a:ext>
                </a:extLst>
              </p:cNvPr>
              <p:cNvSpPr txBox="1">
                <a:spLocks noRot="1" noChangeAspect="1" noMove="1" noResize="1" noEditPoints="1" noAdjustHandles="1" noChangeArrowheads="1" noChangeShapeType="1" noTextEdit="1"/>
              </p:cNvSpPr>
              <p:nvPr/>
            </p:nvSpPr>
            <p:spPr>
              <a:xfrm>
                <a:off x="1228125" y="3814949"/>
                <a:ext cx="142540" cy="184666"/>
              </a:xfrm>
              <a:prstGeom prst="rect">
                <a:avLst/>
              </a:prstGeom>
              <a:blipFill>
                <a:blip r:embed="rId8"/>
                <a:stretch>
                  <a:fillRect l="-37500" r="-4167" b="-10000"/>
                </a:stretch>
              </a:blipFill>
            </p:spPr>
            <p:txBody>
              <a:bodyPr/>
              <a:lstStyle/>
              <a:p>
                <a:r>
                  <a:rPr lang="ko-KR" altLang="en-US">
                    <a:noFill/>
                  </a:rPr>
                  <a:t> </a:t>
                </a:r>
              </a:p>
            </p:txBody>
          </p:sp>
        </mc:Fallback>
      </mc:AlternateContent>
      <p:cxnSp>
        <p:nvCxnSpPr>
          <p:cNvPr id="108" name="직선 연결선 107">
            <a:extLst>
              <a:ext uri="{FF2B5EF4-FFF2-40B4-BE49-F238E27FC236}">
                <a16:creationId xmlns:a16="http://schemas.microsoft.com/office/drawing/2014/main" id="{45B14203-A677-49B0-A1A3-475C45C405E9}"/>
              </a:ext>
            </a:extLst>
          </p:cNvPr>
          <p:cNvCxnSpPr>
            <a:cxnSpLocks/>
            <a:stCxn id="109" idx="0"/>
          </p:cNvCxnSpPr>
          <p:nvPr/>
        </p:nvCxnSpPr>
        <p:spPr>
          <a:xfrm>
            <a:off x="5828142" y="3452475"/>
            <a:ext cx="2137858" cy="71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 name="타원 108">
            <a:extLst>
              <a:ext uri="{FF2B5EF4-FFF2-40B4-BE49-F238E27FC236}">
                <a16:creationId xmlns:a16="http://schemas.microsoft.com/office/drawing/2014/main" id="{B8CF9C95-C9BC-4AE8-99D8-77C5376E3647}"/>
              </a:ext>
            </a:extLst>
          </p:cNvPr>
          <p:cNvSpPr/>
          <p:nvPr/>
        </p:nvSpPr>
        <p:spPr>
          <a:xfrm>
            <a:off x="5749176" y="3452475"/>
            <a:ext cx="157931" cy="35052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10" name="직선 연결선 109">
            <a:extLst>
              <a:ext uri="{FF2B5EF4-FFF2-40B4-BE49-F238E27FC236}">
                <a16:creationId xmlns:a16="http://schemas.microsoft.com/office/drawing/2014/main" id="{F011D593-377B-4978-85DD-4A348DD2F54F}"/>
              </a:ext>
            </a:extLst>
          </p:cNvPr>
          <p:cNvCxnSpPr>
            <a:cxnSpLocks/>
            <a:stCxn id="109" idx="4"/>
          </p:cNvCxnSpPr>
          <p:nvPr/>
        </p:nvCxnSpPr>
        <p:spPr>
          <a:xfrm flipV="1">
            <a:off x="5828142" y="3459638"/>
            <a:ext cx="2137858" cy="34335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8AF23CCF-BA56-4F73-80D7-6F340BE0E6B7}"/>
                  </a:ext>
                </a:extLst>
              </p:cNvPr>
              <p:cNvSpPr txBox="1"/>
              <p:nvPr/>
            </p:nvSpPr>
            <p:spPr>
              <a:xfrm>
                <a:off x="5637175" y="3814949"/>
                <a:ext cx="142540"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oMath>
                  </m:oMathPara>
                </a14:m>
                <a:endParaRPr lang="en-US" altLang="ko-KR" sz="1200" b="0" dirty="0">
                  <a:latin typeface="LG스마트체 Regular" panose="020B0600000101010101" pitchFamily="50" charset="-127"/>
                </a:endParaRPr>
              </a:p>
            </p:txBody>
          </p:sp>
        </mc:Choice>
        <mc:Fallback xmlns="">
          <p:sp>
            <p:nvSpPr>
              <p:cNvPr id="111" name="TextBox 110">
                <a:extLst>
                  <a:ext uri="{FF2B5EF4-FFF2-40B4-BE49-F238E27FC236}">
                    <a16:creationId xmlns:a16="http://schemas.microsoft.com/office/drawing/2014/main" id="{8AF23CCF-BA56-4F73-80D7-6F340BE0E6B7}"/>
                  </a:ext>
                </a:extLst>
              </p:cNvPr>
              <p:cNvSpPr txBox="1">
                <a:spLocks noRot="1" noChangeAspect="1" noMove="1" noResize="1" noEditPoints="1" noAdjustHandles="1" noChangeArrowheads="1" noChangeShapeType="1" noTextEdit="1"/>
              </p:cNvSpPr>
              <p:nvPr/>
            </p:nvSpPr>
            <p:spPr>
              <a:xfrm>
                <a:off x="5637175" y="3814949"/>
                <a:ext cx="142540" cy="184666"/>
              </a:xfrm>
              <a:prstGeom prst="rect">
                <a:avLst/>
              </a:prstGeom>
              <a:blipFill>
                <a:blip r:embed="rId8"/>
                <a:stretch>
                  <a:fillRect l="-39130" r="-8696"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47A4AF24-783F-4543-862A-51CF335E51E3}"/>
                  </a:ext>
                </a:extLst>
              </p:cNvPr>
              <p:cNvSpPr txBox="1"/>
              <p:nvPr/>
            </p:nvSpPr>
            <p:spPr>
              <a:xfrm>
                <a:off x="237566" y="567324"/>
                <a:ext cx="477503"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𝜆</m:t>
                      </m:r>
                    </m:oMath>
                  </m:oMathPara>
                </a14:m>
                <a:endParaRPr lang="en-US" altLang="ko-KR" sz="1200" b="0" dirty="0">
                  <a:latin typeface="LG스마트체 Regular" panose="020B0600000101010101" pitchFamily="50" charset="-127"/>
                </a:endParaRPr>
              </a:p>
            </p:txBody>
          </p:sp>
        </mc:Choice>
        <mc:Fallback xmlns="">
          <p:sp>
            <p:nvSpPr>
              <p:cNvPr id="112" name="TextBox 111">
                <a:extLst>
                  <a:ext uri="{FF2B5EF4-FFF2-40B4-BE49-F238E27FC236}">
                    <a16:creationId xmlns:a16="http://schemas.microsoft.com/office/drawing/2014/main" id="{47A4AF24-783F-4543-862A-51CF335E51E3}"/>
                  </a:ext>
                </a:extLst>
              </p:cNvPr>
              <p:cNvSpPr txBox="1">
                <a:spLocks noRot="1" noChangeAspect="1" noMove="1" noResize="1" noEditPoints="1" noAdjustHandles="1" noChangeArrowheads="1" noChangeShapeType="1" noTextEdit="1"/>
              </p:cNvSpPr>
              <p:nvPr/>
            </p:nvSpPr>
            <p:spPr>
              <a:xfrm>
                <a:off x="237566" y="567324"/>
                <a:ext cx="477503" cy="184666"/>
              </a:xfrm>
              <a:prstGeom prst="rect">
                <a:avLst/>
              </a:prstGeom>
              <a:blipFill>
                <a:blip r:embed="rId9"/>
                <a:stretch>
                  <a:fillRect l="-12821" r="-1282" b="-16667"/>
                </a:stretch>
              </a:blipFill>
            </p:spPr>
            <p:txBody>
              <a:bodyPr/>
              <a:lstStyle/>
              <a:p>
                <a:r>
                  <a:rPr lang="ko-KR" altLang="en-US">
                    <a:noFill/>
                  </a:rPr>
                  <a:t> </a:t>
                </a:r>
              </a:p>
            </p:txBody>
          </p:sp>
        </mc:Fallback>
      </mc:AlternateContent>
      <p:sp>
        <p:nvSpPr>
          <p:cNvPr id="113" name="직사각형 112">
            <a:extLst>
              <a:ext uri="{FF2B5EF4-FFF2-40B4-BE49-F238E27FC236}">
                <a16:creationId xmlns:a16="http://schemas.microsoft.com/office/drawing/2014/main" id="{83358384-F91E-4DAA-A9B1-DC75A3BF9EC1}"/>
              </a:ext>
            </a:extLst>
          </p:cNvPr>
          <p:cNvSpPr/>
          <p:nvPr/>
        </p:nvSpPr>
        <p:spPr>
          <a:xfrm>
            <a:off x="764058" y="524787"/>
            <a:ext cx="2358338" cy="307777"/>
          </a:xfrm>
          <a:prstGeom prst="rect">
            <a:avLst/>
          </a:prstGeom>
        </p:spPr>
        <p:txBody>
          <a:bodyPr wrap="none">
            <a:spAutoFit/>
          </a:bodyPr>
          <a:lstStyle/>
          <a:p>
            <a:r>
              <a:rPr lang="ko-KR" altLang="en-US" sz="1400" dirty="0">
                <a:latin typeface="LG스마트체 Regular" panose="020B0600000101010101" pitchFamily="50" charset="-127"/>
              </a:rPr>
              <a:t>반사에 의한 파장 변화 무시</a:t>
            </a:r>
            <a:endParaRPr lang="ko-KR" altLang="en-US" sz="1400" dirty="0"/>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BE36D86-3A1F-4927-8142-2BE7EF4E83B6}"/>
                  </a:ext>
                </a:extLst>
              </p:cNvPr>
              <p:cNvSpPr txBox="1"/>
              <p:nvPr/>
            </p:nvSpPr>
            <p:spPr>
              <a:xfrm>
                <a:off x="241420" y="815996"/>
                <a:ext cx="163865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𝑇</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𝛼</m:t>
                      </m:r>
                      <m:r>
                        <a:rPr lang="en-US" altLang="ko-KR" sz="1200" b="0" i="1" smtClean="0">
                          <a:latin typeface="Cambria Math" panose="02040503050406030204" pitchFamily="18" charset="0"/>
                        </a:rPr>
                        <m:t>𝑅</m:t>
                      </m:r>
                    </m:oMath>
                  </m:oMathPara>
                </a14:m>
                <a:endParaRPr lang="en-US" altLang="ko-KR" sz="1200" b="0" dirty="0">
                  <a:latin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EBE36D86-3A1F-4927-8142-2BE7EF4E83B6}"/>
                  </a:ext>
                </a:extLst>
              </p:cNvPr>
              <p:cNvSpPr txBox="1">
                <a:spLocks noRot="1" noChangeAspect="1" noMove="1" noResize="1" noEditPoints="1" noAdjustHandles="1" noChangeArrowheads="1" noChangeShapeType="1" noTextEdit="1"/>
              </p:cNvSpPr>
              <p:nvPr/>
            </p:nvSpPr>
            <p:spPr>
              <a:xfrm>
                <a:off x="241420" y="815996"/>
                <a:ext cx="1638654" cy="184666"/>
              </a:xfrm>
              <a:prstGeom prst="rect">
                <a:avLst/>
              </a:prstGeom>
              <a:blipFill>
                <a:blip r:embed="rId10"/>
                <a:stretch>
                  <a:fillRect l="-3358" b="-16667"/>
                </a:stretch>
              </a:blipFill>
            </p:spPr>
            <p:txBody>
              <a:bodyPr/>
              <a:lstStyle/>
              <a:p>
                <a:r>
                  <a:rPr lang="ko-KR" altLang="en-US">
                    <a:noFill/>
                  </a:rPr>
                  <a:t> </a:t>
                </a:r>
              </a:p>
            </p:txBody>
          </p:sp>
        </mc:Fallback>
      </mc:AlternateContent>
      <p:sp>
        <p:nvSpPr>
          <p:cNvPr id="115" name="직사각형 114">
            <a:extLst>
              <a:ext uri="{FF2B5EF4-FFF2-40B4-BE49-F238E27FC236}">
                <a16:creationId xmlns:a16="http://schemas.microsoft.com/office/drawing/2014/main" id="{B6C05065-255B-4C8E-8B45-092FFCE64461}"/>
              </a:ext>
            </a:extLst>
          </p:cNvPr>
          <p:cNvSpPr/>
          <p:nvPr/>
        </p:nvSpPr>
        <p:spPr>
          <a:xfrm>
            <a:off x="3632053" y="771984"/>
            <a:ext cx="1293944" cy="307777"/>
          </a:xfrm>
          <a:prstGeom prst="rect">
            <a:avLst/>
          </a:prstGeom>
        </p:spPr>
        <p:txBody>
          <a:bodyPr wrap="none">
            <a:spAutoFit/>
          </a:bodyPr>
          <a:lstStyle/>
          <a:p>
            <a:r>
              <a:rPr lang="en-US" altLang="ko-KR" sz="1400" dirty="0">
                <a:latin typeface="LG스마트체 Regular" panose="020B0600000101010101" pitchFamily="50" charset="-127"/>
              </a:rPr>
              <a:t>homogeneous</a:t>
            </a:r>
            <a:endParaRPr lang="ko-KR" altLang="en-US" sz="1400" dirty="0"/>
          </a:p>
        </p:txBody>
      </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07D113B-5944-487E-95DE-E9432D92062C}"/>
                  </a:ext>
                </a:extLst>
              </p:cNvPr>
              <p:cNvSpPr txBox="1"/>
              <p:nvPr/>
            </p:nvSpPr>
            <p:spPr>
              <a:xfrm>
                <a:off x="237566" y="1118929"/>
                <a:ext cx="8082918" cy="117391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num>
                            <m:den>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h𝑐</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den>
                              </m:f>
                            </m:den>
                          </m:f>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𝛽</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𝜃</m:t>
                                  </m:r>
                                  <m:r>
                                    <a:rPr lang="en-US" altLang="ko-KR" sz="1200" i="1">
                                      <a:latin typeface="Cambria Math" panose="02040503050406030204" pitchFamily="18" charset="0"/>
                                    </a:rPr>
                                    <m:t>,</m:t>
                                  </m:r>
                                  <m:r>
                                    <a:rPr lang="en-US" altLang="ko-KR" sz="1200" i="1">
                                      <a:latin typeface="Cambria Math" panose="02040503050406030204" pitchFamily="18" charset="0"/>
                                    </a:rPr>
                                    <m:t>𝑅</m:t>
                                  </m:r>
                                </m:e>
                              </m:d>
                              <m:r>
                                <a:rPr lang="en-US" altLang="ko-KR" sz="1200" i="1">
                                  <a:latin typeface="Cambria Math" panose="02040503050406030204" pitchFamily="18" charset="0"/>
                                  <a:ea typeface="Cambria Math" panose="02040503050406030204" pitchFamily="18" charset="0"/>
                                </a:rPr>
                                <m:t>∆</m:t>
                              </m:r>
                              <m:r>
                                <a:rPr lang="en-US" altLang="ko-KR" sz="1200" i="1">
                                  <a:latin typeface="Cambria Math" panose="02040503050406030204" pitchFamily="18" charset="0"/>
                                  <a:ea typeface="Cambria Math" panose="02040503050406030204" pitchFamily="18" charset="0"/>
                                </a:rPr>
                                <m:t>𝑅</m:t>
                              </m:r>
                            </m:e>
                            <m:sub>
                              <m:r>
                                <a:rPr lang="en-US" altLang="ko-KR" sz="1200" i="1">
                                  <a:latin typeface="Cambria Math" panose="02040503050406030204" pitchFamily="18" charset="0"/>
                                </a:rPr>
                                <m:t>𝐿</m:t>
                              </m:r>
                            </m:sub>
                          </m:sSub>
                        </m:e>
                      </m:d>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unc>
                            <m:funcPr>
                              <m:ctrlPr>
                                <a:rPr lang="en-US" altLang="ko-KR" sz="1200" i="1" smtClean="0">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e>
                              </m:func>
                            </m:e>
                          </m:func>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b="0" i="1" smtClean="0">
                          <a:latin typeface="Cambria Math" panose="02040503050406030204" pitchFamily="18" charset="0"/>
                        </a:rPr>
                        <m:t>+</m:t>
                      </m:r>
                      <m:r>
                        <a:rPr lang="en-US" altLang="ko-KR" sz="120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 xmlns:m="http://schemas.openxmlformats.org/officeDocument/2006/math">
                      <m:r>
                        <a:rPr lang="en-US" altLang="ko-KR" sz="1200" b="0" i="1" smtClean="0">
                          <a:latin typeface="Cambria Math" panose="02040503050406030204" pitchFamily="18" charset="0"/>
                        </a:rPr>
                        <m:t>              =</m:t>
                      </m:r>
                      <m:d>
                        <m:dPr>
                          <m:begChr m:val="["/>
                          <m:endChr m:val="]"/>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𝑡</m:t>
                              </m:r>
                            </m:num>
                            <m:den>
                              <m:f>
                                <m:fPr>
                                  <m:ctrlPr>
                                    <a:rPr lang="en-US" altLang="ko-KR" sz="1200" i="1">
                                      <a:latin typeface="Cambria Math" panose="02040503050406030204" pitchFamily="18" charset="0"/>
                                    </a:rPr>
                                  </m:ctrlPr>
                                </m:fPr>
                                <m:num>
                                  <m:r>
                                    <a:rPr lang="en-US" altLang="ko-KR" sz="1200" i="1">
                                      <a:latin typeface="Cambria Math" panose="02040503050406030204" pitchFamily="18" charset="0"/>
                                    </a:rPr>
                                    <m:t>h𝑐</m:t>
                                  </m:r>
                                </m:num>
                                <m:den>
                                  <m:r>
                                    <a:rPr lang="en-US" altLang="ko-KR" sz="1200" i="1">
                                      <a:latin typeface="Cambria Math" panose="02040503050406030204" pitchFamily="18" charset="0"/>
                                    </a:rPr>
                                    <m:t>𝜆</m:t>
                                  </m:r>
                                </m:den>
                              </m:f>
                            </m:den>
                          </m:f>
                        </m:e>
                      </m:d>
                      <m:r>
                        <a:rPr lang="en-US" altLang="ko-KR" sz="1200" i="1">
                          <a:latin typeface="Cambria Math" panose="02040503050406030204" pitchFamily="18" charset="0"/>
                        </a:rPr>
                        <m:t>∙</m:t>
                      </m:r>
                      <m:r>
                        <a:rPr lang="en-US" altLang="ko-KR" sz="1200" b="0" i="1" smtClean="0">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−2</m:t>
                              </m:r>
                              <m:r>
                                <a:rPr lang="en-US" altLang="ko-KR" sz="1200" i="1">
                                  <a:latin typeface="Cambria Math" panose="02040503050406030204" pitchFamily="18" charset="0"/>
                                </a:rPr>
                                <m:t>𝛼</m:t>
                              </m:r>
                              <m:r>
                                <a:rPr lang="en-US" altLang="ko-KR" sz="1200" i="1">
                                  <a:latin typeface="Cambria Math" panose="02040503050406030204" pitchFamily="18" charset="0"/>
                                </a:rPr>
                                <m:t>𝑅</m:t>
                              </m:r>
                            </m:e>
                          </m:d>
                        </m:e>
                      </m:func>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F07D113B-5944-487E-95DE-E9432D92062C}"/>
                  </a:ext>
                </a:extLst>
              </p:cNvPr>
              <p:cNvSpPr txBox="1">
                <a:spLocks noRot="1" noChangeAspect="1" noMove="1" noResize="1" noEditPoints="1" noAdjustHandles="1" noChangeArrowheads="1" noChangeShapeType="1" noTextEdit="1"/>
              </p:cNvSpPr>
              <p:nvPr/>
            </p:nvSpPr>
            <p:spPr>
              <a:xfrm>
                <a:off x="237566" y="1118929"/>
                <a:ext cx="8082918" cy="1173911"/>
              </a:xfrm>
              <a:prstGeom prst="rect">
                <a:avLst/>
              </a:prstGeom>
              <a:blipFill>
                <a:blip r:embed="rId11"/>
                <a:stretch>
                  <a:fillRect l="-679" t="-65625" b="-317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8" name="직사각형 117">
                <a:extLst>
                  <a:ext uri="{FF2B5EF4-FFF2-40B4-BE49-F238E27FC236}">
                    <a16:creationId xmlns:a16="http://schemas.microsoft.com/office/drawing/2014/main" id="{463913C0-1950-4D65-85EF-42D08A0109B7}"/>
                  </a:ext>
                </a:extLst>
              </p:cNvPr>
              <p:cNvSpPr/>
              <p:nvPr/>
            </p:nvSpPr>
            <p:spPr>
              <a:xfrm>
                <a:off x="1830026" y="753379"/>
                <a:ext cx="160050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𝛽</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𝜃</m:t>
                              </m:r>
                              <m:r>
                                <a:rPr lang="en-US" altLang="ko-KR" sz="1200" i="1">
                                  <a:latin typeface="Cambria Math" panose="02040503050406030204" pitchFamily="18" charset="0"/>
                                </a:rPr>
                                <m:t>,</m:t>
                              </m:r>
                              <m:r>
                                <a:rPr lang="en-US" altLang="ko-KR" sz="1200" i="1">
                                  <a:latin typeface="Cambria Math" panose="02040503050406030204" pitchFamily="18" charset="0"/>
                                </a:rPr>
                                <m:t>𝑅</m:t>
                              </m:r>
                            </m:e>
                          </m:d>
                          <m:r>
                            <a:rPr lang="en-US" altLang="ko-KR" sz="1200" i="1">
                              <a:latin typeface="Cambria Math" panose="02040503050406030204" pitchFamily="18" charset="0"/>
                              <a:ea typeface="Cambria Math" panose="02040503050406030204" pitchFamily="18" charset="0"/>
                            </a:rPr>
                            <m:t>∆</m:t>
                          </m:r>
                          <m:r>
                            <a:rPr lang="en-US" altLang="ko-KR" sz="1200" i="1">
                              <a:latin typeface="Cambria Math" panose="02040503050406030204" pitchFamily="18" charset="0"/>
                              <a:ea typeface="Cambria Math" panose="02040503050406030204" pitchFamily="18" charset="0"/>
                            </a:rPr>
                            <m:t>𝑅</m:t>
                          </m:r>
                        </m:e>
                        <m:sub>
                          <m:r>
                            <a:rPr lang="en-US" altLang="ko-KR" sz="1200" i="1">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𝛽</m:t>
                      </m:r>
                    </m:oMath>
                  </m:oMathPara>
                </a14:m>
                <a:endParaRPr lang="ko-KR" altLang="en-US" sz="1200" dirty="0"/>
              </a:p>
            </p:txBody>
          </p:sp>
        </mc:Choice>
        <mc:Fallback xmlns="">
          <p:sp>
            <p:nvSpPr>
              <p:cNvPr id="118" name="직사각형 117">
                <a:extLst>
                  <a:ext uri="{FF2B5EF4-FFF2-40B4-BE49-F238E27FC236}">
                    <a16:creationId xmlns:a16="http://schemas.microsoft.com/office/drawing/2014/main" id="{463913C0-1950-4D65-85EF-42D08A0109B7}"/>
                  </a:ext>
                </a:extLst>
              </p:cNvPr>
              <p:cNvSpPr>
                <a:spLocks noRot="1" noChangeAspect="1" noMove="1" noResize="1" noEditPoints="1" noAdjustHandles="1" noChangeArrowheads="1" noChangeShapeType="1" noTextEdit="1"/>
              </p:cNvSpPr>
              <p:nvPr/>
            </p:nvSpPr>
            <p:spPr>
              <a:xfrm>
                <a:off x="1830026" y="753379"/>
                <a:ext cx="1600503" cy="276999"/>
              </a:xfrm>
              <a:prstGeom prst="rect">
                <a:avLst/>
              </a:prstGeom>
              <a:blipFill>
                <a:blip r:embed="rId12"/>
                <a:stretch>
                  <a:fillRect b="-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7B94BEDA-142E-4F3F-A877-59B73B9F9B8A}"/>
                  </a:ext>
                </a:extLst>
              </p:cNvPr>
              <p:cNvSpPr txBox="1"/>
              <p:nvPr/>
            </p:nvSpPr>
            <p:spPr>
              <a:xfrm>
                <a:off x="237566" y="4439261"/>
                <a:ext cx="3914598" cy="58695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𝑡</m:t>
                              </m:r>
                            </m:num>
                            <m:den>
                              <m:f>
                                <m:fPr>
                                  <m:ctrlPr>
                                    <a:rPr lang="en-US" altLang="ko-KR" sz="1200" i="1">
                                      <a:latin typeface="Cambria Math" panose="02040503050406030204" pitchFamily="18" charset="0"/>
                                    </a:rPr>
                                  </m:ctrlPr>
                                </m:fPr>
                                <m:num>
                                  <m:r>
                                    <a:rPr lang="en-US" altLang="ko-KR" sz="1200" i="1">
                                      <a:latin typeface="Cambria Math" panose="02040503050406030204" pitchFamily="18" charset="0"/>
                                    </a:rPr>
                                    <m:t>h𝑐</m:t>
                                  </m:r>
                                </m:num>
                                <m:den>
                                  <m:r>
                                    <a:rPr lang="en-US" altLang="ko-KR" sz="1200" i="1">
                                      <a:latin typeface="Cambria Math" panose="02040503050406030204" pitchFamily="18" charset="0"/>
                                    </a:rPr>
                                    <m:t>𝜆</m:t>
                                  </m:r>
                                </m:den>
                              </m:f>
                            </m:den>
                          </m:f>
                        </m:e>
                      </m:d>
                      <m:r>
                        <a:rPr lang="en-US" altLang="ko-KR" sz="1200" i="1">
                          <a:latin typeface="Cambria Math" panose="02040503050406030204" pitchFamily="18" charset="0"/>
                        </a:rPr>
                        <m:t>∙</m:t>
                      </m:r>
                      <m:r>
                        <a:rPr lang="en-US" altLang="ko-KR" sz="1200" i="1">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𝛼</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7B94BEDA-142E-4F3F-A877-59B73B9F9B8A}"/>
                  </a:ext>
                </a:extLst>
              </p:cNvPr>
              <p:cNvSpPr txBox="1">
                <a:spLocks noRot="1" noChangeAspect="1" noMove="1" noResize="1" noEditPoints="1" noAdjustHandles="1" noChangeArrowheads="1" noChangeShapeType="1" noTextEdit="1"/>
              </p:cNvSpPr>
              <p:nvPr/>
            </p:nvSpPr>
            <p:spPr>
              <a:xfrm>
                <a:off x="237566" y="4439261"/>
                <a:ext cx="3914598" cy="586956"/>
              </a:xfrm>
              <a:prstGeom prst="rect">
                <a:avLst/>
              </a:prstGeom>
              <a:blipFill>
                <a:blip r:embed="rId13"/>
                <a:stretch>
                  <a:fillRect l="-1402" b="-10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D31D2C-A7A4-4623-9EFF-74874E979F3E}"/>
                  </a:ext>
                </a:extLst>
              </p:cNvPr>
              <p:cNvSpPr txBox="1"/>
              <p:nvPr/>
            </p:nvSpPr>
            <p:spPr>
              <a:xfrm>
                <a:off x="5061979" y="4439261"/>
                <a:ext cx="4565417" cy="58695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𝑡</m:t>
                              </m:r>
                            </m:num>
                            <m:den>
                              <m:f>
                                <m:fPr>
                                  <m:ctrlPr>
                                    <a:rPr lang="en-US" altLang="ko-KR" sz="1200" i="1">
                                      <a:latin typeface="Cambria Math" panose="02040503050406030204" pitchFamily="18" charset="0"/>
                                    </a:rPr>
                                  </m:ctrlPr>
                                </m:fPr>
                                <m:num>
                                  <m:r>
                                    <a:rPr lang="en-US" altLang="ko-KR" sz="1200" i="1">
                                      <a:latin typeface="Cambria Math" panose="02040503050406030204" pitchFamily="18" charset="0"/>
                                    </a:rPr>
                                    <m:t>h𝑐</m:t>
                                  </m:r>
                                </m:num>
                                <m:den>
                                  <m:r>
                                    <a:rPr lang="en-US" altLang="ko-KR" sz="1200" i="1">
                                      <a:latin typeface="Cambria Math" panose="02040503050406030204" pitchFamily="18" charset="0"/>
                                    </a:rPr>
                                    <m:t>𝜆</m:t>
                                  </m:r>
                                </m:den>
                              </m:f>
                            </m:den>
                          </m:f>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𝑟</m:t>
                              </m:r>
                            </m:e>
                            <m:sup>
                              <m:r>
                                <a:rPr lang="en-US" altLang="ko-KR" sz="1200" b="0" i="1" smtClean="0">
                                  <a:latin typeface="Cambria Math" panose="02040503050406030204" pitchFamily="18" charset="0"/>
                                </a:rPr>
                                <m:t>2</m:t>
                              </m:r>
                            </m:sup>
                          </m:sSup>
                        </m:num>
                        <m:den>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𝜃</m:t>
                                  </m:r>
                                </m:e>
                              </m:d>
                            </m:e>
                            <m:sup>
                              <m:r>
                                <a:rPr lang="en-US" altLang="ko-KR" sz="1200" b="0" i="1" smtClean="0">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𝛼</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D31D2C-A7A4-4623-9EFF-74874E979F3E}"/>
                  </a:ext>
                </a:extLst>
              </p:cNvPr>
              <p:cNvSpPr txBox="1">
                <a:spLocks noRot="1" noChangeAspect="1" noMove="1" noResize="1" noEditPoints="1" noAdjustHandles="1" noChangeArrowheads="1" noChangeShapeType="1" noTextEdit="1"/>
              </p:cNvSpPr>
              <p:nvPr/>
            </p:nvSpPr>
            <p:spPr>
              <a:xfrm>
                <a:off x="5061979" y="4439261"/>
                <a:ext cx="4565417" cy="586956"/>
              </a:xfrm>
              <a:prstGeom prst="rect">
                <a:avLst/>
              </a:prstGeom>
              <a:blipFill>
                <a:blip r:embed="rId14"/>
                <a:stretch>
                  <a:fillRect l="-1202" b="-103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B6F157B2-4EE5-468A-82DA-035C41847862}"/>
                  </a:ext>
                </a:extLst>
              </p:cNvPr>
              <p:cNvSpPr txBox="1"/>
              <p:nvPr/>
            </p:nvSpPr>
            <p:spPr>
              <a:xfrm>
                <a:off x="237566" y="5454984"/>
                <a:ext cx="3613040"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𝛼</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21" name="TextBox 120">
                <a:extLst>
                  <a:ext uri="{FF2B5EF4-FFF2-40B4-BE49-F238E27FC236}">
                    <a16:creationId xmlns:a16="http://schemas.microsoft.com/office/drawing/2014/main" id="{B6F157B2-4EE5-468A-82DA-035C41847862}"/>
                  </a:ext>
                </a:extLst>
              </p:cNvPr>
              <p:cNvSpPr txBox="1">
                <a:spLocks noRot="1" noChangeAspect="1" noMove="1" noResize="1" noEditPoints="1" noAdjustHandles="1" noChangeArrowheads="1" noChangeShapeType="1" noTextEdit="1"/>
              </p:cNvSpPr>
              <p:nvPr/>
            </p:nvSpPr>
            <p:spPr>
              <a:xfrm>
                <a:off x="237566" y="5454984"/>
                <a:ext cx="3613040" cy="345672"/>
              </a:xfrm>
              <a:prstGeom prst="rect">
                <a:avLst/>
              </a:prstGeom>
              <a:blipFill>
                <a:blip r:embed="rId15"/>
                <a:stretch>
                  <a:fillRect l="-1518" t="-3509" b="-140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0797633A-5A66-43D6-B85C-27E2DE4C6C4E}"/>
                  </a:ext>
                </a:extLst>
              </p:cNvPr>
              <p:cNvSpPr txBox="1"/>
              <p:nvPr/>
            </p:nvSpPr>
            <p:spPr>
              <a:xfrm>
                <a:off x="5061979" y="5394240"/>
                <a:ext cx="4174797" cy="3966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𝑟</m:t>
                              </m:r>
                            </m:e>
                            <m:sup>
                              <m:r>
                                <a:rPr lang="en-US" altLang="ko-KR" sz="1200" b="0" i="1" smtClean="0">
                                  <a:latin typeface="Cambria Math" panose="02040503050406030204" pitchFamily="18" charset="0"/>
                                </a:rPr>
                                <m:t>2</m:t>
                              </m:r>
                            </m:sup>
                          </m:sSup>
                        </m:num>
                        <m:den>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𝜃</m:t>
                                  </m:r>
                                </m:e>
                              </m:d>
                            </m:e>
                            <m:sup>
                              <m:r>
                                <a:rPr lang="en-US" altLang="ko-KR" sz="1200" b="0" i="1" smtClean="0">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r>
                        <a:rPr lang="en-US" altLang="ko-KR" sz="1200" i="1">
                          <a:latin typeface="Cambria Math" panose="02040503050406030204" pitchFamily="18" charset="0"/>
                        </a:rPr>
                        <m:t>𝛼</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22" name="TextBox 121">
                <a:extLst>
                  <a:ext uri="{FF2B5EF4-FFF2-40B4-BE49-F238E27FC236}">
                    <a16:creationId xmlns:a16="http://schemas.microsoft.com/office/drawing/2014/main" id="{0797633A-5A66-43D6-B85C-27E2DE4C6C4E}"/>
                  </a:ext>
                </a:extLst>
              </p:cNvPr>
              <p:cNvSpPr txBox="1">
                <a:spLocks noRot="1" noChangeAspect="1" noMove="1" noResize="1" noEditPoints="1" noAdjustHandles="1" noChangeArrowheads="1" noChangeShapeType="1" noTextEdit="1"/>
              </p:cNvSpPr>
              <p:nvPr/>
            </p:nvSpPr>
            <p:spPr>
              <a:xfrm>
                <a:off x="5061979" y="5394240"/>
                <a:ext cx="4174797" cy="396647"/>
              </a:xfrm>
              <a:prstGeom prst="rect">
                <a:avLst/>
              </a:prstGeom>
              <a:blipFill>
                <a:blip r:embed="rId16"/>
                <a:stretch>
                  <a:fillRect l="-1314" b="-6154"/>
                </a:stretch>
              </a:blipFill>
            </p:spPr>
            <p:txBody>
              <a:bodyPr/>
              <a:lstStyle/>
              <a:p>
                <a:r>
                  <a:rPr lang="ko-KR" altLang="en-US">
                    <a:noFill/>
                  </a:rPr>
                  <a:t> </a:t>
                </a:r>
              </a:p>
            </p:txBody>
          </p:sp>
        </mc:Fallback>
      </mc:AlternateContent>
      <p:pic>
        <p:nvPicPr>
          <p:cNvPr id="1026" name="Picture 2" descr="Atmospheric extinction coefficient calculated for 905 nm and 1550 nm wavelengths and selected atmospheric conditions. Atmospheric extinction coefficient g (km -1 ), Rel. Humid. 70%">
            <a:extLst>
              <a:ext uri="{FF2B5EF4-FFF2-40B4-BE49-F238E27FC236}">
                <a16:creationId xmlns:a16="http://schemas.microsoft.com/office/drawing/2014/main" id="{A220FB90-1EAE-42AA-B00A-EAAB9D31B9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29417" y="1868043"/>
            <a:ext cx="2791872" cy="210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4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14E3BB6C-E69B-4209-ABB6-834AFBAF67B3}"/>
              </a:ext>
            </a:extLst>
          </p:cNvPr>
          <p:cNvSpPr/>
          <p:nvPr/>
        </p:nvSpPr>
        <p:spPr>
          <a:xfrm>
            <a:off x="2118359" y="2179320"/>
            <a:ext cx="5021581" cy="2434872"/>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grpSp>
        <p:nvGrpSpPr>
          <p:cNvPr id="45" name="그룹 44">
            <a:extLst>
              <a:ext uri="{FF2B5EF4-FFF2-40B4-BE49-F238E27FC236}">
                <a16:creationId xmlns:a16="http://schemas.microsoft.com/office/drawing/2014/main" id="{6E97F3AF-FC57-4EE4-81F0-C38FA5806833}"/>
              </a:ext>
            </a:extLst>
          </p:cNvPr>
          <p:cNvGrpSpPr/>
          <p:nvPr/>
        </p:nvGrpSpPr>
        <p:grpSpPr>
          <a:xfrm rot="10800000">
            <a:off x="3799915" y="2346814"/>
            <a:ext cx="1153085" cy="1153085"/>
            <a:chOff x="4978531" y="1379882"/>
            <a:chExt cx="270352" cy="270352"/>
          </a:xfrm>
          <a:solidFill>
            <a:schemeClr val="bg1"/>
          </a:solidFill>
        </p:grpSpPr>
        <p:sp>
          <p:nvSpPr>
            <p:cNvPr id="49" name="직사각형 48">
              <a:extLst>
                <a:ext uri="{FF2B5EF4-FFF2-40B4-BE49-F238E27FC236}">
                  <a16:creationId xmlns:a16="http://schemas.microsoft.com/office/drawing/2014/main" id="{EC96A798-E7A1-430D-A02B-EBAAA6455766}"/>
                </a:ext>
              </a:extLst>
            </p:cNvPr>
            <p:cNvSpPr/>
            <p:nvPr/>
          </p:nvSpPr>
          <p:spPr>
            <a:xfrm>
              <a:off x="4978531" y="1379882"/>
              <a:ext cx="270352" cy="270352"/>
            </a:xfrm>
            <a:prstGeom prst="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연결선 49">
              <a:extLst>
                <a:ext uri="{FF2B5EF4-FFF2-40B4-BE49-F238E27FC236}">
                  <a16:creationId xmlns:a16="http://schemas.microsoft.com/office/drawing/2014/main" id="{17CB198D-81E1-4F32-98CD-7004ACB12921}"/>
                </a:ext>
              </a:extLst>
            </p:cNvPr>
            <p:cNvCxnSpPr/>
            <p:nvPr/>
          </p:nvCxnSpPr>
          <p:spPr>
            <a:xfrm flipH="1">
              <a:off x="4978531" y="1379882"/>
              <a:ext cx="270352" cy="270352"/>
            </a:xfrm>
            <a:prstGeom prst="line">
              <a:avLst/>
            </a:prstGeom>
            <a:grpFill/>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6" name="직선 화살표 연결선 65">
            <a:extLst>
              <a:ext uri="{FF2B5EF4-FFF2-40B4-BE49-F238E27FC236}">
                <a16:creationId xmlns:a16="http://schemas.microsoft.com/office/drawing/2014/main" id="{F80BCF6D-F89D-43ED-BF79-D9D6766297CD}"/>
              </a:ext>
            </a:extLst>
          </p:cNvPr>
          <p:cNvCxnSpPr>
            <a:cxnSpLocks/>
          </p:cNvCxnSpPr>
          <p:nvPr/>
        </p:nvCxnSpPr>
        <p:spPr>
          <a:xfrm flipV="1">
            <a:off x="6326210" y="1620798"/>
            <a:ext cx="0" cy="340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4F5CE1F3-13CC-4FC2-8CFB-67B07E9333D8}"/>
              </a:ext>
            </a:extLst>
          </p:cNvPr>
          <p:cNvCxnSpPr>
            <a:cxnSpLocks/>
          </p:cNvCxnSpPr>
          <p:nvPr/>
        </p:nvCxnSpPr>
        <p:spPr>
          <a:xfrm>
            <a:off x="2992582" y="2923357"/>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D70B0075-2A54-4CD3-8312-5477EC57D5AE}"/>
              </a:ext>
            </a:extLst>
          </p:cNvPr>
          <p:cNvCxnSpPr>
            <a:cxnSpLocks/>
          </p:cNvCxnSpPr>
          <p:nvPr/>
        </p:nvCxnSpPr>
        <p:spPr>
          <a:xfrm>
            <a:off x="5913320" y="1552233"/>
            <a:ext cx="111478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a16="http://schemas.microsoft.com/office/drawing/2014/main" id="{3D31C633-AC39-41E7-BA06-F22C820D06BA}"/>
              </a:ext>
            </a:extLst>
          </p:cNvPr>
          <p:cNvGrpSpPr/>
          <p:nvPr/>
        </p:nvGrpSpPr>
        <p:grpSpPr>
          <a:xfrm>
            <a:off x="6156560" y="2629669"/>
            <a:ext cx="587375" cy="587376"/>
            <a:chOff x="6884309" y="2405109"/>
            <a:chExt cx="1174750" cy="1174751"/>
          </a:xfrm>
        </p:grpSpPr>
        <p:cxnSp>
          <p:nvCxnSpPr>
            <p:cNvPr id="105" name="직선 연결선 104">
              <a:extLst>
                <a:ext uri="{FF2B5EF4-FFF2-40B4-BE49-F238E27FC236}">
                  <a16:creationId xmlns:a16="http://schemas.microsoft.com/office/drawing/2014/main" id="{44D35495-9AD4-4AAD-A1E0-819F37B5CEFE}"/>
                </a:ext>
              </a:extLst>
            </p:cNvPr>
            <p:cNvCxnSpPr>
              <a:cxnSpLocks/>
            </p:cNvCxnSpPr>
            <p:nvPr/>
          </p:nvCxnSpPr>
          <p:spPr>
            <a:xfrm flipV="1">
              <a:off x="6884309" y="2405109"/>
              <a:ext cx="1174750" cy="11747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88B77BB3-FF75-49DE-9869-7ED978CD01EC}"/>
                </a:ext>
              </a:extLst>
            </p:cNvPr>
            <p:cNvCxnSpPr>
              <a:cxnSpLocks/>
            </p:cNvCxnSpPr>
            <p:nvPr/>
          </p:nvCxnSpPr>
          <p:spPr>
            <a:xfrm rot="-1200000" flipV="1">
              <a:off x="6884309" y="2405109"/>
              <a:ext cx="1174750" cy="11747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2" name="직사각형 71">
            <a:extLst>
              <a:ext uri="{FF2B5EF4-FFF2-40B4-BE49-F238E27FC236}">
                <a16:creationId xmlns:a16="http://schemas.microsoft.com/office/drawing/2014/main" id="{42974BC5-7654-488C-89FD-0285D6363897}"/>
              </a:ext>
            </a:extLst>
          </p:cNvPr>
          <p:cNvSpPr/>
          <p:nvPr/>
        </p:nvSpPr>
        <p:spPr>
          <a:xfrm rot="10800000">
            <a:off x="3249047" y="2346814"/>
            <a:ext cx="228510" cy="1153085"/>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a:extLst>
              <a:ext uri="{FF2B5EF4-FFF2-40B4-BE49-F238E27FC236}">
                <a16:creationId xmlns:a16="http://schemas.microsoft.com/office/drawing/2014/main" id="{34E47568-AFE2-4B73-8CEC-63903A1EFDFE}"/>
              </a:ext>
            </a:extLst>
          </p:cNvPr>
          <p:cNvSpPr/>
          <p:nvPr/>
        </p:nvSpPr>
        <p:spPr>
          <a:xfrm rot="10800000">
            <a:off x="5369214" y="2346814"/>
            <a:ext cx="228510" cy="1153085"/>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6" name="직선 화살표 연결선 75">
            <a:extLst>
              <a:ext uri="{FF2B5EF4-FFF2-40B4-BE49-F238E27FC236}">
                <a16:creationId xmlns:a16="http://schemas.microsoft.com/office/drawing/2014/main" id="{2DE7F3F0-D78D-476C-8020-685C3B2A59A6}"/>
              </a:ext>
            </a:extLst>
          </p:cNvPr>
          <p:cNvCxnSpPr>
            <a:cxnSpLocks/>
          </p:cNvCxnSpPr>
          <p:nvPr/>
        </p:nvCxnSpPr>
        <p:spPr>
          <a:xfrm>
            <a:off x="3540523" y="2923330"/>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65CB4504-969F-4067-AC47-3A6B0090D9BD}"/>
              </a:ext>
            </a:extLst>
          </p:cNvPr>
          <p:cNvCxnSpPr>
            <a:cxnSpLocks/>
          </p:cNvCxnSpPr>
          <p:nvPr/>
        </p:nvCxnSpPr>
        <p:spPr>
          <a:xfrm flipV="1">
            <a:off x="3627886" y="2592289"/>
            <a:ext cx="0" cy="234000"/>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4AA50476-B6B0-4CED-80C3-18C196B4556E}"/>
              </a:ext>
            </a:extLst>
          </p:cNvPr>
          <p:cNvCxnSpPr>
            <a:cxnSpLocks/>
          </p:cNvCxnSpPr>
          <p:nvPr/>
        </p:nvCxnSpPr>
        <p:spPr>
          <a:xfrm>
            <a:off x="5079365" y="2826289"/>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7C0532F3-365A-4ED1-B367-A248CD62456F}"/>
              </a:ext>
            </a:extLst>
          </p:cNvPr>
          <p:cNvCxnSpPr>
            <a:cxnSpLocks/>
          </p:cNvCxnSpPr>
          <p:nvPr/>
        </p:nvCxnSpPr>
        <p:spPr>
          <a:xfrm flipV="1">
            <a:off x="5157571" y="2512669"/>
            <a:ext cx="0" cy="234000"/>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원호 3">
            <a:extLst>
              <a:ext uri="{FF2B5EF4-FFF2-40B4-BE49-F238E27FC236}">
                <a16:creationId xmlns:a16="http://schemas.microsoft.com/office/drawing/2014/main" id="{20F10C45-B782-44E6-AA7F-0CBE6F166966}"/>
              </a:ext>
            </a:extLst>
          </p:cNvPr>
          <p:cNvSpPr/>
          <p:nvPr/>
        </p:nvSpPr>
        <p:spPr>
          <a:xfrm>
            <a:off x="5793252" y="2584792"/>
            <a:ext cx="167780" cy="167780"/>
          </a:xfrm>
          <a:prstGeom prst="arc">
            <a:avLst>
              <a:gd name="adj1" fmla="val 6755685"/>
              <a:gd name="adj2" fmla="val 387750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82" name="직선 화살표 연결선 81">
            <a:extLst>
              <a:ext uri="{FF2B5EF4-FFF2-40B4-BE49-F238E27FC236}">
                <a16:creationId xmlns:a16="http://schemas.microsoft.com/office/drawing/2014/main" id="{EB1D1416-D2C8-46B0-99D7-003E4B62A429}"/>
              </a:ext>
            </a:extLst>
          </p:cNvPr>
          <p:cNvCxnSpPr>
            <a:cxnSpLocks/>
          </p:cNvCxnSpPr>
          <p:nvPr/>
        </p:nvCxnSpPr>
        <p:spPr>
          <a:xfrm>
            <a:off x="5710754" y="2826289"/>
            <a:ext cx="36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F9EB5CB6-8B8E-4634-B144-07352620718C}"/>
              </a:ext>
            </a:extLst>
          </p:cNvPr>
          <p:cNvCxnSpPr>
            <a:cxnSpLocks/>
          </p:cNvCxnSpPr>
          <p:nvPr/>
        </p:nvCxnSpPr>
        <p:spPr>
          <a:xfrm flipH="1">
            <a:off x="5710754" y="3065225"/>
            <a:ext cx="36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타원 87">
            <a:extLst>
              <a:ext uri="{FF2B5EF4-FFF2-40B4-BE49-F238E27FC236}">
                <a16:creationId xmlns:a16="http://schemas.microsoft.com/office/drawing/2014/main" id="{00DBF7AF-1185-4268-9360-46434C3B7342}"/>
              </a:ext>
            </a:extLst>
          </p:cNvPr>
          <p:cNvSpPr/>
          <p:nvPr/>
        </p:nvSpPr>
        <p:spPr>
          <a:xfrm rot="16200000">
            <a:off x="2243379" y="2812899"/>
            <a:ext cx="1153085" cy="220917"/>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89" name="직선 화살표 연결선 88">
            <a:extLst>
              <a:ext uri="{FF2B5EF4-FFF2-40B4-BE49-F238E27FC236}">
                <a16:creationId xmlns:a16="http://schemas.microsoft.com/office/drawing/2014/main" id="{0EB4D1F7-D593-4336-BFDE-A15488C0D4A6}"/>
              </a:ext>
            </a:extLst>
          </p:cNvPr>
          <p:cNvCxnSpPr>
            <a:cxnSpLocks/>
          </p:cNvCxnSpPr>
          <p:nvPr/>
        </p:nvCxnSpPr>
        <p:spPr>
          <a:xfrm flipH="1">
            <a:off x="5079365" y="3080567"/>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E7CEECFC-CD2B-4734-A219-78D215541509}"/>
              </a:ext>
            </a:extLst>
          </p:cNvPr>
          <p:cNvCxnSpPr>
            <a:cxnSpLocks/>
          </p:cNvCxnSpPr>
          <p:nvPr/>
        </p:nvCxnSpPr>
        <p:spPr>
          <a:xfrm rot="16200000" flipV="1">
            <a:off x="5181125" y="3146293"/>
            <a:ext cx="0" cy="234000"/>
          </a:xfrm>
          <a:prstGeom prst="straightConnector1">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C6AD6541-E177-4149-9DDB-1D5CCB371C9A}"/>
              </a:ext>
            </a:extLst>
          </p:cNvPr>
          <p:cNvCxnSpPr>
            <a:cxnSpLocks/>
          </p:cNvCxnSpPr>
          <p:nvPr/>
        </p:nvCxnSpPr>
        <p:spPr>
          <a:xfrm>
            <a:off x="2432062" y="2923357"/>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타원 98">
            <a:extLst>
              <a:ext uri="{FF2B5EF4-FFF2-40B4-BE49-F238E27FC236}">
                <a16:creationId xmlns:a16="http://schemas.microsoft.com/office/drawing/2014/main" id="{F81D7322-E38A-40F4-9167-20C7322D33F5}"/>
              </a:ext>
            </a:extLst>
          </p:cNvPr>
          <p:cNvSpPr/>
          <p:nvPr/>
        </p:nvSpPr>
        <p:spPr>
          <a:xfrm>
            <a:off x="5873178" y="2050992"/>
            <a:ext cx="1153085" cy="220917"/>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03" name="직선 화살표 연결선 102">
            <a:extLst>
              <a:ext uri="{FF2B5EF4-FFF2-40B4-BE49-F238E27FC236}">
                <a16:creationId xmlns:a16="http://schemas.microsoft.com/office/drawing/2014/main" id="{AE44B157-42C4-48F4-BF45-01F0BC650E73}"/>
              </a:ext>
            </a:extLst>
          </p:cNvPr>
          <p:cNvCxnSpPr>
            <a:cxnSpLocks/>
          </p:cNvCxnSpPr>
          <p:nvPr/>
        </p:nvCxnSpPr>
        <p:spPr>
          <a:xfrm>
            <a:off x="6593004" y="1620798"/>
            <a:ext cx="0" cy="340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원호 103">
            <a:extLst>
              <a:ext uri="{FF2B5EF4-FFF2-40B4-BE49-F238E27FC236}">
                <a16:creationId xmlns:a16="http://schemas.microsoft.com/office/drawing/2014/main" id="{7B8A5D1E-3833-43EE-9556-AC253BB99016}"/>
              </a:ext>
            </a:extLst>
          </p:cNvPr>
          <p:cNvSpPr/>
          <p:nvPr/>
        </p:nvSpPr>
        <p:spPr>
          <a:xfrm>
            <a:off x="6025034" y="1714659"/>
            <a:ext cx="167780" cy="167780"/>
          </a:xfrm>
          <a:prstGeom prst="arc">
            <a:avLst>
              <a:gd name="adj1" fmla="val 6755685"/>
              <a:gd name="adj2" fmla="val 387750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6" name="원호 105">
            <a:extLst>
              <a:ext uri="{FF2B5EF4-FFF2-40B4-BE49-F238E27FC236}">
                <a16:creationId xmlns:a16="http://schemas.microsoft.com/office/drawing/2014/main" id="{92618E92-0F34-4FE1-8850-C5C44B2C5ACD}"/>
              </a:ext>
            </a:extLst>
          </p:cNvPr>
          <p:cNvSpPr/>
          <p:nvPr/>
        </p:nvSpPr>
        <p:spPr>
          <a:xfrm flipH="1">
            <a:off x="6743707" y="1700321"/>
            <a:ext cx="167780" cy="167780"/>
          </a:xfrm>
          <a:prstGeom prst="arc">
            <a:avLst>
              <a:gd name="adj1" fmla="val 6755685"/>
              <a:gd name="adj2" fmla="val 3877504"/>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8" name="원호 107">
            <a:extLst>
              <a:ext uri="{FF2B5EF4-FFF2-40B4-BE49-F238E27FC236}">
                <a16:creationId xmlns:a16="http://schemas.microsoft.com/office/drawing/2014/main" id="{1001721B-66F0-406E-962E-15EB6756871D}"/>
              </a:ext>
            </a:extLst>
          </p:cNvPr>
          <p:cNvSpPr/>
          <p:nvPr/>
        </p:nvSpPr>
        <p:spPr>
          <a:xfrm flipH="1">
            <a:off x="5793252" y="3144893"/>
            <a:ext cx="167780" cy="167780"/>
          </a:xfrm>
          <a:prstGeom prst="arc">
            <a:avLst>
              <a:gd name="adj1" fmla="val 6755685"/>
              <a:gd name="adj2" fmla="val 3877504"/>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9" name="타원 108">
            <a:extLst>
              <a:ext uri="{FF2B5EF4-FFF2-40B4-BE49-F238E27FC236}">
                <a16:creationId xmlns:a16="http://schemas.microsoft.com/office/drawing/2014/main" id="{2A4F2229-BD87-4BD4-AC05-CAEF44B04D13}"/>
              </a:ext>
            </a:extLst>
          </p:cNvPr>
          <p:cNvSpPr/>
          <p:nvPr/>
        </p:nvSpPr>
        <p:spPr>
          <a:xfrm rot="10800000">
            <a:off x="3799914" y="3820978"/>
            <a:ext cx="1153085" cy="220917"/>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10" name="직선 화살표 연결선 109">
            <a:extLst>
              <a:ext uri="{FF2B5EF4-FFF2-40B4-BE49-F238E27FC236}">
                <a16:creationId xmlns:a16="http://schemas.microsoft.com/office/drawing/2014/main" id="{572C92F7-4911-4A4B-B46E-0877260256E3}"/>
              </a:ext>
            </a:extLst>
          </p:cNvPr>
          <p:cNvCxnSpPr>
            <a:cxnSpLocks/>
          </p:cNvCxnSpPr>
          <p:nvPr/>
        </p:nvCxnSpPr>
        <p:spPr>
          <a:xfrm rot="16200000" flipH="1">
            <a:off x="4286456" y="3652748"/>
            <a:ext cx="18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직선 화살표 연결선 110">
            <a:extLst>
              <a:ext uri="{FF2B5EF4-FFF2-40B4-BE49-F238E27FC236}">
                <a16:creationId xmlns:a16="http://schemas.microsoft.com/office/drawing/2014/main" id="{96654CF0-26F0-4D4E-8C0B-AF85842583A5}"/>
              </a:ext>
            </a:extLst>
          </p:cNvPr>
          <p:cNvCxnSpPr>
            <a:cxnSpLocks/>
          </p:cNvCxnSpPr>
          <p:nvPr/>
        </p:nvCxnSpPr>
        <p:spPr>
          <a:xfrm rot="16200000" flipV="1">
            <a:off x="4595673" y="3535748"/>
            <a:ext cx="0" cy="234000"/>
          </a:xfrm>
          <a:prstGeom prst="straightConnector1">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E10EE0A9-062E-4CD1-88AD-68B6D2D74538}"/>
              </a:ext>
            </a:extLst>
          </p:cNvPr>
          <p:cNvCxnSpPr>
            <a:cxnSpLocks/>
          </p:cNvCxnSpPr>
          <p:nvPr/>
        </p:nvCxnSpPr>
        <p:spPr>
          <a:xfrm>
            <a:off x="4376461" y="4117490"/>
            <a:ext cx="0" cy="18000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20EB491-C744-410F-891F-03A3AF540A8A}"/>
              </a:ext>
            </a:extLst>
          </p:cNvPr>
          <p:cNvSpPr txBox="1"/>
          <p:nvPr/>
        </p:nvSpPr>
        <p:spPr>
          <a:xfrm>
            <a:off x="2028674" y="2788572"/>
            <a:ext cx="529891" cy="276999"/>
          </a:xfrm>
          <a:prstGeom prst="rect">
            <a:avLst/>
          </a:prstGeom>
          <a:noFill/>
        </p:spPr>
        <p:txBody>
          <a:bodyPr wrap="square" rtlCol="0">
            <a:spAutoFit/>
          </a:bodyPr>
          <a:lstStyle/>
          <a:p>
            <a:pPr algn="ctr"/>
            <a:r>
              <a:rPr lang="en-US" altLang="ko-KR" sz="1200" dirty="0"/>
              <a:t>TX</a:t>
            </a:r>
            <a:endParaRPr lang="ko-KR" altLang="en-US" sz="1200" dirty="0"/>
          </a:p>
        </p:txBody>
      </p:sp>
      <p:sp>
        <p:nvSpPr>
          <p:cNvPr id="118" name="TextBox 117">
            <a:extLst>
              <a:ext uri="{FF2B5EF4-FFF2-40B4-BE49-F238E27FC236}">
                <a16:creationId xmlns:a16="http://schemas.microsoft.com/office/drawing/2014/main" id="{14FD76FC-A7C7-4EF4-8EB7-2E5818D60938}"/>
              </a:ext>
            </a:extLst>
          </p:cNvPr>
          <p:cNvSpPr txBox="1"/>
          <p:nvPr/>
        </p:nvSpPr>
        <p:spPr>
          <a:xfrm>
            <a:off x="4111484" y="4337194"/>
            <a:ext cx="529891" cy="276999"/>
          </a:xfrm>
          <a:prstGeom prst="rect">
            <a:avLst/>
          </a:prstGeom>
          <a:noFill/>
        </p:spPr>
        <p:txBody>
          <a:bodyPr wrap="square" rtlCol="0">
            <a:spAutoFit/>
          </a:bodyPr>
          <a:lstStyle/>
          <a:p>
            <a:pPr algn="ctr"/>
            <a:r>
              <a:rPr lang="en-US" altLang="ko-KR" sz="1200" dirty="0"/>
              <a:t>RX</a:t>
            </a:r>
            <a:endParaRPr lang="ko-KR" altLang="en-US" sz="1200" dirty="0"/>
          </a:p>
        </p:txBody>
      </p:sp>
      <p:sp>
        <p:nvSpPr>
          <p:cNvPr id="119" name="TextBox 118">
            <a:extLst>
              <a:ext uri="{FF2B5EF4-FFF2-40B4-BE49-F238E27FC236}">
                <a16:creationId xmlns:a16="http://schemas.microsoft.com/office/drawing/2014/main" id="{AB0E4C32-59D6-43F9-A78D-152E7C864BD9}"/>
              </a:ext>
            </a:extLst>
          </p:cNvPr>
          <p:cNvSpPr txBox="1"/>
          <p:nvPr/>
        </p:nvSpPr>
        <p:spPr>
          <a:xfrm>
            <a:off x="6130153" y="1275234"/>
            <a:ext cx="642039" cy="276999"/>
          </a:xfrm>
          <a:prstGeom prst="rect">
            <a:avLst/>
          </a:prstGeom>
          <a:noFill/>
        </p:spPr>
        <p:txBody>
          <a:bodyPr wrap="square" rtlCol="0">
            <a:spAutoFit/>
          </a:bodyPr>
          <a:lstStyle/>
          <a:p>
            <a:pPr algn="ctr"/>
            <a:r>
              <a:rPr lang="en-US" altLang="ko-KR" sz="1200" dirty="0"/>
              <a:t>Target</a:t>
            </a:r>
            <a:endParaRPr lang="ko-KR" altLang="en-US" sz="1200" dirty="0"/>
          </a:p>
        </p:txBody>
      </p:sp>
      <p:pic>
        <p:nvPicPr>
          <p:cNvPr id="28" name="그림 27">
            <a:extLst>
              <a:ext uri="{FF2B5EF4-FFF2-40B4-BE49-F238E27FC236}">
                <a16:creationId xmlns:a16="http://schemas.microsoft.com/office/drawing/2014/main" id="{14F86E68-590A-402E-87FF-5B02B448095B}"/>
              </a:ext>
            </a:extLst>
          </p:cNvPr>
          <p:cNvPicPr>
            <a:picLocks noChangeAspect="1"/>
          </p:cNvPicPr>
          <p:nvPr/>
        </p:nvPicPr>
        <p:blipFill>
          <a:blip r:embed="rId3"/>
          <a:stretch>
            <a:fillRect/>
          </a:stretch>
        </p:blipFill>
        <p:spPr>
          <a:xfrm>
            <a:off x="1928807" y="1298980"/>
            <a:ext cx="5400683" cy="3563173"/>
          </a:xfrm>
          <a:prstGeom prst="rect">
            <a:avLst/>
          </a:prstGeom>
        </p:spPr>
      </p:pic>
    </p:spTree>
    <p:extLst>
      <p:ext uri="{BB962C8B-B14F-4D97-AF65-F5344CB8AC3E}">
        <p14:creationId xmlns:p14="http://schemas.microsoft.com/office/powerpoint/2010/main" val="55849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grpSp>
        <p:nvGrpSpPr>
          <p:cNvPr id="45" name="그룹 44">
            <a:extLst>
              <a:ext uri="{FF2B5EF4-FFF2-40B4-BE49-F238E27FC236}">
                <a16:creationId xmlns:a16="http://schemas.microsoft.com/office/drawing/2014/main" id="{6E97F3AF-FC57-4EE4-81F0-C38FA5806833}"/>
              </a:ext>
            </a:extLst>
          </p:cNvPr>
          <p:cNvGrpSpPr/>
          <p:nvPr/>
        </p:nvGrpSpPr>
        <p:grpSpPr>
          <a:xfrm rot="10800000">
            <a:off x="2870004" y="2415943"/>
            <a:ext cx="1153085" cy="1153085"/>
            <a:chOff x="4978531" y="1379882"/>
            <a:chExt cx="270352" cy="270352"/>
          </a:xfrm>
        </p:grpSpPr>
        <p:sp>
          <p:nvSpPr>
            <p:cNvPr id="49" name="직사각형 48">
              <a:extLst>
                <a:ext uri="{FF2B5EF4-FFF2-40B4-BE49-F238E27FC236}">
                  <a16:creationId xmlns:a16="http://schemas.microsoft.com/office/drawing/2014/main" id="{EC96A798-E7A1-430D-A02B-EBAAA6455766}"/>
                </a:ext>
              </a:extLst>
            </p:cNvPr>
            <p:cNvSpPr/>
            <p:nvPr/>
          </p:nvSpPr>
          <p:spPr>
            <a:xfrm>
              <a:off x="4978531" y="1379882"/>
              <a:ext cx="270352" cy="27035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연결선 49">
              <a:extLst>
                <a:ext uri="{FF2B5EF4-FFF2-40B4-BE49-F238E27FC236}">
                  <a16:creationId xmlns:a16="http://schemas.microsoft.com/office/drawing/2014/main" id="{17CB198D-81E1-4F32-98CD-7004ACB12921}"/>
                </a:ext>
              </a:extLst>
            </p:cNvPr>
            <p:cNvCxnSpPr/>
            <p:nvPr/>
          </p:nvCxnSpPr>
          <p:spPr>
            <a:xfrm flipH="1">
              <a:off x="4978531" y="1379882"/>
              <a:ext cx="270352" cy="27035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6" name="이등변 삼각형 55">
            <a:extLst>
              <a:ext uri="{FF2B5EF4-FFF2-40B4-BE49-F238E27FC236}">
                <a16:creationId xmlns:a16="http://schemas.microsoft.com/office/drawing/2014/main" id="{69DF0101-07A8-4BB6-B3F6-7FD74CBA20EE}"/>
              </a:ext>
            </a:extLst>
          </p:cNvPr>
          <p:cNvSpPr/>
          <p:nvPr/>
        </p:nvSpPr>
        <p:spPr>
          <a:xfrm rot="16200000">
            <a:off x="393769" y="2685397"/>
            <a:ext cx="298081" cy="614178"/>
          </a:xfrm>
          <a:prstGeom prst="triangle">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a:extLst>
              <a:ext uri="{FF2B5EF4-FFF2-40B4-BE49-F238E27FC236}">
                <a16:creationId xmlns:a16="http://schemas.microsoft.com/office/drawing/2014/main" id="{8E932944-F5B9-4C0E-A0C5-6D69A592810F}"/>
              </a:ext>
            </a:extLst>
          </p:cNvPr>
          <p:cNvSpPr/>
          <p:nvPr/>
        </p:nvSpPr>
        <p:spPr>
          <a:xfrm rot="5400000">
            <a:off x="602930" y="2792605"/>
            <a:ext cx="889995" cy="399762"/>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59" name="그룹 58">
            <a:extLst>
              <a:ext uri="{FF2B5EF4-FFF2-40B4-BE49-F238E27FC236}">
                <a16:creationId xmlns:a16="http://schemas.microsoft.com/office/drawing/2014/main" id="{CD6F97D6-4300-4DE5-83EE-B19CE9B7A0F9}"/>
              </a:ext>
            </a:extLst>
          </p:cNvPr>
          <p:cNvGrpSpPr/>
          <p:nvPr/>
        </p:nvGrpSpPr>
        <p:grpSpPr>
          <a:xfrm>
            <a:off x="1251500" y="2841082"/>
            <a:ext cx="2901397" cy="302812"/>
            <a:chOff x="4337550" y="1466850"/>
            <a:chExt cx="189309" cy="70997"/>
          </a:xfrm>
        </p:grpSpPr>
        <p:cxnSp>
          <p:nvCxnSpPr>
            <p:cNvPr id="60" name="직선 연결선 59">
              <a:extLst>
                <a:ext uri="{FF2B5EF4-FFF2-40B4-BE49-F238E27FC236}">
                  <a16:creationId xmlns:a16="http://schemas.microsoft.com/office/drawing/2014/main" id="{26CFA3C7-E060-4354-B13F-C5C73D14E086}"/>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8BCD55DF-CF53-4520-BE14-F92A8412873E}"/>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3" name="직선 연결선 62">
            <a:extLst>
              <a:ext uri="{FF2B5EF4-FFF2-40B4-BE49-F238E27FC236}">
                <a16:creationId xmlns:a16="http://schemas.microsoft.com/office/drawing/2014/main" id="{D448212F-524A-49F5-9924-942A49B9867D}"/>
              </a:ext>
            </a:extLst>
          </p:cNvPr>
          <p:cNvCxnSpPr>
            <a:cxnSpLocks/>
          </p:cNvCxnSpPr>
          <p:nvPr/>
        </p:nvCxnSpPr>
        <p:spPr>
          <a:xfrm>
            <a:off x="4050705" y="2841082"/>
            <a:ext cx="3497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F26F15CC-77BB-4948-8F42-1A1EF5B6339E}"/>
              </a:ext>
            </a:extLst>
          </p:cNvPr>
          <p:cNvCxnSpPr>
            <a:cxnSpLocks/>
          </p:cNvCxnSpPr>
          <p:nvPr/>
        </p:nvCxnSpPr>
        <p:spPr>
          <a:xfrm>
            <a:off x="4050705" y="3143894"/>
            <a:ext cx="33597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F80BCF6D-F89D-43ED-BF79-D9D6766297CD}"/>
              </a:ext>
            </a:extLst>
          </p:cNvPr>
          <p:cNvCxnSpPr>
            <a:cxnSpLocks/>
          </p:cNvCxnSpPr>
          <p:nvPr/>
        </p:nvCxnSpPr>
        <p:spPr>
          <a:xfrm>
            <a:off x="5229253" y="2479932"/>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4F5CE1F3-13CC-4FC2-8CFB-67B07E9333D8}"/>
              </a:ext>
            </a:extLst>
          </p:cNvPr>
          <p:cNvCxnSpPr>
            <a:cxnSpLocks/>
          </p:cNvCxnSpPr>
          <p:nvPr/>
        </p:nvCxnSpPr>
        <p:spPr>
          <a:xfrm>
            <a:off x="1706242"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DCA0FB42-B962-4053-B293-78D80FC65F65}"/>
              </a:ext>
            </a:extLst>
          </p:cNvPr>
          <p:cNvCxnSpPr>
            <a:cxnSpLocks/>
          </p:cNvCxnSpPr>
          <p:nvPr/>
        </p:nvCxnSpPr>
        <p:spPr>
          <a:xfrm flipH="1">
            <a:off x="5229253" y="3383384"/>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CACBB5BE-9FC5-44E9-B074-3BF1BCD8935E}"/>
              </a:ext>
            </a:extLst>
          </p:cNvPr>
          <p:cNvCxnSpPr/>
          <p:nvPr/>
        </p:nvCxnSpPr>
        <p:spPr>
          <a:xfrm rot="5400000">
            <a:off x="2946968" y="1962989"/>
            <a:ext cx="130197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EBE49E18-7AC1-4ED8-AE33-A88B281890E4}"/>
              </a:ext>
            </a:extLst>
          </p:cNvPr>
          <p:cNvCxnSpPr/>
          <p:nvPr/>
        </p:nvCxnSpPr>
        <p:spPr>
          <a:xfrm rot="5400000">
            <a:off x="2644156" y="1962989"/>
            <a:ext cx="130197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이등변 삼각형 84">
            <a:extLst>
              <a:ext uri="{FF2B5EF4-FFF2-40B4-BE49-F238E27FC236}">
                <a16:creationId xmlns:a16="http://schemas.microsoft.com/office/drawing/2014/main" id="{94B3EE17-E984-4691-ADAA-1B20DC8F8103}"/>
              </a:ext>
            </a:extLst>
          </p:cNvPr>
          <p:cNvSpPr/>
          <p:nvPr/>
        </p:nvSpPr>
        <p:spPr>
          <a:xfrm flipV="1">
            <a:off x="3297507" y="4810310"/>
            <a:ext cx="298081" cy="614178"/>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화살표 연결선 85">
            <a:extLst>
              <a:ext uri="{FF2B5EF4-FFF2-40B4-BE49-F238E27FC236}">
                <a16:creationId xmlns:a16="http://schemas.microsoft.com/office/drawing/2014/main" id="{AE5A83A8-010E-4938-8F85-6DB9EF6A5801}"/>
              </a:ext>
            </a:extLst>
          </p:cNvPr>
          <p:cNvCxnSpPr>
            <a:cxnSpLocks/>
          </p:cNvCxnSpPr>
          <p:nvPr/>
        </p:nvCxnSpPr>
        <p:spPr>
          <a:xfrm rot="16200000" flipH="1">
            <a:off x="2488610" y="404617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5879911F-C652-4E9D-91F9-378AAEB69A4B}"/>
              </a:ext>
            </a:extLst>
          </p:cNvPr>
          <p:cNvSpPr/>
          <p:nvPr/>
        </p:nvSpPr>
        <p:spPr>
          <a:xfrm rot="10800000">
            <a:off x="3001550" y="4443497"/>
            <a:ext cx="889995" cy="399762"/>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5" name="직선 연결선 4">
            <a:extLst>
              <a:ext uri="{FF2B5EF4-FFF2-40B4-BE49-F238E27FC236}">
                <a16:creationId xmlns:a16="http://schemas.microsoft.com/office/drawing/2014/main" id="{806109B3-0241-4392-ACB8-14ED27E198A8}"/>
              </a:ext>
            </a:extLst>
          </p:cNvPr>
          <p:cNvCxnSpPr/>
          <p:nvPr/>
        </p:nvCxnSpPr>
        <p:spPr>
          <a:xfrm>
            <a:off x="2883507" y="1304925"/>
            <a:ext cx="1089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9C17E536-CC70-44AD-8C60-3F99270D6DA0}"/>
              </a:ext>
            </a:extLst>
          </p:cNvPr>
          <p:cNvCxnSpPr>
            <a:cxnSpLocks/>
          </p:cNvCxnSpPr>
          <p:nvPr/>
        </p:nvCxnSpPr>
        <p:spPr>
          <a:xfrm>
            <a:off x="2702198" y="1304927"/>
            <a:ext cx="0" cy="1505913"/>
          </a:xfrm>
          <a:prstGeom prst="straightConnector1">
            <a:avLst/>
          </a:prstGeom>
          <a:ln>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E1A5F3F-DF1B-460C-9A57-191AC6F02625}"/>
                  </a:ext>
                </a:extLst>
              </p:cNvPr>
              <p:cNvSpPr txBox="1"/>
              <p:nvPr/>
            </p:nvSpPr>
            <p:spPr>
              <a:xfrm>
                <a:off x="2405239" y="2013661"/>
                <a:ext cx="137923"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𝑑</m:t>
                      </m:r>
                    </m:oMath>
                  </m:oMathPara>
                </a14:m>
                <a:endParaRPr lang="en-US" altLang="ko-KR" sz="1200" b="0" dirty="0">
                  <a:latin typeface="LG스마트체 Regular" panose="020B0600000101010101" pitchFamily="50" charset="-127"/>
                </a:endParaRPr>
              </a:p>
            </p:txBody>
          </p:sp>
        </mc:Choice>
        <mc:Fallback xmlns="">
          <p:sp>
            <p:nvSpPr>
              <p:cNvPr id="98" name="TextBox 97">
                <a:extLst>
                  <a:ext uri="{FF2B5EF4-FFF2-40B4-BE49-F238E27FC236}">
                    <a16:creationId xmlns:a16="http://schemas.microsoft.com/office/drawing/2014/main" id="{1E1A5F3F-DF1B-460C-9A57-191AC6F02625}"/>
                  </a:ext>
                </a:extLst>
              </p:cNvPr>
              <p:cNvSpPr txBox="1">
                <a:spLocks noRot="1" noChangeAspect="1" noMove="1" noResize="1" noEditPoints="1" noAdjustHandles="1" noChangeArrowheads="1" noChangeShapeType="1" noTextEdit="1"/>
              </p:cNvSpPr>
              <p:nvPr/>
            </p:nvSpPr>
            <p:spPr>
              <a:xfrm>
                <a:off x="2405239" y="2013661"/>
                <a:ext cx="137923" cy="184666"/>
              </a:xfrm>
              <a:prstGeom prst="rect">
                <a:avLst/>
              </a:prstGeom>
              <a:blipFill>
                <a:blip r:embed="rId3"/>
                <a:stretch>
                  <a:fillRect l="-45455" r="-4545" b="-9677"/>
                </a:stretch>
              </a:blipFill>
            </p:spPr>
            <p:txBody>
              <a:bodyPr/>
              <a:lstStyle/>
              <a:p>
                <a:r>
                  <a:rPr lang="ko-KR" altLang="en-US">
                    <a:noFill/>
                  </a:rPr>
                  <a:t> </a:t>
                </a:r>
              </a:p>
            </p:txBody>
          </p:sp>
        </mc:Fallback>
      </mc:AlternateContent>
      <p:cxnSp>
        <p:nvCxnSpPr>
          <p:cNvPr id="100" name="직선 연결선 99">
            <a:extLst>
              <a:ext uri="{FF2B5EF4-FFF2-40B4-BE49-F238E27FC236}">
                <a16:creationId xmlns:a16="http://schemas.microsoft.com/office/drawing/2014/main" id="{D70B0075-2A54-4CD3-8312-5477EC57D5AE}"/>
              </a:ext>
            </a:extLst>
          </p:cNvPr>
          <p:cNvCxnSpPr>
            <a:cxnSpLocks/>
          </p:cNvCxnSpPr>
          <p:nvPr/>
        </p:nvCxnSpPr>
        <p:spPr>
          <a:xfrm>
            <a:off x="5057775" y="771525"/>
            <a:ext cx="3905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446470"/>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051572"/>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44D35495-9AD4-4AAD-A1E0-819F37B5CEFE}"/>
              </a:ext>
            </a:extLst>
          </p:cNvPr>
          <p:cNvCxnSpPr>
            <a:cxnSpLocks/>
          </p:cNvCxnSpPr>
          <p:nvPr/>
        </p:nvCxnSpPr>
        <p:spPr>
          <a:xfrm flipV="1">
            <a:off x="6884309" y="2405109"/>
            <a:ext cx="1174750" cy="11747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88B77BB3-FF75-49DE-9869-7ED978CD01EC}"/>
              </a:ext>
            </a:extLst>
          </p:cNvPr>
          <p:cNvCxnSpPr>
            <a:cxnSpLocks/>
          </p:cNvCxnSpPr>
          <p:nvPr/>
        </p:nvCxnSpPr>
        <p:spPr>
          <a:xfrm rot="-1200000" flipV="1">
            <a:off x="6884309" y="2405109"/>
            <a:ext cx="1174750" cy="11747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8C52179E-1268-4914-AB97-EE90CCD47F65}"/>
                  </a:ext>
                </a:extLst>
              </p:cNvPr>
              <p:cNvSpPr txBox="1"/>
              <p:nvPr/>
            </p:nvSpPr>
            <p:spPr>
              <a:xfrm>
                <a:off x="7849923" y="2279669"/>
                <a:ext cx="16991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16" name="TextBox 115">
                <a:extLst>
                  <a:ext uri="{FF2B5EF4-FFF2-40B4-BE49-F238E27FC236}">
                    <a16:creationId xmlns:a16="http://schemas.microsoft.com/office/drawing/2014/main" id="{8C52179E-1268-4914-AB97-EE90CCD47F65}"/>
                  </a:ext>
                </a:extLst>
              </p:cNvPr>
              <p:cNvSpPr txBox="1">
                <a:spLocks noRot="1" noChangeAspect="1" noMove="1" noResize="1" noEditPoints="1" noAdjustHandles="1" noChangeArrowheads="1" noChangeShapeType="1" noTextEdit="1"/>
              </p:cNvSpPr>
              <p:nvPr/>
            </p:nvSpPr>
            <p:spPr>
              <a:xfrm>
                <a:off x="7849923" y="2279669"/>
                <a:ext cx="169918" cy="184666"/>
              </a:xfrm>
              <a:prstGeom prst="rect">
                <a:avLst/>
              </a:prstGeom>
              <a:blipFill>
                <a:blip r:embed="rId4"/>
                <a:stretch>
                  <a:fillRect l="-35714" r="-7143" b="-13333"/>
                </a:stretch>
              </a:blipFill>
            </p:spPr>
            <p:txBody>
              <a:bodyPr/>
              <a:lstStyle/>
              <a:p>
                <a:r>
                  <a:rPr lang="ko-KR" altLang="en-US">
                    <a:noFill/>
                  </a:rPr>
                  <a:t> </a:t>
                </a:r>
              </a:p>
            </p:txBody>
          </p:sp>
        </mc:Fallback>
      </mc:AlternateContent>
      <p:sp>
        <p:nvSpPr>
          <p:cNvPr id="121" name="원호 120">
            <a:extLst>
              <a:ext uri="{FF2B5EF4-FFF2-40B4-BE49-F238E27FC236}">
                <a16:creationId xmlns:a16="http://schemas.microsoft.com/office/drawing/2014/main" id="{65D561FA-D3D0-4FC8-B576-E94676E8E1F7}"/>
              </a:ext>
            </a:extLst>
          </p:cNvPr>
          <p:cNvSpPr/>
          <p:nvPr/>
        </p:nvSpPr>
        <p:spPr>
          <a:xfrm rot="20300837">
            <a:off x="7316083" y="2470527"/>
            <a:ext cx="675763" cy="741111"/>
          </a:xfrm>
          <a:prstGeom prst="arc">
            <a:avLst>
              <a:gd name="adj1" fmla="val 18059801"/>
              <a:gd name="adj2" fmla="val 2002860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A3674491-3E4F-429F-A5D7-AEF8EA4ECC85}"/>
                  </a:ext>
                </a:extLst>
              </p:cNvPr>
              <p:cNvSpPr txBox="1"/>
              <p:nvPr/>
            </p:nvSpPr>
            <p:spPr>
              <a:xfrm>
                <a:off x="7893724" y="2702583"/>
                <a:ext cx="27090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45°</m:t>
                      </m:r>
                    </m:oMath>
                  </m:oMathPara>
                </a14:m>
                <a:endParaRPr lang="en-US" altLang="ko-KR" sz="1200" b="0" dirty="0">
                  <a:latin typeface="LG스마트체 Regular" panose="020B0600000101010101" pitchFamily="50" charset="-127"/>
                </a:endParaRPr>
              </a:p>
            </p:txBody>
          </p:sp>
        </mc:Choice>
        <mc:Fallback xmlns="">
          <p:sp>
            <p:nvSpPr>
              <p:cNvPr id="122" name="TextBox 121">
                <a:extLst>
                  <a:ext uri="{FF2B5EF4-FFF2-40B4-BE49-F238E27FC236}">
                    <a16:creationId xmlns:a16="http://schemas.microsoft.com/office/drawing/2014/main" id="{A3674491-3E4F-429F-A5D7-AEF8EA4ECC85}"/>
                  </a:ext>
                </a:extLst>
              </p:cNvPr>
              <p:cNvSpPr txBox="1">
                <a:spLocks noRot="1" noChangeAspect="1" noMove="1" noResize="1" noEditPoints="1" noAdjustHandles="1" noChangeArrowheads="1" noChangeShapeType="1" noTextEdit="1"/>
              </p:cNvSpPr>
              <p:nvPr/>
            </p:nvSpPr>
            <p:spPr>
              <a:xfrm>
                <a:off x="7893724" y="2702583"/>
                <a:ext cx="270908" cy="184666"/>
              </a:xfrm>
              <a:prstGeom prst="rect">
                <a:avLst/>
              </a:prstGeom>
              <a:blipFill>
                <a:blip r:embed="rId5"/>
                <a:stretch>
                  <a:fillRect l="-22727" r="-4545" b="-9677"/>
                </a:stretch>
              </a:blipFill>
            </p:spPr>
            <p:txBody>
              <a:bodyPr/>
              <a:lstStyle/>
              <a:p>
                <a:r>
                  <a:rPr lang="ko-KR" altLang="en-US">
                    <a:noFill/>
                  </a:rPr>
                  <a:t> </a:t>
                </a:r>
              </a:p>
            </p:txBody>
          </p:sp>
        </mc:Fallback>
      </mc:AlternateContent>
      <p:sp>
        <p:nvSpPr>
          <p:cNvPr id="124" name="원호 123">
            <a:extLst>
              <a:ext uri="{FF2B5EF4-FFF2-40B4-BE49-F238E27FC236}">
                <a16:creationId xmlns:a16="http://schemas.microsoft.com/office/drawing/2014/main" id="{47888864-5AFB-4F0A-A0EC-707ABFF1AD85}"/>
              </a:ext>
            </a:extLst>
          </p:cNvPr>
          <p:cNvSpPr/>
          <p:nvPr/>
        </p:nvSpPr>
        <p:spPr>
          <a:xfrm>
            <a:off x="7210579" y="2656382"/>
            <a:ext cx="675763" cy="741111"/>
          </a:xfrm>
          <a:prstGeom prst="arc">
            <a:avLst>
              <a:gd name="adj1" fmla="val 18059801"/>
              <a:gd name="adj2" fmla="val 213246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9" name="직선 화살표 연결선 128">
            <a:extLst>
              <a:ext uri="{FF2B5EF4-FFF2-40B4-BE49-F238E27FC236}">
                <a16:creationId xmlns:a16="http://schemas.microsoft.com/office/drawing/2014/main" id="{219C2DD6-4A17-43E2-AF78-456053F64F87}"/>
              </a:ext>
            </a:extLst>
          </p:cNvPr>
          <p:cNvCxnSpPr>
            <a:cxnSpLocks/>
          </p:cNvCxnSpPr>
          <p:nvPr/>
        </p:nvCxnSpPr>
        <p:spPr>
          <a:xfrm>
            <a:off x="5269908"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09C555EB-502E-43FA-9DFF-1647BE7C1DCC}"/>
              </a:ext>
            </a:extLst>
          </p:cNvPr>
          <p:cNvCxnSpPr>
            <a:cxnSpLocks/>
          </p:cNvCxnSpPr>
          <p:nvPr/>
        </p:nvCxnSpPr>
        <p:spPr>
          <a:xfrm flipH="1" flipV="1">
            <a:off x="6444838" y="1757609"/>
            <a:ext cx="519822" cy="6194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직선 화살표 연결선 130">
            <a:extLst>
              <a:ext uri="{FF2B5EF4-FFF2-40B4-BE49-F238E27FC236}">
                <a16:creationId xmlns:a16="http://schemas.microsoft.com/office/drawing/2014/main" id="{C335789E-A902-4B8F-A5DC-53FBA03B6385}"/>
              </a:ext>
            </a:extLst>
          </p:cNvPr>
          <p:cNvCxnSpPr>
            <a:cxnSpLocks/>
          </p:cNvCxnSpPr>
          <p:nvPr/>
        </p:nvCxnSpPr>
        <p:spPr>
          <a:xfrm flipH="1" flipV="1">
            <a:off x="5808586" y="770830"/>
            <a:ext cx="1734723" cy="2067365"/>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BA2C414A-C950-46B0-B6F2-0CAD490A93DA}"/>
              </a:ext>
            </a:extLst>
          </p:cNvPr>
          <p:cNvCxnSpPr>
            <a:cxnSpLocks/>
          </p:cNvCxnSpPr>
          <p:nvPr/>
        </p:nvCxnSpPr>
        <p:spPr>
          <a:xfrm flipH="1" flipV="1">
            <a:off x="5439451" y="799361"/>
            <a:ext cx="1966712" cy="2343839"/>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타원 132">
            <a:extLst>
              <a:ext uri="{FF2B5EF4-FFF2-40B4-BE49-F238E27FC236}">
                <a16:creationId xmlns:a16="http://schemas.microsoft.com/office/drawing/2014/main" id="{3D695510-F683-47B9-A07F-EA2945EFAA35}"/>
              </a:ext>
            </a:extLst>
          </p:cNvPr>
          <p:cNvSpPr/>
          <p:nvPr/>
        </p:nvSpPr>
        <p:spPr>
          <a:xfrm rot="8380513">
            <a:off x="6154604" y="1519845"/>
            <a:ext cx="299384" cy="134475"/>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134" name="타원 133">
            <a:extLst>
              <a:ext uri="{FF2B5EF4-FFF2-40B4-BE49-F238E27FC236}">
                <a16:creationId xmlns:a16="http://schemas.microsoft.com/office/drawing/2014/main" id="{605521C7-C001-4C78-AE8E-7830045FEB06}"/>
              </a:ext>
            </a:extLst>
          </p:cNvPr>
          <p:cNvSpPr/>
          <p:nvPr/>
        </p:nvSpPr>
        <p:spPr>
          <a:xfrm rot="5400000">
            <a:off x="4479991" y="2921738"/>
            <a:ext cx="303333" cy="136249"/>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35" name="직선 화살표 연결선 134">
            <a:extLst>
              <a:ext uri="{FF2B5EF4-FFF2-40B4-BE49-F238E27FC236}">
                <a16:creationId xmlns:a16="http://schemas.microsoft.com/office/drawing/2014/main" id="{68D3E310-E91D-46E9-A9E9-518BBBBF1EE1}"/>
              </a:ext>
            </a:extLst>
          </p:cNvPr>
          <p:cNvCxnSpPr>
            <a:cxnSpLocks/>
          </p:cNvCxnSpPr>
          <p:nvPr/>
        </p:nvCxnSpPr>
        <p:spPr>
          <a:xfrm>
            <a:off x="7455025"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직사각형 25">
                <a:extLst>
                  <a:ext uri="{FF2B5EF4-FFF2-40B4-BE49-F238E27FC236}">
                    <a16:creationId xmlns:a16="http://schemas.microsoft.com/office/drawing/2014/main" id="{971AF87F-D45C-4FE8-9A8C-C55D2DA4EDE4}"/>
                  </a:ext>
                </a:extLst>
              </p:cNvPr>
              <p:cNvSpPr/>
              <p:nvPr/>
            </p:nvSpPr>
            <p:spPr>
              <a:xfrm>
                <a:off x="3455963" y="599039"/>
                <a:ext cx="83875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a:rPr lang="en-US" altLang="ko-KR" sz="1200" b="0" i="1" smtClean="0">
                          <a:latin typeface="Cambria Math" panose="02040503050406030204" pitchFamily="18" charset="0"/>
                        </a:rPr>
                        <m:t>=1</m:t>
                      </m:r>
                    </m:oMath>
                  </m:oMathPara>
                </a14:m>
                <a:endParaRPr lang="ko-KR" altLang="en-US" sz="1200" dirty="0"/>
              </a:p>
            </p:txBody>
          </p:sp>
        </mc:Choice>
        <mc:Fallback xmlns="">
          <p:sp>
            <p:nvSpPr>
              <p:cNvPr id="26" name="직사각형 25">
                <a:extLst>
                  <a:ext uri="{FF2B5EF4-FFF2-40B4-BE49-F238E27FC236}">
                    <a16:creationId xmlns:a16="http://schemas.microsoft.com/office/drawing/2014/main" id="{971AF87F-D45C-4FE8-9A8C-C55D2DA4EDE4}"/>
                  </a:ext>
                </a:extLst>
              </p:cNvPr>
              <p:cNvSpPr>
                <a:spLocks noRot="1" noChangeAspect="1" noMove="1" noResize="1" noEditPoints="1" noAdjustHandles="1" noChangeArrowheads="1" noChangeShapeType="1" noTextEdit="1"/>
              </p:cNvSpPr>
              <p:nvPr/>
            </p:nvSpPr>
            <p:spPr>
              <a:xfrm>
                <a:off x="3455963" y="599039"/>
                <a:ext cx="838755" cy="276999"/>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1395791" y="1402416"/>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1395791" y="1402416"/>
                <a:ext cx="306366" cy="276999"/>
              </a:xfrm>
              <a:prstGeom prst="rect">
                <a:avLst/>
              </a:prstGeom>
              <a:blipFill>
                <a:blip r:embed="rId7"/>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446470"/>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1792236"/>
                <a:ext cx="30912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1792236"/>
                <a:ext cx="309124" cy="276999"/>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513513"/>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513513"/>
                <a:ext cx="296299" cy="27699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867136" y="1075026"/>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867136" y="1075026"/>
                <a:ext cx="296299" cy="276999"/>
              </a:xfrm>
              <a:prstGeom prst="rect">
                <a:avLst/>
              </a:prstGeom>
              <a:blipFill>
                <a:blip r:embed="rId10"/>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925816"/>
            <a:ext cx="444673" cy="52065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446749"/>
            <a:ext cx="456533" cy="357763"/>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1131641" y="925816"/>
            <a:ext cx="0" cy="866420"/>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376493" y="1010440"/>
            <a:ext cx="577056" cy="576105"/>
          </a:xfrm>
          <a:prstGeom prst="arc">
            <a:avLst>
              <a:gd name="adj1" fmla="val 18059801"/>
              <a:gd name="adj2" fmla="val 2096565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528728" y="1532864"/>
                <a:ext cx="31098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𝜃</m:t>
                      </m:r>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528728" y="1532864"/>
                <a:ext cx="310983" cy="276999"/>
              </a:xfrm>
              <a:prstGeom prst="rect">
                <a:avLst/>
              </a:prstGeom>
              <a:blipFill>
                <a:blip r:embed="rId11"/>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110882"/>
            <a:ext cx="577056" cy="576105"/>
          </a:xfrm>
          <a:prstGeom prst="arc">
            <a:avLst>
              <a:gd name="adj1" fmla="val 18059801"/>
              <a:gd name="adj2" fmla="val 2096565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655369" y="882993"/>
                <a:ext cx="32906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𝜙</m:t>
                      </m:r>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655369" y="882993"/>
                <a:ext cx="329064" cy="276999"/>
              </a:xfrm>
              <a:prstGeom prst="rect">
                <a:avLst/>
              </a:prstGeom>
              <a:blipFill>
                <a:blip r:embed="rId12"/>
                <a:stretch>
                  <a:fillRect b="-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6" name="직사각형 35">
                <a:extLst>
                  <a:ext uri="{FF2B5EF4-FFF2-40B4-BE49-F238E27FC236}">
                    <a16:creationId xmlns:a16="http://schemas.microsoft.com/office/drawing/2014/main" id="{1F475B65-F502-4F6E-BF3A-D38C83BF6672}"/>
                  </a:ext>
                </a:extLst>
              </p:cNvPr>
              <p:cNvSpPr/>
              <p:nvPr/>
            </p:nvSpPr>
            <p:spPr>
              <a:xfrm>
                <a:off x="6686279" y="1663503"/>
                <a:ext cx="31367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ko-KR" sz="1400" i="1" smtClean="0">
                              <a:latin typeface="Cambria Math" panose="02040503050406030204" pitchFamily="18" charset="0"/>
                            </a:rPr>
                          </m:ctrlPr>
                        </m:accPr>
                        <m:e>
                          <m:r>
                            <a:rPr lang="en-US" altLang="ko-KR" sz="1400" b="0" i="1" smtClean="0">
                              <a:latin typeface="Cambria Math" panose="02040503050406030204" pitchFamily="18" charset="0"/>
                            </a:rPr>
                            <m:t>𝑟</m:t>
                          </m:r>
                        </m:e>
                      </m:acc>
                    </m:oMath>
                  </m:oMathPara>
                </a14:m>
                <a:endParaRPr lang="ko-KR" altLang="en-US" sz="1400" dirty="0"/>
              </a:p>
            </p:txBody>
          </p:sp>
        </mc:Choice>
        <mc:Fallback xmlns="">
          <p:sp>
            <p:nvSpPr>
              <p:cNvPr id="36" name="직사각형 35">
                <a:extLst>
                  <a:ext uri="{FF2B5EF4-FFF2-40B4-BE49-F238E27FC236}">
                    <a16:creationId xmlns:a16="http://schemas.microsoft.com/office/drawing/2014/main" id="{1F475B65-F502-4F6E-BF3A-D38C83BF6672}"/>
                  </a:ext>
                </a:extLst>
              </p:cNvPr>
              <p:cNvSpPr>
                <a:spLocks noRot="1" noChangeAspect="1" noMove="1" noResize="1" noEditPoints="1" noAdjustHandles="1" noChangeArrowheads="1" noChangeShapeType="1" noTextEdit="1"/>
              </p:cNvSpPr>
              <p:nvPr/>
            </p:nvSpPr>
            <p:spPr>
              <a:xfrm>
                <a:off x="6686279" y="1663503"/>
                <a:ext cx="313676" cy="307777"/>
              </a:xfrm>
              <a:prstGeom prst="rect">
                <a:avLst/>
              </a:prstGeom>
              <a:blipFill>
                <a:blip r:embed="rId13"/>
                <a:stretch>
                  <a:fillRect r="-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7" name="직사각형 146">
                <a:extLst>
                  <a:ext uri="{FF2B5EF4-FFF2-40B4-BE49-F238E27FC236}">
                    <a16:creationId xmlns:a16="http://schemas.microsoft.com/office/drawing/2014/main" id="{9CC9616E-02B1-483C-B1C9-9BCDEB6C52CD}"/>
                  </a:ext>
                </a:extLst>
              </p:cNvPr>
              <p:cNvSpPr/>
              <p:nvPr/>
            </p:nvSpPr>
            <p:spPr>
              <a:xfrm>
                <a:off x="5283121" y="1144603"/>
                <a:ext cx="33041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ko-KR" sz="1400" i="1" smtClean="0">
                              <a:latin typeface="Cambria Math" panose="02040503050406030204" pitchFamily="18" charset="0"/>
                            </a:rPr>
                          </m:ctrlPr>
                        </m:accPr>
                        <m:e>
                          <m:r>
                            <a:rPr lang="en-US" altLang="ko-KR" sz="1400" b="0" i="1" smtClean="0">
                              <a:latin typeface="Cambria Math" panose="02040503050406030204" pitchFamily="18" charset="0"/>
                            </a:rPr>
                            <m:t>𝑛</m:t>
                          </m:r>
                        </m:e>
                      </m:acc>
                    </m:oMath>
                  </m:oMathPara>
                </a14:m>
                <a:endParaRPr lang="ko-KR" altLang="en-US" sz="1400" dirty="0"/>
              </a:p>
            </p:txBody>
          </p:sp>
        </mc:Choice>
        <mc:Fallback xmlns="">
          <p:sp>
            <p:nvSpPr>
              <p:cNvPr id="147" name="직사각형 146">
                <a:extLst>
                  <a:ext uri="{FF2B5EF4-FFF2-40B4-BE49-F238E27FC236}">
                    <a16:creationId xmlns:a16="http://schemas.microsoft.com/office/drawing/2014/main" id="{9CC9616E-02B1-483C-B1C9-9BCDEB6C52CD}"/>
                  </a:ext>
                </a:extLst>
              </p:cNvPr>
              <p:cNvSpPr>
                <a:spLocks noRot="1" noChangeAspect="1" noMove="1" noResize="1" noEditPoints="1" noAdjustHandles="1" noChangeArrowheads="1" noChangeShapeType="1" noTextEdit="1"/>
              </p:cNvSpPr>
              <p:nvPr/>
            </p:nvSpPr>
            <p:spPr>
              <a:xfrm>
                <a:off x="5283121" y="1144603"/>
                <a:ext cx="330410" cy="307777"/>
              </a:xfrm>
              <a:prstGeom prst="rect">
                <a:avLst/>
              </a:prstGeom>
              <a:blipFill>
                <a:blip r:embed="rId14"/>
                <a:stretch>
                  <a:fillRect r="-3704"/>
                </a:stretch>
              </a:blipFill>
            </p:spPr>
            <p:txBody>
              <a:bodyPr/>
              <a:lstStyle/>
              <a:p>
                <a:r>
                  <a:rPr lang="ko-KR" altLang="en-US">
                    <a:noFill/>
                  </a:rPr>
                  <a:t> </a:t>
                </a:r>
              </a:p>
            </p:txBody>
          </p:sp>
        </mc:Fallback>
      </mc:AlternateContent>
      <p:cxnSp>
        <p:nvCxnSpPr>
          <p:cNvPr id="149" name="직선 화살표 연결선 148">
            <a:extLst>
              <a:ext uri="{FF2B5EF4-FFF2-40B4-BE49-F238E27FC236}">
                <a16:creationId xmlns:a16="http://schemas.microsoft.com/office/drawing/2014/main" id="{34E02EC3-27AE-47FA-8055-A5D222609F10}"/>
              </a:ext>
            </a:extLst>
          </p:cNvPr>
          <p:cNvCxnSpPr>
            <a:cxnSpLocks/>
          </p:cNvCxnSpPr>
          <p:nvPr/>
        </p:nvCxnSpPr>
        <p:spPr>
          <a:xfrm>
            <a:off x="5624150" y="777975"/>
            <a:ext cx="0" cy="6684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24A7953E-5758-4D0E-A039-F54F84FC0EA2}"/>
                  </a:ext>
                </a:extLst>
              </p:cNvPr>
              <p:cNvSpPr txBox="1"/>
              <p:nvPr/>
            </p:nvSpPr>
            <p:spPr>
              <a:xfrm>
                <a:off x="5681835" y="1304372"/>
                <a:ext cx="20999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50" name="TextBox 149">
                <a:extLst>
                  <a:ext uri="{FF2B5EF4-FFF2-40B4-BE49-F238E27FC236}">
                    <a16:creationId xmlns:a16="http://schemas.microsoft.com/office/drawing/2014/main" id="{24A7953E-5758-4D0E-A039-F54F84FC0EA2}"/>
                  </a:ext>
                </a:extLst>
              </p:cNvPr>
              <p:cNvSpPr txBox="1">
                <a:spLocks noRot="1" noChangeAspect="1" noMove="1" noResize="1" noEditPoints="1" noAdjustHandles="1" noChangeArrowheads="1" noChangeShapeType="1" noTextEdit="1"/>
              </p:cNvSpPr>
              <p:nvPr/>
            </p:nvSpPr>
            <p:spPr>
              <a:xfrm>
                <a:off x="5681835" y="1304372"/>
                <a:ext cx="209994" cy="184666"/>
              </a:xfrm>
              <a:prstGeom prst="rect">
                <a:avLst/>
              </a:prstGeom>
              <a:blipFill>
                <a:blip r:embed="rId15"/>
                <a:stretch>
                  <a:fillRect l="-28571" r="-2857" b="-13333"/>
                </a:stretch>
              </a:blipFill>
            </p:spPr>
            <p:txBody>
              <a:bodyPr/>
              <a:lstStyle/>
              <a:p>
                <a:r>
                  <a:rPr lang="ko-KR" altLang="en-US">
                    <a:noFill/>
                  </a:rPr>
                  <a:t> </a:t>
                </a:r>
              </a:p>
            </p:txBody>
          </p:sp>
        </mc:Fallback>
      </mc:AlternateContent>
      <p:sp>
        <p:nvSpPr>
          <p:cNvPr id="151" name="원호 150">
            <a:extLst>
              <a:ext uri="{FF2B5EF4-FFF2-40B4-BE49-F238E27FC236}">
                <a16:creationId xmlns:a16="http://schemas.microsoft.com/office/drawing/2014/main" id="{2DBD4FF7-CEF1-4A12-AD7E-A377B152EC24}"/>
              </a:ext>
            </a:extLst>
          </p:cNvPr>
          <p:cNvSpPr/>
          <p:nvPr/>
        </p:nvSpPr>
        <p:spPr>
          <a:xfrm rot="5400000">
            <a:off x="5300918" y="585193"/>
            <a:ext cx="675763" cy="741111"/>
          </a:xfrm>
          <a:prstGeom prst="arc">
            <a:avLst>
              <a:gd name="adj1" fmla="val 19799943"/>
              <a:gd name="adj2" fmla="val 18041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D0F7DB84-7463-4197-8E84-5CBC8A358C3D}"/>
                  </a:ext>
                </a:extLst>
              </p:cNvPr>
              <p:cNvSpPr txBox="1"/>
              <p:nvPr/>
            </p:nvSpPr>
            <p:spPr>
              <a:xfrm>
                <a:off x="4821890" y="1557531"/>
                <a:ext cx="1348639"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𝜃</m:t>
                          </m:r>
                        </m:e>
                        <m:sup>
                          <m:r>
                            <a:rPr lang="en-US" altLang="ko-KR" sz="1200" b="0" i="1" smtClean="0">
                              <a:latin typeface="Cambria Math" panose="02040503050406030204" pitchFamily="18" charset="0"/>
                            </a:rPr>
                            <m:t>′′</m:t>
                          </m:r>
                        </m:sup>
                      </m:sSup>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𝑟</m:t>
                          </m:r>
                        </m:e>
                      </m:ac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𝑛</m:t>
                          </m:r>
                        </m:e>
                      </m:acc>
                    </m:oMath>
                  </m:oMathPara>
                </a14:m>
                <a:br>
                  <a:rPr lang="en-US" altLang="ko-KR" sz="1200" dirty="0">
                    <a:latin typeface="LG스마트체 Regular" panose="020B0600000101010101" pitchFamily="50" charset="-127"/>
                  </a:rPr>
                </a:br>
                <a14:m>
                  <m:oMath xmlns:m="http://schemas.openxmlformats.org/officeDocument/2006/math">
                    <m:r>
                      <a:rPr lang="en-US" altLang="ko-KR" sz="1200" b="0" i="1" smtClean="0">
                        <a:latin typeface="Cambria Math" panose="02040503050406030204" pitchFamily="18" charset="0"/>
                      </a:rPr>
                      <m:t>       =90°−</m:t>
                    </m:r>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a14:m>
                <a:r>
                  <a:rPr lang="en-US" altLang="ko-KR" sz="1200" b="0" dirty="0">
                    <a:latin typeface="LG스마트체 Regular" panose="020B0600000101010101" pitchFamily="50" charset="-127"/>
                  </a:rPr>
                  <a:t>(</a:t>
                </a:r>
                <a:r>
                  <a:rPr lang="ko-KR" altLang="en-US" sz="1200" b="0" dirty="0">
                    <a:latin typeface="LG스마트체 Regular" panose="020B0600000101010101" pitchFamily="50" charset="-127"/>
                  </a:rPr>
                  <a:t>평면</a:t>
                </a:r>
                <a:r>
                  <a:rPr lang="en-US" altLang="ko-KR" sz="1200" b="0" dirty="0">
                    <a:latin typeface="LG스마트체 Regular" panose="020B0600000101010101" pitchFamily="50" charset="-127"/>
                  </a:rPr>
                  <a:t>)</a:t>
                </a:r>
              </a:p>
            </p:txBody>
          </p:sp>
        </mc:Choice>
        <mc:Fallback xmlns="">
          <p:sp>
            <p:nvSpPr>
              <p:cNvPr id="152" name="TextBox 151">
                <a:extLst>
                  <a:ext uri="{FF2B5EF4-FFF2-40B4-BE49-F238E27FC236}">
                    <a16:creationId xmlns:a16="http://schemas.microsoft.com/office/drawing/2014/main" id="{D0F7DB84-7463-4197-8E84-5CBC8A358C3D}"/>
                  </a:ext>
                </a:extLst>
              </p:cNvPr>
              <p:cNvSpPr txBox="1">
                <a:spLocks noRot="1" noChangeAspect="1" noMove="1" noResize="1" noEditPoints="1" noAdjustHandles="1" noChangeArrowheads="1" noChangeShapeType="1" noTextEdit="1"/>
              </p:cNvSpPr>
              <p:nvPr/>
            </p:nvSpPr>
            <p:spPr>
              <a:xfrm>
                <a:off x="4821890" y="1557531"/>
                <a:ext cx="1348639" cy="369332"/>
              </a:xfrm>
              <a:prstGeom prst="rect">
                <a:avLst/>
              </a:prstGeom>
              <a:blipFill>
                <a:blip r:embed="rId16"/>
                <a:stretch>
                  <a:fillRect l="-4072" t="-11667" r="-5882"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직사각형 42">
                <a:extLst>
                  <a:ext uri="{FF2B5EF4-FFF2-40B4-BE49-F238E27FC236}">
                    <a16:creationId xmlns:a16="http://schemas.microsoft.com/office/drawing/2014/main" id="{546204D8-70C0-4973-961A-5A98AB32257B}"/>
                  </a:ext>
                </a:extLst>
              </p:cNvPr>
              <p:cNvSpPr/>
              <p:nvPr/>
            </p:nvSpPr>
            <p:spPr>
              <a:xfrm>
                <a:off x="1283773" y="2441761"/>
                <a:ext cx="53040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43" name="직사각형 42">
                <a:extLst>
                  <a:ext uri="{FF2B5EF4-FFF2-40B4-BE49-F238E27FC236}">
                    <a16:creationId xmlns:a16="http://schemas.microsoft.com/office/drawing/2014/main" id="{546204D8-70C0-4973-961A-5A98AB32257B}"/>
                  </a:ext>
                </a:extLst>
              </p:cNvPr>
              <p:cNvSpPr>
                <a:spLocks noRot="1" noChangeAspect="1" noMove="1" noResize="1" noEditPoints="1" noAdjustHandles="1" noChangeArrowheads="1" noChangeShapeType="1" noTextEdit="1"/>
              </p:cNvSpPr>
              <p:nvPr/>
            </p:nvSpPr>
            <p:spPr>
              <a:xfrm>
                <a:off x="1283773" y="2441761"/>
                <a:ext cx="530402" cy="276999"/>
              </a:xfrm>
              <a:prstGeom prst="rect">
                <a:avLst/>
              </a:prstGeom>
              <a:blipFill>
                <a:blip r:embed="rId1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4" name="직사각형 153">
                <a:extLst>
                  <a:ext uri="{FF2B5EF4-FFF2-40B4-BE49-F238E27FC236}">
                    <a16:creationId xmlns:a16="http://schemas.microsoft.com/office/drawing/2014/main" id="{6DDCD612-9414-413C-8F09-2824BE118C64}"/>
                  </a:ext>
                </a:extLst>
              </p:cNvPr>
              <p:cNvSpPr/>
              <p:nvPr/>
            </p:nvSpPr>
            <p:spPr>
              <a:xfrm>
                <a:off x="2641293" y="1794077"/>
                <a:ext cx="7323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4" name="직사각형 153">
                <a:extLst>
                  <a:ext uri="{FF2B5EF4-FFF2-40B4-BE49-F238E27FC236}">
                    <a16:creationId xmlns:a16="http://schemas.microsoft.com/office/drawing/2014/main" id="{6DDCD612-9414-413C-8F09-2824BE118C64}"/>
                  </a:ext>
                </a:extLst>
              </p:cNvPr>
              <p:cNvSpPr>
                <a:spLocks noRot="1" noChangeAspect="1" noMove="1" noResize="1" noEditPoints="1" noAdjustHandles="1" noChangeArrowheads="1" noChangeShapeType="1" noTextEdit="1"/>
              </p:cNvSpPr>
              <p:nvPr/>
            </p:nvSpPr>
            <p:spPr>
              <a:xfrm>
                <a:off x="2641293" y="1794077"/>
                <a:ext cx="732380" cy="276999"/>
              </a:xfrm>
              <a:prstGeom prst="rect">
                <a:avLst/>
              </a:prstGeom>
              <a:blipFill>
                <a:blip r:embed="rId1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5" name="직사각형 154">
                <a:extLst>
                  <a:ext uri="{FF2B5EF4-FFF2-40B4-BE49-F238E27FC236}">
                    <a16:creationId xmlns:a16="http://schemas.microsoft.com/office/drawing/2014/main" id="{48F99A97-4F70-4A6F-8430-0FE507601B19}"/>
                  </a:ext>
                </a:extLst>
              </p:cNvPr>
              <p:cNvSpPr/>
              <p:nvPr/>
            </p:nvSpPr>
            <p:spPr>
              <a:xfrm>
                <a:off x="4287643" y="2365098"/>
                <a:ext cx="7323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5" name="직사각형 154">
                <a:extLst>
                  <a:ext uri="{FF2B5EF4-FFF2-40B4-BE49-F238E27FC236}">
                    <a16:creationId xmlns:a16="http://schemas.microsoft.com/office/drawing/2014/main" id="{48F99A97-4F70-4A6F-8430-0FE507601B19}"/>
                  </a:ext>
                </a:extLst>
              </p:cNvPr>
              <p:cNvSpPr>
                <a:spLocks noRot="1" noChangeAspect="1" noMove="1" noResize="1" noEditPoints="1" noAdjustHandles="1" noChangeArrowheads="1" noChangeShapeType="1" noTextEdit="1"/>
              </p:cNvSpPr>
              <p:nvPr/>
            </p:nvSpPr>
            <p:spPr>
              <a:xfrm>
                <a:off x="4287643" y="2365098"/>
                <a:ext cx="732380" cy="276999"/>
              </a:xfrm>
              <a:prstGeom prst="rect">
                <a:avLst/>
              </a:prstGeom>
              <a:blipFill>
                <a:blip r:embed="rId1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D99C8F6D-8349-4FF1-983E-C739AB6E7B5F}"/>
                  </a:ext>
                </a:extLst>
              </p:cNvPr>
              <p:cNvSpPr txBox="1"/>
              <p:nvPr/>
            </p:nvSpPr>
            <p:spPr>
              <a:xfrm>
                <a:off x="777860" y="5717728"/>
                <a:ext cx="2650341"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r>
                            <a:rPr lang="en-US" altLang="ko-KR" sz="1200" b="0" i="1" smtClean="0">
                              <a:latin typeface="Cambria Math" panose="02040503050406030204" pitchFamily="18" charset="0"/>
                            </a:rPr>
                            <m:t>1</m:t>
                          </m:r>
                        </m:sub>
                      </m:sSub>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𝛽</m:t>
                          </m:r>
                        </m:e>
                        <m:sub>
                          <m:r>
                            <a:rPr lang="en-US" altLang="ko-KR" sz="1200" b="0" i="1" smtClean="0">
                              <a:latin typeface="Cambria Math" panose="02040503050406030204" pitchFamily="18" charset="0"/>
                            </a:rPr>
                            <m:t>1</m:t>
                          </m:r>
                        </m:sub>
                      </m:sSub>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𝛼</m:t>
                              </m:r>
                              <m:r>
                                <a:rPr lang="en-US" altLang="ko-KR" sz="1200" b="0" i="1" smtClean="0">
                                  <a:latin typeface="Cambria Math" panose="02040503050406030204" pitchFamily="18" charset="0"/>
                                </a:rPr>
                                <m:t>𝑑</m:t>
                              </m:r>
                            </m:e>
                          </m:d>
                        </m:e>
                        <m:sup>
                          <m:r>
                            <a:rPr lang="en-US" altLang="ko-KR" sz="1200" b="0" i="1" smtClean="0">
                              <a:latin typeface="Cambria Math" panose="02040503050406030204" pitchFamily="18" charset="0"/>
                            </a:rPr>
                            <m:t>2</m:t>
                          </m:r>
                        </m:sup>
                      </m:sSup>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56" name="TextBox 155">
                <a:extLst>
                  <a:ext uri="{FF2B5EF4-FFF2-40B4-BE49-F238E27FC236}">
                    <a16:creationId xmlns:a16="http://schemas.microsoft.com/office/drawing/2014/main" id="{D99C8F6D-8349-4FF1-983E-C739AB6E7B5F}"/>
                  </a:ext>
                </a:extLst>
              </p:cNvPr>
              <p:cNvSpPr txBox="1">
                <a:spLocks noRot="1" noChangeAspect="1" noMove="1" noResize="1" noEditPoints="1" noAdjustHandles="1" noChangeArrowheads="1" noChangeShapeType="1" noTextEdit="1"/>
              </p:cNvSpPr>
              <p:nvPr/>
            </p:nvSpPr>
            <p:spPr>
              <a:xfrm>
                <a:off x="777860" y="5717728"/>
                <a:ext cx="2650341" cy="345672"/>
              </a:xfrm>
              <a:prstGeom prst="rect">
                <a:avLst/>
              </a:prstGeom>
              <a:blipFill>
                <a:blip r:embed="rId20"/>
                <a:stretch>
                  <a:fillRect l="-2074" t="-3509" b="-140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4" name="직사각형 43">
                <a:extLst>
                  <a:ext uri="{FF2B5EF4-FFF2-40B4-BE49-F238E27FC236}">
                    <a16:creationId xmlns:a16="http://schemas.microsoft.com/office/drawing/2014/main" id="{9FC70693-FA9E-499B-9609-4249CF312B6D}"/>
                  </a:ext>
                </a:extLst>
              </p:cNvPr>
              <p:cNvSpPr/>
              <p:nvPr/>
            </p:nvSpPr>
            <p:spPr>
              <a:xfrm>
                <a:off x="3621329" y="1831005"/>
                <a:ext cx="64036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i="1">
                              <a:latin typeface="Cambria Math" panose="02040503050406030204" pitchFamily="18" charset="0"/>
                            </a:rPr>
                            <m:t>1</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44" name="직사각형 43">
                <a:extLst>
                  <a:ext uri="{FF2B5EF4-FFF2-40B4-BE49-F238E27FC236}">
                    <a16:creationId xmlns:a16="http://schemas.microsoft.com/office/drawing/2014/main" id="{9FC70693-FA9E-499B-9609-4249CF312B6D}"/>
                  </a:ext>
                </a:extLst>
              </p:cNvPr>
              <p:cNvSpPr>
                <a:spLocks noRot="1" noChangeAspect="1" noMove="1" noResize="1" noEditPoints="1" noAdjustHandles="1" noChangeArrowheads="1" noChangeShapeType="1" noTextEdit="1"/>
              </p:cNvSpPr>
              <p:nvPr/>
            </p:nvSpPr>
            <p:spPr>
              <a:xfrm>
                <a:off x="3621329" y="1831005"/>
                <a:ext cx="640367" cy="276999"/>
              </a:xfrm>
              <a:prstGeom prst="rect">
                <a:avLst/>
              </a:prstGeom>
              <a:blipFill>
                <a:blip r:embed="rId2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7" name="직사각형 156">
                <a:extLst>
                  <a:ext uri="{FF2B5EF4-FFF2-40B4-BE49-F238E27FC236}">
                    <a16:creationId xmlns:a16="http://schemas.microsoft.com/office/drawing/2014/main" id="{FF3B97EF-B0E0-4D08-B566-2490C18639DD}"/>
                  </a:ext>
                </a:extLst>
              </p:cNvPr>
              <p:cNvSpPr/>
              <p:nvPr/>
            </p:nvSpPr>
            <p:spPr>
              <a:xfrm>
                <a:off x="1940427" y="3863904"/>
                <a:ext cx="84234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i="1">
                              <a:latin typeface="Cambria Math" panose="02040503050406030204" pitchFamily="18" charset="0"/>
                            </a:rPr>
                            <m:t>1</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7" name="직사각형 156">
                <a:extLst>
                  <a:ext uri="{FF2B5EF4-FFF2-40B4-BE49-F238E27FC236}">
                    <a16:creationId xmlns:a16="http://schemas.microsoft.com/office/drawing/2014/main" id="{FF3B97EF-B0E0-4D08-B566-2490C18639DD}"/>
                  </a:ext>
                </a:extLst>
              </p:cNvPr>
              <p:cNvSpPr>
                <a:spLocks noRot="1" noChangeAspect="1" noMove="1" noResize="1" noEditPoints="1" noAdjustHandles="1" noChangeArrowheads="1" noChangeShapeType="1" noTextEdit="1"/>
              </p:cNvSpPr>
              <p:nvPr/>
            </p:nvSpPr>
            <p:spPr>
              <a:xfrm>
                <a:off x="1940427" y="3863904"/>
                <a:ext cx="842346" cy="276999"/>
              </a:xfrm>
              <a:prstGeom prst="rect">
                <a:avLst/>
              </a:prstGeom>
              <a:blipFill>
                <a:blip r:embed="rId2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8" name="직사각형 157">
                <a:extLst>
                  <a:ext uri="{FF2B5EF4-FFF2-40B4-BE49-F238E27FC236}">
                    <a16:creationId xmlns:a16="http://schemas.microsoft.com/office/drawing/2014/main" id="{2C118820-6D22-4432-8A47-564FD6394F81}"/>
                  </a:ext>
                </a:extLst>
              </p:cNvPr>
              <p:cNvSpPr/>
              <p:nvPr/>
            </p:nvSpPr>
            <p:spPr>
              <a:xfrm>
                <a:off x="4305987" y="3339994"/>
                <a:ext cx="6403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8" name="직사각형 157">
                <a:extLst>
                  <a:ext uri="{FF2B5EF4-FFF2-40B4-BE49-F238E27FC236}">
                    <a16:creationId xmlns:a16="http://schemas.microsoft.com/office/drawing/2014/main" id="{2C118820-6D22-4432-8A47-564FD6394F81}"/>
                  </a:ext>
                </a:extLst>
              </p:cNvPr>
              <p:cNvSpPr>
                <a:spLocks noRot="1" noChangeAspect="1" noMove="1" noResize="1" noEditPoints="1" noAdjustHandles="1" noChangeArrowheads="1" noChangeShapeType="1" noTextEdit="1"/>
              </p:cNvSpPr>
              <p:nvPr/>
            </p:nvSpPr>
            <p:spPr>
              <a:xfrm>
                <a:off x="4305987" y="3339994"/>
                <a:ext cx="640368" cy="276999"/>
              </a:xfrm>
              <a:prstGeom prst="rect">
                <a:avLst/>
              </a:prstGeom>
              <a:blipFill>
                <a:blip r:embed="rId2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9" name="직사각형 158">
                <a:extLst>
                  <a:ext uri="{FF2B5EF4-FFF2-40B4-BE49-F238E27FC236}">
                    <a16:creationId xmlns:a16="http://schemas.microsoft.com/office/drawing/2014/main" id="{C78D75B0-6461-41D9-88E1-DC5BA133FF3D}"/>
                  </a:ext>
                </a:extLst>
              </p:cNvPr>
              <p:cNvSpPr/>
              <p:nvPr/>
            </p:nvSpPr>
            <p:spPr>
              <a:xfrm>
                <a:off x="3730521" y="3927840"/>
                <a:ext cx="84234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9" name="직사각형 158">
                <a:extLst>
                  <a:ext uri="{FF2B5EF4-FFF2-40B4-BE49-F238E27FC236}">
                    <a16:creationId xmlns:a16="http://schemas.microsoft.com/office/drawing/2014/main" id="{C78D75B0-6461-41D9-88E1-DC5BA133FF3D}"/>
                  </a:ext>
                </a:extLst>
              </p:cNvPr>
              <p:cNvSpPr>
                <a:spLocks noRot="1" noChangeAspect="1" noMove="1" noResize="1" noEditPoints="1" noAdjustHandles="1" noChangeArrowheads="1" noChangeShapeType="1" noTextEdit="1"/>
              </p:cNvSpPr>
              <p:nvPr/>
            </p:nvSpPr>
            <p:spPr>
              <a:xfrm>
                <a:off x="3730521" y="3927840"/>
                <a:ext cx="842346" cy="276999"/>
              </a:xfrm>
              <a:prstGeom prst="rect">
                <a:avLst/>
              </a:prstGeom>
              <a:blipFill>
                <a:blip r:embed="rId24"/>
                <a:stretch>
                  <a:fillRect/>
                </a:stretch>
              </a:blipFill>
            </p:spPr>
            <p:txBody>
              <a:bodyPr/>
              <a:lstStyle/>
              <a:p>
                <a:r>
                  <a:rPr lang="ko-KR" altLang="en-US">
                    <a:noFill/>
                  </a:rPr>
                  <a:t> </a:t>
                </a:r>
              </a:p>
            </p:txBody>
          </p:sp>
        </mc:Fallback>
      </mc:AlternateContent>
      <p:cxnSp>
        <p:nvCxnSpPr>
          <p:cNvPr id="161" name="직선 화살표 연결선 160">
            <a:extLst>
              <a:ext uri="{FF2B5EF4-FFF2-40B4-BE49-F238E27FC236}">
                <a16:creationId xmlns:a16="http://schemas.microsoft.com/office/drawing/2014/main" id="{B578A9C4-5796-4919-95DC-0A1B7ADAB863}"/>
              </a:ext>
            </a:extLst>
          </p:cNvPr>
          <p:cNvCxnSpPr>
            <a:cxnSpLocks/>
          </p:cNvCxnSpPr>
          <p:nvPr/>
        </p:nvCxnSpPr>
        <p:spPr>
          <a:xfrm flipH="1" flipV="1">
            <a:off x="6079085" y="593512"/>
            <a:ext cx="1710795" cy="2038835"/>
          </a:xfrm>
          <a:prstGeom prst="straightConnector1">
            <a:avLst/>
          </a:prstGeom>
          <a:ln>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직사각형 163">
                <a:extLst>
                  <a:ext uri="{FF2B5EF4-FFF2-40B4-BE49-F238E27FC236}">
                    <a16:creationId xmlns:a16="http://schemas.microsoft.com/office/drawing/2014/main" id="{95B87A68-43EB-4F77-AD22-898B11817873}"/>
                  </a:ext>
                </a:extLst>
              </p:cNvPr>
              <p:cNvSpPr/>
              <p:nvPr/>
            </p:nvSpPr>
            <p:spPr>
              <a:xfrm>
                <a:off x="7091631" y="1344638"/>
                <a:ext cx="2441053" cy="527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sz="1400" b="0" i="1" smtClean="0">
                              <a:latin typeface="Cambria Math" panose="02040503050406030204" pitchFamily="18" charset="0"/>
                            </a:rPr>
                          </m:ctrlPr>
                        </m:sSupPr>
                        <m:e>
                          <m:r>
                            <a:rPr lang="en-US" altLang="ko-KR" sz="1400" i="1" smtClean="0">
                              <a:latin typeface="Cambria Math" panose="02040503050406030204" pitchFamily="18" charset="0"/>
                            </a:rPr>
                            <m:t>𝑑</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r>
                            <a:rPr lang="en-US" altLang="ko-KR" sz="1400" b="0" i="1" smtClean="0">
                              <a:latin typeface="Cambria Math" panose="02040503050406030204" pitchFamily="18" charset="0"/>
                            </a:rPr>
                            <m:t>1</m:t>
                          </m:r>
                        </m:num>
                        <m:den>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cos</m:t>
                              </m:r>
                            </m:fName>
                            <m:e>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90°−</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𝜃</m:t>
                                      </m:r>
                                    </m:e>
                                    <m:sup>
                                      <m:r>
                                        <a:rPr lang="en-US" altLang="ko-KR" sz="1400" b="0" i="1" smtClean="0">
                                          <a:latin typeface="Cambria Math" panose="02040503050406030204" pitchFamily="18" charset="0"/>
                                        </a:rPr>
                                        <m:t>′</m:t>
                                      </m:r>
                                    </m:sup>
                                  </m:sSup>
                                </m:e>
                              </m:d>
                            </m:e>
                          </m:func>
                        </m:den>
                      </m:f>
                      <m:r>
                        <a:rPr lang="en-US" altLang="ko-KR" sz="1400" b="0" i="1" smtClean="0">
                          <a:latin typeface="Cambria Math" panose="02040503050406030204" pitchFamily="18" charset="0"/>
                        </a:rPr>
                        <m:t>=</m:t>
                      </m:r>
                      <m:f>
                        <m:fPr>
                          <m:ctrlPr>
                            <a:rPr lang="en-US" altLang="ko-KR" sz="1400" i="1">
                              <a:latin typeface="Cambria Math" panose="02040503050406030204" pitchFamily="18" charset="0"/>
                            </a:rPr>
                          </m:ctrlPr>
                        </m:fPr>
                        <m:num>
                          <m:r>
                            <a:rPr lang="en-US" altLang="ko-KR" sz="1400" i="1">
                              <a:latin typeface="Cambria Math" panose="02040503050406030204" pitchFamily="18" charset="0"/>
                            </a:rPr>
                            <m:t>1</m:t>
                          </m:r>
                        </m:num>
                        <m:den>
                          <m:func>
                            <m:funcPr>
                              <m:ctrlPr>
                                <a:rPr lang="en-US" altLang="ko-KR" sz="1400" i="1">
                                  <a:latin typeface="Cambria Math" panose="02040503050406030204" pitchFamily="18" charset="0"/>
                                </a:rPr>
                              </m:ctrlPr>
                            </m:funcPr>
                            <m:fName>
                              <m:r>
                                <m:rPr>
                                  <m:sty m:val="p"/>
                                </m:rPr>
                                <a:rPr lang="en-US" altLang="ko-KR" sz="1400" b="0" i="0" smtClean="0">
                                  <a:latin typeface="Cambria Math" panose="02040503050406030204" pitchFamily="18" charset="0"/>
                                </a:rPr>
                                <m:t>sin</m:t>
                              </m:r>
                            </m:fName>
                            <m:e>
                              <m:d>
                                <m:dPr>
                                  <m:ctrlPr>
                                    <a:rPr lang="en-US" altLang="ko-KR" sz="1400" i="1">
                                      <a:latin typeface="Cambria Math" panose="02040503050406030204" pitchFamily="18" charset="0"/>
                                    </a:rPr>
                                  </m:ctrlPr>
                                </m:dPr>
                                <m:e>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𝜃</m:t>
                                      </m:r>
                                    </m:e>
                                    <m:sup>
                                      <m:r>
                                        <a:rPr lang="en-US" altLang="ko-KR" sz="1400" i="1">
                                          <a:latin typeface="Cambria Math" panose="02040503050406030204" pitchFamily="18" charset="0"/>
                                        </a:rPr>
                                        <m:t>′</m:t>
                                      </m:r>
                                    </m:sup>
                                  </m:sSup>
                                </m:e>
                              </m:d>
                            </m:e>
                          </m:func>
                        </m:den>
                      </m:f>
                    </m:oMath>
                  </m:oMathPara>
                </a14:m>
                <a:endParaRPr lang="ko-KR" altLang="en-US" sz="1400" dirty="0"/>
              </a:p>
            </p:txBody>
          </p:sp>
        </mc:Choice>
        <mc:Fallback xmlns="">
          <p:sp>
            <p:nvSpPr>
              <p:cNvPr id="164" name="직사각형 163">
                <a:extLst>
                  <a:ext uri="{FF2B5EF4-FFF2-40B4-BE49-F238E27FC236}">
                    <a16:creationId xmlns:a16="http://schemas.microsoft.com/office/drawing/2014/main" id="{95B87A68-43EB-4F77-AD22-898B11817873}"/>
                  </a:ext>
                </a:extLst>
              </p:cNvPr>
              <p:cNvSpPr>
                <a:spLocks noRot="1" noChangeAspect="1" noMove="1" noResize="1" noEditPoints="1" noAdjustHandles="1" noChangeArrowheads="1" noChangeShapeType="1" noTextEdit="1"/>
              </p:cNvSpPr>
              <p:nvPr/>
            </p:nvSpPr>
            <p:spPr>
              <a:xfrm>
                <a:off x="7091631" y="1344638"/>
                <a:ext cx="2441053" cy="527517"/>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0F12DDB-6322-4BF3-BBC1-01C801FE39F7}"/>
                  </a:ext>
                </a:extLst>
              </p:cNvPr>
              <p:cNvSpPr txBox="1"/>
              <p:nvPr/>
            </p:nvSpPr>
            <p:spPr>
              <a:xfrm>
                <a:off x="3957950" y="5717728"/>
                <a:ext cx="2650341"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𝛽</m:t>
                          </m:r>
                        </m:e>
                        <m:sub>
                          <m:r>
                            <a:rPr lang="en-US" altLang="ko-KR" sz="1200" b="0" i="1" smtClean="0">
                              <a:latin typeface="Cambria Math" panose="02040503050406030204" pitchFamily="18" charset="0"/>
                            </a:rPr>
                            <m:t>2</m:t>
                          </m:r>
                        </m:sub>
                      </m:sSub>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𝛼</m:t>
                              </m:r>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m:t>
                              </m:r>
                            </m:e>
                          </m:d>
                        </m:e>
                        <m:sup>
                          <m:r>
                            <a:rPr lang="en-US" altLang="ko-KR" sz="1200" b="0" i="1" smtClean="0">
                              <a:latin typeface="Cambria Math" panose="02040503050406030204" pitchFamily="18" charset="0"/>
                            </a:rPr>
                            <m:t>2</m:t>
                          </m:r>
                        </m:sup>
                      </m:sSup>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69" name="TextBox 68">
                <a:extLst>
                  <a:ext uri="{FF2B5EF4-FFF2-40B4-BE49-F238E27FC236}">
                    <a16:creationId xmlns:a16="http://schemas.microsoft.com/office/drawing/2014/main" id="{30F12DDB-6322-4BF3-BBC1-01C801FE39F7}"/>
                  </a:ext>
                </a:extLst>
              </p:cNvPr>
              <p:cNvSpPr txBox="1">
                <a:spLocks noRot="1" noChangeAspect="1" noMove="1" noResize="1" noEditPoints="1" noAdjustHandles="1" noChangeArrowheads="1" noChangeShapeType="1" noTextEdit="1"/>
              </p:cNvSpPr>
              <p:nvPr/>
            </p:nvSpPr>
            <p:spPr>
              <a:xfrm>
                <a:off x="3957950" y="5717728"/>
                <a:ext cx="2650341" cy="345672"/>
              </a:xfrm>
              <a:prstGeom prst="rect">
                <a:avLst/>
              </a:prstGeom>
              <a:blipFill>
                <a:blip r:embed="rId26"/>
                <a:stretch>
                  <a:fillRect l="-2069" t="-3509" b="-140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1404330" y="623673"/>
                <a:ext cx="1297599" cy="6463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𝜙</m:t>
                          </m:r>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𝜙</m:t>
                          </m:r>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𝜙</m:t>
                          </m:r>
                        </m:e>
                      </m:func>
                    </m:oMath>
                  </m:oMathPara>
                </a14:m>
                <a:br>
                  <a:rPr lang="en-US" altLang="ko-KR" sz="1200" b="0" dirty="0"/>
                </a:br>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1404330" y="623673"/>
                <a:ext cx="1297599" cy="646395"/>
              </a:xfrm>
              <a:prstGeom prst="rect">
                <a:avLst/>
              </a:prstGeom>
              <a:blipFill>
                <a:blip r:embed="rId27"/>
                <a:stretch>
                  <a:fillRect b="-94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05701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988361"/>
            <a:ext cx="1772335"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593463"/>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3523729" y="2029021"/>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3523729" y="2029021"/>
                <a:ext cx="306366" cy="276999"/>
              </a:xfrm>
              <a:prstGeom prst="rect">
                <a:avLst/>
              </a:prstGeom>
              <a:blipFill>
                <a:blip r:embed="rId3"/>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988361"/>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2334127"/>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2334127"/>
                <a:ext cx="306366" cy="276999"/>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1055404"/>
                <a:ext cx="30912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1055404"/>
                <a:ext cx="309123"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1729236" y="1612678"/>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1729236" y="1612678"/>
                <a:ext cx="296299" cy="276999"/>
              </a:xfrm>
              <a:prstGeom prst="rect">
                <a:avLst/>
              </a:prstGeom>
              <a:blipFill>
                <a:blip r:embed="rId6"/>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1818353"/>
            <a:ext cx="1861329" cy="17001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988641"/>
            <a:ext cx="1865527" cy="417767"/>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2548297" y="1818353"/>
            <a:ext cx="0" cy="595646"/>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404752" y="1536197"/>
            <a:ext cx="620267" cy="717424"/>
          </a:xfrm>
          <a:prstGeom prst="arc">
            <a:avLst>
              <a:gd name="adj1" fmla="val 16143444"/>
              <a:gd name="adj2" fmla="val 172110"/>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662491" y="2161695"/>
                <a:ext cx="37260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662491" y="2161695"/>
                <a:ext cx="372601" cy="276999"/>
              </a:xfrm>
              <a:prstGeom prst="rect">
                <a:avLst/>
              </a:prstGeom>
              <a:blipFill>
                <a:blip r:embed="rId7"/>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652773"/>
            <a:ext cx="577056" cy="576105"/>
          </a:xfrm>
          <a:prstGeom prst="arc">
            <a:avLst>
              <a:gd name="adj1" fmla="val 18059801"/>
              <a:gd name="adj2" fmla="val 215456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759629" y="1429272"/>
                <a:ext cx="377155"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759629" y="1429272"/>
                <a:ext cx="377155" cy="291618"/>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918234" y="556017"/>
                <a:ext cx="1405706" cy="69018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i="1">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918234" y="556017"/>
                <a:ext cx="1405706" cy="69018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511C956-8D15-4B0B-8C7D-287F74F98991}"/>
                  </a:ext>
                </a:extLst>
              </p:cNvPr>
              <p:cNvSpPr txBox="1"/>
              <p:nvPr/>
            </p:nvSpPr>
            <p:spPr>
              <a:xfrm>
                <a:off x="255959" y="3043109"/>
                <a:ext cx="1009444"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den>
                      </m:f>
                    </m:oMath>
                  </m:oMathPara>
                </a14:m>
                <a:endParaRPr lang="en-US" altLang="ko-KR" sz="1000" b="0" i="1" dirty="0">
                  <a:latin typeface="Cambria Math" panose="02040503050406030204" pitchFamily="18" charset="0"/>
                </a:endParaRPr>
              </a:p>
            </p:txBody>
          </p:sp>
        </mc:Choice>
        <mc:Fallback xmlns="">
          <p:sp>
            <p:nvSpPr>
              <p:cNvPr id="115" name="TextBox 114">
                <a:extLst>
                  <a:ext uri="{FF2B5EF4-FFF2-40B4-BE49-F238E27FC236}">
                    <a16:creationId xmlns:a16="http://schemas.microsoft.com/office/drawing/2014/main" id="{8511C956-8D15-4B0B-8C7D-287F74F98991}"/>
                  </a:ext>
                </a:extLst>
              </p:cNvPr>
              <p:cNvSpPr txBox="1">
                <a:spLocks noRot="1" noChangeAspect="1" noMove="1" noResize="1" noEditPoints="1" noAdjustHandles="1" noChangeArrowheads="1" noChangeShapeType="1" noTextEdit="1"/>
              </p:cNvSpPr>
              <p:nvPr/>
            </p:nvSpPr>
            <p:spPr>
              <a:xfrm>
                <a:off x="255959" y="3043109"/>
                <a:ext cx="1009444" cy="316177"/>
              </a:xfrm>
              <a:prstGeom prst="rect">
                <a:avLst/>
              </a:prstGeom>
              <a:blipFill>
                <a:blip r:embed="rId10"/>
                <a:stretch>
                  <a:fillRect l="-1807" t="-1923" r="-60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423D495-CCEA-4E05-AFB2-B4F7D04A472C}"/>
                  </a:ext>
                </a:extLst>
              </p:cNvPr>
              <p:cNvSpPr txBox="1"/>
              <p:nvPr/>
            </p:nvSpPr>
            <p:spPr>
              <a:xfrm>
                <a:off x="255959" y="3488130"/>
                <a:ext cx="3489289"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5423D495-CCEA-4E05-AFB2-B4F7D04A472C}"/>
                  </a:ext>
                </a:extLst>
              </p:cNvPr>
              <p:cNvSpPr txBox="1">
                <a:spLocks noRot="1" noChangeAspect="1" noMove="1" noResize="1" noEditPoints="1" noAdjustHandles="1" noChangeArrowheads="1" noChangeShapeType="1" noTextEdit="1"/>
              </p:cNvSpPr>
              <p:nvPr/>
            </p:nvSpPr>
            <p:spPr>
              <a:xfrm>
                <a:off x="255959" y="3488130"/>
                <a:ext cx="3489289" cy="319318"/>
              </a:xfrm>
              <a:prstGeom prst="rect">
                <a:avLst/>
              </a:prstGeom>
              <a:blipFill>
                <a:blip r:embed="rId11"/>
                <a:stretch>
                  <a:fillRect l="-350" t="-1887" r="-524" b="-1509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95DCEA0-D432-4931-A3F9-875DA9DE6BC5}"/>
                  </a:ext>
                </a:extLst>
              </p:cNvPr>
              <p:cNvSpPr txBox="1"/>
              <p:nvPr/>
            </p:nvSpPr>
            <p:spPr>
              <a:xfrm>
                <a:off x="255959" y="4648026"/>
                <a:ext cx="1211165" cy="322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C95DCEA0-D432-4931-A3F9-875DA9DE6BC5}"/>
                  </a:ext>
                </a:extLst>
              </p:cNvPr>
              <p:cNvSpPr txBox="1">
                <a:spLocks noRot="1" noChangeAspect="1" noMove="1" noResize="1" noEditPoints="1" noAdjustHandles="1" noChangeArrowheads="1" noChangeShapeType="1" noTextEdit="1"/>
              </p:cNvSpPr>
              <p:nvPr/>
            </p:nvSpPr>
            <p:spPr>
              <a:xfrm>
                <a:off x="255959" y="4648026"/>
                <a:ext cx="1211165" cy="322589"/>
              </a:xfrm>
              <a:prstGeom prst="rect">
                <a:avLst/>
              </a:prstGeom>
              <a:blipFill>
                <a:blip r:embed="rId12"/>
                <a:stretch>
                  <a:fillRect l="-2010" t="-1887" b="-5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2CF2DD1-1891-431F-BC85-88E849D4B398}"/>
                  </a:ext>
                </a:extLst>
              </p:cNvPr>
              <p:cNvSpPr txBox="1"/>
              <p:nvPr/>
            </p:nvSpPr>
            <p:spPr>
              <a:xfrm>
                <a:off x="263937" y="5077206"/>
                <a:ext cx="1214500" cy="339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6" name="TextBox 125">
                <a:extLst>
                  <a:ext uri="{FF2B5EF4-FFF2-40B4-BE49-F238E27FC236}">
                    <a16:creationId xmlns:a16="http://schemas.microsoft.com/office/drawing/2014/main" id="{D2CF2DD1-1891-431F-BC85-88E849D4B398}"/>
                  </a:ext>
                </a:extLst>
              </p:cNvPr>
              <p:cNvSpPr txBox="1">
                <a:spLocks noRot="1" noChangeAspect="1" noMove="1" noResize="1" noEditPoints="1" noAdjustHandles="1" noChangeArrowheads="1" noChangeShapeType="1" noTextEdit="1"/>
              </p:cNvSpPr>
              <p:nvPr/>
            </p:nvSpPr>
            <p:spPr>
              <a:xfrm>
                <a:off x="263937" y="5077206"/>
                <a:ext cx="1214500" cy="339773"/>
              </a:xfrm>
              <a:prstGeom prst="rect">
                <a:avLst/>
              </a:prstGeom>
              <a:blipFill>
                <a:blip r:embed="rId13"/>
                <a:stretch>
                  <a:fillRect l="-2000" t="-1786"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88A1017-773A-4062-83D3-1FD05368710A}"/>
                  </a:ext>
                </a:extLst>
              </p:cNvPr>
              <p:cNvSpPr txBox="1"/>
              <p:nvPr/>
            </p:nvSpPr>
            <p:spPr>
              <a:xfrm>
                <a:off x="255959" y="4000679"/>
                <a:ext cx="4990020"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r>
                        <a:rPr lang="en-US" altLang="ko-KR" sz="1000" b="0" i="1" smtClean="0">
                          <a:latin typeface="Cambria Math" panose="02040503050406030204" pitchFamily="18" charset="0"/>
                        </a:rPr>
                        <m:t>=</m:t>
                      </m:r>
                      <m:f>
                        <m:fPr>
                          <m:ctrlPr>
                            <a:rPr lang="en-US" altLang="ko-KR" sz="1000" i="1">
                              <a:latin typeface="Cambria Math" panose="02040503050406030204" pitchFamily="18" charset="0"/>
                            </a:rPr>
                          </m:ctrlPr>
                        </m:fPr>
                        <m:num>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𝑇</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h𝑜𝑟𝑖𝑧𝑜𝑛𝑡𝑎𝑙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den>
                      </m:f>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1</m:t>
                          </m:r>
                        </m:num>
                        <m:den>
                          <m:r>
                            <a:rPr lang="en-US" altLang="ko-KR" sz="1000" i="1">
                              <a:latin typeface="Cambria Math" panose="02040503050406030204" pitchFamily="18" charset="0"/>
                            </a:rPr>
                            <m:t>𝑓𝑟𝑎𝑚𝑒</m:t>
                          </m:r>
                          <m:r>
                            <a:rPr lang="en-US" altLang="ko-KR" sz="1000" i="1">
                              <a:latin typeface="Cambria Math" panose="02040503050406030204" pitchFamily="18" charset="0"/>
                            </a:rPr>
                            <m:t> </m:t>
                          </m:r>
                          <m:r>
                            <a:rPr lang="en-US" altLang="ko-KR" sz="1000" i="1">
                              <a:latin typeface="Cambria Math" panose="02040503050406030204" pitchFamily="18" charset="0"/>
                            </a:rPr>
                            <m:t>𝑟𝑎𝑡𝑒</m:t>
                          </m:r>
                          <m:r>
                            <a:rPr lang="en-US" altLang="ko-KR" sz="1000" i="1">
                              <a:latin typeface="Cambria Math" panose="02040503050406030204" pitchFamily="18" charset="0"/>
                            </a:rPr>
                            <m:t>×</m:t>
                          </m:r>
                          <m:r>
                            <a:rPr lang="en-US" altLang="ko-KR" sz="1000" i="1">
                              <a:latin typeface="Cambria Math" panose="02040503050406030204" pitchFamily="18" charset="0"/>
                            </a:rPr>
                            <m:t>𝑣𝑒𝑟𝑡𝑖𝑐𝑎𝑙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h𝑜𝑟𝑖𝑧𝑜𝑛𝑡𝑎𝑙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7" name="TextBox 126">
                <a:extLst>
                  <a:ext uri="{FF2B5EF4-FFF2-40B4-BE49-F238E27FC236}">
                    <a16:creationId xmlns:a16="http://schemas.microsoft.com/office/drawing/2014/main" id="{D88A1017-773A-4062-83D3-1FD05368710A}"/>
                  </a:ext>
                </a:extLst>
              </p:cNvPr>
              <p:cNvSpPr txBox="1">
                <a:spLocks noRot="1" noChangeAspect="1" noMove="1" noResize="1" noEditPoints="1" noAdjustHandles="1" noChangeArrowheads="1" noChangeShapeType="1" noTextEdit="1"/>
              </p:cNvSpPr>
              <p:nvPr/>
            </p:nvSpPr>
            <p:spPr>
              <a:xfrm>
                <a:off x="255959" y="4000679"/>
                <a:ext cx="4990020" cy="316177"/>
              </a:xfrm>
              <a:prstGeom prst="rect">
                <a:avLst/>
              </a:prstGeom>
              <a:blipFill>
                <a:blip r:embed="rId14"/>
                <a:stretch>
                  <a:fillRect l="-122" t="-1923" r="-12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ED637EB-D40C-4883-A178-CFD573BDD59A}"/>
                  </a:ext>
                </a:extLst>
              </p:cNvPr>
              <p:cNvSpPr txBox="1"/>
              <p:nvPr/>
            </p:nvSpPr>
            <p:spPr>
              <a:xfrm>
                <a:off x="1603592" y="4648026"/>
                <a:ext cx="843885" cy="17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i="1">
                                  <a:latin typeface="Cambria Math" panose="02040503050406030204" pitchFamily="18" charset="0"/>
                                </a:rPr>
                                <m:t>𝑥</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EED637EB-D40C-4883-A178-CFD573BDD59A}"/>
                  </a:ext>
                </a:extLst>
              </p:cNvPr>
              <p:cNvSpPr txBox="1">
                <a:spLocks noRot="1" noChangeAspect="1" noMove="1" noResize="1" noEditPoints="1" noAdjustHandles="1" noChangeArrowheads="1" noChangeShapeType="1" noTextEdit="1"/>
              </p:cNvSpPr>
              <p:nvPr/>
            </p:nvSpPr>
            <p:spPr>
              <a:xfrm>
                <a:off x="1603592" y="4648026"/>
                <a:ext cx="843885" cy="178703"/>
              </a:xfrm>
              <a:prstGeom prst="rect">
                <a:avLst/>
              </a:prstGeom>
              <a:blipFill>
                <a:blip r:embed="rId15"/>
                <a:stretch>
                  <a:fillRect l="-2899" t="-3333" r="-2174"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9CA3A67-85DD-4C6E-9EE9-4A6A1848907D}"/>
                  </a:ext>
                </a:extLst>
              </p:cNvPr>
              <p:cNvSpPr txBox="1"/>
              <p:nvPr/>
            </p:nvSpPr>
            <p:spPr>
              <a:xfrm>
                <a:off x="1608355" y="5066235"/>
                <a:ext cx="881010" cy="17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48" name="TextBox 147">
                <a:extLst>
                  <a:ext uri="{FF2B5EF4-FFF2-40B4-BE49-F238E27FC236}">
                    <a16:creationId xmlns:a16="http://schemas.microsoft.com/office/drawing/2014/main" id="{49CA3A67-85DD-4C6E-9EE9-4A6A1848907D}"/>
                  </a:ext>
                </a:extLst>
              </p:cNvPr>
              <p:cNvSpPr txBox="1">
                <a:spLocks noRot="1" noChangeAspect="1" noMove="1" noResize="1" noEditPoints="1" noAdjustHandles="1" noChangeArrowheads="1" noChangeShapeType="1" noTextEdit="1"/>
              </p:cNvSpPr>
              <p:nvPr/>
            </p:nvSpPr>
            <p:spPr>
              <a:xfrm>
                <a:off x="1608355" y="5066235"/>
                <a:ext cx="881010" cy="178703"/>
              </a:xfrm>
              <a:prstGeom prst="rect">
                <a:avLst/>
              </a:prstGeom>
              <a:blipFill>
                <a:blip r:embed="rId16"/>
                <a:stretch>
                  <a:fillRect l="-1389" t="-3448" r="-694" b="-20690"/>
                </a:stretch>
              </a:blipFill>
            </p:spPr>
            <p:txBody>
              <a:bodyPr/>
              <a:lstStyle/>
              <a:p>
                <a:r>
                  <a:rPr lang="ko-KR" altLang="en-US">
                    <a:noFill/>
                  </a:rPr>
                  <a:t> </a:t>
                </a:r>
              </a:p>
            </p:txBody>
          </p:sp>
        </mc:Fallback>
      </mc:AlternateContent>
      <p:grpSp>
        <p:nvGrpSpPr>
          <p:cNvPr id="24" name="그룹 23">
            <a:extLst>
              <a:ext uri="{FF2B5EF4-FFF2-40B4-BE49-F238E27FC236}">
                <a16:creationId xmlns:a16="http://schemas.microsoft.com/office/drawing/2014/main" id="{AF79BE87-60C5-4ADD-B6DB-1A9D586780EB}"/>
              </a:ext>
            </a:extLst>
          </p:cNvPr>
          <p:cNvGrpSpPr/>
          <p:nvPr/>
        </p:nvGrpSpPr>
        <p:grpSpPr>
          <a:xfrm>
            <a:off x="4650399" y="674320"/>
            <a:ext cx="5344219" cy="2102877"/>
            <a:chOff x="4507524" y="674320"/>
            <a:chExt cx="5344219" cy="2102877"/>
          </a:xfrm>
        </p:grpSpPr>
        <p:cxnSp>
          <p:nvCxnSpPr>
            <p:cNvPr id="72" name="직선 화살표 연결선 71">
              <a:extLst>
                <a:ext uri="{FF2B5EF4-FFF2-40B4-BE49-F238E27FC236}">
                  <a16:creationId xmlns:a16="http://schemas.microsoft.com/office/drawing/2014/main" id="{2BD2B117-D691-4591-94FD-DA03F7D34AAE}"/>
                </a:ext>
              </a:extLst>
            </p:cNvPr>
            <p:cNvCxnSpPr>
              <a:cxnSpLocks/>
            </p:cNvCxnSpPr>
            <p:nvPr/>
          </p:nvCxnSpPr>
          <p:spPr>
            <a:xfrm>
              <a:off x="4732746" y="2183335"/>
              <a:ext cx="4704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EE922BC-5ED3-4A8A-BF0D-BFB606181039}"/>
                </a:ext>
              </a:extLst>
            </p:cNvPr>
            <p:cNvCxnSpPr>
              <a:cxnSpLocks/>
            </p:cNvCxnSpPr>
            <p:nvPr/>
          </p:nvCxnSpPr>
          <p:spPr>
            <a:xfrm flipV="1">
              <a:off x="4732746" y="870483"/>
              <a:ext cx="0" cy="1783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8C9CD0AC-C43A-4D0F-A64C-C4449C5F9640}"/>
                </a:ext>
              </a:extLst>
            </p:cNvPr>
            <p:cNvSpPr txBox="1"/>
            <p:nvPr/>
          </p:nvSpPr>
          <p:spPr>
            <a:xfrm>
              <a:off x="4696781" y="674320"/>
              <a:ext cx="864643" cy="246221"/>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angle</a:t>
              </a:r>
              <a:endParaRPr lang="ko-KR" altLang="en-US" sz="1000" dirty="0">
                <a:latin typeface="LG스마트체 Regular" panose="020B0600000101010101" pitchFamily="50" charset="-127"/>
                <a:ea typeface="LG스마트체 Regular" panose="020B0600000101010101" pitchFamily="50" charset="-127"/>
              </a:endParaRPr>
            </a:p>
          </p:txBody>
        </p:sp>
        <p:sp>
          <p:nvSpPr>
            <p:cNvPr id="82" name="TextBox 81">
              <a:extLst>
                <a:ext uri="{FF2B5EF4-FFF2-40B4-BE49-F238E27FC236}">
                  <a16:creationId xmlns:a16="http://schemas.microsoft.com/office/drawing/2014/main" id="{61C0CE50-9BE0-45DE-B3CC-E36094F1398D}"/>
                </a:ext>
              </a:extLst>
            </p:cNvPr>
            <p:cNvSpPr txBox="1"/>
            <p:nvPr/>
          </p:nvSpPr>
          <p:spPr>
            <a:xfrm>
              <a:off x="9341908" y="2210770"/>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AC4F4DA-73C9-4E15-8CD9-2844C6C59FEF}"/>
                    </a:ext>
                  </a:extLst>
                </p:cNvPr>
                <p:cNvSpPr txBox="1"/>
                <p:nvPr/>
              </p:nvSpPr>
              <p:spPr>
                <a:xfrm>
                  <a:off x="4507524" y="1886221"/>
                  <a:ext cx="210378"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8" name="TextBox 117">
                  <a:extLst>
                    <a:ext uri="{FF2B5EF4-FFF2-40B4-BE49-F238E27FC236}">
                      <a16:creationId xmlns:a16="http://schemas.microsoft.com/office/drawing/2014/main" id="{9AC4F4DA-73C9-4E15-8CD9-2844C6C59FEF}"/>
                    </a:ext>
                  </a:extLst>
                </p:cNvPr>
                <p:cNvSpPr txBox="1">
                  <a:spLocks noRot="1" noChangeAspect="1" noMove="1" noResize="1" noEditPoints="1" noAdjustHandles="1" noChangeArrowheads="1" noChangeShapeType="1" noTextEdit="1"/>
                </p:cNvSpPr>
                <p:nvPr/>
              </p:nvSpPr>
              <p:spPr>
                <a:xfrm>
                  <a:off x="4507524" y="1886221"/>
                  <a:ext cx="210378" cy="168059"/>
                </a:xfrm>
                <a:prstGeom prst="rect">
                  <a:avLst/>
                </a:prstGeom>
                <a:blipFill>
                  <a:blip r:embed="rId17"/>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46E924C-CA7E-46F0-8BAB-D51E7F8CBFE7}"/>
                    </a:ext>
                  </a:extLst>
                </p:cNvPr>
                <p:cNvSpPr txBox="1"/>
                <p:nvPr/>
              </p:nvSpPr>
              <p:spPr>
                <a:xfrm>
                  <a:off x="4514271" y="1374613"/>
                  <a:ext cx="210378"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F46E924C-CA7E-46F0-8BAB-D51E7F8CBFE7}"/>
                    </a:ext>
                  </a:extLst>
                </p:cNvPr>
                <p:cNvSpPr txBox="1">
                  <a:spLocks noRot="1" noChangeAspect="1" noMove="1" noResize="1" noEditPoints="1" noAdjustHandles="1" noChangeArrowheads="1" noChangeShapeType="1" noTextEdit="1"/>
                </p:cNvSpPr>
                <p:nvPr/>
              </p:nvSpPr>
              <p:spPr>
                <a:xfrm>
                  <a:off x="4514271" y="1374613"/>
                  <a:ext cx="210378" cy="167162"/>
                </a:xfrm>
                <a:prstGeom prst="rect">
                  <a:avLst/>
                </a:prstGeom>
                <a:blipFill>
                  <a:blip r:embed="rId18"/>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C98111-8EA7-426D-B815-512333D40251}"/>
                    </a:ext>
                  </a:extLst>
                </p:cNvPr>
                <p:cNvSpPr txBox="1"/>
                <p:nvPr/>
              </p:nvSpPr>
              <p:spPr>
                <a:xfrm>
                  <a:off x="4508871" y="2107467"/>
                  <a:ext cx="211725"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C98111-8EA7-426D-B815-512333D40251}"/>
                    </a:ext>
                  </a:extLst>
                </p:cNvPr>
                <p:cNvSpPr txBox="1">
                  <a:spLocks noRot="1" noChangeAspect="1" noMove="1" noResize="1" noEditPoints="1" noAdjustHandles="1" noChangeArrowheads="1" noChangeShapeType="1" noTextEdit="1"/>
                </p:cNvSpPr>
                <p:nvPr/>
              </p:nvSpPr>
              <p:spPr>
                <a:xfrm>
                  <a:off x="4508871" y="2107467"/>
                  <a:ext cx="211725" cy="168059"/>
                </a:xfrm>
                <a:prstGeom prst="rect">
                  <a:avLst/>
                </a:prstGeom>
                <a:blipFill>
                  <a:blip r:embed="rId19"/>
                  <a:stretch>
                    <a:fillRect l="-11429" r="-2857" b="-148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9648F4A2-5992-45DD-BEEC-BA74EC396CC6}"/>
                    </a:ext>
                  </a:extLst>
                </p:cNvPr>
                <p:cNvSpPr txBox="1"/>
                <p:nvPr/>
              </p:nvSpPr>
              <p:spPr>
                <a:xfrm>
                  <a:off x="4511526" y="1053880"/>
                  <a:ext cx="211725"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3" name="TextBox 122">
                  <a:extLst>
                    <a:ext uri="{FF2B5EF4-FFF2-40B4-BE49-F238E27FC236}">
                      <a16:creationId xmlns:a16="http://schemas.microsoft.com/office/drawing/2014/main" id="{9648F4A2-5992-45DD-BEEC-BA74EC396CC6}"/>
                    </a:ext>
                  </a:extLst>
                </p:cNvPr>
                <p:cNvSpPr txBox="1">
                  <a:spLocks noRot="1" noChangeAspect="1" noMove="1" noResize="1" noEditPoints="1" noAdjustHandles="1" noChangeArrowheads="1" noChangeShapeType="1" noTextEdit="1"/>
                </p:cNvSpPr>
                <p:nvPr/>
              </p:nvSpPr>
              <p:spPr>
                <a:xfrm>
                  <a:off x="4511526" y="1053880"/>
                  <a:ext cx="211725" cy="167162"/>
                </a:xfrm>
                <a:prstGeom prst="rect">
                  <a:avLst/>
                </a:prstGeom>
                <a:blipFill>
                  <a:blip r:embed="rId20"/>
                  <a:stretch>
                    <a:fillRect l="-14706" r="-2941" b="-14815"/>
                  </a:stretch>
                </a:blipFill>
              </p:spPr>
              <p:txBody>
                <a:bodyPr/>
                <a:lstStyle/>
                <a:p>
                  <a:r>
                    <a:rPr lang="ko-KR" altLang="en-US">
                      <a:noFill/>
                    </a:rPr>
                    <a:t> </a:t>
                  </a:r>
                </a:p>
              </p:txBody>
            </p:sp>
          </mc:Fallback>
        </mc:AlternateContent>
        <p:cxnSp>
          <p:nvCxnSpPr>
            <p:cNvPr id="74" name="직선 연결선 73">
              <a:extLst>
                <a:ext uri="{FF2B5EF4-FFF2-40B4-BE49-F238E27FC236}">
                  <a16:creationId xmlns:a16="http://schemas.microsoft.com/office/drawing/2014/main" id="{C9B89FF6-E2BA-40F0-85B0-8B832BBFDFE1}"/>
                </a:ext>
              </a:extLst>
            </p:cNvPr>
            <p:cNvCxnSpPr/>
            <p:nvPr/>
          </p:nvCxnSpPr>
          <p:spPr>
            <a:xfrm flipV="1">
              <a:off x="4732746"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7" name="직선 연결선 76">
              <a:extLst>
                <a:ext uri="{FF2B5EF4-FFF2-40B4-BE49-F238E27FC236}">
                  <a16:creationId xmlns:a16="http://schemas.microsoft.com/office/drawing/2014/main" id="{B123CA95-A352-4A3C-8927-42151F548295}"/>
                </a:ext>
              </a:extLst>
            </p:cNvPr>
            <p:cNvCxnSpPr>
              <a:cxnSpLocks/>
            </p:cNvCxnSpPr>
            <p:nvPr/>
          </p:nvCxnSpPr>
          <p:spPr>
            <a:xfrm flipV="1">
              <a:off x="4732745" y="1481576"/>
              <a:ext cx="4333378" cy="51214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3" name="직선 화살표 연결선 92">
              <a:extLst>
                <a:ext uri="{FF2B5EF4-FFF2-40B4-BE49-F238E27FC236}">
                  <a16:creationId xmlns:a16="http://schemas.microsoft.com/office/drawing/2014/main" id="{93B0CF38-A384-4AD8-9B36-5592EDB0AA51}"/>
                </a:ext>
              </a:extLst>
            </p:cNvPr>
            <p:cNvCxnSpPr>
              <a:cxnSpLocks/>
            </p:cNvCxnSpPr>
            <p:nvPr/>
          </p:nvCxnSpPr>
          <p:spPr>
            <a:xfrm>
              <a:off x="4727675" y="2294834"/>
              <a:ext cx="744204"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26A2004-7E90-4894-89A1-A101CC581DCF}"/>
                    </a:ext>
                  </a:extLst>
                </p:cNvPr>
                <p:cNvSpPr txBox="1"/>
                <p:nvPr/>
              </p:nvSpPr>
              <p:spPr>
                <a:xfrm>
                  <a:off x="5022996" y="2344336"/>
                  <a:ext cx="158633"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526A2004-7E90-4894-89A1-A101CC581DCF}"/>
                    </a:ext>
                  </a:extLst>
                </p:cNvPr>
                <p:cNvSpPr txBox="1">
                  <a:spLocks noRot="1" noChangeAspect="1" noMove="1" noResize="1" noEditPoints="1" noAdjustHandles="1" noChangeArrowheads="1" noChangeShapeType="1" noTextEdit="1"/>
                </p:cNvSpPr>
                <p:nvPr/>
              </p:nvSpPr>
              <p:spPr>
                <a:xfrm>
                  <a:off x="5022996" y="2344336"/>
                  <a:ext cx="158633" cy="153888"/>
                </a:xfrm>
                <a:prstGeom prst="rect">
                  <a:avLst/>
                </a:prstGeom>
                <a:blipFill>
                  <a:blip r:embed="rId21"/>
                  <a:stretch>
                    <a:fillRect l="-15385" b="-12000"/>
                  </a:stretch>
                </a:blipFill>
              </p:spPr>
              <p:txBody>
                <a:bodyPr/>
                <a:lstStyle/>
                <a:p>
                  <a:r>
                    <a:rPr lang="ko-KR" altLang="en-US">
                      <a:noFill/>
                    </a:rPr>
                    <a:t> </a:t>
                  </a:r>
                </a:p>
              </p:txBody>
            </p:sp>
          </mc:Fallback>
        </mc:AlternateContent>
        <p:cxnSp>
          <p:nvCxnSpPr>
            <p:cNvPr id="96" name="직선 화살표 연결선 95">
              <a:extLst>
                <a:ext uri="{FF2B5EF4-FFF2-40B4-BE49-F238E27FC236}">
                  <a16:creationId xmlns:a16="http://schemas.microsoft.com/office/drawing/2014/main" id="{3BC8EE4B-A8DB-46F2-B7ED-C0519FE8FBAB}"/>
                </a:ext>
              </a:extLst>
            </p:cNvPr>
            <p:cNvCxnSpPr>
              <a:cxnSpLocks/>
            </p:cNvCxnSpPr>
            <p:nvPr/>
          </p:nvCxnSpPr>
          <p:spPr>
            <a:xfrm flipV="1">
              <a:off x="5471879" y="2136275"/>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4CACF75B-F0B5-4881-96EF-80510BECACE5}"/>
                </a:ext>
              </a:extLst>
            </p:cNvPr>
            <p:cNvCxnSpPr>
              <a:cxnSpLocks/>
            </p:cNvCxnSpPr>
            <p:nvPr/>
          </p:nvCxnSpPr>
          <p:spPr>
            <a:xfrm>
              <a:off x="5476950"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39779B8-A3B0-4187-B2C7-392EC23A1AF3}"/>
                </a:ext>
              </a:extLst>
            </p:cNvPr>
            <p:cNvCxnSpPr/>
            <p:nvPr/>
          </p:nvCxnSpPr>
          <p:spPr>
            <a:xfrm flipV="1">
              <a:off x="5475267"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3" name="직선 연결선 102">
              <a:extLst>
                <a:ext uri="{FF2B5EF4-FFF2-40B4-BE49-F238E27FC236}">
                  <a16:creationId xmlns:a16="http://schemas.microsoft.com/office/drawing/2014/main" id="{B885194D-499B-4538-BBFE-9ED901384322}"/>
                </a:ext>
              </a:extLst>
            </p:cNvPr>
            <p:cNvCxnSpPr>
              <a:cxnSpLocks/>
            </p:cNvCxnSpPr>
            <p:nvPr/>
          </p:nvCxnSpPr>
          <p:spPr>
            <a:xfrm>
              <a:off x="6219471"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75B8D77-0173-4432-956B-42DCE98841FC}"/>
                </a:ext>
              </a:extLst>
            </p:cNvPr>
            <p:cNvCxnSpPr/>
            <p:nvPr/>
          </p:nvCxnSpPr>
          <p:spPr>
            <a:xfrm flipV="1">
              <a:off x="6213950"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직선 연결선 105">
              <a:extLst>
                <a:ext uri="{FF2B5EF4-FFF2-40B4-BE49-F238E27FC236}">
                  <a16:creationId xmlns:a16="http://schemas.microsoft.com/office/drawing/2014/main" id="{9EA58CDB-83CA-4B3B-A0A8-2A1A5F21B65A}"/>
                </a:ext>
              </a:extLst>
            </p:cNvPr>
            <p:cNvCxnSpPr>
              <a:cxnSpLocks/>
            </p:cNvCxnSpPr>
            <p:nvPr/>
          </p:nvCxnSpPr>
          <p:spPr>
            <a:xfrm>
              <a:off x="6958154"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F805E26E-24CF-430C-BC5A-83D09F439F73}"/>
                </a:ext>
              </a:extLst>
            </p:cNvPr>
            <p:cNvCxnSpPr/>
            <p:nvPr/>
          </p:nvCxnSpPr>
          <p:spPr>
            <a:xfrm flipV="1">
              <a:off x="75813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9" name="직선 연결선 108">
              <a:extLst>
                <a:ext uri="{FF2B5EF4-FFF2-40B4-BE49-F238E27FC236}">
                  <a16:creationId xmlns:a16="http://schemas.microsoft.com/office/drawing/2014/main" id="{7B543D6E-E691-4C8F-8055-2E821DCA2826}"/>
                </a:ext>
              </a:extLst>
            </p:cNvPr>
            <p:cNvCxnSpPr>
              <a:cxnSpLocks/>
            </p:cNvCxnSpPr>
            <p:nvPr/>
          </p:nvCxnSpPr>
          <p:spPr>
            <a:xfrm>
              <a:off x="83255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B631CF4E-3223-46BC-8464-D861A942CD9A}"/>
                </a:ext>
              </a:extLst>
            </p:cNvPr>
            <p:cNvCxnSpPr/>
            <p:nvPr/>
          </p:nvCxnSpPr>
          <p:spPr>
            <a:xfrm flipV="1">
              <a:off x="83219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1" name="직선 연결선 110">
              <a:extLst>
                <a:ext uri="{FF2B5EF4-FFF2-40B4-BE49-F238E27FC236}">
                  <a16:creationId xmlns:a16="http://schemas.microsoft.com/office/drawing/2014/main" id="{D0CD4345-543E-44F1-8923-383FADA1EF88}"/>
                </a:ext>
              </a:extLst>
            </p:cNvPr>
            <p:cNvCxnSpPr>
              <a:cxnSpLocks/>
            </p:cNvCxnSpPr>
            <p:nvPr/>
          </p:nvCxnSpPr>
          <p:spPr>
            <a:xfrm>
              <a:off x="90661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83CBFE7B-1F04-4167-97DB-7A74BED83561}"/>
                </a:ext>
              </a:extLst>
            </p:cNvPr>
            <p:cNvCxnSpPr>
              <a:cxnSpLocks/>
            </p:cNvCxnSpPr>
            <p:nvPr/>
          </p:nvCxnSpPr>
          <p:spPr>
            <a:xfrm flipV="1">
              <a:off x="9069726" y="2136276"/>
              <a:ext cx="0" cy="51811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0C6829E0-79EA-42D9-97EA-29D9931F6A33}"/>
                </a:ext>
              </a:extLst>
            </p:cNvPr>
            <p:cNvCxnSpPr>
              <a:cxnSpLocks/>
            </p:cNvCxnSpPr>
            <p:nvPr/>
          </p:nvCxnSpPr>
          <p:spPr>
            <a:xfrm>
              <a:off x="4727675" y="2566296"/>
              <a:ext cx="4338448"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9F073BC-EF70-49EF-8781-318ECE3D6725}"/>
                    </a:ext>
                  </a:extLst>
                </p:cNvPr>
                <p:cNvSpPr txBox="1"/>
                <p:nvPr/>
              </p:nvSpPr>
              <p:spPr>
                <a:xfrm>
                  <a:off x="6682740" y="2611126"/>
                  <a:ext cx="161647" cy="166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59F073BC-EF70-49EF-8781-318ECE3D6725}"/>
                    </a:ext>
                  </a:extLst>
                </p:cNvPr>
                <p:cNvSpPr txBox="1">
                  <a:spLocks noRot="1" noChangeAspect="1" noMove="1" noResize="1" noEditPoints="1" noAdjustHandles="1" noChangeArrowheads="1" noChangeShapeType="1" noTextEdit="1"/>
                </p:cNvSpPr>
                <p:nvPr/>
              </p:nvSpPr>
              <p:spPr>
                <a:xfrm>
                  <a:off x="6682740" y="2611126"/>
                  <a:ext cx="161647" cy="166071"/>
                </a:xfrm>
                <a:prstGeom prst="rect">
                  <a:avLst/>
                </a:prstGeom>
                <a:blipFill>
                  <a:blip r:embed="rId22"/>
                  <a:stretch>
                    <a:fillRect l="-19231" r="-7692"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FA10382-042C-4CE5-8731-11026BE51A43}"/>
                    </a:ext>
                  </a:extLst>
                </p:cNvPr>
                <p:cNvSpPr txBox="1"/>
                <p:nvPr/>
              </p:nvSpPr>
              <p:spPr>
                <a:xfrm>
                  <a:off x="6851269" y="1719185"/>
                  <a:ext cx="843885"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m:t>
                        </m:r>
                      </m:oMath>
                    </m:oMathPara>
                  </a14:m>
                  <a:endParaRPr lang="en-US" altLang="ko-KR" sz="1000" b="0" dirty="0">
                    <a:latin typeface="LG스마트체 Regular" panose="020B0600000101010101" pitchFamily="50" charset="-127"/>
                  </a:endParaRPr>
                </a:p>
              </p:txBody>
            </p:sp>
          </mc:Choice>
          <mc:Fallback xmlns="">
            <p:sp>
              <p:nvSpPr>
                <p:cNvPr id="153" name="TextBox 152">
                  <a:extLst>
                    <a:ext uri="{FF2B5EF4-FFF2-40B4-BE49-F238E27FC236}">
                      <a16:creationId xmlns:a16="http://schemas.microsoft.com/office/drawing/2014/main" id="{DFA10382-042C-4CE5-8731-11026BE51A43}"/>
                    </a:ext>
                  </a:extLst>
                </p:cNvPr>
                <p:cNvSpPr txBox="1">
                  <a:spLocks noRot="1" noChangeAspect="1" noMove="1" noResize="1" noEditPoints="1" noAdjustHandles="1" noChangeArrowheads="1" noChangeShapeType="1" noTextEdit="1"/>
                </p:cNvSpPr>
                <p:nvPr/>
              </p:nvSpPr>
              <p:spPr>
                <a:xfrm>
                  <a:off x="6851269" y="1719185"/>
                  <a:ext cx="843885" cy="153888"/>
                </a:xfrm>
                <a:prstGeom prst="rect">
                  <a:avLst/>
                </a:prstGeom>
                <a:blipFill>
                  <a:blip r:embed="rId23"/>
                  <a:stretch>
                    <a:fillRect/>
                  </a:stretch>
                </a:blipFill>
              </p:spPr>
              <p:txBody>
                <a:bodyPr/>
                <a:lstStyle/>
                <a:p>
                  <a:r>
                    <a:rPr lang="ko-KR" altLang="en-US">
                      <a:noFill/>
                    </a:rPr>
                    <a:t> </a:t>
                  </a:r>
                </a:p>
              </p:txBody>
            </p:sp>
          </mc:Fallback>
        </mc:AlternateContent>
      </p:grpSp>
      <p:sp>
        <p:nvSpPr>
          <p:cNvPr id="28" name="평행 사변형 27">
            <a:extLst>
              <a:ext uri="{FF2B5EF4-FFF2-40B4-BE49-F238E27FC236}">
                <a16:creationId xmlns:a16="http://schemas.microsoft.com/office/drawing/2014/main" id="{7A1E0FFB-A84E-4026-901D-FA3D3D57ABCB}"/>
              </a:ext>
            </a:extLst>
          </p:cNvPr>
          <p:cNvSpPr/>
          <p:nvPr/>
        </p:nvSpPr>
        <p:spPr>
          <a:xfrm rot="5400000" flipH="1">
            <a:off x="1735180" y="1546093"/>
            <a:ext cx="2235429" cy="789462"/>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화살표 연결선 159">
            <a:extLst>
              <a:ext uri="{FF2B5EF4-FFF2-40B4-BE49-F238E27FC236}">
                <a16:creationId xmlns:a16="http://schemas.microsoft.com/office/drawing/2014/main" id="{8696F99D-1619-41C6-A072-AB4B907010D5}"/>
              </a:ext>
            </a:extLst>
          </p:cNvPr>
          <p:cNvCxnSpPr>
            <a:cxnSpLocks/>
          </p:cNvCxnSpPr>
          <p:nvPr/>
        </p:nvCxnSpPr>
        <p:spPr>
          <a:xfrm>
            <a:off x="2930824" y="1988361"/>
            <a:ext cx="8144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평행 사변형 161">
            <a:extLst>
              <a:ext uri="{FF2B5EF4-FFF2-40B4-BE49-F238E27FC236}">
                <a16:creationId xmlns:a16="http://schemas.microsoft.com/office/drawing/2014/main" id="{A01E1192-C096-4E52-9BE0-7CD4C7EE7C21}"/>
              </a:ext>
            </a:extLst>
          </p:cNvPr>
          <p:cNvSpPr/>
          <p:nvPr/>
        </p:nvSpPr>
        <p:spPr>
          <a:xfrm rot="5400000" flipH="1">
            <a:off x="2322355" y="1731393"/>
            <a:ext cx="415864" cy="145999"/>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3" name="직사각형 162">
                <a:extLst>
                  <a:ext uri="{FF2B5EF4-FFF2-40B4-BE49-F238E27FC236}">
                    <a16:creationId xmlns:a16="http://schemas.microsoft.com/office/drawing/2014/main" id="{DC122830-3C44-4502-B02C-B9AB62578532}"/>
                  </a:ext>
                </a:extLst>
              </p:cNvPr>
              <p:cNvSpPr/>
              <p:nvPr/>
            </p:nvSpPr>
            <p:spPr>
              <a:xfrm>
                <a:off x="260611" y="5614347"/>
                <a:ext cx="1533881" cy="6422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163" name="직사각형 162">
                <a:extLst>
                  <a:ext uri="{FF2B5EF4-FFF2-40B4-BE49-F238E27FC236}">
                    <a16:creationId xmlns:a16="http://schemas.microsoft.com/office/drawing/2014/main" id="{DC122830-3C44-4502-B02C-B9AB62578532}"/>
                  </a:ext>
                </a:extLst>
              </p:cNvPr>
              <p:cNvSpPr>
                <a:spLocks noRot="1" noChangeAspect="1" noMove="1" noResize="1" noEditPoints="1" noAdjustHandles="1" noChangeArrowheads="1" noChangeShapeType="1" noTextEdit="1"/>
              </p:cNvSpPr>
              <p:nvPr/>
            </p:nvSpPr>
            <p:spPr>
              <a:xfrm>
                <a:off x="260611" y="5614347"/>
                <a:ext cx="1533881" cy="642227"/>
              </a:xfrm>
              <a:prstGeom prst="rect">
                <a:avLst/>
              </a:prstGeom>
              <a:blipFill>
                <a:blip r:embed="rId24"/>
                <a:stretch>
                  <a:fillRect b="-9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직사각형 57">
                <a:extLst>
                  <a:ext uri="{FF2B5EF4-FFF2-40B4-BE49-F238E27FC236}">
                    <a16:creationId xmlns:a16="http://schemas.microsoft.com/office/drawing/2014/main" id="{E19CBB9C-74F0-4965-B3D7-D898D23C9664}"/>
                  </a:ext>
                </a:extLst>
              </p:cNvPr>
              <p:cNvSpPr/>
              <p:nvPr/>
            </p:nvSpPr>
            <p:spPr>
              <a:xfrm>
                <a:off x="3292854" y="717967"/>
                <a:ext cx="5918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8" name="직사각형 57">
                <a:extLst>
                  <a:ext uri="{FF2B5EF4-FFF2-40B4-BE49-F238E27FC236}">
                    <a16:creationId xmlns:a16="http://schemas.microsoft.com/office/drawing/2014/main" id="{E19CBB9C-74F0-4965-B3D7-D898D23C9664}"/>
                  </a:ext>
                </a:extLst>
              </p:cNvPr>
              <p:cNvSpPr>
                <a:spLocks noRot="1" noChangeAspect="1" noMove="1" noResize="1" noEditPoints="1" noAdjustHandles="1" noChangeArrowheads="1" noChangeShapeType="1" noTextEdit="1"/>
              </p:cNvSpPr>
              <p:nvPr/>
            </p:nvSpPr>
            <p:spPr>
              <a:xfrm>
                <a:off x="3292854" y="717967"/>
                <a:ext cx="591893" cy="276999"/>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a:extLst>
                  <a:ext uri="{FF2B5EF4-FFF2-40B4-BE49-F238E27FC236}">
                    <a16:creationId xmlns:a16="http://schemas.microsoft.com/office/drawing/2014/main" id="{DEECB915-B702-4C33-A6FE-D68032143E1E}"/>
                  </a:ext>
                </a:extLst>
              </p:cNvPr>
              <p:cNvSpPr/>
              <p:nvPr/>
            </p:nvSpPr>
            <p:spPr>
              <a:xfrm>
                <a:off x="5486187" y="3014191"/>
                <a:ext cx="1673600" cy="2916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9" name="직사각형 58">
                <a:extLst>
                  <a:ext uri="{FF2B5EF4-FFF2-40B4-BE49-F238E27FC236}">
                    <a16:creationId xmlns:a16="http://schemas.microsoft.com/office/drawing/2014/main" id="{DEECB915-B702-4C33-A6FE-D68032143E1E}"/>
                  </a:ext>
                </a:extLst>
              </p:cNvPr>
              <p:cNvSpPr>
                <a:spLocks noRot="1" noChangeAspect="1" noMove="1" noResize="1" noEditPoints="1" noAdjustHandles="1" noChangeArrowheads="1" noChangeShapeType="1" noTextEdit="1"/>
              </p:cNvSpPr>
              <p:nvPr/>
            </p:nvSpPr>
            <p:spPr>
              <a:xfrm>
                <a:off x="5486187" y="3014191"/>
                <a:ext cx="1673600" cy="291618"/>
              </a:xfrm>
              <a:prstGeom prst="rect">
                <a:avLst/>
              </a:prstGeom>
              <a:blipFill>
                <a:blip r:embed="rId2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BE8E1170-6750-470D-A839-0A5F488425BC}"/>
                  </a:ext>
                </a:extLst>
              </p:cNvPr>
              <p:cNvSpPr/>
              <p:nvPr/>
            </p:nvSpPr>
            <p:spPr>
              <a:xfrm>
                <a:off x="5486187" y="6560185"/>
                <a:ext cx="1197700" cy="2770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sub>
                      </m:sSub>
                    </m:oMath>
                  </m:oMathPara>
                </a14:m>
                <a:br>
                  <a:rPr lang="en-US" altLang="ko-KR" sz="1200" b="0" dirty="0"/>
                </a:br>
                <a:endParaRPr lang="ko-KR" altLang="en-US" sz="1200" dirty="0"/>
              </a:p>
            </p:txBody>
          </p:sp>
        </mc:Choice>
        <mc:Fallback xmlns="">
          <p:sp>
            <p:nvSpPr>
              <p:cNvPr id="66" name="직사각형 65">
                <a:extLst>
                  <a:ext uri="{FF2B5EF4-FFF2-40B4-BE49-F238E27FC236}">
                    <a16:creationId xmlns:a16="http://schemas.microsoft.com/office/drawing/2014/main" id="{BE8E1170-6750-470D-A839-0A5F488425BC}"/>
                  </a:ext>
                </a:extLst>
              </p:cNvPr>
              <p:cNvSpPr>
                <a:spLocks noRot="1" noChangeAspect="1" noMove="1" noResize="1" noEditPoints="1" noAdjustHandles="1" noChangeArrowheads="1" noChangeShapeType="1" noTextEdit="1"/>
              </p:cNvSpPr>
              <p:nvPr/>
            </p:nvSpPr>
            <p:spPr>
              <a:xfrm>
                <a:off x="5486187" y="6560185"/>
                <a:ext cx="1197700" cy="277064"/>
              </a:xfrm>
              <a:prstGeom prst="rect">
                <a:avLst/>
              </a:prstGeom>
              <a:blipFill>
                <a:blip r:embed="rId2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7" name="직사각형 66">
                <a:extLst>
                  <a:ext uri="{FF2B5EF4-FFF2-40B4-BE49-F238E27FC236}">
                    <a16:creationId xmlns:a16="http://schemas.microsoft.com/office/drawing/2014/main" id="{F7BC43E8-E93F-48F3-823C-F299591BC2D2}"/>
                  </a:ext>
                </a:extLst>
              </p:cNvPr>
              <p:cNvSpPr/>
              <p:nvPr/>
            </p:nvSpPr>
            <p:spPr>
              <a:xfrm>
                <a:off x="6817236" y="6473576"/>
                <a:ext cx="2437334" cy="48994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𝑥</m:t>
                              </m:r>
                            </m:sub>
                          </m:sSub>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𝑦</m:t>
                              </m:r>
                            </m:sub>
                          </m:sSub>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𝑣𝑒𝑟𝑡𝑖𝑐𝑎𝑙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𝑟𝑒𝑠𝑜𝑙𝑢𝑡𝑖𝑜𝑛</m:t>
                      </m:r>
                    </m:oMath>
                  </m:oMathPara>
                </a14:m>
                <a:br>
                  <a:rPr lang="en-US" altLang="ko-KR" sz="1200" b="0" dirty="0"/>
                </a:br>
                <a:endParaRPr lang="ko-KR" altLang="en-US" sz="1200" dirty="0"/>
              </a:p>
            </p:txBody>
          </p:sp>
        </mc:Choice>
        <mc:Fallback xmlns="">
          <p:sp>
            <p:nvSpPr>
              <p:cNvPr id="67" name="직사각형 66">
                <a:extLst>
                  <a:ext uri="{FF2B5EF4-FFF2-40B4-BE49-F238E27FC236}">
                    <a16:creationId xmlns:a16="http://schemas.microsoft.com/office/drawing/2014/main" id="{F7BC43E8-E93F-48F3-823C-F299591BC2D2}"/>
                  </a:ext>
                </a:extLst>
              </p:cNvPr>
              <p:cNvSpPr>
                <a:spLocks noRot="1" noChangeAspect="1" noMove="1" noResize="1" noEditPoints="1" noAdjustHandles="1" noChangeArrowheads="1" noChangeShapeType="1" noTextEdit="1"/>
              </p:cNvSpPr>
              <p:nvPr/>
            </p:nvSpPr>
            <p:spPr>
              <a:xfrm>
                <a:off x="6817236" y="6473576"/>
                <a:ext cx="2437334" cy="489942"/>
              </a:xfrm>
              <a:prstGeom prst="rect">
                <a:avLst/>
              </a:prstGeom>
              <a:blipFill>
                <a:blip r:embed="rId2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a:extLst>
                  <a:ext uri="{FF2B5EF4-FFF2-40B4-BE49-F238E27FC236}">
                    <a16:creationId xmlns:a16="http://schemas.microsoft.com/office/drawing/2014/main" id="{802D1CBE-605E-419A-84DD-988BD271A8F8}"/>
                  </a:ext>
                </a:extLst>
              </p:cNvPr>
              <p:cNvSpPr/>
              <p:nvPr/>
            </p:nvSpPr>
            <p:spPr>
              <a:xfrm>
                <a:off x="2691908" y="5041042"/>
                <a:ext cx="2277355" cy="30489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𝑑</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csc</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oMath>
                  </m:oMathPara>
                </a14:m>
                <a:br>
                  <a:rPr lang="en-US" altLang="ko-KR" sz="1200" b="0" dirty="0"/>
                </a:br>
                <a:endParaRPr lang="ko-KR" altLang="en-US" sz="1200" dirty="0"/>
              </a:p>
            </p:txBody>
          </p:sp>
        </mc:Choice>
        <mc:Fallback xmlns="">
          <p:sp>
            <p:nvSpPr>
              <p:cNvPr id="64" name="직사각형 63">
                <a:extLst>
                  <a:ext uri="{FF2B5EF4-FFF2-40B4-BE49-F238E27FC236}">
                    <a16:creationId xmlns:a16="http://schemas.microsoft.com/office/drawing/2014/main" id="{802D1CBE-605E-419A-84DD-988BD271A8F8}"/>
                  </a:ext>
                </a:extLst>
              </p:cNvPr>
              <p:cNvSpPr>
                <a:spLocks noRot="1" noChangeAspect="1" noMove="1" noResize="1" noEditPoints="1" noAdjustHandles="1" noChangeArrowheads="1" noChangeShapeType="1" noTextEdit="1"/>
              </p:cNvSpPr>
              <p:nvPr/>
            </p:nvSpPr>
            <p:spPr>
              <a:xfrm>
                <a:off x="2691908" y="5041042"/>
                <a:ext cx="2277355" cy="304892"/>
              </a:xfrm>
              <a:prstGeom prst="rect">
                <a:avLst/>
              </a:prstGeom>
              <a:blipFill>
                <a:blip r:embed="rId2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5" name="직사각형 64">
                <a:extLst>
                  <a:ext uri="{FF2B5EF4-FFF2-40B4-BE49-F238E27FC236}">
                    <a16:creationId xmlns:a16="http://schemas.microsoft.com/office/drawing/2014/main" id="{8CBA0F7B-061B-4600-9805-59BD8B3EE0CB}"/>
                  </a:ext>
                </a:extLst>
              </p:cNvPr>
              <p:cNvSpPr/>
              <p:nvPr/>
            </p:nvSpPr>
            <p:spPr>
              <a:xfrm>
                <a:off x="2699974" y="5499228"/>
                <a:ext cx="1748171" cy="51450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i="1">
                              <a:latin typeface="Cambria Math" panose="02040503050406030204" pitchFamily="18" charset="0"/>
                            </a:rPr>
                            <m:t>𝑑</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csc</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num>
                        <m:den>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den>
                      </m:f>
                    </m:oMath>
                  </m:oMathPara>
                </a14:m>
                <a:br>
                  <a:rPr lang="en-US" altLang="ko-KR" sz="1200" b="0" dirty="0"/>
                </a:br>
                <a:endParaRPr lang="ko-KR" altLang="en-US" sz="1200" dirty="0"/>
              </a:p>
            </p:txBody>
          </p:sp>
        </mc:Choice>
        <mc:Fallback xmlns="">
          <p:sp>
            <p:nvSpPr>
              <p:cNvPr id="65" name="직사각형 64">
                <a:extLst>
                  <a:ext uri="{FF2B5EF4-FFF2-40B4-BE49-F238E27FC236}">
                    <a16:creationId xmlns:a16="http://schemas.microsoft.com/office/drawing/2014/main" id="{8CBA0F7B-061B-4600-9805-59BD8B3EE0CB}"/>
                  </a:ext>
                </a:extLst>
              </p:cNvPr>
              <p:cNvSpPr>
                <a:spLocks noRot="1" noChangeAspect="1" noMove="1" noResize="1" noEditPoints="1" noAdjustHandles="1" noChangeArrowheads="1" noChangeShapeType="1" noTextEdit="1"/>
              </p:cNvSpPr>
              <p:nvPr/>
            </p:nvSpPr>
            <p:spPr>
              <a:xfrm>
                <a:off x="2699974" y="5499228"/>
                <a:ext cx="1748171" cy="514500"/>
              </a:xfrm>
              <a:prstGeom prst="rect">
                <a:avLst/>
              </a:prstGeom>
              <a:blipFill>
                <a:blip r:embed="rId3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직사각형 67">
                <a:extLst>
                  <a:ext uri="{FF2B5EF4-FFF2-40B4-BE49-F238E27FC236}">
                    <a16:creationId xmlns:a16="http://schemas.microsoft.com/office/drawing/2014/main" id="{36431B3A-286D-4A54-8970-6209A62227DB}"/>
                  </a:ext>
                </a:extLst>
              </p:cNvPr>
              <p:cNvSpPr/>
              <p:nvPr/>
            </p:nvSpPr>
            <p:spPr>
              <a:xfrm>
                <a:off x="2323940" y="147825"/>
                <a:ext cx="3108993"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=50,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r>
                        <a:rPr lang="en-US" altLang="ko-KR" sz="1200" b="0" i="1" smtClean="0">
                          <a:latin typeface="Cambria Math" panose="02040503050406030204" pitchFamily="18" charset="0"/>
                        </a:rPr>
                        <m:t>=60°,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r>
                        <a:rPr lang="en-US" altLang="ko-KR" sz="1200" b="0" i="1" smtClean="0">
                          <a:latin typeface="Cambria Math" panose="02040503050406030204" pitchFamily="18" charset="0"/>
                        </a:rPr>
                        <m:t>=75°→</m:t>
                      </m:r>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=59.77</m:t>
                      </m:r>
                    </m:oMath>
                  </m:oMathPara>
                </a14:m>
                <a:endParaRPr lang="ko-KR" altLang="en-US" sz="1200" dirty="0"/>
              </a:p>
            </p:txBody>
          </p:sp>
        </mc:Choice>
        <mc:Fallback xmlns="">
          <p:sp>
            <p:nvSpPr>
              <p:cNvPr id="68" name="직사각형 67">
                <a:extLst>
                  <a:ext uri="{FF2B5EF4-FFF2-40B4-BE49-F238E27FC236}">
                    <a16:creationId xmlns:a16="http://schemas.microsoft.com/office/drawing/2014/main" id="{36431B3A-286D-4A54-8970-6209A62227DB}"/>
                  </a:ext>
                </a:extLst>
              </p:cNvPr>
              <p:cNvSpPr>
                <a:spLocks noRot="1" noChangeAspect="1" noMove="1" noResize="1" noEditPoints="1" noAdjustHandles="1" noChangeArrowheads="1" noChangeShapeType="1" noTextEdit="1"/>
              </p:cNvSpPr>
              <p:nvPr/>
            </p:nvSpPr>
            <p:spPr>
              <a:xfrm>
                <a:off x="2323940" y="147825"/>
                <a:ext cx="3108993" cy="291618"/>
              </a:xfrm>
              <a:prstGeom prst="rect">
                <a:avLst/>
              </a:prstGeom>
              <a:blipFill>
                <a:blip r:embed="rId3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직사각형 68">
                <a:extLst>
                  <a:ext uri="{FF2B5EF4-FFF2-40B4-BE49-F238E27FC236}">
                    <a16:creationId xmlns:a16="http://schemas.microsoft.com/office/drawing/2014/main" id="{BCD3E0D7-0213-45C5-8F8F-C2D4DF14CC9A}"/>
                  </a:ext>
                </a:extLst>
              </p:cNvPr>
              <p:cNvSpPr/>
              <p:nvPr/>
            </p:nvSpPr>
            <p:spPr>
              <a:xfrm>
                <a:off x="2323940" y="5992634"/>
                <a:ext cx="1748171" cy="51450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i="1">
                              <a:latin typeface="Cambria Math" panose="02040503050406030204" pitchFamily="18" charset="0"/>
                            </a:rPr>
                            <m:t>𝑑</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csc</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num>
                        <m:den>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den>
                      </m:f>
                    </m:oMath>
                  </m:oMathPara>
                </a14:m>
                <a:br>
                  <a:rPr lang="en-US" altLang="ko-KR" sz="1200" b="0" dirty="0"/>
                </a:br>
                <a:endParaRPr lang="ko-KR" altLang="en-US" sz="1200" dirty="0"/>
              </a:p>
            </p:txBody>
          </p:sp>
        </mc:Choice>
        <mc:Fallback xmlns="">
          <p:sp>
            <p:nvSpPr>
              <p:cNvPr id="69" name="직사각형 68">
                <a:extLst>
                  <a:ext uri="{FF2B5EF4-FFF2-40B4-BE49-F238E27FC236}">
                    <a16:creationId xmlns:a16="http://schemas.microsoft.com/office/drawing/2014/main" id="{BCD3E0D7-0213-45C5-8F8F-C2D4DF14CC9A}"/>
                  </a:ext>
                </a:extLst>
              </p:cNvPr>
              <p:cNvSpPr>
                <a:spLocks noRot="1" noChangeAspect="1" noMove="1" noResize="1" noEditPoints="1" noAdjustHandles="1" noChangeArrowheads="1" noChangeShapeType="1" noTextEdit="1"/>
              </p:cNvSpPr>
              <p:nvPr/>
            </p:nvSpPr>
            <p:spPr>
              <a:xfrm>
                <a:off x="2323940" y="5992634"/>
                <a:ext cx="1748171" cy="514500"/>
              </a:xfrm>
              <a:prstGeom prst="rect">
                <a:avLst/>
              </a:prstGeom>
              <a:blipFill>
                <a:blip r:embed="rId3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6" name="직사각형 75">
                <a:extLst>
                  <a:ext uri="{FF2B5EF4-FFF2-40B4-BE49-F238E27FC236}">
                    <a16:creationId xmlns:a16="http://schemas.microsoft.com/office/drawing/2014/main" id="{AAD4F06A-7101-40E8-BEE2-635663ECA192}"/>
                  </a:ext>
                </a:extLst>
              </p:cNvPr>
              <p:cNvSpPr/>
              <p:nvPr/>
            </p:nvSpPr>
            <p:spPr>
              <a:xfrm>
                <a:off x="5486187" y="3441291"/>
                <a:ext cx="1429302" cy="494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den>
                      </m:f>
                    </m:oMath>
                  </m:oMathPara>
                </a14:m>
                <a:endParaRPr lang="ko-KR" altLang="en-US" sz="1200" dirty="0"/>
              </a:p>
            </p:txBody>
          </p:sp>
        </mc:Choice>
        <mc:Fallback xmlns="">
          <p:sp>
            <p:nvSpPr>
              <p:cNvPr id="76" name="직사각형 75">
                <a:extLst>
                  <a:ext uri="{FF2B5EF4-FFF2-40B4-BE49-F238E27FC236}">
                    <a16:creationId xmlns:a16="http://schemas.microsoft.com/office/drawing/2014/main" id="{AAD4F06A-7101-40E8-BEE2-635663ECA192}"/>
                  </a:ext>
                </a:extLst>
              </p:cNvPr>
              <p:cNvSpPr>
                <a:spLocks noRot="1" noChangeAspect="1" noMove="1" noResize="1" noEditPoints="1" noAdjustHandles="1" noChangeArrowheads="1" noChangeShapeType="1" noTextEdit="1"/>
              </p:cNvSpPr>
              <p:nvPr/>
            </p:nvSpPr>
            <p:spPr>
              <a:xfrm>
                <a:off x="5486187" y="3441291"/>
                <a:ext cx="1429302" cy="494751"/>
              </a:xfrm>
              <a:prstGeom prst="rect">
                <a:avLst/>
              </a:prstGeom>
              <a:blipFill>
                <a:blip r:embed="rId3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108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988361"/>
            <a:ext cx="1772335"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593463"/>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3523729" y="2029021"/>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3523729" y="2029021"/>
                <a:ext cx="306366" cy="276999"/>
              </a:xfrm>
              <a:prstGeom prst="rect">
                <a:avLst/>
              </a:prstGeom>
              <a:blipFill>
                <a:blip r:embed="rId3"/>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988361"/>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2334127"/>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2334127"/>
                <a:ext cx="306366" cy="276999"/>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1055404"/>
                <a:ext cx="30912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1055404"/>
                <a:ext cx="309123"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1729236" y="1612678"/>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1729236" y="1612678"/>
                <a:ext cx="296299" cy="276999"/>
              </a:xfrm>
              <a:prstGeom prst="rect">
                <a:avLst/>
              </a:prstGeom>
              <a:blipFill>
                <a:blip r:embed="rId6"/>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1818353"/>
            <a:ext cx="1861329" cy="17001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988641"/>
            <a:ext cx="1865527" cy="417767"/>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2548297" y="1818353"/>
            <a:ext cx="0" cy="595646"/>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404752" y="1536197"/>
            <a:ext cx="620267" cy="717424"/>
          </a:xfrm>
          <a:prstGeom prst="arc">
            <a:avLst>
              <a:gd name="adj1" fmla="val 16143444"/>
              <a:gd name="adj2" fmla="val 172110"/>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662491" y="2161695"/>
                <a:ext cx="37260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662491" y="2161695"/>
                <a:ext cx="372601" cy="276999"/>
              </a:xfrm>
              <a:prstGeom prst="rect">
                <a:avLst/>
              </a:prstGeom>
              <a:blipFill>
                <a:blip r:embed="rId7"/>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652773"/>
            <a:ext cx="577056" cy="576105"/>
          </a:xfrm>
          <a:prstGeom prst="arc">
            <a:avLst>
              <a:gd name="adj1" fmla="val 18059801"/>
              <a:gd name="adj2" fmla="val 215456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759629" y="1429272"/>
                <a:ext cx="377155"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759629" y="1429272"/>
                <a:ext cx="377155" cy="291618"/>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918234" y="556017"/>
                <a:ext cx="1405706" cy="69018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i="1">
                          <a:latin typeface="Cambria Math" panose="02040503050406030204" pitchFamily="18" charset="0"/>
                        </a:rPr>
                        <m:t>𝑟</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918234" y="556017"/>
                <a:ext cx="1405706" cy="69018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511C956-8D15-4B0B-8C7D-287F74F98991}"/>
                  </a:ext>
                </a:extLst>
              </p:cNvPr>
              <p:cNvSpPr txBox="1"/>
              <p:nvPr/>
            </p:nvSpPr>
            <p:spPr>
              <a:xfrm>
                <a:off x="255959" y="3043109"/>
                <a:ext cx="1009444"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den>
                      </m:f>
                    </m:oMath>
                  </m:oMathPara>
                </a14:m>
                <a:endParaRPr lang="en-US" altLang="ko-KR" sz="1000" b="0" i="1" dirty="0">
                  <a:latin typeface="Cambria Math" panose="02040503050406030204" pitchFamily="18" charset="0"/>
                </a:endParaRPr>
              </a:p>
            </p:txBody>
          </p:sp>
        </mc:Choice>
        <mc:Fallback xmlns="">
          <p:sp>
            <p:nvSpPr>
              <p:cNvPr id="115" name="TextBox 114">
                <a:extLst>
                  <a:ext uri="{FF2B5EF4-FFF2-40B4-BE49-F238E27FC236}">
                    <a16:creationId xmlns:a16="http://schemas.microsoft.com/office/drawing/2014/main" id="{8511C956-8D15-4B0B-8C7D-287F74F98991}"/>
                  </a:ext>
                </a:extLst>
              </p:cNvPr>
              <p:cNvSpPr txBox="1">
                <a:spLocks noRot="1" noChangeAspect="1" noMove="1" noResize="1" noEditPoints="1" noAdjustHandles="1" noChangeArrowheads="1" noChangeShapeType="1" noTextEdit="1"/>
              </p:cNvSpPr>
              <p:nvPr/>
            </p:nvSpPr>
            <p:spPr>
              <a:xfrm>
                <a:off x="255959" y="3043109"/>
                <a:ext cx="1009444" cy="316177"/>
              </a:xfrm>
              <a:prstGeom prst="rect">
                <a:avLst/>
              </a:prstGeom>
              <a:blipFill>
                <a:blip r:embed="rId10"/>
                <a:stretch>
                  <a:fillRect l="-1807" t="-1923" r="-60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423D495-CCEA-4E05-AFB2-B4F7D04A472C}"/>
                  </a:ext>
                </a:extLst>
              </p:cNvPr>
              <p:cNvSpPr txBox="1"/>
              <p:nvPr/>
            </p:nvSpPr>
            <p:spPr>
              <a:xfrm>
                <a:off x="255959" y="3488130"/>
                <a:ext cx="3489289"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5423D495-CCEA-4E05-AFB2-B4F7D04A472C}"/>
                  </a:ext>
                </a:extLst>
              </p:cNvPr>
              <p:cNvSpPr txBox="1">
                <a:spLocks noRot="1" noChangeAspect="1" noMove="1" noResize="1" noEditPoints="1" noAdjustHandles="1" noChangeArrowheads="1" noChangeShapeType="1" noTextEdit="1"/>
              </p:cNvSpPr>
              <p:nvPr/>
            </p:nvSpPr>
            <p:spPr>
              <a:xfrm>
                <a:off x="255959" y="3488130"/>
                <a:ext cx="3489289" cy="319318"/>
              </a:xfrm>
              <a:prstGeom prst="rect">
                <a:avLst/>
              </a:prstGeom>
              <a:blipFill>
                <a:blip r:embed="rId11"/>
                <a:stretch>
                  <a:fillRect l="-350" t="-1887" r="-524" b="-1509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95DCEA0-D432-4931-A3F9-875DA9DE6BC5}"/>
                  </a:ext>
                </a:extLst>
              </p:cNvPr>
              <p:cNvSpPr txBox="1"/>
              <p:nvPr/>
            </p:nvSpPr>
            <p:spPr>
              <a:xfrm>
                <a:off x="255959" y="4648026"/>
                <a:ext cx="1211165" cy="322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C95DCEA0-D432-4931-A3F9-875DA9DE6BC5}"/>
                  </a:ext>
                </a:extLst>
              </p:cNvPr>
              <p:cNvSpPr txBox="1">
                <a:spLocks noRot="1" noChangeAspect="1" noMove="1" noResize="1" noEditPoints="1" noAdjustHandles="1" noChangeArrowheads="1" noChangeShapeType="1" noTextEdit="1"/>
              </p:cNvSpPr>
              <p:nvPr/>
            </p:nvSpPr>
            <p:spPr>
              <a:xfrm>
                <a:off x="255959" y="4648026"/>
                <a:ext cx="1211165" cy="322589"/>
              </a:xfrm>
              <a:prstGeom prst="rect">
                <a:avLst/>
              </a:prstGeom>
              <a:blipFill>
                <a:blip r:embed="rId12"/>
                <a:stretch>
                  <a:fillRect l="-2010" t="-1887" b="-5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2CF2DD1-1891-431F-BC85-88E849D4B398}"/>
                  </a:ext>
                </a:extLst>
              </p:cNvPr>
              <p:cNvSpPr txBox="1"/>
              <p:nvPr/>
            </p:nvSpPr>
            <p:spPr>
              <a:xfrm>
                <a:off x="263937" y="5077206"/>
                <a:ext cx="1214500" cy="339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6" name="TextBox 125">
                <a:extLst>
                  <a:ext uri="{FF2B5EF4-FFF2-40B4-BE49-F238E27FC236}">
                    <a16:creationId xmlns:a16="http://schemas.microsoft.com/office/drawing/2014/main" id="{D2CF2DD1-1891-431F-BC85-88E849D4B398}"/>
                  </a:ext>
                </a:extLst>
              </p:cNvPr>
              <p:cNvSpPr txBox="1">
                <a:spLocks noRot="1" noChangeAspect="1" noMove="1" noResize="1" noEditPoints="1" noAdjustHandles="1" noChangeArrowheads="1" noChangeShapeType="1" noTextEdit="1"/>
              </p:cNvSpPr>
              <p:nvPr/>
            </p:nvSpPr>
            <p:spPr>
              <a:xfrm>
                <a:off x="263937" y="5077206"/>
                <a:ext cx="1214500" cy="339773"/>
              </a:xfrm>
              <a:prstGeom prst="rect">
                <a:avLst/>
              </a:prstGeom>
              <a:blipFill>
                <a:blip r:embed="rId13"/>
                <a:stretch>
                  <a:fillRect l="-2000" t="-1786"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88A1017-773A-4062-83D3-1FD05368710A}"/>
                  </a:ext>
                </a:extLst>
              </p:cNvPr>
              <p:cNvSpPr txBox="1"/>
              <p:nvPr/>
            </p:nvSpPr>
            <p:spPr>
              <a:xfrm>
                <a:off x="255959" y="4000679"/>
                <a:ext cx="4990020"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r>
                        <a:rPr lang="en-US" altLang="ko-KR" sz="1000" b="0" i="1" smtClean="0">
                          <a:latin typeface="Cambria Math" panose="02040503050406030204" pitchFamily="18" charset="0"/>
                        </a:rPr>
                        <m:t>=</m:t>
                      </m:r>
                      <m:f>
                        <m:fPr>
                          <m:ctrlPr>
                            <a:rPr lang="en-US" altLang="ko-KR" sz="1000" i="1">
                              <a:latin typeface="Cambria Math" panose="02040503050406030204" pitchFamily="18" charset="0"/>
                            </a:rPr>
                          </m:ctrlPr>
                        </m:fPr>
                        <m:num>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𝑇</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h𝑜𝑟𝑖𝑧𝑜𝑛𝑡𝑎𝑙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den>
                      </m:f>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1</m:t>
                          </m:r>
                        </m:num>
                        <m:den>
                          <m:r>
                            <a:rPr lang="en-US" altLang="ko-KR" sz="1000" i="1">
                              <a:latin typeface="Cambria Math" panose="02040503050406030204" pitchFamily="18" charset="0"/>
                            </a:rPr>
                            <m:t>𝑓𝑟𝑎𝑚𝑒</m:t>
                          </m:r>
                          <m:r>
                            <a:rPr lang="en-US" altLang="ko-KR" sz="1000" i="1">
                              <a:latin typeface="Cambria Math" panose="02040503050406030204" pitchFamily="18" charset="0"/>
                            </a:rPr>
                            <m:t> </m:t>
                          </m:r>
                          <m:r>
                            <a:rPr lang="en-US" altLang="ko-KR" sz="1000" i="1">
                              <a:latin typeface="Cambria Math" panose="02040503050406030204" pitchFamily="18" charset="0"/>
                            </a:rPr>
                            <m:t>𝑟𝑎𝑡𝑒</m:t>
                          </m:r>
                          <m:r>
                            <a:rPr lang="en-US" altLang="ko-KR" sz="1000" i="1">
                              <a:latin typeface="Cambria Math" panose="02040503050406030204" pitchFamily="18" charset="0"/>
                            </a:rPr>
                            <m:t>×</m:t>
                          </m:r>
                          <m:r>
                            <a:rPr lang="en-US" altLang="ko-KR" sz="1000" i="1">
                              <a:latin typeface="Cambria Math" panose="02040503050406030204" pitchFamily="18" charset="0"/>
                            </a:rPr>
                            <m:t>𝑣𝑒𝑟𝑡𝑖𝑐𝑎𝑙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h𝑜𝑟𝑖𝑧𝑜𝑛𝑡𝑎𝑙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7" name="TextBox 126">
                <a:extLst>
                  <a:ext uri="{FF2B5EF4-FFF2-40B4-BE49-F238E27FC236}">
                    <a16:creationId xmlns:a16="http://schemas.microsoft.com/office/drawing/2014/main" id="{D88A1017-773A-4062-83D3-1FD05368710A}"/>
                  </a:ext>
                </a:extLst>
              </p:cNvPr>
              <p:cNvSpPr txBox="1">
                <a:spLocks noRot="1" noChangeAspect="1" noMove="1" noResize="1" noEditPoints="1" noAdjustHandles="1" noChangeArrowheads="1" noChangeShapeType="1" noTextEdit="1"/>
              </p:cNvSpPr>
              <p:nvPr/>
            </p:nvSpPr>
            <p:spPr>
              <a:xfrm>
                <a:off x="255959" y="4000679"/>
                <a:ext cx="4990020" cy="316177"/>
              </a:xfrm>
              <a:prstGeom prst="rect">
                <a:avLst/>
              </a:prstGeom>
              <a:blipFill>
                <a:blip r:embed="rId14"/>
                <a:stretch>
                  <a:fillRect l="-122" t="-1923" r="-12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ED637EB-D40C-4883-A178-CFD573BDD59A}"/>
                  </a:ext>
                </a:extLst>
              </p:cNvPr>
              <p:cNvSpPr txBox="1"/>
              <p:nvPr/>
            </p:nvSpPr>
            <p:spPr>
              <a:xfrm>
                <a:off x="1603592" y="4648026"/>
                <a:ext cx="843885" cy="17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i="1">
                                  <a:latin typeface="Cambria Math" panose="02040503050406030204" pitchFamily="18" charset="0"/>
                                </a:rPr>
                                <m:t>𝑥</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EED637EB-D40C-4883-A178-CFD573BDD59A}"/>
                  </a:ext>
                </a:extLst>
              </p:cNvPr>
              <p:cNvSpPr txBox="1">
                <a:spLocks noRot="1" noChangeAspect="1" noMove="1" noResize="1" noEditPoints="1" noAdjustHandles="1" noChangeArrowheads="1" noChangeShapeType="1" noTextEdit="1"/>
              </p:cNvSpPr>
              <p:nvPr/>
            </p:nvSpPr>
            <p:spPr>
              <a:xfrm>
                <a:off x="1603592" y="4648026"/>
                <a:ext cx="843885" cy="178703"/>
              </a:xfrm>
              <a:prstGeom prst="rect">
                <a:avLst/>
              </a:prstGeom>
              <a:blipFill>
                <a:blip r:embed="rId15"/>
                <a:stretch>
                  <a:fillRect l="-2899" t="-3333" r="-2174"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9CA3A67-85DD-4C6E-9EE9-4A6A1848907D}"/>
                  </a:ext>
                </a:extLst>
              </p:cNvPr>
              <p:cNvSpPr txBox="1"/>
              <p:nvPr/>
            </p:nvSpPr>
            <p:spPr>
              <a:xfrm>
                <a:off x="1608355" y="5066235"/>
                <a:ext cx="881010" cy="17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48" name="TextBox 147">
                <a:extLst>
                  <a:ext uri="{FF2B5EF4-FFF2-40B4-BE49-F238E27FC236}">
                    <a16:creationId xmlns:a16="http://schemas.microsoft.com/office/drawing/2014/main" id="{49CA3A67-85DD-4C6E-9EE9-4A6A1848907D}"/>
                  </a:ext>
                </a:extLst>
              </p:cNvPr>
              <p:cNvSpPr txBox="1">
                <a:spLocks noRot="1" noChangeAspect="1" noMove="1" noResize="1" noEditPoints="1" noAdjustHandles="1" noChangeArrowheads="1" noChangeShapeType="1" noTextEdit="1"/>
              </p:cNvSpPr>
              <p:nvPr/>
            </p:nvSpPr>
            <p:spPr>
              <a:xfrm>
                <a:off x="1608355" y="5066235"/>
                <a:ext cx="881010" cy="178703"/>
              </a:xfrm>
              <a:prstGeom prst="rect">
                <a:avLst/>
              </a:prstGeom>
              <a:blipFill>
                <a:blip r:embed="rId16"/>
                <a:stretch>
                  <a:fillRect l="-1389" t="-3448" r="-694" b="-20690"/>
                </a:stretch>
              </a:blipFill>
            </p:spPr>
            <p:txBody>
              <a:bodyPr/>
              <a:lstStyle/>
              <a:p>
                <a:r>
                  <a:rPr lang="ko-KR" altLang="en-US">
                    <a:noFill/>
                  </a:rPr>
                  <a:t> </a:t>
                </a:r>
              </a:p>
            </p:txBody>
          </p:sp>
        </mc:Fallback>
      </mc:AlternateContent>
      <p:grpSp>
        <p:nvGrpSpPr>
          <p:cNvPr id="24" name="그룹 23">
            <a:extLst>
              <a:ext uri="{FF2B5EF4-FFF2-40B4-BE49-F238E27FC236}">
                <a16:creationId xmlns:a16="http://schemas.microsoft.com/office/drawing/2014/main" id="{AF79BE87-60C5-4ADD-B6DB-1A9D586780EB}"/>
              </a:ext>
            </a:extLst>
          </p:cNvPr>
          <p:cNvGrpSpPr/>
          <p:nvPr/>
        </p:nvGrpSpPr>
        <p:grpSpPr>
          <a:xfrm>
            <a:off x="4650399" y="674320"/>
            <a:ext cx="5344219" cy="2102877"/>
            <a:chOff x="4507524" y="674320"/>
            <a:chExt cx="5344219" cy="2102877"/>
          </a:xfrm>
        </p:grpSpPr>
        <p:cxnSp>
          <p:nvCxnSpPr>
            <p:cNvPr id="72" name="직선 화살표 연결선 71">
              <a:extLst>
                <a:ext uri="{FF2B5EF4-FFF2-40B4-BE49-F238E27FC236}">
                  <a16:creationId xmlns:a16="http://schemas.microsoft.com/office/drawing/2014/main" id="{2BD2B117-D691-4591-94FD-DA03F7D34AAE}"/>
                </a:ext>
              </a:extLst>
            </p:cNvPr>
            <p:cNvCxnSpPr>
              <a:cxnSpLocks/>
            </p:cNvCxnSpPr>
            <p:nvPr/>
          </p:nvCxnSpPr>
          <p:spPr>
            <a:xfrm>
              <a:off x="4732746" y="2183335"/>
              <a:ext cx="4704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EE922BC-5ED3-4A8A-BF0D-BFB606181039}"/>
                </a:ext>
              </a:extLst>
            </p:cNvPr>
            <p:cNvCxnSpPr>
              <a:cxnSpLocks/>
            </p:cNvCxnSpPr>
            <p:nvPr/>
          </p:nvCxnSpPr>
          <p:spPr>
            <a:xfrm flipV="1">
              <a:off x="4732746" y="870483"/>
              <a:ext cx="0" cy="1783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8C9CD0AC-C43A-4D0F-A64C-C4449C5F9640}"/>
                </a:ext>
              </a:extLst>
            </p:cNvPr>
            <p:cNvSpPr txBox="1"/>
            <p:nvPr/>
          </p:nvSpPr>
          <p:spPr>
            <a:xfrm>
              <a:off x="4696781" y="674320"/>
              <a:ext cx="864643" cy="246221"/>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angle</a:t>
              </a:r>
              <a:endParaRPr lang="ko-KR" altLang="en-US" sz="1000" dirty="0">
                <a:latin typeface="LG스마트체 Regular" panose="020B0600000101010101" pitchFamily="50" charset="-127"/>
                <a:ea typeface="LG스마트체 Regular" panose="020B0600000101010101" pitchFamily="50" charset="-127"/>
              </a:endParaRPr>
            </a:p>
          </p:txBody>
        </p:sp>
        <p:sp>
          <p:nvSpPr>
            <p:cNvPr id="82" name="TextBox 81">
              <a:extLst>
                <a:ext uri="{FF2B5EF4-FFF2-40B4-BE49-F238E27FC236}">
                  <a16:creationId xmlns:a16="http://schemas.microsoft.com/office/drawing/2014/main" id="{61C0CE50-9BE0-45DE-B3CC-E36094F1398D}"/>
                </a:ext>
              </a:extLst>
            </p:cNvPr>
            <p:cNvSpPr txBox="1"/>
            <p:nvPr/>
          </p:nvSpPr>
          <p:spPr>
            <a:xfrm>
              <a:off x="9341908" y="2210770"/>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AC4F4DA-73C9-4E15-8CD9-2844C6C59FEF}"/>
                    </a:ext>
                  </a:extLst>
                </p:cNvPr>
                <p:cNvSpPr txBox="1"/>
                <p:nvPr/>
              </p:nvSpPr>
              <p:spPr>
                <a:xfrm>
                  <a:off x="4507524" y="1886221"/>
                  <a:ext cx="210378"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8" name="TextBox 117">
                  <a:extLst>
                    <a:ext uri="{FF2B5EF4-FFF2-40B4-BE49-F238E27FC236}">
                      <a16:creationId xmlns:a16="http://schemas.microsoft.com/office/drawing/2014/main" id="{9AC4F4DA-73C9-4E15-8CD9-2844C6C59FEF}"/>
                    </a:ext>
                  </a:extLst>
                </p:cNvPr>
                <p:cNvSpPr txBox="1">
                  <a:spLocks noRot="1" noChangeAspect="1" noMove="1" noResize="1" noEditPoints="1" noAdjustHandles="1" noChangeArrowheads="1" noChangeShapeType="1" noTextEdit="1"/>
                </p:cNvSpPr>
                <p:nvPr/>
              </p:nvSpPr>
              <p:spPr>
                <a:xfrm>
                  <a:off x="4507524" y="1886221"/>
                  <a:ext cx="210378" cy="168059"/>
                </a:xfrm>
                <a:prstGeom prst="rect">
                  <a:avLst/>
                </a:prstGeom>
                <a:blipFill>
                  <a:blip r:embed="rId17"/>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46E924C-CA7E-46F0-8BAB-D51E7F8CBFE7}"/>
                    </a:ext>
                  </a:extLst>
                </p:cNvPr>
                <p:cNvSpPr txBox="1"/>
                <p:nvPr/>
              </p:nvSpPr>
              <p:spPr>
                <a:xfrm>
                  <a:off x="4514271" y="1374613"/>
                  <a:ext cx="210378"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F46E924C-CA7E-46F0-8BAB-D51E7F8CBFE7}"/>
                    </a:ext>
                  </a:extLst>
                </p:cNvPr>
                <p:cNvSpPr txBox="1">
                  <a:spLocks noRot="1" noChangeAspect="1" noMove="1" noResize="1" noEditPoints="1" noAdjustHandles="1" noChangeArrowheads="1" noChangeShapeType="1" noTextEdit="1"/>
                </p:cNvSpPr>
                <p:nvPr/>
              </p:nvSpPr>
              <p:spPr>
                <a:xfrm>
                  <a:off x="4514271" y="1374613"/>
                  <a:ext cx="210378" cy="167162"/>
                </a:xfrm>
                <a:prstGeom prst="rect">
                  <a:avLst/>
                </a:prstGeom>
                <a:blipFill>
                  <a:blip r:embed="rId18"/>
                  <a:stretch>
                    <a:fillRect l="-14706" r="-2941"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C98111-8EA7-426D-B815-512333D40251}"/>
                    </a:ext>
                  </a:extLst>
                </p:cNvPr>
                <p:cNvSpPr txBox="1"/>
                <p:nvPr/>
              </p:nvSpPr>
              <p:spPr>
                <a:xfrm>
                  <a:off x="4508871" y="2107467"/>
                  <a:ext cx="211725"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C98111-8EA7-426D-B815-512333D40251}"/>
                    </a:ext>
                  </a:extLst>
                </p:cNvPr>
                <p:cNvSpPr txBox="1">
                  <a:spLocks noRot="1" noChangeAspect="1" noMove="1" noResize="1" noEditPoints="1" noAdjustHandles="1" noChangeArrowheads="1" noChangeShapeType="1" noTextEdit="1"/>
                </p:cNvSpPr>
                <p:nvPr/>
              </p:nvSpPr>
              <p:spPr>
                <a:xfrm>
                  <a:off x="4508871" y="2107467"/>
                  <a:ext cx="211725" cy="168059"/>
                </a:xfrm>
                <a:prstGeom prst="rect">
                  <a:avLst/>
                </a:prstGeom>
                <a:blipFill>
                  <a:blip r:embed="rId19"/>
                  <a:stretch>
                    <a:fillRect l="-11429" r="-2857" b="-148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9648F4A2-5992-45DD-BEEC-BA74EC396CC6}"/>
                    </a:ext>
                  </a:extLst>
                </p:cNvPr>
                <p:cNvSpPr txBox="1"/>
                <p:nvPr/>
              </p:nvSpPr>
              <p:spPr>
                <a:xfrm>
                  <a:off x="4511526" y="1053880"/>
                  <a:ext cx="211725"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3" name="TextBox 122">
                  <a:extLst>
                    <a:ext uri="{FF2B5EF4-FFF2-40B4-BE49-F238E27FC236}">
                      <a16:creationId xmlns:a16="http://schemas.microsoft.com/office/drawing/2014/main" id="{9648F4A2-5992-45DD-BEEC-BA74EC396CC6}"/>
                    </a:ext>
                  </a:extLst>
                </p:cNvPr>
                <p:cNvSpPr txBox="1">
                  <a:spLocks noRot="1" noChangeAspect="1" noMove="1" noResize="1" noEditPoints="1" noAdjustHandles="1" noChangeArrowheads="1" noChangeShapeType="1" noTextEdit="1"/>
                </p:cNvSpPr>
                <p:nvPr/>
              </p:nvSpPr>
              <p:spPr>
                <a:xfrm>
                  <a:off x="4511526" y="1053880"/>
                  <a:ext cx="211725" cy="167162"/>
                </a:xfrm>
                <a:prstGeom prst="rect">
                  <a:avLst/>
                </a:prstGeom>
                <a:blipFill>
                  <a:blip r:embed="rId20"/>
                  <a:stretch>
                    <a:fillRect l="-14706" r="-2941" b="-14815"/>
                  </a:stretch>
                </a:blipFill>
              </p:spPr>
              <p:txBody>
                <a:bodyPr/>
                <a:lstStyle/>
                <a:p>
                  <a:r>
                    <a:rPr lang="ko-KR" altLang="en-US">
                      <a:noFill/>
                    </a:rPr>
                    <a:t> </a:t>
                  </a:r>
                </a:p>
              </p:txBody>
            </p:sp>
          </mc:Fallback>
        </mc:AlternateContent>
        <p:cxnSp>
          <p:nvCxnSpPr>
            <p:cNvPr id="74" name="직선 연결선 73">
              <a:extLst>
                <a:ext uri="{FF2B5EF4-FFF2-40B4-BE49-F238E27FC236}">
                  <a16:creationId xmlns:a16="http://schemas.microsoft.com/office/drawing/2014/main" id="{C9B89FF6-E2BA-40F0-85B0-8B832BBFDFE1}"/>
                </a:ext>
              </a:extLst>
            </p:cNvPr>
            <p:cNvCxnSpPr/>
            <p:nvPr/>
          </p:nvCxnSpPr>
          <p:spPr>
            <a:xfrm flipV="1">
              <a:off x="4732746"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7" name="직선 연결선 76">
              <a:extLst>
                <a:ext uri="{FF2B5EF4-FFF2-40B4-BE49-F238E27FC236}">
                  <a16:creationId xmlns:a16="http://schemas.microsoft.com/office/drawing/2014/main" id="{B123CA95-A352-4A3C-8927-42151F548295}"/>
                </a:ext>
              </a:extLst>
            </p:cNvPr>
            <p:cNvCxnSpPr>
              <a:cxnSpLocks/>
            </p:cNvCxnSpPr>
            <p:nvPr/>
          </p:nvCxnSpPr>
          <p:spPr>
            <a:xfrm flipV="1">
              <a:off x="4732745" y="1481576"/>
              <a:ext cx="4333378" cy="51214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3" name="직선 화살표 연결선 92">
              <a:extLst>
                <a:ext uri="{FF2B5EF4-FFF2-40B4-BE49-F238E27FC236}">
                  <a16:creationId xmlns:a16="http://schemas.microsoft.com/office/drawing/2014/main" id="{93B0CF38-A384-4AD8-9B36-5592EDB0AA51}"/>
                </a:ext>
              </a:extLst>
            </p:cNvPr>
            <p:cNvCxnSpPr>
              <a:cxnSpLocks/>
            </p:cNvCxnSpPr>
            <p:nvPr/>
          </p:nvCxnSpPr>
          <p:spPr>
            <a:xfrm>
              <a:off x="4727675" y="2294834"/>
              <a:ext cx="744204"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26A2004-7E90-4894-89A1-A101CC581DCF}"/>
                    </a:ext>
                  </a:extLst>
                </p:cNvPr>
                <p:cNvSpPr txBox="1"/>
                <p:nvPr/>
              </p:nvSpPr>
              <p:spPr>
                <a:xfrm>
                  <a:off x="5022996" y="2344336"/>
                  <a:ext cx="158633"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526A2004-7E90-4894-89A1-A101CC581DCF}"/>
                    </a:ext>
                  </a:extLst>
                </p:cNvPr>
                <p:cNvSpPr txBox="1">
                  <a:spLocks noRot="1" noChangeAspect="1" noMove="1" noResize="1" noEditPoints="1" noAdjustHandles="1" noChangeArrowheads="1" noChangeShapeType="1" noTextEdit="1"/>
                </p:cNvSpPr>
                <p:nvPr/>
              </p:nvSpPr>
              <p:spPr>
                <a:xfrm>
                  <a:off x="5022996" y="2344336"/>
                  <a:ext cx="158633" cy="153888"/>
                </a:xfrm>
                <a:prstGeom prst="rect">
                  <a:avLst/>
                </a:prstGeom>
                <a:blipFill>
                  <a:blip r:embed="rId21"/>
                  <a:stretch>
                    <a:fillRect l="-15385" b="-12000"/>
                  </a:stretch>
                </a:blipFill>
              </p:spPr>
              <p:txBody>
                <a:bodyPr/>
                <a:lstStyle/>
                <a:p>
                  <a:r>
                    <a:rPr lang="ko-KR" altLang="en-US">
                      <a:noFill/>
                    </a:rPr>
                    <a:t> </a:t>
                  </a:r>
                </a:p>
              </p:txBody>
            </p:sp>
          </mc:Fallback>
        </mc:AlternateContent>
        <p:cxnSp>
          <p:nvCxnSpPr>
            <p:cNvPr id="96" name="직선 화살표 연결선 95">
              <a:extLst>
                <a:ext uri="{FF2B5EF4-FFF2-40B4-BE49-F238E27FC236}">
                  <a16:creationId xmlns:a16="http://schemas.microsoft.com/office/drawing/2014/main" id="{3BC8EE4B-A8DB-46F2-B7ED-C0519FE8FBAB}"/>
                </a:ext>
              </a:extLst>
            </p:cNvPr>
            <p:cNvCxnSpPr>
              <a:cxnSpLocks/>
            </p:cNvCxnSpPr>
            <p:nvPr/>
          </p:nvCxnSpPr>
          <p:spPr>
            <a:xfrm flipV="1">
              <a:off x="5471879" y="2136275"/>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4CACF75B-F0B5-4881-96EF-80510BECACE5}"/>
                </a:ext>
              </a:extLst>
            </p:cNvPr>
            <p:cNvCxnSpPr>
              <a:cxnSpLocks/>
            </p:cNvCxnSpPr>
            <p:nvPr/>
          </p:nvCxnSpPr>
          <p:spPr>
            <a:xfrm>
              <a:off x="5476950"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39779B8-A3B0-4187-B2C7-392EC23A1AF3}"/>
                </a:ext>
              </a:extLst>
            </p:cNvPr>
            <p:cNvCxnSpPr/>
            <p:nvPr/>
          </p:nvCxnSpPr>
          <p:spPr>
            <a:xfrm flipV="1">
              <a:off x="5475267"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3" name="직선 연결선 102">
              <a:extLst>
                <a:ext uri="{FF2B5EF4-FFF2-40B4-BE49-F238E27FC236}">
                  <a16:creationId xmlns:a16="http://schemas.microsoft.com/office/drawing/2014/main" id="{B885194D-499B-4538-BBFE-9ED901384322}"/>
                </a:ext>
              </a:extLst>
            </p:cNvPr>
            <p:cNvCxnSpPr>
              <a:cxnSpLocks/>
            </p:cNvCxnSpPr>
            <p:nvPr/>
          </p:nvCxnSpPr>
          <p:spPr>
            <a:xfrm>
              <a:off x="6219471"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75B8D77-0173-4432-956B-42DCE98841FC}"/>
                </a:ext>
              </a:extLst>
            </p:cNvPr>
            <p:cNvCxnSpPr/>
            <p:nvPr/>
          </p:nvCxnSpPr>
          <p:spPr>
            <a:xfrm flipV="1">
              <a:off x="6213950"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직선 연결선 105">
              <a:extLst>
                <a:ext uri="{FF2B5EF4-FFF2-40B4-BE49-F238E27FC236}">
                  <a16:creationId xmlns:a16="http://schemas.microsoft.com/office/drawing/2014/main" id="{9EA58CDB-83CA-4B3B-A0A8-2A1A5F21B65A}"/>
                </a:ext>
              </a:extLst>
            </p:cNvPr>
            <p:cNvCxnSpPr>
              <a:cxnSpLocks/>
            </p:cNvCxnSpPr>
            <p:nvPr/>
          </p:nvCxnSpPr>
          <p:spPr>
            <a:xfrm>
              <a:off x="6958154"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F805E26E-24CF-430C-BC5A-83D09F439F73}"/>
                </a:ext>
              </a:extLst>
            </p:cNvPr>
            <p:cNvCxnSpPr/>
            <p:nvPr/>
          </p:nvCxnSpPr>
          <p:spPr>
            <a:xfrm flipV="1">
              <a:off x="75813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9" name="직선 연결선 108">
              <a:extLst>
                <a:ext uri="{FF2B5EF4-FFF2-40B4-BE49-F238E27FC236}">
                  <a16:creationId xmlns:a16="http://schemas.microsoft.com/office/drawing/2014/main" id="{7B543D6E-E691-4C8F-8055-2E821DCA2826}"/>
                </a:ext>
              </a:extLst>
            </p:cNvPr>
            <p:cNvCxnSpPr>
              <a:cxnSpLocks/>
            </p:cNvCxnSpPr>
            <p:nvPr/>
          </p:nvCxnSpPr>
          <p:spPr>
            <a:xfrm>
              <a:off x="83255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B631CF4E-3223-46BC-8464-D861A942CD9A}"/>
                </a:ext>
              </a:extLst>
            </p:cNvPr>
            <p:cNvCxnSpPr/>
            <p:nvPr/>
          </p:nvCxnSpPr>
          <p:spPr>
            <a:xfrm flipV="1">
              <a:off x="83219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1" name="직선 연결선 110">
              <a:extLst>
                <a:ext uri="{FF2B5EF4-FFF2-40B4-BE49-F238E27FC236}">
                  <a16:creationId xmlns:a16="http://schemas.microsoft.com/office/drawing/2014/main" id="{D0CD4345-543E-44F1-8923-383FADA1EF88}"/>
                </a:ext>
              </a:extLst>
            </p:cNvPr>
            <p:cNvCxnSpPr>
              <a:cxnSpLocks/>
            </p:cNvCxnSpPr>
            <p:nvPr/>
          </p:nvCxnSpPr>
          <p:spPr>
            <a:xfrm>
              <a:off x="90661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83CBFE7B-1F04-4167-97DB-7A74BED83561}"/>
                </a:ext>
              </a:extLst>
            </p:cNvPr>
            <p:cNvCxnSpPr>
              <a:cxnSpLocks/>
            </p:cNvCxnSpPr>
            <p:nvPr/>
          </p:nvCxnSpPr>
          <p:spPr>
            <a:xfrm flipV="1">
              <a:off x="9069726" y="2136276"/>
              <a:ext cx="0" cy="51811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0C6829E0-79EA-42D9-97EA-29D9931F6A33}"/>
                </a:ext>
              </a:extLst>
            </p:cNvPr>
            <p:cNvCxnSpPr>
              <a:cxnSpLocks/>
            </p:cNvCxnSpPr>
            <p:nvPr/>
          </p:nvCxnSpPr>
          <p:spPr>
            <a:xfrm>
              <a:off x="4727675" y="2566296"/>
              <a:ext cx="4338448"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9F073BC-EF70-49EF-8781-318ECE3D6725}"/>
                    </a:ext>
                  </a:extLst>
                </p:cNvPr>
                <p:cNvSpPr txBox="1"/>
                <p:nvPr/>
              </p:nvSpPr>
              <p:spPr>
                <a:xfrm>
                  <a:off x="6682740" y="2611126"/>
                  <a:ext cx="161647" cy="166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59F073BC-EF70-49EF-8781-318ECE3D6725}"/>
                    </a:ext>
                  </a:extLst>
                </p:cNvPr>
                <p:cNvSpPr txBox="1">
                  <a:spLocks noRot="1" noChangeAspect="1" noMove="1" noResize="1" noEditPoints="1" noAdjustHandles="1" noChangeArrowheads="1" noChangeShapeType="1" noTextEdit="1"/>
                </p:cNvSpPr>
                <p:nvPr/>
              </p:nvSpPr>
              <p:spPr>
                <a:xfrm>
                  <a:off x="6682740" y="2611126"/>
                  <a:ext cx="161647" cy="166071"/>
                </a:xfrm>
                <a:prstGeom prst="rect">
                  <a:avLst/>
                </a:prstGeom>
                <a:blipFill>
                  <a:blip r:embed="rId22"/>
                  <a:stretch>
                    <a:fillRect l="-19231" r="-7692" b="-178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FA10382-042C-4CE5-8731-11026BE51A43}"/>
                    </a:ext>
                  </a:extLst>
                </p:cNvPr>
                <p:cNvSpPr txBox="1"/>
                <p:nvPr/>
              </p:nvSpPr>
              <p:spPr>
                <a:xfrm>
                  <a:off x="6851269" y="1719185"/>
                  <a:ext cx="843885"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m:t>
                        </m:r>
                      </m:oMath>
                    </m:oMathPara>
                  </a14:m>
                  <a:endParaRPr lang="en-US" altLang="ko-KR" sz="1000" b="0" dirty="0">
                    <a:latin typeface="LG스마트체 Regular" panose="020B0600000101010101" pitchFamily="50" charset="-127"/>
                  </a:endParaRPr>
                </a:p>
              </p:txBody>
            </p:sp>
          </mc:Choice>
          <mc:Fallback xmlns="">
            <p:sp>
              <p:nvSpPr>
                <p:cNvPr id="153" name="TextBox 152">
                  <a:extLst>
                    <a:ext uri="{FF2B5EF4-FFF2-40B4-BE49-F238E27FC236}">
                      <a16:creationId xmlns:a16="http://schemas.microsoft.com/office/drawing/2014/main" id="{DFA10382-042C-4CE5-8731-11026BE51A43}"/>
                    </a:ext>
                  </a:extLst>
                </p:cNvPr>
                <p:cNvSpPr txBox="1">
                  <a:spLocks noRot="1" noChangeAspect="1" noMove="1" noResize="1" noEditPoints="1" noAdjustHandles="1" noChangeArrowheads="1" noChangeShapeType="1" noTextEdit="1"/>
                </p:cNvSpPr>
                <p:nvPr/>
              </p:nvSpPr>
              <p:spPr>
                <a:xfrm>
                  <a:off x="6851269" y="1719185"/>
                  <a:ext cx="843885" cy="153888"/>
                </a:xfrm>
                <a:prstGeom prst="rect">
                  <a:avLst/>
                </a:prstGeom>
                <a:blipFill>
                  <a:blip r:embed="rId23"/>
                  <a:stretch>
                    <a:fillRect/>
                  </a:stretch>
                </a:blipFill>
              </p:spPr>
              <p:txBody>
                <a:bodyPr/>
                <a:lstStyle/>
                <a:p>
                  <a:r>
                    <a:rPr lang="ko-KR" altLang="en-US">
                      <a:noFill/>
                    </a:rPr>
                    <a:t> </a:t>
                  </a:r>
                </a:p>
              </p:txBody>
            </p:sp>
          </mc:Fallback>
        </mc:AlternateContent>
      </p:grpSp>
      <p:sp>
        <p:nvSpPr>
          <p:cNvPr id="28" name="평행 사변형 27">
            <a:extLst>
              <a:ext uri="{FF2B5EF4-FFF2-40B4-BE49-F238E27FC236}">
                <a16:creationId xmlns:a16="http://schemas.microsoft.com/office/drawing/2014/main" id="{7A1E0FFB-A84E-4026-901D-FA3D3D57ABCB}"/>
              </a:ext>
            </a:extLst>
          </p:cNvPr>
          <p:cNvSpPr/>
          <p:nvPr/>
        </p:nvSpPr>
        <p:spPr>
          <a:xfrm rot="5400000" flipH="1">
            <a:off x="1735180" y="1546093"/>
            <a:ext cx="2235429" cy="789462"/>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화살표 연결선 159">
            <a:extLst>
              <a:ext uri="{FF2B5EF4-FFF2-40B4-BE49-F238E27FC236}">
                <a16:creationId xmlns:a16="http://schemas.microsoft.com/office/drawing/2014/main" id="{8696F99D-1619-41C6-A072-AB4B907010D5}"/>
              </a:ext>
            </a:extLst>
          </p:cNvPr>
          <p:cNvCxnSpPr>
            <a:cxnSpLocks/>
          </p:cNvCxnSpPr>
          <p:nvPr/>
        </p:nvCxnSpPr>
        <p:spPr>
          <a:xfrm>
            <a:off x="2930824" y="1988361"/>
            <a:ext cx="8144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평행 사변형 161">
            <a:extLst>
              <a:ext uri="{FF2B5EF4-FFF2-40B4-BE49-F238E27FC236}">
                <a16:creationId xmlns:a16="http://schemas.microsoft.com/office/drawing/2014/main" id="{A01E1192-C096-4E52-9BE0-7CD4C7EE7C21}"/>
              </a:ext>
            </a:extLst>
          </p:cNvPr>
          <p:cNvSpPr/>
          <p:nvPr/>
        </p:nvSpPr>
        <p:spPr>
          <a:xfrm rot="5400000" flipH="1">
            <a:off x="2322355" y="1731393"/>
            <a:ext cx="415864" cy="145999"/>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3" name="직사각형 162">
                <a:extLst>
                  <a:ext uri="{FF2B5EF4-FFF2-40B4-BE49-F238E27FC236}">
                    <a16:creationId xmlns:a16="http://schemas.microsoft.com/office/drawing/2014/main" id="{DC122830-3C44-4502-B02C-B9AB62578532}"/>
                  </a:ext>
                </a:extLst>
              </p:cNvPr>
              <p:cNvSpPr/>
              <p:nvPr/>
            </p:nvSpPr>
            <p:spPr>
              <a:xfrm>
                <a:off x="260611" y="5614347"/>
                <a:ext cx="1533881" cy="6422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163" name="직사각형 162">
                <a:extLst>
                  <a:ext uri="{FF2B5EF4-FFF2-40B4-BE49-F238E27FC236}">
                    <a16:creationId xmlns:a16="http://schemas.microsoft.com/office/drawing/2014/main" id="{DC122830-3C44-4502-B02C-B9AB62578532}"/>
                  </a:ext>
                </a:extLst>
              </p:cNvPr>
              <p:cNvSpPr>
                <a:spLocks noRot="1" noChangeAspect="1" noMove="1" noResize="1" noEditPoints="1" noAdjustHandles="1" noChangeArrowheads="1" noChangeShapeType="1" noTextEdit="1"/>
              </p:cNvSpPr>
              <p:nvPr/>
            </p:nvSpPr>
            <p:spPr>
              <a:xfrm>
                <a:off x="260611" y="5614347"/>
                <a:ext cx="1533881" cy="642227"/>
              </a:xfrm>
              <a:prstGeom prst="rect">
                <a:avLst/>
              </a:prstGeom>
              <a:blipFill>
                <a:blip r:embed="rId24"/>
                <a:stretch>
                  <a:fillRect b="-9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직사각형 57">
                <a:extLst>
                  <a:ext uri="{FF2B5EF4-FFF2-40B4-BE49-F238E27FC236}">
                    <a16:creationId xmlns:a16="http://schemas.microsoft.com/office/drawing/2014/main" id="{E19CBB9C-74F0-4965-B3D7-D898D23C9664}"/>
                  </a:ext>
                </a:extLst>
              </p:cNvPr>
              <p:cNvSpPr/>
              <p:nvPr/>
            </p:nvSpPr>
            <p:spPr>
              <a:xfrm>
                <a:off x="3292854" y="717967"/>
                <a:ext cx="5918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8" name="직사각형 57">
                <a:extLst>
                  <a:ext uri="{FF2B5EF4-FFF2-40B4-BE49-F238E27FC236}">
                    <a16:creationId xmlns:a16="http://schemas.microsoft.com/office/drawing/2014/main" id="{E19CBB9C-74F0-4965-B3D7-D898D23C9664}"/>
                  </a:ext>
                </a:extLst>
              </p:cNvPr>
              <p:cNvSpPr>
                <a:spLocks noRot="1" noChangeAspect="1" noMove="1" noResize="1" noEditPoints="1" noAdjustHandles="1" noChangeArrowheads="1" noChangeShapeType="1" noTextEdit="1"/>
              </p:cNvSpPr>
              <p:nvPr/>
            </p:nvSpPr>
            <p:spPr>
              <a:xfrm>
                <a:off x="3292854" y="717967"/>
                <a:ext cx="591893" cy="276999"/>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a:extLst>
                  <a:ext uri="{FF2B5EF4-FFF2-40B4-BE49-F238E27FC236}">
                    <a16:creationId xmlns:a16="http://schemas.microsoft.com/office/drawing/2014/main" id="{DEECB915-B702-4C33-A6FE-D68032143E1E}"/>
                  </a:ext>
                </a:extLst>
              </p:cNvPr>
              <p:cNvSpPr/>
              <p:nvPr/>
            </p:nvSpPr>
            <p:spPr>
              <a:xfrm>
                <a:off x="5486187" y="3014191"/>
                <a:ext cx="1673600" cy="2916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9" name="직사각형 58">
                <a:extLst>
                  <a:ext uri="{FF2B5EF4-FFF2-40B4-BE49-F238E27FC236}">
                    <a16:creationId xmlns:a16="http://schemas.microsoft.com/office/drawing/2014/main" id="{DEECB915-B702-4C33-A6FE-D68032143E1E}"/>
                  </a:ext>
                </a:extLst>
              </p:cNvPr>
              <p:cNvSpPr>
                <a:spLocks noRot="1" noChangeAspect="1" noMove="1" noResize="1" noEditPoints="1" noAdjustHandles="1" noChangeArrowheads="1" noChangeShapeType="1" noTextEdit="1"/>
              </p:cNvSpPr>
              <p:nvPr/>
            </p:nvSpPr>
            <p:spPr>
              <a:xfrm>
                <a:off x="5486187" y="3014191"/>
                <a:ext cx="1673600" cy="291618"/>
              </a:xfrm>
              <a:prstGeom prst="rect">
                <a:avLst/>
              </a:prstGeom>
              <a:blipFill>
                <a:blip r:embed="rId2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a:extLst>
                  <a:ext uri="{FF2B5EF4-FFF2-40B4-BE49-F238E27FC236}">
                    <a16:creationId xmlns:a16="http://schemas.microsoft.com/office/drawing/2014/main" id="{D54982C4-D492-40A4-A94F-257CE541017A}"/>
                  </a:ext>
                </a:extLst>
              </p:cNvPr>
              <p:cNvSpPr/>
              <p:nvPr/>
            </p:nvSpPr>
            <p:spPr>
              <a:xfrm>
                <a:off x="5486187" y="3439932"/>
                <a:ext cx="4175117" cy="44807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num>
                        <m:den>
                          <m:r>
                            <a:rPr lang="en-US" altLang="ko-KR" sz="1200" i="1">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=0</m:t>
                      </m:r>
                    </m:oMath>
                  </m:oMathPara>
                </a14:m>
                <a:endParaRPr lang="ko-KR" altLang="en-US" sz="1200" dirty="0"/>
              </a:p>
            </p:txBody>
          </p:sp>
        </mc:Choice>
        <mc:Fallback xmlns="">
          <p:sp>
            <p:nvSpPr>
              <p:cNvPr id="60" name="직사각형 59">
                <a:extLst>
                  <a:ext uri="{FF2B5EF4-FFF2-40B4-BE49-F238E27FC236}">
                    <a16:creationId xmlns:a16="http://schemas.microsoft.com/office/drawing/2014/main" id="{D54982C4-D492-40A4-A94F-257CE541017A}"/>
                  </a:ext>
                </a:extLst>
              </p:cNvPr>
              <p:cNvSpPr>
                <a:spLocks noRot="1" noChangeAspect="1" noMove="1" noResize="1" noEditPoints="1" noAdjustHandles="1" noChangeArrowheads="1" noChangeShapeType="1" noTextEdit="1"/>
              </p:cNvSpPr>
              <p:nvPr/>
            </p:nvSpPr>
            <p:spPr>
              <a:xfrm>
                <a:off x="5486187" y="3439932"/>
                <a:ext cx="4175117" cy="448071"/>
              </a:xfrm>
              <a:prstGeom prst="rect">
                <a:avLst/>
              </a:prstGeom>
              <a:blipFill>
                <a:blip r:embed="rId27"/>
                <a:stretch>
                  <a:fillRect b="-13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1" name="직사각형 60">
                <a:extLst>
                  <a:ext uri="{FF2B5EF4-FFF2-40B4-BE49-F238E27FC236}">
                    <a16:creationId xmlns:a16="http://schemas.microsoft.com/office/drawing/2014/main" id="{3992FD01-680E-48A8-915B-BD83797E4776}"/>
                  </a:ext>
                </a:extLst>
              </p:cNvPr>
              <p:cNvSpPr/>
              <p:nvPr/>
            </p:nvSpPr>
            <p:spPr>
              <a:xfrm>
                <a:off x="5486187" y="3995120"/>
                <a:ext cx="2945358" cy="74142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
                        <m:fPr>
                          <m:ctrlPr>
                            <a:rPr lang="en-US" altLang="ko-KR" sz="1200" b="0" i="1" smtClean="0">
                              <a:latin typeface="Cambria Math" panose="02040503050406030204" pitchFamily="18" charset="0"/>
                            </a:rPr>
                          </m:ctrlPr>
                        </m:fPr>
                        <m:num>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den>
                      </m:f>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d>
                        <m:dPr>
                          <m:ctrlPr>
                            <a:rPr lang="en-US" altLang="ko-KR" sz="1200" b="0" i="1" smtClean="0">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e>
                      </m:d>
                    </m:oMath>
                  </m:oMathPara>
                </a14:m>
                <a:endParaRPr lang="ko-KR" altLang="en-US" sz="1200" dirty="0"/>
              </a:p>
            </p:txBody>
          </p:sp>
        </mc:Choice>
        <mc:Fallback xmlns="">
          <p:sp>
            <p:nvSpPr>
              <p:cNvPr id="61" name="직사각형 60">
                <a:extLst>
                  <a:ext uri="{FF2B5EF4-FFF2-40B4-BE49-F238E27FC236}">
                    <a16:creationId xmlns:a16="http://schemas.microsoft.com/office/drawing/2014/main" id="{3992FD01-680E-48A8-915B-BD83797E4776}"/>
                  </a:ext>
                </a:extLst>
              </p:cNvPr>
              <p:cNvSpPr>
                <a:spLocks noRot="1" noChangeAspect="1" noMove="1" noResize="1" noEditPoints="1" noAdjustHandles="1" noChangeArrowheads="1" noChangeShapeType="1" noTextEdit="1"/>
              </p:cNvSpPr>
              <p:nvPr/>
            </p:nvSpPr>
            <p:spPr>
              <a:xfrm>
                <a:off x="5486187" y="3995120"/>
                <a:ext cx="2945358" cy="741421"/>
              </a:xfrm>
              <a:prstGeom prst="rect">
                <a:avLst/>
              </a:prstGeom>
              <a:blipFill>
                <a:blip r:embed="rId2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2" name="직사각형 61">
                <a:extLst>
                  <a:ext uri="{FF2B5EF4-FFF2-40B4-BE49-F238E27FC236}">
                    <a16:creationId xmlns:a16="http://schemas.microsoft.com/office/drawing/2014/main" id="{6E587FC9-96D9-44C7-B1B2-C1F27105A1F4}"/>
                  </a:ext>
                </a:extLst>
              </p:cNvPr>
              <p:cNvSpPr/>
              <p:nvPr/>
            </p:nvSpPr>
            <p:spPr>
              <a:xfrm>
                <a:off x="5486187" y="4736541"/>
                <a:ext cx="3958841" cy="5768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limLoc m:val="undOvr"/>
                          <m:subHide m:val="on"/>
                          <m:supHide m:val="on"/>
                          <m:ctrlPr>
                            <a:rPr lang="en-US" altLang="ko-KR" sz="1200" b="0" i="1" smtClean="0">
                              <a:latin typeface="Cambria Math" panose="02040503050406030204" pitchFamily="18" charset="0"/>
                            </a:rPr>
                          </m:ctrlPr>
                        </m:naryPr>
                        <m:sub/>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𝑑𝑟</m:t>
                              </m:r>
                            </m:num>
                            <m:den>
                              <m:r>
                                <a:rPr lang="en-US" altLang="ko-KR" sz="1200" i="1">
                                  <a:latin typeface="Cambria Math" panose="02040503050406030204" pitchFamily="18" charset="0"/>
                                </a:rPr>
                                <m:t>𝑟</m:t>
                              </m:r>
                            </m:den>
                          </m:f>
                        </m:e>
                      </m:nary>
                      <m:r>
                        <a:rPr lang="en-US" altLang="ko-KR" sz="1200" i="1">
                          <a:latin typeface="Cambria Math" panose="02040503050406030204" pitchFamily="18" charset="0"/>
                        </a:rPr>
                        <m:t>=</m:t>
                      </m:r>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nary>
                        <m:naryPr>
                          <m:limLoc m:val="undOvr"/>
                          <m:subHide m:val="on"/>
                          <m:supHide m:val="on"/>
                          <m:ctrlPr>
                            <a:rPr lang="en-US" altLang="ko-KR" sz="1200" i="1" smtClean="0">
                              <a:latin typeface="Cambria Math" panose="02040503050406030204" pitchFamily="18" charset="0"/>
                            </a:rPr>
                          </m:ctrlPr>
                        </m:naryPr>
                        <m:sub/>
                        <m:sup/>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0</m:t>
                                          </m:r>
                                        </m:sub>
                                      </m:sSub>
                                    </m:sub>
                                  </m:sSub>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r>
                                    <a:rPr lang="en-US" altLang="ko-KR" sz="1200" i="1">
                                      <a:latin typeface="Cambria Math" panose="02040503050406030204" pitchFamily="18" charset="0"/>
                                    </a:rPr>
                                    <m:t>𝑡</m:t>
                                  </m:r>
                                </m:e>
                              </m:d>
                            </m:e>
                          </m:func>
                          <m:r>
                            <a:rPr lang="en-US" altLang="ko-KR" sz="1200" i="1">
                              <a:latin typeface="Cambria Math" panose="02040503050406030204" pitchFamily="18" charset="0"/>
                            </a:rPr>
                            <m:t>𝑑𝑡</m:t>
                          </m:r>
                        </m:e>
                      </m:nary>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nary>
                        <m:naryPr>
                          <m:limLoc m:val="undOvr"/>
                          <m:subHide m:val="on"/>
                          <m:supHide m:val="on"/>
                          <m:ctrlPr>
                            <a:rPr lang="en-US" altLang="ko-KR" sz="1200" i="1">
                              <a:latin typeface="Cambria Math" panose="02040503050406030204" pitchFamily="18" charset="0"/>
                            </a:rPr>
                          </m:ctrlPr>
                        </m:naryPr>
                        <m:sub/>
                        <m:sup/>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0</m:t>
                                          </m:r>
                                        </m:sub>
                                      </m:sSub>
                                    </m:sub>
                                  </m:sSub>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r>
                                    <a:rPr lang="en-US" altLang="ko-KR" sz="1200" i="1">
                                      <a:latin typeface="Cambria Math" panose="02040503050406030204" pitchFamily="18" charset="0"/>
                                    </a:rPr>
                                    <m:t>𝑡</m:t>
                                  </m:r>
                                </m:e>
                              </m:d>
                            </m:e>
                          </m:func>
                          <m:r>
                            <a:rPr lang="en-US" altLang="ko-KR" sz="1200" i="1">
                              <a:latin typeface="Cambria Math" panose="02040503050406030204" pitchFamily="18" charset="0"/>
                            </a:rPr>
                            <m:t>𝑑𝑡</m:t>
                          </m:r>
                        </m:e>
                      </m:nary>
                    </m:oMath>
                  </m:oMathPara>
                </a14:m>
                <a:endParaRPr lang="ko-KR" altLang="en-US" sz="1200" dirty="0"/>
              </a:p>
            </p:txBody>
          </p:sp>
        </mc:Choice>
        <mc:Fallback xmlns="">
          <p:sp>
            <p:nvSpPr>
              <p:cNvPr id="62" name="직사각형 61">
                <a:extLst>
                  <a:ext uri="{FF2B5EF4-FFF2-40B4-BE49-F238E27FC236}">
                    <a16:creationId xmlns:a16="http://schemas.microsoft.com/office/drawing/2014/main" id="{6E587FC9-96D9-44C7-B1B2-C1F27105A1F4}"/>
                  </a:ext>
                </a:extLst>
              </p:cNvPr>
              <p:cNvSpPr>
                <a:spLocks noRot="1" noChangeAspect="1" noMove="1" noResize="1" noEditPoints="1" noAdjustHandles="1" noChangeArrowheads="1" noChangeShapeType="1" noTextEdit="1"/>
              </p:cNvSpPr>
              <p:nvPr/>
            </p:nvSpPr>
            <p:spPr>
              <a:xfrm>
                <a:off x="5486187" y="4736541"/>
                <a:ext cx="3958841" cy="576825"/>
              </a:xfrm>
              <a:prstGeom prst="rect">
                <a:avLst/>
              </a:prstGeom>
              <a:blipFill>
                <a:blip r:embed="rId29"/>
                <a:stretch>
                  <a:fillRect l="-14484"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BE8E1170-6750-470D-A839-0A5F488425BC}"/>
                  </a:ext>
                </a:extLst>
              </p:cNvPr>
              <p:cNvSpPr/>
              <p:nvPr/>
            </p:nvSpPr>
            <p:spPr>
              <a:xfrm>
                <a:off x="5486187" y="6560185"/>
                <a:ext cx="1197700" cy="2770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sub>
                      </m:sSub>
                    </m:oMath>
                  </m:oMathPara>
                </a14:m>
                <a:br>
                  <a:rPr lang="en-US" altLang="ko-KR" sz="1200" b="0" dirty="0"/>
                </a:br>
                <a:endParaRPr lang="ko-KR" altLang="en-US" sz="1200" dirty="0"/>
              </a:p>
            </p:txBody>
          </p:sp>
        </mc:Choice>
        <mc:Fallback xmlns="">
          <p:sp>
            <p:nvSpPr>
              <p:cNvPr id="66" name="직사각형 65">
                <a:extLst>
                  <a:ext uri="{FF2B5EF4-FFF2-40B4-BE49-F238E27FC236}">
                    <a16:creationId xmlns:a16="http://schemas.microsoft.com/office/drawing/2014/main" id="{BE8E1170-6750-470D-A839-0A5F488425BC}"/>
                  </a:ext>
                </a:extLst>
              </p:cNvPr>
              <p:cNvSpPr>
                <a:spLocks noRot="1" noChangeAspect="1" noMove="1" noResize="1" noEditPoints="1" noAdjustHandles="1" noChangeArrowheads="1" noChangeShapeType="1" noTextEdit="1"/>
              </p:cNvSpPr>
              <p:nvPr/>
            </p:nvSpPr>
            <p:spPr>
              <a:xfrm>
                <a:off x="5486187" y="6560185"/>
                <a:ext cx="1197700" cy="277064"/>
              </a:xfrm>
              <a:prstGeom prst="rect">
                <a:avLst/>
              </a:prstGeom>
              <a:blipFill>
                <a:blip r:embed="rId2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7" name="직사각형 66">
                <a:extLst>
                  <a:ext uri="{FF2B5EF4-FFF2-40B4-BE49-F238E27FC236}">
                    <a16:creationId xmlns:a16="http://schemas.microsoft.com/office/drawing/2014/main" id="{F7BC43E8-E93F-48F3-823C-F299591BC2D2}"/>
                  </a:ext>
                </a:extLst>
              </p:cNvPr>
              <p:cNvSpPr/>
              <p:nvPr/>
            </p:nvSpPr>
            <p:spPr>
              <a:xfrm>
                <a:off x="6817236" y="6473576"/>
                <a:ext cx="2437334" cy="48994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𝑥</m:t>
                              </m:r>
                            </m:sub>
                          </m:sSub>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𝑦</m:t>
                              </m:r>
                            </m:sub>
                          </m:sSub>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𝑣𝑒𝑟𝑡𝑖𝑐𝑎𝑙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𝑟𝑒𝑠𝑜𝑙𝑢𝑡𝑖𝑜𝑛</m:t>
                      </m:r>
                    </m:oMath>
                  </m:oMathPara>
                </a14:m>
                <a:br>
                  <a:rPr lang="en-US" altLang="ko-KR" sz="1200" b="0" dirty="0"/>
                </a:br>
                <a:endParaRPr lang="ko-KR" altLang="en-US" sz="1200" dirty="0"/>
              </a:p>
            </p:txBody>
          </p:sp>
        </mc:Choice>
        <mc:Fallback xmlns="">
          <p:sp>
            <p:nvSpPr>
              <p:cNvPr id="67" name="직사각형 66">
                <a:extLst>
                  <a:ext uri="{FF2B5EF4-FFF2-40B4-BE49-F238E27FC236}">
                    <a16:creationId xmlns:a16="http://schemas.microsoft.com/office/drawing/2014/main" id="{F7BC43E8-E93F-48F3-823C-F299591BC2D2}"/>
                  </a:ext>
                </a:extLst>
              </p:cNvPr>
              <p:cNvSpPr>
                <a:spLocks noRot="1" noChangeAspect="1" noMove="1" noResize="1" noEditPoints="1" noAdjustHandles="1" noChangeArrowheads="1" noChangeShapeType="1" noTextEdit="1"/>
              </p:cNvSpPr>
              <p:nvPr/>
            </p:nvSpPr>
            <p:spPr>
              <a:xfrm>
                <a:off x="6817236" y="6473576"/>
                <a:ext cx="2437334" cy="489942"/>
              </a:xfrm>
              <a:prstGeom prst="rect">
                <a:avLst/>
              </a:prstGeom>
              <a:blipFill>
                <a:blip r:embed="rId2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a:extLst>
                  <a:ext uri="{FF2B5EF4-FFF2-40B4-BE49-F238E27FC236}">
                    <a16:creationId xmlns:a16="http://schemas.microsoft.com/office/drawing/2014/main" id="{802D1CBE-605E-419A-84DD-988BD271A8F8}"/>
                  </a:ext>
                </a:extLst>
              </p:cNvPr>
              <p:cNvSpPr/>
              <p:nvPr/>
            </p:nvSpPr>
            <p:spPr>
              <a:xfrm>
                <a:off x="2691908" y="5041042"/>
                <a:ext cx="2277355" cy="30489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𝑑</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csc</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oMath>
                  </m:oMathPara>
                </a14:m>
                <a:br>
                  <a:rPr lang="en-US" altLang="ko-KR" sz="1200" b="0" dirty="0"/>
                </a:br>
                <a:endParaRPr lang="ko-KR" altLang="en-US" sz="1200" dirty="0"/>
              </a:p>
            </p:txBody>
          </p:sp>
        </mc:Choice>
        <mc:Fallback xmlns="">
          <p:sp>
            <p:nvSpPr>
              <p:cNvPr id="64" name="직사각형 63">
                <a:extLst>
                  <a:ext uri="{FF2B5EF4-FFF2-40B4-BE49-F238E27FC236}">
                    <a16:creationId xmlns:a16="http://schemas.microsoft.com/office/drawing/2014/main" id="{802D1CBE-605E-419A-84DD-988BD271A8F8}"/>
                  </a:ext>
                </a:extLst>
              </p:cNvPr>
              <p:cNvSpPr>
                <a:spLocks noRot="1" noChangeAspect="1" noMove="1" noResize="1" noEditPoints="1" noAdjustHandles="1" noChangeArrowheads="1" noChangeShapeType="1" noTextEdit="1"/>
              </p:cNvSpPr>
              <p:nvPr/>
            </p:nvSpPr>
            <p:spPr>
              <a:xfrm>
                <a:off x="2691908" y="5041042"/>
                <a:ext cx="2277355" cy="304892"/>
              </a:xfrm>
              <a:prstGeom prst="rect">
                <a:avLst/>
              </a:prstGeom>
              <a:blipFill>
                <a:blip r:embed="rId3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5" name="직사각형 64">
                <a:extLst>
                  <a:ext uri="{FF2B5EF4-FFF2-40B4-BE49-F238E27FC236}">
                    <a16:creationId xmlns:a16="http://schemas.microsoft.com/office/drawing/2014/main" id="{8CBA0F7B-061B-4600-9805-59BD8B3EE0CB}"/>
                  </a:ext>
                </a:extLst>
              </p:cNvPr>
              <p:cNvSpPr/>
              <p:nvPr/>
            </p:nvSpPr>
            <p:spPr>
              <a:xfrm>
                <a:off x="2699974" y="5499228"/>
                <a:ext cx="1748171" cy="51450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i="1">
                              <a:latin typeface="Cambria Math" panose="02040503050406030204" pitchFamily="18" charset="0"/>
                            </a:rPr>
                            <m:t>𝑑</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csc</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num>
                        <m:den>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den>
                      </m:f>
                    </m:oMath>
                  </m:oMathPara>
                </a14:m>
                <a:br>
                  <a:rPr lang="en-US" altLang="ko-KR" sz="1200" b="0" dirty="0"/>
                </a:br>
                <a:endParaRPr lang="ko-KR" altLang="en-US" sz="1200" dirty="0"/>
              </a:p>
            </p:txBody>
          </p:sp>
        </mc:Choice>
        <mc:Fallback xmlns="">
          <p:sp>
            <p:nvSpPr>
              <p:cNvPr id="65" name="직사각형 64">
                <a:extLst>
                  <a:ext uri="{FF2B5EF4-FFF2-40B4-BE49-F238E27FC236}">
                    <a16:creationId xmlns:a16="http://schemas.microsoft.com/office/drawing/2014/main" id="{8CBA0F7B-061B-4600-9805-59BD8B3EE0CB}"/>
                  </a:ext>
                </a:extLst>
              </p:cNvPr>
              <p:cNvSpPr>
                <a:spLocks noRot="1" noChangeAspect="1" noMove="1" noResize="1" noEditPoints="1" noAdjustHandles="1" noChangeArrowheads="1" noChangeShapeType="1" noTextEdit="1"/>
              </p:cNvSpPr>
              <p:nvPr/>
            </p:nvSpPr>
            <p:spPr>
              <a:xfrm>
                <a:off x="2699974" y="5499228"/>
                <a:ext cx="1748171" cy="514500"/>
              </a:xfrm>
              <a:prstGeom prst="rect">
                <a:avLst/>
              </a:prstGeom>
              <a:blipFill>
                <a:blip r:embed="rId3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직사각형 67">
                <a:extLst>
                  <a:ext uri="{FF2B5EF4-FFF2-40B4-BE49-F238E27FC236}">
                    <a16:creationId xmlns:a16="http://schemas.microsoft.com/office/drawing/2014/main" id="{36431B3A-286D-4A54-8970-6209A62227DB}"/>
                  </a:ext>
                </a:extLst>
              </p:cNvPr>
              <p:cNvSpPr/>
              <p:nvPr/>
            </p:nvSpPr>
            <p:spPr>
              <a:xfrm>
                <a:off x="2323940" y="147825"/>
                <a:ext cx="3108993"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=50,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r>
                        <a:rPr lang="en-US" altLang="ko-KR" sz="1200" b="0" i="1" smtClean="0">
                          <a:latin typeface="Cambria Math" panose="02040503050406030204" pitchFamily="18" charset="0"/>
                        </a:rPr>
                        <m:t>=60°,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r>
                        <a:rPr lang="en-US" altLang="ko-KR" sz="1200" b="0" i="1" smtClean="0">
                          <a:latin typeface="Cambria Math" panose="02040503050406030204" pitchFamily="18" charset="0"/>
                        </a:rPr>
                        <m:t>=75°→</m:t>
                      </m:r>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=59.77</m:t>
                      </m:r>
                    </m:oMath>
                  </m:oMathPara>
                </a14:m>
                <a:endParaRPr lang="ko-KR" altLang="en-US" sz="1200" dirty="0"/>
              </a:p>
            </p:txBody>
          </p:sp>
        </mc:Choice>
        <mc:Fallback xmlns="">
          <p:sp>
            <p:nvSpPr>
              <p:cNvPr id="68" name="직사각형 67">
                <a:extLst>
                  <a:ext uri="{FF2B5EF4-FFF2-40B4-BE49-F238E27FC236}">
                    <a16:creationId xmlns:a16="http://schemas.microsoft.com/office/drawing/2014/main" id="{36431B3A-286D-4A54-8970-6209A62227DB}"/>
                  </a:ext>
                </a:extLst>
              </p:cNvPr>
              <p:cNvSpPr>
                <a:spLocks noRot="1" noChangeAspect="1" noMove="1" noResize="1" noEditPoints="1" noAdjustHandles="1" noChangeArrowheads="1" noChangeShapeType="1" noTextEdit="1"/>
              </p:cNvSpPr>
              <p:nvPr/>
            </p:nvSpPr>
            <p:spPr>
              <a:xfrm>
                <a:off x="2323940" y="147825"/>
                <a:ext cx="3108993" cy="291618"/>
              </a:xfrm>
              <a:prstGeom prst="rect">
                <a:avLst/>
              </a:prstGeom>
              <a:blipFill>
                <a:blip r:embed="rId3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직사각형 68">
                <a:extLst>
                  <a:ext uri="{FF2B5EF4-FFF2-40B4-BE49-F238E27FC236}">
                    <a16:creationId xmlns:a16="http://schemas.microsoft.com/office/drawing/2014/main" id="{BCD3E0D7-0213-45C5-8F8F-C2D4DF14CC9A}"/>
                  </a:ext>
                </a:extLst>
              </p:cNvPr>
              <p:cNvSpPr/>
              <p:nvPr/>
            </p:nvSpPr>
            <p:spPr>
              <a:xfrm>
                <a:off x="2323940" y="5992634"/>
                <a:ext cx="1748171" cy="51450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i="1">
                              <a:latin typeface="Cambria Math" panose="02040503050406030204" pitchFamily="18" charset="0"/>
                            </a:rPr>
                            <m:t>𝑑</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csc</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num>
                        <m:den>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e>
                                  </m:d>
                                  <m:r>
                                    <a:rPr lang="en-US" altLang="ko-KR" sz="1200" i="1">
                                      <a:latin typeface="Cambria Math" panose="02040503050406030204" pitchFamily="18" charset="0"/>
                                    </a:rPr>
                                    <m:t>𝑡</m:t>
                                  </m:r>
                                </m:e>
                              </m:d>
                            </m:e>
                          </m:func>
                        </m:den>
                      </m:f>
                    </m:oMath>
                  </m:oMathPara>
                </a14:m>
                <a:br>
                  <a:rPr lang="en-US" altLang="ko-KR" sz="1200" b="0" dirty="0"/>
                </a:br>
                <a:endParaRPr lang="ko-KR" altLang="en-US" sz="1200" dirty="0"/>
              </a:p>
            </p:txBody>
          </p:sp>
        </mc:Choice>
        <mc:Fallback xmlns="">
          <p:sp>
            <p:nvSpPr>
              <p:cNvPr id="69" name="직사각형 68">
                <a:extLst>
                  <a:ext uri="{FF2B5EF4-FFF2-40B4-BE49-F238E27FC236}">
                    <a16:creationId xmlns:a16="http://schemas.microsoft.com/office/drawing/2014/main" id="{BCD3E0D7-0213-45C5-8F8F-C2D4DF14CC9A}"/>
                  </a:ext>
                </a:extLst>
              </p:cNvPr>
              <p:cNvSpPr>
                <a:spLocks noRot="1" noChangeAspect="1" noMove="1" noResize="1" noEditPoints="1" noAdjustHandles="1" noChangeArrowheads="1" noChangeShapeType="1" noTextEdit="1"/>
              </p:cNvSpPr>
              <p:nvPr/>
            </p:nvSpPr>
            <p:spPr>
              <a:xfrm>
                <a:off x="2323940" y="5992634"/>
                <a:ext cx="1748171" cy="514500"/>
              </a:xfrm>
              <a:prstGeom prst="rect">
                <a:avLst/>
              </a:prstGeom>
              <a:blipFill>
                <a:blip r:embed="rId3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1" name="직사각형 70">
                <a:extLst>
                  <a:ext uri="{FF2B5EF4-FFF2-40B4-BE49-F238E27FC236}">
                    <a16:creationId xmlns:a16="http://schemas.microsoft.com/office/drawing/2014/main" id="{00C4502B-0D71-4465-8B5D-90E1E4D5DEB3}"/>
                  </a:ext>
                </a:extLst>
              </p:cNvPr>
              <p:cNvSpPr/>
              <p:nvPr/>
            </p:nvSpPr>
            <p:spPr>
              <a:xfrm>
                <a:off x="5504561" y="5330359"/>
                <a:ext cx="2719655" cy="30489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ko-KR" sz="1200" i="1" smtClean="0">
                              <a:latin typeface="Cambria Math" panose="02040503050406030204" pitchFamily="18" charset="0"/>
                            </a:rPr>
                          </m:ctrlPr>
                        </m:funcPr>
                        <m:fName>
                          <m:r>
                            <m:rPr>
                              <m:sty m:val="p"/>
                            </m:rPr>
                            <a:rPr lang="en-US" altLang="ko-KR" sz="1200">
                              <a:latin typeface="Cambria Math" panose="02040503050406030204" pitchFamily="18" charset="0"/>
                            </a:rPr>
                            <m:t>ln</m:t>
                          </m:r>
                        </m:fName>
                        <m:e>
                          <m:r>
                            <a:rPr lang="en-US" altLang="ko-KR" sz="1200" i="1">
                              <a:latin typeface="Cambria Math" panose="02040503050406030204" pitchFamily="18" charset="0"/>
                            </a:rPr>
                            <m:t>𝑟</m:t>
                          </m:r>
                        </m:e>
                      </m:func>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ln</m:t>
                          </m:r>
                        </m:fName>
                        <m:e>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d>
                                </m:e>
                              </m:func>
                            </m:e>
                          </m:d>
                        </m:e>
                      </m:func>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ln</m:t>
                          </m:r>
                        </m:fName>
                        <m:e>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d>
                                </m:e>
                              </m:func>
                            </m:e>
                          </m:d>
                        </m:e>
                      </m:func>
                      <m:r>
                        <a:rPr lang="en-US" altLang="ko-KR" sz="1200" i="1">
                          <a:latin typeface="Cambria Math" panose="02040503050406030204" pitchFamily="18" charset="0"/>
                        </a:rPr>
                        <m:t>+</m:t>
                      </m:r>
                      <m:r>
                        <a:rPr lang="en-US" altLang="ko-KR" sz="1200" i="1">
                          <a:latin typeface="Cambria Math" panose="02040503050406030204" pitchFamily="18" charset="0"/>
                        </a:rPr>
                        <m:t>𝐶</m:t>
                      </m:r>
                    </m:oMath>
                  </m:oMathPara>
                </a14:m>
                <a:br>
                  <a:rPr lang="en-US" altLang="ko-KR" sz="1200" dirty="0"/>
                </a:br>
                <a:endParaRPr lang="ko-KR" altLang="en-US" sz="1200" dirty="0"/>
              </a:p>
            </p:txBody>
          </p:sp>
        </mc:Choice>
        <mc:Fallback xmlns="">
          <p:sp>
            <p:nvSpPr>
              <p:cNvPr id="71" name="직사각형 70">
                <a:extLst>
                  <a:ext uri="{FF2B5EF4-FFF2-40B4-BE49-F238E27FC236}">
                    <a16:creationId xmlns:a16="http://schemas.microsoft.com/office/drawing/2014/main" id="{00C4502B-0D71-4465-8B5D-90E1E4D5DEB3}"/>
                  </a:ext>
                </a:extLst>
              </p:cNvPr>
              <p:cNvSpPr>
                <a:spLocks noRot="1" noChangeAspect="1" noMove="1" noResize="1" noEditPoints="1" noAdjustHandles="1" noChangeArrowheads="1" noChangeShapeType="1" noTextEdit="1"/>
              </p:cNvSpPr>
              <p:nvPr/>
            </p:nvSpPr>
            <p:spPr>
              <a:xfrm>
                <a:off x="5504561" y="5330359"/>
                <a:ext cx="2719655" cy="304892"/>
              </a:xfrm>
              <a:prstGeom prst="rect">
                <a:avLst/>
              </a:prstGeom>
              <a:blipFill>
                <a:blip r:embed="rId3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5" name="직사각형 74">
                <a:extLst>
                  <a:ext uri="{FF2B5EF4-FFF2-40B4-BE49-F238E27FC236}">
                    <a16:creationId xmlns:a16="http://schemas.microsoft.com/office/drawing/2014/main" id="{722669AB-7C9D-44BB-BCC1-6CE81559D506}"/>
                  </a:ext>
                </a:extLst>
              </p:cNvPr>
              <p:cNvSpPr/>
              <p:nvPr/>
            </p:nvSpPr>
            <p:spPr>
              <a:xfrm>
                <a:off x="5513505" y="5790465"/>
                <a:ext cx="2719078" cy="73411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r>
                        <a:rPr lang="en-US" altLang="ko-KR" sz="1200" i="1">
                          <a:latin typeface="Cambria Math" panose="02040503050406030204" pitchFamily="18" charset="0"/>
                        </a:rPr>
                        <m:t>=</m:t>
                      </m:r>
                      <m:r>
                        <a:rPr lang="en-US" altLang="ko-KR" sz="1200" b="0" i="1" smtClean="0">
                          <a:latin typeface="Cambria Math" panose="02040503050406030204" pitchFamily="18" charset="0"/>
                        </a:rPr>
                        <m:t>𝐴</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ln</m:t>
                                  </m:r>
                                </m:fName>
                                <m:e>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d>
                                        </m:e>
                                      </m:func>
                                    </m:e>
                                  </m:d>
                                </m:e>
                              </m:func>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ln</m:t>
                                  </m:r>
                                </m:fName>
                                <m:e>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d>
                                        </m:e>
                                      </m:func>
                                    </m:e>
                                  </m:d>
                                </m:e>
                              </m:func>
                            </m:e>
                          </m:d>
                        </m:e>
                      </m:func>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ln</m:t>
                                      </m:r>
                                    </m:fName>
                                    <m:e>
                                      <m:d>
                                        <m:dPr>
                                          <m:begChr m:val="|"/>
                                          <m:endChr m:val="|"/>
                                          <m:ctrlPr>
                                            <a:rPr lang="en-US" altLang="ko-KR" sz="1200" i="1">
                                              <a:latin typeface="Cambria Math" panose="02040503050406030204" pitchFamily="18" charset="0"/>
                                            </a:rPr>
                                          </m:ctrlPr>
                                        </m:dPr>
                                        <m:e>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sin</m:t>
                                              </m:r>
                                            </m:fName>
                                            <m:e>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d>
                                            </m:e>
                                          </m:func>
                                        </m:e>
                                      </m:d>
                                    </m:e>
                                  </m:func>
                                </m:e>
                              </m:d>
                            </m:e>
                          </m:func>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func>
                        </m:den>
                      </m:f>
                    </m:oMath>
                  </m:oMathPara>
                </a14:m>
                <a:br>
                  <a:rPr lang="en-US" altLang="ko-KR" sz="1200" dirty="0"/>
                </a:br>
                <a:endParaRPr lang="ko-KR" altLang="en-US" sz="1200" dirty="0"/>
              </a:p>
            </p:txBody>
          </p:sp>
        </mc:Choice>
        <mc:Fallback xmlns="">
          <p:sp>
            <p:nvSpPr>
              <p:cNvPr id="75" name="직사각형 74">
                <a:extLst>
                  <a:ext uri="{FF2B5EF4-FFF2-40B4-BE49-F238E27FC236}">
                    <a16:creationId xmlns:a16="http://schemas.microsoft.com/office/drawing/2014/main" id="{722669AB-7C9D-44BB-BCC1-6CE81559D506}"/>
                  </a:ext>
                </a:extLst>
              </p:cNvPr>
              <p:cNvSpPr>
                <a:spLocks noRot="1" noChangeAspect="1" noMove="1" noResize="1" noEditPoints="1" noAdjustHandles="1" noChangeArrowheads="1" noChangeShapeType="1" noTextEdit="1"/>
              </p:cNvSpPr>
              <p:nvPr/>
            </p:nvSpPr>
            <p:spPr>
              <a:xfrm>
                <a:off x="5513505" y="5790465"/>
                <a:ext cx="2719078" cy="734112"/>
              </a:xfrm>
              <a:prstGeom prst="rect">
                <a:avLst/>
              </a:prstGeom>
              <a:blipFill>
                <a:blip r:embed="rId3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913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988361"/>
            <a:ext cx="1772335"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593463"/>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3523729" y="2029021"/>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3523729" y="2029021"/>
                <a:ext cx="306366" cy="276999"/>
              </a:xfrm>
              <a:prstGeom prst="rect">
                <a:avLst/>
              </a:prstGeom>
              <a:blipFill>
                <a:blip r:embed="rId3"/>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988361"/>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2334127"/>
                <a:ext cx="30912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2334127"/>
                <a:ext cx="309124" cy="276999"/>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1055404"/>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1055404"/>
                <a:ext cx="306366"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1729236" y="1612678"/>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1729236" y="1612678"/>
                <a:ext cx="296299" cy="276999"/>
              </a:xfrm>
              <a:prstGeom prst="rect">
                <a:avLst/>
              </a:prstGeom>
              <a:blipFill>
                <a:blip r:embed="rId6"/>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1818353"/>
            <a:ext cx="1861329" cy="17001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988641"/>
            <a:ext cx="1865527" cy="417767"/>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2548297" y="1818353"/>
            <a:ext cx="0" cy="595646"/>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404752" y="1536197"/>
            <a:ext cx="620267" cy="717424"/>
          </a:xfrm>
          <a:prstGeom prst="arc">
            <a:avLst>
              <a:gd name="adj1" fmla="val 16143444"/>
              <a:gd name="adj2" fmla="val 172110"/>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662491" y="2161695"/>
                <a:ext cx="37260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662491" y="2161695"/>
                <a:ext cx="372601" cy="276999"/>
              </a:xfrm>
              <a:prstGeom prst="rect">
                <a:avLst/>
              </a:prstGeom>
              <a:blipFill>
                <a:blip r:embed="rId7"/>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652773"/>
            <a:ext cx="577056" cy="576105"/>
          </a:xfrm>
          <a:prstGeom prst="arc">
            <a:avLst>
              <a:gd name="adj1" fmla="val 18059801"/>
              <a:gd name="adj2" fmla="val 215456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759629" y="1429272"/>
                <a:ext cx="377155"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759629" y="1429272"/>
                <a:ext cx="377155" cy="291618"/>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918234" y="556017"/>
                <a:ext cx="1410066" cy="69018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918234" y="556017"/>
                <a:ext cx="1410066" cy="69018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511C956-8D15-4B0B-8C7D-287F74F98991}"/>
                  </a:ext>
                </a:extLst>
              </p:cNvPr>
              <p:cNvSpPr txBox="1"/>
              <p:nvPr/>
            </p:nvSpPr>
            <p:spPr>
              <a:xfrm>
                <a:off x="255959" y="3043109"/>
                <a:ext cx="1009444"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den>
                      </m:f>
                    </m:oMath>
                  </m:oMathPara>
                </a14:m>
                <a:endParaRPr lang="en-US" altLang="ko-KR" sz="1000" b="0" i="1" dirty="0">
                  <a:latin typeface="Cambria Math" panose="02040503050406030204" pitchFamily="18" charset="0"/>
                </a:endParaRPr>
              </a:p>
            </p:txBody>
          </p:sp>
        </mc:Choice>
        <mc:Fallback xmlns="">
          <p:sp>
            <p:nvSpPr>
              <p:cNvPr id="115" name="TextBox 114">
                <a:extLst>
                  <a:ext uri="{FF2B5EF4-FFF2-40B4-BE49-F238E27FC236}">
                    <a16:creationId xmlns:a16="http://schemas.microsoft.com/office/drawing/2014/main" id="{8511C956-8D15-4B0B-8C7D-287F74F98991}"/>
                  </a:ext>
                </a:extLst>
              </p:cNvPr>
              <p:cNvSpPr txBox="1">
                <a:spLocks noRot="1" noChangeAspect="1" noMove="1" noResize="1" noEditPoints="1" noAdjustHandles="1" noChangeArrowheads="1" noChangeShapeType="1" noTextEdit="1"/>
              </p:cNvSpPr>
              <p:nvPr/>
            </p:nvSpPr>
            <p:spPr>
              <a:xfrm>
                <a:off x="255959" y="3043109"/>
                <a:ext cx="1009444" cy="316177"/>
              </a:xfrm>
              <a:prstGeom prst="rect">
                <a:avLst/>
              </a:prstGeom>
              <a:blipFill>
                <a:blip r:embed="rId10"/>
                <a:stretch>
                  <a:fillRect l="-1205" t="-1923"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423D495-CCEA-4E05-AFB2-B4F7D04A472C}"/>
                  </a:ext>
                </a:extLst>
              </p:cNvPr>
              <p:cNvSpPr txBox="1"/>
              <p:nvPr/>
            </p:nvSpPr>
            <p:spPr>
              <a:xfrm>
                <a:off x="255959" y="3488130"/>
                <a:ext cx="3489289"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5423D495-CCEA-4E05-AFB2-B4F7D04A472C}"/>
                  </a:ext>
                </a:extLst>
              </p:cNvPr>
              <p:cNvSpPr txBox="1">
                <a:spLocks noRot="1" noChangeAspect="1" noMove="1" noResize="1" noEditPoints="1" noAdjustHandles="1" noChangeArrowheads="1" noChangeShapeType="1" noTextEdit="1"/>
              </p:cNvSpPr>
              <p:nvPr/>
            </p:nvSpPr>
            <p:spPr>
              <a:xfrm>
                <a:off x="255959" y="3488130"/>
                <a:ext cx="3489289" cy="319318"/>
              </a:xfrm>
              <a:prstGeom prst="rect">
                <a:avLst/>
              </a:prstGeom>
              <a:blipFill>
                <a:blip r:embed="rId11"/>
                <a:stretch>
                  <a:fillRect l="-524" t="-1887" r="-524" b="-1509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95DCEA0-D432-4931-A3F9-875DA9DE6BC5}"/>
                  </a:ext>
                </a:extLst>
              </p:cNvPr>
              <p:cNvSpPr txBox="1"/>
              <p:nvPr/>
            </p:nvSpPr>
            <p:spPr>
              <a:xfrm>
                <a:off x="255959" y="4648026"/>
                <a:ext cx="1211165" cy="322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C95DCEA0-D432-4931-A3F9-875DA9DE6BC5}"/>
                  </a:ext>
                </a:extLst>
              </p:cNvPr>
              <p:cNvSpPr txBox="1">
                <a:spLocks noRot="1" noChangeAspect="1" noMove="1" noResize="1" noEditPoints="1" noAdjustHandles="1" noChangeArrowheads="1" noChangeShapeType="1" noTextEdit="1"/>
              </p:cNvSpPr>
              <p:nvPr/>
            </p:nvSpPr>
            <p:spPr>
              <a:xfrm>
                <a:off x="255959" y="4648026"/>
                <a:ext cx="1211165" cy="322589"/>
              </a:xfrm>
              <a:prstGeom prst="rect">
                <a:avLst/>
              </a:prstGeom>
              <a:blipFill>
                <a:blip r:embed="rId12"/>
                <a:stretch>
                  <a:fillRect l="-2010" t="-1887" b="-5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2CF2DD1-1891-431F-BC85-88E849D4B398}"/>
                  </a:ext>
                </a:extLst>
              </p:cNvPr>
              <p:cNvSpPr txBox="1"/>
              <p:nvPr/>
            </p:nvSpPr>
            <p:spPr>
              <a:xfrm>
                <a:off x="263937" y="5077206"/>
                <a:ext cx="1214500" cy="339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6" name="TextBox 125">
                <a:extLst>
                  <a:ext uri="{FF2B5EF4-FFF2-40B4-BE49-F238E27FC236}">
                    <a16:creationId xmlns:a16="http://schemas.microsoft.com/office/drawing/2014/main" id="{D2CF2DD1-1891-431F-BC85-88E849D4B398}"/>
                  </a:ext>
                </a:extLst>
              </p:cNvPr>
              <p:cNvSpPr txBox="1">
                <a:spLocks noRot="1" noChangeAspect="1" noMove="1" noResize="1" noEditPoints="1" noAdjustHandles="1" noChangeArrowheads="1" noChangeShapeType="1" noTextEdit="1"/>
              </p:cNvSpPr>
              <p:nvPr/>
            </p:nvSpPr>
            <p:spPr>
              <a:xfrm>
                <a:off x="263937" y="5077206"/>
                <a:ext cx="1214500" cy="339773"/>
              </a:xfrm>
              <a:prstGeom prst="rect">
                <a:avLst/>
              </a:prstGeom>
              <a:blipFill>
                <a:blip r:embed="rId13"/>
                <a:stretch>
                  <a:fillRect l="-2000" t="-1786"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88A1017-773A-4062-83D3-1FD05368710A}"/>
                  </a:ext>
                </a:extLst>
              </p:cNvPr>
              <p:cNvSpPr txBox="1"/>
              <p:nvPr/>
            </p:nvSpPr>
            <p:spPr>
              <a:xfrm>
                <a:off x="255959" y="4000679"/>
                <a:ext cx="4990020"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r>
                        <a:rPr lang="en-US" altLang="ko-KR" sz="1000" b="0" i="1" smtClean="0">
                          <a:latin typeface="Cambria Math" panose="02040503050406030204" pitchFamily="18" charset="0"/>
                        </a:rPr>
                        <m:t>=</m:t>
                      </m:r>
                      <m:f>
                        <m:fPr>
                          <m:ctrlPr>
                            <a:rPr lang="en-US" altLang="ko-KR" sz="1000" i="1">
                              <a:latin typeface="Cambria Math" panose="02040503050406030204" pitchFamily="18" charset="0"/>
                            </a:rPr>
                          </m:ctrlPr>
                        </m:fPr>
                        <m:num>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𝑇</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h𝑜𝑟𝑖𝑧𝑜𝑛𝑡𝑎𝑙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den>
                      </m:f>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1</m:t>
                          </m:r>
                        </m:num>
                        <m:den>
                          <m:r>
                            <a:rPr lang="en-US" altLang="ko-KR" sz="1000" i="1">
                              <a:latin typeface="Cambria Math" panose="02040503050406030204" pitchFamily="18" charset="0"/>
                            </a:rPr>
                            <m:t>𝑓𝑟𝑎𝑚𝑒</m:t>
                          </m:r>
                          <m:r>
                            <a:rPr lang="en-US" altLang="ko-KR" sz="1000" i="1">
                              <a:latin typeface="Cambria Math" panose="02040503050406030204" pitchFamily="18" charset="0"/>
                            </a:rPr>
                            <m:t> </m:t>
                          </m:r>
                          <m:r>
                            <a:rPr lang="en-US" altLang="ko-KR" sz="1000" i="1">
                              <a:latin typeface="Cambria Math" panose="02040503050406030204" pitchFamily="18" charset="0"/>
                            </a:rPr>
                            <m:t>𝑟𝑎𝑡𝑒</m:t>
                          </m:r>
                          <m:r>
                            <a:rPr lang="en-US" altLang="ko-KR" sz="1000" i="1">
                              <a:latin typeface="Cambria Math" panose="02040503050406030204" pitchFamily="18" charset="0"/>
                            </a:rPr>
                            <m:t>×</m:t>
                          </m:r>
                          <m:r>
                            <a:rPr lang="en-US" altLang="ko-KR" sz="1000" i="1">
                              <a:latin typeface="Cambria Math" panose="02040503050406030204" pitchFamily="18" charset="0"/>
                            </a:rPr>
                            <m:t>𝑣𝑒𝑟𝑡𝑖𝑐𝑎𝑙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h𝑜𝑟𝑖𝑧𝑜𝑛𝑡𝑎𝑙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7" name="TextBox 126">
                <a:extLst>
                  <a:ext uri="{FF2B5EF4-FFF2-40B4-BE49-F238E27FC236}">
                    <a16:creationId xmlns:a16="http://schemas.microsoft.com/office/drawing/2014/main" id="{D88A1017-773A-4062-83D3-1FD05368710A}"/>
                  </a:ext>
                </a:extLst>
              </p:cNvPr>
              <p:cNvSpPr txBox="1">
                <a:spLocks noRot="1" noChangeAspect="1" noMove="1" noResize="1" noEditPoints="1" noAdjustHandles="1" noChangeArrowheads="1" noChangeShapeType="1" noTextEdit="1"/>
              </p:cNvSpPr>
              <p:nvPr/>
            </p:nvSpPr>
            <p:spPr>
              <a:xfrm>
                <a:off x="255959" y="4000679"/>
                <a:ext cx="4990020" cy="316177"/>
              </a:xfrm>
              <a:prstGeom prst="rect">
                <a:avLst/>
              </a:prstGeom>
              <a:blipFill>
                <a:blip r:embed="rId14"/>
                <a:stretch>
                  <a:fillRect l="-122" t="-1923" r="-12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ED637EB-D40C-4883-A178-CFD573BDD59A}"/>
                  </a:ext>
                </a:extLst>
              </p:cNvPr>
              <p:cNvSpPr txBox="1"/>
              <p:nvPr/>
            </p:nvSpPr>
            <p:spPr>
              <a:xfrm>
                <a:off x="1603592" y="4648026"/>
                <a:ext cx="843885" cy="17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i="1">
                                  <a:latin typeface="Cambria Math" panose="02040503050406030204" pitchFamily="18" charset="0"/>
                                </a:rPr>
                                <m:t>𝑥</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EED637EB-D40C-4883-A178-CFD573BDD59A}"/>
                  </a:ext>
                </a:extLst>
              </p:cNvPr>
              <p:cNvSpPr txBox="1">
                <a:spLocks noRot="1" noChangeAspect="1" noMove="1" noResize="1" noEditPoints="1" noAdjustHandles="1" noChangeArrowheads="1" noChangeShapeType="1" noTextEdit="1"/>
              </p:cNvSpPr>
              <p:nvPr/>
            </p:nvSpPr>
            <p:spPr>
              <a:xfrm>
                <a:off x="1603592" y="4648026"/>
                <a:ext cx="843885" cy="178703"/>
              </a:xfrm>
              <a:prstGeom prst="rect">
                <a:avLst/>
              </a:prstGeom>
              <a:blipFill>
                <a:blip r:embed="rId15"/>
                <a:stretch>
                  <a:fillRect l="-2899" t="-3333" r="-2174"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9CA3A67-85DD-4C6E-9EE9-4A6A1848907D}"/>
                  </a:ext>
                </a:extLst>
              </p:cNvPr>
              <p:cNvSpPr txBox="1"/>
              <p:nvPr/>
            </p:nvSpPr>
            <p:spPr>
              <a:xfrm>
                <a:off x="1608355" y="5066235"/>
                <a:ext cx="881010" cy="17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48" name="TextBox 147">
                <a:extLst>
                  <a:ext uri="{FF2B5EF4-FFF2-40B4-BE49-F238E27FC236}">
                    <a16:creationId xmlns:a16="http://schemas.microsoft.com/office/drawing/2014/main" id="{49CA3A67-85DD-4C6E-9EE9-4A6A1848907D}"/>
                  </a:ext>
                </a:extLst>
              </p:cNvPr>
              <p:cNvSpPr txBox="1">
                <a:spLocks noRot="1" noChangeAspect="1" noMove="1" noResize="1" noEditPoints="1" noAdjustHandles="1" noChangeArrowheads="1" noChangeShapeType="1" noTextEdit="1"/>
              </p:cNvSpPr>
              <p:nvPr/>
            </p:nvSpPr>
            <p:spPr>
              <a:xfrm>
                <a:off x="1608355" y="5066235"/>
                <a:ext cx="881010" cy="178703"/>
              </a:xfrm>
              <a:prstGeom prst="rect">
                <a:avLst/>
              </a:prstGeom>
              <a:blipFill>
                <a:blip r:embed="rId16"/>
                <a:stretch>
                  <a:fillRect l="-1389" t="-3448" r="-694" b="-20690"/>
                </a:stretch>
              </a:blipFill>
            </p:spPr>
            <p:txBody>
              <a:bodyPr/>
              <a:lstStyle/>
              <a:p>
                <a:r>
                  <a:rPr lang="ko-KR" altLang="en-US">
                    <a:noFill/>
                  </a:rPr>
                  <a:t> </a:t>
                </a:r>
              </a:p>
            </p:txBody>
          </p:sp>
        </mc:Fallback>
      </mc:AlternateContent>
      <p:grpSp>
        <p:nvGrpSpPr>
          <p:cNvPr id="24" name="그룹 23">
            <a:extLst>
              <a:ext uri="{FF2B5EF4-FFF2-40B4-BE49-F238E27FC236}">
                <a16:creationId xmlns:a16="http://schemas.microsoft.com/office/drawing/2014/main" id="{AF79BE87-60C5-4ADD-B6DB-1A9D586780EB}"/>
              </a:ext>
            </a:extLst>
          </p:cNvPr>
          <p:cNvGrpSpPr/>
          <p:nvPr/>
        </p:nvGrpSpPr>
        <p:grpSpPr>
          <a:xfrm>
            <a:off x="4650399" y="674320"/>
            <a:ext cx="5344219" cy="2090694"/>
            <a:chOff x="4507524" y="674320"/>
            <a:chExt cx="5344219" cy="2090694"/>
          </a:xfrm>
        </p:grpSpPr>
        <p:cxnSp>
          <p:nvCxnSpPr>
            <p:cNvPr id="72" name="직선 화살표 연결선 71">
              <a:extLst>
                <a:ext uri="{FF2B5EF4-FFF2-40B4-BE49-F238E27FC236}">
                  <a16:creationId xmlns:a16="http://schemas.microsoft.com/office/drawing/2014/main" id="{2BD2B117-D691-4591-94FD-DA03F7D34AAE}"/>
                </a:ext>
              </a:extLst>
            </p:cNvPr>
            <p:cNvCxnSpPr>
              <a:cxnSpLocks/>
            </p:cNvCxnSpPr>
            <p:nvPr/>
          </p:nvCxnSpPr>
          <p:spPr>
            <a:xfrm>
              <a:off x="4732746" y="2183335"/>
              <a:ext cx="4704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EE922BC-5ED3-4A8A-BF0D-BFB606181039}"/>
                </a:ext>
              </a:extLst>
            </p:cNvPr>
            <p:cNvCxnSpPr>
              <a:cxnSpLocks/>
            </p:cNvCxnSpPr>
            <p:nvPr/>
          </p:nvCxnSpPr>
          <p:spPr>
            <a:xfrm flipV="1">
              <a:off x="4732746" y="870483"/>
              <a:ext cx="0" cy="1783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8C9CD0AC-C43A-4D0F-A64C-C4449C5F9640}"/>
                </a:ext>
              </a:extLst>
            </p:cNvPr>
            <p:cNvSpPr txBox="1"/>
            <p:nvPr/>
          </p:nvSpPr>
          <p:spPr>
            <a:xfrm>
              <a:off x="4696781" y="674320"/>
              <a:ext cx="864643" cy="246221"/>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angle</a:t>
              </a:r>
              <a:endParaRPr lang="ko-KR" altLang="en-US" sz="1000" dirty="0">
                <a:latin typeface="LG스마트체 Regular" panose="020B0600000101010101" pitchFamily="50" charset="-127"/>
                <a:ea typeface="LG스마트체 Regular" panose="020B0600000101010101" pitchFamily="50" charset="-127"/>
              </a:endParaRPr>
            </a:p>
          </p:txBody>
        </p:sp>
        <p:sp>
          <p:nvSpPr>
            <p:cNvPr id="82" name="TextBox 81">
              <a:extLst>
                <a:ext uri="{FF2B5EF4-FFF2-40B4-BE49-F238E27FC236}">
                  <a16:creationId xmlns:a16="http://schemas.microsoft.com/office/drawing/2014/main" id="{61C0CE50-9BE0-45DE-B3CC-E36094F1398D}"/>
                </a:ext>
              </a:extLst>
            </p:cNvPr>
            <p:cNvSpPr txBox="1"/>
            <p:nvPr/>
          </p:nvSpPr>
          <p:spPr>
            <a:xfrm>
              <a:off x="9341908" y="2210770"/>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AC4F4DA-73C9-4E15-8CD9-2844C6C59FEF}"/>
                    </a:ext>
                  </a:extLst>
                </p:cNvPr>
                <p:cNvSpPr txBox="1"/>
                <p:nvPr/>
              </p:nvSpPr>
              <p:spPr>
                <a:xfrm>
                  <a:off x="4507524" y="1886221"/>
                  <a:ext cx="211725"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8" name="TextBox 117">
                  <a:extLst>
                    <a:ext uri="{FF2B5EF4-FFF2-40B4-BE49-F238E27FC236}">
                      <a16:creationId xmlns:a16="http://schemas.microsoft.com/office/drawing/2014/main" id="{9AC4F4DA-73C9-4E15-8CD9-2844C6C59FEF}"/>
                    </a:ext>
                  </a:extLst>
                </p:cNvPr>
                <p:cNvSpPr txBox="1">
                  <a:spLocks noRot="1" noChangeAspect="1" noMove="1" noResize="1" noEditPoints="1" noAdjustHandles="1" noChangeArrowheads="1" noChangeShapeType="1" noTextEdit="1"/>
                </p:cNvSpPr>
                <p:nvPr/>
              </p:nvSpPr>
              <p:spPr>
                <a:xfrm>
                  <a:off x="4507524" y="1886221"/>
                  <a:ext cx="211725" cy="168059"/>
                </a:xfrm>
                <a:prstGeom prst="rect">
                  <a:avLst/>
                </a:prstGeom>
                <a:blipFill>
                  <a:blip r:embed="rId17"/>
                  <a:stretch>
                    <a:fillRect l="-14286" b="-142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46E924C-CA7E-46F0-8BAB-D51E7F8CBFE7}"/>
                    </a:ext>
                  </a:extLst>
                </p:cNvPr>
                <p:cNvSpPr txBox="1"/>
                <p:nvPr/>
              </p:nvSpPr>
              <p:spPr>
                <a:xfrm>
                  <a:off x="4514271" y="1374613"/>
                  <a:ext cx="211725"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F46E924C-CA7E-46F0-8BAB-D51E7F8CBFE7}"/>
                    </a:ext>
                  </a:extLst>
                </p:cNvPr>
                <p:cNvSpPr txBox="1">
                  <a:spLocks noRot="1" noChangeAspect="1" noMove="1" noResize="1" noEditPoints="1" noAdjustHandles="1" noChangeArrowheads="1" noChangeShapeType="1" noTextEdit="1"/>
                </p:cNvSpPr>
                <p:nvPr/>
              </p:nvSpPr>
              <p:spPr>
                <a:xfrm>
                  <a:off x="4514271" y="1374613"/>
                  <a:ext cx="211725" cy="167162"/>
                </a:xfrm>
                <a:prstGeom prst="rect">
                  <a:avLst/>
                </a:prstGeom>
                <a:blipFill>
                  <a:blip r:embed="rId18"/>
                  <a:stretch>
                    <a:fillRect l="-14286" b="-142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C98111-8EA7-426D-B815-512333D40251}"/>
                    </a:ext>
                  </a:extLst>
                </p:cNvPr>
                <p:cNvSpPr txBox="1"/>
                <p:nvPr/>
              </p:nvSpPr>
              <p:spPr>
                <a:xfrm>
                  <a:off x="4508871" y="2107467"/>
                  <a:ext cx="210378"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C98111-8EA7-426D-B815-512333D40251}"/>
                    </a:ext>
                  </a:extLst>
                </p:cNvPr>
                <p:cNvSpPr txBox="1">
                  <a:spLocks noRot="1" noChangeAspect="1" noMove="1" noResize="1" noEditPoints="1" noAdjustHandles="1" noChangeArrowheads="1" noChangeShapeType="1" noTextEdit="1"/>
                </p:cNvSpPr>
                <p:nvPr/>
              </p:nvSpPr>
              <p:spPr>
                <a:xfrm>
                  <a:off x="4508871" y="2107467"/>
                  <a:ext cx="210378" cy="168059"/>
                </a:xfrm>
                <a:prstGeom prst="rect">
                  <a:avLst/>
                </a:prstGeom>
                <a:blipFill>
                  <a:blip r:embed="rId19"/>
                  <a:stretch>
                    <a:fillRect l="-11429" r="-2857" b="-1851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9648F4A2-5992-45DD-BEEC-BA74EC396CC6}"/>
                    </a:ext>
                  </a:extLst>
                </p:cNvPr>
                <p:cNvSpPr txBox="1"/>
                <p:nvPr/>
              </p:nvSpPr>
              <p:spPr>
                <a:xfrm>
                  <a:off x="4511526" y="1053880"/>
                  <a:ext cx="210378"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3" name="TextBox 122">
                  <a:extLst>
                    <a:ext uri="{FF2B5EF4-FFF2-40B4-BE49-F238E27FC236}">
                      <a16:creationId xmlns:a16="http://schemas.microsoft.com/office/drawing/2014/main" id="{9648F4A2-5992-45DD-BEEC-BA74EC396CC6}"/>
                    </a:ext>
                  </a:extLst>
                </p:cNvPr>
                <p:cNvSpPr txBox="1">
                  <a:spLocks noRot="1" noChangeAspect="1" noMove="1" noResize="1" noEditPoints="1" noAdjustHandles="1" noChangeArrowheads="1" noChangeShapeType="1" noTextEdit="1"/>
                </p:cNvSpPr>
                <p:nvPr/>
              </p:nvSpPr>
              <p:spPr>
                <a:xfrm>
                  <a:off x="4511526" y="1053880"/>
                  <a:ext cx="210378" cy="167162"/>
                </a:xfrm>
                <a:prstGeom prst="rect">
                  <a:avLst/>
                </a:prstGeom>
                <a:blipFill>
                  <a:blip r:embed="rId20"/>
                  <a:stretch>
                    <a:fillRect l="-14706" r="-2941" b="-18519"/>
                  </a:stretch>
                </a:blipFill>
              </p:spPr>
              <p:txBody>
                <a:bodyPr/>
                <a:lstStyle/>
                <a:p>
                  <a:r>
                    <a:rPr lang="ko-KR" altLang="en-US">
                      <a:noFill/>
                    </a:rPr>
                    <a:t> </a:t>
                  </a:r>
                </a:p>
              </p:txBody>
            </p:sp>
          </mc:Fallback>
        </mc:AlternateContent>
        <p:cxnSp>
          <p:nvCxnSpPr>
            <p:cNvPr id="74" name="직선 연결선 73">
              <a:extLst>
                <a:ext uri="{FF2B5EF4-FFF2-40B4-BE49-F238E27FC236}">
                  <a16:creationId xmlns:a16="http://schemas.microsoft.com/office/drawing/2014/main" id="{C9B89FF6-E2BA-40F0-85B0-8B832BBFDFE1}"/>
                </a:ext>
              </a:extLst>
            </p:cNvPr>
            <p:cNvCxnSpPr/>
            <p:nvPr/>
          </p:nvCxnSpPr>
          <p:spPr>
            <a:xfrm flipV="1">
              <a:off x="4732746"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7" name="직선 연결선 76">
              <a:extLst>
                <a:ext uri="{FF2B5EF4-FFF2-40B4-BE49-F238E27FC236}">
                  <a16:creationId xmlns:a16="http://schemas.microsoft.com/office/drawing/2014/main" id="{B123CA95-A352-4A3C-8927-42151F548295}"/>
                </a:ext>
              </a:extLst>
            </p:cNvPr>
            <p:cNvCxnSpPr>
              <a:cxnSpLocks/>
            </p:cNvCxnSpPr>
            <p:nvPr/>
          </p:nvCxnSpPr>
          <p:spPr>
            <a:xfrm flipV="1">
              <a:off x="4732745" y="1481576"/>
              <a:ext cx="4333378" cy="51214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3" name="직선 화살표 연결선 92">
              <a:extLst>
                <a:ext uri="{FF2B5EF4-FFF2-40B4-BE49-F238E27FC236}">
                  <a16:creationId xmlns:a16="http://schemas.microsoft.com/office/drawing/2014/main" id="{93B0CF38-A384-4AD8-9B36-5592EDB0AA51}"/>
                </a:ext>
              </a:extLst>
            </p:cNvPr>
            <p:cNvCxnSpPr>
              <a:cxnSpLocks/>
            </p:cNvCxnSpPr>
            <p:nvPr/>
          </p:nvCxnSpPr>
          <p:spPr>
            <a:xfrm>
              <a:off x="4727675" y="2294834"/>
              <a:ext cx="744204"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26A2004-7E90-4894-89A1-A101CC581DCF}"/>
                    </a:ext>
                  </a:extLst>
                </p:cNvPr>
                <p:cNvSpPr txBox="1"/>
                <p:nvPr/>
              </p:nvSpPr>
              <p:spPr>
                <a:xfrm>
                  <a:off x="5022996" y="2344336"/>
                  <a:ext cx="161647" cy="166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526A2004-7E90-4894-89A1-A101CC581DCF}"/>
                    </a:ext>
                  </a:extLst>
                </p:cNvPr>
                <p:cNvSpPr txBox="1">
                  <a:spLocks noRot="1" noChangeAspect="1" noMove="1" noResize="1" noEditPoints="1" noAdjustHandles="1" noChangeArrowheads="1" noChangeShapeType="1" noTextEdit="1"/>
                </p:cNvSpPr>
                <p:nvPr/>
              </p:nvSpPr>
              <p:spPr>
                <a:xfrm>
                  <a:off x="5022996" y="2344336"/>
                  <a:ext cx="161647" cy="166071"/>
                </a:xfrm>
                <a:prstGeom prst="rect">
                  <a:avLst/>
                </a:prstGeom>
                <a:blipFill>
                  <a:blip r:embed="rId21"/>
                  <a:stretch>
                    <a:fillRect l="-14815" r="-7407" b="-18519"/>
                  </a:stretch>
                </a:blipFill>
              </p:spPr>
              <p:txBody>
                <a:bodyPr/>
                <a:lstStyle/>
                <a:p>
                  <a:r>
                    <a:rPr lang="ko-KR" altLang="en-US">
                      <a:noFill/>
                    </a:rPr>
                    <a:t> </a:t>
                  </a:r>
                </a:p>
              </p:txBody>
            </p:sp>
          </mc:Fallback>
        </mc:AlternateContent>
        <p:cxnSp>
          <p:nvCxnSpPr>
            <p:cNvPr id="96" name="직선 화살표 연결선 95">
              <a:extLst>
                <a:ext uri="{FF2B5EF4-FFF2-40B4-BE49-F238E27FC236}">
                  <a16:creationId xmlns:a16="http://schemas.microsoft.com/office/drawing/2014/main" id="{3BC8EE4B-A8DB-46F2-B7ED-C0519FE8FBAB}"/>
                </a:ext>
              </a:extLst>
            </p:cNvPr>
            <p:cNvCxnSpPr>
              <a:cxnSpLocks/>
            </p:cNvCxnSpPr>
            <p:nvPr/>
          </p:nvCxnSpPr>
          <p:spPr>
            <a:xfrm flipV="1">
              <a:off x="5471879" y="2136275"/>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4CACF75B-F0B5-4881-96EF-80510BECACE5}"/>
                </a:ext>
              </a:extLst>
            </p:cNvPr>
            <p:cNvCxnSpPr>
              <a:cxnSpLocks/>
            </p:cNvCxnSpPr>
            <p:nvPr/>
          </p:nvCxnSpPr>
          <p:spPr>
            <a:xfrm>
              <a:off x="5476950"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39779B8-A3B0-4187-B2C7-392EC23A1AF3}"/>
                </a:ext>
              </a:extLst>
            </p:cNvPr>
            <p:cNvCxnSpPr/>
            <p:nvPr/>
          </p:nvCxnSpPr>
          <p:spPr>
            <a:xfrm flipV="1">
              <a:off x="5475267"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3" name="직선 연결선 102">
              <a:extLst>
                <a:ext uri="{FF2B5EF4-FFF2-40B4-BE49-F238E27FC236}">
                  <a16:creationId xmlns:a16="http://schemas.microsoft.com/office/drawing/2014/main" id="{B885194D-499B-4538-BBFE-9ED901384322}"/>
                </a:ext>
              </a:extLst>
            </p:cNvPr>
            <p:cNvCxnSpPr>
              <a:cxnSpLocks/>
            </p:cNvCxnSpPr>
            <p:nvPr/>
          </p:nvCxnSpPr>
          <p:spPr>
            <a:xfrm>
              <a:off x="6219471"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75B8D77-0173-4432-956B-42DCE98841FC}"/>
                </a:ext>
              </a:extLst>
            </p:cNvPr>
            <p:cNvCxnSpPr/>
            <p:nvPr/>
          </p:nvCxnSpPr>
          <p:spPr>
            <a:xfrm flipV="1">
              <a:off x="6213950"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직선 연결선 105">
              <a:extLst>
                <a:ext uri="{FF2B5EF4-FFF2-40B4-BE49-F238E27FC236}">
                  <a16:creationId xmlns:a16="http://schemas.microsoft.com/office/drawing/2014/main" id="{9EA58CDB-83CA-4B3B-A0A8-2A1A5F21B65A}"/>
                </a:ext>
              </a:extLst>
            </p:cNvPr>
            <p:cNvCxnSpPr>
              <a:cxnSpLocks/>
            </p:cNvCxnSpPr>
            <p:nvPr/>
          </p:nvCxnSpPr>
          <p:spPr>
            <a:xfrm>
              <a:off x="6958154"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F805E26E-24CF-430C-BC5A-83D09F439F73}"/>
                </a:ext>
              </a:extLst>
            </p:cNvPr>
            <p:cNvCxnSpPr/>
            <p:nvPr/>
          </p:nvCxnSpPr>
          <p:spPr>
            <a:xfrm flipV="1">
              <a:off x="75813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9" name="직선 연결선 108">
              <a:extLst>
                <a:ext uri="{FF2B5EF4-FFF2-40B4-BE49-F238E27FC236}">
                  <a16:creationId xmlns:a16="http://schemas.microsoft.com/office/drawing/2014/main" id="{7B543D6E-E691-4C8F-8055-2E821DCA2826}"/>
                </a:ext>
              </a:extLst>
            </p:cNvPr>
            <p:cNvCxnSpPr>
              <a:cxnSpLocks/>
            </p:cNvCxnSpPr>
            <p:nvPr/>
          </p:nvCxnSpPr>
          <p:spPr>
            <a:xfrm>
              <a:off x="83255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B631CF4E-3223-46BC-8464-D861A942CD9A}"/>
                </a:ext>
              </a:extLst>
            </p:cNvPr>
            <p:cNvCxnSpPr/>
            <p:nvPr/>
          </p:nvCxnSpPr>
          <p:spPr>
            <a:xfrm flipV="1">
              <a:off x="83219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1" name="직선 연결선 110">
              <a:extLst>
                <a:ext uri="{FF2B5EF4-FFF2-40B4-BE49-F238E27FC236}">
                  <a16:creationId xmlns:a16="http://schemas.microsoft.com/office/drawing/2014/main" id="{D0CD4345-543E-44F1-8923-383FADA1EF88}"/>
                </a:ext>
              </a:extLst>
            </p:cNvPr>
            <p:cNvCxnSpPr>
              <a:cxnSpLocks/>
            </p:cNvCxnSpPr>
            <p:nvPr/>
          </p:nvCxnSpPr>
          <p:spPr>
            <a:xfrm>
              <a:off x="90661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83CBFE7B-1F04-4167-97DB-7A74BED83561}"/>
                </a:ext>
              </a:extLst>
            </p:cNvPr>
            <p:cNvCxnSpPr>
              <a:cxnSpLocks/>
            </p:cNvCxnSpPr>
            <p:nvPr/>
          </p:nvCxnSpPr>
          <p:spPr>
            <a:xfrm flipV="1">
              <a:off x="9069726" y="2136276"/>
              <a:ext cx="0" cy="51811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0C6829E0-79EA-42D9-97EA-29D9931F6A33}"/>
                </a:ext>
              </a:extLst>
            </p:cNvPr>
            <p:cNvCxnSpPr>
              <a:cxnSpLocks/>
            </p:cNvCxnSpPr>
            <p:nvPr/>
          </p:nvCxnSpPr>
          <p:spPr>
            <a:xfrm>
              <a:off x="4727675" y="2566296"/>
              <a:ext cx="4338448"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9F073BC-EF70-49EF-8781-318ECE3D6725}"/>
                    </a:ext>
                  </a:extLst>
                </p:cNvPr>
                <p:cNvSpPr txBox="1"/>
                <p:nvPr/>
              </p:nvSpPr>
              <p:spPr>
                <a:xfrm>
                  <a:off x="6682740" y="2611126"/>
                  <a:ext cx="158633"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59F073BC-EF70-49EF-8781-318ECE3D6725}"/>
                    </a:ext>
                  </a:extLst>
                </p:cNvPr>
                <p:cNvSpPr txBox="1">
                  <a:spLocks noRot="1" noChangeAspect="1" noMove="1" noResize="1" noEditPoints="1" noAdjustHandles="1" noChangeArrowheads="1" noChangeShapeType="1" noTextEdit="1"/>
                </p:cNvSpPr>
                <p:nvPr/>
              </p:nvSpPr>
              <p:spPr>
                <a:xfrm>
                  <a:off x="6682740" y="2611126"/>
                  <a:ext cx="158633" cy="153888"/>
                </a:xfrm>
                <a:prstGeom prst="rect">
                  <a:avLst/>
                </a:prstGeom>
                <a:blipFill>
                  <a:blip r:embed="rId22"/>
                  <a:stretch>
                    <a:fillRect l="-19231" b="-76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FA10382-042C-4CE5-8731-11026BE51A43}"/>
                    </a:ext>
                  </a:extLst>
                </p:cNvPr>
                <p:cNvSpPr txBox="1"/>
                <p:nvPr/>
              </p:nvSpPr>
              <p:spPr>
                <a:xfrm>
                  <a:off x="6851269" y="1719185"/>
                  <a:ext cx="843885"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m:t>
                        </m:r>
                      </m:oMath>
                    </m:oMathPara>
                  </a14:m>
                  <a:endParaRPr lang="en-US" altLang="ko-KR" sz="1000" b="0" dirty="0">
                    <a:latin typeface="LG스마트체 Regular" panose="020B0600000101010101" pitchFamily="50" charset="-127"/>
                  </a:endParaRPr>
                </a:p>
              </p:txBody>
            </p:sp>
          </mc:Choice>
          <mc:Fallback xmlns="">
            <p:sp>
              <p:nvSpPr>
                <p:cNvPr id="153" name="TextBox 152">
                  <a:extLst>
                    <a:ext uri="{FF2B5EF4-FFF2-40B4-BE49-F238E27FC236}">
                      <a16:creationId xmlns:a16="http://schemas.microsoft.com/office/drawing/2014/main" id="{DFA10382-042C-4CE5-8731-11026BE51A43}"/>
                    </a:ext>
                  </a:extLst>
                </p:cNvPr>
                <p:cNvSpPr txBox="1">
                  <a:spLocks noRot="1" noChangeAspect="1" noMove="1" noResize="1" noEditPoints="1" noAdjustHandles="1" noChangeArrowheads="1" noChangeShapeType="1" noTextEdit="1"/>
                </p:cNvSpPr>
                <p:nvPr/>
              </p:nvSpPr>
              <p:spPr>
                <a:xfrm>
                  <a:off x="6851269" y="1719185"/>
                  <a:ext cx="843885" cy="153888"/>
                </a:xfrm>
                <a:prstGeom prst="rect">
                  <a:avLst/>
                </a:prstGeom>
                <a:blipFill>
                  <a:blip r:embed="rId23"/>
                  <a:stretch>
                    <a:fillRect/>
                  </a:stretch>
                </a:blipFill>
              </p:spPr>
              <p:txBody>
                <a:bodyPr/>
                <a:lstStyle/>
                <a:p>
                  <a:r>
                    <a:rPr lang="ko-KR" altLang="en-US">
                      <a:noFill/>
                    </a:rPr>
                    <a:t> </a:t>
                  </a:r>
                </a:p>
              </p:txBody>
            </p:sp>
          </mc:Fallback>
        </mc:AlternateContent>
      </p:grpSp>
      <p:sp>
        <p:nvSpPr>
          <p:cNvPr id="28" name="평행 사변형 27">
            <a:extLst>
              <a:ext uri="{FF2B5EF4-FFF2-40B4-BE49-F238E27FC236}">
                <a16:creationId xmlns:a16="http://schemas.microsoft.com/office/drawing/2014/main" id="{7A1E0FFB-A84E-4026-901D-FA3D3D57ABCB}"/>
              </a:ext>
            </a:extLst>
          </p:cNvPr>
          <p:cNvSpPr/>
          <p:nvPr/>
        </p:nvSpPr>
        <p:spPr>
          <a:xfrm rot="5400000" flipH="1">
            <a:off x="1735180" y="1546093"/>
            <a:ext cx="2235429" cy="789462"/>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화살표 연결선 159">
            <a:extLst>
              <a:ext uri="{FF2B5EF4-FFF2-40B4-BE49-F238E27FC236}">
                <a16:creationId xmlns:a16="http://schemas.microsoft.com/office/drawing/2014/main" id="{8696F99D-1619-41C6-A072-AB4B907010D5}"/>
              </a:ext>
            </a:extLst>
          </p:cNvPr>
          <p:cNvCxnSpPr>
            <a:cxnSpLocks/>
          </p:cNvCxnSpPr>
          <p:nvPr/>
        </p:nvCxnSpPr>
        <p:spPr>
          <a:xfrm>
            <a:off x="2930824" y="1988361"/>
            <a:ext cx="8144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평행 사변형 161">
            <a:extLst>
              <a:ext uri="{FF2B5EF4-FFF2-40B4-BE49-F238E27FC236}">
                <a16:creationId xmlns:a16="http://schemas.microsoft.com/office/drawing/2014/main" id="{A01E1192-C096-4E52-9BE0-7CD4C7EE7C21}"/>
              </a:ext>
            </a:extLst>
          </p:cNvPr>
          <p:cNvSpPr/>
          <p:nvPr/>
        </p:nvSpPr>
        <p:spPr>
          <a:xfrm rot="5400000" flipH="1">
            <a:off x="2322355" y="1731393"/>
            <a:ext cx="415864" cy="145999"/>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3" name="직사각형 162">
                <a:extLst>
                  <a:ext uri="{FF2B5EF4-FFF2-40B4-BE49-F238E27FC236}">
                    <a16:creationId xmlns:a16="http://schemas.microsoft.com/office/drawing/2014/main" id="{DC122830-3C44-4502-B02C-B9AB62578532}"/>
                  </a:ext>
                </a:extLst>
              </p:cNvPr>
              <p:cNvSpPr/>
              <p:nvPr/>
            </p:nvSpPr>
            <p:spPr>
              <a:xfrm>
                <a:off x="260611" y="5614347"/>
                <a:ext cx="1533881" cy="6422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163" name="직사각형 162">
                <a:extLst>
                  <a:ext uri="{FF2B5EF4-FFF2-40B4-BE49-F238E27FC236}">
                    <a16:creationId xmlns:a16="http://schemas.microsoft.com/office/drawing/2014/main" id="{DC122830-3C44-4502-B02C-B9AB62578532}"/>
                  </a:ext>
                </a:extLst>
              </p:cNvPr>
              <p:cNvSpPr>
                <a:spLocks noRot="1" noChangeAspect="1" noMove="1" noResize="1" noEditPoints="1" noAdjustHandles="1" noChangeArrowheads="1" noChangeShapeType="1" noTextEdit="1"/>
              </p:cNvSpPr>
              <p:nvPr/>
            </p:nvSpPr>
            <p:spPr>
              <a:xfrm>
                <a:off x="260611" y="5614347"/>
                <a:ext cx="1533881" cy="642227"/>
              </a:xfrm>
              <a:prstGeom prst="rect">
                <a:avLst/>
              </a:prstGeom>
              <a:blipFill>
                <a:blip r:embed="rId24"/>
                <a:stretch>
                  <a:fillRect b="-9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직사각형 57">
                <a:extLst>
                  <a:ext uri="{FF2B5EF4-FFF2-40B4-BE49-F238E27FC236}">
                    <a16:creationId xmlns:a16="http://schemas.microsoft.com/office/drawing/2014/main" id="{E19CBB9C-74F0-4965-B3D7-D898D23C9664}"/>
                  </a:ext>
                </a:extLst>
              </p:cNvPr>
              <p:cNvSpPr/>
              <p:nvPr/>
            </p:nvSpPr>
            <p:spPr>
              <a:xfrm>
                <a:off x="3292854" y="717967"/>
                <a:ext cx="5918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8" name="직사각형 57">
                <a:extLst>
                  <a:ext uri="{FF2B5EF4-FFF2-40B4-BE49-F238E27FC236}">
                    <a16:creationId xmlns:a16="http://schemas.microsoft.com/office/drawing/2014/main" id="{E19CBB9C-74F0-4965-B3D7-D898D23C9664}"/>
                  </a:ext>
                </a:extLst>
              </p:cNvPr>
              <p:cNvSpPr>
                <a:spLocks noRot="1" noChangeAspect="1" noMove="1" noResize="1" noEditPoints="1" noAdjustHandles="1" noChangeArrowheads="1" noChangeShapeType="1" noTextEdit="1"/>
              </p:cNvSpPr>
              <p:nvPr/>
            </p:nvSpPr>
            <p:spPr>
              <a:xfrm>
                <a:off x="3292854" y="717967"/>
                <a:ext cx="591893" cy="276999"/>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a:extLst>
                  <a:ext uri="{FF2B5EF4-FFF2-40B4-BE49-F238E27FC236}">
                    <a16:creationId xmlns:a16="http://schemas.microsoft.com/office/drawing/2014/main" id="{DEECB915-B702-4C33-A6FE-D68032143E1E}"/>
                  </a:ext>
                </a:extLst>
              </p:cNvPr>
              <p:cNvSpPr/>
              <p:nvPr/>
            </p:nvSpPr>
            <p:spPr>
              <a:xfrm>
                <a:off x="5486187" y="3014191"/>
                <a:ext cx="1673600" cy="2916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9" name="직사각형 58">
                <a:extLst>
                  <a:ext uri="{FF2B5EF4-FFF2-40B4-BE49-F238E27FC236}">
                    <a16:creationId xmlns:a16="http://schemas.microsoft.com/office/drawing/2014/main" id="{DEECB915-B702-4C33-A6FE-D68032143E1E}"/>
                  </a:ext>
                </a:extLst>
              </p:cNvPr>
              <p:cNvSpPr>
                <a:spLocks noRot="1" noChangeAspect="1" noMove="1" noResize="1" noEditPoints="1" noAdjustHandles="1" noChangeArrowheads="1" noChangeShapeType="1" noTextEdit="1"/>
              </p:cNvSpPr>
              <p:nvPr/>
            </p:nvSpPr>
            <p:spPr>
              <a:xfrm>
                <a:off x="5486187" y="3014191"/>
                <a:ext cx="1673600" cy="291618"/>
              </a:xfrm>
              <a:prstGeom prst="rect">
                <a:avLst/>
              </a:prstGeom>
              <a:blipFill>
                <a:blip r:embed="rId2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a:extLst>
                  <a:ext uri="{FF2B5EF4-FFF2-40B4-BE49-F238E27FC236}">
                    <a16:creationId xmlns:a16="http://schemas.microsoft.com/office/drawing/2014/main" id="{D54982C4-D492-40A4-A94F-257CE541017A}"/>
                  </a:ext>
                </a:extLst>
              </p:cNvPr>
              <p:cNvSpPr/>
              <p:nvPr/>
            </p:nvSpPr>
            <p:spPr>
              <a:xfrm>
                <a:off x="5486187" y="3439932"/>
                <a:ext cx="4175117" cy="44807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num>
                        <m:den>
                          <m:r>
                            <a:rPr lang="en-US" altLang="ko-KR" sz="1200" i="1">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=0</m:t>
                      </m:r>
                    </m:oMath>
                  </m:oMathPara>
                </a14:m>
                <a:endParaRPr lang="ko-KR" altLang="en-US" sz="1200" dirty="0"/>
              </a:p>
            </p:txBody>
          </p:sp>
        </mc:Choice>
        <mc:Fallback xmlns="">
          <p:sp>
            <p:nvSpPr>
              <p:cNvPr id="60" name="직사각형 59">
                <a:extLst>
                  <a:ext uri="{FF2B5EF4-FFF2-40B4-BE49-F238E27FC236}">
                    <a16:creationId xmlns:a16="http://schemas.microsoft.com/office/drawing/2014/main" id="{D54982C4-D492-40A4-A94F-257CE541017A}"/>
                  </a:ext>
                </a:extLst>
              </p:cNvPr>
              <p:cNvSpPr>
                <a:spLocks noRot="1" noChangeAspect="1" noMove="1" noResize="1" noEditPoints="1" noAdjustHandles="1" noChangeArrowheads="1" noChangeShapeType="1" noTextEdit="1"/>
              </p:cNvSpPr>
              <p:nvPr/>
            </p:nvSpPr>
            <p:spPr>
              <a:xfrm>
                <a:off x="5486187" y="3439932"/>
                <a:ext cx="4175117" cy="448071"/>
              </a:xfrm>
              <a:prstGeom prst="rect">
                <a:avLst/>
              </a:prstGeom>
              <a:blipFill>
                <a:blip r:embed="rId27"/>
                <a:stretch>
                  <a:fillRect b="-13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1" name="직사각형 60">
                <a:extLst>
                  <a:ext uri="{FF2B5EF4-FFF2-40B4-BE49-F238E27FC236}">
                    <a16:creationId xmlns:a16="http://schemas.microsoft.com/office/drawing/2014/main" id="{3992FD01-680E-48A8-915B-BD83797E4776}"/>
                  </a:ext>
                </a:extLst>
              </p:cNvPr>
              <p:cNvSpPr/>
              <p:nvPr/>
            </p:nvSpPr>
            <p:spPr>
              <a:xfrm>
                <a:off x="5486187" y="3995120"/>
                <a:ext cx="2945358" cy="74142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
                        <m:fPr>
                          <m:ctrlPr>
                            <a:rPr lang="en-US" altLang="ko-KR" sz="1200" b="0" i="1" smtClean="0">
                              <a:latin typeface="Cambria Math" panose="02040503050406030204" pitchFamily="18" charset="0"/>
                            </a:rPr>
                          </m:ctrlPr>
                        </m:fPr>
                        <m:num>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den>
                      </m:f>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d>
                        <m:dPr>
                          <m:ctrlPr>
                            <a:rPr lang="en-US" altLang="ko-KR" sz="1200" b="0" i="1" smtClean="0">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e>
                      </m:d>
                    </m:oMath>
                  </m:oMathPara>
                </a14:m>
                <a:endParaRPr lang="ko-KR" altLang="en-US" sz="1200" dirty="0"/>
              </a:p>
            </p:txBody>
          </p:sp>
        </mc:Choice>
        <mc:Fallback xmlns="">
          <p:sp>
            <p:nvSpPr>
              <p:cNvPr id="61" name="직사각형 60">
                <a:extLst>
                  <a:ext uri="{FF2B5EF4-FFF2-40B4-BE49-F238E27FC236}">
                    <a16:creationId xmlns:a16="http://schemas.microsoft.com/office/drawing/2014/main" id="{3992FD01-680E-48A8-915B-BD83797E4776}"/>
                  </a:ext>
                </a:extLst>
              </p:cNvPr>
              <p:cNvSpPr>
                <a:spLocks noRot="1" noChangeAspect="1" noMove="1" noResize="1" noEditPoints="1" noAdjustHandles="1" noChangeArrowheads="1" noChangeShapeType="1" noTextEdit="1"/>
              </p:cNvSpPr>
              <p:nvPr/>
            </p:nvSpPr>
            <p:spPr>
              <a:xfrm>
                <a:off x="5486187" y="3995120"/>
                <a:ext cx="2945358" cy="741421"/>
              </a:xfrm>
              <a:prstGeom prst="rect">
                <a:avLst/>
              </a:prstGeom>
              <a:blipFill>
                <a:blip r:embed="rId2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2" name="직사각형 61">
                <a:extLst>
                  <a:ext uri="{FF2B5EF4-FFF2-40B4-BE49-F238E27FC236}">
                    <a16:creationId xmlns:a16="http://schemas.microsoft.com/office/drawing/2014/main" id="{6E587FC9-96D9-44C7-B1B2-C1F27105A1F4}"/>
                  </a:ext>
                </a:extLst>
              </p:cNvPr>
              <p:cNvSpPr/>
              <p:nvPr/>
            </p:nvSpPr>
            <p:spPr>
              <a:xfrm>
                <a:off x="5486187" y="4736541"/>
                <a:ext cx="4428585" cy="5768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limLoc m:val="undOvr"/>
                          <m:subHide m:val="on"/>
                          <m:supHide m:val="on"/>
                          <m:ctrlPr>
                            <a:rPr lang="en-US" altLang="ko-KR" sz="1200" b="0" i="1" smtClean="0">
                              <a:latin typeface="Cambria Math" panose="02040503050406030204" pitchFamily="18" charset="0"/>
                            </a:rPr>
                          </m:ctrlPr>
                        </m:naryPr>
                        <m:sub/>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𝑑𝑟</m:t>
                              </m:r>
                            </m:num>
                            <m:den>
                              <m:r>
                                <a:rPr lang="en-US" altLang="ko-KR" sz="1200" i="1">
                                  <a:latin typeface="Cambria Math" panose="02040503050406030204" pitchFamily="18" charset="0"/>
                                </a:rPr>
                                <m:t>𝑟</m:t>
                              </m:r>
                            </m:den>
                          </m:f>
                        </m:e>
                      </m:nary>
                      <m:r>
                        <a:rPr lang="en-US" altLang="ko-KR" sz="1200" i="1">
                          <a:latin typeface="Cambria Math" panose="02040503050406030204" pitchFamily="18" charset="0"/>
                        </a:rPr>
                        <m:t>=</m:t>
                      </m:r>
                      <m:r>
                        <a:rPr lang="en-US" altLang="ko-KR" sz="1200" b="0" i="1" smtClean="0">
                          <a:latin typeface="Cambria Math" panose="02040503050406030204" pitchFamily="18" charset="0"/>
                        </a:rPr>
                        <m:t>−</m:t>
                      </m:r>
                      <m:nary>
                        <m:naryPr>
                          <m:limLoc m:val="undOvr"/>
                          <m:subHide m:val="on"/>
                          <m:supHide m:val="on"/>
                          <m:ctrlPr>
                            <a:rPr lang="en-US" altLang="ko-KR" sz="1200" i="1" smtClean="0">
                              <a:latin typeface="Cambria Math" panose="02040503050406030204" pitchFamily="18" charset="0"/>
                            </a:rPr>
                          </m:ctrlPr>
                        </m:naryPr>
                        <m:sub/>
                        <m:sup/>
                        <m:e>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i="1">
                              <a:latin typeface="Cambria Math" panose="02040503050406030204" pitchFamily="18" charset="0"/>
                            </a:rPr>
                            <m:t>𝑑𝑡</m:t>
                          </m:r>
                        </m:e>
                      </m:nary>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b="0" i="1" smtClean="0">
                          <a:latin typeface="Cambria Math" panose="02040503050406030204" pitchFamily="18" charset="0"/>
                        </a:rPr>
                        <m:t>𝑡</m:t>
                      </m:r>
                    </m:oMath>
                  </m:oMathPara>
                </a14:m>
                <a:br>
                  <a:rPr lang="en-US" altLang="ko-KR" sz="1200" b="0" dirty="0"/>
                </a:br>
                <a:endParaRPr lang="ko-KR" altLang="en-US" sz="1200" dirty="0"/>
              </a:p>
            </p:txBody>
          </p:sp>
        </mc:Choice>
        <mc:Fallback xmlns="">
          <p:sp>
            <p:nvSpPr>
              <p:cNvPr id="62" name="직사각형 61">
                <a:extLst>
                  <a:ext uri="{FF2B5EF4-FFF2-40B4-BE49-F238E27FC236}">
                    <a16:creationId xmlns:a16="http://schemas.microsoft.com/office/drawing/2014/main" id="{6E587FC9-96D9-44C7-B1B2-C1F27105A1F4}"/>
                  </a:ext>
                </a:extLst>
              </p:cNvPr>
              <p:cNvSpPr>
                <a:spLocks noRot="1" noChangeAspect="1" noMove="1" noResize="1" noEditPoints="1" noAdjustHandles="1" noChangeArrowheads="1" noChangeShapeType="1" noTextEdit="1"/>
              </p:cNvSpPr>
              <p:nvPr/>
            </p:nvSpPr>
            <p:spPr>
              <a:xfrm>
                <a:off x="5486187" y="4736541"/>
                <a:ext cx="4428585" cy="576825"/>
              </a:xfrm>
              <a:prstGeom prst="rect">
                <a:avLst/>
              </a:prstGeom>
              <a:blipFill>
                <a:blip r:embed="rId29"/>
                <a:stretch>
                  <a:fillRect l="-12948"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a:extLst>
                  <a:ext uri="{FF2B5EF4-FFF2-40B4-BE49-F238E27FC236}">
                    <a16:creationId xmlns:a16="http://schemas.microsoft.com/office/drawing/2014/main" id="{96B10EBA-8E64-4DF5-8D04-98A946A6D41F}"/>
                  </a:ext>
                </a:extLst>
              </p:cNvPr>
              <p:cNvSpPr/>
              <p:nvPr/>
            </p:nvSpPr>
            <p:spPr>
              <a:xfrm>
                <a:off x="5486187" y="5313366"/>
                <a:ext cx="2591735" cy="30489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i="1">
                                  <a:latin typeface="Cambria Math" panose="02040503050406030204" pitchFamily="18" charset="0"/>
                                </a:rPr>
                                <m:t>𝑡</m:t>
                              </m:r>
                            </m:e>
                          </m:d>
                        </m:e>
                      </m:func>
                    </m:oMath>
                  </m:oMathPara>
                </a14:m>
                <a:br>
                  <a:rPr lang="en-US" altLang="ko-KR" sz="1200" b="0" dirty="0"/>
                </a:br>
                <a:endParaRPr lang="ko-KR" altLang="en-US" sz="1200" dirty="0"/>
              </a:p>
            </p:txBody>
          </p:sp>
        </mc:Choice>
        <mc:Fallback xmlns="">
          <p:sp>
            <p:nvSpPr>
              <p:cNvPr id="63" name="직사각형 62">
                <a:extLst>
                  <a:ext uri="{FF2B5EF4-FFF2-40B4-BE49-F238E27FC236}">
                    <a16:creationId xmlns:a16="http://schemas.microsoft.com/office/drawing/2014/main" id="{96B10EBA-8E64-4DF5-8D04-98A946A6D41F}"/>
                  </a:ext>
                </a:extLst>
              </p:cNvPr>
              <p:cNvSpPr>
                <a:spLocks noRot="1" noChangeAspect="1" noMove="1" noResize="1" noEditPoints="1" noAdjustHandles="1" noChangeArrowheads="1" noChangeShapeType="1" noTextEdit="1"/>
              </p:cNvSpPr>
              <p:nvPr/>
            </p:nvSpPr>
            <p:spPr>
              <a:xfrm>
                <a:off x="5486187" y="5313366"/>
                <a:ext cx="2591735" cy="304892"/>
              </a:xfrm>
              <a:prstGeom prst="rect">
                <a:avLst/>
              </a:prstGeom>
              <a:blipFill>
                <a:blip r:embed="rId3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BE8E1170-6750-470D-A839-0A5F488425BC}"/>
                  </a:ext>
                </a:extLst>
              </p:cNvPr>
              <p:cNvSpPr/>
              <p:nvPr/>
            </p:nvSpPr>
            <p:spPr>
              <a:xfrm>
                <a:off x="5486187" y="5869623"/>
                <a:ext cx="1197700" cy="2770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sub>
                      </m:sSub>
                    </m:oMath>
                  </m:oMathPara>
                </a14:m>
                <a:br>
                  <a:rPr lang="en-US" altLang="ko-KR" sz="1200" b="0" dirty="0"/>
                </a:br>
                <a:endParaRPr lang="ko-KR" altLang="en-US" sz="1200" dirty="0"/>
              </a:p>
            </p:txBody>
          </p:sp>
        </mc:Choice>
        <mc:Fallback xmlns="">
          <p:sp>
            <p:nvSpPr>
              <p:cNvPr id="66" name="직사각형 65">
                <a:extLst>
                  <a:ext uri="{FF2B5EF4-FFF2-40B4-BE49-F238E27FC236}">
                    <a16:creationId xmlns:a16="http://schemas.microsoft.com/office/drawing/2014/main" id="{BE8E1170-6750-470D-A839-0A5F488425BC}"/>
                  </a:ext>
                </a:extLst>
              </p:cNvPr>
              <p:cNvSpPr>
                <a:spLocks noRot="1" noChangeAspect="1" noMove="1" noResize="1" noEditPoints="1" noAdjustHandles="1" noChangeArrowheads="1" noChangeShapeType="1" noTextEdit="1"/>
              </p:cNvSpPr>
              <p:nvPr/>
            </p:nvSpPr>
            <p:spPr>
              <a:xfrm>
                <a:off x="5486187" y="5869623"/>
                <a:ext cx="1197700" cy="277064"/>
              </a:xfrm>
              <a:prstGeom prst="rect">
                <a:avLst/>
              </a:prstGeom>
              <a:blipFill>
                <a:blip r:embed="rId3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7" name="직사각형 66">
                <a:extLst>
                  <a:ext uri="{FF2B5EF4-FFF2-40B4-BE49-F238E27FC236}">
                    <a16:creationId xmlns:a16="http://schemas.microsoft.com/office/drawing/2014/main" id="{F7BC43E8-E93F-48F3-823C-F299591BC2D2}"/>
                  </a:ext>
                </a:extLst>
              </p:cNvPr>
              <p:cNvSpPr/>
              <p:nvPr/>
            </p:nvSpPr>
            <p:spPr>
              <a:xfrm>
                <a:off x="6817236" y="5783014"/>
                <a:ext cx="2437334" cy="48994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𝑥</m:t>
                              </m:r>
                            </m:sub>
                          </m:sSub>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𝑦</m:t>
                              </m:r>
                            </m:sub>
                          </m:sSub>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𝑣𝑒𝑟𝑡𝑖𝑐𝑎𝑙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𝑟𝑒𝑠𝑜𝑙𝑢𝑡𝑖𝑜𝑛</m:t>
                      </m:r>
                    </m:oMath>
                  </m:oMathPara>
                </a14:m>
                <a:br>
                  <a:rPr lang="en-US" altLang="ko-KR" sz="1200" b="0" dirty="0"/>
                </a:br>
                <a:endParaRPr lang="ko-KR" altLang="en-US" sz="1200" dirty="0"/>
              </a:p>
            </p:txBody>
          </p:sp>
        </mc:Choice>
        <mc:Fallback xmlns="">
          <p:sp>
            <p:nvSpPr>
              <p:cNvPr id="67" name="직사각형 66">
                <a:extLst>
                  <a:ext uri="{FF2B5EF4-FFF2-40B4-BE49-F238E27FC236}">
                    <a16:creationId xmlns:a16="http://schemas.microsoft.com/office/drawing/2014/main" id="{F7BC43E8-E93F-48F3-823C-F299591BC2D2}"/>
                  </a:ext>
                </a:extLst>
              </p:cNvPr>
              <p:cNvSpPr>
                <a:spLocks noRot="1" noChangeAspect="1" noMove="1" noResize="1" noEditPoints="1" noAdjustHandles="1" noChangeArrowheads="1" noChangeShapeType="1" noTextEdit="1"/>
              </p:cNvSpPr>
              <p:nvPr/>
            </p:nvSpPr>
            <p:spPr>
              <a:xfrm>
                <a:off x="6817236" y="5783014"/>
                <a:ext cx="2437334" cy="489942"/>
              </a:xfrm>
              <a:prstGeom prst="rect">
                <a:avLst/>
              </a:prstGeom>
              <a:blipFill>
                <a:blip r:embed="rId3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414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988361"/>
            <a:ext cx="1772335" cy="0"/>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593463"/>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3523729" y="2029021"/>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3523729" y="2029021"/>
                <a:ext cx="306366" cy="276999"/>
              </a:xfrm>
              <a:prstGeom prst="rect">
                <a:avLst/>
              </a:prstGeom>
              <a:blipFill>
                <a:blip r:embed="rId3"/>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988361"/>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2334127"/>
                <a:ext cx="30912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2334127"/>
                <a:ext cx="309124" cy="276999"/>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1055404"/>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1055404"/>
                <a:ext cx="306366" cy="276999"/>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1729236" y="1612678"/>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1729236" y="1612678"/>
                <a:ext cx="296299" cy="276999"/>
              </a:xfrm>
              <a:prstGeom prst="rect">
                <a:avLst/>
              </a:prstGeom>
              <a:blipFill>
                <a:blip r:embed="rId6"/>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1818353"/>
            <a:ext cx="1861329" cy="17001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988641"/>
            <a:ext cx="1865527" cy="417767"/>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2548297" y="1818353"/>
            <a:ext cx="0" cy="595646"/>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404752" y="1536197"/>
            <a:ext cx="620267" cy="717424"/>
          </a:xfrm>
          <a:prstGeom prst="arc">
            <a:avLst>
              <a:gd name="adj1" fmla="val 16143444"/>
              <a:gd name="adj2" fmla="val 172110"/>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662491" y="2161695"/>
                <a:ext cx="37260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662491" y="2161695"/>
                <a:ext cx="372601" cy="276999"/>
              </a:xfrm>
              <a:prstGeom prst="rect">
                <a:avLst/>
              </a:prstGeom>
              <a:blipFill>
                <a:blip r:embed="rId7"/>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652773"/>
            <a:ext cx="577056" cy="576105"/>
          </a:xfrm>
          <a:prstGeom prst="arc">
            <a:avLst>
              <a:gd name="adj1" fmla="val 18059801"/>
              <a:gd name="adj2" fmla="val 215456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759629" y="1429272"/>
                <a:ext cx="377155" cy="291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759629" y="1429272"/>
                <a:ext cx="377155" cy="291618"/>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918234" y="556017"/>
                <a:ext cx="1410066" cy="69018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918234" y="556017"/>
                <a:ext cx="1410066" cy="69018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511C956-8D15-4B0B-8C7D-287F74F98991}"/>
                  </a:ext>
                </a:extLst>
              </p:cNvPr>
              <p:cNvSpPr txBox="1"/>
              <p:nvPr/>
            </p:nvSpPr>
            <p:spPr>
              <a:xfrm>
                <a:off x="255959" y="3043109"/>
                <a:ext cx="1009444"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den>
                      </m:f>
                    </m:oMath>
                  </m:oMathPara>
                </a14:m>
                <a:endParaRPr lang="en-US" altLang="ko-KR" sz="1000" b="0" i="1" dirty="0">
                  <a:latin typeface="Cambria Math" panose="02040503050406030204" pitchFamily="18" charset="0"/>
                </a:endParaRPr>
              </a:p>
            </p:txBody>
          </p:sp>
        </mc:Choice>
        <mc:Fallback xmlns="">
          <p:sp>
            <p:nvSpPr>
              <p:cNvPr id="115" name="TextBox 114">
                <a:extLst>
                  <a:ext uri="{FF2B5EF4-FFF2-40B4-BE49-F238E27FC236}">
                    <a16:creationId xmlns:a16="http://schemas.microsoft.com/office/drawing/2014/main" id="{8511C956-8D15-4B0B-8C7D-287F74F98991}"/>
                  </a:ext>
                </a:extLst>
              </p:cNvPr>
              <p:cNvSpPr txBox="1">
                <a:spLocks noRot="1" noChangeAspect="1" noMove="1" noResize="1" noEditPoints="1" noAdjustHandles="1" noChangeArrowheads="1" noChangeShapeType="1" noTextEdit="1"/>
              </p:cNvSpPr>
              <p:nvPr/>
            </p:nvSpPr>
            <p:spPr>
              <a:xfrm>
                <a:off x="255959" y="3043109"/>
                <a:ext cx="1009444" cy="316177"/>
              </a:xfrm>
              <a:prstGeom prst="rect">
                <a:avLst/>
              </a:prstGeom>
              <a:blipFill>
                <a:blip r:embed="rId10"/>
                <a:stretch>
                  <a:fillRect l="-1205" t="-1923"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423D495-CCEA-4E05-AFB2-B4F7D04A472C}"/>
                  </a:ext>
                </a:extLst>
              </p:cNvPr>
              <p:cNvSpPr txBox="1"/>
              <p:nvPr/>
            </p:nvSpPr>
            <p:spPr>
              <a:xfrm>
                <a:off x="255959" y="3488130"/>
                <a:ext cx="3489289"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𝑓𝑟𝑎𝑚𝑒</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𝑟𝑎𝑡𝑒</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𝑣𝑒𝑟𝑡𝑖𝑐𝑎𝑙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7" name="TextBox 116">
                <a:extLst>
                  <a:ext uri="{FF2B5EF4-FFF2-40B4-BE49-F238E27FC236}">
                    <a16:creationId xmlns:a16="http://schemas.microsoft.com/office/drawing/2014/main" id="{5423D495-CCEA-4E05-AFB2-B4F7D04A472C}"/>
                  </a:ext>
                </a:extLst>
              </p:cNvPr>
              <p:cNvSpPr txBox="1">
                <a:spLocks noRot="1" noChangeAspect="1" noMove="1" noResize="1" noEditPoints="1" noAdjustHandles="1" noChangeArrowheads="1" noChangeShapeType="1" noTextEdit="1"/>
              </p:cNvSpPr>
              <p:nvPr/>
            </p:nvSpPr>
            <p:spPr>
              <a:xfrm>
                <a:off x="255959" y="3488130"/>
                <a:ext cx="3489289" cy="319318"/>
              </a:xfrm>
              <a:prstGeom prst="rect">
                <a:avLst/>
              </a:prstGeom>
              <a:blipFill>
                <a:blip r:embed="rId11"/>
                <a:stretch>
                  <a:fillRect l="-524" t="-1887" r="-524" b="-1509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95DCEA0-D432-4931-A3F9-875DA9DE6BC5}"/>
                  </a:ext>
                </a:extLst>
              </p:cNvPr>
              <p:cNvSpPr txBox="1"/>
              <p:nvPr/>
            </p:nvSpPr>
            <p:spPr>
              <a:xfrm>
                <a:off x="255959" y="4648026"/>
                <a:ext cx="1211165" cy="322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5" name="TextBox 124">
                <a:extLst>
                  <a:ext uri="{FF2B5EF4-FFF2-40B4-BE49-F238E27FC236}">
                    <a16:creationId xmlns:a16="http://schemas.microsoft.com/office/drawing/2014/main" id="{C95DCEA0-D432-4931-A3F9-875DA9DE6BC5}"/>
                  </a:ext>
                </a:extLst>
              </p:cNvPr>
              <p:cNvSpPr txBox="1">
                <a:spLocks noRot="1" noChangeAspect="1" noMove="1" noResize="1" noEditPoints="1" noAdjustHandles="1" noChangeArrowheads="1" noChangeShapeType="1" noTextEdit="1"/>
              </p:cNvSpPr>
              <p:nvPr/>
            </p:nvSpPr>
            <p:spPr>
              <a:xfrm>
                <a:off x="255959" y="4648026"/>
                <a:ext cx="1211165" cy="322589"/>
              </a:xfrm>
              <a:prstGeom prst="rect">
                <a:avLst/>
              </a:prstGeom>
              <a:blipFill>
                <a:blip r:embed="rId12"/>
                <a:stretch>
                  <a:fillRect l="-2010" t="-1887" b="-5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2CF2DD1-1891-431F-BC85-88E849D4B398}"/>
                  </a:ext>
                </a:extLst>
              </p:cNvPr>
              <p:cNvSpPr txBox="1"/>
              <p:nvPr/>
            </p:nvSpPr>
            <p:spPr>
              <a:xfrm>
                <a:off x="263937" y="5077206"/>
                <a:ext cx="1214500" cy="339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𝑑</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num>
                        <m:den>
                          <m:r>
                            <a:rPr lang="en-US" altLang="ko-KR" sz="1000" b="0" i="1" smtClean="0">
                              <a:latin typeface="Cambria Math" panose="02040503050406030204" pitchFamily="18" charset="0"/>
                            </a:rPr>
                            <m:t>𝑑𝑡</m:t>
                          </m:r>
                        </m:den>
                      </m:f>
                      <m:r>
                        <a:rPr lang="en-US" altLang="ko-KR" sz="1000" b="0" i="1" smtClean="0">
                          <a:latin typeface="Cambria Math" panose="02040503050406030204" pitchFamily="18" charset="0"/>
                        </a:rPr>
                        <m:t>=</m:t>
                      </m:r>
                      <m:acc>
                        <m:accPr>
                          <m:chr m:val="̇"/>
                          <m:ctrlPr>
                            <a:rPr lang="en-US" altLang="ko-KR" sz="1000" b="0" i="1" smtClean="0">
                              <a:latin typeface="Cambria Math" panose="02040503050406030204" pitchFamily="18" charset="0"/>
                            </a:rPr>
                          </m:ctrlPr>
                        </m:accPr>
                        <m:e>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num>
                        <m:den>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6" name="TextBox 125">
                <a:extLst>
                  <a:ext uri="{FF2B5EF4-FFF2-40B4-BE49-F238E27FC236}">
                    <a16:creationId xmlns:a16="http://schemas.microsoft.com/office/drawing/2014/main" id="{D2CF2DD1-1891-431F-BC85-88E849D4B398}"/>
                  </a:ext>
                </a:extLst>
              </p:cNvPr>
              <p:cNvSpPr txBox="1">
                <a:spLocks noRot="1" noChangeAspect="1" noMove="1" noResize="1" noEditPoints="1" noAdjustHandles="1" noChangeArrowheads="1" noChangeShapeType="1" noTextEdit="1"/>
              </p:cNvSpPr>
              <p:nvPr/>
            </p:nvSpPr>
            <p:spPr>
              <a:xfrm>
                <a:off x="263937" y="5077206"/>
                <a:ext cx="1214500" cy="339773"/>
              </a:xfrm>
              <a:prstGeom prst="rect">
                <a:avLst/>
              </a:prstGeom>
              <a:blipFill>
                <a:blip r:embed="rId13"/>
                <a:stretch>
                  <a:fillRect l="-2000" t="-1786" b="-71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88A1017-773A-4062-83D3-1FD05368710A}"/>
                  </a:ext>
                </a:extLst>
              </p:cNvPr>
              <p:cNvSpPr txBox="1"/>
              <p:nvPr/>
            </p:nvSpPr>
            <p:spPr>
              <a:xfrm>
                <a:off x="255959" y="4000679"/>
                <a:ext cx="4990020" cy="316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r>
                        <a:rPr lang="en-US" altLang="ko-KR" sz="1000" b="0" i="1" smtClean="0">
                          <a:latin typeface="Cambria Math" panose="02040503050406030204" pitchFamily="18" charset="0"/>
                        </a:rPr>
                        <m:t>=</m:t>
                      </m:r>
                      <m:f>
                        <m:fPr>
                          <m:ctrlPr>
                            <a:rPr lang="en-US" altLang="ko-KR" sz="1000" i="1">
                              <a:latin typeface="Cambria Math" panose="02040503050406030204" pitchFamily="18" charset="0"/>
                            </a:rPr>
                          </m:ctrlPr>
                        </m:fPr>
                        <m:num>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𝑇</m:t>
                              </m:r>
                            </m:e>
                            <m:sub>
                              <m:r>
                                <a:rPr lang="en-US" altLang="ko-KR" sz="1000" b="0" i="1" smtClean="0">
                                  <a:latin typeface="Cambria Math" panose="02040503050406030204" pitchFamily="18" charset="0"/>
                                </a:rPr>
                                <m:t>𝑥</m:t>
                              </m:r>
                            </m:sub>
                          </m:sSub>
                        </m:num>
                        <m:den>
                          <m:r>
                            <a:rPr lang="en-US" altLang="ko-KR" sz="1000" b="0" i="1" smtClean="0">
                              <a:latin typeface="Cambria Math" panose="02040503050406030204" pitchFamily="18" charset="0"/>
                            </a:rPr>
                            <m:t>h𝑜𝑟𝑖𝑧𝑜𝑛𝑡𝑎𝑙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den>
                      </m:f>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1</m:t>
                          </m:r>
                        </m:num>
                        <m:den>
                          <m:r>
                            <a:rPr lang="en-US" altLang="ko-KR" sz="1000" i="1">
                              <a:latin typeface="Cambria Math" panose="02040503050406030204" pitchFamily="18" charset="0"/>
                            </a:rPr>
                            <m:t>𝑓𝑟𝑎𝑚𝑒</m:t>
                          </m:r>
                          <m:r>
                            <a:rPr lang="en-US" altLang="ko-KR" sz="1000" i="1">
                              <a:latin typeface="Cambria Math" panose="02040503050406030204" pitchFamily="18" charset="0"/>
                            </a:rPr>
                            <m:t> </m:t>
                          </m:r>
                          <m:r>
                            <a:rPr lang="en-US" altLang="ko-KR" sz="1000" i="1">
                              <a:latin typeface="Cambria Math" panose="02040503050406030204" pitchFamily="18" charset="0"/>
                            </a:rPr>
                            <m:t>𝑟𝑎𝑡𝑒</m:t>
                          </m:r>
                          <m:r>
                            <a:rPr lang="en-US" altLang="ko-KR" sz="1000" i="1">
                              <a:latin typeface="Cambria Math" panose="02040503050406030204" pitchFamily="18" charset="0"/>
                            </a:rPr>
                            <m:t>×</m:t>
                          </m:r>
                          <m:r>
                            <a:rPr lang="en-US" altLang="ko-KR" sz="1000" i="1">
                              <a:latin typeface="Cambria Math" panose="02040503050406030204" pitchFamily="18" charset="0"/>
                            </a:rPr>
                            <m:t>𝑣𝑒𝑟𝑡𝑖𝑐𝑎𝑙</m:t>
                          </m:r>
                          <m:r>
                            <a:rPr lang="en-US" altLang="ko-KR" sz="1000" i="1">
                              <a:latin typeface="Cambria Math" panose="02040503050406030204" pitchFamily="18" charset="0"/>
                            </a:rPr>
                            <m:t> </m:t>
                          </m:r>
                          <m:r>
                            <a:rPr lang="en-US" altLang="ko-KR" sz="1000" i="1">
                              <a:latin typeface="Cambria Math" panose="02040503050406030204" pitchFamily="18" charset="0"/>
                            </a:rPr>
                            <m:t>𝑟𝑒𝑠𝑜𝑙𝑢𝑡𝑖𝑜𝑛</m:t>
                          </m:r>
                          <m:r>
                            <a:rPr lang="en-US" altLang="ko-KR" sz="1000" b="0" i="1" smtClean="0">
                              <a:latin typeface="Cambria Math" panose="02040503050406030204" pitchFamily="18" charset="0"/>
                            </a:rPr>
                            <m:t>×</m:t>
                          </m:r>
                          <m:r>
                            <a:rPr lang="en-US" altLang="ko-KR" sz="1000" b="0" i="1" smtClean="0">
                              <a:latin typeface="Cambria Math" panose="02040503050406030204" pitchFamily="18" charset="0"/>
                            </a:rPr>
                            <m:t>h𝑜𝑟𝑖𝑧𝑜𝑛𝑡𝑎𝑙</m:t>
                          </m:r>
                          <m:r>
                            <a:rPr lang="en-US" altLang="ko-KR" sz="1000" b="0" i="1" smtClean="0">
                              <a:latin typeface="Cambria Math" panose="02040503050406030204" pitchFamily="18" charset="0"/>
                            </a:rPr>
                            <m:t> </m:t>
                          </m:r>
                          <m:r>
                            <a:rPr lang="en-US" altLang="ko-KR" sz="1000" b="0" i="1" smtClean="0">
                              <a:latin typeface="Cambria Math" panose="02040503050406030204" pitchFamily="18" charset="0"/>
                            </a:rPr>
                            <m:t>𝑟𝑒𝑠𝑜𝑙𝑢𝑡𝑖𝑜𝑛</m:t>
                          </m:r>
                        </m:den>
                      </m:f>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7" name="TextBox 126">
                <a:extLst>
                  <a:ext uri="{FF2B5EF4-FFF2-40B4-BE49-F238E27FC236}">
                    <a16:creationId xmlns:a16="http://schemas.microsoft.com/office/drawing/2014/main" id="{D88A1017-773A-4062-83D3-1FD05368710A}"/>
                  </a:ext>
                </a:extLst>
              </p:cNvPr>
              <p:cNvSpPr txBox="1">
                <a:spLocks noRot="1" noChangeAspect="1" noMove="1" noResize="1" noEditPoints="1" noAdjustHandles="1" noChangeArrowheads="1" noChangeShapeType="1" noTextEdit="1"/>
              </p:cNvSpPr>
              <p:nvPr/>
            </p:nvSpPr>
            <p:spPr>
              <a:xfrm>
                <a:off x="255959" y="4000679"/>
                <a:ext cx="4990020" cy="316177"/>
              </a:xfrm>
              <a:prstGeom prst="rect">
                <a:avLst/>
              </a:prstGeom>
              <a:blipFill>
                <a:blip r:embed="rId14"/>
                <a:stretch>
                  <a:fillRect l="-122" t="-1923" r="-122"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ED637EB-D40C-4883-A178-CFD573BDD59A}"/>
                  </a:ext>
                </a:extLst>
              </p:cNvPr>
              <p:cNvSpPr txBox="1"/>
              <p:nvPr/>
            </p:nvSpPr>
            <p:spPr>
              <a:xfrm>
                <a:off x="1603592" y="4648026"/>
                <a:ext cx="843885" cy="17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𝑥</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i="1">
                                  <a:latin typeface="Cambria Math" panose="02040503050406030204" pitchFamily="18" charset="0"/>
                                </a:rPr>
                                <m:t>𝑥</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EED637EB-D40C-4883-A178-CFD573BDD59A}"/>
                  </a:ext>
                </a:extLst>
              </p:cNvPr>
              <p:cNvSpPr txBox="1">
                <a:spLocks noRot="1" noChangeAspect="1" noMove="1" noResize="1" noEditPoints="1" noAdjustHandles="1" noChangeArrowheads="1" noChangeShapeType="1" noTextEdit="1"/>
              </p:cNvSpPr>
              <p:nvPr/>
            </p:nvSpPr>
            <p:spPr>
              <a:xfrm>
                <a:off x="1603592" y="4648026"/>
                <a:ext cx="843885" cy="178703"/>
              </a:xfrm>
              <a:prstGeom prst="rect">
                <a:avLst/>
              </a:prstGeom>
              <a:blipFill>
                <a:blip r:embed="rId15"/>
                <a:stretch>
                  <a:fillRect l="-2899" t="-3333" r="-2174" b="-1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9CA3A67-85DD-4C6E-9EE9-4A6A1848907D}"/>
                  </a:ext>
                </a:extLst>
              </p:cNvPr>
              <p:cNvSpPr txBox="1"/>
              <p:nvPr/>
            </p:nvSpPr>
            <p:spPr>
              <a:xfrm>
                <a:off x="1608355" y="5066235"/>
                <a:ext cx="881010" cy="17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r>
                            <a:rPr lang="en-US" altLang="ko-KR" sz="1000" b="0" i="1" smtClean="0">
                              <a:latin typeface="Cambria Math" panose="02040503050406030204" pitchFamily="18" charset="0"/>
                            </a:rPr>
                            <m:t>𝑦</m:t>
                          </m:r>
                        </m:sub>
                      </m:sSub>
                      <m:r>
                        <a:rPr lang="en-US" altLang="ko-KR" sz="1000" b="0" i="1" smtClean="0">
                          <a:latin typeface="Cambria Math" panose="02040503050406030204" pitchFamily="18" charset="0"/>
                        </a:rPr>
                        <m:t>=</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r>
                        <a:rPr lang="en-US" altLang="ko-KR" sz="1000" b="0" i="1" smtClean="0">
                          <a:latin typeface="Cambria Math" panose="02040503050406030204" pitchFamily="18" charset="0"/>
                        </a:rPr>
                        <m:t>+</m:t>
                      </m:r>
                      <m:acc>
                        <m:accPr>
                          <m:chr m:val="̇"/>
                          <m:ctrlPr>
                            <a:rPr lang="en-US" altLang="ko-KR" sz="1000" i="1">
                              <a:latin typeface="Cambria Math" panose="02040503050406030204" pitchFamily="18" charset="0"/>
                            </a:rPr>
                          </m:ctrlPr>
                        </m:acc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𝜃</m:t>
                              </m:r>
                            </m:e>
                            <m:sub>
                              <m:r>
                                <a:rPr lang="en-US" altLang="ko-KR" sz="1000" b="0" i="1" smtClean="0">
                                  <a:latin typeface="Cambria Math" panose="02040503050406030204" pitchFamily="18" charset="0"/>
                                </a:rPr>
                                <m:t>𝑦</m:t>
                              </m:r>
                            </m:sub>
                          </m:sSub>
                        </m:e>
                      </m:acc>
                      <m:r>
                        <a:rPr lang="en-US" altLang="ko-KR" sz="1000" b="0" i="1" smtClean="0">
                          <a:latin typeface="Cambria Math" panose="02040503050406030204" pitchFamily="18" charset="0"/>
                        </a:rPr>
                        <m:t>𝑡</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48" name="TextBox 147">
                <a:extLst>
                  <a:ext uri="{FF2B5EF4-FFF2-40B4-BE49-F238E27FC236}">
                    <a16:creationId xmlns:a16="http://schemas.microsoft.com/office/drawing/2014/main" id="{49CA3A67-85DD-4C6E-9EE9-4A6A1848907D}"/>
                  </a:ext>
                </a:extLst>
              </p:cNvPr>
              <p:cNvSpPr txBox="1">
                <a:spLocks noRot="1" noChangeAspect="1" noMove="1" noResize="1" noEditPoints="1" noAdjustHandles="1" noChangeArrowheads="1" noChangeShapeType="1" noTextEdit="1"/>
              </p:cNvSpPr>
              <p:nvPr/>
            </p:nvSpPr>
            <p:spPr>
              <a:xfrm>
                <a:off x="1608355" y="5066235"/>
                <a:ext cx="881010" cy="178703"/>
              </a:xfrm>
              <a:prstGeom prst="rect">
                <a:avLst/>
              </a:prstGeom>
              <a:blipFill>
                <a:blip r:embed="rId16"/>
                <a:stretch>
                  <a:fillRect l="-1389" t="-3448" r="-694" b="-20690"/>
                </a:stretch>
              </a:blipFill>
            </p:spPr>
            <p:txBody>
              <a:bodyPr/>
              <a:lstStyle/>
              <a:p>
                <a:r>
                  <a:rPr lang="ko-KR" altLang="en-US">
                    <a:noFill/>
                  </a:rPr>
                  <a:t> </a:t>
                </a:r>
              </a:p>
            </p:txBody>
          </p:sp>
        </mc:Fallback>
      </mc:AlternateContent>
      <p:grpSp>
        <p:nvGrpSpPr>
          <p:cNvPr id="24" name="그룹 23">
            <a:extLst>
              <a:ext uri="{FF2B5EF4-FFF2-40B4-BE49-F238E27FC236}">
                <a16:creationId xmlns:a16="http://schemas.microsoft.com/office/drawing/2014/main" id="{AF79BE87-60C5-4ADD-B6DB-1A9D586780EB}"/>
              </a:ext>
            </a:extLst>
          </p:cNvPr>
          <p:cNvGrpSpPr/>
          <p:nvPr/>
        </p:nvGrpSpPr>
        <p:grpSpPr>
          <a:xfrm>
            <a:off x="4650399" y="674320"/>
            <a:ext cx="5344219" cy="2090694"/>
            <a:chOff x="4507524" y="674320"/>
            <a:chExt cx="5344219" cy="2090694"/>
          </a:xfrm>
        </p:grpSpPr>
        <p:cxnSp>
          <p:nvCxnSpPr>
            <p:cNvPr id="72" name="직선 화살표 연결선 71">
              <a:extLst>
                <a:ext uri="{FF2B5EF4-FFF2-40B4-BE49-F238E27FC236}">
                  <a16:creationId xmlns:a16="http://schemas.microsoft.com/office/drawing/2014/main" id="{2BD2B117-D691-4591-94FD-DA03F7D34AAE}"/>
                </a:ext>
              </a:extLst>
            </p:cNvPr>
            <p:cNvCxnSpPr>
              <a:cxnSpLocks/>
            </p:cNvCxnSpPr>
            <p:nvPr/>
          </p:nvCxnSpPr>
          <p:spPr>
            <a:xfrm>
              <a:off x="4732746" y="2183335"/>
              <a:ext cx="4704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2EE922BC-5ED3-4A8A-BF0D-BFB606181039}"/>
                </a:ext>
              </a:extLst>
            </p:cNvPr>
            <p:cNvCxnSpPr>
              <a:cxnSpLocks/>
            </p:cNvCxnSpPr>
            <p:nvPr/>
          </p:nvCxnSpPr>
          <p:spPr>
            <a:xfrm flipV="1">
              <a:off x="4732746" y="870483"/>
              <a:ext cx="0" cy="1783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8C9CD0AC-C43A-4D0F-A64C-C4449C5F9640}"/>
                </a:ext>
              </a:extLst>
            </p:cNvPr>
            <p:cNvSpPr txBox="1"/>
            <p:nvPr/>
          </p:nvSpPr>
          <p:spPr>
            <a:xfrm>
              <a:off x="4696781" y="674320"/>
              <a:ext cx="864643" cy="246221"/>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angle</a:t>
              </a:r>
              <a:endParaRPr lang="ko-KR" altLang="en-US" sz="1000" dirty="0">
                <a:latin typeface="LG스마트체 Regular" panose="020B0600000101010101" pitchFamily="50" charset="-127"/>
                <a:ea typeface="LG스마트체 Regular" panose="020B0600000101010101" pitchFamily="50" charset="-127"/>
              </a:endParaRPr>
            </a:p>
          </p:txBody>
        </p:sp>
        <p:sp>
          <p:nvSpPr>
            <p:cNvPr id="82" name="TextBox 81">
              <a:extLst>
                <a:ext uri="{FF2B5EF4-FFF2-40B4-BE49-F238E27FC236}">
                  <a16:creationId xmlns:a16="http://schemas.microsoft.com/office/drawing/2014/main" id="{61C0CE50-9BE0-45DE-B3CC-E36094F1398D}"/>
                </a:ext>
              </a:extLst>
            </p:cNvPr>
            <p:cNvSpPr txBox="1"/>
            <p:nvPr/>
          </p:nvSpPr>
          <p:spPr>
            <a:xfrm>
              <a:off x="9341908" y="2210770"/>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9AC4F4DA-73C9-4E15-8CD9-2844C6C59FEF}"/>
                    </a:ext>
                  </a:extLst>
                </p:cNvPr>
                <p:cNvSpPr txBox="1"/>
                <p:nvPr/>
              </p:nvSpPr>
              <p:spPr>
                <a:xfrm>
                  <a:off x="4507524" y="1886221"/>
                  <a:ext cx="211725"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8" name="TextBox 117">
                  <a:extLst>
                    <a:ext uri="{FF2B5EF4-FFF2-40B4-BE49-F238E27FC236}">
                      <a16:creationId xmlns:a16="http://schemas.microsoft.com/office/drawing/2014/main" id="{9AC4F4DA-73C9-4E15-8CD9-2844C6C59FEF}"/>
                    </a:ext>
                  </a:extLst>
                </p:cNvPr>
                <p:cNvSpPr txBox="1">
                  <a:spLocks noRot="1" noChangeAspect="1" noMove="1" noResize="1" noEditPoints="1" noAdjustHandles="1" noChangeArrowheads="1" noChangeShapeType="1" noTextEdit="1"/>
                </p:cNvSpPr>
                <p:nvPr/>
              </p:nvSpPr>
              <p:spPr>
                <a:xfrm>
                  <a:off x="4507524" y="1886221"/>
                  <a:ext cx="211725" cy="168059"/>
                </a:xfrm>
                <a:prstGeom prst="rect">
                  <a:avLst/>
                </a:prstGeom>
                <a:blipFill>
                  <a:blip r:embed="rId17"/>
                  <a:stretch>
                    <a:fillRect l="-14286" b="-142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46E924C-CA7E-46F0-8BAB-D51E7F8CBFE7}"/>
                    </a:ext>
                  </a:extLst>
                </p:cNvPr>
                <p:cNvSpPr txBox="1"/>
                <p:nvPr/>
              </p:nvSpPr>
              <p:spPr>
                <a:xfrm>
                  <a:off x="4514271" y="1374613"/>
                  <a:ext cx="211725"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𝑥</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9" name="TextBox 118">
                  <a:extLst>
                    <a:ext uri="{FF2B5EF4-FFF2-40B4-BE49-F238E27FC236}">
                      <a16:creationId xmlns:a16="http://schemas.microsoft.com/office/drawing/2014/main" id="{F46E924C-CA7E-46F0-8BAB-D51E7F8CBFE7}"/>
                    </a:ext>
                  </a:extLst>
                </p:cNvPr>
                <p:cNvSpPr txBox="1">
                  <a:spLocks noRot="1" noChangeAspect="1" noMove="1" noResize="1" noEditPoints="1" noAdjustHandles="1" noChangeArrowheads="1" noChangeShapeType="1" noTextEdit="1"/>
                </p:cNvSpPr>
                <p:nvPr/>
              </p:nvSpPr>
              <p:spPr>
                <a:xfrm>
                  <a:off x="4514271" y="1374613"/>
                  <a:ext cx="211725" cy="167162"/>
                </a:xfrm>
                <a:prstGeom prst="rect">
                  <a:avLst/>
                </a:prstGeom>
                <a:blipFill>
                  <a:blip r:embed="rId18"/>
                  <a:stretch>
                    <a:fillRect l="-14286" b="-142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F8C98111-8EA7-426D-B815-512333D40251}"/>
                    </a:ext>
                  </a:extLst>
                </p:cNvPr>
                <p:cNvSpPr txBox="1"/>
                <p:nvPr/>
              </p:nvSpPr>
              <p:spPr>
                <a:xfrm>
                  <a:off x="4508871" y="2107467"/>
                  <a:ext cx="210378" cy="168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0</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0" name="TextBox 119">
                  <a:extLst>
                    <a:ext uri="{FF2B5EF4-FFF2-40B4-BE49-F238E27FC236}">
                      <a16:creationId xmlns:a16="http://schemas.microsoft.com/office/drawing/2014/main" id="{F8C98111-8EA7-426D-B815-512333D40251}"/>
                    </a:ext>
                  </a:extLst>
                </p:cNvPr>
                <p:cNvSpPr txBox="1">
                  <a:spLocks noRot="1" noChangeAspect="1" noMove="1" noResize="1" noEditPoints="1" noAdjustHandles="1" noChangeArrowheads="1" noChangeShapeType="1" noTextEdit="1"/>
                </p:cNvSpPr>
                <p:nvPr/>
              </p:nvSpPr>
              <p:spPr>
                <a:xfrm>
                  <a:off x="4508871" y="2107467"/>
                  <a:ext cx="210378" cy="168059"/>
                </a:xfrm>
                <a:prstGeom prst="rect">
                  <a:avLst/>
                </a:prstGeom>
                <a:blipFill>
                  <a:blip r:embed="rId19"/>
                  <a:stretch>
                    <a:fillRect l="-11429" r="-2857" b="-1851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9648F4A2-5992-45DD-BEEC-BA74EC396CC6}"/>
                    </a:ext>
                  </a:extLst>
                </p:cNvPr>
                <p:cNvSpPr txBox="1"/>
                <p:nvPr/>
              </p:nvSpPr>
              <p:spPr>
                <a:xfrm>
                  <a:off x="4511526" y="1053880"/>
                  <a:ext cx="210378" cy="16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𝜃</m:t>
                            </m:r>
                          </m:e>
                          <m:sub>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𝑦</m:t>
                                </m:r>
                              </m:e>
                              <m:sub>
                                <m:r>
                                  <a:rPr lang="en-US" altLang="ko-KR" sz="1000" b="0" i="1" smtClean="0">
                                    <a:latin typeface="Cambria Math" panose="02040503050406030204" pitchFamily="18" charset="0"/>
                                  </a:rPr>
                                  <m:t>1</m:t>
                                </m:r>
                              </m:sub>
                            </m:sSub>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23" name="TextBox 122">
                  <a:extLst>
                    <a:ext uri="{FF2B5EF4-FFF2-40B4-BE49-F238E27FC236}">
                      <a16:creationId xmlns:a16="http://schemas.microsoft.com/office/drawing/2014/main" id="{9648F4A2-5992-45DD-BEEC-BA74EC396CC6}"/>
                    </a:ext>
                  </a:extLst>
                </p:cNvPr>
                <p:cNvSpPr txBox="1">
                  <a:spLocks noRot="1" noChangeAspect="1" noMove="1" noResize="1" noEditPoints="1" noAdjustHandles="1" noChangeArrowheads="1" noChangeShapeType="1" noTextEdit="1"/>
                </p:cNvSpPr>
                <p:nvPr/>
              </p:nvSpPr>
              <p:spPr>
                <a:xfrm>
                  <a:off x="4511526" y="1053880"/>
                  <a:ext cx="210378" cy="167162"/>
                </a:xfrm>
                <a:prstGeom prst="rect">
                  <a:avLst/>
                </a:prstGeom>
                <a:blipFill>
                  <a:blip r:embed="rId20"/>
                  <a:stretch>
                    <a:fillRect l="-14706" r="-2941" b="-18519"/>
                  </a:stretch>
                </a:blipFill>
              </p:spPr>
              <p:txBody>
                <a:bodyPr/>
                <a:lstStyle/>
                <a:p>
                  <a:r>
                    <a:rPr lang="ko-KR" altLang="en-US">
                      <a:noFill/>
                    </a:rPr>
                    <a:t> </a:t>
                  </a:r>
                </a:p>
              </p:txBody>
            </p:sp>
          </mc:Fallback>
        </mc:AlternateContent>
        <p:cxnSp>
          <p:nvCxnSpPr>
            <p:cNvPr id="74" name="직선 연결선 73">
              <a:extLst>
                <a:ext uri="{FF2B5EF4-FFF2-40B4-BE49-F238E27FC236}">
                  <a16:creationId xmlns:a16="http://schemas.microsoft.com/office/drawing/2014/main" id="{C9B89FF6-E2BA-40F0-85B0-8B832BBFDFE1}"/>
                </a:ext>
              </a:extLst>
            </p:cNvPr>
            <p:cNvCxnSpPr/>
            <p:nvPr/>
          </p:nvCxnSpPr>
          <p:spPr>
            <a:xfrm flipV="1">
              <a:off x="4732746"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7" name="직선 연결선 76">
              <a:extLst>
                <a:ext uri="{FF2B5EF4-FFF2-40B4-BE49-F238E27FC236}">
                  <a16:creationId xmlns:a16="http://schemas.microsoft.com/office/drawing/2014/main" id="{B123CA95-A352-4A3C-8927-42151F548295}"/>
                </a:ext>
              </a:extLst>
            </p:cNvPr>
            <p:cNvCxnSpPr>
              <a:cxnSpLocks/>
            </p:cNvCxnSpPr>
            <p:nvPr/>
          </p:nvCxnSpPr>
          <p:spPr>
            <a:xfrm flipV="1">
              <a:off x="4732745" y="1481576"/>
              <a:ext cx="4333378" cy="51214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3" name="직선 화살표 연결선 92">
              <a:extLst>
                <a:ext uri="{FF2B5EF4-FFF2-40B4-BE49-F238E27FC236}">
                  <a16:creationId xmlns:a16="http://schemas.microsoft.com/office/drawing/2014/main" id="{93B0CF38-A384-4AD8-9B36-5592EDB0AA51}"/>
                </a:ext>
              </a:extLst>
            </p:cNvPr>
            <p:cNvCxnSpPr>
              <a:cxnSpLocks/>
            </p:cNvCxnSpPr>
            <p:nvPr/>
          </p:nvCxnSpPr>
          <p:spPr>
            <a:xfrm>
              <a:off x="4727675" y="2294834"/>
              <a:ext cx="744204"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26A2004-7E90-4894-89A1-A101CC581DCF}"/>
                    </a:ext>
                  </a:extLst>
                </p:cNvPr>
                <p:cNvSpPr txBox="1"/>
                <p:nvPr/>
              </p:nvSpPr>
              <p:spPr>
                <a:xfrm>
                  <a:off x="5022996" y="2344336"/>
                  <a:ext cx="161647" cy="166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𝑦</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526A2004-7E90-4894-89A1-A101CC581DCF}"/>
                    </a:ext>
                  </a:extLst>
                </p:cNvPr>
                <p:cNvSpPr txBox="1">
                  <a:spLocks noRot="1" noChangeAspect="1" noMove="1" noResize="1" noEditPoints="1" noAdjustHandles="1" noChangeArrowheads="1" noChangeShapeType="1" noTextEdit="1"/>
                </p:cNvSpPr>
                <p:nvPr/>
              </p:nvSpPr>
              <p:spPr>
                <a:xfrm>
                  <a:off x="5022996" y="2344336"/>
                  <a:ext cx="161647" cy="166071"/>
                </a:xfrm>
                <a:prstGeom prst="rect">
                  <a:avLst/>
                </a:prstGeom>
                <a:blipFill>
                  <a:blip r:embed="rId21"/>
                  <a:stretch>
                    <a:fillRect l="-14815" r="-7407" b="-18519"/>
                  </a:stretch>
                </a:blipFill>
              </p:spPr>
              <p:txBody>
                <a:bodyPr/>
                <a:lstStyle/>
                <a:p>
                  <a:r>
                    <a:rPr lang="ko-KR" altLang="en-US">
                      <a:noFill/>
                    </a:rPr>
                    <a:t> </a:t>
                  </a:r>
                </a:p>
              </p:txBody>
            </p:sp>
          </mc:Fallback>
        </mc:AlternateContent>
        <p:cxnSp>
          <p:nvCxnSpPr>
            <p:cNvPr id="96" name="직선 화살표 연결선 95">
              <a:extLst>
                <a:ext uri="{FF2B5EF4-FFF2-40B4-BE49-F238E27FC236}">
                  <a16:creationId xmlns:a16="http://schemas.microsoft.com/office/drawing/2014/main" id="{3BC8EE4B-A8DB-46F2-B7ED-C0519FE8FBAB}"/>
                </a:ext>
              </a:extLst>
            </p:cNvPr>
            <p:cNvCxnSpPr>
              <a:cxnSpLocks/>
            </p:cNvCxnSpPr>
            <p:nvPr/>
          </p:nvCxnSpPr>
          <p:spPr>
            <a:xfrm flipV="1">
              <a:off x="5471879" y="2136275"/>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4CACF75B-F0B5-4881-96EF-80510BECACE5}"/>
                </a:ext>
              </a:extLst>
            </p:cNvPr>
            <p:cNvCxnSpPr>
              <a:cxnSpLocks/>
            </p:cNvCxnSpPr>
            <p:nvPr/>
          </p:nvCxnSpPr>
          <p:spPr>
            <a:xfrm>
              <a:off x="5476950"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039779B8-A3B0-4187-B2C7-392EC23A1AF3}"/>
                </a:ext>
              </a:extLst>
            </p:cNvPr>
            <p:cNvCxnSpPr/>
            <p:nvPr/>
          </p:nvCxnSpPr>
          <p:spPr>
            <a:xfrm flipV="1">
              <a:off x="5475267"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3" name="직선 연결선 102">
              <a:extLst>
                <a:ext uri="{FF2B5EF4-FFF2-40B4-BE49-F238E27FC236}">
                  <a16:creationId xmlns:a16="http://schemas.microsoft.com/office/drawing/2014/main" id="{B885194D-499B-4538-BBFE-9ED901384322}"/>
                </a:ext>
              </a:extLst>
            </p:cNvPr>
            <p:cNvCxnSpPr>
              <a:cxnSpLocks/>
            </p:cNvCxnSpPr>
            <p:nvPr/>
          </p:nvCxnSpPr>
          <p:spPr>
            <a:xfrm>
              <a:off x="6219471"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E75B8D77-0173-4432-956B-42DCE98841FC}"/>
                </a:ext>
              </a:extLst>
            </p:cNvPr>
            <p:cNvCxnSpPr/>
            <p:nvPr/>
          </p:nvCxnSpPr>
          <p:spPr>
            <a:xfrm flipV="1">
              <a:off x="6213950"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직선 연결선 105">
              <a:extLst>
                <a:ext uri="{FF2B5EF4-FFF2-40B4-BE49-F238E27FC236}">
                  <a16:creationId xmlns:a16="http://schemas.microsoft.com/office/drawing/2014/main" id="{9EA58CDB-83CA-4B3B-A0A8-2A1A5F21B65A}"/>
                </a:ext>
              </a:extLst>
            </p:cNvPr>
            <p:cNvCxnSpPr>
              <a:cxnSpLocks/>
            </p:cNvCxnSpPr>
            <p:nvPr/>
          </p:nvCxnSpPr>
          <p:spPr>
            <a:xfrm>
              <a:off x="6958154"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F805E26E-24CF-430C-BC5A-83D09F439F73}"/>
                </a:ext>
              </a:extLst>
            </p:cNvPr>
            <p:cNvCxnSpPr/>
            <p:nvPr/>
          </p:nvCxnSpPr>
          <p:spPr>
            <a:xfrm flipV="1">
              <a:off x="75813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9" name="직선 연결선 108">
              <a:extLst>
                <a:ext uri="{FF2B5EF4-FFF2-40B4-BE49-F238E27FC236}">
                  <a16:creationId xmlns:a16="http://schemas.microsoft.com/office/drawing/2014/main" id="{7B543D6E-E691-4C8F-8055-2E821DCA2826}"/>
                </a:ext>
              </a:extLst>
            </p:cNvPr>
            <p:cNvCxnSpPr>
              <a:cxnSpLocks/>
            </p:cNvCxnSpPr>
            <p:nvPr/>
          </p:nvCxnSpPr>
          <p:spPr>
            <a:xfrm>
              <a:off x="83255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B631CF4E-3223-46BC-8464-D861A942CD9A}"/>
                </a:ext>
              </a:extLst>
            </p:cNvPr>
            <p:cNvCxnSpPr/>
            <p:nvPr/>
          </p:nvCxnSpPr>
          <p:spPr>
            <a:xfrm flipV="1">
              <a:off x="8321919" y="1203446"/>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1" name="직선 연결선 110">
              <a:extLst>
                <a:ext uri="{FF2B5EF4-FFF2-40B4-BE49-F238E27FC236}">
                  <a16:creationId xmlns:a16="http://schemas.microsoft.com/office/drawing/2014/main" id="{D0CD4345-543E-44F1-8923-383FADA1EF88}"/>
                </a:ext>
              </a:extLst>
            </p:cNvPr>
            <p:cNvCxnSpPr>
              <a:cxnSpLocks/>
            </p:cNvCxnSpPr>
            <p:nvPr/>
          </p:nvCxnSpPr>
          <p:spPr>
            <a:xfrm>
              <a:off x="9066123" y="1203446"/>
              <a:ext cx="0" cy="9798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83CBFE7B-1F04-4167-97DB-7A74BED83561}"/>
                </a:ext>
              </a:extLst>
            </p:cNvPr>
            <p:cNvCxnSpPr>
              <a:cxnSpLocks/>
            </p:cNvCxnSpPr>
            <p:nvPr/>
          </p:nvCxnSpPr>
          <p:spPr>
            <a:xfrm flipV="1">
              <a:off x="9069726" y="2136276"/>
              <a:ext cx="0" cy="51811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0C6829E0-79EA-42D9-97EA-29D9931F6A33}"/>
                </a:ext>
              </a:extLst>
            </p:cNvPr>
            <p:cNvCxnSpPr>
              <a:cxnSpLocks/>
            </p:cNvCxnSpPr>
            <p:nvPr/>
          </p:nvCxnSpPr>
          <p:spPr>
            <a:xfrm>
              <a:off x="4727675" y="2566296"/>
              <a:ext cx="4338448"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9F073BC-EF70-49EF-8781-318ECE3D6725}"/>
                    </a:ext>
                  </a:extLst>
                </p:cNvPr>
                <p:cNvSpPr txBox="1"/>
                <p:nvPr/>
              </p:nvSpPr>
              <p:spPr>
                <a:xfrm>
                  <a:off x="6682740" y="2611126"/>
                  <a:ext cx="158633"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𝑇</m:t>
                            </m:r>
                          </m:e>
                          <m:sub>
                            <m:r>
                              <a:rPr lang="en-US" altLang="ko-KR" sz="1000" b="0" i="1" smtClean="0">
                                <a:latin typeface="Cambria Math" panose="02040503050406030204" pitchFamily="18" charset="0"/>
                              </a:rPr>
                              <m:t>𝑥</m:t>
                            </m:r>
                          </m:sub>
                        </m:sSub>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114" name="TextBox 113">
                  <a:extLst>
                    <a:ext uri="{FF2B5EF4-FFF2-40B4-BE49-F238E27FC236}">
                      <a16:creationId xmlns:a16="http://schemas.microsoft.com/office/drawing/2014/main" id="{59F073BC-EF70-49EF-8781-318ECE3D6725}"/>
                    </a:ext>
                  </a:extLst>
                </p:cNvPr>
                <p:cNvSpPr txBox="1">
                  <a:spLocks noRot="1" noChangeAspect="1" noMove="1" noResize="1" noEditPoints="1" noAdjustHandles="1" noChangeArrowheads="1" noChangeShapeType="1" noTextEdit="1"/>
                </p:cNvSpPr>
                <p:nvPr/>
              </p:nvSpPr>
              <p:spPr>
                <a:xfrm>
                  <a:off x="6682740" y="2611126"/>
                  <a:ext cx="158633" cy="153888"/>
                </a:xfrm>
                <a:prstGeom prst="rect">
                  <a:avLst/>
                </a:prstGeom>
                <a:blipFill>
                  <a:blip r:embed="rId22"/>
                  <a:stretch>
                    <a:fillRect l="-19231" b="-76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FA10382-042C-4CE5-8731-11026BE51A43}"/>
                    </a:ext>
                  </a:extLst>
                </p:cNvPr>
                <p:cNvSpPr txBox="1"/>
                <p:nvPr/>
              </p:nvSpPr>
              <p:spPr>
                <a:xfrm>
                  <a:off x="6851269" y="1719185"/>
                  <a:ext cx="843885"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m:t>
                        </m:r>
                      </m:oMath>
                    </m:oMathPara>
                  </a14:m>
                  <a:endParaRPr lang="en-US" altLang="ko-KR" sz="1000" b="0" dirty="0">
                    <a:latin typeface="LG스마트체 Regular" panose="020B0600000101010101" pitchFamily="50" charset="-127"/>
                  </a:endParaRPr>
                </a:p>
              </p:txBody>
            </p:sp>
          </mc:Choice>
          <mc:Fallback xmlns="">
            <p:sp>
              <p:nvSpPr>
                <p:cNvPr id="153" name="TextBox 152">
                  <a:extLst>
                    <a:ext uri="{FF2B5EF4-FFF2-40B4-BE49-F238E27FC236}">
                      <a16:creationId xmlns:a16="http://schemas.microsoft.com/office/drawing/2014/main" id="{DFA10382-042C-4CE5-8731-11026BE51A43}"/>
                    </a:ext>
                  </a:extLst>
                </p:cNvPr>
                <p:cNvSpPr txBox="1">
                  <a:spLocks noRot="1" noChangeAspect="1" noMove="1" noResize="1" noEditPoints="1" noAdjustHandles="1" noChangeArrowheads="1" noChangeShapeType="1" noTextEdit="1"/>
                </p:cNvSpPr>
                <p:nvPr/>
              </p:nvSpPr>
              <p:spPr>
                <a:xfrm>
                  <a:off x="6851269" y="1719185"/>
                  <a:ext cx="843885" cy="153888"/>
                </a:xfrm>
                <a:prstGeom prst="rect">
                  <a:avLst/>
                </a:prstGeom>
                <a:blipFill>
                  <a:blip r:embed="rId23"/>
                  <a:stretch>
                    <a:fillRect/>
                  </a:stretch>
                </a:blipFill>
              </p:spPr>
              <p:txBody>
                <a:bodyPr/>
                <a:lstStyle/>
                <a:p>
                  <a:r>
                    <a:rPr lang="ko-KR" altLang="en-US">
                      <a:noFill/>
                    </a:rPr>
                    <a:t> </a:t>
                  </a:r>
                </a:p>
              </p:txBody>
            </p:sp>
          </mc:Fallback>
        </mc:AlternateContent>
      </p:grpSp>
      <p:sp>
        <p:nvSpPr>
          <p:cNvPr id="28" name="평행 사변형 27">
            <a:extLst>
              <a:ext uri="{FF2B5EF4-FFF2-40B4-BE49-F238E27FC236}">
                <a16:creationId xmlns:a16="http://schemas.microsoft.com/office/drawing/2014/main" id="{7A1E0FFB-A84E-4026-901D-FA3D3D57ABCB}"/>
              </a:ext>
            </a:extLst>
          </p:cNvPr>
          <p:cNvSpPr/>
          <p:nvPr/>
        </p:nvSpPr>
        <p:spPr>
          <a:xfrm rot="5400000" flipH="1">
            <a:off x="1735180" y="1546093"/>
            <a:ext cx="2235429" cy="789462"/>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0" name="직선 화살표 연결선 159">
            <a:extLst>
              <a:ext uri="{FF2B5EF4-FFF2-40B4-BE49-F238E27FC236}">
                <a16:creationId xmlns:a16="http://schemas.microsoft.com/office/drawing/2014/main" id="{8696F99D-1619-41C6-A072-AB4B907010D5}"/>
              </a:ext>
            </a:extLst>
          </p:cNvPr>
          <p:cNvCxnSpPr>
            <a:cxnSpLocks/>
          </p:cNvCxnSpPr>
          <p:nvPr/>
        </p:nvCxnSpPr>
        <p:spPr>
          <a:xfrm>
            <a:off x="2930824" y="1988361"/>
            <a:ext cx="81442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평행 사변형 161">
            <a:extLst>
              <a:ext uri="{FF2B5EF4-FFF2-40B4-BE49-F238E27FC236}">
                <a16:creationId xmlns:a16="http://schemas.microsoft.com/office/drawing/2014/main" id="{A01E1192-C096-4E52-9BE0-7CD4C7EE7C21}"/>
              </a:ext>
            </a:extLst>
          </p:cNvPr>
          <p:cNvSpPr/>
          <p:nvPr/>
        </p:nvSpPr>
        <p:spPr>
          <a:xfrm rot="5400000" flipH="1">
            <a:off x="2322355" y="1731393"/>
            <a:ext cx="415864" cy="145999"/>
          </a:xfrm>
          <a:prstGeom prst="parallelogram">
            <a:avLst>
              <a:gd name="adj" fmla="val 11934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3" name="직사각형 162">
                <a:extLst>
                  <a:ext uri="{FF2B5EF4-FFF2-40B4-BE49-F238E27FC236}">
                    <a16:creationId xmlns:a16="http://schemas.microsoft.com/office/drawing/2014/main" id="{DC122830-3C44-4502-B02C-B9AB62578532}"/>
                  </a:ext>
                </a:extLst>
              </p:cNvPr>
              <p:cNvSpPr/>
              <p:nvPr/>
            </p:nvSpPr>
            <p:spPr>
              <a:xfrm>
                <a:off x="260611" y="5614347"/>
                <a:ext cx="1533881" cy="64222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oMath>
                  </m:oMathPara>
                </a14:m>
                <a:endParaRPr lang="ko-KR" altLang="en-US" sz="1200" dirty="0"/>
              </a:p>
            </p:txBody>
          </p:sp>
        </mc:Choice>
        <mc:Fallback xmlns="">
          <p:sp>
            <p:nvSpPr>
              <p:cNvPr id="163" name="직사각형 162">
                <a:extLst>
                  <a:ext uri="{FF2B5EF4-FFF2-40B4-BE49-F238E27FC236}">
                    <a16:creationId xmlns:a16="http://schemas.microsoft.com/office/drawing/2014/main" id="{DC122830-3C44-4502-B02C-B9AB62578532}"/>
                  </a:ext>
                </a:extLst>
              </p:cNvPr>
              <p:cNvSpPr>
                <a:spLocks noRot="1" noChangeAspect="1" noMove="1" noResize="1" noEditPoints="1" noAdjustHandles="1" noChangeArrowheads="1" noChangeShapeType="1" noTextEdit="1"/>
              </p:cNvSpPr>
              <p:nvPr/>
            </p:nvSpPr>
            <p:spPr>
              <a:xfrm>
                <a:off x="260611" y="5614347"/>
                <a:ext cx="1533881" cy="642227"/>
              </a:xfrm>
              <a:prstGeom prst="rect">
                <a:avLst/>
              </a:prstGeom>
              <a:blipFill>
                <a:blip r:embed="rId24"/>
                <a:stretch>
                  <a:fillRect b="-9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8" name="직사각형 57">
                <a:extLst>
                  <a:ext uri="{FF2B5EF4-FFF2-40B4-BE49-F238E27FC236}">
                    <a16:creationId xmlns:a16="http://schemas.microsoft.com/office/drawing/2014/main" id="{E19CBB9C-74F0-4965-B3D7-D898D23C9664}"/>
                  </a:ext>
                </a:extLst>
              </p:cNvPr>
              <p:cNvSpPr/>
              <p:nvPr/>
            </p:nvSpPr>
            <p:spPr>
              <a:xfrm>
                <a:off x="3292854" y="717967"/>
                <a:ext cx="59189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8" name="직사각형 57">
                <a:extLst>
                  <a:ext uri="{FF2B5EF4-FFF2-40B4-BE49-F238E27FC236}">
                    <a16:creationId xmlns:a16="http://schemas.microsoft.com/office/drawing/2014/main" id="{E19CBB9C-74F0-4965-B3D7-D898D23C9664}"/>
                  </a:ext>
                </a:extLst>
              </p:cNvPr>
              <p:cNvSpPr>
                <a:spLocks noRot="1" noChangeAspect="1" noMove="1" noResize="1" noEditPoints="1" noAdjustHandles="1" noChangeArrowheads="1" noChangeShapeType="1" noTextEdit="1"/>
              </p:cNvSpPr>
              <p:nvPr/>
            </p:nvSpPr>
            <p:spPr>
              <a:xfrm>
                <a:off x="3292854" y="717967"/>
                <a:ext cx="591893" cy="276999"/>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직사각형 58">
                <a:extLst>
                  <a:ext uri="{FF2B5EF4-FFF2-40B4-BE49-F238E27FC236}">
                    <a16:creationId xmlns:a16="http://schemas.microsoft.com/office/drawing/2014/main" id="{DEECB915-B702-4C33-A6FE-D68032143E1E}"/>
                  </a:ext>
                </a:extLst>
              </p:cNvPr>
              <p:cNvSpPr/>
              <p:nvPr/>
            </p:nvSpPr>
            <p:spPr>
              <a:xfrm>
                <a:off x="5486187" y="3014191"/>
                <a:ext cx="1673600" cy="2916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m:t>
                      </m:r>
                    </m:oMath>
                  </m:oMathPara>
                </a14:m>
                <a:endParaRPr lang="ko-KR" altLang="en-US" sz="1200" dirty="0"/>
              </a:p>
            </p:txBody>
          </p:sp>
        </mc:Choice>
        <mc:Fallback xmlns="">
          <p:sp>
            <p:nvSpPr>
              <p:cNvPr id="59" name="직사각형 58">
                <a:extLst>
                  <a:ext uri="{FF2B5EF4-FFF2-40B4-BE49-F238E27FC236}">
                    <a16:creationId xmlns:a16="http://schemas.microsoft.com/office/drawing/2014/main" id="{DEECB915-B702-4C33-A6FE-D68032143E1E}"/>
                  </a:ext>
                </a:extLst>
              </p:cNvPr>
              <p:cNvSpPr>
                <a:spLocks noRot="1" noChangeAspect="1" noMove="1" noResize="1" noEditPoints="1" noAdjustHandles="1" noChangeArrowheads="1" noChangeShapeType="1" noTextEdit="1"/>
              </p:cNvSpPr>
              <p:nvPr/>
            </p:nvSpPr>
            <p:spPr>
              <a:xfrm>
                <a:off x="5486187" y="3014191"/>
                <a:ext cx="1673600" cy="291618"/>
              </a:xfrm>
              <a:prstGeom prst="rect">
                <a:avLst/>
              </a:prstGeom>
              <a:blipFill>
                <a:blip r:embed="rId2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0" name="직사각형 59">
                <a:extLst>
                  <a:ext uri="{FF2B5EF4-FFF2-40B4-BE49-F238E27FC236}">
                    <a16:creationId xmlns:a16="http://schemas.microsoft.com/office/drawing/2014/main" id="{D54982C4-D492-40A4-A94F-257CE541017A}"/>
                  </a:ext>
                </a:extLst>
              </p:cNvPr>
              <p:cNvSpPr/>
              <p:nvPr/>
            </p:nvSpPr>
            <p:spPr>
              <a:xfrm>
                <a:off x="5486187" y="3439932"/>
                <a:ext cx="4175117" cy="44807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num>
                        <m:den>
                          <m:r>
                            <a:rPr lang="en-US" altLang="ko-KR" sz="1200" i="1">
                              <a:latin typeface="Cambria Math" panose="02040503050406030204" pitchFamily="18" charset="0"/>
                            </a:rPr>
                            <m:t>𝑑𝑡</m:t>
                          </m:r>
                        </m:den>
                      </m:f>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oMath>
                  </m:oMathPara>
                </a14:m>
                <a:endParaRPr lang="ko-KR" altLang="en-US" sz="1200" dirty="0"/>
              </a:p>
            </p:txBody>
          </p:sp>
        </mc:Choice>
        <mc:Fallback xmlns="">
          <p:sp>
            <p:nvSpPr>
              <p:cNvPr id="60" name="직사각형 59">
                <a:extLst>
                  <a:ext uri="{FF2B5EF4-FFF2-40B4-BE49-F238E27FC236}">
                    <a16:creationId xmlns:a16="http://schemas.microsoft.com/office/drawing/2014/main" id="{D54982C4-D492-40A4-A94F-257CE541017A}"/>
                  </a:ext>
                </a:extLst>
              </p:cNvPr>
              <p:cNvSpPr>
                <a:spLocks noRot="1" noChangeAspect="1" noMove="1" noResize="1" noEditPoints="1" noAdjustHandles="1" noChangeArrowheads="1" noChangeShapeType="1" noTextEdit="1"/>
              </p:cNvSpPr>
              <p:nvPr/>
            </p:nvSpPr>
            <p:spPr>
              <a:xfrm>
                <a:off x="5486187" y="3439932"/>
                <a:ext cx="4175117" cy="448071"/>
              </a:xfrm>
              <a:prstGeom prst="rect">
                <a:avLst/>
              </a:prstGeom>
              <a:blipFill>
                <a:blip r:embed="rId27"/>
                <a:stretch>
                  <a:fillRect b="-13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1" name="직사각형 60">
                <a:extLst>
                  <a:ext uri="{FF2B5EF4-FFF2-40B4-BE49-F238E27FC236}">
                    <a16:creationId xmlns:a16="http://schemas.microsoft.com/office/drawing/2014/main" id="{3992FD01-680E-48A8-915B-BD83797E4776}"/>
                  </a:ext>
                </a:extLst>
              </p:cNvPr>
              <p:cNvSpPr/>
              <p:nvPr/>
            </p:nvSpPr>
            <p:spPr>
              <a:xfrm>
                <a:off x="5486187" y="3995120"/>
                <a:ext cx="3108351" cy="74142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𝑑𝑟</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
                        <m:fPr>
                          <m:ctrlPr>
                            <a:rPr lang="en-US" altLang="ko-KR" sz="1200" b="0" i="1" smtClean="0">
                              <a:latin typeface="Cambria Math" panose="02040503050406030204" pitchFamily="18" charset="0"/>
                            </a:rPr>
                          </m:ctrlPr>
                        </m:fPr>
                        <m:num>
                          <m:acc>
                            <m:accPr>
                              <m:chr m:val="̇"/>
                              <m:ctrlPr>
                                <a:rPr lang="en-US" altLang="ko-KR" sz="1200" b="0" i="1" smtClean="0">
                                  <a:latin typeface="Cambria Math" panose="02040503050406030204" pitchFamily="18" charset="0"/>
                                </a:rPr>
                              </m:ctrlPr>
                            </m:acc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num>
                        <m:den>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den>
                      </m:f>
                    </m:oMath>
                    <m:oMath xmlns:m="http://schemas.openxmlformats.org/officeDocument/2006/math">
                      <m:r>
                        <a:rPr lang="en-US" altLang="ko-KR" sz="1200" b="0" i="0" smtClean="0">
                          <a:latin typeface="Cambria Math" panose="02040503050406030204" pitchFamily="18" charset="0"/>
                        </a:rPr>
                        <m:t>      </m:t>
                      </m:r>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d>
                        <m:dPr>
                          <m:ctrlPr>
                            <a:rPr lang="en-US" altLang="ko-KR" sz="1200" b="0" i="1" smtClean="0">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𝑦</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𝑦</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b="0" i="1" smtClean="0">
                                      <a:latin typeface="Cambria Math" panose="02040503050406030204" pitchFamily="18" charset="0"/>
                                    </a:rPr>
                                    <m:t>𝑥</m:t>
                                  </m:r>
                                </m:sub>
                              </m:sSub>
                            </m:e>
                          </m:ac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cot</m:t>
                              </m:r>
                            </m:fNa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𝑥</m:t>
                                  </m:r>
                                </m:sub>
                              </m:sSub>
                            </m:e>
                          </m:func>
                        </m:e>
                      </m:d>
                    </m:oMath>
                  </m:oMathPara>
                </a14:m>
                <a:endParaRPr lang="ko-KR" altLang="en-US" sz="1200" dirty="0"/>
              </a:p>
            </p:txBody>
          </p:sp>
        </mc:Choice>
        <mc:Fallback xmlns="">
          <p:sp>
            <p:nvSpPr>
              <p:cNvPr id="61" name="직사각형 60">
                <a:extLst>
                  <a:ext uri="{FF2B5EF4-FFF2-40B4-BE49-F238E27FC236}">
                    <a16:creationId xmlns:a16="http://schemas.microsoft.com/office/drawing/2014/main" id="{3992FD01-680E-48A8-915B-BD83797E4776}"/>
                  </a:ext>
                </a:extLst>
              </p:cNvPr>
              <p:cNvSpPr>
                <a:spLocks noRot="1" noChangeAspect="1" noMove="1" noResize="1" noEditPoints="1" noAdjustHandles="1" noChangeArrowheads="1" noChangeShapeType="1" noTextEdit="1"/>
              </p:cNvSpPr>
              <p:nvPr/>
            </p:nvSpPr>
            <p:spPr>
              <a:xfrm>
                <a:off x="5486187" y="3995120"/>
                <a:ext cx="3108351" cy="741421"/>
              </a:xfrm>
              <a:prstGeom prst="rect">
                <a:avLst/>
              </a:prstGeom>
              <a:blipFill>
                <a:blip r:embed="rId2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2" name="직사각형 61">
                <a:extLst>
                  <a:ext uri="{FF2B5EF4-FFF2-40B4-BE49-F238E27FC236}">
                    <a16:creationId xmlns:a16="http://schemas.microsoft.com/office/drawing/2014/main" id="{6E587FC9-96D9-44C7-B1B2-C1F27105A1F4}"/>
                  </a:ext>
                </a:extLst>
              </p:cNvPr>
              <p:cNvSpPr/>
              <p:nvPr/>
            </p:nvSpPr>
            <p:spPr>
              <a:xfrm>
                <a:off x="5486187" y="4736541"/>
                <a:ext cx="4909036" cy="5768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limLoc m:val="undOvr"/>
                          <m:subHide m:val="on"/>
                          <m:supHide m:val="on"/>
                          <m:ctrlPr>
                            <a:rPr lang="en-US" altLang="ko-KR" sz="1200" b="0" i="1" smtClean="0">
                              <a:latin typeface="Cambria Math" panose="02040503050406030204" pitchFamily="18" charset="0"/>
                            </a:rPr>
                          </m:ctrlPr>
                        </m:naryPr>
                        <m:sub/>
                        <m:sup/>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𝑑𝑟</m:t>
                              </m:r>
                            </m:num>
                            <m:den>
                              <m:r>
                                <a:rPr lang="en-US" altLang="ko-KR" sz="1200" i="1">
                                  <a:latin typeface="Cambria Math" panose="02040503050406030204" pitchFamily="18" charset="0"/>
                                </a:rPr>
                                <m:t>𝑟</m:t>
                              </m:r>
                            </m:den>
                          </m:f>
                        </m:e>
                      </m:nary>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nary>
                        <m:naryPr>
                          <m:limLoc m:val="undOvr"/>
                          <m:subHide m:val="on"/>
                          <m:supHide m:val="on"/>
                          <m:ctrlPr>
                            <a:rPr lang="en-US" altLang="ko-KR" sz="1200" i="1" smtClean="0">
                              <a:latin typeface="Cambria Math" panose="02040503050406030204" pitchFamily="18" charset="0"/>
                            </a:rPr>
                          </m:ctrlPr>
                        </m:naryPr>
                        <m:sub/>
                        <m:sup/>
                        <m:e>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i="1">
                              <a:latin typeface="Cambria Math" panose="02040503050406030204" pitchFamily="18" charset="0"/>
                            </a:rPr>
                            <m:t>𝑑𝑡</m:t>
                          </m:r>
                        </m:e>
                      </m:nary>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b="0" i="1" smtClean="0">
                          <a:latin typeface="Cambria Math" panose="02040503050406030204" pitchFamily="18" charset="0"/>
                        </a:rPr>
                        <m:t>𝑡</m:t>
                      </m:r>
                    </m:oMath>
                  </m:oMathPara>
                </a14:m>
                <a:br>
                  <a:rPr lang="en-US" altLang="ko-KR" sz="1200" b="0" dirty="0"/>
                </a:br>
                <a:endParaRPr lang="ko-KR" altLang="en-US" sz="1200" dirty="0"/>
              </a:p>
            </p:txBody>
          </p:sp>
        </mc:Choice>
        <mc:Fallback xmlns="">
          <p:sp>
            <p:nvSpPr>
              <p:cNvPr id="62" name="직사각형 61">
                <a:extLst>
                  <a:ext uri="{FF2B5EF4-FFF2-40B4-BE49-F238E27FC236}">
                    <a16:creationId xmlns:a16="http://schemas.microsoft.com/office/drawing/2014/main" id="{6E587FC9-96D9-44C7-B1B2-C1F27105A1F4}"/>
                  </a:ext>
                </a:extLst>
              </p:cNvPr>
              <p:cNvSpPr>
                <a:spLocks noRot="1" noChangeAspect="1" noMove="1" noResize="1" noEditPoints="1" noAdjustHandles="1" noChangeArrowheads="1" noChangeShapeType="1" noTextEdit="1"/>
              </p:cNvSpPr>
              <p:nvPr/>
            </p:nvSpPr>
            <p:spPr>
              <a:xfrm>
                <a:off x="5486187" y="4736541"/>
                <a:ext cx="4909036" cy="576825"/>
              </a:xfrm>
              <a:prstGeom prst="rect">
                <a:avLst/>
              </a:prstGeom>
              <a:blipFill>
                <a:blip r:embed="rId29"/>
                <a:stretch>
                  <a:fillRect l="-11677"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직사각형 62">
                <a:extLst>
                  <a:ext uri="{FF2B5EF4-FFF2-40B4-BE49-F238E27FC236}">
                    <a16:creationId xmlns:a16="http://schemas.microsoft.com/office/drawing/2014/main" id="{96B10EBA-8E64-4DF5-8D04-98A946A6D41F}"/>
                  </a:ext>
                </a:extLst>
              </p:cNvPr>
              <p:cNvSpPr/>
              <p:nvPr/>
            </p:nvSpPr>
            <p:spPr>
              <a:xfrm>
                <a:off x="5486187" y="5313366"/>
                <a:ext cx="2786212" cy="30662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𝑟</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d>
                                <m:dPr>
                                  <m:ctrlPr>
                                    <a:rPr lang="en-US" altLang="ko-KR" sz="1200" i="1">
                                      <a:latin typeface="Cambria Math" panose="02040503050406030204" pitchFamily="18" charset="0"/>
                                    </a:rPr>
                                  </m:ctrlPr>
                                </m:dP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𝑑</m:t>
                                      </m:r>
                                    </m:e>
                                  </m:ac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𝑦</m:t>
                                          </m:r>
                                        </m:sub>
                                      </m:sSub>
                                    </m:e>
                                  </m:func>
                                  <m:r>
                                    <a:rPr lang="en-US" altLang="ko-KR" sz="1200" i="1">
                                      <a:latin typeface="Cambria Math" panose="02040503050406030204" pitchFamily="18" charset="0"/>
                                    </a:rPr>
                                    <m:t>−</m:t>
                                  </m:r>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acc>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cot</m:t>
                                      </m:r>
                                    </m:fNa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𝑥</m:t>
                                          </m:r>
                                        </m:sub>
                                      </m:sSub>
                                    </m:e>
                                  </m:func>
                                </m:e>
                              </m:d>
                              <m:r>
                                <a:rPr lang="en-US" altLang="ko-KR" sz="1200" i="1">
                                  <a:latin typeface="Cambria Math" panose="02040503050406030204" pitchFamily="18" charset="0"/>
                                </a:rPr>
                                <m:t>𝑡</m:t>
                              </m:r>
                              <m:r>
                                <m:rPr>
                                  <m:nor/>
                                </m:rPr>
                                <a:rPr lang="en-US" altLang="ko-KR" sz="1200" dirty="0"/>
                                <m:t> </m:t>
                              </m:r>
                            </m:e>
                          </m:d>
                        </m:e>
                      </m:func>
                    </m:oMath>
                  </m:oMathPara>
                </a14:m>
                <a:br>
                  <a:rPr lang="en-US" altLang="ko-KR" sz="1200" b="0" dirty="0"/>
                </a:br>
                <a:endParaRPr lang="ko-KR" altLang="en-US" sz="1200" dirty="0"/>
              </a:p>
            </p:txBody>
          </p:sp>
        </mc:Choice>
        <mc:Fallback xmlns="">
          <p:sp>
            <p:nvSpPr>
              <p:cNvPr id="63" name="직사각형 62">
                <a:extLst>
                  <a:ext uri="{FF2B5EF4-FFF2-40B4-BE49-F238E27FC236}">
                    <a16:creationId xmlns:a16="http://schemas.microsoft.com/office/drawing/2014/main" id="{96B10EBA-8E64-4DF5-8D04-98A946A6D41F}"/>
                  </a:ext>
                </a:extLst>
              </p:cNvPr>
              <p:cNvSpPr>
                <a:spLocks noRot="1" noChangeAspect="1" noMove="1" noResize="1" noEditPoints="1" noAdjustHandles="1" noChangeArrowheads="1" noChangeShapeType="1" noTextEdit="1"/>
              </p:cNvSpPr>
              <p:nvPr/>
            </p:nvSpPr>
            <p:spPr>
              <a:xfrm>
                <a:off x="5486187" y="5313366"/>
                <a:ext cx="2786212" cy="306622"/>
              </a:xfrm>
              <a:prstGeom prst="rect">
                <a:avLst/>
              </a:prstGeom>
              <a:blipFill>
                <a:blip r:embed="rId3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BE8E1170-6750-470D-A839-0A5F488425BC}"/>
                  </a:ext>
                </a:extLst>
              </p:cNvPr>
              <p:cNvSpPr/>
              <p:nvPr/>
            </p:nvSpPr>
            <p:spPr>
              <a:xfrm>
                <a:off x="5486187" y="5869623"/>
                <a:ext cx="1197700" cy="2770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𝐴</m:t>
                          </m:r>
                        </m:e>
                        <m:sub>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sub>
                      </m:sSub>
                    </m:oMath>
                  </m:oMathPara>
                </a14:m>
                <a:br>
                  <a:rPr lang="en-US" altLang="ko-KR" sz="1200" b="0" dirty="0"/>
                </a:br>
                <a:endParaRPr lang="ko-KR" altLang="en-US" sz="1200" dirty="0"/>
              </a:p>
            </p:txBody>
          </p:sp>
        </mc:Choice>
        <mc:Fallback xmlns="">
          <p:sp>
            <p:nvSpPr>
              <p:cNvPr id="66" name="직사각형 65">
                <a:extLst>
                  <a:ext uri="{FF2B5EF4-FFF2-40B4-BE49-F238E27FC236}">
                    <a16:creationId xmlns:a16="http://schemas.microsoft.com/office/drawing/2014/main" id="{BE8E1170-6750-470D-A839-0A5F488425BC}"/>
                  </a:ext>
                </a:extLst>
              </p:cNvPr>
              <p:cNvSpPr>
                <a:spLocks noRot="1" noChangeAspect="1" noMove="1" noResize="1" noEditPoints="1" noAdjustHandles="1" noChangeArrowheads="1" noChangeShapeType="1" noTextEdit="1"/>
              </p:cNvSpPr>
              <p:nvPr/>
            </p:nvSpPr>
            <p:spPr>
              <a:xfrm>
                <a:off x="5486187" y="5869623"/>
                <a:ext cx="1197700" cy="277064"/>
              </a:xfrm>
              <a:prstGeom prst="rect">
                <a:avLst/>
              </a:prstGeom>
              <a:blipFill>
                <a:blip r:embed="rId3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7" name="직사각형 66">
                <a:extLst>
                  <a:ext uri="{FF2B5EF4-FFF2-40B4-BE49-F238E27FC236}">
                    <a16:creationId xmlns:a16="http://schemas.microsoft.com/office/drawing/2014/main" id="{F7BC43E8-E93F-48F3-823C-F299591BC2D2}"/>
                  </a:ext>
                </a:extLst>
              </p:cNvPr>
              <p:cNvSpPr/>
              <p:nvPr/>
            </p:nvSpPr>
            <p:spPr>
              <a:xfrm>
                <a:off x="6817236" y="5783014"/>
                <a:ext cx="2437334" cy="48994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−1=</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𝑥</m:t>
                              </m:r>
                            </m:sub>
                          </m:sSub>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𝑇</m:t>
                              </m:r>
                            </m:e>
                            <m:sub>
                              <m:r>
                                <a:rPr lang="en-US" altLang="ko-KR" sz="1200" b="0" i="1" smtClean="0">
                                  <a:latin typeface="Cambria Math" panose="02040503050406030204" pitchFamily="18" charset="0"/>
                                </a:rPr>
                                <m:t>𝑦</m:t>
                              </m:r>
                            </m:sub>
                          </m:sSub>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𝑣𝑒𝑟𝑡𝑖𝑐𝑎𝑙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𝑟𝑒𝑠𝑜𝑙𝑢𝑡𝑖𝑜𝑛</m:t>
                      </m:r>
                    </m:oMath>
                  </m:oMathPara>
                </a14:m>
                <a:br>
                  <a:rPr lang="en-US" altLang="ko-KR" sz="1200" b="0" dirty="0"/>
                </a:br>
                <a:endParaRPr lang="ko-KR" altLang="en-US" sz="1200" dirty="0"/>
              </a:p>
            </p:txBody>
          </p:sp>
        </mc:Choice>
        <mc:Fallback xmlns="">
          <p:sp>
            <p:nvSpPr>
              <p:cNvPr id="67" name="직사각형 66">
                <a:extLst>
                  <a:ext uri="{FF2B5EF4-FFF2-40B4-BE49-F238E27FC236}">
                    <a16:creationId xmlns:a16="http://schemas.microsoft.com/office/drawing/2014/main" id="{F7BC43E8-E93F-48F3-823C-F299591BC2D2}"/>
                  </a:ext>
                </a:extLst>
              </p:cNvPr>
              <p:cNvSpPr>
                <a:spLocks noRot="1" noChangeAspect="1" noMove="1" noResize="1" noEditPoints="1" noAdjustHandles="1" noChangeArrowheads="1" noChangeShapeType="1" noTextEdit="1"/>
              </p:cNvSpPr>
              <p:nvPr/>
            </p:nvSpPr>
            <p:spPr>
              <a:xfrm>
                <a:off x="6817236" y="5783014"/>
                <a:ext cx="2437334" cy="489942"/>
              </a:xfrm>
              <a:prstGeom prst="rect">
                <a:avLst/>
              </a:prstGeom>
              <a:blipFill>
                <a:blip r:embed="rId3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4" name="직사각형 63">
                <a:extLst>
                  <a:ext uri="{FF2B5EF4-FFF2-40B4-BE49-F238E27FC236}">
                    <a16:creationId xmlns:a16="http://schemas.microsoft.com/office/drawing/2014/main" id="{4E0E3370-2E17-4369-833B-1D31D2CB69D0}"/>
                  </a:ext>
                </a:extLst>
              </p:cNvPr>
              <p:cNvSpPr/>
              <p:nvPr/>
            </p:nvSpPr>
            <p:spPr>
              <a:xfrm>
                <a:off x="3292854" y="1089511"/>
                <a:ext cx="658001" cy="287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𝑧</m:t>
                          </m:r>
                        </m:sub>
                      </m:sSub>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𝑑</m:t>
                          </m:r>
                        </m:e>
                      </m:acc>
                    </m:oMath>
                  </m:oMathPara>
                </a14:m>
                <a:endParaRPr lang="ko-KR" altLang="en-US" sz="1200" dirty="0"/>
              </a:p>
            </p:txBody>
          </p:sp>
        </mc:Choice>
        <mc:Fallback xmlns="">
          <p:sp>
            <p:nvSpPr>
              <p:cNvPr id="64" name="직사각형 63">
                <a:extLst>
                  <a:ext uri="{FF2B5EF4-FFF2-40B4-BE49-F238E27FC236}">
                    <a16:creationId xmlns:a16="http://schemas.microsoft.com/office/drawing/2014/main" id="{4E0E3370-2E17-4369-833B-1D31D2CB69D0}"/>
                  </a:ext>
                </a:extLst>
              </p:cNvPr>
              <p:cNvSpPr>
                <a:spLocks noRot="1" noChangeAspect="1" noMove="1" noResize="1" noEditPoints="1" noAdjustHandles="1" noChangeArrowheads="1" noChangeShapeType="1" noTextEdit="1"/>
              </p:cNvSpPr>
              <p:nvPr/>
            </p:nvSpPr>
            <p:spPr>
              <a:xfrm>
                <a:off x="3292854" y="1089511"/>
                <a:ext cx="658001" cy="287707"/>
              </a:xfrm>
              <a:prstGeom prst="rect">
                <a:avLst/>
              </a:prstGeom>
              <a:blipFill>
                <a:blip r:embed="rId3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6529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grpSp>
        <p:nvGrpSpPr>
          <p:cNvPr id="45" name="그룹 44">
            <a:extLst>
              <a:ext uri="{FF2B5EF4-FFF2-40B4-BE49-F238E27FC236}">
                <a16:creationId xmlns:a16="http://schemas.microsoft.com/office/drawing/2014/main" id="{6E97F3AF-FC57-4EE4-81F0-C38FA5806833}"/>
              </a:ext>
            </a:extLst>
          </p:cNvPr>
          <p:cNvGrpSpPr/>
          <p:nvPr/>
        </p:nvGrpSpPr>
        <p:grpSpPr>
          <a:xfrm rot="10800000">
            <a:off x="2870004" y="2415943"/>
            <a:ext cx="1153085" cy="1153085"/>
            <a:chOff x="4978531" y="1379882"/>
            <a:chExt cx="270352" cy="270352"/>
          </a:xfrm>
        </p:grpSpPr>
        <p:sp>
          <p:nvSpPr>
            <p:cNvPr id="49" name="직사각형 48">
              <a:extLst>
                <a:ext uri="{FF2B5EF4-FFF2-40B4-BE49-F238E27FC236}">
                  <a16:creationId xmlns:a16="http://schemas.microsoft.com/office/drawing/2014/main" id="{EC96A798-E7A1-430D-A02B-EBAAA6455766}"/>
                </a:ext>
              </a:extLst>
            </p:cNvPr>
            <p:cNvSpPr/>
            <p:nvPr/>
          </p:nvSpPr>
          <p:spPr>
            <a:xfrm>
              <a:off x="4978531" y="1379882"/>
              <a:ext cx="270352" cy="27035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연결선 49">
              <a:extLst>
                <a:ext uri="{FF2B5EF4-FFF2-40B4-BE49-F238E27FC236}">
                  <a16:creationId xmlns:a16="http://schemas.microsoft.com/office/drawing/2014/main" id="{17CB198D-81E1-4F32-98CD-7004ACB12921}"/>
                </a:ext>
              </a:extLst>
            </p:cNvPr>
            <p:cNvCxnSpPr/>
            <p:nvPr/>
          </p:nvCxnSpPr>
          <p:spPr>
            <a:xfrm flipH="1">
              <a:off x="4978531" y="1379882"/>
              <a:ext cx="270352" cy="27035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6" name="이등변 삼각형 55">
            <a:extLst>
              <a:ext uri="{FF2B5EF4-FFF2-40B4-BE49-F238E27FC236}">
                <a16:creationId xmlns:a16="http://schemas.microsoft.com/office/drawing/2014/main" id="{69DF0101-07A8-4BB6-B3F6-7FD74CBA20EE}"/>
              </a:ext>
            </a:extLst>
          </p:cNvPr>
          <p:cNvSpPr/>
          <p:nvPr/>
        </p:nvSpPr>
        <p:spPr>
          <a:xfrm rot="16200000">
            <a:off x="393769" y="2685397"/>
            <a:ext cx="298081" cy="614178"/>
          </a:xfrm>
          <a:prstGeom prst="triangle">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a:extLst>
              <a:ext uri="{FF2B5EF4-FFF2-40B4-BE49-F238E27FC236}">
                <a16:creationId xmlns:a16="http://schemas.microsoft.com/office/drawing/2014/main" id="{8E932944-F5B9-4C0E-A0C5-6D69A592810F}"/>
              </a:ext>
            </a:extLst>
          </p:cNvPr>
          <p:cNvSpPr/>
          <p:nvPr/>
        </p:nvSpPr>
        <p:spPr>
          <a:xfrm rot="5400000">
            <a:off x="602930" y="2792605"/>
            <a:ext cx="889995" cy="399762"/>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59" name="그룹 58">
            <a:extLst>
              <a:ext uri="{FF2B5EF4-FFF2-40B4-BE49-F238E27FC236}">
                <a16:creationId xmlns:a16="http://schemas.microsoft.com/office/drawing/2014/main" id="{CD6F97D6-4300-4DE5-83EE-B19CE9B7A0F9}"/>
              </a:ext>
            </a:extLst>
          </p:cNvPr>
          <p:cNvGrpSpPr/>
          <p:nvPr/>
        </p:nvGrpSpPr>
        <p:grpSpPr>
          <a:xfrm>
            <a:off x="1251500" y="2841082"/>
            <a:ext cx="2901397" cy="302812"/>
            <a:chOff x="4337550" y="1466850"/>
            <a:chExt cx="189309" cy="70997"/>
          </a:xfrm>
        </p:grpSpPr>
        <p:cxnSp>
          <p:nvCxnSpPr>
            <p:cNvPr id="60" name="직선 연결선 59">
              <a:extLst>
                <a:ext uri="{FF2B5EF4-FFF2-40B4-BE49-F238E27FC236}">
                  <a16:creationId xmlns:a16="http://schemas.microsoft.com/office/drawing/2014/main" id="{26CFA3C7-E060-4354-B13F-C5C73D14E086}"/>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8BCD55DF-CF53-4520-BE14-F92A8412873E}"/>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3" name="직선 연결선 62">
            <a:extLst>
              <a:ext uri="{FF2B5EF4-FFF2-40B4-BE49-F238E27FC236}">
                <a16:creationId xmlns:a16="http://schemas.microsoft.com/office/drawing/2014/main" id="{D448212F-524A-49F5-9924-942A49B9867D}"/>
              </a:ext>
            </a:extLst>
          </p:cNvPr>
          <p:cNvCxnSpPr>
            <a:cxnSpLocks/>
          </p:cNvCxnSpPr>
          <p:nvPr/>
        </p:nvCxnSpPr>
        <p:spPr>
          <a:xfrm>
            <a:off x="4050705" y="2841082"/>
            <a:ext cx="34977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F26F15CC-77BB-4948-8F42-1A1EF5B6339E}"/>
              </a:ext>
            </a:extLst>
          </p:cNvPr>
          <p:cNvCxnSpPr>
            <a:cxnSpLocks/>
          </p:cNvCxnSpPr>
          <p:nvPr/>
        </p:nvCxnSpPr>
        <p:spPr>
          <a:xfrm>
            <a:off x="4050705" y="3143894"/>
            <a:ext cx="33597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F80BCF6D-F89D-43ED-BF79-D9D6766297CD}"/>
              </a:ext>
            </a:extLst>
          </p:cNvPr>
          <p:cNvCxnSpPr>
            <a:cxnSpLocks/>
          </p:cNvCxnSpPr>
          <p:nvPr/>
        </p:nvCxnSpPr>
        <p:spPr>
          <a:xfrm>
            <a:off x="5229253" y="2479932"/>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4F5CE1F3-13CC-4FC2-8CFB-67B07E9333D8}"/>
              </a:ext>
            </a:extLst>
          </p:cNvPr>
          <p:cNvCxnSpPr>
            <a:cxnSpLocks/>
          </p:cNvCxnSpPr>
          <p:nvPr/>
        </p:nvCxnSpPr>
        <p:spPr>
          <a:xfrm>
            <a:off x="1706242"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DCA0FB42-B962-4053-B293-78D80FC65F65}"/>
              </a:ext>
            </a:extLst>
          </p:cNvPr>
          <p:cNvCxnSpPr>
            <a:cxnSpLocks/>
          </p:cNvCxnSpPr>
          <p:nvPr/>
        </p:nvCxnSpPr>
        <p:spPr>
          <a:xfrm flipH="1">
            <a:off x="5229253" y="3383384"/>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CACBB5BE-9FC5-44E9-B074-3BF1BCD8935E}"/>
              </a:ext>
            </a:extLst>
          </p:cNvPr>
          <p:cNvCxnSpPr/>
          <p:nvPr/>
        </p:nvCxnSpPr>
        <p:spPr>
          <a:xfrm rot="5400000">
            <a:off x="2946968" y="1962989"/>
            <a:ext cx="130197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EBE49E18-7AC1-4ED8-AE33-A88B281890E4}"/>
              </a:ext>
            </a:extLst>
          </p:cNvPr>
          <p:cNvCxnSpPr/>
          <p:nvPr/>
        </p:nvCxnSpPr>
        <p:spPr>
          <a:xfrm rot="5400000">
            <a:off x="2644156" y="1962989"/>
            <a:ext cx="130197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5" name="이등변 삼각형 84">
            <a:extLst>
              <a:ext uri="{FF2B5EF4-FFF2-40B4-BE49-F238E27FC236}">
                <a16:creationId xmlns:a16="http://schemas.microsoft.com/office/drawing/2014/main" id="{94B3EE17-E984-4691-ADAA-1B20DC8F8103}"/>
              </a:ext>
            </a:extLst>
          </p:cNvPr>
          <p:cNvSpPr/>
          <p:nvPr/>
        </p:nvSpPr>
        <p:spPr>
          <a:xfrm flipV="1">
            <a:off x="3297507" y="4810310"/>
            <a:ext cx="298081" cy="614178"/>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화살표 연결선 85">
            <a:extLst>
              <a:ext uri="{FF2B5EF4-FFF2-40B4-BE49-F238E27FC236}">
                <a16:creationId xmlns:a16="http://schemas.microsoft.com/office/drawing/2014/main" id="{AE5A83A8-010E-4938-8F85-6DB9EF6A5801}"/>
              </a:ext>
            </a:extLst>
          </p:cNvPr>
          <p:cNvCxnSpPr>
            <a:cxnSpLocks/>
          </p:cNvCxnSpPr>
          <p:nvPr/>
        </p:nvCxnSpPr>
        <p:spPr>
          <a:xfrm rot="16200000" flipH="1">
            <a:off x="2488610" y="404617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5879911F-C652-4E9D-91F9-378AAEB69A4B}"/>
              </a:ext>
            </a:extLst>
          </p:cNvPr>
          <p:cNvSpPr/>
          <p:nvPr/>
        </p:nvSpPr>
        <p:spPr>
          <a:xfrm rot="10800000">
            <a:off x="3001550" y="4443497"/>
            <a:ext cx="889995" cy="399762"/>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5" name="직선 연결선 4">
            <a:extLst>
              <a:ext uri="{FF2B5EF4-FFF2-40B4-BE49-F238E27FC236}">
                <a16:creationId xmlns:a16="http://schemas.microsoft.com/office/drawing/2014/main" id="{806109B3-0241-4392-ACB8-14ED27E198A8}"/>
              </a:ext>
            </a:extLst>
          </p:cNvPr>
          <p:cNvCxnSpPr/>
          <p:nvPr/>
        </p:nvCxnSpPr>
        <p:spPr>
          <a:xfrm>
            <a:off x="2883507" y="1304925"/>
            <a:ext cx="1089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9C17E536-CC70-44AD-8C60-3F99270D6DA0}"/>
              </a:ext>
            </a:extLst>
          </p:cNvPr>
          <p:cNvCxnSpPr>
            <a:cxnSpLocks/>
          </p:cNvCxnSpPr>
          <p:nvPr/>
        </p:nvCxnSpPr>
        <p:spPr>
          <a:xfrm>
            <a:off x="2702198" y="1304927"/>
            <a:ext cx="0" cy="1505913"/>
          </a:xfrm>
          <a:prstGeom prst="straightConnector1">
            <a:avLst/>
          </a:prstGeom>
          <a:ln>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E1A5F3F-DF1B-460C-9A57-191AC6F02625}"/>
                  </a:ext>
                </a:extLst>
              </p:cNvPr>
              <p:cNvSpPr txBox="1"/>
              <p:nvPr/>
            </p:nvSpPr>
            <p:spPr>
              <a:xfrm>
                <a:off x="2405239" y="2013661"/>
                <a:ext cx="137923"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𝑑</m:t>
                      </m:r>
                    </m:oMath>
                  </m:oMathPara>
                </a14:m>
                <a:endParaRPr lang="en-US" altLang="ko-KR" sz="1200" b="0" dirty="0">
                  <a:latin typeface="LG스마트체 Regular" panose="020B0600000101010101" pitchFamily="50" charset="-127"/>
                </a:endParaRPr>
              </a:p>
            </p:txBody>
          </p:sp>
        </mc:Choice>
        <mc:Fallback xmlns="">
          <p:sp>
            <p:nvSpPr>
              <p:cNvPr id="98" name="TextBox 97">
                <a:extLst>
                  <a:ext uri="{FF2B5EF4-FFF2-40B4-BE49-F238E27FC236}">
                    <a16:creationId xmlns:a16="http://schemas.microsoft.com/office/drawing/2014/main" id="{1E1A5F3F-DF1B-460C-9A57-191AC6F02625}"/>
                  </a:ext>
                </a:extLst>
              </p:cNvPr>
              <p:cNvSpPr txBox="1">
                <a:spLocks noRot="1" noChangeAspect="1" noMove="1" noResize="1" noEditPoints="1" noAdjustHandles="1" noChangeArrowheads="1" noChangeShapeType="1" noTextEdit="1"/>
              </p:cNvSpPr>
              <p:nvPr/>
            </p:nvSpPr>
            <p:spPr>
              <a:xfrm>
                <a:off x="2405239" y="2013661"/>
                <a:ext cx="137923" cy="184666"/>
              </a:xfrm>
              <a:prstGeom prst="rect">
                <a:avLst/>
              </a:prstGeom>
              <a:blipFill>
                <a:blip r:embed="rId3"/>
                <a:stretch>
                  <a:fillRect l="-45455" r="-4545" b="-9677"/>
                </a:stretch>
              </a:blipFill>
            </p:spPr>
            <p:txBody>
              <a:bodyPr/>
              <a:lstStyle/>
              <a:p>
                <a:r>
                  <a:rPr lang="ko-KR" altLang="en-US">
                    <a:noFill/>
                  </a:rPr>
                  <a:t> </a:t>
                </a:r>
              </a:p>
            </p:txBody>
          </p:sp>
        </mc:Fallback>
      </mc:AlternateContent>
      <p:cxnSp>
        <p:nvCxnSpPr>
          <p:cNvPr id="100" name="직선 연결선 99">
            <a:extLst>
              <a:ext uri="{FF2B5EF4-FFF2-40B4-BE49-F238E27FC236}">
                <a16:creationId xmlns:a16="http://schemas.microsoft.com/office/drawing/2014/main" id="{D70B0075-2A54-4CD3-8312-5477EC57D5AE}"/>
              </a:ext>
            </a:extLst>
          </p:cNvPr>
          <p:cNvCxnSpPr>
            <a:cxnSpLocks/>
          </p:cNvCxnSpPr>
          <p:nvPr/>
        </p:nvCxnSpPr>
        <p:spPr>
          <a:xfrm>
            <a:off x="5057775" y="771525"/>
            <a:ext cx="3905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6443D62F-F590-4B55-BFB4-5E5D72C035A5}"/>
              </a:ext>
            </a:extLst>
          </p:cNvPr>
          <p:cNvCxnSpPr>
            <a:cxnSpLocks/>
          </p:cNvCxnSpPr>
          <p:nvPr/>
        </p:nvCxnSpPr>
        <p:spPr>
          <a:xfrm>
            <a:off x="685828" y="1446470"/>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08841A8C-DA8B-42BE-A02E-8022C7B841F8}"/>
              </a:ext>
            </a:extLst>
          </p:cNvPr>
          <p:cNvCxnSpPr>
            <a:cxnSpLocks/>
          </p:cNvCxnSpPr>
          <p:nvPr/>
        </p:nvCxnSpPr>
        <p:spPr>
          <a:xfrm rot="16200000" flipV="1">
            <a:off x="290930" y="1051572"/>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44D35495-9AD4-4AAD-A1E0-819F37B5CEFE}"/>
              </a:ext>
            </a:extLst>
          </p:cNvPr>
          <p:cNvCxnSpPr>
            <a:cxnSpLocks/>
          </p:cNvCxnSpPr>
          <p:nvPr/>
        </p:nvCxnSpPr>
        <p:spPr>
          <a:xfrm flipV="1">
            <a:off x="6884309" y="2405109"/>
            <a:ext cx="1174750" cy="117475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직선 연결선 106">
            <a:extLst>
              <a:ext uri="{FF2B5EF4-FFF2-40B4-BE49-F238E27FC236}">
                <a16:creationId xmlns:a16="http://schemas.microsoft.com/office/drawing/2014/main" id="{88B77BB3-FF75-49DE-9869-7ED978CD01EC}"/>
              </a:ext>
            </a:extLst>
          </p:cNvPr>
          <p:cNvCxnSpPr>
            <a:cxnSpLocks/>
          </p:cNvCxnSpPr>
          <p:nvPr/>
        </p:nvCxnSpPr>
        <p:spPr>
          <a:xfrm rot="-1200000" flipV="1">
            <a:off x="6884309" y="2405109"/>
            <a:ext cx="1174750" cy="117475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8C52179E-1268-4914-AB97-EE90CCD47F65}"/>
                  </a:ext>
                </a:extLst>
              </p:cNvPr>
              <p:cNvSpPr txBox="1"/>
              <p:nvPr/>
            </p:nvSpPr>
            <p:spPr>
              <a:xfrm>
                <a:off x="7849923" y="2279669"/>
                <a:ext cx="16991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16" name="TextBox 115">
                <a:extLst>
                  <a:ext uri="{FF2B5EF4-FFF2-40B4-BE49-F238E27FC236}">
                    <a16:creationId xmlns:a16="http://schemas.microsoft.com/office/drawing/2014/main" id="{8C52179E-1268-4914-AB97-EE90CCD47F65}"/>
                  </a:ext>
                </a:extLst>
              </p:cNvPr>
              <p:cNvSpPr txBox="1">
                <a:spLocks noRot="1" noChangeAspect="1" noMove="1" noResize="1" noEditPoints="1" noAdjustHandles="1" noChangeArrowheads="1" noChangeShapeType="1" noTextEdit="1"/>
              </p:cNvSpPr>
              <p:nvPr/>
            </p:nvSpPr>
            <p:spPr>
              <a:xfrm>
                <a:off x="7849923" y="2279669"/>
                <a:ext cx="169918" cy="184666"/>
              </a:xfrm>
              <a:prstGeom prst="rect">
                <a:avLst/>
              </a:prstGeom>
              <a:blipFill>
                <a:blip r:embed="rId4"/>
                <a:stretch>
                  <a:fillRect l="-35714" r="-7143" b="-13333"/>
                </a:stretch>
              </a:blipFill>
            </p:spPr>
            <p:txBody>
              <a:bodyPr/>
              <a:lstStyle/>
              <a:p>
                <a:r>
                  <a:rPr lang="ko-KR" altLang="en-US">
                    <a:noFill/>
                  </a:rPr>
                  <a:t> </a:t>
                </a:r>
              </a:p>
            </p:txBody>
          </p:sp>
        </mc:Fallback>
      </mc:AlternateContent>
      <p:sp>
        <p:nvSpPr>
          <p:cNvPr id="121" name="원호 120">
            <a:extLst>
              <a:ext uri="{FF2B5EF4-FFF2-40B4-BE49-F238E27FC236}">
                <a16:creationId xmlns:a16="http://schemas.microsoft.com/office/drawing/2014/main" id="{65D561FA-D3D0-4FC8-B576-E94676E8E1F7}"/>
              </a:ext>
            </a:extLst>
          </p:cNvPr>
          <p:cNvSpPr/>
          <p:nvPr/>
        </p:nvSpPr>
        <p:spPr>
          <a:xfrm rot="20300837">
            <a:off x="7316083" y="2470527"/>
            <a:ext cx="675763" cy="741111"/>
          </a:xfrm>
          <a:prstGeom prst="arc">
            <a:avLst>
              <a:gd name="adj1" fmla="val 18059801"/>
              <a:gd name="adj2" fmla="val 2002860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A3674491-3E4F-429F-A5D7-AEF8EA4ECC85}"/>
                  </a:ext>
                </a:extLst>
              </p:cNvPr>
              <p:cNvSpPr txBox="1"/>
              <p:nvPr/>
            </p:nvSpPr>
            <p:spPr>
              <a:xfrm>
                <a:off x="7893724" y="2702583"/>
                <a:ext cx="27090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45°</m:t>
                      </m:r>
                    </m:oMath>
                  </m:oMathPara>
                </a14:m>
                <a:endParaRPr lang="en-US" altLang="ko-KR" sz="1200" b="0" dirty="0">
                  <a:latin typeface="LG스마트체 Regular" panose="020B0600000101010101" pitchFamily="50" charset="-127"/>
                </a:endParaRPr>
              </a:p>
            </p:txBody>
          </p:sp>
        </mc:Choice>
        <mc:Fallback xmlns="">
          <p:sp>
            <p:nvSpPr>
              <p:cNvPr id="122" name="TextBox 121">
                <a:extLst>
                  <a:ext uri="{FF2B5EF4-FFF2-40B4-BE49-F238E27FC236}">
                    <a16:creationId xmlns:a16="http://schemas.microsoft.com/office/drawing/2014/main" id="{A3674491-3E4F-429F-A5D7-AEF8EA4ECC85}"/>
                  </a:ext>
                </a:extLst>
              </p:cNvPr>
              <p:cNvSpPr txBox="1">
                <a:spLocks noRot="1" noChangeAspect="1" noMove="1" noResize="1" noEditPoints="1" noAdjustHandles="1" noChangeArrowheads="1" noChangeShapeType="1" noTextEdit="1"/>
              </p:cNvSpPr>
              <p:nvPr/>
            </p:nvSpPr>
            <p:spPr>
              <a:xfrm>
                <a:off x="7893724" y="2702583"/>
                <a:ext cx="270908" cy="184666"/>
              </a:xfrm>
              <a:prstGeom prst="rect">
                <a:avLst/>
              </a:prstGeom>
              <a:blipFill>
                <a:blip r:embed="rId5"/>
                <a:stretch>
                  <a:fillRect l="-22727" r="-4545" b="-9677"/>
                </a:stretch>
              </a:blipFill>
            </p:spPr>
            <p:txBody>
              <a:bodyPr/>
              <a:lstStyle/>
              <a:p>
                <a:r>
                  <a:rPr lang="ko-KR" altLang="en-US">
                    <a:noFill/>
                  </a:rPr>
                  <a:t> </a:t>
                </a:r>
              </a:p>
            </p:txBody>
          </p:sp>
        </mc:Fallback>
      </mc:AlternateContent>
      <p:sp>
        <p:nvSpPr>
          <p:cNvPr id="124" name="원호 123">
            <a:extLst>
              <a:ext uri="{FF2B5EF4-FFF2-40B4-BE49-F238E27FC236}">
                <a16:creationId xmlns:a16="http://schemas.microsoft.com/office/drawing/2014/main" id="{47888864-5AFB-4F0A-A0EC-707ABFF1AD85}"/>
              </a:ext>
            </a:extLst>
          </p:cNvPr>
          <p:cNvSpPr/>
          <p:nvPr/>
        </p:nvSpPr>
        <p:spPr>
          <a:xfrm>
            <a:off x="7210579" y="2656382"/>
            <a:ext cx="675763" cy="741111"/>
          </a:xfrm>
          <a:prstGeom prst="arc">
            <a:avLst>
              <a:gd name="adj1" fmla="val 18059801"/>
              <a:gd name="adj2" fmla="val 213246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9" name="직선 화살표 연결선 128">
            <a:extLst>
              <a:ext uri="{FF2B5EF4-FFF2-40B4-BE49-F238E27FC236}">
                <a16:creationId xmlns:a16="http://schemas.microsoft.com/office/drawing/2014/main" id="{219C2DD6-4A17-43E2-AF78-456053F64F87}"/>
              </a:ext>
            </a:extLst>
          </p:cNvPr>
          <p:cNvCxnSpPr>
            <a:cxnSpLocks/>
          </p:cNvCxnSpPr>
          <p:nvPr/>
        </p:nvCxnSpPr>
        <p:spPr>
          <a:xfrm>
            <a:off x="5269908"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09C555EB-502E-43FA-9DFF-1647BE7C1DCC}"/>
              </a:ext>
            </a:extLst>
          </p:cNvPr>
          <p:cNvCxnSpPr>
            <a:cxnSpLocks/>
          </p:cNvCxnSpPr>
          <p:nvPr/>
        </p:nvCxnSpPr>
        <p:spPr>
          <a:xfrm flipH="1" flipV="1">
            <a:off x="6444838" y="1757609"/>
            <a:ext cx="519822" cy="6194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직선 화살표 연결선 130">
            <a:extLst>
              <a:ext uri="{FF2B5EF4-FFF2-40B4-BE49-F238E27FC236}">
                <a16:creationId xmlns:a16="http://schemas.microsoft.com/office/drawing/2014/main" id="{C335789E-A902-4B8F-A5DC-53FBA03B6385}"/>
              </a:ext>
            </a:extLst>
          </p:cNvPr>
          <p:cNvCxnSpPr>
            <a:cxnSpLocks/>
          </p:cNvCxnSpPr>
          <p:nvPr/>
        </p:nvCxnSpPr>
        <p:spPr>
          <a:xfrm flipH="1" flipV="1">
            <a:off x="5808586" y="770830"/>
            <a:ext cx="1734723" cy="2067365"/>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BA2C414A-C950-46B0-B6F2-0CAD490A93DA}"/>
              </a:ext>
            </a:extLst>
          </p:cNvPr>
          <p:cNvCxnSpPr>
            <a:cxnSpLocks/>
          </p:cNvCxnSpPr>
          <p:nvPr/>
        </p:nvCxnSpPr>
        <p:spPr>
          <a:xfrm flipH="1" flipV="1">
            <a:off x="5439451" y="799361"/>
            <a:ext cx="1966712" cy="2343839"/>
          </a:xfrm>
          <a:prstGeom prst="straightConnector1">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타원 132">
            <a:extLst>
              <a:ext uri="{FF2B5EF4-FFF2-40B4-BE49-F238E27FC236}">
                <a16:creationId xmlns:a16="http://schemas.microsoft.com/office/drawing/2014/main" id="{3D695510-F683-47B9-A07F-EA2945EFAA35}"/>
              </a:ext>
            </a:extLst>
          </p:cNvPr>
          <p:cNvSpPr/>
          <p:nvPr/>
        </p:nvSpPr>
        <p:spPr>
          <a:xfrm rot="8380513">
            <a:off x="6154604" y="1519845"/>
            <a:ext cx="299384" cy="134475"/>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sp>
        <p:nvSpPr>
          <p:cNvPr id="134" name="타원 133">
            <a:extLst>
              <a:ext uri="{FF2B5EF4-FFF2-40B4-BE49-F238E27FC236}">
                <a16:creationId xmlns:a16="http://schemas.microsoft.com/office/drawing/2014/main" id="{605521C7-C001-4C78-AE8E-7830045FEB06}"/>
              </a:ext>
            </a:extLst>
          </p:cNvPr>
          <p:cNvSpPr/>
          <p:nvPr/>
        </p:nvSpPr>
        <p:spPr>
          <a:xfrm rot="5400000">
            <a:off x="4479991" y="2921738"/>
            <a:ext cx="303333" cy="136249"/>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135" name="직선 화살표 연결선 134">
            <a:extLst>
              <a:ext uri="{FF2B5EF4-FFF2-40B4-BE49-F238E27FC236}">
                <a16:creationId xmlns:a16="http://schemas.microsoft.com/office/drawing/2014/main" id="{68D3E310-E91D-46E9-A9E9-518BBBBF1EE1}"/>
              </a:ext>
            </a:extLst>
          </p:cNvPr>
          <p:cNvCxnSpPr>
            <a:cxnSpLocks/>
          </p:cNvCxnSpPr>
          <p:nvPr/>
        </p:nvCxnSpPr>
        <p:spPr>
          <a:xfrm>
            <a:off x="7455025" y="2992485"/>
            <a:ext cx="78979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직사각형 25">
                <a:extLst>
                  <a:ext uri="{FF2B5EF4-FFF2-40B4-BE49-F238E27FC236}">
                    <a16:creationId xmlns:a16="http://schemas.microsoft.com/office/drawing/2014/main" id="{971AF87F-D45C-4FE8-9A8C-C55D2DA4EDE4}"/>
                  </a:ext>
                </a:extLst>
              </p:cNvPr>
              <p:cNvSpPr/>
              <p:nvPr/>
            </p:nvSpPr>
            <p:spPr>
              <a:xfrm>
                <a:off x="3455963" y="599039"/>
                <a:ext cx="83875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a:rPr lang="en-US" altLang="ko-KR" sz="1200" b="0" i="1" smtClean="0">
                          <a:latin typeface="Cambria Math" panose="02040503050406030204" pitchFamily="18" charset="0"/>
                        </a:rPr>
                        <m:t>=1</m:t>
                      </m:r>
                    </m:oMath>
                  </m:oMathPara>
                </a14:m>
                <a:endParaRPr lang="ko-KR" altLang="en-US" sz="1200" dirty="0"/>
              </a:p>
            </p:txBody>
          </p:sp>
        </mc:Choice>
        <mc:Fallback xmlns="">
          <p:sp>
            <p:nvSpPr>
              <p:cNvPr id="26" name="직사각형 25">
                <a:extLst>
                  <a:ext uri="{FF2B5EF4-FFF2-40B4-BE49-F238E27FC236}">
                    <a16:creationId xmlns:a16="http://schemas.microsoft.com/office/drawing/2014/main" id="{971AF87F-D45C-4FE8-9A8C-C55D2DA4EDE4}"/>
                  </a:ext>
                </a:extLst>
              </p:cNvPr>
              <p:cNvSpPr>
                <a:spLocks noRot="1" noChangeAspect="1" noMove="1" noResize="1" noEditPoints="1" noAdjustHandles="1" noChangeArrowheads="1" noChangeShapeType="1" noTextEdit="1"/>
              </p:cNvSpPr>
              <p:nvPr/>
            </p:nvSpPr>
            <p:spPr>
              <a:xfrm>
                <a:off x="3455963" y="599039"/>
                <a:ext cx="838755" cy="276999"/>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F530454D-8359-453D-8785-B594F7D99EF1}"/>
                  </a:ext>
                </a:extLst>
              </p:cNvPr>
              <p:cNvSpPr/>
              <p:nvPr/>
            </p:nvSpPr>
            <p:spPr>
              <a:xfrm>
                <a:off x="1395791" y="1402416"/>
                <a:ext cx="3063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𝑦</m:t>
                      </m:r>
                    </m:oMath>
                  </m:oMathPara>
                </a14:m>
                <a:endParaRPr lang="ko-KR" altLang="en-US" sz="1200" dirty="0"/>
              </a:p>
            </p:txBody>
          </p:sp>
        </mc:Choice>
        <mc:Fallback xmlns="">
          <p:sp>
            <p:nvSpPr>
              <p:cNvPr id="27" name="직사각형 26">
                <a:extLst>
                  <a:ext uri="{FF2B5EF4-FFF2-40B4-BE49-F238E27FC236}">
                    <a16:creationId xmlns:a16="http://schemas.microsoft.com/office/drawing/2014/main" id="{F530454D-8359-453D-8785-B594F7D99EF1}"/>
                  </a:ext>
                </a:extLst>
              </p:cNvPr>
              <p:cNvSpPr>
                <a:spLocks noRot="1" noChangeAspect="1" noMove="1" noResize="1" noEditPoints="1" noAdjustHandles="1" noChangeArrowheads="1" noChangeShapeType="1" noTextEdit="1"/>
              </p:cNvSpPr>
              <p:nvPr/>
            </p:nvSpPr>
            <p:spPr>
              <a:xfrm>
                <a:off x="1395791" y="1402416"/>
                <a:ext cx="306366" cy="276999"/>
              </a:xfrm>
              <a:prstGeom prst="rect">
                <a:avLst/>
              </a:prstGeom>
              <a:blipFill>
                <a:blip r:embed="rId7"/>
                <a:stretch>
                  <a:fillRect/>
                </a:stretch>
              </a:blipFill>
            </p:spPr>
            <p:txBody>
              <a:bodyPr/>
              <a:lstStyle/>
              <a:p>
                <a:r>
                  <a:rPr lang="ko-KR" altLang="en-US">
                    <a:noFill/>
                  </a:rPr>
                  <a:t> </a:t>
                </a:r>
              </a:p>
            </p:txBody>
          </p:sp>
        </mc:Fallback>
      </mc:AlternateContent>
      <p:cxnSp>
        <p:nvCxnSpPr>
          <p:cNvPr id="136" name="직선 화살표 연결선 135">
            <a:extLst>
              <a:ext uri="{FF2B5EF4-FFF2-40B4-BE49-F238E27FC236}">
                <a16:creationId xmlns:a16="http://schemas.microsoft.com/office/drawing/2014/main" id="{4798593E-5170-4B2C-A33C-757BEF77B4B7}"/>
              </a:ext>
            </a:extLst>
          </p:cNvPr>
          <p:cNvCxnSpPr>
            <a:cxnSpLocks/>
          </p:cNvCxnSpPr>
          <p:nvPr/>
        </p:nvCxnSpPr>
        <p:spPr>
          <a:xfrm flipH="1">
            <a:off x="255959" y="1446470"/>
            <a:ext cx="431652" cy="46401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직사각형 136">
                <a:extLst>
                  <a:ext uri="{FF2B5EF4-FFF2-40B4-BE49-F238E27FC236}">
                    <a16:creationId xmlns:a16="http://schemas.microsoft.com/office/drawing/2014/main" id="{D0446D55-4A26-4C1B-A75D-17FF663E814F}"/>
                  </a:ext>
                </a:extLst>
              </p:cNvPr>
              <p:cNvSpPr/>
              <p:nvPr/>
            </p:nvSpPr>
            <p:spPr>
              <a:xfrm>
                <a:off x="286570" y="1792236"/>
                <a:ext cx="30912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𝑥</m:t>
                      </m:r>
                    </m:oMath>
                  </m:oMathPara>
                </a14:m>
                <a:endParaRPr lang="ko-KR" altLang="en-US" sz="1200" dirty="0"/>
              </a:p>
            </p:txBody>
          </p:sp>
        </mc:Choice>
        <mc:Fallback xmlns="">
          <p:sp>
            <p:nvSpPr>
              <p:cNvPr id="137" name="직사각형 136">
                <a:extLst>
                  <a:ext uri="{FF2B5EF4-FFF2-40B4-BE49-F238E27FC236}">
                    <a16:creationId xmlns:a16="http://schemas.microsoft.com/office/drawing/2014/main" id="{D0446D55-4A26-4C1B-A75D-17FF663E814F}"/>
                  </a:ext>
                </a:extLst>
              </p:cNvPr>
              <p:cNvSpPr>
                <a:spLocks noRot="1" noChangeAspect="1" noMove="1" noResize="1" noEditPoints="1" noAdjustHandles="1" noChangeArrowheads="1" noChangeShapeType="1" noTextEdit="1"/>
              </p:cNvSpPr>
              <p:nvPr/>
            </p:nvSpPr>
            <p:spPr>
              <a:xfrm>
                <a:off x="286570" y="1792236"/>
                <a:ext cx="309124" cy="276999"/>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8" name="직사각형 137">
                <a:extLst>
                  <a:ext uri="{FF2B5EF4-FFF2-40B4-BE49-F238E27FC236}">
                    <a16:creationId xmlns:a16="http://schemas.microsoft.com/office/drawing/2014/main" id="{159464D9-BA36-4F7C-99AF-4EAB131D0364}"/>
                  </a:ext>
                </a:extLst>
              </p:cNvPr>
              <p:cNvSpPr/>
              <p:nvPr/>
            </p:nvSpPr>
            <p:spPr>
              <a:xfrm>
                <a:off x="342794" y="513513"/>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𝑧</m:t>
                      </m:r>
                    </m:oMath>
                  </m:oMathPara>
                </a14:m>
                <a:endParaRPr lang="ko-KR" altLang="en-US" sz="1200" dirty="0"/>
              </a:p>
            </p:txBody>
          </p:sp>
        </mc:Choice>
        <mc:Fallback xmlns="">
          <p:sp>
            <p:nvSpPr>
              <p:cNvPr id="138" name="직사각형 137">
                <a:extLst>
                  <a:ext uri="{FF2B5EF4-FFF2-40B4-BE49-F238E27FC236}">
                    <a16:creationId xmlns:a16="http://schemas.microsoft.com/office/drawing/2014/main" id="{159464D9-BA36-4F7C-99AF-4EAB131D0364}"/>
                  </a:ext>
                </a:extLst>
              </p:cNvPr>
              <p:cNvSpPr>
                <a:spLocks noRot="1" noChangeAspect="1" noMove="1" noResize="1" noEditPoints="1" noAdjustHandles="1" noChangeArrowheads="1" noChangeShapeType="1" noTextEdit="1"/>
              </p:cNvSpPr>
              <p:nvPr/>
            </p:nvSpPr>
            <p:spPr>
              <a:xfrm>
                <a:off x="342794" y="513513"/>
                <a:ext cx="296299" cy="276999"/>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9" name="직사각형 138">
                <a:extLst>
                  <a:ext uri="{FF2B5EF4-FFF2-40B4-BE49-F238E27FC236}">
                    <a16:creationId xmlns:a16="http://schemas.microsoft.com/office/drawing/2014/main" id="{6745ABD2-A670-43AF-A27D-CF1BA43D2F27}"/>
                  </a:ext>
                </a:extLst>
              </p:cNvPr>
              <p:cNvSpPr/>
              <p:nvPr/>
            </p:nvSpPr>
            <p:spPr>
              <a:xfrm>
                <a:off x="867136" y="1075026"/>
                <a:ext cx="29629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𝑟</m:t>
                      </m:r>
                    </m:oMath>
                  </m:oMathPara>
                </a14:m>
                <a:endParaRPr lang="ko-KR" altLang="en-US" sz="1200" dirty="0"/>
              </a:p>
            </p:txBody>
          </p:sp>
        </mc:Choice>
        <mc:Fallback xmlns="">
          <p:sp>
            <p:nvSpPr>
              <p:cNvPr id="139" name="직사각형 138">
                <a:extLst>
                  <a:ext uri="{FF2B5EF4-FFF2-40B4-BE49-F238E27FC236}">
                    <a16:creationId xmlns:a16="http://schemas.microsoft.com/office/drawing/2014/main" id="{6745ABD2-A670-43AF-A27D-CF1BA43D2F27}"/>
                  </a:ext>
                </a:extLst>
              </p:cNvPr>
              <p:cNvSpPr>
                <a:spLocks noRot="1" noChangeAspect="1" noMove="1" noResize="1" noEditPoints="1" noAdjustHandles="1" noChangeArrowheads="1" noChangeShapeType="1" noTextEdit="1"/>
              </p:cNvSpPr>
              <p:nvPr/>
            </p:nvSpPr>
            <p:spPr>
              <a:xfrm>
                <a:off x="867136" y="1075026"/>
                <a:ext cx="296299" cy="276999"/>
              </a:xfrm>
              <a:prstGeom prst="rect">
                <a:avLst/>
              </a:prstGeom>
              <a:blipFill>
                <a:blip r:embed="rId10"/>
                <a:stretch>
                  <a:fillRect/>
                </a:stretch>
              </a:blipFill>
            </p:spPr>
            <p:txBody>
              <a:bodyPr/>
              <a:lstStyle/>
              <a:p>
                <a:r>
                  <a:rPr lang="ko-KR" altLang="en-US">
                    <a:noFill/>
                  </a:rPr>
                  <a:t> </a:t>
                </a:r>
              </a:p>
            </p:txBody>
          </p:sp>
        </mc:Fallback>
      </mc:AlternateContent>
      <p:cxnSp>
        <p:nvCxnSpPr>
          <p:cNvPr id="140" name="직선 화살표 연결선 139">
            <a:extLst>
              <a:ext uri="{FF2B5EF4-FFF2-40B4-BE49-F238E27FC236}">
                <a16:creationId xmlns:a16="http://schemas.microsoft.com/office/drawing/2014/main" id="{DF200EB9-656E-436F-9B7F-2DEF92BAB7D2}"/>
              </a:ext>
            </a:extLst>
          </p:cNvPr>
          <p:cNvCxnSpPr>
            <a:cxnSpLocks/>
          </p:cNvCxnSpPr>
          <p:nvPr/>
        </p:nvCxnSpPr>
        <p:spPr>
          <a:xfrm flipV="1">
            <a:off x="686968" y="925816"/>
            <a:ext cx="444673" cy="52065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848511BC-71AF-4436-85FB-8A346282CECC}"/>
              </a:ext>
            </a:extLst>
          </p:cNvPr>
          <p:cNvCxnSpPr>
            <a:cxnSpLocks/>
          </p:cNvCxnSpPr>
          <p:nvPr/>
        </p:nvCxnSpPr>
        <p:spPr>
          <a:xfrm>
            <a:off x="682770" y="1446749"/>
            <a:ext cx="456533" cy="357763"/>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03686C6B-9E4D-46BE-99AC-38F33FA33A52}"/>
              </a:ext>
            </a:extLst>
          </p:cNvPr>
          <p:cNvCxnSpPr>
            <a:cxnSpLocks/>
          </p:cNvCxnSpPr>
          <p:nvPr/>
        </p:nvCxnSpPr>
        <p:spPr>
          <a:xfrm flipV="1">
            <a:off x="1131641" y="925816"/>
            <a:ext cx="0" cy="866420"/>
          </a:xfrm>
          <a:prstGeom prst="straightConnector1">
            <a:avLst/>
          </a:prstGeom>
          <a:ln>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원호 142">
            <a:extLst>
              <a:ext uri="{FF2B5EF4-FFF2-40B4-BE49-F238E27FC236}">
                <a16:creationId xmlns:a16="http://schemas.microsoft.com/office/drawing/2014/main" id="{CF010C6E-E92C-4FA6-839F-A230B7385E63}"/>
              </a:ext>
            </a:extLst>
          </p:cNvPr>
          <p:cNvSpPr/>
          <p:nvPr/>
        </p:nvSpPr>
        <p:spPr>
          <a:xfrm rot="7233254">
            <a:off x="376493" y="1010440"/>
            <a:ext cx="577056" cy="576105"/>
          </a:xfrm>
          <a:prstGeom prst="arc">
            <a:avLst>
              <a:gd name="adj1" fmla="val 18059801"/>
              <a:gd name="adj2" fmla="val 20965651"/>
            </a:avLst>
          </a:prstGeom>
          <a:ln>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4" name="직사각형 143">
                <a:extLst>
                  <a:ext uri="{FF2B5EF4-FFF2-40B4-BE49-F238E27FC236}">
                    <a16:creationId xmlns:a16="http://schemas.microsoft.com/office/drawing/2014/main" id="{1591493D-DFB5-4AD4-8E5B-EED5FAEAC5AC}"/>
                  </a:ext>
                </a:extLst>
              </p:cNvPr>
              <p:cNvSpPr/>
              <p:nvPr/>
            </p:nvSpPr>
            <p:spPr>
              <a:xfrm>
                <a:off x="528728" y="1532864"/>
                <a:ext cx="310983"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𝜃</m:t>
                      </m:r>
                    </m:oMath>
                  </m:oMathPara>
                </a14:m>
                <a:endParaRPr lang="ko-KR" altLang="en-US" sz="1200" dirty="0"/>
              </a:p>
            </p:txBody>
          </p:sp>
        </mc:Choice>
        <mc:Fallback xmlns="">
          <p:sp>
            <p:nvSpPr>
              <p:cNvPr id="144" name="직사각형 143">
                <a:extLst>
                  <a:ext uri="{FF2B5EF4-FFF2-40B4-BE49-F238E27FC236}">
                    <a16:creationId xmlns:a16="http://schemas.microsoft.com/office/drawing/2014/main" id="{1591493D-DFB5-4AD4-8E5B-EED5FAEAC5AC}"/>
                  </a:ext>
                </a:extLst>
              </p:cNvPr>
              <p:cNvSpPr>
                <a:spLocks noRot="1" noChangeAspect="1" noMove="1" noResize="1" noEditPoints="1" noAdjustHandles="1" noChangeArrowheads="1" noChangeShapeType="1" noTextEdit="1"/>
              </p:cNvSpPr>
              <p:nvPr/>
            </p:nvSpPr>
            <p:spPr>
              <a:xfrm>
                <a:off x="528728" y="1532864"/>
                <a:ext cx="310983" cy="276999"/>
              </a:xfrm>
              <a:prstGeom prst="rect">
                <a:avLst/>
              </a:prstGeom>
              <a:blipFill>
                <a:blip r:embed="rId11"/>
                <a:stretch>
                  <a:fillRect/>
                </a:stretch>
              </a:blipFill>
            </p:spPr>
            <p:txBody>
              <a:bodyPr/>
              <a:lstStyle/>
              <a:p>
                <a:r>
                  <a:rPr lang="ko-KR" altLang="en-US">
                    <a:noFill/>
                  </a:rPr>
                  <a:t> </a:t>
                </a:r>
              </a:p>
            </p:txBody>
          </p:sp>
        </mc:Fallback>
      </mc:AlternateContent>
      <p:sp>
        <p:nvSpPr>
          <p:cNvPr id="145" name="원호 144">
            <a:extLst>
              <a:ext uri="{FF2B5EF4-FFF2-40B4-BE49-F238E27FC236}">
                <a16:creationId xmlns:a16="http://schemas.microsoft.com/office/drawing/2014/main" id="{00E13043-A737-49AA-BFFC-A335FF2269AA}"/>
              </a:ext>
            </a:extLst>
          </p:cNvPr>
          <p:cNvSpPr/>
          <p:nvPr/>
        </p:nvSpPr>
        <p:spPr>
          <a:xfrm rot="19653501">
            <a:off x="402141" y="1110882"/>
            <a:ext cx="577056" cy="576105"/>
          </a:xfrm>
          <a:prstGeom prst="arc">
            <a:avLst>
              <a:gd name="adj1" fmla="val 18059801"/>
              <a:gd name="adj2" fmla="val 2096565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46" name="직사각형 145">
                <a:extLst>
                  <a:ext uri="{FF2B5EF4-FFF2-40B4-BE49-F238E27FC236}">
                    <a16:creationId xmlns:a16="http://schemas.microsoft.com/office/drawing/2014/main" id="{76026164-5317-43D5-9898-055BCF367FBB}"/>
                  </a:ext>
                </a:extLst>
              </p:cNvPr>
              <p:cNvSpPr/>
              <p:nvPr/>
            </p:nvSpPr>
            <p:spPr>
              <a:xfrm>
                <a:off x="655369" y="882993"/>
                <a:ext cx="32906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𝜙</m:t>
                      </m:r>
                    </m:oMath>
                  </m:oMathPara>
                </a14:m>
                <a:endParaRPr lang="ko-KR" altLang="en-US" sz="1200" dirty="0"/>
              </a:p>
            </p:txBody>
          </p:sp>
        </mc:Choice>
        <mc:Fallback xmlns="">
          <p:sp>
            <p:nvSpPr>
              <p:cNvPr id="146" name="직사각형 145">
                <a:extLst>
                  <a:ext uri="{FF2B5EF4-FFF2-40B4-BE49-F238E27FC236}">
                    <a16:creationId xmlns:a16="http://schemas.microsoft.com/office/drawing/2014/main" id="{76026164-5317-43D5-9898-055BCF367FBB}"/>
                  </a:ext>
                </a:extLst>
              </p:cNvPr>
              <p:cNvSpPr>
                <a:spLocks noRot="1" noChangeAspect="1" noMove="1" noResize="1" noEditPoints="1" noAdjustHandles="1" noChangeArrowheads="1" noChangeShapeType="1" noTextEdit="1"/>
              </p:cNvSpPr>
              <p:nvPr/>
            </p:nvSpPr>
            <p:spPr>
              <a:xfrm>
                <a:off x="655369" y="882993"/>
                <a:ext cx="329064" cy="276999"/>
              </a:xfrm>
              <a:prstGeom prst="rect">
                <a:avLst/>
              </a:prstGeom>
              <a:blipFill>
                <a:blip r:embed="rId12"/>
                <a:stretch>
                  <a:fillRect b="-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6" name="직사각형 35">
                <a:extLst>
                  <a:ext uri="{FF2B5EF4-FFF2-40B4-BE49-F238E27FC236}">
                    <a16:creationId xmlns:a16="http://schemas.microsoft.com/office/drawing/2014/main" id="{1F475B65-F502-4F6E-BF3A-D38C83BF6672}"/>
                  </a:ext>
                </a:extLst>
              </p:cNvPr>
              <p:cNvSpPr/>
              <p:nvPr/>
            </p:nvSpPr>
            <p:spPr>
              <a:xfrm>
                <a:off x="6686279" y="1663503"/>
                <a:ext cx="31367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ko-KR" sz="1400" i="1" smtClean="0">
                              <a:latin typeface="Cambria Math" panose="02040503050406030204" pitchFamily="18" charset="0"/>
                            </a:rPr>
                          </m:ctrlPr>
                        </m:accPr>
                        <m:e>
                          <m:r>
                            <a:rPr lang="en-US" altLang="ko-KR" sz="1400" b="0" i="1" smtClean="0">
                              <a:latin typeface="Cambria Math" panose="02040503050406030204" pitchFamily="18" charset="0"/>
                            </a:rPr>
                            <m:t>𝑟</m:t>
                          </m:r>
                        </m:e>
                      </m:acc>
                    </m:oMath>
                  </m:oMathPara>
                </a14:m>
                <a:endParaRPr lang="ko-KR" altLang="en-US" sz="1400" dirty="0"/>
              </a:p>
            </p:txBody>
          </p:sp>
        </mc:Choice>
        <mc:Fallback xmlns="">
          <p:sp>
            <p:nvSpPr>
              <p:cNvPr id="36" name="직사각형 35">
                <a:extLst>
                  <a:ext uri="{FF2B5EF4-FFF2-40B4-BE49-F238E27FC236}">
                    <a16:creationId xmlns:a16="http://schemas.microsoft.com/office/drawing/2014/main" id="{1F475B65-F502-4F6E-BF3A-D38C83BF6672}"/>
                  </a:ext>
                </a:extLst>
              </p:cNvPr>
              <p:cNvSpPr>
                <a:spLocks noRot="1" noChangeAspect="1" noMove="1" noResize="1" noEditPoints="1" noAdjustHandles="1" noChangeArrowheads="1" noChangeShapeType="1" noTextEdit="1"/>
              </p:cNvSpPr>
              <p:nvPr/>
            </p:nvSpPr>
            <p:spPr>
              <a:xfrm>
                <a:off x="6686279" y="1663503"/>
                <a:ext cx="313676" cy="307777"/>
              </a:xfrm>
              <a:prstGeom prst="rect">
                <a:avLst/>
              </a:prstGeom>
              <a:blipFill>
                <a:blip r:embed="rId13"/>
                <a:stretch>
                  <a:fillRect r="-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7" name="직사각형 146">
                <a:extLst>
                  <a:ext uri="{FF2B5EF4-FFF2-40B4-BE49-F238E27FC236}">
                    <a16:creationId xmlns:a16="http://schemas.microsoft.com/office/drawing/2014/main" id="{9CC9616E-02B1-483C-B1C9-9BCDEB6C52CD}"/>
                  </a:ext>
                </a:extLst>
              </p:cNvPr>
              <p:cNvSpPr/>
              <p:nvPr/>
            </p:nvSpPr>
            <p:spPr>
              <a:xfrm>
                <a:off x="5283121" y="1144603"/>
                <a:ext cx="33041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ko-KR" sz="1400" i="1" smtClean="0">
                              <a:latin typeface="Cambria Math" panose="02040503050406030204" pitchFamily="18" charset="0"/>
                            </a:rPr>
                          </m:ctrlPr>
                        </m:accPr>
                        <m:e>
                          <m:r>
                            <a:rPr lang="en-US" altLang="ko-KR" sz="1400" b="0" i="1" smtClean="0">
                              <a:latin typeface="Cambria Math" panose="02040503050406030204" pitchFamily="18" charset="0"/>
                            </a:rPr>
                            <m:t>𝑛</m:t>
                          </m:r>
                        </m:e>
                      </m:acc>
                    </m:oMath>
                  </m:oMathPara>
                </a14:m>
                <a:endParaRPr lang="ko-KR" altLang="en-US" sz="1400" dirty="0"/>
              </a:p>
            </p:txBody>
          </p:sp>
        </mc:Choice>
        <mc:Fallback xmlns="">
          <p:sp>
            <p:nvSpPr>
              <p:cNvPr id="147" name="직사각형 146">
                <a:extLst>
                  <a:ext uri="{FF2B5EF4-FFF2-40B4-BE49-F238E27FC236}">
                    <a16:creationId xmlns:a16="http://schemas.microsoft.com/office/drawing/2014/main" id="{9CC9616E-02B1-483C-B1C9-9BCDEB6C52CD}"/>
                  </a:ext>
                </a:extLst>
              </p:cNvPr>
              <p:cNvSpPr>
                <a:spLocks noRot="1" noChangeAspect="1" noMove="1" noResize="1" noEditPoints="1" noAdjustHandles="1" noChangeArrowheads="1" noChangeShapeType="1" noTextEdit="1"/>
              </p:cNvSpPr>
              <p:nvPr/>
            </p:nvSpPr>
            <p:spPr>
              <a:xfrm>
                <a:off x="5283121" y="1144603"/>
                <a:ext cx="330410" cy="307777"/>
              </a:xfrm>
              <a:prstGeom prst="rect">
                <a:avLst/>
              </a:prstGeom>
              <a:blipFill>
                <a:blip r:embed="rId14"/>
                <a:stretch>
                  <a:fillRect r="-3704"/>
                </a:stretch>
              </a:blipFill>
            </p:spPr>
            <p:txBody>
              <a:bodyPr/>
              <a:lstStyle/>
              <a:p>
                <a:r>
                  <a:rPr lang="ko-KR" altLang="en-US">
                    <a:noFill/>
                  </a:rPr>
                  <a:t> </a:t>
                </a:r>
              </a:p>
            </p:txBody>
          </p:sp>
        </mc:Fallback>
      </mc:AlternateContent>
      <p:cxnSp>
        <p:nvCxnSpPr>
          <p:cNvPr id="149" name="직선 화살표 연결선 148">
            <a:extLst>
              <a:ext uri="{FF2B5EF4-FFF2-40B4-BE49-F238E27FC236}">
                <a16:creationId xmlns:a16="http://schemas.microsoft.com/office/drawing/2014/main" id="{34E02EC3-27AE-47FA-8055-A5D222609F10}"/>
              </a:ext>
            </a:extLst>
          </p:cNvPr>
          <p:cNvCxnSpPr>
            <a:cxnSpLocks/>
          </p:cNvCxnSpPr>
          <p:nvPr/>
        </p:nvCxnSpPr>
        <p:spPr>
          <a:xfrm>
            <a:off x="5624150" y="777975"/>
            <a:ext cx="0" cy="6684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24A7953E-5758-4D0E-A039-F54F84FC0EA2}"/>
                  </a:ext>
                </a:extLst>
              </p:cNvPr>
              <p:cNvSpPr txBox="1"/>
              <p:nvPr/>
            </p:nvSpPr>
            <p:spPr>
              <a:xfrm>
                <a:off x="5681835" y="1304372"/>
                <a:ext cx="20999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150" name="TextBox 149">
                <a:extLst>
                  <a:ext uri="{FF2B5EF4-FFF2-40B4-BE49-F238E27FC236}">
                    <a16:creationId xmlns:a16="http://schemas.microsoft.com/office/drawing/2014/main" id="{24A7953E-5758-4D0E-A039-F54F84FC0EA2}"/>
                  </a:ext>
                </a:extLst>
              </p:cNvPr>
              <p:cNvSpPr txBox="1">
                <a:spLocks noRot="1" noChangeAspect="1" noMove="1" noResize="1" noEditPoints="1" noAdjustHandles="1" noChangeArrowheads="1" noChangeShapeType="1" noTextEdit="1"/>
              </p:cNvSpPr>
              <p:nvPr/>
            </p:nvSpPr>
            <p:spPr>
              <a:xfrm>
                <a:off x="5681835" y="1304372"/>
                <a:ext cx="209994" cy="184666"/>
              </a:xfrm>
              <a:prstGeom prst="rect">
                <a:avLst/>
              </a:prstGeom>
              <a:blipFill>
                <a:blip r:embed="rId15"/>
                <a:stretch>
                  <a:fillRect l="-28571" r="-2857" b="-13333"/>
                </a:stretch>
              </a:blipFill>
            </p:spPr>
            <p:txBody>
              <a:bodyPr/>
              <a:lstStyle/>
              <a:p>
                <a:r>
                  <a:rPr lang="ko-KR" altLang="en-US">
                    <a:noFill/>
                  </a:rPr>
                  <a:t> </a:t>
                </a:r>
              </a:p>
            </p:txBody>
          </p:sp>
        </mc:Fallback>
      </mc:AlternateContent>
      <p:sp>
        <p:nvSpPr>
          <p:cNvPr id="151" name="원호 150">
            <a:extLst>
              <a:ext uri="{FF2B5EF4-FFF2-40B4-BE49-F238E27FC236}">
                <a16:creationId xmlns:a16="http://schemas.microsoft.com/office/drawing/2014/main" id="{2DBD4FF7-CEF1-4A12-AD7E-A377B152EC24}"/>
              </a:ext>
            </a:extLst>
          </p:cNvPr>
          <p:cNvSpPr/>
          <p:nvPr/>
        </p:nvSpPr>
        <p:spPr>
          <a:xfrm rot="5400000">
            <a:off x="5300918" y="585193"/>
            <a:ext cx="675763" cy="741111"/>
          </a:xfrm>
          <a:prstGeom prst="arc">
            <a:avLst>
              <a:gd name="adj1" fmla="val 19799943"/>
              <a:gd name="adj2" fmla="val 18041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D0F7DB84-7463-4197-8E84-5CBC8A358C3D}"/>
                  </a:ext>
                </a:extLst>
              </p:cNvPr>
              <p:cNvSpPr txBox="1"/>
              <p:nvPr/>
            </p:nvSpPr>
            <p:spPr>
              <a:xfrm>
                <a:off x="4821890" y="1557531"/>
                <a:ext cx="1348639" cy="3693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𝜃</m:t>
                          </m:r>
                        </m:e>
                        <m:sup>
                          <m:r>
                            <a:rPr lang="en-US" altLang="ko-KR" sz="1200" b="0" i="1" smtClean="0">
                              <a:latin typeface="Cambria Math" panose="02040503050406030204" pitchFamily="18" charset="0"/>
                            </a:rPr>
                            <m:t>′′</m:t>
                          </m:r>
                        </m:sup>
                      </m:sSup>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𝑟</m:t>
                          </m:r>
                        </m:e>
                      </m:acc>
                      <m:r>
                        <a:rPr lang="en-US" altLang="ko-KR" sz="1200" b="0" i="1" smtClean="0">
                          <a:latin typeface="Cambria Math" panose="02040503050406030204" pitchFamily="18" charset="0"/>
                        </a:rPr>
                        <m:t>∙</m:t>
                      </m:r>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𝑛</m:t>
                          </m:r>
                        </m:e>
                      </m:acc>
                    </m:oMath>
                  </m:oMathPara>
                </a14:m>
                <a:br>
                  <a:rPr lang="en-US" altLang="ko-KR" sz="1200" dirty="0">
                    <a:latin typeface="LG스마트체 Regular" panose="020B0600000101010101" pitchFamily="50" charset="-127"/>
                  </a:rPr>
                </a:br>
                <a14:m>
                  <m:oMath xmlns:m="http://schemas.openxmlformats.org/officeDocument/2006/math">
                    <m:r>
                      <a:rPr lang="en-US" altLang="ko-KR" sz="1200" b="0" i="1" smtClean="0">
                        <a:latin typeface="Cambria Math" panose="02040503050406030204" pitchFamily="18" charset="0"/>
                      </a:rPr>
                      <m:t>       =90°−</m:t>
                    </m:r>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oMath>
                </a14:m>
                <a:r>
                  <a:rPr lang="en-US" altLang="ko-KR" sz="1200" b="0" dirty="0">
                    <a:latin typeface="LG스마트체 Regular" panose="020B0600000101010101" pitchFamily="50" charset="-127"/>
                  </a:rPr>
                  <a:t>(</a:t>
                </a:r>
                <a:r>
                  <a:rPr lang="ko-KR" altLang="en-US" sz="1200" b="0" dirty="0">
                    <a:latin typeface="LG스마트체 Regular" panose="020B0600000101010101" pitchFamily="50" charset="-127"/>
                  </a:rPr>
                  <a:t>평면</a:t>
                </a:r>
                <a:r>
                  <a:rPr lang="en-US" altLang="ko-KR" sz="1200" b="0" dirty="0">
                    <a:latin typeface="LG스마트체 Regular" panose="020B0600000101010101" pitchFamily="50" charset="-127"/>
                  </a:rPr>
                  <a:t>)</a:t>
                </a:r>
              </a:p>
            </p:txBody>
          </p:sp>
        </mc:Choice>
        <mc:Fallback xmlns="">
          <p:sp>
            <p:nvSpPr>
              <p:cNvPr id="152" name="TextBox 151">
                <a:extLst>
                  <a:ext uri="{FF2B5EF4-FFF2-40B4-BE49-F238E27FC236}">
                    <a16:creationId xmlns:a16="http://schemas.microsoft.com/office/drawing/2014/main" id="{D0F7DB84-7463-4197-8E84-5CBC8A358C3D}"/>
                  </a:ext>
                </a:extLst>
              </p:cNvPr>
              <p:cNvSpPr txBox="1">
                <a:spLocks noRot="1" noChangeAspect="1" noMove="1" noResize="1" noEditPoints="1" noAdjustHandles="1" noChangeArrowheads="1" noChangeShapeType="1" noTextEdit="1"/>
              </p:cNvSpPr>
              <p:nvPr/>
            </p:nvSpPr>
            <p:spPr>
              <a:xfrm>
                <a:off x="4821890" y="1557531"/>
                <a:ext cx="1348639" cy="369332"/>
              </a:xfrm>
              <a:prstGeom prst="rect">
                <a:avLst/>
              </a:prstGeom>
              <a:blipFill>
                <a:blip r:embed="rId16"/>
                <a:stretch>
                  <a:fillRect l="-4072" t="-11667" r="-5882"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3" name="직사각형 42">
                <a:extLst>
                  <a:ext uri="{FF2B5EF4-FFF2-40B4-BE49-F238E27FC236}">
                    <a16:creationId xmlns:a16="http://schemas.microsoft.com/office/drawing/2014/main" id="{546204D8-70C0-4973-961A-5A98AB32257B}"/>
                  </a:ext>
                </a:extLst>
              </p:cNvPr>
              <p:cNvSpPr/>
              <p:nvPr/>
            </p:nvSpPr>
            <p:spPr>
              <a:xfrm>
                <a:off x="1283773" y="2441761"/>
                <a:ext cx="53040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43" name="직사각형 42">
                <a:extLst>
                  <a:ext uri="{FF2B5EF4-FFF2-40B4-BE49-F238E27FC236}">
                    <a16:creationId xmlns:a16="http://schemas.microsoft.com/office/drawing/2014/main" id="{546204D8-70C0-4973-961A-5A98AB32257B}"/>
                  </a:ext>
                </a:extLst>
              </p:cNvPr>
              <p:cNvSpPr>
                <a:spLocks noRot="1" noChangeAspect="1" noMove="1" noResize="1" noEditPoints="1" noAdjustHandles="1" noChangeArrowheads="1" noChangeShapeType="1" noTextEdit="1"/>
              </p:cNvSpPr>
              <p:nvPr/>
            </p:nvSpPr>
            <p:spPr>
              <a:xfrm>
                <a:off x="1283773" y="2441761"/>
                <a:ext cx="530402" cy="276999"/>
              </a:xfrm>
              <a:prstGeom prst="rect">
                <a:avLst/>
              </a:prstGeom>
              <a:blipFill>
                <a:blip r:embed="rId1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4" name="직사각형 153">
                <a:extLst>
                  <a:ext uri="{FF2B5EF4-FFF2-40B4-BE49-F238E27FC236}">
                    <a16:creationId xmlns:a16="http://schemas.microsoft.com/office/drawing/2014/main" id="{6DDCD612-9414-413C-8F09-2824BE118C64}"/>
                  </a:ext>
                </a:extLst>
              </p:cNvPr>
              <p:cNvSpPr/>
              <p:nvPr/>
            </p:nvSpPr>
            <p:spPr>
              <a:xfrm>
                <a:off x="2641293" y="1794077"/>
                <a:ext cx="7323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4" name="직사각형 153">
                <a:extLst>
                  <a:ext uri="{FF2B5EF4-FFF2-40B4-BE49-F238E27FC236}">
                    <a16:creationId xmlns:a16="http://schemas.microsoft.com/office/drawing/2014/main" id="{6DDCD612-9414-413C-8F09-2824BE118C64}"/>
                  </a:ext>
                </a:extLst>
              </p:cNvPr>
              <p:cNvSpPr>
                <a:spLocks noRot="1" noChangeAspect="1" noMove="1" noResize="1" noEditPoints="1" noAdjustHandles="1" noChangeArrowheads="1" noChangeShapeType="1" noTextEdit="1"/>
              </p:cNvSpPr>
              <p:nvPr/>
            </p:nvSpPr>
            <p:spPr>
              <a:xfrm>
                <a:off x="2641293" y="1794077"/>
                <a:ext cx="732380" cy="276999"/>
              </a:xfrm>
              <a:prstGeom prst="rect">
                <a:avLst/>
              </a:prstGeom>
              <a:blipFill>
                <a:blip r:embed="rId1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5" name="직사각형 154">
                <a:extLst>
                  <a:ext uri="{FF2B5EF4-FFF2-40B4-BE49-F238E27FC236}">
                    <a16:creationId xmlns:a16="http://schemas.microsoft.com/office/drawing/2014/main" id="{48F99A97-4F70-4A6F-8430-0FE507601B19}"/>
                  </a:ext>
                </a:extLst>
              </p:cNvPr>
              <p:cNvSpPr/>
              <p:nvPr/>
            </p:nvSpPr>
            <p:spPr>
              <a:xfrm>
                <a:off x="4287643" y="2365098"/>
                <a:ext cx="7323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5" name="직사각형 154">
                <a:extLst>
                  <a:ext uri="{FF2B5EF4-FFF2-40B4-BE49-F238E27FC236}">
                    <a16:creationId xmlns:a16="http://schemas.microsoft.com/office/drawing/2014/main" id="{48F99A97-4F70-4A6F-8430-0FE507601B19}"/>
                  </a:ext>
                </a:extLst>
              </p:cNvPr>
              <p:cNvSpPr>
                <a:spLocks noRot="1" noChangeAspect="1" noMove="1" noResize="1" noEditPoints="1" noAdjustHandles="1" noChangeArrowheads="1" noChangeShapeType="1" noTextEdit="1"/>
              </p:cNvSpPr>
              <p:nvPr/>
            </p:nvSpPr>
            <p:spPr>
              <a:xfrm>
                <a:off x="4287643" y="2365098"/>
                <a:ext cx="732380" cy="276999"/>
              </a:xfrm>
              <a:prstGeom prst="rect">
                <a:avLst/>
              </a:prstGeom>
              <a:blipFill>
                <a:blip r:embed="rId1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D99C8F6D-8349-4FF1-983E-C739AB6E7B5F}"/>
                  </a:ext>
                </a:extLst>
              </p:cNvPr>
              <p:cNvSpPr txBox="1"/>
              <p:nvPr/>
            </p:nvSpPr>
            <p:spPr>
              <a:xfrm>
                <a:off x="777860" y="5717728"/>
                <a:ext cx="2650341"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r>
                            <a:rPr lang="en-US" altLang="ko-KR" sz="1200" b="0" i="1" smtClean="0">
                              <a:latin typeface="Cambria Math" panose="02040503050406030204" pitchFamily="18" charset="0"/>
                            </a:rPr>
                            <m:t>1</m:t>
                          </m:r>
                        </m:sub>
                      </m:sSub>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𝛽</m:t>
                          </m:r>
                        </m:e>
                        <m:sub>
                          <m:r>
                            <a:rPr lang="en-US" altLang="ko-KR" sz="1200" b="0" i="1" smtClean="0">
                              <a:latin typeface="Cambria Math" panose="02040503050406030204" pitchFamily="18" charset="0"/>
                            </a:rPr>
                            <m:t>1</m:t>
                          </m:r>
                        </m:sub>
                      </m:sSub>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𝛼</m:t>
                              </m:r>
                              <m:r>
                                <a:rPr lang="en-US" altLang="ko-KR" sz="1200" b="0" i="1" smtClean="0">
                                  <a:latin typeface="Cambria Math" panose="02040503050406030204" pitchFamily="18" charset="0"/>
                                </a:rPr>
                                <m:t>𝑑</m:t>
                              </m:r>
                            </m:e>
                          </m:d>
                        </m:e>
                        <m:sup>
                          <m:r>
                            <a:rPr lang="en-US" altLang="ko-KR" sz="1200" b="0" i="1" smtClean="0">
                              <a:latin typeface="Cambria Math" panose="02040503050406030204" pitchFamily="18" charset="0"/>
                            </a:rPr>
                            <m:t>2</m:t>
                          </m:r>
                        </m:sup>
                      </m:sSup>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56" name="TextBox 155">
                <a:extLst>
                  <a:ext uri="{FF2B5EF4-FFF2-40B4-BE49-F238E27FC236}">
                    <a16:creationId xmlns:a16="http://schemas.microsoft.com/office/drawing/2014/main" id="{D99C8F6D-8349-4FF1-983E-C739AB6E7B5F}"/>
                  </a:ext>
                </a:extLst>
              </p:cNvPr>
              <p:cNvSpPr txBox="1">
                <a:spLocks noRot="1" noChangeAspect="1" noMove="1" noResize="1" noEditPoints="1" noAdjustHandles="1" noChangeArrowheads="1" noChangeShapeType="1" noTextEdit="1"/>
              </p:cNvSpPr>
              <p:nvPr/>
            </p:nvSpPr>
            <p:spPr>
              <a:xfrm>
                <a:off x="777860" y="5717728"/>
                <a:ext cx="2650341" cy="345672"/>
              </a:xfrm>
              <a:prstGeom prst="rect">
                <a:avLst/>
              </a:prstGeom>
              <a:blipFill>
                <a:blip r:embed="rId20"/>
                <a:stretch>
                  <a:fillRect l="-2074" t="-3509" b="-140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4" name="직사각형 43">
                <a:extLst>
                  <a:ext uri="{FF2B5EF4-FFF2-40B4-BE49-F238E27FC236}">
                    <a16:creationId xmlns:a16="http://schemas.microsoft.com/office/drawing/2014/main" id="{9FC70693-FA9E-499B-9609-4249CF312B6D}"/>
                  </a:ext>
                </a:extLst>
              </p:cNvPr>
              <p:cNvSpPr/>
              <p:nvPr/>
            </p:nvSpPr>
            <p:spPr>
              <a:xfrm>
                <a:off x="3621329" y="1831005"/>
                <a:ext cx="64036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i="1">
                              <a:latin typeface="Cambria Math" panose="02040503050406030204" pitchFamily="18" charset="0"/>
                            </a:rPr>
                            <m:t>1</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44" name="직사각형 43">
                <a:extLst>
                  <a:ext uri="{FF2B5EF4-FFF2-40B4-BE49-F238E27FC236}">
                    <a16:creationId xmlns:a16="http://schemas.microsoft.com/office/drawing/2014/main" id="{9FC70693-FA9E-499B-9609-4249CF312B6D}"/>
                  </a:ext>
                </a:extLst>
              </p:cNvPr>
              <p:cNvSpPr>
                <a:spLocks noRot="1" noChangeAspect="1" noMove="1" noResize="1" noEditPoints="1" noAdjustHandles="1" noChangeArrowheads="1" noChangeShapeType="1" noTextEdit="1"/>
              </p:cNvSpPr>
              <p:nvPr/>
            </p:nvSpPr>
            <p:spPr>
              <a:xfrm>
                <a:off x="3621329" y="1831005"/>
                <a:ext cx="640367" cy="276999"/>
              </a:xfrm>
              <a:prstGeom prst="rect">
                <a:avLst/>
              </a:prstGeom>
              <a:blipFill>
                <a:blip r:embed="rId2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7" name="직사각형 156">
                <a:extLst>
                  <a:ext uri="{FF2B5EF4-FFF2-40B4-BE49-F238E27FC236}">
                    <a16:creationId xmlns:a16="http://schemas.microsoft.com/office/drawing/2014/main" id="{FF3B97EF-B0E0-4D08-B566-2490C18639DD}"/>
                  </a:ext>
                </a:extLst>
              </p:cNvPr>
              <p:cNvSpPr/>
              <p:nvPr/>
            </p:nvSpPr>
            <p:spPr>
              <a:xfrm>
                <a:off x="1940427" y="3863904"/>
                <a:ext cx="84234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i="1">
                              <a:latin typeface="Cambria Math" panose="02040503050406030204" pitchFamily="18" charset="0"/>
                            </a:rPr>
                            <m:t>1</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7" name="직사각형 156">
                <a:extLst>
                  <a:ext uri="{FF2B5EF4-FFF2-40B4-BE49-F238E27FC236}">
                    <a16:creationId xmlns:a16="http://schemas.microsoft.com/office/drawing/2014/main" id="{FF3B97EF-B0E0-4D08-B566-2490C18639DD}"/>
                  </a:ext>
                </a:extLst>
              </p:cNvPr>
              <p:cNvSpPr>
                <a:spLocks noRot="1" noChangeAspect="1" noMove="1" noResize="1" noEditPoints="1" noAdjustHandles="1" noChangeArrowheads="1" noChangeShapeType="1" noTextEdit="1"/>
              </p:cNvSpPr>
              <p:nvPr/>
            </p:nvSpPr>
            <p:spPr>
              <a:xfrm>
                <a:off x="1940427" y="3863904"/>
                <a:ext cx="842346" cy="276999"/>
              </a:xfrm>
              <a:prstGeom prst="rect">
                <a:avLst/>
              </a:prstGeom>
              <a:blipFill>
                <a:blip r:embed="rId2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8" name="직사각형 157">
                <a:extLst>
                  <a:ext uri="{FF2B5EF4-FFF2-40B4-BE49-F238E27FC236}">
                    <a16:creationId xmlns:a16="http://schemas.microsoft.com/office/drawing/2014/main" id="{2C118820-6D22-4432-8A47-564FD6394F81}"/>
                  </a:ext>
                </a:extLst>
              </p:cNvPr>
              <p:cNvSpPr/>
              <p:nvPr/>
            </p:nvSpPr>
            <p:spPr>
              <a:xfrm>
                <a:off x="4305987" y="3339994"/>
                <a:ext cx="6403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8" name="직사각형 157">
                <a:extLst>
                  <a:ext uri="{FF2B5EF4-FFF2-40B4-BE49-F238E27FC236}">
                    <a16:creationId xmlns:a16="http://schemas.microsoft.com/office/drawing/2014/main" id="{2C118820-6D22-4432-8A47-564FD6394F81}"/>
                  </a:ext>
                </a:extLst>
              </p:cNvPr>
              <p:cNvSpPr>
                <a:spLocks noRot="1" noChangeAspect="1" noMove="1" noResize="1" noEditPoints="1" noAdjustHandles="1" noChangeArrowheads="1" noChangeShapeType="1" noTextEdit="1"/>
              </p:cNvSpPr>
              <p:nvPr/>
            </p:nvSpPr>
            <p:spPr>
              <a:xfrm>
                <a:off x="4305987" y="3339994"/>
                <a:ext cx="640368" cy="276999"/>
              </a:xfrm>
              <a:prstGeom prst="rect">
                <a:avLst/>
              </a:prstGeom>
              <a:blipFill>
                <a:blip r:embed="rId2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9" name="직사각형 158">
                <a:extLst>
                  <a:ext uri="{FF2B5EF4-FFF2-40B4-BE49-F238E27FC236}">
                    <a16:creationId xmlns:a16="http://schemas.microsoft.com/office/drawing/2014/main" id="{C78D75B0-6461-41D9-88E1-DC5BA133FF3D}"/>
                  </a:ext>
                </a:extLst>
              </p:cNvPr>
              <p:cNvSpPr/>
              <p:nvPr/>
            </p:nvSpPr>
            <p:spPr>
              <a:xfrm>
                <a:off x="3730521" y="3927840"/>
                <a:ext cx="84234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0.5</m:t>
                      </m:r>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oMath>
                  </m:oMathPara>
                </a14:m>
                <a:endParaRPr lang="ko-KR" altLang="en-US" sz="1200" dirty="0"/>
              </a:p>
            </p:txBody>
          </p:sp>
        </mc:Choice>
        <mc:Fallback xmlns="">
          <p:sp>
            <p:nvSpPr>
              <p:cNvPr id="159" name="직사각형 158">
                <a:extLst>
                  <a:ext uri="{FF2B5EF4-FFF2-40B4-BE49-F238E27FC236}">
                    <a16:creationId xmlns:a16="http://schemas.microsoft.com/office/drawing/2014/main" id="{C78D75B0-6461-41D9-88E1-DC5BA133FF3D}"/>
                  </a:ext>
                </a:extLst>
              </p:cNvPr>
              <p:cNvSpPr>
                <a:spLocks noRot="1" noChangeAspect="1" noMove="1" noResize="1" noEditPoints="1" noAdjustHandles="1" noChangeArrowheads="1" noChangeShapeType="1" noTextEdit="1"/>
              </p:cNvSpPr>
              <p:nvPr/>
            </p:nvSpPr>
            <p:spPr>
              <a:xfrm>
                <a:off x="3730521" y="3927840"/>
                <a:ext cx="842346" cy="276999"/>
              </a:xfrm>
              <a:prstGeom prst="rect">
                <a:avLst/>
              </a:prstGeom>
              <a:blipFill>
                <a:blip r:embed="rId24"/>
                <a:stretch>
                  <a:fillRect/>
                </a:stretch>
              </a:blipFill>
            </p:spPr>
            <p:txBody>
              <a:bodyPr/>
              <a:lstStyle/>
              <a:p>
                <a:r>
                  <a:rPr lang="ko-KR" altLang="en-US">
                    <a:noFill/>
                  </a:rPr>
                  <a:t> </a:t>
                </a:r>
              </a:p>
            </p:txBody>
          </p:sp>
        </mc:Fallback>
      </mc:AlternateContent>
      <p:cxnSp>
        <p:nvCxnSpPr>
          <p:cNvPr id="161" name="직선 화살표 연결선 160">
            <a:extLst>
              <a:ext uri="{FF2B5EF4-FFF2-40B4-BE49-F238E27FC236}">
                <a16:creationId xmlns:a16="http://schemas.microsoft.com/office/drawing/2014/main" id="{B578A9C4-5796-4919-95DC-0A1B7ADAB863}"/>
              </a:ext>
            </a:extLst>
          </p:cNvPr>
          <p:cNvCxnSpPr>
            <a:cxnSpLocks/>
          </p:cNvCxnSpPr>
          <p:nvPr/>
        </p:nvCxnSpPr>
        <p:spPr>
          <a:xfrm flipH="1" flipV="1">
            <a:off x="6079085" y="593512"/>
            <a:ext cx="1710795" cy="2038835"/>
          </a:xfrm>
          <a:prstGeom prst="straightConnector1">
            <a:avLst/>
          </a:prstGeom>
          <a:ln>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직사각형 163">
                <a:extLst>
                  <a:ext uri="{FF2B5EF4-FFF2-40B4-BE49-F238E27FC236}">
                    <a16:creationId xmlns:a16="http://schemas.microsoft.com/office/drawing/2014/main" id="{95B87A68-43EB-4F77-AD22-898B11817873}"/>
                  </a:ext>
                </a:extLst>
              </p:cNvPr>
              <p:cNvSpPr/>
              <p:nvPr/>
            </p:nvSpPr>
            <p:spPr>
              <a:xfrm>
                <a:off x="7091631" y="1344638"/>
                <a:ext cx="2441053" cy="527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sz="1400" b="0" i="1" smtClean="0">
                              <a:latin typeface="Cambria Math" panose="02040503050406030204" pitchFamily="18" charset="0"/>
                            </a:rPr>
                          </m:ctrlPr>
                        </m:sSupPr>
                        <m:e>
                          <m:r>
                            <a:rPr lang="en-US" altLang="ko-KR" sz="1400" i="1" smtClean="0">
                              <a:latin typeface="Cambria Math" panose="02040503050406030204" pitchFamily="18" charset="0"/>
                            </a:rPr>
                            <m:t>𝑑</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r>
                            <a:rPr lang="en-US" altLang="ko-KR" sz="1400" b="0" i="1" smtClean="0">
                              <a:latin typeface="Cambria Math" panose="02040503050406030204" pitchFamily="18" charset="0"/>
                            </a:rPr>
                            <m:t>1</m:t>
                          </m:r>
                        </m:num>
                        <m:den>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cos</m:t>
                              </m:r>
                            </m:fName>
                            <m:e>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90°−</m:t>
                                  </m:r>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𝜃</m:t>
                                      </m:r>
                                    </m:e>
                                    <m:sup>
                                      <m:r>
                                        <a:rPr lang="en-US" altLang="ko-KR" sz="1400" b="0" i="1" smtClean="0">
                                          <a:latin typeface="Cambria Math" panose="02040503050406030204" pitchFamily="18" charset="0"/>
                                        </a:rPr>
                                        <m:t>′</m:t>
                                      </m:r>
                                    </m:sup>
                                  </m:sSup>
                                </m:e>
                              </m:d>
                            </m:e>
                          </m:func>
                        </m:den>
                      </m:f>
                      <m:r>
                        <a:rPr lang="en-US" altLang="ko-KR" sz="1400" b="0" i="1" smtClean="0">
                          <a:latin typeface="Cambria Math" panose="02040503050406030204" pitchFamily="18" charset="0"/>
                        </a:rPr>
                        <m:t>=</m:t>
                      </m:r>
                      <m:f>
                        <m:fPr>
                          <m:ctrlPr>
                            <a:rPr lang="en-US" altLang="ko-KR" sz="1400" i="1">
                              <a:latin typeface="Cambria Math" panose="02040503050406030204" pitchFamily="18" charset="0"/>
                            </a:rPr>
                          </m:ctrlPr>
                        </m:fPr>
                        <m:num>
                          <m:r>
                            <a:rPr lang="en-US" altLang="ko-KR" sz="1400" i="1">
                              <a:latin typeface="Cambria Math" panose="02040503050406030204" pitchFamily="18" charset="0"/>
                            </a:rPr>
                            <m:t>1</m:t>
                          </m:r>
                        </m:num>
                        <m:den>
                          <m:func>
                            <m:funcPr>
                              <m:ctrlPr>
                                <a:rPr lang="en-US" altLang="ko-KR" sz="1400" i="1">
                                  <a:latin typeface="Cambria Math" panose="02040503050406030204" pitchFamily="18" charset="0"/>
                                </a:rPr>
                              </m:ctrlPr>
                            </m:funcPr>
                            <m:fName>
                              <m:r>
                                <m:rPr>
                                  <m:sty m:val="p"/>
                                </m:rPr>
                                <a:rPr lang="en-US" altLang="ko-KR" sz="1400" b="0" i="0" smtClean="0">
                                  <a:latin typeface="Cambria Math" panose="02040503050406030204" pitchFamily="18" charset="0"/>
                                </a:rPr>
                                <m:t>sin</m:t>
                              </m:r>
                            </m:fName>
                            <m:e>
                              <m:d>
                                <m:dPr>
                                  <m:ctrlPr>
                                    <a:rPr lang="en-US" altLang="ko-KR" sz="1400" i="1">
                                      <a:latin typeface="Cambria Math" panose="02040503050406030204" pitchFamily="18" charset="0"/>
                                    </a:rPr>
                                  </m:ctrlPr>
                                </m:dPr>
                                <m:e>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𝜃</m:t>
                                      </m:r>
                                    </m:e>
                                    <m:sup>
                                      <m:r>
                                        <a:rPr lang="en-US" altLang="ko-KR" sz="1400" i="1">
                                          <a:latin typeface="Cambria Math" panose="02040503050406030204" pitchFamily="18" charset="0"/>
                                        </a:rPr>
                                        <m:t>′</m:t>
                                      </m:r>
                                    </m:sup>
                                  </m:sSup>
                                </m:e>
                              </m:d>
                            </m:e>
                          </m:func>
                        </m:den>
                      </m:f>
                    </m:oMath>
                  </m:oMathPara>
                </a14:m>
                <a:endParaRPr lang="ko-KR" altLang="en-US" sz="1400" dirty="0"/>
              </a:p>
            </p:txBody>
          </p:sp>
        </mc:Choice>
        <mc:Fallback xmlns="">
          <p:sp>
            <p:nvSpPr>
              <p:cNvPr id="164" name="직사각형 163">
                <a:extLst>
                  <a:ext uri="{FF2B5EF4-FFF2-40B4-BE49-F238E27FC236}">
                    <a16:creationId xmlns:a16="http://schemas.microsoft.com/office/drawing/2014/main" id="{95B87A68-43EB-4F77-AD22-898B11817873}"/>
                  </a:ext>
                </a:extLst>
              </p:cNvPr>
              <p:cNvSpPr>
                <a:spLocks noRot="1" noChangeAspect="1" noMove="1" noResize="1" noEditPoints="1" noAdjustHandles="1" noChangeArrowheads="1" noChangeShapeType="1" noTextEdit="1"/>
              </p:cNvSpPr>
              <p:nvPr/>
            </p:nvSpPr>
            <p:spPr>
              <a:xfrm>
                <a:off x="7091631" y="1344638"/>
                <a:ext cx="2441053" cy="527517"/>
              </a:xfrm>
              <a:prstGeom prst="rect">
                <a:avLst/>
              </a:prstGeom>
              <a:blipFill>
                <a:blip r:embed="rId2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0F12DDB-6322-4BF3-BBC1-01C801FE39F7}"/>
                  </a:ext>
                </a:extLst>
              </p:cNvPr>
              <p:cNvSpPr txBox="1"/>
              <p:nvPr/>
            </p:nvSpPr>
            <p:spPr>
              <a:xfrm>
                <a:off x="3957950" y="5717728"/>
                <a:ext cx="2650341"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𝑆</m:t>
                          </m:r>
                          <m:r>
                            <a:rPr lang="en-US" altLang="ko-KR" sz="1200" b="0" i="1" smtClean="0">
                              <a:latin typeface="Cambria Math" panose="02040503050406030204" pitchFamily="18" charset="0"/>
                            </a:rPr>
                            <m:t>2</m:t>
                          </m:r>
                        </m:sub>
                      </m:sSub>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𝜆</m:t>
                          </m:r>
                        </m:e>
                      </m:d>
                      <m:r>
                        <a:rPr lang="en-US" altLang="ko-KR" sz="1200" b="0" i="1" smtClean="0">
                          <a:latin typeface="Cambria Math" panose="02040503050406030204" pitchFamily="18" charset="0"/>
                        </a:rPr>
                        <m:t>=0.5</m:t>
                      </m:r>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𝛽</m:t>
                          </m:r>
                        </m:e>
                        <m:sub>
                          <m:r>
                            <a:rPr lang="en-US" altLang="ko-KR" sz="1200" b="0" i="1" smtClean="0">
                              <a:latin typeface="Cambria Math" panose="02040503050406030204" pitchFamily="18" charset="0"/>
                            </a:rPr>
                            <m:t>2</m:t>
                          </m:r>
                        </m:sub>
                      </m:sSub>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𝛼</m:t>
                              </m:r>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m:t>
                              </m:r>
                            </m:e>
                          </m:d>
                        </m:e>
                        <m:sup>
                          <m:r>
                            <a:rPr lang="en-US" altLang="ko-KR" sz="1200" b="0" i="1" smtClean="0">
                              <a:latin typeface="Cambria Math" panose="02040503050406030204" pitchFamily="18" charset="0"/>
                            </a:rPr>
                            <m:t>2</m:t>
                          </m:r>
                        </m:sup>
                      </m:sSup>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69" name="TextBox 68">
                <a:extLst>
                  <a:ext uri="{FF2B5EF4-FFF2-40B4-BE49-F238E27FC236}">
                    <a16:creationId xmlns:a16="http://schemas.microsoft.com/office/drawing/2014/main" id="{30F12DDB-6322-4BF3-BBC1-01C801FE39F7}"/>
                  </a:ext>
                </a:extLst>
              </p:cNvPr>
              <p:cNvSpPr txBox="1">
                <a:spLocks noRot="1" noChangeAspect="1" noMove="1" noResize="1" noEditPoints="1" noAdjustHandles="1" noChangeArrowheads="1" noChangeShapeType="1" noTextEdit="1"/>
              </p:cNvSpPr>
              <p:nvPr/>
            </p:nvSpPr>
            <p:spPr>
              <a:xfrm>
                <a:off x="3957950" y="5717728"/>
                <a:ext cx="2650341" cy="345672"/>
              </a:xfrm>
              <a:prstGeom prst="rect">
                <a:avLst/>
              </a:prstGeom>
              <a:blipFill>
                <a:blip r:embed="rId26"/>
                <a:stretch>
                  <a:fillRect l="-2069" t="-3509" b="-140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F0361BB0-626C-484C-8EC3-BAC6F234D790}"/>
                  </a:ext>
                </a:extLst>
              </p:cNvPr>
              <p:cNvSpPr/>
              <p:nvPr/>
            </p:nvSpPr>
            <p:spPr>
              <a:xfrm>
                <a:off x="1404330" y="623673"/>
                <a:ext cx="1297599" cy="6463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𝜙</m:t>
                          </m:r>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oMath>
                    <m:oMath xmlns:m="http://schemas.openxmlformats.org/officeDocument/2006/math">
                      <m:r>
                        <a:rPr lang="en-US" altLang="ko-KR" sz="1200" b="0" i="1" smtClean="0">
                          <a:latin typeface="Cambria Math" panose="02040503050406030204" pitchFamily="18" charset="0"/>
                        </a:rPr>
                        <m:t>𝑦</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𝜙</m:t>
                          </m:r>
                        </m:e>
                      </m:func>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oMath>
                    <m:oMath xmlns:m="http://schemas.openxmlformats.org/officeDocument/2006/math">
                      <m:r>
                        <a:rPr lang="en-US" altLang="ko-KR" sz="1200" b="0" i="1" smtClean="0">
                          <a:latin typeface="Cambria Math" panose="02040503050406030204" pitchFamily="18" charset="0"/>
                        </a:rPr>
                        <m:t>𝑧</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𝜙</m:t>
                          </m:r>
                        </m:e>
                      </m:func>
                    </m:oMath>
                  </m:oMathPara>
                </a14:m>
                <a:br>
                  <a:rPr lang="en-US" altLang="ko-KR" sz="1200" b="0" dirty="0"/>
                </a:br>
                <a:endParaRPr lang="ko-KR" altLang="en-US" sz="1200" dirty="0"/>
              </a:p>
            </p:txBody>
          </p:sp>
        </mc:Choice>
        <mc:Fallback xmlns="">
          <p:sp>
            <p:nvSpPr>
              <p:cNvPr id="70" name="직사각형 69">
                <a:extLst>
                  <a:ext uri="{FF2B5EF4-FFF2-40B4-BE49-F238E27FC236}">
                    <a16:creationId xmlns:a16="http://schemas.microsoft.com/office/drawing/2014/main" id="{F0361BB0-626C-484C-8EC3-BAC6F234D790}"/>
                  </a:ext>
                </a:extLst>
              </p:cNvPr>
              <p:cNvSpPr>
                <a:spLocks noRot="1" noChangeAspect="1" noMove="1" noResize="1" noEditPoints="1" noAdjustHandles="1" noChangeArrowheads="1" noChangeShapeType="1" noTextEdit="1"/>
              </p:cNvSpPr>
              <p:nvPr/>
            </p:nvSpPr>
            <p:spPr>
              <a:xfrm>
                <a:off x="1404330" y="623673"/>
                <a:ext cx="1297599" cy="646395"/>
              </a:xfrm>
              <a:prstGeom prst="rect">
                <a:avLst/>
              </a:prstGeom>
              <a:blipFill>
                <a:blip r:embed="rId27"/>
                <a:stretch>
                  <a:fillRect b="-94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733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85" name="이등변 삼각형 84">
            <a:extLst>
              <a:ext uri="{FF2B5EF4-FFF2-40B4-BE49-F238E27FC236}">
                <a16:creationId xmlns:a16="http://schemas.microsoft.com/office/drawing/2014/main" id="{94B3EE17-E984-4691-ADAA-1B20DC8F8103}"/>
              </a:ext>
            </a:extLst>
          </p:cNvPr>
          <p:cNvSpPr/>
          <p:nvPr/>
        </p:nvSpPr>
        <p:spPr>
          <a:xfrm rot="16200000" flipV="1">
            <a:off x="555196" y="999813"/>
            <a:ext cx="298081" cy="614178"/>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타원 93">
            <a:extLst>
              <a:ext uri="{FF2B5EF4-FFF2-40B4-BE49-F238E27FC236}">
                <a16:creationId xmlns:a16="http://schemas.microsoft.com/office/drawing/2014/main" id="{5879911F-C652-4E9D-91F9-378AAEB69A4B}"/>
              </a:ext>
            </a:extLst>
          </p:cNvPr>
          <p:cNvSpPr/>
          <p:nvPr/>
        </p:nvSpPr>
        <p:spPr>
          <a:xfrm rot="5400000">
            <a:off x="-202723" y="1107021"/>
            <a:ext cx="889995" cy="399762"/>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D99C8F6D-8349-4FF1-983E-C739AB6E7B5F}"/>
                  </a:ext>
                </a:extLst>
              </p:cNvPr>
              <p:cNvSpPr txBox="1"/>
              <p:nvPr/>
            </p:nvSpPr>
            <p:spPr>
              <a:xfrm>
                <a:off x="2044972" y="980459"/>
                <a:ext cx="1437573"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𝑠</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p:sp>
            <p:nvSpPr>
              <p:cNvPr id="156" name="TextBox 155">
                <a:extLst>
                  <a:ext uri="{FF2B5EF4-FFF2-40B4-BE49-F238E27FC236}">
                    <a16:creationId xmlns:a16="http://schemas.microsoft.com/office/drawing/2014/main" id="{D99C8F6D-8349-4FF1-983E-C739AB6E7B5F}"/>
                  </a:ext>
                </a:extLst>
              </p:cNvPr>
              <p:cNvSpPr txBox="1">
                <a:spLocks noRot="1" noChangeAspect="1" noMove="1" noResize="1" noEditPoints="1" noAdjustHandles="1" noChangeArrowheads="1" noChangeShapeType="1" noTextEdit="1"/>
              </p:cNvSpPr>
              <p:nvPr/>
            </p:nvSpPr>
            <p:spPr>
              <a:xfrm>
                <a:off x="2044972" y="980459"/>
                <a:ext cx="1437573" cy="206723"/>
              </a:xfrm>
              <a:prstGeom prst="rect">
                <a:avLst/>
              </a:prstGeom>
              <a:blipFill>
                <a:blip r:embed="rId3"/>
                <a:stretch>
                  <a:fillRect b="-17647"/>
                </a:stretch>
              </a:blipFill>
            </p:spPr>
            <p:txBody>
              <a:bodyPr/>
              <a:lstStyle/>
              <a:p>
                <a:r>
                  <a:rPr lang="ko-KR" altLang="en-US">
                    <a:noFill/>
                  </a:rPr>
                  <a:t> </a:t>
                </a:r>
              </a:p>
            </p:txBody>
          </p:sp>
        </mc:Fallback>
      </mc:AlternateContent>
      <p:cxnSp>
        <p:nvCxnSpPr>
          <p:cNvPr id="70" name="직선 연결선 69">
            <a:extLst>
              <a:ext uri="{FF2B5EF4-FFF2-40B4-BE49-F238E27FC236}">
                <a16:creationId xmlns:a16="http://schemas.microsoft.com/office/drawing/2014/main" id="{2CC13B56-2F57-416E-97F5-105EA563F92E}"/>
              </a:ext>
            </a:extLst>
          </p:cNvPr>
          <p:cNvCxnSpPr>
            <a:cxnSpLocks/>
          </p:cNvCxnSpPr>
          <p:nvPr/>
        </p:nvCxnSpPr>
        <p:spPr>
          <a:xfrm flipV="1">
            <a:off x="1641734" y="626417"/>
            <a:ext cx="0" cy="531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그룹 5">
            <a:extLst>
              <a:ext uri="{FF2B5EF4-FFF2-40B4-BE49-F238E27FC236}">
                <a16:creationId xmlns:a16="http://schemas.microsoft.com/office/drawing/2014/main" id="{5313769A-9FCC-45D9-BE92-1B3FB1060075}"/>
              </a:ext>
            </a:extLst>
          </p:cNvPr>
          <p:cNvGrpSpPr/>
          <p:nvPr/>
        </p:nvGrpSpPr>
        <p:grpSpPr>
          <a:xfrm>
            <a:off x="1487708" y="1187182"/>
            <a:ext cx="308052" cy="239440"/>
            <a:chOff x="2843213" y="2691883"/>
            <a:chExt cx="308052" cy="239440"/>
          </a:xfrm>
        </p:grpSpPr>
        <p:cxnSp>
          <p:nvCxnSpPr>
            <p:cNvPr id="72" name="직선 연결선 71">
              <a:extLst>
                <a:ext uri="{FF2B5EF4-FFF2-40B4-BE49-F238E27FC236}">
                  <a16:creationId xmlns:a16="http://schemas.microsoft.com/office/drawing/2014/main" id="{31BB7587-44EF-4481-B2E7-A3D5FF03EB64}"/>
                </a:ext>
              </a:extLst>
            </p:cNvPr>
            <p:cNvCxnSpPr>
              <a:cxnSpLocks/>
            </p:cNvCxnSpPr>
            <p:nvPr/>
          </p:nvCxnSpPr>
          <p:spPr>
            <a:xfrm>
              <a:off x="2843213" y="2691883"/>
              <a:ext cx="30805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이등변 삼각형 3">
              <a:extLst>
                <a:ext uri="{FF2B5EF4-FFF2-40B4-BE49-F238E27FC236}">
                  <a16:creationId xmlns:a16="http://schemas.microsoft.com/office/drawing/2014/main" id="{6A494A88-50DC-4644-A984-E95184A2EF3F}"/>
                </a:ext>
              </a:extLst>
            </p:cNvPr>
            <p:cNvSpPr/>
            <p:nvPr/>
          </p:nvSpPr>
          <p:spPr>
            <a:xfrm>
              <a:off x="2863889" y="2701409"/>
              <a:ext cx="266700" cy="229914"/>
            </a:xfrm>
            <a:prstGeom prst="triangl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6" name="직선 연결선 75">
            <a:extLst>
              <a:ext uri="{FF2B5EF4-FFF2-40B4-BE49-F238E27FC236}">
                <a16:creationId xmlns:a16="http://schemas.microsoft.com/office/drawing/2014/main" id="{F379C5B8-4735-4415-B22C-5F99DD6BA6D4}"/>
              </a:ext>
            </a:extLst>
          </p:cNvPr>
          <p:cNvCxnSpPr>
            <a:cxnSpLocks/>
          </p:cNvCxnSpPr>
          <p:nvPr/>
        </p:nvCxnSpPr>
        <p:spPr>
          <a:xfrm flipV="1">
            <a:off x="1641734" y="1426622"/>
            <a:ext cx="0" cy="531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000992A-E380-4540-AC82-4E0C6E56C6B3}"/>
                  </a:ext>
                </a:extLst>
              </p:cNvPr>
              <p:cNvSpPr txBox="1"/>
              <p:nvPr/>
            </p:nvSpPr>
            <p:spPr>
              <a:xfrm>
                <a:off x="2044972" y="1485621"/>
                <a:ext cx="4265655" cy="21833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𝑛</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𝑠𝑖𝑔</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𝐿𝑂</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𝑏𝑎𝑐𝑘𝑔𝑟𝑜𝑢𝑛𝑑</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𝑑𝑎𝑟𝑘</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𝑡h𝑒𝑟𝑚𝑎𝑙</m:t>
                              </m:r>
                            </m:sub>
                            <m:sup>
                              <m:r>
                                <a:rPr lang="en-US" altLang="ko-KR" sz="1200" i="1">
                                  <a:latin typeface="Cambria Math" panose="02040503050406030204" pitchFamily="18" charset="0"/>
                                </a:rPr>
                                <m:t>2</m:t>
                              </m:r>
                            </m:sup>
                          </m:sSubSup>
                        </m:e>
                      </m:d>
                    </m:oMath>
                  </m:oMathPara>
                </a14:m>
                <a:endParaRPr lang="en-US" altLang="ko-KR" sz="1200" b="0" dirty="0">
                  <a:latin typeface="LG스마트체 Regular" panose="020B0600000101010101" pitchFamily="50" charset="-127"/>
                </a:endParaRPr>
              </a:p>
            </p:txBody>
          </p:sp>
        </mc:Choice>
        <mc:Fallback>
          <p:sp>
            <p:nvSpPr>
              <p:cNvPr id="12" name="TextBox 11">
                <a:extLst>
                  <a:ext uri="{FF2B5EF4-FFF2-40B4-BE49-F238E27FC236}">
                    <a16:creationId xmlns:a16="http://schemas.microsoft.com/office/drawing/2014/main" id="{B000992A-E380-4540-AC82-4E0C6E56C6B3}"/>
                  </a:ext>
                </a:extLst>
              </p:cNvPr>
              <p:cNvSpPr txBox="1">
                <a:spLocks noRot="1" noChangeAspect="1" noMove="1" noResize="1" noEditPoints="1" noAdjustHandles="1" noChangeArrowheads="1" noChangeShapeType="1" noTextEdit="1"/>
              </p:cNvSpPr>
              <p:nvPr/>
            </p:nvSpPr>
            <p:spPr>
              <a:xfrm>
                <a:off x="2044972" y="1485621"/>
                <a:ext cx="4265655" cy="218330"/>
              </a:xfrm>
              <a:prstGeom prst="rect">
                <a:avLst/>
              </a:prstGeom>
              <a:blipFill>
                <a:blip r:embed="rId4"/>
                <a:stretch>
                  <a:fillRect b="-277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7300FF-C462-4939-8D75-5C83356C0B9E}"/>
                  </a:ext>
                </a:extLst>
              </p:cNvPr>
              <p:cNvSpPr txBox="1"/>
              <p:nvPr/>
            </p:nvSpPr>
            <p:spPr>
              <a:xfrm>
                <a:off x="109008" y="4835079"/>
                <a:ext cx="1449564" cy="2101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sub>
                            <m:sup>
                              <m:r>
                                <a:rPr lang="en-US" altLang="ko-KR" sz="1200" i="1">
                                  <a:latin typeface="Cambria Math" panose="02040503050406030204" pitchFamily="18" charset="0"/>
                                </a:rPr>
                                <m:t>2</m:t>
                              </m:r>
                            </m:sup>
                          </m:sSubSup>
                        </m:e>
                      </m:d>
                      <m:r>
                        <a:rPr lang="en-US" altLang="ko-KR" sz="1200" i="1">
                          <a:latin typeface="Cambria Math" panose="02040503050406030204" pitchFamily="18" charset="0"/>
                        </a:rPr>
                        <m:t>=2</m:t>
                      </m:r>
                      <m:r>
                        <a:rPr lang="en-US" altLang="ko-KR" sz="1200" b="0" i="1" smtClean="0">
                          <a:latin typeface="Cambria Math" panose="02040503050406030204" pitchFamily="18" charset="0"/>
                        </a:rPr>
                        <m:t>𝑒</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𝐺</m:t>
                          </m:r>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𝐹𝑅</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𝑠</m:t>
                          </m:r>
                        </m:sub>
                      </m:sSub>
                      <m:r>
                        <a:rPr lang="en-US" altLang="ko-KR" sz="1200" b="0" i="1" smtClean="0">
                          <a:latin typeface="Cambria Math" panose="02040503050406030204" pitchFamily="18" charset="0"/>
                        </a:rPr>
                        <m:t>𝐵</m:t>
                      </m:r>
                    </m:oMath>
                  </m:oMathPara>
                </a14:m>
                <a:endParaRPr lang="en-US" altLang="ko-KR" sz="1200" b="0" dirty="0">
                  <a:latin typeface="LG스마트체 Regular" panose="020B0600000101010101" pitchFamily="50" charset="-127"/>
                </a:endParaRPr>
              </a:p>
            </p:txBody>
          </p:sp>
        </mc:Choice>
        <mc:Fallback xmlns="">
          <p:sp>
            <p:nvSpPr>
              <p:cNvPr id="13" name="TextBox 12">
                <a:extLst>
                  <a:ext uri="{FF2B5EF4-FFF2-40B4-BE49-F238E27FC236}">
                    <a16:creationId xmlns:a16="http://schemas.microsoft.com/office/drawing/2014/main" id="{4F7300FF-C462-4939-8D75-5C83356C0B9E}"/>
                  </a:ext>
                </a:extLst>
              </p:cNvPr>
              <p:cNvSpPr txBox="1">
                <a:spLocks noRot="1" noChangeAspect="1" noMove="1" noResize="1" noEditPoints="1" noAdjustHandles="1" noChangeArrowheads="1" noChangeShapeType="1" noTextEdit="1"/>
              </p:cNvSpPr>
              <p:nvPr/>
            </p:nvSpPr>
            <p:spPr>
              <a:xfrm>
                <a:off x="109008" y="4835079"/>
                <a:ext cx="1449564" cy="210122"/>
              </a:xfrm>
              <a:prstGeom prst="rect">
                <a:avLst/>
              </a:prstGeom>
              <a:blipFill>
                <a:blip r:embed="rId5"/>
                <a:stretch>
                  <a:fillRect b="-1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F52A6D-644F-4BCA-83D7-44896193B4F7}"/>
                  </a:ext>
                </a:extLst>
              </p:cNvPr>
              <p:cNvSpPr txBox="1"/>
              <p:nvPr/>
            </p:nvSpPr>
            <p:spPr>
              <a:xfrm>
                <a:off x="160909" y="3447575"/>
                <a:ext cx="1236492" cy="38081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𝑡h𝑒𝑟𝑚𝑎𝑙</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𝑘𝑇𝐵</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14" name="TextBox 13">
                <a:extLst>
                  <a:ext uri="{FF2B5EF4-FFF2-40B4-BE49-F238E27FC236}">
                    <a16:creationId xmlns:a16="http://schemas.microsoft.com/office/drawing/2014/main" id="{10F52A6D-644F-4BCA-83D7-44896193B4F7}"/>
                  </a:ext>
                </a:extLst>
              </p:cNvPr>
              <p:cNvSpPr txBox="1">
                <a:spLocks noRot="1" noChangeAspect="1" noMove="1" noResize="1" noEditPoints="1" noAdjustHandles="1" noChangeArrowheads="1" noChangeShapeType="1" noTextEdit="1"/>
              </p:cNvSpPr>
              <p:nvPr/>
            </p:nvSpPr>
            <p:spPr>
              <a:xfrm>
                <a:off x="160909" y="3447575"/>
                <a:ext cx="1236492" cy="380810"/>
              </a:xfrm>
              <a:prstGeom prst="rect">
                <a:avLst/>
              </a:prstGeom>
              <a:blipFill>
                <a:blip r:embed="rId6"/>
                <a:stretch>
                  <a:fillRect t="-3226"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964208DC-02AF-4C8E-AEE3-DB94220FB9B5}"/>
                  </a:ext>
                </a:extLst>
              </p:cNvPr>
              <p:cNvSpPr/>
              <p:nvPr/>
            </p:nvSpPr>
            <p:spPr>
              <a:xfrm>
                <a:off x="1613451" y="2962349"/>
                <a:ext cx="2000291" cy="830997"/>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𝑘</m:t>
                    </m:r>
                    <m:r>
                      <a:rPr lang="en-US" altLang="ko-KR" sz="1200" i="1">
                        <a:latin typeface="Cambria Math" panose="02040503050406030204" pitchFamily="18" charset="0"/>
                      </a:rPr>
                      <m:t> </m:t>
                    </m:r>
                  </m:oMath>
                </a14:m>
                <a:r>
                  <a:rPr lang="en-US" altLang="ko-KR" sz="1200" dirty="0"/>
                  <a:t>: </a:t>
                </a:r>
                <a:r>
                  <a:rPr lang="en-US" altLang="ko-KR" sz="1200" dirty="0" err="1"/>
                  <a:t>Boltzman</a:t>
                </a:r>
                <a:r>
                  <a:rPr lang="en-US" altLang="ko-KR" sz="1200" dirty="0"/>
                  <a:t> constant</a:t>
                </a:r>
                <a:endParaRPr lang="en-US" altLang="ko-KR" sz="1200" i="1" dirty="0">
                  <a:latin typeface="Cambria Math" panose="02040503050406030204" pitchFamily="18" charset="0"/>
                </a:endParaRPr>
              </a:p>
              <a:p>
                <a14:m>
                  <m:oMath xmlns:m="http://schemas.openxmlformats.org/officeDocument/2006/math">
                    <m:r>
                      <a:rPr lang="en-US" altLang="ko-KR" sz="1200" i="1" smtClean="0">
                        <a:latin typeface="Cambria Math" panose="02040503050406030204" pitchFamily="18" charset="0"/>
                      </a:rPr>
                      <m:t>𝑇</m:t>
                    </m:r>
                    <m:r>
                      <a:rPr lang="en-US" altLang="ko-KR" sz="1200" i="1" smtClean="0">
                        <a:latin typeface="Cambria Math" panose="02040503050406030204" pitchFamily="18" charset="0"/>
                      </a:rPr>
                      <m:t> </m:t>
                    </m:r>
                  </m:oMath>
                </a14:m>
                <a:r>
                  <a:rPr lang="en-US" altLang="ko-KR" sz="1200" dirty="0"/>
                  <a:t>: absolute temperature</a:t>
                </a:r>
              </a:p>
              <a:p>
                <a14:m>
                  <m:oMath xmlns:m="http://schemas.openxmlformats.org/officeDocument/2006/math">
                    <m:r>
                      <a:rPr lang="en-US" altLang="ko-KR" sz="1200" b="0" i="1" smtClean="0">
                        <a:latin typeface="Cambria Math" panose="02040503050406030204" pitchFamily="18" charset="0"/>
                      </a:rPr>
                      <m:t>𝐵</m:t>
                    </m:r>
                  </m:oMath>
                </a14:m>
                <a:r>
                  <a:rPr lang="ko-KR" altLang="en-US" sz="1200" dirty="0"/>
                  <a:t> </a:t>
                </a:r>
                <a:r>
                  <a:rPr lang="en-US" altLang="ko-KR" sz="1200" dirty="0"/>
                  <a:t>: bandwidth of photodiode</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oMath>
                </a14:m>
                <a:r>
                  <a:rPr lang="en-US" altLang="ko-KR" sz="1200" dirty="0"/>
                  <a:t>: load resistance = 50ohm</a:t>
                </a:r>
                <a:endParaRPr lang="ko-KR" altLang="en-US" sz="1200" dirty="0"/>
              </a:p>
            </p:txBody>
          </p:sp>
        </mc:Choice>
        <mc:Fallback xmlns="">
          <p:sp>
            <p:nvSpPr>
              <p:cNvPr id="2" name="직사각형 1">
                <a:extLst>
                  <a:ext uri="{FF2B5EF4-FFF2-40B4-BE49-F238E27FC236}">
                    <a16:creationId xmlns:a16="http://schemas.microsoft.com/office/drawing/2014/main" id="{964208DC-02AF-4C8E-AEE3-DB94220FB9B5}"/>
                  </a:ext>
                </a:extLst>
              </p:cNvPr>
              <p:cNvSpPr>
                <a:spLocks noRot="1" noChangeAspect="1" noMove="1" noResize="1" noEditPoints="1" noAdjustHandles="1" noChangeArrowheads="1" noChangeShapeType="1" noTextEdit="1"/>
              </p:cNvSpPr>
              <p:nvPr/>
            </p:nvSpPr>
            <p:spPr>
              <a:xfrm>
                <a:off x="1613451" y="2962349"/>
                <a:ext cx="2000291" cy="830997"/>
              </a:xfrm>
              <a:prstGeom prst="rect">
                <a:avLst/>
              </a:prstGeom>
              <a:blipFill>
                <a:blip r:embed="rId7"/>
                <a:stretch>
                  <a:fillRect b="-51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E696C3-E31A-4D72-9C78-94FF8714B237}"/>
                  </a:ext>
                </a:extLst>
              </p:cNvPr>
              <p:cNvSpPr txBox="1"/>
              <p:nvPr/>
            </p:nvSpPr>
            <p:spPr>
              <a:xfrm>
                <a:off x="5508577" y="2320296"/>
                <a:ext cx="1437573"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𝑠</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xmlns="">
          <p:sp>
            <p:nvSpPr>
              <p:cNvPr id="16" name="TextBox 15">
                <a:extLst>
                  <a:ext uri="{FF2B5EF4-FFF2-40B4-BE49-F238E27FC236}">
                    <a16:creationId xmlns:a16="http://schemas.microsoft.com/office/drawing/2014/main" id="{3DE696C3-E31A-4D72-9C78-94FF8714B237}"/>
                  </a:ext>
                </a:extLst>
              </p:cNvPr>
              <p:cNvSpPr txBox="1">
                <a:spLocks noRot="1" noChangeAspect="1" noMove="1" noResize="1" noEditPoints="1" noAdjustHandles="1" noChangeArrowheads="1" noChangeShapeType="1" noTextEdit="1"/>
              </p:cNvSpPr>
              <p:nvPr/>
            </p:nvSpPr>
            <p:spPr>
              <a:xfrm>
                <a:off x="5508577" y="2320296"/>
                <a:ext cx="1437573" cy="206723"/>
              </a:xfrm>
              <a:prstGeom prst="rect">
                <a:avLst/>
              </a:prstGeom>
              <a:blipFill>
                <a:blip r:embed="rId8"/>
                <a:stretch>
                  <a:fillRect b="-176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34CE5F67-521F-47AB-B75E-20DF68B4D6AD}"/>
                  </a:ext>
                </a:extLst>
              </p:cNvPr>
              <p:cNvSpPr/>
              <p:nvPr/>
            </p:nvSpPr>
            <p:spPr>
              <a:xfrm>
                <a:off x="7252410" y="1904797"/>
                <a:ext cx="2255554" cy="1015663"/>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r>
                      <a:rPr lang="en-US" altLang="ko-KR" sz="1200" i="1">
                        <a:latin typeface="Cambria Math" panose="02040503050406030204" pitchFamily="18" charset="0"/>
                      </a:rPr>
                      <m:t> </m:t>
                    </m:r>
                  </m:oMath>
                </a14:m>
                <a:r>
                  <a:rPr lang="en-US" altLang="ko-KR" sz="1200" dirty="0"/>
                  <a:t>: heterodyne mixing efficiency</a:t>
                </a:r>
                <a:endParaRPr lang="en-US" altLang="ko-KR" sz="1200" b="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𝐺</m:t>
                    </m:r>
                    <m:r>
                      <a:rPr lang="en-US" altLang="ko-KR" sz="1200" i="1">
                        <a:latin typeface="Cambria Math" panose="02040503050406030204" pitchFamily="18" charset="0"/>
                      </a:rPr>
                      <m:t> </m:t>
                    </m:r>
                  </m:oMath>
                </a14:m>
                <a:r>
                  <a:rPr lang="en-US" altLang="ko-KR" sz="1200" dirty="0"/>
                  <a:t>: pre-amplifier gain</a:t>
                </a:r>
                <a:endParaRPr lang="en-US" altLang="ko-KR" sz="120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𝑅</m:t>
                    </m:r>
                    <m:r>
                      <a:rPr lang="en-US" altLang="ko-KR" sz="1200" i="1" smtClean="0">
                        <a:latin typeface="Cambria Math" panose="02040503050406030204" pitchFamily="18" charset="0"/>
                      </a:rPr>
                      <m:t> </m:t>
                    </m:r>
                  </m:oMath>
                </a14:m>
                <a:r>
                  <a:rPr lang="en-US" altLang="ko-KR" sz="1200" dirty="0"/>
                  <a:t>: detector responsivity</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a14:m>
                <a:r>
                  <a:rPr lang="en-US" altLang="ko-KR" sz="1200" dirty="0"/>
                  <a:t>: signal power</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oMath>
                </a14:m>
                <a:r>
                  <a:rPr lang="en-US" altLang="ko-KR" sz="1200" dirty="0"/>
                  <a:t>: local oscillator power</a:t>
                </a:r>
                <a:endParaRPr lang="ko-KR" altLang="en-US" sz="1200" dirty="0"/>
              </a:p>
            </p:txBody>
          </p:sp>
        </mc:Choice>
        <mc:Fallback xmlns="">
          <p:sp>
            <p:nvSpPr>
              <p:cNvPr id="17" name="직사각형 16">
                <a:extLst>
                  <a:ext uri="{FF2B5EF4-FFF2-40B4-BE49-F238E27FC236}">
                    <a16:creationId xmlns:a16="http://schemas.microsoft.com/office/drawing/2014/main" id="{34CE5F67-521F-47AB-B75E-20DF68B4D6AD}"/>
                  </a:ext>
                </a:extLst>
              </p:cNvPr>
              <p:cNvSpPr>
                <a:spLocks noRot="1" noChangeAspect="1" noMove="1" noResize="1" noEditPoints="1" noAdjustHandles="1" noChangeArrowheads="1" noChangeShapeType="1" noTextEdit="1"/>
              </p:cNvSpPr>
              <p:nvPr/>
            </p:nvSpPr>
            <p:spPr>
              <a:xfrm>
                <a:off x="7252410" y="1904797"/>
                <a:ext cx="2255554" cy="1015663"/>
              </a:xfrm>
              <a:prstGeom prst="rect">
                <a:avLst/>
              </a:prstGeom>
              <a:blipFill>
                <a:blip r:embed="rId9"/>
                <a:stretch>
                  <a:fillRect b="-359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F5FF11E-82A1-4867-A930-8CF5BAFC1C2E}"/>
                  </a:ext>
                </a:extLst>
              </p:cNvPr>
              <p:cNvSpPr txBox="1"/>
              <p:nvPr/>
            </p:nvSpPr>
            <p:spPr>
              <a:xfrm>
                <a:off x="5454732" y="3167419"/>
                <a:ext cx="584134" cy="3210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𝑞</m:t>
                              </m:r>
                            </m:sub>
                          </m:sSub>
                          <m:r>
                            <a:rPr lang="en-US" altLang="ko-KR" sz="1200" b="0" i="1" smtClean="0">
                              <a:latin typeface="Cambria Math" panose="02040503050406030204" pitchFamily="18" charset="0"/>
                            </a:rPr>
                            <m:t>𝑒</m:t>
                          </m:r>
                        </m:num>
                        <m:den>
                          <m:r>
                            <a:rPr lang="en-US" altLang="ko-KR" sz="1200" b="0" i="1" smtClean="0">
                              <a:latin typeface="Cambria Math" panose="02040503050406030204" pitchFamily="18" charset="0"/>
                            </a:rPr>
                            <m:t>h</m:t>
                          </m:r>
                          <m:r>
                            <a:rPr lang="en-US" altLang="ko-KR" sz="1200" b="0" i="1" smtClean="0">
                              <a:latin typeface="Cambria Math" panose="02040503050406030204" pitchFamily="18" charset="0"/>
                            </a:rPr>
                            <m:t>𝜈</m:t>
                          </m:r>
                        </m:den>
                      </m:f>
                    </m:oMath>
                  </m:oMathPara>
                </a14:m>
                <a:endParaRPr lang="en-US" altLang="ko-KR" sz="1200" b="0" dirty="0">
                  <a:latin typeface="LG스마트체 Regular" panose="020B0600000101010101" pitchFamily="50" charset="-127"/>
                </a:endParaRPr>
              </a:p>
            </p:txBody>
          </p:sp>
        </mc:Choice>
        <mc:Fallback xmlns="">
          <p:sp>
            <p:nvSpPr>
              <p:cNvPr id="18" name="TextBox 17">
                <a:extLst>
                  <a:ext uri="{FF2B5EF4-FFF2-40B4-BE49-F238E27FC236}">
                    <a16:creationId xmlns:a16="http://schemas.microsoft.com/office/drawing/2014/main" id="{EF5FF11E-82A1-4867-A930-8CF5BAFC1C2E}"/>
                  </a:ext>
                </a:extLst>
              </p:cNvPr>
              <p:cNvSpPr txBox="1">
                <a:spLocks noRot="1" noChangeAspect="1" noMove="1" noResize="1" noEditPoints="1" noAdjustHandles="1" noChangeArrowheads="1" noChangeShapeType="1" noTextEdit="1"/>
              </p:cNvSpPr>
              <p:nvPr/>
            </p:nvSpPr>
            <p:spPr>
              <a:xfrm>
                <a:off x="5454732" y="3167419"/>
                <a:ext cx="584134" cy="321050"/>
              </a:xfrm>
              <a:prstGeom prst="rect">
                <a:avLst/>
              </a:prstGeom>
              <a:blipFill>
                <a:blip r:embed="rId10"/>
                <a:stretch>
                  <a:fillRect l="-9375" t="-3846"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직사각형 18">
                <a:extLst>
                  <a:ext uri="{FF2B5EF4-FFF2-40B4-BE49-F238E27FC236}">
                    <a16:creationId xmlns:a16="http://schemas.microsoft.com/office/drawing/2014/main" id="{0FEB0DB8-975B-4ABB-9A44-66099115C3C4}"/>
                  </a:ext>
                </a:extLst>
              </p:cNvPr>
              <p:cNvSpPr/>
              <p:nvPr/>
            </p:nvSpPr>
            <p:spPr>
              <a:xfrm>
                <a:off x="6173518" y="3024583"/>
                <a:ext cx="2218877" cy="475964"/>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𝑞</m:t>
                        </m:r>
                      </m:sub>
                    </m:sSub>
                    <m:r>
                      <a:rPr lang="en-US" altLang="ko-KR" sz="1200" i="1">
                        <a:latin typeface="Cambria Math" panose="02040503050406030204" pitchFamily="18" charset="0"/>
                      </a:rPr>
                      <m:t> </m:t>
                    </m:r>
                  </m:oMath>
                </a14:m>
                <a:r>
                  <a:rPr lang="en-US" altLang="ko-KR" sz="1200" dirty="0"/>
                  <a:t>: detector quantum efficiency</a:t>
                </a:r>
                <a:endParaRPr lang="en-US" altLang="ko-KR" sz="1200" b="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𝑒</m:t>
                    </m:r>
                    <m:r>
                      <a:rPr lang="en-US" altLang="ko-KR" sz="1200" i="1">
                        <a:latin typeface="Cambria Math" panose="02040503050406030204" pitchFamily="18" charset="0"/>
                      </a:rPr>
                      <m:t> </m:t>
                    </m:r>
                  </m:oMath>
                </a14:m>
                <a:r>
                  <a:rPr lang="en-US" altLang="ko-KR" sz="1200" dirty="0"/>
                  <a:t>: charge on an electro</a:t>
                </a:r>
                <a:endParaRPr lang="en-US" altLang="ko-KR" sz="1200" i="1" dirty="0">
                  <a:latin typeface="Cambria Math" panose="02040503050406030204" pitchFamily="18" charset="0"/>
                </a:endParaRPr>
              </a:p>
            </p:txBody>
          </p:sp>
        </mc:Choice>
        <mc:Fallback xmlns="">
          <p:sp>
            <p:nvSpPr>
              <p:cNvPr id="19" name="직사각형 18">
                <a:extLst>
                  <a:ext uri="{FF2B5EF4-FFF2-40B4-BE49-F238E27FC236}">
                    <a16:creationId xmlns:a16="http://schemas.microsoft.com/office/drawing/2014/main" id="{0FEB0DB8-975B-4ABB-9A44-66099115C3C4}"/>
                  </a:ext>
                </a:extLst>
              </p:cNvPr>
              <p:cNvSpPr>
                <a:spLocks noRot="1" noChangeAspect="1" noMove="1" noResize="1" noEditPoints="1" noAdjustHandles="1" noChangeArrowheads="1" noChangeShapeType="1" noTextEdit="1"/>
              </p:cNvSpPr>
              <p:nvPr/>
            </p:nvSpPr>
            <p:spPr>
              <a:xfrm>
                <a:off x="6173518" y="3024583"/>
                <a:ext cx="2218877" cy="475964"/>
              </a:xfrm>
              <a:prstGeom prst="rect">
                <a:avLst/>
              </a:prstGeom>
              <a:blipFill>
                <a:blip r:embed="rId11"/>
                <a:stretch>
                  <a:fillRect b="-102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C78B68A3-F1EC-446C-9ECA-561C5892A186}"/>
                  </a:ext>
                </a:extLst>
              </p:cNvPr>
              <p:cNvSpPr/>
              <p:nvPr/>
            </p:nvSpPr>
            <p:spPr>
              <a:xfrm>
                <a:off x="1613451" y="4768202"/>
                <a:ext cx="3719864" cy="276999"/>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𝐹</m:t>
                    </m:r>
                    <m:r>
                      <a:rPr lang="en-US" altLang="ko-KR" sz="1200" i="1">
                        <a:latin typeface="Cambria Math" panose="02040503050406030204" pitchFamily="18" charset="0"/>
                      </a:rPr>
                      <m:t> </m:t>
                    </m:r>
                  </m:oMath>
                </a14:m>
                <a:r>
                  <a:rPr lang="en-US" altLang="ko-KR" sz="1200" dirty="0"/>
                  <a:t>: excess noise factor associated with pre-amplifier gain</a:t>
                </a:r>
                <a:endParaRPr lang="ko-KR" altLang="en-US" sz="1200" dirty="0"/>
              </a:p>
            </p:txBody>
          </p:sp>
        </mc:Choice>
        <mc:Fallback xmlns="">
          <p:sp>
            <p:nvSpPr>
              <p:cNvPr id="20" name="직사각형 19">
                <a:extLst>
                  <a:ext uri="{FF2B5EF4-FFF2-40B4-BE49-F238E27FC236}">
                    <a16:creationId xmlns:a16="http://schemas.microsoft.com/office/drawing/2014/main" id="{C78B68A3-F1EC-446C-9ECA-561C5892A186}"/>
                  </a:ext>
                </a:extLst>
              </p:cNvPr>
              <p:cNvSpPr>
                <a:spLocks noRot="1" noChangeAspect="1" noMove="1" noResize="1" noEditPoints="1" noAdjustHandles="1" noChangeArrowheads="1" noChangeShapeType="1" noTextEdit="1"/>
              </p:cNvSpPr>
              <p:nvPr/>
            </p:nvSpPr>
            <p:spPr>
              <a:xfrm>
                <a:off x="1613451" y="4768202"/>
                <a:ext cx="3719864" cy="276999"/>
              </a:xfrm>
              <a:prstGeom prst="rect">
                <a:avLst/>
              </a:prstGeom>
              <a:blipFill>
                <a:blip r:embed="rId12"/>
                <a:stretch>
                  <a:fillRect b="-152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448C91-E215-4DB7-8636-E9F24092FAAD}"/>
                  </a:ext>
                </a:extLst>
              </p:cNvPr>
              <p:cNvSpPr txBox="1"/>
              <p:nvPr/>
            </p:nvSpPr>
            <p:spPr>
              <a:xfrm>
                <a:off x="489674" y="5790946"/>
                <a:ext cx="2055499"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𝑑𝑎𝑟𝑘</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𝑒𝐵</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𝑑𝑘𝑠</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𝑑𝑘𝑏</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r>
                        <a:rPr lang="en-US" altLang="ko-KR" sz="1200" b="0" i="1" smtClean="0">
                          <a:latin typeface="Cambria Math" panose="02040503050406030204" pitchFamily="18" charset="0"/>
                        </a:rPr>
                        <m:t>𝐹</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22" name="TextBox 21">
                <a:extLst>
                  <a:ext uri="{FF2B5EF4-FFF2-40B4-BE49-F238E27FC236}">
                    <a16:creationId xmlns:a16="http://schemas.microsoft.com/office/drawing/2014/main" id="{22448C91-E215-4DB7-8636-E9F24092FAAD}"/>
                  </a:ext>
                </a:extLst>
              </p:cNvPr>
              <p:cNvSpPr txBox="1">
                <a:spLocks noRot="1" noChangeAspect="1" noMove="1" noResize="1" noEditPoints="1" noAdjustHandles="1" noChangeArrowheads="1" noChangeShapeType="1" noTextEdit="1"/>
              </p:cNvSpPr>
              <p:nvPr/>
            </p:nvSpPr>
            <p:spPr>
              <a:xfrm>
                <a:off x="489674" y="5790946"/>
                <a:ext cx="2055499" cy="206723"/>
              </a:xfrm>
              <a:prstGeom prst="rect">
                <a:avLst/>
              </a:prstGeom>
              <a:blipFill>
                <a:blip r:embed="rId13"/>
                <a:stretch>
                  <a:fillRect r="-296" b="-2941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직사각형 22">
                <a:extLst>
                  <a:ext uri="{FF2B5EF4-FFF2-40B4-BE49-F238E27FC236}">
                    <a16:creationId xmlns:a16="http://schemas.microsoft.com/office/drawing/2014/main" id="{486A29C4-D2F3-416E-84C0-E6D052E60725}"/>
                  </a:ext>
                </a:extLst>
              </p:cNvPr>
              <p:cNvSpPr/>
              <p:nvPr/>
            </p:nvSpPr>
            <p:spPr>
              <a:xfrm>
                <a:off x="2545173" y="5724644"/>
                <a:ext cx="3765454" cy="461665"/>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𝑑𝑘𝑠</m:t>
                        </m:r>
                      </m:sub>
                    </m:sSub>
                    <m:r>
                      <a:rPr lang="en-US" altLang="ko-KR" sz="1200" i="1">
                        <a:latin typeface="Cambria Math" panose="02040503050406030204" pitchFamily="18" charset="0"/>
                      </a:rPr>
                      <m:t> </m:t>
                    </m:r>
                  </m:oMath>
                </a14:m>
                <a:r>
                  <a:rPr lang="en-US" altLang="ko-KR" sz="1200" dirty="0"/>
                  <a:t>: surface dark current</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𝑑𝑘𝑏</m:t>
                        </m:r>
                      </m:sub>
                    </m:sSub>
                    <m:r>
                      <a:rPr lang="en-US" altLang="ko-KR" sz="1200" i="1">
                        <a:latin typeface="Cambria Math" panose="02040503050406030204" pitchFamily="18" charset="0"/>
                      </a:rPr>
                      <m:t> </m:t>
                    </m:r>
                  </m:oMath>
                </a14:m>
                <a:r>
                  <a:rPr lang="en-US" altLang="ko-KR" sz="1200" dirty="0"/>
                  <a:t>: bulk dark current (multiplied by the gain of an APD)</a:t>
                </a:r>
                <a:endParaRPr lang="ko-KR" altLang="en-US" sz="1200" dirty="0"/>
              </a:p>
            </p:txBody>
          </p:sp>
        </mc:Choice>
        <mc:Fallback xmlns="">
          <p:sp>
            <p:nvSpPr>
              <p:cNvPr id="23" name="직사각형 22">
                <a:extLst>
                  <a:ext uri="{FF2B5EF4-FFF2-40B4-BE49-F238E27FC236}">
                    <a16:creationId xmlns:a16="http://schemas.microsoft.com/office/drawing/2014/main" id="{486A29C4-D2F3-416E-84C0-E6D052E60725}"/>
                  </a:ext>
                </a:extLst>
              </p:cNvPr>
              <p:cNvSpPr>
                <a:spLocks noRot="1" noChangeAspect="1" noMove="1" noResize="1" noEditPoints="1" noAdjustHandles="1" noChangeArrowheads="1" noChangeShapeType="1" noTextEdit="1"/>
              </p:cNvSpPr>
              <p:nvPr/>
            </p:nvSpPr>
            <p:spPr>
              <a:xfrm>
                <a:off x="2545173" y="5724644"/>
                <a:ext cx="3765454" cy="461665"/>
              </a:xfrm>
              <a:prstGeom prst="rect">
                <a:avLst/>
              </a:prstGeom>
              <a:blipFill>
                <a:blip r:embed="rId14"/>
                <a:stretch>
                  <a:fillRect b="-9211"/>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79064211-022C-496B-B30C-00A333432BD6}"/>
              </a:ext>
            </a:extLst>
          </p:cNvPr>
          <p:cNvSpPr/>
          <p:nvPr/>
        </p:nvSpPr>
        <p:spPr>
          <a:xfrm>
            <a:off x="3667979" y="828470"/>
            <a:ext cx="4538649" cy="461665"/>
          </a:xfrm>
          <a:prstGeom prst="rect">
            <a:avLst/>
          </a:prstGeom>
        </p:spPr>
        <p:txBody>
          <a:bodyPr wrap="square">
            <a:spAutoFit/>
          </a:bodyPr>
          <a:lstStyle/>
          <a:p>
            <a:r>
              <a:rPr lang="en-US" altLang="ko-KR" sz="1200" dirty="0"/>
              <a:t>Heterodyne mixing efficiency: If perfect overlap between the signal and</a:t>
            </a:r>
            <a:r>
              <a:rPr lang="ko-KR" altLang="en-US" sz="1200" dirty="0"/>
              <a:t> </a:t>
            </a:r>
            <a:r>
              <a:rPr lang="en-US" altLang="ko-KR" sz="1200" dirty="0"/>
              <a:t>the</a:t>
            </a:r>
            <a:r>
              <a:rPr lang="ko-KR" altLang="en-US" sz="1200" dirty="0"/>
              <a:t> </a:t>
            </a:r>
            <a:r>
              <a:rPr lang="en-US" altLang="ko-KR" sz="1200" dirty="0"/>
              <a:t>LO</a:t>
            </a:r>
            <a:r>
              <a:rPr lang="ko-KR" altLang="en-US" sz="1200" dirty="0"/>
              <a:t> </a:t>
            </a:r>
            <a:r>
              <a:rPr lang="en-US" altLang="ko-KR" sz="1200" dirty="0"/>
              <a:t>does</a:t>
            </a:r>
            <a:r>
              <a:rPr lang="ko-KR" altLang="en-US" sz="1200" dirty="0"/>
              <a:t> </a:t>
            </a:r>
            <a:r>
              <a:rPr lang="en-US" altLang="ko-KR" sz="1200" dirty="0"/>
              <a:t>not</a:t>
            </a:r>
            <a:r>
              <a:rPr lang="ko-KR" altLang="en-US" sz="1200" dirty="0"/>
              <a:t> </a:t>
            </a:r>
            <a:r>
              <a:rPr lang="en-US" altLang="ko-KR" sz="1200" dirty="0"/>
              <a:t>occur, some loss takes place</a:t>
            </a:r>
          </a:p>
        </p:txBody>
      </p:sp>
      <p:sp>
        <p:nvSpPr>
          <p:cNvPr id="26" name="직사각형 25">
            <a:extLst>
              <a:ext uri="{FF2B5EF4-FFF2-40B4-BE49-F238E27FC236}">
                <a16:creationId xmlns:a16="http://schemas.microsoft.com/office/drawing/2014/main" id="{BF4CAAE1-2B84-445E-9AFF-9A6B606116D6}"/>
              </a:ext>
            </a:extLst>
          </p:cNvPr>
          <p:cNvSpPr/>
          <p:nvPr/>
        </p:nvSpPr>
        <p:spPr>
          <a:xfrm>
            <a:off x="7096200" y="1627798"/>
            <a:ext cx="1954638" cy="276999"/>
          </a:xfrm>
          <a:prstGeom prst="rect">
            <a:avLst/>
          </a:prstGeom>
        </p:spPr>
        <p:txBody>
          <a:bodyPr wrap="none">
            <a:spAutoFit/>
          </a:bodyPr>
          <a:lstStyle/>
          <a:p>
            <a:r>
              <a:rPr lang="en-US" altLang="ko-KR" sz="1200" dirty="0"/>
              <a:t>Standard deviation of noises</a:t>
            </a:r>
            <a:endParaRPr lang="ko-KR" altLang="en-US" sz="1200" dirty="0"/>
          </a:p>
        </p:txBody>
      </p:sp>
      <p:sp>
        <p:nvSpPr>
          <p:cNvPr id="24" name="직사각형 23">
            <a:extLst>
              <a:ext uri="{FF2B5EF4-FFF2-40B4-BE49-F238E27FC236}">
                <a16:creationId xmlns:a16="http://schemas.microsoft.com/office/drawing/2014/main" id="{F088E4D4-1820-49CB-A934-D708A7C9125D}"/>
              </a:ext>
            </a:extLst>
          </p:cNvPr>
          <p:cNvSpPr/>
          <p:nvPr/>
        </p:nvSpPr>
        <p:spPr>
          <a:xfrm>
            <a:off x="95060" y="2275770"/>
            <a:ext cx="4538649" cy="461665"/>
          </a:xfrm>
          <a:prstGeom prst="rect">
            <a:avLst/>
          </a:prstGeom>
        </p:spPr>
        <p:txBody>
          <a:bodyPr wrap="square">
            <a:spAutoFit/>
          </a:bodyPr>
          <a:lstStyle/>
          <a:p>
            <a:r>
              <a:rPr lang="en-US" altLang="ko-KR" sz="1200" dirty="0"/>
              <a:t>Thermal noise: generated by load resister, white noise, Gaussian statics, mean = 0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7AC7023-5C32-4D90-9B8E-66BD1791EB50}"/>
                  </a:ext>
                </a:extLst>
              </p:cNvPr>
              <p:cNvSpPr txBox="1"/>
              <p:nvPr/>
            </p:nvSpPr>
            <p:spPr>
              <a:xfrm>
                <a:off x="160909" y="2949452"/>
                <a:ext cx="1156983" cy="38081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𝑡h𝑒𝑟𝑚𝑎𝑙</m:t>
                          </m:r>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𝑘𝑇𝐵</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27" name="TextBox 26">
                <a:extLst>
                  <a:ext uri="{FF2B5EF4-FFF2-40B4-BE49-F238E27FC236}">
                    <a16:creationId xmlns:a16="http://schemas.microsoft.com/office/drawing/2014/main" id="{27AC7023-5C32-4D90-9B8E-66BD1791EB50}"/>
                  </a:ext>
                </a:extLst>
              </p:cNvPr>
              <p:cNvSpPr txBox="1">
                <a:spLocks noRot="1" noChangeAspect="1" noMove="1" noResize="1" noEditPoints="1" noAdjustHandles="1" noChangeArrowheads="1" noChangeShapeType="1" noTextEdit="1"/>
              </p:cNvSpPr>
              <p:nvPr/>
            </p:nvSpPr>
            <p:spPr>
              <a:xfrm>
                <a:off x="160909" y="2949452"/>
                <a:ext cx="1156983" cy="380810"/>
              </a:xfrm>
              <a:prstGeom prst="rect">
                <a:avLst/>
              </a:prstGeom>
              <a:blipFill>
                <a:blip r:embed="rId15"/>
                <a:stretch>
                  <a:fillRect l="-3158" t="-3226" b="-9677"/>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B0E52CE2-43E7-424C-9C81-1C6D0AB31A33}"/>
              </a:ext>
            </a:extLst>
          </p:cNvPr>
          <p:cNvPicPr>
            <a:picLocks noChangeAspect="1"/>
          </p:cNvPicPr>
          <p:nvPr/>
        </p:nvPicPr>
        <p:blipFill>
          <a:blip r:embed="rId16"/>
          <a:stretch>
            <a:fillRect/>
          </a:stretch>
        </p:blipFill>
        <p:spPr>
          <a:xfrm>
            <a:off x="3667979" y="2740734"/>
            <a:ext cx="1315396" cy="122370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23CD740-97F9-4906-A40A-8C35259F514A}"/>
                  </a:ext>
                </a:extLst>
              </p:cNvPr>
              <p:cNvSpPr txBox="1"/>
              <p:nvPr/>
            </p:nvSpPr>
            <p:spPr>
              <a:xfrm>
                <a:off x="159892" y="4547934"/>
                <a:ext cx="1242520" cy="19210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𝑠h𝑜𝑡</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=2</m:t>
                      </m:r>
                      <m:r>
                        <a:rPr lang="en-US" altLang="ko-KR" sz="1200" b="0" i="1" smtClean="0">
                          <a:latin typeface="Cambria Math" panose="02040503050406030204" pitchFamily="18" charset="0"/>
                        </a:rPr>
                        <m:t>𝑒</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𝐺</m:t>
                          </m:r>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𝐹𝑅</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xmlns="">
          <p:sp>
            <p:nvSpPr>
              <p:cNvPr id="28" name="TextBox 27">
                <a:extLst>
                  <a:ext uri="{FF2B5EF4-FFF2-40B4-BE49-F238E27FC236}">
                    <a16:creationId xmlns:a16="http://schemas.microsoft.com/office/drawing/2014/main" id="{823CD740-97F9-4906-A40A-8C35259F514A}"/>
                  </a:ext>
                </a:extLst>
              </p:cNvPr>
              <p:cNvSpPr txBox="1">
                <a:spLocks noRot="1" noChangeAspect="1" noMove="1" noResize="1" noEditPoints="1" noAdjustHandles="1" noChangeArrowheads="1" noChangeShapeType="1" noTextEdit="1"/>
              </p:cNvSpPr>
              <p:nvPr/>
            </p:nvSpPr>
            <p:spPr>
              <a:xfrm>
                <a:off x="159892" y="4547934"/>
                <a:ext cx="1242520" cy="192104"/>
              </a:xfrm>
              <a:prstGeom prst="rect">
                <a:avLst/>
              </a:prstGeom>
              <a:blipFill>
                <a:blip r:embed="rId17"/>
                <a:stretch>
                  <a:fillRect l="-2941" b="-18750"/>
                </a:stretch>
              </a:blipFill>
            </p:spPr>
            <p:txBody>
              <a:bodyPr/>
              <a:lstStyle/>
              <a:p>
                <a:r>
                  <a:rPr lang="ko-KR" altLang="en-US">
                    <a:noFill/>
                  </a:rPr>
                  <a:t> </a:t>
                </a:r>
              </a:p>
            </p:txBody>
          </p:sp>
        </mc:Fallback>
      </mc:AlternateContent>
      <p:sp>
        <p:nvSpPr>
          <p:cNvPr id="29" name="직사각형 28">
            <a:extLst>
              <a:ext uri="{FF2B5EF4-FFF2-40B4-BE49-F238E27FC236}">
                <a16:creationId xmlns:a16="http://schemas.microsoft.com/office/drawing/2014/main" id="{7283E3FB-A844-4C16-8A54-243A7D09B04A}"/>
              </a:ext>
            </a:extLst>
          </p:cNvPr>
          <p:cNvSpPr/>
          <p:nvPr/>
        </p:nvSpPr>
        <p:spPr>
          <a:xfrm>
            <a:off x="95060" y="4058061"/>
            <a:ext cx="4215190" cy="461665"/>
          </a:xfrm>
          <a:prstGeom prst="rect">
            <a:avLst/>
          </a:prstGeom>
        </p:spPr>
        <p:txBody>
          <a:bodyPr wrap="square">
            <a:spAutoFit/>
          </a:bodyPr>
          <a:lstStyle/>
          <a:p>
            <a:r>
              <a:rPr lang="en-US" altLang="ko-KR" sz="1200" dirty="0"/>
              <a:t>Shot noise: statistic nature of photo detection, white noise, mean = standard deviation</a:t>
            </a:r>
            <a:endParaRPr lang="ko-KR" altLang="en-US" sz="1200" dirty="0"/>
          </a:p>
        </p:txBody>
      </p:sp>
      <p:sp>
        <p:nvSpPr>
          <p:cNvPr id="30" name="직사각형 29">
            <a:extLst>
              <a:ext uri="{FF2B5EF4-FFF2-40B4-BE49-F238E27FC236}">
                <a16:creationId xmlns:a16="http://schemas.microsoft.com/office/drawing/2014/main" id="{3FFD9A6C-E624-4980-9FC3-BCAB8CAAC067}"/>
              </a:ext>
            </a:extLst>
          </p:cNvPr>
          <p:cNvSpPr/>
          <p:nvPr/>
        </p:nvSpPr>
        <p:spPr>
          <a:xfrm>
            <a:off x="109008" y="2734255"/>
            <a:ext cx="4538649" cy="276999"/>
          </a:xfrm>
          <a:prstGeom prst="rect">
            <a:avLst/>
          </a:prstGeom>
        </p:spPr>
        <p:txBody>
          <a:bodyPr wrap="square">
            <a:spAutoFit/>
          </a:bodyPr>
          <a:lstStyle/>
          <a:p>
            <a:r>
              <a:rPr lang="en-US" altLang="ko-KR" sz="1200" dirty="0"/>
              <a:t>Noise spectral density </a:t>
            </a:r>
          </a:p>
        </p:txBody>
      </p:sp>
      <mc:AlternateContent xmlns:mc="http://schemas.openxmlformats.org/markup-compatibility/2006" xmlns:a14="http://schemas.microsoft.com/office/drawing/2010/main">
        <mc:Choice Requires="a14">
          <p:sp>
            <p:nvSpPr>
              <p:cNvPr id="31" name="직사각형 30">
                <a:extLst>
                  <a:ext uri="{FF2B5EF4-FFF2-40B4-BE49-F238E27FC236}">
                    <a16:creationId xmlns:a16="http://schemas.microsoft.com/office/drawing/2014/main" id="{4056E094-707F-42D6-95A0-E1A23C39D447}"/>
                  </a:ext>
                </a:extLst>
              </p:cNvPr>
              <p:cNvSpPr/>
              <p:nvPr/>
            </p:nvSpPr>
            <p:spPr>
              <a:xfrm>
                <a:off x="1629773" y="4500145"/>
                <a:ext cx="1589987" cy="276999"/>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𝐺</m:t>
                    </m:r>
                    <m:r>
                      <a:rPr lang="en-US" altLang="ko-KR" sz="1200" b="0" i="1" smtClean="0">
                        <a:latin typeface="Cambria Math" panose="02040503050406030204" pitchFamily="18" charset="0"/>
                      </a:rPr>
                      <m:t>=1, </m:t>
                    </m:r>
                    <m:r>
                      <a:rPr lang="en-US" altLang="ko-KR" sz="1200" b="0" i="1" smtClean="0">
                        <a:latin typeface="Cambria Math" panose="02040503050406030204" pitchFamily="18" charset="0"/>
                      </a:rPr>
                      <m:t>𝐹</m:t>
                    </m:r>
                    <m:r>
                      <a:rPr lang="en-US" altLang="ko-KR" sz="1200" b="0" i="1" smtClean="0">
                        <a:latin typeface="Cambria Math" panose="02040503050406030204" pitchFamily="18" charset="0"/>
                      </a:rPr>
                      <m:t>=1 </m:t>
                    </m:r>
                  </m:oMath>
                </a14:m>
                <a:r>
                  <a:rPr lang="en-US" altLang="ko-KR" sz="1200" dirty="0"/>
                  <a:t>: no APD</a:t>
                </a:r>
                <a:endParaRPr lang="ko-KR" altLang="en-US" sz="1200" dirty="0"/>
              </a:p>
            </p:txBody>
          </p:sp>
        </mc:Choice>
        <mc:Fallback xmlns="">
          <p:sp>
            <p:nvSpPr>
              <p:cNvPr id="31" name="직사각형 30">
                <a:extLst>
                  <a:ext uri="{FF2B5EF4-FFF2-40B4-BE49-F238E27FC236}">
                    <a16:creationId xmlns:a16="http://schemas.microsoft.com/office/drawing/2014/main" id="{4056E094-707F-42D6-95A0-E1A23C39D447}"/>
                  </a:ext>
                </a:extLst>
              </p:cNvPr>
              <p:cNvSpPr>
                <a:spLocks noRot="1" noChangeAspect="1" noMove="1" noResize="1" noEditPoints="1" noAdjustHandles="1" noChangeArrowheads="1" noChangeShapeType="1" noTextEdit="1"/>
              </p:cNvSpPr>
              <p:nvPr/>
            </p:nvSpPr>
            <p:spPr>
              <a:xfrm>
                <a:off x="1629773" y="4500145"/>
                <a:ext cx="1589987" cy="276999"/>
              </a:xfrm>
              <a:prstGeom prst="rect">
                <a:avLst/>
              </a:prstGeom>
              <a:blipFill>
                <a:blip r:embed="rId18"/>
                <a:stretch>
                  <a:fillRect b="-15217"/>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1880A72-8288-473B-81FF-21D4A0D3ED59}"/>
              </a:ext>
            </a:extLst>
          </p:cNvPr>
          <p:cNvPicPr>
            <a:picLocks noChangeAspect="1"/>
          </p:cNvPicPr>
          <p:nvPr/>
        </p:nvPicPr>
        <p:blipFill>
          <a:blip r:embed="rId19"/>
          <a:stretch>
            <a:fillRect/>
          </a:stretch>
        </p:blipFill>
        <p:spPr>
          <a:xfrm rot="-180000">
            <a:off x="7013809" y="3545535"/>
            <a:ext cx="2200539" cy="755005"/>
          </a:xfrm>
          <a:prstGeom prst="rect">
            <a:avLst/>
          </a:prstGeom>
        </p:spPr>
      </p:pic>
      <p:pic>
        <p:nvPicPr>
          <p:cNvPr id="1026" name="Picture 2">
            <a:extLst>
              <a:ext uri="{FF2B5EF4-FFF2-40B4-BE49-F238E27FC236}">
                <a16:creationId xmlns:a16="http://schemas.microsoft.com/office/drawing/2014/main" id="{284EE080-B7D1-40E5-9804-CCAA275A3D2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73518" y="3969944"/>
            <a:ext cx="3392076" cy="2544058"/>
          </a:xfrm>
          <a:prstGeom prst="rect">
            <a:avLst/>
          </a:prstGeom>
          <a:noFill/>
          <a:extLst>
            <a:ext uri="{909E8E84-426E-40DD-AFC4-6F175D3DCCD1}">
              <a14:hiddenFill xmlns:a14="http://schemas.microsoft.com/office/drawing/2010/main">
                <a:solidFill>
                  <a:srgbClr val="FFFFFF"/>
                </a:solidFill>
              </a14:hiddenFill>
            </a:ext>
          </a:extLst>
        </p:spPr>
      </p:pic>
      <p:sp>
        <p:nvSpPr>
          <p:cNvPr id="33" name="제목 3">
            <a:extLst>
              <a:ext uri="{FF2B5EF4-FFF2-40B4-BE49-F238E27FC236}">
                <a16:creationId xmlns:a16="http://schemas.microsoft.com/office/drawing/2014/main" id="{C81D7AFB-AB30-4955-AE20-D7FF51D63555}"/>
              </a:ext>
            </a:extLst>
          </p:cNvPr>
          <p:cNvSpPr>
            <a:spLocks noGrp="1"/>
          </p:cNvSpPr>
          <p:nvPr>
            <p:ph type="title"/>
          </p:nvPr>
        </p:nvSpPr>
        <p:spPr>
          <a:xfrm>
            <a:off x="101722" y="82456"/>
            <a:ext cx="5616624" cy="418721"/>
          </a:xfrm>
        </p:spPr>
        <p:txBody>
          <a:bodyPr/>
          <a:lstStyle/>
          <a:p>
            <a:r>
              <a:rPr lang="en-US" altLang="ko-KR" dirty="0"/>
              <a:t>Detector noise</a:t>
            </a:r>
            <a:endParaRPr lang="ko-KR" altLang="en-US" dirty="0"/>
          </a:p>
        </p:txBody>
      </p:sp>
    </p:spTree>
    <p:extLst>
      <p:ext uri="{BB962C8B-B14F-4D97-AF65-F5344CB8AC3E}">
        <p14:creationId xmlns:p14="http://schemas.microsoft.com/office/powerpoint/2010/main" val="16341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Appendix 2. FMCW LiDAR Study</a:t>
            </a:r>
            <a:r>
              <a:rPr lang="ko-KR" altLang="en-US" dirty="0"/>
              <a:t> 세부일정</a:t>
            </a:r>
          </a:p>
        </p:txBody>
      </p:sp>
      <p:sp>
        <p:nvSpPr>
          <p:cNvPr id="10" name="텍스트 개체 틀 9">
            <a:extLst>
              <a:ext uri="{FF2B5EF4-FFF2-40B4-BE49-F238E27FC236}">
                <a16:creationId xmlns:a16="http://schemas.microsoft.com/office/drawing/2014/main" id="{68077218-094E-4CB6-B694-3024A77E4C60}"/>
              </a:ext>
            </a:extLst>
          </p:cNvPr>
          <p:cNvSpPr>
            <a:spLocks noGrp="1"/>
          </p:cNvSpPr>
          <p:nvPr>
            <p:ph type="body" sz="quarter" idx="13"/>
          </p:nvPr>
        </p:nvSpPr>
        <p:spPr/>
        <p:txBody>
          <a:bodyPr/>
          <a:lstStyle/>
          <a:p>
            <a:endParaRPr lang="ko-KR" altLang="en-US"/>
          </a:p>
        </p:txBody>
      </p:sp>
      <p:graphicFrame>
        <p:nvGraphicFramePr>
          <p:cNvPr id="6" name="표 6">
            <a:extLst>
              <a:ext uri="{FF2B5EF4-FFF2-40B4-BE49-F238E27FC236}">
                <a16:creationId xmlns:a16="http://schemas.microsoft.com/office/drawing/2014/main" id="{8298DD6E-1B1D-40D0-A981-D1F585682B26}"/>
              </a:ext>
            </a:extLst>
          </p:cNvPr>
          <p:cNvGraphicFramePr>
            <a:graphicFrameLocks noGrp="1"/>
          </p:cNvGraphicFramePr>
          <p:nvPr>
            <p:extLst>
              <p:ext uri="{D42A27DB-BD31-4B8C-83A1-F6EECF244321}">
                <p14:modId xmlns:p14="http://schemas.microsoft.com/office/powerpoint/2010/main" val="3486826"/>
              </p:ext>
            </p:extLst>
          </p:nvPr>
        </p:nvGraphicFramePr>
        <p:xfrm>
          <a:off x="101721" y="837169"/>
          <a:ext cx="9656640" cy="2971800"/>
        </p:xfrm>
        <a:graphic>
          <a:graphicData uri="http://schemas.openxmlformats.org/drawingml/2006/table">
            <a:tbl>
              <a:tblPr firstRow="1" bandRow="1">
                <a:tableStyleId>{5940675A-B579-460E-94D1-54222C63F5DA}</a:tableStyleId>
              </a:tblPr>
              <a:tblGrid>
                <a:gridCol w="1207080">
                  <a:extLst>
                    <a:ext uri="{9D8B030D-6E8A-4147-A177-3AD203B41FA5}">
                      <a16:colId xmlns:a16="http://schemas.microsoft.com/office/drawing/2014/main" val="4180647381"/>
                    </a:ext>
                  </a:extLst>
                </a:gridCol>
                <a:gridCol w="1207080">
                  <a:extLst>
                    <a:ext uri="{9D8B030D-6E8A-4147-A177-3AD203B41FA5}">
                      <a16:colId xmlns:a16="http://schemas.microsoft.com/office/drawing/2014/main" val="2936581278"/>
                    </a:ext>
                  </a:extLst>
                </a:gridCol>
                <a:gridCol w="1207080">
                  <a:extLst>
                    <a:ext uri="{9D8B030D-6E8A-4147-A177-3AD203B41FA5}">
                      <a16:colId xmlns:a16="http://schemas.microsoft.com/office/drawing/2014/main" val="1706789243"/>
                    </a:ext>
                  </a:extLst>
                </a:gridCol>
                <a:gridCol w="301770">
                  <a:extLst>
                    <a:ext uri="{9D8B030D-6E8A-4147-A177-3AD203B41FA5}">
                      <a16:colId xmlns:a16="http://schemas.microsoft.com/office/drawing/2014/main" val="3557649970"/>
                    </a:ext>
                  </a:extLst>
                </a:gridCol>
                <a:gridCol w="301770">
                  <a:extLst>
                    <a:ext uri="{9D8B030D-6E8A-4147-A177-3AD203B41FA5}">
                      <a16:colId xmlns:a16="http://schemas.microsoft.com/office/drawing/2014/main" val="1715454605"/>
                    </a:ext>
                  </a:extLst>
                </a:gridCol>
                <a:gridCol w="301770">
                  <a:extLst>
                    <a:ext uri="{9D8B030D-6E8A-4147-A177-3AD203B41FA5}">
                      <a16:colId xmlns:a16="http://schemas.microsoft.com/office/drawing/2014/main" val="1292003344"/>
                    </a:ext>
                  </a:extLst>
                </a:gridCol>
                <a:gridCol w="301770">
                  <a:extLst>
                    <a:ext uri="{9D8B030D-6E8A-4147-A177-3AD203B41FA5}">
                      <a16:colId xmlns:a16="http://schemas.microsoft.com/office/drawing/2014/main" val="4172028058"/>
                    </a:ext>
                  </a:extLst>
                </a:gridCol>
                <a:gridCol w="301770">
                  <a:extLst>
                    <a:ext uri="{9D8B030D-6E8A-4147-A177-3AD203B41FA5}">
                      <a16:colId xmlns:a16="http://schemas.microsoft.com/office/drawing/2014/main" val="194240041"/>
                    </a:ext>
                  </a:extLst>
                </a:gridCol>
                <a:gridCol w="301770">
                  <a:extLst>
                    <a:ext uri="{9D8B030D-6E8A-4147-A177-3AD203B41FA5}">
                      <a16:colId xmlns:a16="http://schemas.microsoft.com/office/drawing/2014/main" val="495865680"/>
                    </a:ext>
                  </a:extLst>
                </a:gridCol>
                <a:gridCol w="301770">
                  <a:extLst>
                    <a:ext uri="{9D8B030D-6E8A-4147-A177-3AD203B41FA5}">
                      <a16:colId xmlns:a16="http://schemas.microsoft.com/office/drawing/2014/main" val="3376932161"/>
                    </a:ext>
                  </a:extLst>
                </a:gridCol>
                <a:gridCol w="301770">
                  <a:extLst>
                    <a:ext uri="{9D8B030D-6E8A-4147-A177-3AD203B41FA5}">
                      <a16:colId xmlns:a16="http://schemas.microsoft.com/office/drawing/2014/main" val="3455205570"/>
                    </a:ext>
                  </a:extLst>
                </a:gridCol>
                <a:gridCol w="301770">
                  <a:extLst>
                    <a:ext uri="{9D8B030D-6E8A-4147-A177-3AD203B41FA5}">
                      <a16:colId xmlns:a16="http://schemas.microsoft.com/office/drawing/2014/main" val="2846060821"/>
                    </a:ext>
                  </a:extLst>
                </a:gridCol>
                <a:gridCol w="301770">
                  <a:extLst>
                    <a:ext uri="{9D8B030D-6E8A-4147-A177-3AD203B41FA5}">
                      <a16:colId xmlns:a16="http://schemas.microsoft.com/office/drawing/2014/main" val="2866985990"/>
                    </a:ext>
                  </a:extLst>
                </a:gridCol>
                <a:gridCol w="301770">
                  <a:extLst>
                    <a:ext uri="{9D8B030D-6E8A-4147-A177-3AD203B41FA5}">
                      <a16:colId xmlns:a16="http://schemas.microsoft.com/office/drawing/2014/main" val="858052494"/>
                    </a:ext>
                  </a:extLst>
                </a:gridCol>
                <a:gridCol w="301770">
                  <a:extLst>
                    <a:ext uri="{9D8B030D-6E8A-4147-A177-3AD203B41FA5}">
                      <a16:colId xmlns:a16="http://schemas.microsoft.com/office/drawing/2014/main" val="260703426"/>
                    </a:ext>
                  </a:extLst>
                </a:gridCol>
                <a:gridCol w="301770">
                  <a:extLst>
                    <a:ext uri="{9D8B030D-6E8A-4147-A177-3AD203B41FA5}">
                      <a16:colId xmlns:a16="http://schemas.microsoft.com/office/drawing/2014/main" val="461145918"/>
                    </a:ext>
                  </a:extLst>
                </a:gridCol>
                <a:gridCol w="301770">
                  <a:extLst>
                    <a:ext uri="{9D8B030D-6E8A-4147-A177-3AD203B41FA5}">
                      <a16:colId xmlns:a16="http://schemas.microsoft.com/office/drawing/2014/main" val="3919055070"/>
                    </a:ext>
                  </a:extLst>
                </a:gridCol>
                <a:gridCol w="301770">
                  <a:extLst>
                    <a:ext uri="{9D8B030D-6E8A-4147-A177-3AD203B41FA5}">
                      <a16:colId xmlns:a16="http://schemas.microsoft.com/office/drawing/2014/main" val="1879056197"/>
                    </a:ext>
                  </a:extLst>
                </a:gridCol>
                <a:gridCol w="301770">
                  <a:extLst>
                    <a:ext uri="{9D8B030D-6E8A-4147-A177-3AD203B41FA5}">
                      <a16:colId xmlns:a16="http://schemas.microsoft.com/office/drawing/2014/main" val="816260850"/>
                    </a:ext>
                  </a:extLst>
                </a:gridCol>
                <a:gridCol w="1207080">
                  <a:extLst>
                    <a:ext uri="{9D8B030D-6E8A-4147-A177-3AD203B41FA5}">
                      <a16:colId xmlns:a16="http://schemas.microsoft.com/office/drawing/2014/main" val="2265546863"/>
                    </a:ext>
                  </a:extLst>
                </a:gridCol>
              </a:tblGrid>
              <a:tr h="210096">
                <a:tc rowSpan="2" gridSpan="2">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rowSpan="2" hMerge="1">
                  <a:txBody>
                    <a:bodyPr/>
                    <a:lstStyle/>
                    <a:p>
                      <a:pPr algn="ctr" latinLnBrk="1"/>
                      <a:endParaRPr lang="ko-KR" altLang="en-US" sz="1050" kern="1200">
                        <a:solidFill>
                          <a:srgbClr val="333333"/>
                        </a:solidFill>
                        <a:latin typeface="Arial Narrow" panose="020B0606020202030204" pitchFamily="34" charset="0"/>
                        <a:ea typeface="LG스마트체 Regular" panose="020B0600000101010101" pitchFamily="50" charset="-127"/>
                        <a:cs typeface="+mn-cs"/>
                      </a:endParaRPr>
                    </a:p>
                  </a:txBody>
                  <a:tcPr anchor="ctr"/>
                </a:tc>
                <a:tc rowSpan="2">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세부 사항</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3</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4</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5</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6</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13">
                  <a:txBody>
                    <a:bodyPr/>
                    <a:lstStyle/>
                    <a:p>
                      <a:pPr algn="l" latinLnBrk="1"/>
                      <a:endParaRPr lang="en-US" altLang="ko-KR" sz="1000" kern="1200" dirty="0">
                        <a:solidFill>
                          <a:srgbClr val="333333"/>
                        </a:solidFill>
                        <a:latin typeface="Arial Narrow" panose="020B0606020202030204" pitchFamily="34" charset="0"/>
                        <a:ea typeface="LG스마트체 Regular" panose="020B0600000101010101" pitchFamily="50" charset="-127"/>
                        <a:cs typeface="+mn-cs"/>
                      </a:endParaRPr>
                    </a:p>
                    <a:p>
                      <a:pPr algn="l" latinLnBrk="1"/>
                      <a:endParaRPr lang="ko-KR" altLang="en-US" sz="10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2658306437"/>
                  </a:ext>
                </a:extLst>
              </a:tr>
              <a:tr h="183834">
                <a:tc gridSpan="2"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hMerge="1"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dist" latinLnBrk="1"/>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1546810342"/>
                  </a:ext>
                </a:extLst>
              </a:tr>
              <a:tr h="196965">
                <a:tc gridSpan="2">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BM</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solidFill>
                      <a:schemeClr val="bg1">
                        <a:lumMod val="85000"/>
                      </a:schemeClr>
                    </a:solidFill>
                  </a:tcPr>
                </a:tc>
                <a:tc>
                  <a:txBody>
                    <a:bodyPr/>
                    <a:lstStyle/>
                    <a:p>
                      <a:pPr marL="0" algn="ctr" defTabSz="914400" rtl="0" eaLnBrk="1" latinLnBrk="1" hangingPunct="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II-IV BM</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highlight>
                          <a:srgbClr val="FFFF00"/>
                        </a:highlight>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1803205716"/>
                  </a:ext>
                </a:extLst>
              </a:tr>
              <a:tr h="196965">
                <a:tc rowSpan="10">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FMCW simulator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시뮬레이터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set up</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기본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UI (</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파이썬</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2229729772"/>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rowSpan="3">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RX simulator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algn="ctr" defTabSz="914400" rtl="0" eaLnBrk="1" latinLnBrk="1" hangingPunct="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depth calculation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3178199807"/>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marL="0" algn="ctr" defTabSz="914400" rtl="0" eaLnBrk="1" latinLnBrk="1" hangingPunct="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광학계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modeling</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391527954"/>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marL="0" algn="ctr" defTabSz="914400" rtl="0" eaLnBrk="1" latinLnBrk="1" hangingPunct="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Noise</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factor calculation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2170643748"/>
                  </a:ext>
                </a:extLst>
              </a:tr>
              <a:tr h="196965">
                <a:tc vMerge="1">
                  <a:txBody>
                    <a:bodyPr/>
                    <a:lstStyle/>
                    <a:p>
                      <a:pPr algn="ctr" latinLnBrk="1"/>
                      <a:endParaRPr lang="ko-KR" altLang="en-US" sz="1050" kern="1200">
                        <a:solidFill>
                          <a:srgbClr val="333333"/>
                        </a:solidFill>
                        <a:latin typeface="Arial Narrow" panose="020B0606020202030204" pitchFamily="34" charset="0"/>
                        <a:ea typeface="LG스마트체 Regular" panose="020B0600000101010101" pitchFamily="50" charset="-127"/>
                        <a:cs typeface="+mn-cs"/>
                      </a:endParaRPr>
                    </a:p>
                  </a:txBody>
                  <a:tcPr anchor="ctr"/>
                </a:tc>
                <a:tc rowSpan="3">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TX simulator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Laser simulator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251859212"/>
                  </a:ext>
                </a:extLst>
              </a:tr>
              <a:tr h="196965">
                <a:tc vMerge="1">
                  <a:txBody>
                    <a:bodyPr/>
                    <a:lstStyle/>
                    <a:p>
                      <a:pPr algn="ctr" latinLnBrk="1"/>
                      <a:endParaRPr lang="ko-KR" altLang="en-US" sz="1050" kern="120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Single mode laser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3043929669"/>
                  </a:ext>
                </a:extLst>
              </a:tr>
              <a:tr h="196965">
                <a:tc vMerge="1">
                  <a:txBody>
                    <a:bodyPr/>
                    <a:lstStyle/>
                    <a:p>
                      <a:pPr algn="ctr" latinLnBrk="1"/>
                      <a:endParaRPr lang="ko-KR" altLang="en-US" sz="1050" kern="120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Laser FM</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2196406565"/>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rowSpan="2">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Controller simulator</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Interferometer</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 구현</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315148445"/>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Feedback control</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vMerge="1">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2226652976"/>
                  </a:ext>
                </a:extLst>
              </a:tr>
              <a:tr h="196965">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solidFill>
                      <a:schemeClr val="bg1">
                        <a:lumMod val="85000"/>
                      </a:schemeClr>
                    </a:solidFill>
                  </a:tcP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검증</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II-IV</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와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correlation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vMerge="1">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3650434326"/>
                  </a:ext>
                </a:extLst>
              </a:tr>
            </a:tbl>
          </a:graphicData>
        </a:graphic>
      </p:graphicFrame>
      <p:graphicFrame>
        <p:nvGraphicFramePr>
          <p:cNvPr id="4" name="표 3">
            <a:extLst>
              <a:ext uri="{FF2B5EF4-FFF2-40B4-BE49-F238E27FC236}">
                <a16:creationId xmlns:a16="http://schemas.microsoft.com/office/drawing/2014/main" id="{8FF2C1FD-1C45-486B-80BC-86A3611B2DBD}"/>
              </a:ext>
            </a:extLst>
          </p:cNvPr>
          <p:cNvGraphicFramePr>
            <a:graphicFrameLocks noGrp="1"/>
          </p:cNvGraphicFramePr>
          <p:nvPr>
            <p:extLst>
              <p:ext uri="{D42A27DB-BD31-4B8C-83A1-F6EECF244321}">
                <p14:modId xmlns:p14="http://schemas.microsoft.com/office/powerpoint/2010/main" val="3657723654"/>
              </p:ext>
            </p:extLst>
          </p:nvPr>
        </p:nvGraphicFramePr>
        <p:xfrm>
          <a:off x="101721" y="4144962"/>
          <a:ext cx="9667925" cy="2286000"/>
        </p:xfrm>
        <a:graphic>
          <a:graphicData uri="http://schemas.openxmlformats.org/drawingml/2006/table">
            <a:tbl>
              <a:tblPr firstRow="1" bandRow="1">
                <a:tableStyleId>{5940675A-B579-460E-94D1-54222C63F5DA}</a:tableStyleId>
              </a:tblPr>
              <a:tblGrid>
                <a:gridCol w="1207080">
                  <a:extLst>
                    <a:ext uri="{9D8B030D-6E8A-4147-A177-3AD203B41FA5}">
                      <a16:colId xmlns:a16="http://schemas.microsoft.com/office/drawing/2014/main" val="1732422525"/>
                    </a:ext>
                  </a:extLst>
                </a:gridCol>
                <a:gridCol w="1207080">
                  <a:extLst>
                    <a:ext uri="{9D8B030D-6E8A-4147-A177-3AD203B41FA5}">
                      <a16:colId xmlns:a16="http://schemas.microsoft.com/office/drawing/2014/main" val="1791308180"/>
                    </a:ext>
                  </a:extLst>
                </a:gridCol>
                <a:gridCol w="1207080">
                  <a:extLst>
                    <a:ext uri="{9D8B030D-6E8A-4147-A177-3AD203B41FA5}">
                      <a16:colId xmlns:a16="http://schemas.microsoft.com/office/drawing/2014/main" val="2286462889"/>
                    </a:ext>
                  </a:extLst>
                </a:gridCol>
                <a:gridCol w="301770">
                  <a:extLst>
                    <a:ext uri="{9D8B030D-6E8A-4147-A177-3AD203B41FA5}">
                      <a16:colId xmlns:a16="http://schemas.microsoft.com/office/drawing/2014/main" val="1536441635"/>
                    </a:ext>
                  </a:extLst>
                </a:gridCol>
                <a:gridCol w="301770">
                  <a:extLst>
                    <a:ext uri="{9D8B030D-6E8A-4147-A177-3AD203B41FA5}">
                      <a16:colId xmlns:a16="http://schemas.microsoft.com/office/drawing/2014/main" val="78132989"/>
                    </a:ext>
                  </a:extLst>
                </a:gridCol>
                <a:gridCol w="301770">
                  <a:extLst>
                    <a:ext uri="{9D8B030D-6E8A-4147-A177-3AD203B41FA5}">
                      <a16:colId xmlns:a16="http://schemas.microsoft.com/office/drawing/2014/main" val="2283119510"/>
                    </a:ext>
                  </a:extLst>
                </a:gridCol>
                <a:gridCol w="301770">
                  <a:extLst>
                    <a:ext uri="{9D8B030D-6E8A-4147-A177-3AD203B41FA5}">
                      <a16:colId xmlns:a16="http://schemas.microsoft.com/office/drawing/2014/main" val="2634506726"/>
                    </a:ext>
                  </a:extLst>
                </a:gridCol>
                <a:gridCol w="301770">
                  <a:extLst>
                    <a:ext uri="{9D8B030D-6E8A-4147-A177-3AD203B41FA5}">
                      <a16:colId xmlns:a16="http://schemas.microsoft.com/office/drawing/2014/main" val="2737872701"/>
                    </a:ext>
                  </a:extLst>
                </a:gridCol>
                <a:gridCol w="301770">
                  <a:extLst>
                    <a:ext uri="{9D8B030D-6E8A-4147-A177-3AD203B41FA5}">
                      <a16:colId xmlns:a16="http://schemas.microsoft.com/office/drawing/2014/main" val="3069235378"/>
                    </a:ext>
                  </a:extLst>
                </a:gridCol>
                <a:gridCol w="301770">
                  <a:extLst>
                    <a:ext uri="{9D8B030D-6E8A-4147-A177-3AD203B41FA5}">
                      <a16:colId xmlns:a16="http://schemas.microsoft.com/office/drawing/2014/main" val="1144901005"/>
                    </a:ext>
                  </a:extLst>
                </a:gridCol>
                <a:gridCol w="301770">
                  <a:extLst>
                    <a:ext uri="{9D8B030D-6E8A-4147-A177-3AD203B41FA5}">
                      <a16:colId xmlns:a16="http://schemas.microsoft.com/office/drawing/2014/main" val="2712173512"/>
                    </a:ext>
                  </a:extLst>
                </a:gridCol>
                <a:gridCol w="313055">
                  <a:extLst>
                    <a:ext uri="{9D8B030D-6E8A-4147-A177-3AD203B41FA5}">
                      <a16:colId xmlns:a16="http://schemas.microsoft.com/office/drawing/2014/main" val="1380119326"/>
                    </a:ext>
                  </a:extLst>
                </a:gridCol>
                <a:gridCol w="301770">
                  <a:extLst>
                    <a:ext uri="{9D8B030D-6E8A-4147-A177-3AD203B41FA5}">
                      <a16:colId xmlns:a16="http://schemas.microsoft.com/office/drawing/2014/main" val="300126820"/>
                    </a:ext>
                  </a:extLst>
                </a:gridCol>
                <a:gridCol w="301770">
                  <a:extLst>
                    <a:ext uri="{9D8B030D-6E8A-4147-A177-3AD203B41FA5}">
                      <a16:colId xmlns:a16="http://schemas.microsoft.com/office/drawing/2014/main" val="1022670066"/>
                    </a:ext>
                  </a:extLst>
                </a:gridCol>
                <a:gridCol w="301770">
                  <a:extLst>
                    <a:ext uri="{9D8B030D-6E8A-4147-A177-3AD203B41FA5}">
                      <a16:colId xmlns:a16="http://schemas.microsoft.com/office/drawing/2014/main" val="2281729552"/>
                    </a:ext>
                  </a:extLst>
                </a:gridCol>
                <a:gridCol w="301770">
                  <a:extLst>
                    <a:ext uri="{9D8B030D-6E8A-4147-A177-3AD203B41FA5}">
                      <a16:colId xmlns:a16="http://schemas.microsoft.com/office/drawing/2014/main" val="2126731231"/>
                    </a:ext>
                  </a:extLst>
                </a:gridCol>
                <a:gridCol w="301770">
                  <a:extLst>
                    <a:ext uri="{9D8B030D-6E8A-4147-A177-3AD203B41FA5}">
                      <a16:colId xmlns:a16="http://schemas.microsoft.com/office/drawing/2014/main" val="2657167260"/>
                    </a:ext>
                  </a:extLst>
                </a:gridCol>
                <a:gridCol w="301770">
                  <a:extLst>
                    <a:ext uri="{9D8B030D-6E8A-4147-A177-3AD203B41FA5}">
                      <a16:colId xmlns:a16="http://schemas.microsoft.com/office/drawing/2014/main" val="781672640"/>
                    </a:ext>
                  </a:extLst>
                </a:gridCol>
                <a:gridCol w="301770">
                  <a:extLst>
                    <a:ext uri="{9D8B030D-6E8A-4147-A177-3AD203B41FA5}">
                      <a16:colId xmlns:a16="http://schemas.microsoft.com/office/drawing/2014/main" val="3474211689"/>
                    </a:ext>
                  </a:extLst>
                </a:gridCol>
                <a:gridCol w="301770">
                  <a:extLst>
                    <a:ext uri="{9D8B030D-6E8A-4147-A177-3AD203B41FA5}">
                      <a16:colId xmlns:a16="http://schemas.microsoft.com/office/drawing/2014/main" val="1407115135"/>
                    </a:ext>
                  </a:extLst>
                </a:gridCol>
                <a:gridCol w="301770">
                  <a:extLst>
                    <a:ext uri="{9D8B030D-6E8A-4147-A177-3AD203B41FA5}">
                      <a16:colId xmlns:a16="http://schemas.microsoft.com/office/drawing/2014/main" val="2109172497"/>
                    </a:ext>
                  </a:extLst>
                </a:gridCol>
                <a:gridCol w="301770">
                  <a:extLst>
                    <a:ext uri="{9D8B030D-6E8A-4147-A177-3AD203B41FA5}">
                      <a16:colId xmlns:a16="http://schemas.microsoft.com/office/drawing/2014/main" val="3469160871"/>
                    </a:ext>
                  </a:extLst>
                </a:gridCol>
                <a:gridCol w="301770">
                  <a:extLst>
                    <a:ext uri="{9D8B030D-6E8A-4147-A177-3AD203B41FA5}">
                      <a16:colId xmlns:a16="http://schemas.microsoft.com/office/drawing/2014/main" val="1511343799"/>
                    </a:ext>
                  </a:extLst>
                </a:gridCol>
              </a:tblGrid>
              <a:tr h="210096">
                <a:tc rowSpan="2" gridSpan="2">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rowSpan="2" h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row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세부 사항</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7</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8</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9</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10</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kern="1200" dirty="0">
                          <a:solidFill>
                            <a:srgbClr val="333333"/>
                          </a:solidFill>
                          <a:latin typeface="Arial Narrow" panose="020B0606020202030204" pitchFamily="34" charset="0"/>
                          <a:ea typeface="LG스마트체 Regular" panose="020B0600000101010101" pitchFamily="50" charset="-127"/>
                          <a:cs typeface="+mn-cs"/>
                        </a:rPr>
                        <a:t>11</a:t>
                      </a:r>
                      <a:r>
                        <a:rPr lang="ko-KR" altLang="en-US" sz="1000" kern="1200" dirty="0">
                          <a:solidFill>
                            <a:srgbClr val="333333"/>
                          </a:solidFill>
                          <a:latin typeface="Arial Narrow" panose="020B0606020202030204" pitchFamily="34" charset="0"/>
                          <a:ea typeface="LG스마트체 Regular" panose="020B0600000101010101" pitchFamily="50" charset="-127"/>
                          <a:cs typeface="+mn-cs"/>
                        </a:rPr>
                        <a:t>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pPr algn="dist" latinLnBrk="1"/>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hMerge="1">
                  <a:txBody>
                    <a:bodyPr/>
                    <a:lstStyle/>
                    <a:p>
                      <a:pPr algn="dist" latinLnBrk="1"/>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hMerge="1">
                  <a:txBody>
                    <a:bodyPr/>
                    <a:lstStyle/>
                    <a:p>
                      <a:pPr algn="dist" latinLnBrk="1"/>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extLst>
                  <a:ext uri="{0D108BD9-81ED-4DB2-BD59-A6C34878D82A}">
                    <a16:rowId xmlns:a16="http://schemas.microsoft.com/office/drawing/2014/main" val="1755706789"/>
                  </a:ext>
                </a:extLst>
              </a:tr>
              <a:tr h="183834">
                <a:tc gridSpan="2"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hMerge="1"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1w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2w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3w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r>
                        <a:rPr lang="en-US" altLang="ko-KR" sz="800" kern="1200" dirty="0">
                          <a:solidFill>
                            <a:srgbClr val="333333"/>
                          </a:solidFill>
                          <a:latin typeface="Arial Narrow" panose="020B0606020202030204" pitchFamily="34" charset="0"/>
                          <a:ea typeface="LG스마트체 Regular" panose="020B0600000101010101" pitchFamily="50" charset="-127"/>
                          <a:cs typeface="+mn-cs"/>
                        </a:rPr>
                        <a:t>4w</a:t>
                      </a:r>
                      <a:endParaRPr lang="ko-KR" altLang="en-US" sz="8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462577012"/>
                  </a:ext>
                </a:extLst>
              </a:tr>
              <a:tr h="196965">
                <a:tc rowSpan="8">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FMCW LiDAR setup</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rowSpan="2">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1point</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 측정</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광학계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align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74560553"/>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1point calculation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62913091"/>
                  </a:ext>
                </a:extLst>
              </a:tr>
              <a:tr h="196965">
                <a:tc vMerge="1">
                  <a:txBody>
                    <a:bodyPr/>
                    <a:lstStyle/>
                    <a:p>
                      <a:pPr algn="ctr" latinLnBrk="1"/>
                      <a:endParaRPr lang="ko-KR" altLang="en-US" sz="1050" kern="1200">
                        <a:solidFill>
                          <a:srgbClr val="333333"/>
                        </a:solidFill>
                        <a:latin typeface="Arial Narrow" panose="020B0606020202030204" pitchFamily="34" charset="0"/>
                        <a:ea typeface="LG스마트체 Regular" panose="020B0600000101010101" pitchFamily="50" charset="-127"/>
                        <a:cs typeface="+mn-cs"/>
                      </a:endParaRPr>
                    </a:p>
                  </a:txBody>
                  <a:tcPr anchor="ctr"/>
                </a:tc>
                <a:tc rowSpan="3">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2D </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측정</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스캐너 구동</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02885132"/>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스캐너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align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86586097"/>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2D point cloud </a:t>
                      </a:r>
                      <a:r>
                        <a:rPr lang="en-US" altLang="ko-KR" sz="900" kern="1200" dirty="0" err="1">
                          <a:solidFill>
                            <a:srgbClr val="333333"/>
                          </a:solidFill>
                          <a:latin typeface="Arial Narrow" panose="020B0606020202030204" pitchFamily="34" charset="0"/>
                          <a:ea typeface="LG스마트체 Regular" panose="020B0600000101010101" pitchFamily="50" charset="-127"/>
                          <a:cs typeface="+mn-cs"/>
                        </a:rPr>
                        <a:t>cal</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76267857"/>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rowSpan="2">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실시간 제어 구현</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Feedback</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loop</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align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25245684"/>
                  </a:ext>
                </a:extLst>
              </a:tr>
              <a:tr h="196965">
                <a:tc vMerge="1">
                  <a:txBody>
                    <a:bodyPr/>
                    <a:lstStyle/>
                    <a:p>
                      <a:pPr algn="ctr" latinLnBrk="1"/>
                      <a:endParaRPr lang="ko-KR" altLang="en-US" sz="105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실시간 </a:t>
                      </a:r>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FM </a:t>
                      </a:r>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제어 구현</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592598841"/>
                  </a:ext>
                </a:extLst>
              </a:tr>
              <a:tr h="196965">
                <a:tc vMerge="1">
                  <a:txBody>
                    <a:bodyPr/>
                    <a:lstStyle/>
                    <a:p>
                      <a:pPr algn="ctr" latinLnBrk="1"/>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tc>
                <a:tc>
                  <a:txBody>
                    <a:bodyPr/>
                    <a:lstStyle/>
                    <a:p>
                      <a:pPr algn="ctr" latinLnBrk="1"/>
                      <a:r>
                        <a:rPr lang="en-US" altLang="ko-KR" sz="900" kern="1200" dirty="0">
                          <a:solidFill>
                            <a:srgbClr val="333333"/>
                          </a:solidFill>
                          <a:latin typeface="Arial Narrow" panose="020B0606020202030204" pitchFamily="34" charset="0"/>
                          <a:ea typeface="LG스마트체 Regular" panose="020B0600000101010101" pitchFamily="50" charset="-127"/>
                          <a:cs typeface="+mn-cs"/>
                        </a:rPr>
                        <a:t>Correlation</a:t>
                      </a:r>
                      <a:endParaRPr lang="ko-KR" altLang="en-US" sz="9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900" kern="1200" dirty="0">
                          <a:solidFill>
                            <a:srgbClr val="333333"/>
                          </a:solidFill>
                          <a:latin typeface="Arial Narrow" panose="020B0606020202030204" pitchFamily="34" charset="0"/>
                          <a:ea typeface="LG스마트체 Regular" panose="020B0600000101010101" pitchFamily="50" charset="-127"/>
                          <a:cs typeface="+mn-cs"/>
                        </a:rPr>
                        <a:t>시뮬레이터와의 검증</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tc>
                  <a:txBody>
                    <a:bodyPr/>
                    <a:lstStyle/>
                    <a:p>
                      <a:pPr algn="dist" latinLnBrk="1"/>
                      <a:endParaRPr lang="ko-KR" altLang="en-US" sz="600" kern="1200" dirty="0">
                        <a:solidFill>
                          <a:srgbClr val="333333"/>
                        </a:solidFill>
                        <a:latin typeface="Arial Narrow" panose="020B0606020202030204" pitchFamily="34" charset="0"/>
                        <a:ea typeface="LG스마트체 Regular" panose="020B0600000101010101" pitchFamily="50" charset="-127"/>
                        <a:cs typeface="+mn-cs"/>
                      </a:endParaRPr>
                    </a:p>
                  </a:txBody>
                  <a:tcPr anchor="ctr">
                    <a:lnL w="12700" cap="flat" cmpd="sng" algn="ctr">
                      <a:solidFill>
                        <a:schemeClr val="bg1">
                          <a:lumMod val="50000"/>
                        </a:schemeClr>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73830528"/>
                  </a:ext>
                </a:extLst>
              </a:tr>
            </a:tbl>
          </a:graphicData>
        </a:graphic>
      </p:graphicFrame>
      <p:sp>
        <p:nvSpPr>
          <p:cNvPr id="5" name="Rectangle 1">
            <a:extLst>
              <a:ext uri="{FF2B5EF4-FFF2-40B4-BE49-F238E27FC236}">
                <a16:creationId xmlns:a16="http://schemas.microsoft.com/office/drawing/2014/main" id="{13FD3188-B441-40AF-A5BF-B97CF1F3715E}"/>
              </a:ext>
            </a:extLst>
          </p:cNvPr>
          <p:cNvSpPr>
            <a:spLocks noChangeArrowheads="1"/>
          </p:cNvSpPr>
          <p:nvPr/>
        </p:nvSpPr>
        <p:spPr bwMode="auto">
          <a:xfrm>
            <a:off x="153184" y="576107"/>
            <a:ext cx="3099604" cy="2051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ts val="1600"/>
              </a:lnSpc>
              <a:spcBef>
                <a:spcPts val="300"/>
              </a:spcBef>
              <a:spcAft>
                <a:spcPct val="0"/>
              </a:spcAft>
              <a:buClrTx/>
              <a:buSzTx/>
              <a:buFontTx/>
              <a:buNone/>
              <a:tabLst/>
            </a:pPr>
            <a:r>
              <a:rPr lang="en-US" altLang="ko-KR" sz="1400" b="1" u="sng" dirty="0">
                <a:latin typeface="Arial Narrow" panose="020B0606020202030204" pitchFamily="34" charset="0"/>
                <a:ea typeface="LG스마트체 Regular" panose="020B0600000101010101" pitchFamily="50" charset="-127"/>
              </a:rPr>
              <a:t>FMCW LiDAR simulator (</a:t>
            </a:r>
            <a:r>
              <a:rPr lang="ko-KR" altLang="en-US" sz="1400" b="1" u="sng" dirty="0">
                <a:latin typeface="Arial Narrow" panose="020B0606020202030204" pitchFamily="34" charset="0"/>
                <a:ea typeface="LG스마트체 Regular" panose="020B0600000101010101" pitchFamily="50" charset="-127"/>
              </a:rPr>
              <a:t>상반기</a:t>
            </a:r>
            <a:r>
              <a:rPr lang="en-US" altLang="ko-KR" sz="1400" b="1" u="sng" dirty="0">
                <a:latin typeface="Arial Narrow" panose="020B0606020202030204" pitchFamily="34" charset="0"/>
                <a:ea typeface="LG스마트체 Regular" panose="020B0600000101010101" pitchFamily="50" charset="-127"/>
              </a:rPr>
              <a:t>)</a:t>
            </a:r>
            <a:endParaRPr kumimoji="0" lang="ko-KR" altLang="ko-KR" sz="1400" b="1" i="0" u="sng" strike="noStrike" cap="none" normalizeH="0" baseline="0" dirty="0">
              <a:ln>
                <a:noFill/>
              </a:ln>
              <a:solidFill>
                <a:schemeClr val="tx1"/>
              </a:solidFill>
              <a:effectLst/>
              <a:latin typeface="Arial Narrow" panose="020B0606020202030204" pitchFamily="34" charset="0"/>
              <a:ea typeface="LG스마트체 Regular" panose="020B0600000101010101" pitchFamily="50" charset="-127"/>
            </a:endParaRPr>
          </a:p>
        </p:txBody>
      </p:sp>
      <p:sp>
        <p:nvSpPr>
          <p:cNvPr id="7" name="Rectangle 1">
            <a:extLst>
              <a:ext uri="{FF2B5EF4-FFF2-40B4-BE49-F238E27FC236}">
                <a16:creationId xmlns:a16="http://schemas.microsoft.com/office/drawing/2014/main" id="{D866179A-16E3-49C4-82D5-D518828F6C26}"/>
              </a:ext>
            </a:extLst>
          </p:cNvPr>
          <p:cNvSpPr>
            <a:spLocks noChangeArrowheads="1"/>
          </p:cNvSpPr>
          <p:nvPr/>
        </p:nvSpPr>
        <p:spPr bwMode="auto">
          <a:xfrm>
            <a:off x="153184" y="3874373"/>
            <a:ext cx="3099604" cy="2051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ts val="1600"/>
              </a:lnSpc>
              <a:spcBef>
                <a:spcPts val="300"/>
              </a:spcBef>
              <a:spcAft>
                <a:spcPct val="0"/>
              </a:spcAft>
              <a:buClrTx/>
              <a:buSzTx/>
              <a:buFontTx/>
              <a:buNone/>
              <a:tabLst/>
            </a:pPr>
            <a:r>
              <a:rPr lang="en-US" altLang="ko-KR" sz="1400" b="1" u="sng" dirty="0">
                <a:latin typeface="Arial Narrow" panose="020B0606020202030204" pitchFamily="34" charset="0"/>
                <a:ea typeface="LG스마트체 Regular" panose="020B0600000101010101" pitchFamily="50" charset="-127"/>
              </a:rPr>
              <a:t>FMCW LiDAR </a:t>
            </a:r>
            <a:r>
              <a:rPr lang="ko-KR" altLang="en-US" sz="1400" b="1" u="sng" dirty="0">
                <a:latin typeface="Arial Narrow" panose="020B0606020202030204" pitchFamily="34" charset="0"/>
                <a:ea typeface="LG스마트체 Regular" panose="020B0600000101010101" pitchFamily="50" charset="-127"/>
              </a:rPr>
              <a:t>실험 </a:t>
            </a:r>
            <a:r>
              <a:rPr lang="en-US" altLang="ko-KR" sz="1400" b="1" u="sng" dirty="0">
                <a:latin typeface="Arial Narrow" panose="020B0606020202030204" pitchFamily="34" charset="0"/>
                <a:ea typeface="LG스마트체 Regular" panose="020B0600000101010101" pitchFamily="50" charset="-127"/>
              </a:rPr>
              <a:t>setup (</a:t>
            </a:r>
            <a:r>
              <a:rPr lang="ko-KR" altLang="en-US" sz="1400" b="1" u="sng" dirty="0">
                <a:latin typeface="Arial Narrow" panose="020B0606020202030204" pitchFamily="34" charset="0"/>
                <a:ea typeface="LG스마트체 Regular" panose="020B0600000101010101" pitchFamily="50" charset="-127"/>
              </a:rPr>
              <a:t>하반기</a:t>
            </a:r>
            <a:r>
              <a:rPr lang="en-US" altLang="ko-KR" sz="1400" b="1" u="sng" dirty="0">
                <a:latin typeface="Arial Narrow" panose="020B0606020202030204" pitchFamily="34" charset="0"/>
                <a:ea typeface="LG스마트체 Regular" panose="020B0600000101010101" pitchFamily="50" charset="-127"/>
              </a:rPr>
              <a:t>)</a:t>
            </a:r>
            <a:endParaRPr kumimoji="0" lang="ko-KR" altLang="ko-KR" sz="1400" b="1" i="0" u="sng" strike="noStrike" cap="none" normalizeH="0" baseline="0" dirty="0">
              <a:ln>
                <a:noFill/>
              </a:ln>
              <a:solidFill>
                <a:schemeClr val="tx1"/>
              </a:solidFill>
              <a:effectLst/>
              <a:latin typeface="Arial Narrow" panose="020B0606020202030204" pitchFamily="34" charset="0"/>
              <a:ea typeface="LG스마트체 Regular" panose="020B0600000101010101" pitchFamily="50" charset="-127"/>
            </a:endParaRPr>
          </a:p>
        </p:txBody>
      </p:sp>
      <p:sp>
        <p:nvSpPr>
          <p:cNvPr id="9" name="직사각형 8">
            <a:extLst>
              <a:ext uri="{FF2B5EF4-FFF2-40B4-BE49-F238E27FC236}">
                <a16:creationId xmlns:a16="http://schemas.microsoft.com/office/drawing/2014/main" id="{26A85C2E-ED8D-427A-B9F6-0D799E2C37A5}"/>
              </a:ext>
            </a:extLst>
          </p:cNvPr>
          <p:cNvSpPr/>
          <p:nvPr/>
        </p:nvSpPr>
        <p:spPr>
          <a:xfrm>
            <a:off x="8610602" y="2023467"/>
            <a:ext cx="1047750" cy="599203"/>
          </a:xfrm>
          <a:prstGeom prst="rect">
            <a:avLst/>
          </a:prstGeom>
          <a:noFill/>
          <a:ln>
            <a:noFill/>
          </a:ln>
          <a:effectLst/>
        </p:spPr>
        <p:txBody>
          <a:bodyPr vert="horz" wrap="square" lIns="0" tIns="0" rIns="0" bIns="0" numCol="1" anchor="t" anchorCtr="0" compatLnSpc="1">
            <a:prstTxWarp prst="textNoShape">
              <a:avLst/>
            </a:prstTxWarp>
            <a:spAutoFit/>
          </a:bodyPr>
          <a:lstStyle/>
          <a:p>
            <a:pPr defTabSz="914400" eaLnBrk="0" fontAlgn="base" hangingPunct="0">
              <a:lnSpc>
                <a:spcPts val="1600"/>
              </a:lnSpc>
              <a:spcBef>
                <a:spcPts val="300"/>
              </a:spcBef>
              <a:spcAft>
                <a:spcPct val="0"/>
              </a:spcAft>
              <a:buFont typeface="Wingdings" panose="05000000000000000000" pitchFamily="2" charset="2"/>
              <a:buChar char="§"/>
            </a:pPr>
            <a:r>
              <a:rPr lang="en-US" altLang="ko-KR" sz="1000" b="1" dirty="0">
                <a:solidFill>
                  <a:srgbClr val="333333"/>
                </a:solidFill>
                <a:latin typeface="Arial Narrow" panose="020B0606020202030204" pitchFamily="34" charset="0"/>
                <a:ea typeface="LG스마트체 Regular" panose="020B0600000101010101" pitchFamily="50" charset="-127"/>
              </a:rPr>
              <a:t> </a:t>
            </a:r>
            <a:r>
              <a:rPr lang="ko-KR" altLang="en-US" sz="1000" b="1" dirty="0">
                <a:solidFill>
                  <a:srgbClr val="333333"/>
                </a:solidFill>
                <a:latin typeface="Arial Narrow" panose="020B0606020202030204" pitchFamily="34" charset="0"/>
                <a:ea typeface="LG스마트체 Regular" panose="020B0600000101010101" pitchFamily="50" charset="-127"/>
              </a:rPr>
              <a:t>하반기 실험을 대비해 필요한 자재 및 계측기 미리 구비</a:t>
            </a:r>
          </a:p>
        </p:txBody>
      </p:sp>
      <p:sp>
        <p:nvSpPr>
          <p:cNvPr id="3" name="TextBox 2">
            <a:extLst>
              <a:ext uri="{FF2B5EF4-FFF2-40B4-BE49-F238E27FC236}">
                <a16:creationId xmlns:a16="http://schemas.microsoft.com/office/drawing/2014/main" id="{CC7061A8-369B-48E8-B7F8-7AC19150247F}"/>
              </a:ext>
            </a:extLst>
          </p:cNvPr>
          <p:cNvSpPr txBox="1"/>
          <p:nvPr/>
        </p:nvSpPr>
        <p:spPr>
          <a:xfrm>
            <a:off x="4796029" y="6528940"/>
            <a:ext cx="445956"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A-2</a:t>
            </a:r>
            <a:endParaRPr lang="ko-KR" altLang="en-US" sz="1200" dirty="0">
              <a:latin typeface="LG스마트체 Regular" panose="020B0600000101010101" pitchFamily="50" charset="-127"/>
              <a:ea typeface="LG스마트체 Regular" panose="020B0600000101010101" pitchFamily="50" charset="-127"/>
            </a:endParaRPr>
          </a:p>
        </p:txBody>
      </p:sp>
    </p:spTree>
    <p:extLst>
      <p:ext uri="{BB962C8B-B14F-4D97-AF65-F5344CB8AC3E}">
        <p14:creationId xmlns:p14="http://schemas.microsoft.com/office/powerpoint/2010/main" val="129555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24" name="TextBox 23">
            <a:extLst>
              <a:ext uri="{FF2B5EF4-FFF2-40B4-BE49-F238E27FC236}">
                <a16:creationId xmlns:a16="http://schemas.microsoft.com/office/drawing/2014/main" id="{F59D2BE5-EB9A-46A3-944E-14896AB63D27}"/>
              </a:ext>
            </a:extLst>
          </p:cNvPr>
          <p:cNvSpPr txBox="1"/>
          <p:nvPr/>
        </p:nvSpPr>
        <p:spPr>
          <a:xfrm>
            <a:off x="140445" y="693098"/>
            <a:ext cx="3090452" cy="276999"/>
          </a:xfrm>
          <a:prstGeom prst="rect">
            <a:avLst/>
          </a:prstGeom>
          <a:noFill/>
        </p:spPr>
        <p:txBody>
          <a:bodyPr wrap="square" rtlCol="0">
            <a:spAutoFit/>
          </a:bodyPr>
          <a:lstStyle/>
          <a:p>
            <a:pPr>
              <a:spcAft>
                <a:spcPts val="300"/>
              </a:spcAft>
            </a:pPr>
            <a:r>
              <a:rPr lang="en-US" altLang="ko-KR" sz="1200" dirty="0">
                <a:latin typeface="LG스마트체 Regular" panose="020B0600000101010101" pitchFamily="50" charset="-127"/>
                <a:ea typeface="LG스마트체 Regular" panose="020B0600000101010101" pitchFamily="50" charset="-127"/>
              </a:rPr>
              <a:t>□ 2X2 optical coupler</a:t>
            </a:r>
            <a:endParaRPr lang="en-US" altLang="ko-KR" sz="1050" dirty="0">
              <a:latin typeface="LG스마트체 Regular" panose="020B0600000101010101" pitchFamily="50" charset="-127"/>
              <a:ea typeface="LG스마트체 Regular" panose="020B0600000101010101" pitchFamily="50" charset="-127"/>
            </a:endParaRPr>
          </a:p>
        </p:txBody>
      </p:sp>
      <p:sp>
        <p:nvSpPr>
          <p:cNvPr id="27" name="직사각형 26">
            <a:extLst>
              <a:ext uri="{FF2B5EF4-FFF2-40B4-BE49-F238E27FC236}">
                <a16:creationId xmlns:a16="http://schemas.microsoft.com/office/drawing/2014/main" id="{6F72BBD8-F7D7-4F72-86AE-D77C27085725}"/>
              </a:ext>
            </a:extLst>
          </p:cNvPr>
          <p:cNvSpPr/>
          <p:nvPr/>
        </p:nvSpPr>
        <p:spPr>
          <a:xfrm>
            <a:off x="339595" y="938702"/>
            <a:ext cx="3750907" cy="400110"/>
          </a:xfrm>
          <a:prstGeom prst="rect">
            <a:avLst/>
          </a:prstGeom>
        </p:spPr>
        <p:txBody>
          <a:bodyPr wrap="square">
            <a:spAutoFit/>
          </a:bodyPr>
          <a:lstStyle/>
          <a:p>
            <a:r>
              <a:rPr lang="en-US" altLang="ko-KR" sz="1000" dirty="0">
                <a:latin typeface="LG스마트체 Regular" panose="020B0600000101010101" pitchFamily="50" charset="-127"/>
                <a:ea typeface="LG스마트체 Regular" panose="020B0600000101010101" pitchFamily="50" charset="-127"/>
              </a:rPr>
              <a:t>In order to using balanced photodetector for DC component canceling, 2X2 optical component usually used. </a:t>
            </a:r>
            <a:endParaRPr lang="ko-KR" altLang="en-US" sz="1000" dirty="0"/>
          </a:p>
        </p:txBody>
      </p:sp>
      <p:pic>
        <p:nvPicPr>
          <p:cNvPr id="28" name="Picture 2" descr="2x2 Step-Index Multimode Fiber Optic Couplers, Ø105 µm Core, 0.22 NA">
            <a:extLst>
              <a:ext uri="{FF2B5EF4-FFF2-40B4-BE49-F238E27FC236}">
                <a16:creationId xmlns:a16="http://schemas.microsoft.com/office/drawing/2014/main" id="{17AF6117-716F-4271-BA3C-1DDEC551D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79" y="1397782"/>
            <a:ext cx="3495561" cy="1344446"/>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그룹 28">
            <a:extLst>
              <a:ext uri="{FF2B5EF4-FFF2-40B4-BE49-F238E27FC236}">
                <a16:creationId xmlns:a16="http://schemas.microsoft.com/office/drawing/2014/main" id="{D74E043E-A639-40F9-8B16-EF4DA8D911DB}"/>
              </a:ext>
            </a:extLst>
          </p:cNvPr>
          <p:cNvGrpSpPr/>
          <p:nvPr/>
        </p:nvGrpSpPr>
        <p:grpSpPr>
          <a:xfrm>
            <a:off x="539788" y="2682662"/>
            <a:ext cx="2942636" cy="723596"/>
            <a:chOff x="3876454" y="2730287"/>
            <a:chExt cx="2942636" cy="723596"/>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050C633-C627-44AF-937E-CD1A5B99361B}"/>
                    </a:ext>
                  </a:extLst>
                </p:cNvPr>
                <p:cNvSpPr txBox="1"/>
                <p:nvPr/>
              </p:nvSpPr>
              <p:spPr>
                <a:xfrm>
                  <a:off x="3876454" y="2730287"/>
                  <a:ext cx="1361270" cy="72359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100" b="0" i="1" smtClean="0">
                            <a:latin typeface="Cambria Math" panose="02040503050406030204" pitchFamily="18" charset="0"/>
                          </a:rPr>
                          <m:t>𝐴</m:t>
                        </m:r>
                        <m:r>
                          <a:rPr lang="en-US" altLang="ko-KR" sz="1100" b="0" i="1" smtClean="0">
                            <a:latin typeface="Cambria Math" panose="02040503050406030204" pitchFamily="18" charset="0"/>
                          </a:rPr>
                          <m:t>=</m:t>
                        </m:r>
                        <m:d>
                          <m:dPr>
                            <m:begChr m:val="["/>
                            <m:endChr m:val="]"/>
                            <m:ctrlPr>
                              <a:rPr lang="en-US" altLang="ko-KR" sz="1100" b="0" i="1" smtClean="0">
                                <a:latin typeface="Cambria Math" panose="02040503050406030204" pitchFamily="18" charset="0"/>
                              </a:rPr>
                            </m:ctrlPr>
                          </m:dPr>
                          <m:e>
                            <m:m>
                              <m:mPr>
                                <m:mcs>
                                  <m:mc>
                                    <m:mcPr>
                                      <m:count m:val="2"/>
                                      <m:mcJc m:val="center"/>
                                    </m:mcPr>
                                  </m:mc>
                                </m:mcs>
                                <m:ctrlPr>
                                  <a:rPr lang="en-US" altLang="ko-KR" sz="1100" b="0" i="1" smtClean="0">
                                    <a:latin typeface="Cambria Math" panose="02040503050406030204" pitchFamily="18" charset="0"/>
                                  </a:rPr>
                                </m:ctrlPr>
                              </m:mPr>
                              <m:mr>
                                <m:e>
                                  <m:f>
                                    <m:fPr>
                                      <m:ctrlPr>
                                        <a:rPr lang="en-US" altLang="ko-KR" sz="1100" b="0" i="1" smtClean="0">
                                          <a:latin typeface="Cambria Math" panose="02040503050406030204" pitchFamily="18" charset="0"/>
                                        </a:rPr>
                                      </m:ctrlPr>
                                    </m:fPr>
                                    <m:num>
                                      <m:r>
                                        <a:rPr lang="en-US" altLang="ko-KR" sz="1100" b="0" i="1" smtClean="0">
                                          <a:latin typeface="Cambria Math" panose="02040503050406030204" pitchFamily="18" charset="0"/>
                                        </a:rPr>
                                        <m:t>1</m:t>
                                      </m:r>
                                    </m:num>
                                    <m:den>
                                      <m:rad>
                                        <m:radPr>
                                          <m:degHide m:val="on"/>
                                          <m:ctrlPr>
                                            <a:rPr lang="en-US" altLang="ko-KR" sz="1100" b="0" i="1" smtClean="0">
                                              <a:latin typeface="Cambria Math" panose="02040503050406030204" pitchFamily="18" charset="0"/>
                                            </a:rPr>
                                          </m:ctrlPr>
                                        </m:radPr>
                                        <m:deg/>
                                        <m:e>
                                          <m:r>
                                            <a:rPr lang="en-US" altLang="ko-KR" sz="1100" b="0" i="1" smtClean="0">
                                              <a:latin typeface="Cambria Math" panose="02040503050406030204" pitchFamily="18" charset="0"/>
                                            </a:rPr>
                                            <m:t>2</m:t>
                                          </m:r>
                                        </m:e>
                                      </m:rad>
                                    </m:den>
                                  </m:f>
                                  <m:sSup>
                                    <m:sSupPr>
                                      <m:ctrlPr>
                                        <a:rPr lang="en-US" altLang="ko-KR" sz="1100" b="0" i="1" smtClean="0">
                                          <a:latin typeface="Cambria Math" panose="02040503050406030204" pitchFamily="18" charset="0"/>
                                        </a:rPr>
                                      </m:ctrlPr>
                                    </m:sSupPr>
                                    <m:e>
                                      <m:r>
                                        <m:rPr>
                                          <m:brk m:alnAt="7"/>
                                        </m:rPr>
                                        <a:rPr lang="en-US" altLang="ko-KR" sz="1100" b="0" i="1" smtClean="0">
                                          <a:latin typeface="Cambria Math" panose="02040503050406030204" pitchFamily="18" charset="0"/>
                                        </a:rPr>
                                        <m:t>𝑒</m:t>
                                      </m:r>
                                    </m:e>
                                    <m:sup>
                                      <m:r>
                                        <m:rPr>
                                          <m:brk m:alnAt="7"/>
                                        </m:rPr>
                                        <a:rPr lang="en-US" altLang="ko-KR" sz="1100" b="0" i="1" smtClean="0">
                                          <a:latin typeface="Cambria Math" panose="02040503050406030204" pitchFamily="18" charset="0"/>
                                        </a:rPr>
                                        <m:t>𝑗</m:t>
                                      </m:r>
                                      <m:r>
                                        <a:rPr lang="en-US" altLang="ko-KR" sz="1100" b="0" i="1" smtClean="0">
                                          <a:latin typeface="Cambria Math" panose="02040503050406030204" pitchFamily="18" charset="0"/>
                                        </a:rPr>
                                        <m:t>0</m:t>
                                      </m:r>
                                    </m:sup>
                                  </m:sSup>
                                </m:e>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a:rPr lang="en-US" altLang="ko-KR" sz="1100" b="0" i="1" smtClean="0">
                                          <a:latin typeface="Cambria Math" panose="02040503050406030204" pitchFamily="18" charset="0"/>
                                        </a:rPr>
                                        <m:t>𝑗</m:t>
                                      </m:r>
                                      <m:f>
                                        <m:fPr>
                                          <m:ctrlPr>
                                            <a:rPr lang="en-US" altLang="ko-KR" sz="1100" b="0" i="1" smtClean="0">
                                              <a:latin typeface="Cambria Math" panose="02040503050406030204" pitchFamily="18" charset="0"/>
                                            </a:rPr>
                                          </m:ctrlPr>
                                        </m:fPr>
                                        <m:num>
                                          <m:r>
                                            <a:rPr lang="en-US" altLang="ko-KR" sz="1100" b="0" i="1" smtClean="0">
                                              <a:latin typeface="Cambria Math" panose="02040503050406030204" pitchFamily="18" charset="0"/>
                                            </a:rPr>
                                            <m:t>𝜋</m:t>
                                          </m:r>
                                        </m:num>
                                        <m:den>
                                          <m:r>
                                            <a:rPr lang="en-US" altLang="ko-KR" sz="1100" b="0" i="1" smtClean="0">
                                              <a:latin typeface="Cambria Math" panose="02040503050406030204" pitchFamily="18" charset="0"/>
                                            </a:rPr>
                                            <m:t>2</m:t>
                                          </m:r>
                                        </m:den>
                                      </m:f>
                                    </m:sup>
                                  </m:sSup>
                                </m:e>
                              </m:mr>
                              <m:mr>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a:rPr lang="en-US" altLang="ko-KR" sz="1100" i="1">
                                          <a:latin typeface="Cambria Math" panose="02040503050406030204" pitchFamily="18" charset="0"/>
                                        </a:rPr>
                                        <m:t>𝑗</m:t>
                                      </m:r>
                                      <m:f>
                                        <m:fPr>
                                          <m:ctrlPr>
                                            <a:rPr lang="en-US" altLang="ko-KR" sz="1100" i="1">
                                              <a:latin typeface="Cambria Math" panose="02040503050406030204" pitchFamily="18" charset="0"/>
                                            </a:rPr>
                                          </m:ctrlPr>
                                        </m:fPr>
                                        <m:num>
                                          <m:r>
                                            <a:rPr lang="en-US" altLang="ko-KR" sz="1100" i="1">
                                              <a:latin typeface="Cambria Math" panose="02040503050406030204" pitchFamily="18" charset="0"/>
                                            </a:rPr>
                                            <m:t>𝜋</m:t>
                                          </m:r>
                                        </m:num>
                                        <m:den>
                                          <m:r>
                                            <a:rPr lang="en-US" altLang="ko-KR" sz="1100" i="1">
                                              <a:latin typeface="Cambria Math" panose="02040503050406030204" pitchFamily="18" charset="0"/>
                                            </a:rPr>
                                            <m:t>2</m:t>
                                          </m:r>
                                        </m:den>
                                      </m:f>
                                    </m:sup>
                                  </m:sSup>
                                </m:e>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m:rPr>
                                          <m:brk m:alnAt="7"/>
                                        </m:rPr>
                                        <a:rPr lang="en-US" altLang="ko-KR" sz="1100" i="1">
                                          <a:latin typeface="Cambria Math" panose="02040503050406030204" pitchFamily="18" charset="0"/>
                                        </a:rPr>
                                        <m:t>𝑗</m:t>
                                      </m:r>
                                      <m:r>
                                        <a:rPr lang="en-US" altLang="ko-KR" sz="1100" i="1">
                                          <a:latin typeface="Cambria Math" panose="02040503050406030204" pitchFamily="18" charset="0"/>
                                        </a:rPr>
                                        <m:t>0</m:t>
                                      </m:r>
                                    </m:sup>
                                  </m:sSup>
                                </m:e>
                              </m:mr>
                            </m:m>
                          </m:e>
                        </m:d>
                      </m:oMath>
                    </m:oMathPara>
                  </a14:m>
                  <a:endParaRPr lang="ko-KR" altLang="en-US" sz="1100" dirty="0">
                    <a:latin typeface="LG스마트체 Regular" panose="020B0600000101010101" pitchFamily="50" charset="-127"/>
                    <a:ea typeface="LG스마트체 Regular" panose="020B0600000101010101" pitchFamily="50" charset="-127"/>
                  </a:endParaRPr>
                </a:p>
              </p:txBody>
            </p:sp>
          </mc:Choice>
          <mc:Fallback xmlns="">
            <p:sp>
              <p:nvSpPr>
                <p:cNvPr id="26" name="TextBox 25">
                  <a:extLst>
                    <a:ext uri="{FF2B5EF4-FFF2-40B4-BE49-F238E27FC236}">
                      <a16:creationId xmlns:a16="http://schemas.microsoft.com/office/drawing/2014/main" id="{33362A71-4117-45D2-8AEA-41A7B073F832}"/>
                    </a:ext>
                  </a:extLst>
                </p:cNvPr>
                <p:cNvSpPr txBox="1">
                  <a:spLocks noRot="1" noChangeAspect="1" noMove="1" noResize="1" noEditPoints="1" noAdjustHandles="1" noChangeArrowheads="1" noChangeShapeType="1" noTextEdit="1"/>
                </p:cNvSpPr>
                <p:nvPr/>
              </p:nvSpPr>
              <p:spPr>
                <a:xfrm>
                  <a:off x="3876454" y="2730287"/>
                  <a:ext cx="1361270" cy="723596"/>
                </a:xfrm>
                <a:prstGeom prst="rect">
                  <a:avLst/>
                </a:prstGeom>
                <a:blipFill>
                  <a:blip r:embed="rId10"/>
                  <a:stretch>
                    <a:fillRect l="-448"/>
                  </a:stretch>
                </a:blipFill>
              </p:spPr>
              <p:txBody>
                <a:bodyPr/>
                <a:lstStyle/>
                <a:p>
                  <a:r>
                    <a:rPr lang="ko-KR" altLang="en-US">
                      <a:noFill/>
                    </a:rPr>
                    <a:t> </a:t>
                  </a:r>
                </a:p>
              </p:txBody>
            </p:sp>
          </mc:Fallback>
        </mc:AlternateContent>
        <p:sp>
          <p:nvSpPr>
            <p:cNvPr id="31" name="직사각형 30">
              <a:extLst>
                <a:ext uri="{FF2B5EF4-FFF2-40B4-BE49-F238E27FC236}">
                  <a16:creationId xmlns:a16="http://schemas.microsoft.com/office/drawing/2014/main" id="{76B65A85-4C17-4282-973B-5C1C4CDF1B73}"/>
                </a:ext>
              </a:extLst>
            </p:cNvPr>
            <p:cNvSpPr/>
            <p:nvPr/>
          </p:nvSpPr>
          <p:spPr>
            <a:xfrm>
              <a:off x="5198133" y="2968975"/>
              <a:ext cx="1620957" cy="246221"/>
            </a:xfrm>
            <a:prstGeom prst="rect">
              <a:avLst/>
            </a:prstGeom>
          </p:spPr>
          <p:txBody>
            <a:bodyPr wrap="none">
              <a:spAutoFit/>
            </a:bodyPr>
            <a:lstStyle/>
            <a:p>
              <a:r>
                <a:rPr lang="en-US" altLang="ko-KR" sz="1000" dirty="0">
                  <a:latin typeface="LG스마트체 Regular" panose="020B0600000101010101" pitchFamily="50" charset="-127"/>
                  <a:ea typeface="LG스마트체 Regular" panose="020B0600000101010101" pitchFamily="50" charset="-127"/>
                </a:rPr>
                <a:t>: Ideal 2x2 coupler matrix</a:t>
              </a:r>
              <a:endParaRPr lang="ko-KR" altLang="en-US" sz="1000" dirty="0">
                <a:latin typeface="LG스마트체 Regular" panose="020B0600000101010101" pitchFamily="50" charset="-127"/>
                <a:ea typeface="LG스마트체 Regular" panose="020B0600000101010101" pitchFamily="50" charset="-127"/>
              </a:endParaRPr>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847B7EA-4825-4EA0-8F7C-C339468832CA}"/>
                  </a:ext>
                </a:extLst>
              </p:cNvPr>
              <p:cNvSpPr txBox="1"/>
              <p:nvPr/>
            </p:nvSpPr>
            <p:spPr>
              <a:xfrm>
                <a:off x="511797" y="3463838"/>
                <a:ext cx="2195088" cy="72359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100" b="0" i="1" smtClean="0">
                              <a:latin typeface="Cambria Math" panose="02040503050406030204" pitchFamily="18" charset="0"/>
                            </a:rPr>
                          </m:ctrlPr>
                        </m:dPr>
                        <m:e>
                          <m:m>
                            <m:mPr>
                              <m:mcs>
                                <m:mc>
                                  <m:mcPr>
                                    <m:count m:val="1"/>
                                    <m:mcJc m:val="center"/>
                                  </m:mcPr>
                                </m:mc>
                              </m:mcs>
                              <m:ctrlPr>
                                <a:rPr lang="en-US" altLang="ko-KR" sz="1100" b="0" i="1" smtClean="0">
                                  <a:latin typeface="Cambria Math" panose="02040503050406030204" pitchFamily="18" charset="0"/>
                                </a:rPr>
                              </m:ctrlPr>
                            </m:mPr>
                            <m:mr>
                              <m:e>
                                <m:sSub>
                                  <m:sSubPr>
                                    <m:ctrlPr>
                                      <a:rPr lang="en-US" altLang="ko-KR" sz="1100" b="0" i="1" smtClean="0">
                                        <a:latin typeface="Cambria Math" panose="02040503050406030204" pitchFamily="18" charset="0"/>
                                      </a:rPr>
                                    </m:ctrlPr>
                                  </m:sSubPr>
                                  <m:e>
                                    <m:r>
                                      <m:rPr>
                                        <m:brk m:alnAt="7"/>
                                      </m:rPr>
                                      <a:rPr lang="en-US" altLang="ko-KR" sz="1100" b="0" i="1" smtClean="0">
                                        <a:latin typeface="Cambria Math" panose="02040503050406030204" pitchFamily="18" charset="0"/>
                                      </a:rPr>
                                      <m:t>𝐸</m:t>
                                    </m:r>
                                  </m:e>
                                  <m:sub>
                                    <m:r>
                                      <m:rPr>
                                        <m:brk m:alnAt="7"/>
                                      </m:rPr>
                                      <a:rPr lang="en-US" altLang="ko-KR" sz="1100" b="0" i="1" smtClean="0">
                                        <a:latin typeface="Cambria Math" panose="02040503050406030204" pitchFamily="18" charset="0"/>
                                      </a:rPr>
                                      <m:t>1</m:t>
                                    </m:r>
                                    <m:r>
                                      <a:rPr lang="en-US" altLang="ko-KR" sz="1100" b="0" i="1" smtClean="0">
                                        <a:latin typeface="Cambria Math" panose="02040503050406030204" pitchFamily="18" charset="0"/>
                                      </a:rPr>
                                      <m:t>, </m:t>
                                    </m:r>
                                    <m:r>
                                      <a:rPr lang="en-US" altLang="ko-KR" sz="1100" b="0" i="1" smtClean="0">
                                        <a:latin typeface="Cambria Math" panose="02040503050406030204" pitchFamily="18" charset="0"/>
                                      </a:rPr>
                                      <m:t>𝑜𝑢𝑡</m:t>
                                    </m:r>
                                  </m:sub>
                                </m:sSub>
                              </m:e>
                            </m:m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𝐸</m:t>
                                    </m:r>
                                  </m:e>
                                  <m:sub>
                                    <m:r>
                                      <a:rPr lang="en-US" altLang="ko-KR" sz="1100" b="0" i="1" smtClean="0">
                                        <a:latin typeface="Cambria Math" panose="02040503050406030204" pitchFamily="18" charset="0"/>
                                      </a:rPr>
                                      <m:t>2</m:t>
                                    </m:r>
                                    <m:r>
                                      <a:rPr lang="en-US" altLang="ko-KR" sz="1100" i="1">
                                        <a:latin typeface="Cambria Math" panose="02040503050406030204" pitchFamily="18" charset="0"/>
                                      </a:rPr>
                                      <m:t>, </m:t>
                                    </m:r>
                                    <m:r>
                                      <a:rPr lang="en-US" altLang="ko-KR" sz="1100" i="1">
                                        <a:latin typeface="Cambria Math" panose="02040503050406030204" pitchFamily="18" charset="0"/>
                                      </a:rPr>
                                      <m:t>𝑜𝑢𝑡</m:t>
                                    </m:r>
                                  </m:sub>
                                </m:sSub>
                              </m:e>
                            </m:mr>
                          </m:m>
                        </m:e>
                      </m:d>
                      <m:r>
                        <a:rPr lang="en-US" altLang="ko-KR" sz="1100" b="0" i="1" smtClean="0">
                          <a:latin typeface="Cambria Math" panose="02040503050406030204" pitchFamily="18" charset="0"/>
                        </a:rPr>
                        <m:t>=</m:t>
                      </m:r>
                      <m:d>
                        <m:dPr>
                          <m:begChr m:val="["/>
                          <m:endChr m:val="]"/>
                          <m:ctrlPr>
                            <a:rPr lang="en-US" altLang="ko-KR" sz="1100" b="0" i="1" smtClean="0">
                              <a:latin typeface="Cambria Math" panose="02040503050406030204" pitchFamily="18" charset="0"/>
                            </a:rPr>
                          </m:ctrlPr>
                        </m:dPr>
                        <m:e>
                          <m:m>
                            <m:mPr>
                              <m:mcs>
                                <m:mc>
                                  <m:mcPr>
                                    <m:count m:val="2"/>
                                    <m:mcJc m:val="center"/>
                                  </m:mcPr>
                                </m:mc>
                              </m:mcs>
                              <m:ctrlPr>
                                <a:rPr lang="en-US" altLang="ko-KR" sz="1100" b="0" i="1" smtClean="0">
                                  <a:latin typeface="Cambria Math" panose="02040503050406030204" pitchFamily="18" charset="0"/>
                                </a:rPr>
                              </m:ctrlPr>
                            </m:mPr>
                            <m:mr>
                              <m:e>
                                <m:f>
                                  <m:fPr>
                                    <m:ctrlPr>
                                      <a:rPr lang="en-US" altLang="ko-KR" sz="1100" b="0" i="1" smtClean="0">
                                        <a:latin typeface="Cambria Math" panose="02040503050406030204" pitchFamily="18" charset="0"/>
                                      </a:rPr>
                                    </m:ctrlPr>
                                  </m:fPr>
                                  <m:num>
                                    <m:r>
                                      <a:rPr lang="en-US" altLang="ko-KR" sz="1100" b="0" i="1" smtClean="0">
                                        <a:latin typeface="Cambria Math" panose="02040503050406030204" pitchFamily="18" charset="0"/>
                                      </a:rPr>
                                      <m:t>1</m:t>
                                    </m:r>
                                  </m:num>
                                  <m:den>
                                    <m:rad>
                                      <m:radPr>
                                        <m:degHide m:val="on"/>
                                        <m:ctrlPr>
                                          <a:rPr lang="en-US" altLang="ko-KR" sz="1100" b="0" i="1" smtClean="0">
                                            <a:latin typeface="Cambria Math" panose="02040503050406030204" pitchFamily="18" charset="0"/>
                                          </a:rPr>
                                        </m:ctrlPr>
                                      </m:radPr>
                                      <m:deg/>
                                      <m:e>
                                        <m:r>
                                          <a:rPr lang="en-US" altLang="ko-KR" sz="1100" b="0" i="1" smtClean="0">
                                            <a:latin typeface="Cambria Math" panose="02040503050406030204" pitchFamily="18" charset="0"/>
                                          </a:rPr>
                                          <m:t>2</m:t>
                                        </m:r>
                                      </m:e>
                                    </m:rad>
                                  </m:den>
                                </m:f>
                                <m:sSup>
                                  <m:sSupPr>
                                    <m:ctrlPr>
                                      <a:rPr lang="en-US" altLang="ko-KR" sz="1100" b="0" i="1" smtClean="0">
                                        <a:latin typeface="Cambria Math" panose="02040503050406030204" pitchFamily="18" charset="0"/>
                                      </a:rPr>
                                    </m:ctrlPr>
                                  </m:sSupPr>
                                  <m:e>
                                    <m:r>
                                      <m:rPr>
                                        <m:brk m:alnAt="7"/>
                                      </m:rPr>
                                      <a:rPr lang="en-US" altLang="ko-KR" sz="1100" b="0" i="1" smtClean="0">
                                        <a:latin typeface="Cambria Math" panose="02040503050406030204" pitchFamily="18" charset="0"/>
                                      </a:rPr>
                                      <m:t>𝑒</m:t>
                                    </m:r>
                                  </m:e>
                                  <m:sup>
                                    <m:r>
                                      <m:rPr>
                                        <m:brk m:alnAt="7"/>
                                      </m:rPr>
                                      <a:rPr lang="en-US" altLang="ko-KR" sz="1100" b="0" i="1" smtClean="0">
                                        <a:latin typeface="Cambria Math" panose="02040503050406030204" pitchFamily="18" charset="0"/>
                                      </a:rPr>
                                      <m:t>𝑗</m:t>
                                    </m:r>
                                    <m:r>
                                      <a:rPr lang="en-US" altLang="ko-KR" sz="1100" b="0" i="1" smtClean="0">
                                        <a:latin typeface="Cambria Math" panose="02040503050406030204" pitchFamily="18" charset="0"/>
                                      </a:rPr>
                                      <m:t>0</m:t>
                                    </m:r>
                                  </m:sup>
                                </m:sSup>
                              </m:e>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a:rPr lang="en-US" altLang="ko-KR" sz="1100" b="0" i="1" smtClean="0">
                                        <a:latin typeface="Cambria Math" panose="02040503050406030204" pitchFamily="18" charset="0"/>
                                      </a:rPr>
                                      <m:t>𝑗</m:t>
                                    </m:r>
                                    <m:f>
                                      <m:fPr>
                                        <m:ctrlPr>
                                          <a:rPr lang="en-US" altLang="ko-KR" sz="1100" b="0" i="1" smtClean="0">
                                            <a:latin typeface="Cambria Math" panose="02040503050406030204" pitchFamily="18" charset="0"/>
                                          </a:rPr>
                                        </m:ctrlPr>
                                      </m:fPr>
                                      <m:num>
                                        <m:r>
                                          <a:rPr lang="en-US" altLang="ko-KR" sz="1100" b="0" i="1" smtClean="0">
                                            <a:latin typeface="Cambria Math" panose="02040503050406030204" pitchFamily="18" charset="0"/>
                                          </a:rPr>
                                          <m:t>𝜋</m:t>
                                        </m:r>
                                      </m:num>
                                      <m:den>
                                        <m:r>
                                          <a:rPr lang="en-US" altLang="ko-KR" sz="1100" b="0" i="1" smtClean="0">
                                            <a:latin typeface="Cambria Math" panose="02040503050406030204" pitchFamily="18" charset="0"/>
                                          </a:rPr>
                                          <m:t>2</m:t>
                                        </m:r>
                                      </m:den>
                                    </m:f>
                                  </m:sup>
                                </m:sSup>
                              </m:e>
                            </m:mr>
                            <m:mr>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a:rPr lang="en-US" altLang="ko-KR" sz="1100" i="1">
                                        <a:latin typeface="Cambria Math" panose="02040503050406030204" pitchFamily="18" charset="0"/>
                                      </a:rPr>
                                      <m:t>𝑗</m:t>
                                    </m:r>
                                    <m:f>
                                      <m:fPr>
                                        <m:ctrlPr>
                                          <a:rPr lang="en-US" altLang="ko-KR" sz="1100" i="1">
                                            <a:latin typeface="Cambria Math" panose="02040503050406030204" pitchFamily="18" charset="0"/>
                                          </a:rPr>
                                        </m:ctrlPr>
                                      </m:fPr>
                                      <m:num>
                                        <m:r>
                                          <a:rPr lang="en-US" altLang="ko-KR" sz="1100" i="1">
                                            <a:latin typeface="Cambria Math" panose="02040503050406030204" pitchFamily="18" charset="0"/>
                                          </a:rPr>
                                          <m:t>𝜋</m:t>
                                        </m:r>
                                      </m:num>
                                      <m:den>
                                        <m:r>
                                          <a:rPr lang="en-US" altLang="ko-KR" sz="1100" i="1">
                                            <a:latin typeface="Cambria Math" panose="02040503050406030204" pitchFamily="18" charset="0"/>
                                          </a:rPr>
                                          <m:t>2</m:t>
                                        </m:r>
                                      </m:den>
                                    </m:f>
                                  </m:sup>
                                </m:sSup>
                              </m:e>
                              <m:e>
                                <m:f>
                                  <m:fPr>
                                    <m:ctrlPr>
                                      <a:rPr lang="en-US" altLang="ko-KR" sz="1100" i="1">
                                        <a:latin typeface="Cambria Math" panose="02040503050406030204" pitchFamily="18" charset="0"/>
                                      </a:rPr>
                                    </m:ctrlPr>
                                  </m:fPr>
                                  <m:num>
                                    <m:r>
                                      <a:rPr lang="en-US" altLang="ko-KR" sz="1100" i="1">
                                        <a:latin typeface="Cambria Math" panose="02040503050406030204" pitchFamily="18" charset="0"/>
                                      </a:rPr>
                                      <m:t>1</m:t>
                                    </m:r>
                                  </m:num>
                                  <m:den>
                                    <m:rad>
                                      <m:radPr>
                                        <m:degHide m:val="on"/>
                                        <m:ctrlPr>
                                          <a:rPr lang="en-US" altLang="ko-KR" sz="1100" i="1">
                                            <a:latin typeface="Cambria Math" panose="02040503050406030204" pitchFamily="18" charset="0"/>
                                          </a:rPr>
                                        </m:ctrlPr>
                                      </m:radPr>
                                      <m:deg/>
                                      <m:e>
                                        <m:r>
                                          <a:rPr lang="en-US" altLang="ko-KR" sz="1100" i="1">
                                            <a:latin typeface="Cambria Math" panose="02040503050406030204" pitchFamily="18" charset="0"/>
                                          </a:rPr>
                                          <m:t>2</m:t>
                                        </m:r>
                                      </m:e>
                                    </m:rad>
                                  </m:den>
                                </m:f>
                                <m:sSup>
                                  <m:sSupPr>
                                    <m:ctrlPr>
                                      <a:rPr lang="en-US" altLang="ko-KR" sz="1100" i="1">
                                        <a:latin typeface="Cambria Math" panose="02040503050406030204" pitchFamily="18" charset="0"/>
                                      </a:rPr>
                                    </m:ctrlPr>
                                  </m:sSupPr>
                                  <m:e>
                                    <m:r>
                                      <m:rPr>
                                        <m:brk m:alnAt="7"/>
                                      </m:rPr>
                                      <a:rPr lang="en-US" altLang="ko-KR" sz="1100" i="1">
                                        <a:latin typeface="Cambria Math" panose="02040503050406030204" pitchFamily="18" charset="0"/>
                                      </a:rPr>
                                      <m:t>𝑒</m:t>
                                    </m:r>
                                  </m:e>
                                  <m:sup>
                                    <m:r>
                                      <m:rPr>
                                        <m:brk m:alnAt="7"/>
                                      </m:rPr>
                                      <a:rPr lang="en-US" altLang="ko-KR" sz="1100" i="1">
                                        <a:latin typeface="Cambria Math" panose="02040503050406030204" pitchFamily="18" charset="0"/>
                                      </a:rPr>
                                      <m:t>𝑗</m:t>
                                    </m:r>
                                    <m:r>
                                      <a:rPr lang="en-US" altLang="ko-KR" sz="1100" i="1">
                                        <a:latin typeface="Cambria Math" panose="02040503050406030204" pitchFamily="18" charset="0"/>
                                      </a:rPr>
                                      <m:t>0</m:t>
                                    </m:r>
                                  </m:sup>
                                </m:sSup>
                              </m:e>
                            </m:mr>
                          </m:m>
                        </m:e>
                      </m:d>
                      <m:d>
                        <m:dPr>
                          <m:begChr m:val="["/>
                          <m:endChr m:val="]"/>
                          <m:ctrlPr>
                            <a:rPr lang="en-US" altLang="ko-KR" sz="1100" i="1">
                              <a:latin typeface="Cambria Math" panose="02040503050406030204" pitchFamily="18" charset="0"/>
                            </a:rPr>
                          </m:ctrlPr>
                        </m:dPr>
                        <m:e>
                          <m:m>
                            <m:mPr>
                              <m:mcs>
                                <m:mc>
                                  <m:mcPr>
                                    <m:count m:val="1"/>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𝐸</m:t>
                                    </m:r>
                                  </m:e>
                                  <m:sub>
                                    <m:r>
                                      <m:rPr>
                                        <m:brk m:alnAt="7"/>
                                      </m:rPr>
                                      <a:rPr lang="en-US" altLang="ko-KR" sz="1100" i="1">
                                        <a:latin typeface="Cambria Math" panose="02040503050406030204" pitchFamily="18" charset="0"/>
                                      </a:rPr>
                                      <m:t>1</m:t>
                                    </m:r>
                                    <m:r>
                                      <a:rPr lang="en-US" altLang="ko-KR" sz="1100" i="1">
                                        <a:latin typeface="Cambria Math" panose="02040503050406030204" pitchFamily="18" charset="0"/>
                                      </a:rPr>
                                      <m:t>, </m:t>
                                    </m:r>
                                    <m:r>
                                      <a:rPr lang="en-US" altLang="ko-KR" sz="1100" b="0" i="1" smtClean="0">
                                        <a:latin typeface="Cambria Math" panose="02040503050406030204" pitchFamily="18" charset="0"/>
                                      </a:rPr>
                                      <m:t>𝑖𝑛</m:t>
                                    </m:r>
                                  </m:sub>
                                </m:sSub>
                              </m:e>
                            </m:m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𝐸</m:t>
                                    </m:r>
                                  </m:e>
                                  <m:sub>
                                    <m:r>
                                      <a:rPr lang="en-US" altLang="ko-KR" sz="1100" i="1">
                                        <a:latin typeface="Cambria Math" panose="02040503050406030204" pitchFamily="18" charset="0"/>
                                      </a:rPr>
                                      <m:t>2, </m:t>
                                    </m:r>
                                    <m:r>
                                      <a:rPr lang="en-US" altLang="ko-KR" sz="1100" b="0" i="1" smtClean="0">
                                        <a:latin typeface="Cambria Math" panose="02040503050406030204" pitchFamily="18" charset="0"/>
                                      </a:rPr>
                                      <m:t>𝑖𝑛</m:t>
                                    </m:r>
                                  </m:sub>
                                </m:sSub>
                              </m:e>
                            </m:mr>
                          </m:m>
                        </m:e>
                      </m:d>
                    </m:oMath>
                  </m:oMathPara>
                </a14:m>
                <a:endParaRPr lang="ko-KR" altLang="en-US" sz="1100" dirty="0">
                  <a:latin typeface="LG스마트체 Regular" panose="020B0600000101010101" pitchFamily="50" charset="-127"/>
                  <a:ea typeface="LG스마트체 Regular" panose="020B0600000101010101" pitchFamily="50" charset="-127"/>
                </a:endParaRPr>
              </a:p>
            </p:txBody>
          </p:sp>
        </mc:Choice>
        <mc:Fallback xmlns="">
          <p:sp>
            <p:nvSpPr>
              <p:cNvPr id="32" name="TextBox 31">
                <a:extLst>
                  <a:ext uri="{FF2B5EF4-FFF2-40B4-BE49-F238E27FC236}">
                    <a16:creationId xmlns:a16="http://schemas.microsoft.com/office/drawing/2014/main" id="{9847B7EA-4825-4EA0-8F7C-C339468832CA}"/>
                  </a:ext>
                </a:extLst>
              </p:cNvPr>
              <p:cNvSpPr txBox="1">
                <a:spLocks noRot="1" noChangeAspect="1" noMove="1" noResize="1" noEditPoints="1" noAdjustHandles="1" noChangeArrowheads="1" noChangeShapeType="1" noTextEdit="1"/>
              </p:cNvSpPr>
              <p:nvPr/>
            </p:nvSpPr>
            <p:spPr>
              <a:xfrm>
                <a:off x="511797" y="3463838"/>
                <a:ext cx="2195088" cy="723596"/>
              </a:xfrm>
              <a:prstGeom prst="rect">
                <a:avLst/>
              </a:prstGeom>
              <a:blipFill>
                <a:blip r:embed="rId11"/>
                <a:stretch>
                  <a:fillRect b="-840"/>
                </a:stretch>
              </a:blipFill>
            </p:spPr>
            <p:txBody>
              <a:bodyPr/>
              <a:lstStyle/>
              <a:p>
                <a:r>
                  <a:rPr lang="ko-KR" altLang="en-US">
                    <a:noFill/>
                  </a:rPr>
                  <a:t> </a:t>
                </a:r>
              </a:p>
            </p:txBody>
          </p:sp>
        </mc:Fallback>
      </mc:AlternateContent>
      <p:sp>
        <p:nvSpPr>
          <p:cNvPr id="33" name="직사각형 32">
            <a:extLst>
              <a:ext uri="{FF2B5EF4-FFF2-40B4-BE49-F238E27FC236}">
                <a16:creationId xmlns:a16="http://schemas.microsoft.com/office/drawing/2014/main" id="{B036549B-B0E8-4B2B-955E-8FF61640FF79}"/>
              </a:ext>
            </a:extLst>
          </p:cNvPr>
          <p:cNvSpPr/>
          <p:nvPr/>
        </p:nvSpPr>
        <p:spPr>
          <a:xfrm>
            <a:off x="339595" y="4245014"/>
            <a:ext cx="1378904" cy="246221"/>
          </a:xfrm>
          <a:prstGeom prst="rect">
            <a:avLst/>
          </a:prstGeom>
        </p:spPr>
        <p:txBody>
          <a:bodyPr wrap="none">
            <a:spAutoFit/>
          </a:bodyPr>
          <a:lstStyle/>
          <a:p>
            <a:r>
              <a:rPr lang="en-US" altLang="ko-KR" sz="1000" dirty="0">
                <a:latin typeface="LG스마트체 Regular" panose="020B0600000101010101" pitchFamily="50" charset="-127"/>
                <a:ea typeface="LG스마트체 Regular" panose="020B0600000101010101" pitchFamily="50" charset="-127"/>
              </a:rPr>
              <a:t>For the FMCW input,</a:t>
            </a:r>
            <a:endParaRPr lang="ko-KR" altLang="en-US" sz="1000" dirty="0">
              <a:latin typeface="LG스마트체 Regular" panose="020B0600000101010101" pitchFamily="50" charset="-127"/>
              <a:ea typeface="LG스마트체 Regular" panose="020B0600000101010101" pitchFamily="50" charset="-127"/>
            </a:endParaRPr>
          </a:p>
        </p:txBody>
      </p:sp>
      <p:sp>
        <p:nvSpPr>
          <p:cNvPr id="34" name="직사각형 33">
            <a:extLst>
              <a:ext uri="{FF2B5EF4-FFF2-40B4-BE49-F238E27FC236}">
                <a16:creationId xmlns:a16="http://schemas.microsoft.com/office/drawing/2014/main" id="{941F496C-5319-4629-A52C-54D5A1A60CA5}"/>
              </a:ext>
            </a:extLst>
          </p:cNvPr>
          <p:cNvSpPr/>
          <p:nvPr/>
        </p:nvSpPr>
        <p:spPr>
          <a:xfrm>
            <a:off x="339595" y="5084411"/>
            <a:ext cx="1516762" cy="246221"/>
          </a:xfrm>
          <a:prstGeom prst="rect">
            <a:avLst/>
          </a:prstGeom>
        </p:spPr>
        <p:txBody>
          <a:bodyPr wrap="none">
            <a:spAutoFit/>
          </a:bodyPr>
          <a:lstStyle/>
          <a:p>
            <a:r>
              <a:rPr lang="en-US" altLang="ko-KR" sz="1000" dirty="0">
                <a:latin typeface="LG스마트체 Regular" panose="020B0600000101010101" pitchFamily="50" charset="-127"/>
                <a:ea typeface="LG스마트체 Regular" panose="020B0600000101010101" pitchFamily="50" charset="-127"/>
              </a:rPr>
              <a:t>The intensity of output,</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35" name="직사각형 34">
                <a:extLst>
                  <a:ext uri="{FF2B5EF4-FFF2-40B4-BE49-F238E27FC236}">
                    <a16:creationId xmlns:a16="http://schemas.microsoft.com/office/drawing/2014/main" id="{5F488EF3-8F48-4DAF-BBF8-C5EAD38350CB}"/>
                  </a:ext>
                </a:extLst>
              </p:cNvPr>
              <p:cNvSpPr/>
              <p:nvPr/>
            </p:nvSpPr>
            <p:spPr>
              <a:xfrm>
                <a:off x="460289" y="5388212"/>
                <a:ext cx="4555030" cy="44121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𝐸</m:t>
                          </m:r>
                        </m:e>
                        <m:sub>
                          <m:r>
                            <a:rPr lang="en-US" altLang="ko-KR" sz="1000" b="0" i="1" smtClean="0">
                              <a:latin typeface="Cambria Math" panose="02040503050406030204" pitchFamily="18" charset="0"/>
                            </a:rPr>
                            <m:t>1, </m:t>
                          </m:r>
                          <m:r>
                            <a:rPr lang="en-US" altLang="ko-KR" sz="1000" b="0" i="1" smtClean="0">
                              <a:latin typeface="Cambria Math" panose="02040503050406030204" pitchFamily="18" charset="0"/>
                            </a:rPr>
                            <m:t>𝑜𝑢𝑡</m:t>
                          </m:r>
                        </m:sub>
                      </m:sSub>
                      <m:r>
                        <a:rPr lang="en-US" altLang="ko-KR" sz="1000" i="1">
                          <a:latin typeface="Cambria Math" panose="02040503050406030204" pitchFamily="18" charset="0"/>
                        </a:rPr>
                        <m:t>=</m:t>
                      </m:r>
                      <m:f>
                        <m:fPr>
                          <m:ctrlPr>
                            <a:rPr lang="en-US" altLang="ko-KR" sz="1000" b="0" i="1" smtClean="0">
                              <a:latin typeface="Cambria Math" panose="02040503050406030204" pitchFamily="18" charset="0"/>
                            </a:rPr>
                          </m:ctrlPr>
                        </m:fPr>
                        <m:num>
                          <m:sSup>
                            <m:sSupPr>
                              <m:ctrlPr>
                                <a:rPr lang="en-US" altLang="ko-KR" sz="1000" b="0" i="1" smtClean="0">
                                  <a:latin typeface="Cambria Math" panose="02040503050406030204" pitchFamily="18" charset="0"/>
                                </a:rPr>
                              </m:ctrlPr>
                            </m:sSupPr>
                            <m:e>
                              <m:d>
                                <m:dPr>
                                  <m:begChr m:val="|"/>
                                  <m:endChr m:val="|"/>
                                  <m:ctrlPr>
                                    <a:rPr lang="en-US" altLang="ko-KR" sz="1000" b="0" i="1" smtClean="0">
                                      <a:latin typeface="Cambria Math" panose="02040503050406030204" pitchFamily="18" charset="0"/>
                                    </a:rPr>
                                  </m:ctrlPr>
                                </m:dPr>
                                <m:e>
                                  <m:r>
                                    <a:rPr lang="en-US" altLang="ko-KR" sz="1000" i="1">
                                      <a:latin typeface="Cambria Math" panose="02040503050406030204" pitchFamily="18" charset="0"/>
                                    </a:rPr>
                                    <m:t>𝐸</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e>
                              </m:d>
                            </m:e>
                            <m:sup>
                              <m:r>
                                <a:rPr lang="en-US" altLang="ko-KR" sz="1000" b="0" i="1" smtClean="0">
                                  <a:latin typeface="Cambria Math" panose="02040503050406030204" pitchFamily="18" charset="0"/>
                                </a:rPr>
                                <m:t>2</m:t>
                              </m:r>
                            </m:sup>
                          </m:sSup>
                          <m:r>
                            <a:rPr lang="en-US" altLang="ko-KR" sz="1000" i="1">
                              <a:latin typeface="Cambria Math" panose="02040503050406030204" pitchFamily="18" charset="0"/>
                            </a:rPr>
                            <m:t>+</m:t>
                          </m:r>
                          <m:sSup>
                            <m:sSupPr>
                              <m:ctrlPr>
                                <a:rPr lang="en-US" altLang="ko-KR" sz="1000" b="0" i="1" smtClean="0">
                                  <a:latin typeface="Cambria Math" panose="02040503050406030204" pitchFamily="18" charset="0"/>
                                </a:rPr>
                              </m:ctrlPr>
                            </m:sSupPr>
                            <m:e>
                              <m:d>
                                <m:dPr>
                                  <m:begChr m:val="|"/>
                                  <m:endChr m:val="|"/>
                                  <m:ctrlPr>
                                    <a:rPr lang="en-US" altLang="ko-KR" sz="1000" i="1">
                                      <a:latin typeface="Cambria Math" panose="02040503050406030204" pitchFamily="18" charset="0"/>
                                    </a:rPr>
                                  </m:ctrlPr>
                                </m:dPr>
                                <m:e>
                                  <m:r>
                                    <a:rPr lang="en-US" altLang="ko-KR" sz="1000" b="0" i="1" smtClean="0">
                                      <a:latin typeface="Cambria Math" panose="02040503050406030204" pitchFamily="18" charset="0"/>
                                    </a:rPr>
                                    <m:t>𝑅</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e>
                              </m:d>
                            </m:e>
                            <m:sup>
                              <m:r>
                                <a:rPr lang="en-US" altLang="ko-KR" sz="1000" b="0" i="1" smtClean="0">
                                  <a:latin typeface="Cambria Math" panose="02040503050406030204" pitchFamily="18" charset="0"/>
                                </a:rPr>
                                <m:t>2</m:t>
                              </m:r>
                            </m:sup>
                          </m:sSup>
                        </m:num>
                        <m:den>
                          <m:r>
                            <a:rPr lang="en-US" altLang="ko-KR" sz="1000" b="0" i="1" smtClean="0">
                              <a:latin typeface="Cambria Math" panose="02040503050406030204" pitchFamily="18" charset="0"/>
                            </a:rPr>
                            <m:t>2</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2</m:t>
                          </m:r>
                        </m:den>
                      </m:f>
                      <m:r>
                        <a:rPr lang="en-US" altLang="ko-KR" sz="1000" i="1">
                          <a:latin typeface="Cambria Math" panose="02040503050406030204" pitchFamily="18" charset="0"/>
                        </a:rPr>
                        <m:t>𝐸𝑅</m:t>
                      </m:r>
                      <m:r>
                        <a:rPr lang="en-US" altLang="ko-KR" sz="1000" b="0" i="1" smtClean="0">
                          <a:latin typeface="Cambria Math" panose="02040503050406030204" pitchFamily="18" charset="0"/>
                        </a:rPr>
                        <m:t>𝑠𝑖𝑛</m:t>
                      </m:r>
                      <m:d>
                        <m:dPr>
                          <m:begChr m:val="{"/>
                          <m:endChr m:val="}"/>
                          <m:ctrlPr>
                            <a:rPr lang="en-US" altLang="ko-KR" sz="1000" i="1">
                              <a:latin typeface="Cambria Math" panose="02040503050406030204" pitchFamily="18" charset="0"/>
                            </a:rPr>
                          </m:ctrlPr>
                        </m:dPr>
                        <m:e>
                          <m:r>
                            <a:rPr lang="en-US" altLang="ko-KR" sz="1000" i="1">
                              <a:latin typeface="Cambria Math" panose="02040503050406030204" pitchFamily="18" charset="0"/>
                            </a:rPr>
                            <m:t>2</m:t>
                          </m:r>
                          <m:r>
                            <a:rPr lang="en-US" altLang="ko-KR" sz="1000" i="1">
                              <a:latin typeface="Cambria Math" panose="02040503050406030204" pitchFamily="18" charset="0"/>
                            </a:rPr>
                            <m:t>𝜋</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2</m:t>
                              </m:r>
                              <m:f>
                                <m:fPr>
                                  <m:ctrlPr>
                                    <a:rPr lang="en-US" altLang="ko-KR" sz="1000" i="1">
                                      <a:latin typeface="Cambria Math" panose="02040503050406030204" pitchFamily="18" charset="0"/>
                                    </a:rPr>
                                  </m:ctrlPr>
                                </m:fPr>
                                <m:num>
                                  <m:d>
                                    <m:dPr>
                                      <m:ctrlPr>
                                        <a:rPr lang="en-US" altLang="ko-KR" sz="1000" i="1">
                                          <a:latin typeface="Cambria Math" panose="02040503050406030204" pitchFamily="18" charset="0"/>
                                        </a:rPr>
                                      </m:ctrlPr>
                                    </m:d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1</m:t>
                                          </m:r>
                                        </m:sub>
                                      </m:sSub>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e>
                                  </m:d>
                                </m:num>
                                <m:den>
                                  <m:r>
                                    <a:rPr lang="en-US" altLang="ko-KR" sz="1000" i="1">
                                      <a:latin typeface="Cambria Math" panose="02040503050406030204" pitchFamily="18" charset="0"/>
                                    </a:rPr>
                                    <m:t>𝑇</m:t>
                                  </m:r>
                                </m:den>
                              </m:f>
                              <m:r>
                                <a:rPr lang="en-US" altLang="ko-KR" sz="1000" i="1">
                                  <a:latin typeface="Cambria Math" panose="02040503050406030204" pitchFamily="18" charset="0"/>
                                </a:rPr>
                                <m:t>𝜏</m:t>
                              </m:r>
                              <m:r>
                                <a:rPr lang="en-US" altLang="ko-KR" sz="1000" i="1">
                                  <a:latin typeface="Cambria Math" panose="02040503050406030204" pitchFamily="18" charset="0"/>
                                </a:rPr>
                                <m:t>𝑡</m:t>
                              </m:r>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r>
                                <a:rPr lang="en-US" altLang="ko-KR" sz="1000" i="1">
                                  <a:latin typeface="Cambria Math" panose="02040503050406030204" pitchFamily="18" charset="0"/>
                                </a:rPr>
                                <m:t>𝜏</m:t>
                              </m:r>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d>
                                    <m:dPr>
                                      <m:ctrlPr>
                                        <a:rPr lang="en-US" altLang="ko-KR" sz="1000" i="1">
                                          <a:latin typeface="Cambria Math" panose="02040503050406030204" pitchFamily="18" charset="0"/>
                                        </a:rPr>
                                      </m:ctrlPr>
                                    </m:d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1</m:t>
                                          </m:r>
                                        </m:sub>
                                      </m:sSub>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e>
                                  </m:d>
                                </m:num>
                                <m:den>
                                  <m:r>
                                    <a:rPr lang="en-US" altLang="ko-KR" sz="1000" i="1">
                                      <a:latin typeface="Cambria Math" panose="02040503050406030204" pitchFamily="18" charset="0"/>
                                    </a:rPr>
                                    <m:t>𝑇</m:t>
                                  </m:r>
                                </m:den>
                              </m:f>
                              <m:sSup>
                                <m:sSupPr>
                                  <m:ctrlPr>
                                    <a:rPr lang="en-US" altLang="ko-KR" sz="1000" i="1">
                                      <a:latin typeface="Cambria Math" panose="02040503050406030204" pitchFamily="18" charset="0"/>
                                    </a:rPr>
                                  </m:ctrlPr>
                                </m:sSupPr>
                                <m:e>
                                  <m:r>
                                    <a:rPr lang="en-US" altLang="ko-KR" sz="1000" i="1">
                                      <a:latin typeface="Cambria Math" panose="02040503050406030204" pitchFamily="18" charset="0"/>
                                    </a:rPr>
                                    <m:t>𝜏</m:t>
                                  </m:r>
                                </m:e>
                                <m:sup>
                                  <m:r>
                                    <a:rPr lang="en-US" altLang="ko-KR" sz="1000" i="1">
                                      <a:latin typeface="Cambria Math" panose="02040503050406030204" pitchFamily="18" charset="0"/>
                                    </a:rPr>
                                    <m:t>2</m:t>
                                  </m:r>
                                </m:sup>
                              </m:sSup>
                            </m:e>
                          </m:d>
                        </m:e>
                      </m:d>
                    </m:oMath>
                  </m:oMathPara>
                </a14:m>
                <a:endParaRPr lang="ko-KR" altLang="en-US" sz="1000" dirty="0"/>
              </a:p>
            </p:txBody>
          </p:sp>
        </mc:Choice>
        <mc:Fallback xmlns="">
          <p:sp>
            <p:nvSpPr>
              <p:cNvPr id="35" name="직사각형 34">
                <a:extLst>
                  <a:ext uri="{FF2B5EF4-FFF2-40B4-BE49-F238E27FC236}">
                    <a16:creationId xmlns:a16="http://schemas.microsoft.com/office/drawing/2014/main" id="{5F488EF3-8F48-4DAF-BBF8-C5EAD38350CB}"/>
                  </a:ext>
                </a:extLst>
              </p:cNvPr>
              <p:cNvSpPr>
                <a:spLocks noRot="1" noChangeAspect="1" noMove="1" noResize="1" noEditPoints="1" noAdjustHandles="1" noChangeArrowheads="1" noChangeShapeType="1" noTextEdit="1"/>
              </p:cNvSpPr>
              <p:nvPr/>
            </p:nvSpPr>
            <p:spPr>
              <a:xfrm>
                <a:off x="460289" y="5388212"/>
                <a:ext cx="4555030" cy="441211"/>
              </a:xfrm>
              <a:prstGeom prst="rect">
                <a:avLst/>
              </a:prstGeom>
              <a:blipFill>
                <a:blip r:embed="rId12"/>
                <a:stretch>
                  <a:fillRect/>
                </a:stretch>
              </a:blipFill>
            </p:spPr>
            <p:txBody>
              <a:bodyPr/>
              <a:lstStyle/>
              <a:p>
                <a:r>
                  <a:rPr lang="ko-KR" altLang="en-US">
                    <a:noFill/>
                  </a:rPr>
                  <a:t> </a:t>
                </a:r>
              </a:p>
            </p:txBody>
          </p:sp>
        </mc:Fallback>
      </mc:AlternateContent>
      <p:grpSp>
        <p:nvGrpSpPr>
          <p:cNvPr id="36" name="그룹 35">
            <a:extLst>
              <a:ext uri="{FF2B5EF4-FFF2-40B4-BE49-F238E27FC236}">
                <a16:creationId xmlns:a16="http://schemas.microsoft.com/office/drawing/2014/main" id="{0E4E33D5-69B4-427E-8EB0-F12F69BF73A3}"/>
              </a:ext>
            </a:extLst>
          </p:cNvPr>
          <p:cNvGrpSpPr/>
          <p:nvPr/>
        </p:nvGrpSpPr>
        <p:grpSpPr>
          <a:xfrm>
            <a:off x="460289" y="4548815"/>
            <a:ext cx="3343936" cy="478016"/>
            <a:chOff x="3936914" y="4643926"/>
            <a:chExt cx="3343936" cy="478016"/>
          </a:xfrm>
        </p:grpSpPr>
        <mc:AlternateContent xmlns:mc="http://schemas.openxmlformats.org/markup-compatibility/2006" xmlns:a14="http://schemas.microsoft.com/office/drawing/2010/main">
          <mc:Choice Requires="a14">
            <p:sp>
              <p:nvSpPr>
                <p:cNvPr id="37" name="직사각형 36">
                  <a:extLst>
                    <a:ext uri="{FF2B5EF4-FFF2-40B4-BE49-F238E27FC236}">
                      <a16:creationId xmlns:a16="http://schemas.microsoft.com/office/drawing/2014/main" id="{74620099-784E-4376-B801-A87556DC3446}"/>
                    </a:ext>
                  </a:extLst>
                </p:cNvPr>
                <p:cNvSpPr/>
                <p:nvPr/>
              </p:nvSpPr>
              <p:spPr>
                <a:xfrm>
                  <a:off x="3936914" y="4643926"/>
                  <a:ext cx="1698798" cy="478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𝐸</m:t>
                            </m:r>
                          </m:e>
                          <m:sub>
                            <m:r>
                              <a:rPr lang="en-US" altLang="ko-KR" sz="1000" b="0" i="1" smtClean="0">
                                <a:latin typeface="Cambria Math" panose="02040503050406030204" pitchFamily="18" charset="0"/>
                              </a:rPr>
                              <m:t>1, </m:t>
                            </m:r>
                            <m:r>
                              <a:rPr lang="en-US" altLang="ko-KR" sz="1000" b="0" i="1" smtClean="0">
                                <a:latin typeface="Cambria Math" panose="02040503050406030204" pitchFamily="18" charset="0"/>
                              </a:rPr>
                              <m:t>𝑜𝑢𝑡</m:t>
                            </m:r>
                          </m:sub>
                        </m:sSub>
                        <m:r>
                          <a:rPr lang="en-US" altLang="ko-KR" sz="1000" i="1">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i="1">
                                <a:latin typeface="Cambria Math" panose="02040503050406030204" pitchFamily="18" charset="0"/>
                              </a:rPr>
                              <m:t>𝐸</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sSup>
                              <m:sSupPr>
                                <m:ctrlPr>
                                  <a:rPr lang="en-US" altLang="ko-KR" sz="1000" i="1" smtClean="0">
                                    <a:latin typeface="Cambria Math" panose="02040503050406030204" pitchFamily="18" charset="0"/>
                                  </a:rPr>
                                </m:ctrlPr>
                              </m:sSupPr>
                              <m:e>
                                <m:r>
                                  <a:rPr lang="en-US" altLang="ko-KR" sz="1000" i="1">
                                    <a:latin typeface="Cambria Math" panose="02040503050406030204" pitchFamily="18" charset="0"/>
                                  </a:rPr>
                                  <m:t>𝑒</m:t>
                                </m:r>
                              </m:e>
                              <m:sup>
                                <m:r>
                                  <a:rPr lang="en-US" altLang="ko-KR" sz="1000" i="1">
                                    <a:latin typeface="Cambria Math" panose="02040503050406030204" pitchFamily="18" charset="0"/>
                                  </a:rPr>
                                  <m:t>𝑗</m:t>
                                </m:r>
                                <m:r>
                                  <a:rPr lang="en-US" altLang="ko-KR" sz="1000" i="1">
                                    <a:latin typeface="Cambria Math" panose="02040503050406030204" pitchFamily="18" charset="0"/>
                                  </a:rPr>
                                  <m:t>0</m:t>
                                </m:r>
                              </m:sup>
                            </m:sSup>
                            <m:r>
                              <a:rPr lang="en-US" altLang="ko-KR" sz="1000" i="1">
                                <a:latin typeface="Cambria Math" panose="02040503050406030204" pitchFamily="18" charset="0"/>
                              </a:rPr>
                              <m:t>+</m:t>
                            </m:r>
                            <m:r>
                              <a:rPr lang="en-US" altLang="ko-KR" sz="1000" i="1">
                                <a:latin typeface="Cambria Math" panose="02040503050406030204" pitchFamily="18" charset="0"/>
                              </a:rPr>
                              <m:t>𝑅</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sSup>
                              <m:sSupPr>
                                <m:ctrlPr>
                                  <a:rPr lang="en-US" altLang="ko-KR" sz="1000" b="0" i="1" smtClean="0">
                                    <a:latin typeface="Cambria Math" panose="02040503050406030204" pitchFamily="18" charset="0"/>
                                  </a:rPr>
                                </m:ctrlPr>
                              </m:sSupPr>
                              <m:e>
                                <m:r>
                                  <a:rPr lang="en-US" altLang="ko-KR" sz="1000" b="0" i="1" smtClean="0">
                                    <a:latin typeface="Cambria Math" panose="02040503050406030204" pitchFamily="18" charset="0"/>
                                  </a:rPr>
                                  <m:t>𝑒</m:t>
                                </m:r>
                              </m:e>
                              <m:sup>
                                <m:r>
                                  <a:rPr lang="en-US" altLang="ko-KR" sz="1000" b="0" i="1" smtClean="0">
                                    <a:latin typeface="Cambria Math" panose="02040503050406030204" pitchFamily="18" charset="0"/>
                                  </a:rPr>
                                  <m:t>𝑗</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𝜋</m:t>
                                    </m:r>
                                  </m:num>
                                  <m:den>
                                    <m:r>
                                      <a:rPr lang="en-US" altLang="ko-KR" sz="1000" b="0" i="1" smtClean="0">
                                        <a:latin typeface="Cambria Math" panose="02040503050406030204" pitchFamily="18" charset="0"/>
                                      </a:rPr>
                                      <m:t>2</m:t>
                                    </m:r>
                                  </m:den>
                                </m:f>
                              </m:sup>
                            </m:sSup>
                          </m:num>
                          <m:den>
                            <m:r>
                              <a:rPr lang="en-US" altLang="ko-KR" sz="1000" b="0" i="1" smtClean="0">
                                <a:latin typeface="Cambria Math" panose="02040503050406030204" pitchFamily="18" charset="0"/>
                              </a:rPr>
                              <m:t>√2</m:t>
                            </m:r>
                          </m:den>
                        </m:f>
                      </m:oMath>
                    </m:oMathPara>
                  </a14:m>
                  <a:endParaRPr lang="ko-KR" altLang="en-US" sz="1000" dirty="0"/>
                </a:p>
              </p:txBody>
            </p:sp>
          </mc:Choice>
          <mc:Fallback xmlns="">
            <p:sp>
              <p:nvSpPr>
                <p:cNvPr id="6" name="직사각형 5">
                  <a:extLst>
                    <a:ext uri="{FF2B5EF4-FFF2-40B4-BE49-F238E27FC236}">
                      <a16:creationId xmlns:a16="http://schemas.microsoft.com/office/drawing/2014/main" id="{13336EE9-7367-4F63-9AD5-23A0E3B9A902}"/>
                    </a:ext>
                  </a:extLst>
                </p:cNvPr>
                <p:cNvSpPr>
                  <a:spLocks noRot="1" noChangeAspect="1" noMove="1" noResize="1" noEditPoints="1" noAdjustHandles="1" noChangeArrowheads="1" noChangeShapeType="1" noTextEdit="1"/>
                </p:cNvSpPr>
                <p:nvPr/>
              </p:nvSpPr>
              <p:spPr>
                <a:xfrm>
                  <a:off x="3936914" y="4643926"/>
                  <a:ext cx="1698798" cy="478016"/>
                </a:xfrm>
                <a:prstGeom prst="rect">
                  <a:avLst/>
                </a:prstGeom>
                <a:blipFill>
                  <a:blip r:embed="rId13"/>
                  <a:stretch>
                    <a:fillRect b="-384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직사각형 37">
                  <a:extLst>
                    <a:ext uri="{FF2B5EF4-FFF2-40B4-BE49-F238E27FC236}">
                      <a16:creationId xmlns:a16="http://schemas.microsoft.com/office/drawing/2014/main" id="{C18D6B56-8E8C-496A-BF08-B31BFFFCCEEA}"/>
                    </a:ext>
                  </a:extLst>
                </p:cNvPr>
                <p:cNvSpPr/>
                <p:nvPr/>
              </p:nvSpPr>
              <p:spPr>
                <a:xfrm>
                  <a:off x="5579102" y="4643926"/>
                  <a:ext cx="1701748" cy="478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𝐸</m:t>
                            </m:r>
                          </m:e>
                          <m:sub>
                            <m:r>
                              <a:rPr lang="en-US" altLang="ko-KR" sz="1000" b="0" i="1" smtClean="0">
                                <a:latin typeface="Cambria Math" panose="02040503050406030204" pitchFamily="18" charset="0"/>
                              </a:rPr>
                              <m:t>2, </m:t>
                            </m:r>
                            <m:r>
                              <a:rPr lang="en-US" altLang="ko-KR" sz="1000" b="0" i="1" smtClean="0">
                                <a:latin typeface="Cambria Math" panose="02040503050406030204" pitchFamily="18" charset="0"/>
                              </a:rPr>
                              <m:t>𝑜𝑢𝑡</m:t>
                            </m:r>
                          </m:sub>
                        </m:sSub>
                        <m:r>
                          <a:rPr lang="en-US" altLang="ko-KR" sz="1000" i="1">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i="1">
                                <a:latin typeface="Cambria Math" panose="02040503050406030204" pitchFamily="18" charset="0"/>
                              </a:rPr>
                              <m:t>𝐸</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sSup>
                              <m:sSupPr>
                                <m:ctrlPr>
                                  <a:rPr lang="en-US" altLang="ko-KR" sz="1000" i="1">
                                    <a:latin typeface="Cambria Math" panose="02040503050406030204" pitchFamily="18" charset="0"/>
                                  </a:rPr>
                                </m:ctrlPr>
                              </m:sSupPr>
                              <m:e>
                                <m:r>
                                  <a:rPr lang="en-US" altLang="ko-KR" sz="1000" i="1">
                                    <a:latin typeface="Cambria Math" panose="02040503050406030204" pitchFamily="18" charset="0"/>
                                  </a:rPr>
                                  <m:t>𝑒</m:t>
                                </m:r>
                              </m:e>
                              <m:sup>
                                <m:r>
                                  <a:rPr lang="en-US" altLang="ko-KR" sz="1000" i="1">
                                    <a:latin typeface="Cambria Math" panose="02040503050406030204" pitchFamily="18" charset="0"/>
                                  </a:rPr>
                                  <m:t>𝑗</m:t>
                                </m:r>
                                <m:f>
                                  <m:fPr>
                                    <m:ctrlPr>
                                      <a:rPr lang="en-US" altLang="ko-KR" sz="1000" i="1">
                                        <a:latin typeface="Cambria Math" panose="02040503050406030204" pitchFamily="18" charset="0"/>
                                      </a:rPr>
                                    </m:ctrlPr>
                                  </m:fPr>
                                  <m:num>
                                    <m:r>
                                      <a:rPr lang="en-US" altLang="ko-KR" sz="1000" i="1">
                                        <a:latin typeface="Cambria Math" panose="02040503050406030204" pitchFamily="18" charset="0"/>
                                      </a:rPr>
                                      <m:t>𝜋</m:t>
                                    </m:r>
                                  </m:num>
                                  <m:den>
                                    <m:r>
                                      <a:rPr lang="en-US" altLang="ko-KR" sz="1000" i="1">
                                        <a:latin typeface="Cambria Math" panose="02040503050406030204" pitchFamily="18" charset="0"/>
                                      </a:rPr>
                                      <m:t>2</m:t>
                                    </m:r>
                                  </m:den>
                                </m:f>
                              </m:sup>
                            </m:sSup>
                            <m:r>
                              <a:rPr lang="en-US" altLang="ko-KR" sz="1000" i="1">
                                <a:latin typeface="Cambria Math" panose="02040503050406030204" pitchFamily="18" charset="0"/>
                              </a:rPr>
                              <m:t>+</m:t>
                            </m:r>
                            <m:r>
                              <a:rPr lang="en-US" altLang="ko-KR" sz="1000" i="1">
                                <a:latin typeface="Cambria Math" panose="02040503050406030204" pitchFamily="18" charset="0"/>
                              </a:rPr>
                              <m:t>𝑅</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sSup>
                              <m:sSupPr>
                                <m:ctrlPr>
                                  <a:rPr lang="en-US" altLang="ko-KR" sz="1000" i="1">
                                    <a:latin typeface="Cambria Math" panose="02040503050406030204" pitchFamily="18" charset="0"/>
                                  </a:rPr>
                                </m:ctrlPr>
                              </m:sSupPr>
                              <m:e>
                                <m:r>
                                  <a:rPr lang="en-US" altLang="ko-KR" sz="1000" i="1">
                                    <a:latin typeface="Cambria Math" panose="02040503050406030204" pitchFamily="18" charset="0"/>
                                  </a:rPr>
                                  <m:t>𝑒</m:t>
                                </m:r>
                              </m:e>
                              <m:sup>
                                <m:r>
                                  <a:rPr lang="en-US" altLang="ko-KR" sz="1000" i="1">
                                    <a:latin typeface="Cambria Math" panose="02040503050406030204" pitchFamily="18" charset="0"/>
                                  </a:rPr>
                                  <m:t>𝑗</m:t>
                                </m:r>
                                <m:r>
                                  <a:rPr lang="en-US" altLang="ko-KR" sz="1000" i="1">
                                    <a:latin typeface="Cambria Math" panose="02040503050406030204" pitchFamily="18" charset="0"/>
                                  </a:rPr>
                                  <m:t>0</m:t>
                                </m:r>
                              </m:sup>
                            </m:sSup>
                          </m:num>
                          <m:den>
                            <m:r>
                              <a:rPr lang="en-US" altLang="ko-KR" sz="1000" b="0" i="1" smtClean="0">
                                <a:latin typeface="Cambria Math" panose="02040503050406030204" pitchFamily="18" charset="0"/>
                              </a:rPr>
                              <m:t>√2</m:t>
                            </m:r>
                          </m:den>
                        </m:f>
                      </m:oMath>
                    </m:oMathPara>
                  </a14:m>
                  <a:endParaRPr lang="ko-KR" altLang="en-US" sz="1000" dirty="0"/>
                </a:p>
              </p:txBody>
            </p:sp>
          </mc:Choice>
          <mc:Fallback xmlns="">
            <p:sp>
              <p:nvSpPr>
                <p:cNvPr id="32" name="직사각형 31">
                  <a:extLst>
                    <a:ext uri="{FF2B5EF4-FFF2-40B4-BE49-F238E27FC236}">
                      <a16:creationId xmlns:a16="http://schemas.microsoft.com/office/drawing/2014/main" id="{C6999881-F93A-4196-84D6-B286595491FB}"/>
                    </a:ext>
                  </a:extLst>
                </p:cNvPr>
                <p:cNvSpPr>
                  <a:spLocks noRot="1" noChangeAspect="1" noMove="1" noResize="1" noEditPoints="1" noAdjustHandles="1" noChangeArrowheads="1" noChangeShapeType="1" noTextEdit="1"/>
                </p:cNvSpPr>
                <p:nvPr/>
              </p:nvSpPr>
              <p:spPr>
                <a:xfrm>
                  <a:off x="5579102" y="4643926"/>
                  <a:ext cx="1701748" cy="478016"/>
                </a:xfrm>
                <a:prstGeom prst="rect">
                  <a:avLst/>
                </a:prstGeom>
                <a:blipFill>
                  <a:blip r:embed="rId14"/>
                  <a:stretch>
                    <a:fillRect b="-3846"/>
                  </a:stretch>
                </a:blipFill>
              </p:spPr>
              <p:txBody>
                <a:bodyPr/>
                <a:lstStyle/>
                <a:p>
                  <a:r>
                    <a:rPr lang="ko-KR" altLang="en-US">
                      <a:noFill/>
                    </a:rPr>
                    <a:t> </a:t>
                  </a:r>
                </a:p>
              </p:txBody>
            </p:sp>
          </mc:Fallback>
        </mc:AlternateContent>
        <p:sp>
          <p:nvSpPr>
            <p:cNvPr id="39" name="직사각형 38">
              <a:extLst>
                <a:ext uri="{FF2B5EF4-FFF2-40B4-BE49-F238E27FC236}">
                  <a16:creationId xmlns:a16="http://schemas.microsoft.com/office/drawing/2014/main" id="{DE213D91-AFB3-4780-BAA2-96B74B1DA3F0}"/>
                </a:ext>
              </a:extLst>
            </p:cNvPr>
            <p:cNvSpPr/>
            <p:nvPr/>
          </p:nvSpPr>
          <p:spPr>
            <a:xfrm>
              <a:off x="5515374" y="4759824"/>
              <a:ext cx="210314" cy="246221"/>
            </a:xfrm>
            <a:prstGeom prst="rect">
              <a:avLst/>
            </a:prstGeom>
          </p:spPr>
          <p:txBody>
            <a:bodyPr wrap="none">
              <a:spAutoFit/>
            </a:bodyPr>
            <a:lstStyle/>
            <a:p>
              <a:r>
                <a:rPr lang="en-US" altLang="ko-KR" sz="1000" dirty="0">
                  <a:latin typeface="LG스마트체 Regular" panose="020B0600000101010101" pitchFamily="50" charset="-127"/>
                  <a:ea typeface="LG스마트체 Regular" panose="020B0600000101010101" pitchFamily="50" charset="-127"/>
                </a:rPr>
                <a:t>,</a:t>
              </a:r>
              <a:endParaRPr lang="ko-KR" altLang="en-US" sz="1000" dirty="0">
                <a:latin typeface="LG스마트체 Regular" panose="020B0600000101010101" pitchFamily="50" charset="-127"/>
                <a:ea typeface="LG스마트체 Regular" panose="020B0600000101010101" pitchFamily="50" charset="-127"/>
              </a:endParaRPr>
            </a:p>
          </p:txBody>
        </p:sp>
      </p:grpSp>
      <mc:AlternateContent xmlns:mc="http://schemas.openxmlformats.org/markup-compatibility/2006" xmlns:a14="http://schemas.microsoft.com/office/drawing/2010/main">
        <mc:Choice Requires="a14">
          <p:sp>
            <p:nvSpPr>
              <p:cNvPr id="40" name="직사각형 39">
                <a:extLst>
                  <a:ext uri="{FF2B5EF4-FFF2-40B4-BE49-F238E27FC236}">
                    <a16:creationId xmlns:a16="http://schemas.microsoft.com/office/drawing/2014/main" id="{E578DC90-E770-4238-A7B6-FA10E3C7B6FE}"/>
                  </a:ext>
                </a:extLst>
              </p:cNvPr>
              <p:cNvSpPr/>
              <p:nvPr/>
            </p:nvSpPr>
            <p:spPr>
              <a:xfrm>
                <a:off x="460289" y="5883925"/>
                <a:ext cx="4557979" cy="44121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𝐸</m:t>
                          </m:r>
                        </m:e>
                        <m:sub>
                          <m:r>
                            <a:rPr lang="en-US" altLang="ko-KR" sz="1000" b="0" i="1" smtClean="0">
                              <a:latin typeface="Cambria Math" panose="02040503050406030204" pitchFamily="18" charset="0"/>
                            </a:rPr>
                            <m:t>2, </m:t>
                          </m:r>
                          <m:r>
                            <a:rPr lang="en-US" altLang="ko-KR" sz="1000" b="0" i="1" smtClean="0">
                              <a:latin typeface="Cambria Math" panose="02040503050406030204" pitchFamily="18" charset="0"/>
                            </a:rPr>
                            <m:t>𝑜𝑢𝑡</m:t>
                          </m:r>
                        </m:sub>
                      </m:sSub>
                      <m:r>
                        <a:rPr lang="en-US" altLang="ko-KR" sz="1000" i="1">
                          <a:latin typeface="Cambria Math" panose="02040503050406030204" pitchFamily="18" charset="0"/>
                        </a:rPr>
                        <m:t>=</m:t>
                      </m:r>
                      <m:f>
                        <m:fPr>
                          <m:ctrlPr>
                            <a:rPr lang="en-US" altLang="ko-KR" sz="1000" b="0" i="1" smtClean="0">
                              <a:latin typeface="Cambria Math" panose="02040503050406030204" pitchFamily="18" charset="0"/>
                            </a:rPr>
                          </m:ctrlPr>
                        </m:fPr>
                        <m:num>
                          <m:sSup>
                            <m:sSupPr>
                              <m:ctrlPr>
                                <a:rPr lang="en-US" altLang="ko-KR" sz="1000" b="0" i="1" smtClean="0">
                                  <a:latin typeface="Cambria Math" panose="02040503050406030204" pitchFamily="18" charset="0"/>
                                </a:rPr>
                              </m:ctrlPr>
                            </m:sSupPr>
                            <m:e>
                              <m:d>
                                <m:dPr>
                                  <m:begChr m:val="|"/>
                                  <m:endChr m:val="|"/>
                                  <m:ctrlPr>
                                    <a:rPr lang="en-US" altLang="ko-KR" sz="1000" b="0" i="1" smtClean="0">
                                      <a:latin typeface="Cambria Math" panose="02040503050406030204" pitchFamily="18" charset="0"/>
                                    </a:rPr>
                                  </m:ctrlPr>
                                </m:dPr>
                                <m:e>
                                  <m:r>
                                    <a:rPr lang="en-US" altLang="ko-KR" sz="1000" i="1">
                                      <a:latin typeface="Cambria Math" panose="02040503050406030204" pitchFamily="18" charset="0"/>
                                    </a:rPr>
                                    <m:t>𝐸</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e>
                              </m:d>
                            </m:e>
                            <m:sup>
                              <m:r>
                                <a:rPr lang="en-US" altLang="ko-KR" sz="1000" b="0" i="1" smtClean="0">
                                  <a:latin typeface="Cambria Math" panose="02040503050406030204" pitchFamily="18" charset="0"/>
                                </a:rPr>
                                <m:t>2</m:t>
                              </m:r>
                            </m:sup>
                          </m:sSup>
                          <m:r>
                            <a:rPr lang="en-US" altLang="ko-KR" sz="1000" i="1">
                              <a:latin typeface="Cambria Math" panose="02040503050406030204" pitchFamily="18" charset="0"/>
                            </a:rPr>
                            <m:t>+</m:t>
                          </m:r>
                          <m:sSup>
                            <m:sSupPr>
                              <m:ctrlPr>
                                <a:rPr lang="en-US" altLang="ko-KR" sz="1000" b="0" i="1" smtClean="0">
                                  <a:latin typeface="Cambria Math" panose="02040503050406030204" pitchFamily="18" charset="0"/>
                                </a:rPr>
                              </m:ctrlPr>
                            </m:sSupPr>
                            <m:e>
                              <m:d>
                                <m:dPr>
                                  <m:begChr m:val="|"/>
                                  <m:endChr m:val="|"/>
                                  <m:ctrlPr>
                                    <a:rPr lang="en-US" altLang="ko-KR" sz="1000" i="1">
                                      <a:latin typeface="Cambria Math" panose="02040503050406030204" pitchFamily="18" charset="0"/>
                                    </a:rPr>
                                  </m:ctrlPr>
                                </m:dPr>
                                <m:e>
                                  <m:r>
                                    <a:rPr lang="en-US" altLang="ko-KR" sz="1000" b="0" i="1" smtClean="0">
                                      <a:latin typeface="Cambria Math" panose="02040503050406030204" pitchFamily="18" charset="0"/>
                                    </a:rPr>
                                    <m:t>𝑅</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𝑡</m:t>
                                      </m:r>
                                    </m:e>
                                  </m:d>
                                </m:e>
                              </m:d>
                            </m:e>
                            <m:sup>
                              <m:r>
                                <a:rPr lang="en-US" altLang="ko-KR" sz="1000" b="0" i="1" smtClean="0">
                                  <a:latin typeface="Cambria Math" panose="02040503050406030204" pitchFamily="18" charset="0"/>
                                </a:rPr>
                                <m:t>2</m:t>
                              </m:r>
                            </m:sup>
                          </m:sSup>
                        </m:num>
                        <m:den>
                          <m:r>
                            <a:rPr lang="en-US" altLang="ko-KR" sz="1000" b="0" i="1" smtClean="0">
                              <a:latin typeface="Cambria Math" panose="02040503050406030204" pitchFamily="18" charset="0"/>
                            </a:rPr>
                            <m:t>2</m:t>
                          </m:r>
                        </m:den>
                      </m:f>
                      <m:r>
                        <a:rPr lang="en-US" altLang="ko-KR" sz="1000" b="0" i="1" smtClean="0">
                          <a:latin typeface="Cambria Math" panose="02040503050406030204" pitchFamily="18" charset="0"/>
                        </a:rPr>
                        <m:t>−</m:t>
                      </m:r>
                      <m:f>
                        <m:fPr>
                          <m:ctrlPr>
                            <a:rPr lang="en-US" altLang="ko-KR" sz="1000" b="0" i="1" smtClean="0">
                              <a:latin typeface="Cambria Math" panose="02040503050406030204" pitchFamily="18" charset="0"/>
                            </a:rPr>
                          </m:ctrlPr>
                        </m:fPr>
                        <m:num>
                          <m:r>
                            <a:rPr lang="en-US" altLang="ko-KR" sz="1000" b="0" i="1" smtClean="0">
                              <a:latin typeface="Cambria Math" panose="02040503050406030204" pitchFamily="18" charset="0"/>
                            </a:rPr>
                            <m:t>1</m:t>
                          </m:r>
                        </m:num>
                        <m:den>
                          <m:r>
                            <a:rPr lang="en-US" altLang="ko-KR" sz="1000" b="0" i="1" smtClean="0">
                              <a:latin typeface="Cambria Math" panose="02040503050406030204" pitchFamily="18" charset="0"/>
                            </a:rPr>
                            <m:t>2</m:t>
                          </m:r>
                        </m:den>
                      </m:f>
                      <m:r>
                        <a:rPr lang="en-US" altLang="ko-KR" sz="1000" i="1">
                          <a:latin typeface="Cambria Math" panose="02040503050406030204" pitchFamily="18" charset="0"/>
                        </a:rPr>
                        <m:t>𝐸𝑅</m:t>
                      </m:r>
                      <m:r>
                        <a:rPr lang="en-US" altLang="ko-KR" sz="1000" b="0" i="1" smtClean="0">
                          <a:latin typeface="Cambria Math" panose="02040503050406030204" pitchFamily="18" charset="0"/>
                        </a:rPr>
                        <m:t>𝑠𝑖𝑛</m:t>
                      </m:r>
                      <m:d>
                        <m:dPr>
                          <m:begChr m:val="{"/>
                          <m:endChr m:val="}"/>
                          <m:ctrlPr>
                            <a:rPr lang="en-US" altLang="ko-KR" sz="1000" i="1">
                              <a:latin typeface="Cambria Math" panose="02040503050406030204" pitchFamily="18" charset="0"/>
                            </a:rPr>
                          </m:ctrlPr>
                        </m:dPr>
                        <m:e>
                          <m:r>
                            <a:rPr lang="en-US" altLang="ko-KR" sz="1000" i="1">
                              <a:latin typeface="Cambria Math" panose="02040503050406030204" pitchFamily="18" charset="0"/>
                            </a:rPr>
                            <m:t>2</m:t>
                          </m:r>
                          <m:r>
                            <a:rPr lang="en-US" altLang="ko-KR" sz="1000" i="1">
                              <a:latin typeface="Cambria Math" panose="02040503050406030204" pitchFamily="18" charset="0"/>
                            </a:rPr>
                            <m:t>𝜋</m:t>
                          </m:r>
                          <m:d>
                            <m:dPr>
                              <m:ctrlPr>
                                <a:rPr lang="en-US" altLang="ko-KR" sz="1000" i="1">
                                  <a:latin typeface="Cambria Math" panose="02040503050406030204" pitchFamily="18" charset="0"/>
                                </a:rPr>
                              </m:ctrlPr>
                            </m:dPr>
                            <m:e>
                              <m:r>
                                <a:rPr lang="en-US" altLang="ko-KR" sz="1000" i="1">
                                  <a:latin typeface="Cambria Math" panose="02040503050406030204" pitchFamily="18" charset="0"/>
                                </a:rPr>
                                <m:t>2</m:t>
                              </m:r>
                              <m:f>
                                <m:fPr>
                                  <m:ctrlPr>
                                    <a:rPr lang="en-US" altLang="ko-KR" sz="1000" i="1">
                                      <a:latin typeface="Cambria Math" panose="02040503050406030204" pitchFamily="18" charset="0"/>
                                    </a:rPr>
                                  </m:ctrlPr>
                                </m:fPr>
                                <m:num>
                                  <m:d>
                                    <m:dPr>
                                      <m:ctrlPr>
                                        <a:rPr lang="en-US" altLang="ko-KR" sz="1000" i="1">
                                          <a:latin typeface="Cambria Math" panose="02040503050406030204" pitchFamily="18" charset="0"/>
                                        </a:rPr>
                                      </m:ctrlPr>
                                    </m:d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1</m:t>
                                          </m:r>
                                        </m:sub>
                                      </m:sSub>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e>
                                  </m:d>
                                </m:num>
                                <m:den>
                                  <m:r>
                                    <a:rPr lang="en-US" altLang="ko-KR" sz="1000" i="1">
                                      <a:latin typeface="Cambria Math" panose="02040503050406030204" pitchFamily="18" charset="0"/>
                                    </a:rPr>
                                    <m:t>𝑇</m:t>
                                  </m:r>
                                </m:den>
                              </m:f>
                              <m:r>
                                <a:rPr lang="en-US" altLang="ko-KR" sz="1000" i="1">
                                  <a:latin typeface="Cambria Math" panose="02040503050406030204" pitchFamily="18" charset="0"/>
                                </a:rPr>
                                <m:t>𝜏</m:t>
                              </m:r>
                              <m:r>
                                <a:rPr lang="en-US" altLang="ko-KR" sz="1000" i="1">
                                  <a:latin typeface="Cambria Math" panose="02040503050406030204" pitchFamily="18" charset="0"/>
                                </a:rPr>
                                <m:t>𝑡</m:t>
                              </m:r>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r>
                                <a:rPr lang="en-US" altLang="ko-KR" sz="1000" i="1">
                                  <a:latin typeface="Cambria Math" panose="02040503050406030204" pitchFamily="18" charset="0"/>
                                </a:rPr>
                                <m:t>𝜏</m:t>
                              </m:r>
                              <m:r>
                                <a:rPr lang="en-US" altLang="ko-KR" sz="1000" i="1">
                                  <a:latin typeface="Cambria Math" panose="02040503050406030204" pitchFamily="18" charset="0"/>
                                </a:rPr>
                                <m:t>−</m:t>
                              </m:r>
                              <m:f>
                                <m:fPr>
                                  <m:ctrlPr>
                                    <a:rPr lang="en-US" altLang="ko-KR" sz="1000" i="1">
                                      <a:latin typeface="Cambria Math" panose="02040503050406030204" pitchFamily="18" charset="0"/>
                                    </a:rPr>
                                  </m:ctrlPr>
                                </m:fPr>
                                <m:num>
                                  <m:d>
                                    <m:dPr>
                                      <m:ctrlPr>
                                        <a:rPr lang="en-US" altLang="ko-KR" sz="1000" i="1">
                                          <a:latin typeface="Cambria Math" panose="02040503050406030204" pitchFamily="18" charset="0"/>
                                        </a:rPr>
                                      </m:ctrlPr>
                                    </m:dPr>
                                    <m:e>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1</m:t>
                                          </m:r>
                                        </m:sub>
                                      </m:sSub>
                                      <m:r>
                                        <a:rPr lang="en-US" altLang="ko-KR" sz="1000" i="1">
                                          <a:latin typeface="Cambria Math" panose="02040503050406030204" pitchFamily="18" charset="0"/>
                                        </a:rPr>
                                        <m:t>−</m:t>
                                      </m:r>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0</m:t>
                                          </m:r>
                                        </m:sub>
                                      </m:sSub>
                                    </m:e>
                                  </m:d>
                                </m:num>
                                <m:den>
                                  <m:r>
                                    <a:rPr lang="en-US" altLang="ko-KR" sz="1000" i="1">
                                      <a:latin typeface="Cambria Math" panose="02040503050406030204" pitchFamily="18" charset="0"/>
                                    </a:rPr>
                                    <m:t>𝑇</m:t>
                                  </m:r>
                                </m:den>
                              </m:f>
                              <m:sSup>
                                <m:sSupPr>
                                  <m:ctrlPr>
                                    <a:rPr lang="en-US" altLang="ko-KR" sz="1000" i="1">
                                      <a:latin typeface="Cambria Math" panose="02040503050406030204" pitchFamily="18" charset="0"/>
                                    </a:rPr>
                                  </m:ctrlPr>
                                </m:sSupPr>
                                <m:e>
                                  <m:r>
                                    <a:rPr lang="en-US" altLang="ko-KR" sz="1000" i="1">
                                      <a:latin typeface="Cambria Math" panose="02040503050406030204" pitchFamily="18" charset="0"/>
                                    </a:rPr>
                                    <m:t>𝜏</m:t>
                                  </m:r>
                                </m:e>
                                <m:sup>
                                  <m:r>
                                    <a:rPr lang="en-US" altLang="ko-KR" sz="1000" i="1">
                                      <a:latin typeface="Cambria Math" panose="02040503050406030204" pitchFamily="18" charset="0"/>
                                    </a:rPr>
                                    <m:t>2</m:t>
                                  </m:r>
                                </m:sup>
                              </m:sSup>
                            </m:e>
                          </m:d>
                        </m:e>
                      </m:d>
                    </m:oMath>
                  </m:oMathPara>
                </a14:m>
                <a:endParaRPr lang="ko-KR" altLang="en-US" sz="1000" dirty="0"/>
              </a:p>
            </p:txBody>
          </p:sp>
        </mc:Choice>
        <mc:Fallback xmlns="">
          <p:sp>
            <p:nvSpPr>
              <p:cNvPr id="40" name="직사각형 39">
                <a:extLst>
                  <a:ext uri="{FF2B5EF4-FFF2-40B4-BE49-F238E27FC236}">
                    <a16:creationId xmlns:a16="http://schemas.microsoft.com/office/drawing/2014/main" id="{E578DC90-E770-4238-A7B6-FA10E3C7B6FE}"/>
                  </a:ext>
                </a:extLst>
              </p:cNvPr>
              <p:cNvSpPr>
                <a:spLocks noRot="1" noChangeAspect="1" noMove="1" noResize="1" noEditPoints="1" noAdjustHandles="1" noChangeArrowheads="1" noChangeShapeType="1" noTextEdit="1"/>
              </p:cNvSpPr>
              <p:nvPr/>
            </p:nvSpPr>
            <p:spPr>
              <a:xfrm>
                <a:off x="460289" y="5883925"/>
                <a:ext cx="4557979" cy="441211"/>
              </a:xfrm>
              <a:prstGeom prst="rect">
                <a:avLst/>
              </a:prstGeom>
              <a:blipFill>
                <a:blip r:embed="rId1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066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25" name="직사각형 24">
            <a:extLst>
              <a:ext uri="{FF2B5EF4-FFF2-40B4-BE49-F238E27FC236}">
                <a16:creationId xmlns:a16="http://schemas.microsoft.com/office/drawing/2014/main" id="{79064211-022C-496B-B30C-00A333432BD6}"/>
              </a:ext>
            </a:extLst>
          </p:cNvPr>
          <p:cNvSpPr/>
          <p:nvPr/>
        </p:nvSpPr>
        <p:spPr>
          <a:xfrm>
            <a:off x="79071" y="661817"/>
            <a:ext cx="4538649" cy="461665"/>
          </a:xfrm>
          <a:prstGeom prst="rect">
            <a:avLst/>
          </a:prstGeom>
        </p:spPr>
        <p:txBody>
          <a:bodyPr wrap="square">
            <a:spAutoFit/>
          </a:bodyPr>
          <a:lstStyle/>
          <a:p>
            <a:r>
              <a:rPr lang="en-US" altLang="ko-KR" sz="1200" dirty="0"/>
              <a:t>Heterodyne mixing efficiency: If perfect overlap between the signal and</a:t>
            </a:r>
            <a:r>
              <a:rPr lang="ko-KR" altLang="en-US" sz="1200" dirty="0"/>
              <a:t> </a:t>
            </a:r>
            <a:r>
              <a:rPr lang="en-US" altLang="ko-KR" sz="1200" dirty="0"/>
              <a:t>the</a:t>
            </a:r>
            <a:r>
              <a:rPr lang="ko-KR" altLang="en-US" sz="1200" dirty="0"/>
              <a:t> </a:t>
            </a:r>
            <a:r>
              <a:rPr lang="en-US" altLang="ko-KR" sz="1200" dirty="0"/>
              <a:t>LO</a:t>
            </a:r>
            <a:r>
              <a:rPr lang="ko-KR" altLang="en-US" sz="1200" dirty="0"/>
              <a:t> </a:t>
            </a:r>
            <a:r>
              <a:rPr lang="en-US" altLang="ko-KR" sz="1200" dirty="0"/>
              <a:t>does</a:t>
            </a:r>
            <a:r>
              <a:rPr lang="ko-KR" altLang="en-US" sz="1200" dirty="0"/>
              <a:t> </a:t>
            </a:r>
            <a:r>
              <a:rPr lang="en-US" altLang="ko-KR" sz="1200" dirty="0"/>
              <a:t>not</a:t>
            </a:r>
            <a:r>
              <a:rPr lang="ko-KR" altLang="en-US" sz="1200" dirty="0"/>
              <a:t> </a:t>
            </a:r>
            <a:r>
              <a:rPr lang="en-US" altLang="ko-KR" sz="1200" dirty="0"/>
              <a:t>occur, some loss takes place</a:t>
            </a:r>
          </a:p>
        </p:txBody>
      </p:sp>
      <p:pic>
        <p:nvPicPr>
          <p:cNvPr id="3" name="그림 2">
            <a:extLst>
              <a:ext uri="{FF2B5EF4-FFF2-40B4-BE49-F238E27FC236}">
                <a16:creationId xmlns:a16="http://schemas.microsoft.com/office/drawing/2014/main" id="{4BBAB5E8-FB51-4088-A743-410261E4395B}"/>
              </a:ext>
            </a:extLst>
          </p:cNvPr>
          <p:cNvPicPr>
            <a:picLocks noChangeAspect="1"/>
          </p:cNvPicPr>
          <p:nvPr/>
        </p:nvPicPr>
        <p:blipFill>
          <a:blip r:embed="rId3"/>
          <a:stretch>
            <a:fillRect/>
          </a:stretch>
        </p:blipFill>
        <p:spPr>
          <a:xfrm>
            <a:off x="1007251" y="1474464"/>
            <a:ext cx="2539859" cy="915077"/>
          </a:xfrm>
          <a:prstGeom prst="rect">
            <a:avLst/>
          </a:prstGeom>
        </p:spPr>
      </p:pic>
      <p:pic>
        <p:nvPicPr>
          <p:cNvPr id="5" name="그림 4">
            <a:extLst>
              <a:ext uri="{FF2B5EF4-FFF2-40B4-BE49-F238E27FC236}">
                <a16:creationId xmlns:a16="http://schemas.microsoft.com/office/drawing/2014/main" id="{6531FF32-B065-4B2E-A9F6-2D31C031480A}"/>
              </a:ext>
            </a:extLst>
          </p:cNvPr>
          <p:cNvPicPr>
            <a:picLocks noChangeAspect="1"/>
          </p:cNvPicPr>
          <p:nvPr/>
        </p:nvPicPr>
        <p:blipFill>
          <a:blip r:embed="rId4"/>
          <a:stretch>
            <a:fillRect/>
          </a:stretch>
        </p:blipFill>
        <p:spPr>
          <a:xfrm>
            <a:off x="772165" y="2461254"/>
            <a:ext cx="2774946" cy="1010092"/>
          </a:xfrm>
          <a:prstGeom prst="rect">
            <a:avLst/>
          </a:prstGeom>
        </p:spPr>
      </p:pic>
    </p:spTree>
    <p:extLst>
      <p:ext uri="{BB962C8B-B14F-4D97-AF65-F5344CB8AC3E}">
        <p14:creationId xmlns:p14="http://schemas.microsoft.com/office/powerpoint/2010/main" val="257849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pic>
        <p:nvPicPr>
          <p:cNvPr id="2" name="그림 1">
            <a:extLst>
              <a:ext uri="{FF2B5EF4-FFF2-40B4-BE49-F238E27FC236}">
                <a16:creationId xmlns:a16="http://schemas.microsoft.com/office/drawing/2014/main" id="{7A136845-0084-461B-80EF-9120F74753FA}"/>
              </a:ext>
            </a:extLst>
          </p:cNvPr>
          <p:cNvPicPr>
            <a:picLocks noChangeAspect="1"/>
          </p:cNvPicPr>
          <p:nvPr/>
        </p:nvPicPr>
        <p:blipFill>
          <a:blip r:embed="rId3"/>
          <a:stretch>
            <a:fillRect/>
          </a:stretch>
        </p:blipFill>
        <p:spPr>
          <a:xfrm>
            <a:off x="38084" y="631027"/>
            <a:ext cx="3933854" cy="112872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E8B094-546C-4420-A7B1-CB1F211C4D8F}"/>
                  </a:ext>
                </a:extLst>
              </p:cNvPr>
              <p:cNvSpPr txBox="1"/>
              <p:nvPr/>
            </p:nvSpPr>
            <p:spPr>
              <a:xfrm>
                <a:off x="254388" y="2288512"/>
                <a:ext cx="3698513" cy="47718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𝑆</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𝑊</m:t>
                          </m:r>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𝑃</m:t>
                          </m:r>
                        </m:num>
                        <m:den>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𝜋</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𝜋</m:t>
                          </m:r>
                        </m:num>
                        <m:den>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𝜋</m:t>
                                  </m:r>
                                </m:num>
                                <m:den>
                                  <m:r>
                                    <a:rPr lang="en-US" altLang="ko-KR" sz="1200" b="0" i="1" smtClean="0">
                                      <a:latin typeface="Cambria Math" panose="02040503050406030204" pitchFamily="18" charset="0"/>
                                    </a:rPr>
                                    <m:t>4</m:t>
                                  </m:r>
                                </m:den>
                              </m:f>
                            </m:e>
                          </m:d>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up>
                              <m:r>
                                <a:rPr lang="en-US" altLang="ko-KR" sz="1200" b="0" i="1" smtClean="0">
                                  <a:latin typeface="Cambria Math" panose="02040503050406030204" pitchFamily="18" charset="0"/>
                                </a:rPr>
                                <m:t>2</m:t>
                              </m:r>
                            </m:sup>
                          </m:sSubSup>
                        </m:den>
                      </m:f>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𝜋</m:t>
                          </m:r>
                        </m:num>
                        <m:den>
                          <m:r>
                            <a:rPr lang="en-US" altLang="ko-KR" sz="1200" b="0" i="1" smtClean="0">
                              <a:latin typeface="Cambria Math" panose="02040503050406030204" pitchFamily="18" charset="0"/>
                            </a:rPr>
                            <m:t>4</m:t>
                          </m:r>
                        </m:den>
                      </m:f>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𝑅</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Sub>
                            </m:e>
                          </m:d>
                        </m:e>
                        <m:sup>
                          <m:r>
                            <a:rPr lang="en-US" altLang="ko-KR" sz="1200" b="0" i="1" smtClean="0">
                              <a:latin typeface="Cambria Math" panose="02040503050406030204" pitchFamily="18" charset="0"/>
                            </a:rPr>
                            <m:t>2</m:t>
                          </m:r>
                        </m:sup>
                      </m:s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𝜌</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𝜏</m:t>
                          </m:r>
                        </m:e>
                        <m:sub>
                          <m:r>
                            <a:rPr lang="en-US" altLang="ko-KR" sz="1200" b="0" i="1" smtClean="0">
                              <a:latin typeface="Cambria Math" panose="02040503050406030204" pitchFamily="18" charset="0"/>
                            </a:rPr>
                            <m:t>0</m:t>
                          </m:r>
                        </m:sub>
                      </m:sSub>
                    </m:oMath>
                  </m:oMathPara>
                </a14:m>
                <a:endParaRPr lang="en-US" altLang="ko-KR" sz="1200" b="0" dirty="0">
                  <a:latin typeface="LG스마트체 Regular" panose="020B0600000101010101" pitchFamily="50" charset="-127"/>
                </a:endParaRPr>
              </a:p>
            </p:txBody>
          </p:sp>
        </mc:Choice>
        <mc:Fallback xmlns="">
          <p:sp>
            <p:nvSpPr>
              <p:cNvPr id="4" name="TextBox 3">
                <a:extLst>
                  <a:ext uri="{FF2B5EF4-FFF2-40B4-BE49-F238E27FC236}">
                    <a16:creationId xmlns:a16="http://schemas.microsoft.com/office/drawing/2014/main" id="{D1E8B094-546C-4420-A7B1-CB1F211C4D8F}"/>
                  </a:ext>
                </a:extLst>
              </p:cNvPr>
              <p:cNvSpPr txBox="1">
                <a:spLocks noRot="1" noChangeAspect="1" noMove="1" noResize="1" noEditPoints="1" noAdjustHandles="1" noChangeArrowheads="1" noChangeShapeType="1" noTextEdit="1"/>
              </p:cNvSpPr>
              <p:nvPr/>
            </p:nvSpPr>
            <p:spPr>
              <a:xfrm>
                <a:off x="254388" y="2288512"/>
                <a:ext cx="3698513" cy="477182"/>
              </a:xfrm>
              <a:prstGeom prst="rect">
                <a:avLst/>
              </a:prstGeom>
              <a:blipFill>
                <a:blip r:embed="rId4"/>
                <a:stretch>
                  <a:fillRect l="-1485" t="-1266" b="-8861"/>
                </a:stretch>
              </a:blipFill>
            </p:spPr>
            <p:txBody>
              <a:bodyPr/>
              <a:lstStyle/>
              <a:p>
                <a:r>
                  <a:rPr lang="ko-KR" altLang="en-US">
                    <a:noFill/>
                  </a:rPr>
                  <a:t> </a:t>
                </a:r>
              </a:p>
            </p:txBody>
          </p:sp>
        </mc:Fallback>
      </mc:AlternateContent>
      <p:sp>
        <p:nvSpPr>
          <p:cNvPr id="5" name="직사각형 4">
            <a:extLst>
              <a:ext uri="{FF2B5EF4-FFF2-40B4-BE49-F238E27FC236}">
                <a16:creationId xmlns:a16="http://schemas.microsoft.com/office/drawing/2014/main" id="{960B5747-D036-4859-8F0B-8C52C2268884}"/>
              </a:ext>
            </a:extLst>
          </p:cNvPr>
          <p:cNvSpPr/>
          <p:nvPr/>
        </p:nvSpPr>
        <p:spPr>
          <a:xfrm>
            <a:off x="143342" y="1931720"/>
            <a:ext cx="1494320"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LiDAR Range Equation</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6A7ED9-EDFF-40B0-884C-ADD140C5C4FD}"/>
                  </a:ext>
                </a:extLst>
              </p:cNvPr>
              <p:cNvSpPr txBox="1"/>
              <p:nvPr/>
            </p:nvSpPr>
            <p:spPr>
              <a:xfrm>
                <a:off x="344875" y="3055867"/>
                <a:ext cx="3089244" cy="1292662"/>
              </a:xfrm>
              <a:prstGeom prst="rect">
                <a:avLst/>
              </a:prstGeom>
              <a:noFill/>
            </p:spPr>
            <p:txBody>
              <a:bodyPr wrap="none" lIns="0" tIns="0" rIns="0" bIns="0" rtlCol="0">
                <a:spAutoFit/>
              </a:bodyPr>
              <a:lstStyle/>
              <a:p>
                <a14:m>
                  <m:oMath xmlns:m="http://schemas.openxmlformats.org/officeDocument/2006/math">
                    <m:r>
                      <a:rPr lang="en-US" altLang="ko-KR" sz="1200" b="0" i="1" smtClean="0">
                        <a:latin typeface="Cambria Math" panose="02040503050406030204" pitchFamily="18" charset="0"/>
                      </a:rPr>
                      <m:t>𝑆</m:t>
                    </m:r>
                  </m:oMath>
                </a14:m>
                <a:r>
                  <a:rPr lang="en-US" altLang="ko-KR" sz="1200" b="0" dirty="0">
                    <a:latin typeface="LG스마트체 Regular" panose="020B0600000101010101" pitchFamily="50" charset="-127"/>
                  </a:rPr>
                  <a:t> = target echo power at the laser radar [W]</a:t>
                </a:r>
              </a:p>
              <a:p>
                <a14:m>
                  <m:oMath xmlns:m="http://schemas.openxmlformats.org/officeDocument/2006/math">
                    <m:r>
                      <a:rPr lang="en-US" altLang="ko-KR" sz="1200" b="0" i="1" smtClean="0">
                        <a:latin typeface="Cambria Math" panose="02040503050406030204" pitchFamily="18" charset="0"/>
                      </a:rPr>
                      <m:t>𝑃</m:t>
                    </m:r>
                  </m:oMath>
                </a14:m>
                <a:r>
                  <a:rPr lang="en-US" altLang="ko-KR" sz="1200" dirty="0">
                    <a:latin typeface="LG스마트체 Regular" panose="020B0600000101010101" pitchFamily="50" charset="-127"/>
                  </a:rPr>
                  <a:t> = transmitted pulse power [W]</a:t>
                </a:r>
              </a:p>
              <a:p>
                <a14:m>
                  <m:oMath xmlns:m="http://schemas.openxmlformats.org/officeDocument/2006/math">
                    <m:r>
                      <a:rPr lang="en-US" altLang="ko-KR" sz="1200" b="0" i="1" smtClean="0">
                        <a:latin typeface="Cambria Math" panose="02040503050406030204" pitchFamily="18" charset="0"/>
                      </a:rPr>
                      <m:t>𝑅</m:t>
                    </m:r>
                  </m:oMath>
                </a14:m>
                <a:r>
                  <a:rPr lang="en-US" altLang="ko-KR" sz="1200" dirty="0">
                    <a:latin typeface="LG스마트체 Regular" panose="020B0600000101010101" pitchFamily="50" charset="-127"/>
                  </a:rPr>
                  <a:t> = range to the target [m]</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Sub>
                  </m:oMath>
                </a14:m>
                <a:r>
                  <a:rPr lang="en-US" altLang="ko-KR" sz="1200" dirty="0">
                    <a:latin typeface="LG스마트체 Regular" panose="020B0600000101010101" pitchFamily="50" charset="-127"/>
                  </a:rPr>
                  <a:t> = laser </a:t>
                </a:r>
                <a:r>
                  <a:rPr lang="en-US" altLang="ko-KR" sz="1200" dirty="0" err="1">
                    <a:latin typeface="LG스마트체 Regular" panose="020B0600000101010101" pitchFamily="50" charset="-127"/>
                  </a:rPr>
                  <a:t>beamwidth</a:t>
                </a:r>
                <a:r>
                  <a:rPr lang="en-US" altLang="ko-KR" sz="1200" dirty="0">
                    <a:latin typeface="LG스마트체 Regular" panose="020B0600000101010101" pitchFamily="50" charset="-127"/>
                  </a:rPr>
                  <a:t> [rad]</a:t>
                </a:r>
              </a:p>
              <a:p>
                <a14:m>
                  <m:oMath xmlns:m="http://schemas.openxmlformats.org/officeDocument/2006/math">
                    <m:r>
                      <a:rPr lang="en-US" altLang="ko-KR" sz="1200" b="0" i="1" smtClean="0">
                        <a:latin typeface="Cambria Math" panose="02040503050406030204" pitchFamily="18" charset="0"/>
                      </a:rPr>
                      <m:t>𝜌</m:t>
                    </m:r>
                  </m:oMath>
                </a14:m>
                <a:r>
                  <a:rPr lang="en-US" altLang="ko-KR" sz="1200" dirty="0">
                    <a:latin typeface="LG스마트체 Regular" panose="020B0600000101010101" pitchFamily="50" charset="-127"/>
                  </a:rPr>
                  <a:t> = target backscattering coefficient [m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a:t>
                </a:r>
              </a:p>
              <a:p>
                <a14:m>
                  <m:oMath xmlns:m="http://schemas.openxmlformats.org/officeDocument/2006/math">
                    <m:r>
                      <a:rPr lang="en-US" altLang="ko-KR" sz="1200" b="0" i="1" smtClean="0">
                        <a:latin typeface="Cambria Math" panose="02040503050406030204" pitchFamily="18" charset="0"/>
                      </a:rPr>
                      <m:t>𝐴</m:t>
                    </m:r>
                  </m:oMath>
                </a14:m>
                <a:r>
                  <a:rPr lang="en-US" altLang="ko-KR" sz="1200" dirty="0">
                    <a:latin typeface="LG스마트체 Regular" panose="020B0600000101010101" pitchFamily="50" charset="-127"/>
                  </a:rPr>
                  <a:t> = lens aperture area [m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𝜏</m:t>
                        </m:r>
                      </m:e>
                      <m:sub>
                        <m:r>
                          <a:rPr lang="en-US" altLang="ko-KR" sz="1200" b="0" i="1" smtClean="0">
                            <a:latin typeface="Cambria Math" panose="02040503050406030204" pitchFamily="18" charset="0"/>
                          </a:rPr>
                          <m:t>0</m:t>
                        </m:r>
                      </m:sub>
                    </m:sSub>
                  </m:oMath>
                </a14:m>
                <a:r>
                  <a:rPr lang="en-US" altLang="ko-KR" sz="1200" dirty="0">
                    <a:latin typeface="LG스마트체 Regular" panose="020B0600000101010101" pitchFamily="50" charset="-127"/>
                  </a:rPr>
                  <a:t> = optical efficiency</a:t>
                </a:r>
              </a:p>
            </p:txBody>
          </p:sp>
        </mc:Choice>
        <mc:Fallback xmlns="">
          <p:sp>
            <p:nvSpPr>
              <p:cNvPr id="6" name="TextBox 5">
                <a:extLst>
                  <a:ext uri="{FF2B5EF4-FFF2-40B4-BE49-F238E27FC236}">
                    <a16:creationId xmlns:a16="http://schemas.microsoft.com/office/drawing/2014/main" id="{716A7ED9-EDFF-40B0-884C-ADD140C5C4FD}"/>
                  </a:ext>
                </a:extLst>
              </p:cNvPr>
              <p:cNvSpPr txBox="1">
                <a:spLocks noRot="1" noChangeAspect="1" noMove="1" noResize="1" noEditPoints="1" noAdjustHandles="1" noChangeArrowheads="1" noChangeShapeType="1" noTextEdit="1"/>
              </p:cNvSpPr>
              <p:nvPr/>
            </p:nvSpPr>
            <p:spPr>
              <a:xfrm>
                <a:off x="344875" y="3055867"/>
                <a:ext cx="3089244" cy="1292662"/>
              </a:xfrm>
              <a:prstGeom prst="rect">
                <a:avLst/>
              </a:prstGeom>
              <a:blipFill>
                <a:blip r:embed="rId5"/>
                <a:stretch>
                  <a:fillRect l="-1779" t="-3302" r="-2372" b="-7075"/>
                </a:stretch>
              </a:blipFill>
            </p:spPr>
            <p:txBody>
              <a:bodyPr/>
              <a:lstStyle/>
              <a:p>
                <a:r>
                  <a:rPr lang="ko-KR" altLang="en-US">
                    <a:noFill/>
                  </a:rPr>
                  <a:t> </a:t>
                </a:r>
              </a:p>
            </p:txBody>
          </p:sp>
        </mc:Fallback>
      </mc:AlternateContent>
      <p:grpSp>
        <p:nvGrpSpPr>
          <p:cNvPr id="21" name="그룹 20">
            <a:extLst>
              <a:ext uri="{FF2B5EF4-FFF2-40B4-BE49-F238E27FC236}">
                <a16:creationId xmlns:a16="http://schemas.microsoft.com/office/drawing/2014/main" id="{58BF43EA-95DC-4A38-96EA-13B3CD882AA9}"/>
              </a:ext>
            </a:extLst>
          </p:cNvPr>
          <p:cNvGrpSpPr/>
          <p:nvPr/>
        </p:nvGrpSpPr>
        <p:grpSpPr>
          <a:xfrm>
            <a:off x="4426951" y="627193"/>
            <a:ext cx="5212349" cy="610936"/>
            <a:chOff x="4426951" y="627193"/>
            <a:chExt cx="5212349" cy="610936"/>
          </a:xfrm>
        </p:grpSpPr>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888931C4-7FAE-4A0A-821E-4B20725FA701}"/>
                    </a:ext>
                  </a:extLst>
                </p:cNvPr>
                <p:cNvSpPr/>
                <p:nvPr/>
              </p:nvSpPr>
              <p:spPr>
                <a:xfrm>
                  <a:off x="4426951" y="627193"/>
                  <a:ext cx="76854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𝑃</m:t>
                            </m:r>
                          </m:num>
                          <m:den>
                            <m:r>
                              <a:rPr lang="en-US" altLang="ko-KR" i="1">
                                <a:latin typeface="Cambria Math" panose="02040503050406030204" pitchFamily="18" charset="0"/>
                              </a:rPr>
                              <m:t>4</m:t>
                            </m:r>
                            <m:r>
                              <a:rPr lang="en-US" altLang="ko-KR" i="1">
                                <a:latin typeface="Cambria Math" panose="02040503050406030204" pitchFamily="18" charset="0"/>
                              </a:rPr>
                              <m:t>𝜋</m:t>
                            </m:r>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2</m:t>
                                </m:r>
                              </m:sup>
                            </m:sSup>
                          </m:den>
                        </m:f>
                      </m:oMath>
                    </m:oMathPara>
                  </a14:m>
                  <a:endParaRPr lang="ko-KR" altLang="en-US" dirty="0"/>
                </a:p>
              </p:txBody>
            </p:sp>
          </mc:Choice>
          <mc:Fallback xmlns="">
            <p:sp>
              <p:nvSpPr>
                <p:cNvPr id="3" name="직사각형 2">
                  <a:extLst>
                    <a:ext uri="{FF2B5EF4-FFF2-40B4-BE49-F238E27FC236}">
                      <a16:creationId xmlns:a16="http://schemas.microsoft.com/office/drawing/2014/main" id="{888931C4-7FAE-4A0A-821E-4B20725FA701}"/>
                    </a:ext>
                  </a:extLst>
                </p:cNvPr>
                <p:cNvSpPr>
                  <a:spLocks noRot="1" noChangeAspect="1" noMove="1" noResize="1" noEditPoints="1" noAdjustHandles="1" noChangeArrowheads="1" noChangeShapeType="1" noTextEdit="1"/>
                </p:cNvSpPr>
                <p:nvPr/>
              </p:nvSpPr>
              <p:spPr>
                <a:xfrm>
                  <a:off x="4426951" y="627193"/>
                  <a:ext cx="768544" cy="610936"/>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74276A-6043-41F0-BA28-2CA9640E567C}"/>
                    </a:ext>
                  </a:extLst>
                </p:cNvPr>
                <p:cNvSpPr txBox="1"/>
                <p:nvPr/>
              </p:nvSpPr>
              <p:spPr>
                <a:xfrm>
                  <a:off x="5612797" y="655662"/>
                  <a:ext cx="4026503" cy="553998"/>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Point source power over a spherical area</a:t>
                  </a:r>
                  <a:r>
                    <a:rPr lang="en-US" altLang="ko-KR" sz="1200" dirty="0"/>
                    <a:t> </a:t>
                  </a:r>
                  <a14:m>
                    <m:oMath xmlns:m="http://schemas.openxmlformats.org/officeDocument/2006/math">
                      <m:r>
                        <a:rPr lang="en-US" altLang="ko-KR" sz="1200" i="1">
                          <a:latin typeface="Cambria Math" panose="02040503050406030204" pitchFamily="18" charset="0"/>
                        </a:rPr>
                        <m:t>4</m:t>
                      </m:r>
                      <m:r>
                        <a:rPr lang="en-US" altLang="ko-KR" sz="1200" i="1">
                          <a:latin typeface="Cambria Math" panose="02040503050406030204" pitchFamily="18" charset="0"/>
                        </a:rPr>
                        <m:t>𝜋</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oMath>
                  </a14:m>
                  <a:r>
                    <a:rPr lang="en-US" altLang="ko-KR" sz="1200" dirty="0">
                      <a:latin typeface="LG스마트체 Regular" panose="020B0600000101010101" pitchFamily="50" charset="-127"/>
                    </a:rPr>
                    <a:t>. The power density of a point source without the benefit of a lens that focuses the power in a given direction</a:t>
                  </a:r>
                </a:p>
              </p:txBody>
            </p:sp>
          </mc:Choice>
          <mc:Fallback xmlns="">
            <p:sp>
              <p:nvSpPr>
                <p:cNvPr id="14" name="TextBox 13">
                  <a:extLst>
                    <a:ext uri="{FF2B5EF4-FFF2-40B4-BE49-F238E27FC236}">
                      <a16:creationId xmlns:a16="http://schemas.microsoft.com/office/drawing/2014/main" id="{2274276A-6043-41F0-BA28-2CA9640E567C}"/>
                    </a:ext>
                  </a:extLst>
                </p:cNvPr>
                <p:cNvSpPr txBox="1">
                  <a:spLocks noRot="1" noChangeAspect="1" noMove="1" noResize="1" noEditPoints="1" noAdjustHandles="1" noChangeArrowheads="1" noChangeShapeType="1" noTextEdit="1"/>
                </p:cNvSpPr>
                <p:nvPr/>
              </p:nvSpPr>
              <p:spPr>
                <a:xfrm>
                  <a:off x="5612797" y="655662"/>
                  <a:ext cx="4026503" cy="553998"/>
                </a:xfrm>
                <a:prstGeom prst="rect">
                  <a:avLst/>
                </a:prstGeom>
                <a:blipFill>
                  <a:blip r:embed="rId7"/>
                  <a:stretch>
                    <a:fillRect l="-2424" t="-7778" r="-2273" b="-17778"/>
                  </a:stretch>
                </a:blipFill>
              </p:spPr>
              <p:txBody>
                <a:bodyPr/>
                <a:lstStyle/>
                <a:p>
                  <a:r>
                    <a:rPr lang="ko-KR" altLang="en-US">
                      <a:noFill/>
                    </a:rPr>
                    <a:t> </a:t>
                  </a:r>
                </a:p>
              </p:txBody>
            </p:sp>
          </mc:Fallback>
        </mc:AlternateContent>
      </p:grpSp>
      <p:grpSp>
        <p:nvGrpSpPr>
          <p:cNvPr id="22" name="그룹 21">
            <a:extLst>
              <a:ext uri="{FF2B5EF4-FFF2-40B4-BE49-F238E27FC236}">
                <a16:creationId xmlns:a16="http://schemas.microsoft.com/office/drawing/2014/main" id="{CCD970A3-FD75-4079-A2D5-28DAABB9C7F4}"/>
              </a:ext>
            </a:extLst>
          </p:cNvPr>
          <p:cNvGrpSpPr/>
          <p:nvPr/>
        </p:nvGrpSpPr>
        <p:grpSpPr>
          <a:xfrm>
            <a:off x="4426951" y="1433497"/>
            <a:ext cx="5224661" cy="807144"/>
            <a:chOff x="4426951" y="1380614"/>
            <a:chExt cx="5224661" cy="807144"/>
          </a:xfrm>
        </p:grpSpPr>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E6153674-CB83-43A4-B5C1-B992CC55762F}"/>
                    </a:ext>
                  </a:extLst>
                </p:cNvPr>
                <p:cNvSpPr/>
                <p:nvPr/>
              </p:nvSpPr>
              <p:spPr>
                <a:xfrm>
                  <a:off x="4426951" y="1380614"/>
                  <a:ext cx="1057021" cy="807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4</m:t>
                            </m:r>
                            <m:r>
                              <a:rPr lang="en-US" altLang="ko-KR" i="1">
                                <a:latin typeface="Cambria Math" panose="02040503050406030204" pitchFamily="18" charset="0"/>
                              </a:rPr>
                              <m:t>𝜋</m:t>
                            </m:r>
                          </m:num>
                          <m:den>
                            <m:d>
                              <m:dPr>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𝜋</m:t>
                                    </m:r>
                                  </m:num>
                                  <m:den>
                                    <m:r>
                                      <a:rPr lang="en-US" altLang="ko-KR" i="1">
                                        <a:latin typeface="Cambria Math" panose="02040503050406030204" pitchFamily="18" charset="0"/>
                                      </a:rPr>
                                      <m:t>4</m:t>
                                    </m:r>
                                  </m:den>
                                </m:f>
                              </m:e>
                            </m:d>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𝜃</m:t>
                                </m:r>
                              </m:e>
                              <m:sub>
                                <m:r>
                                  <a:rPr lang="en-US" altLang="ko-KR" i="1">
                                    <a:latin typeface="Cambria Math" panose="02040503050406030204" pitchFamily="18" charset="0"/>
                                  </a:rPr>
                                  <m:t>𝐵𝑊</m:t>
                                </m:r>
                              </m:sub>
                              <m:sup>
                                <m:r>
                                  <a:rPr lang="en-US" altLang="ko-KR" i="1">
                                    <a:latin typeface="Cambria Math" panose="02040503050406030204" pitchFamily="18" charset="0"/>
                                  </a:rPr>
                                  <m:t>2</m:t>
                                </m:r>
                              </m:sup>
                            </m:sSubSup>
                          </m:den>
                        </m:f>
                      </m:oMath>
                    </m:oMathPara>
                  </a14:m>
                  <a:endParaRPr lang="ko-KR" altLang="en-US" dirty="0"/>
                </a:p>
              </p:txBody>
            </p:sp>
          </mc:Choice>
          <mc:Fallback xmlns="">
            <p:sp>
              <p:nvSpPr>
                <p:cNvPr id="7" name="직사각형 6">
                  <a:extLst>
                    <a:ext uri="{FF2B5EF4-FFF2-40B4-BE49-F238E27FC236}">
                      <a16:creationId xmlns:a16="http://schemas.microsoft.com/office/drawing/2014/main" id="{E6153674-CB83-43A4-B5C1-B992CC55762F}"/>
                    </a:ext>
                  </a:extLst>
                </p:cNvPr>
                <p:cNvSpPr>
                  <a:spLocks noRot="1" noChangeAspect="1" noMove="1" noResize="1" noEditPoints="1" noAdjustHandles="1" noChangeArrowheads="1" noChangeShapeType="1" noTextEdit="1"/>
                </p:cNvSpPr>
                <p:nvPr/>
              </p:nvSpPr>
              <p:spPr>
                <a:xfrm>
                  <a:off x="4426951" y="1380614"/>
                  <a:ext cx="1057021" cy="807144"/>
                </a:xfrm>
                <a:prstGeom prst="rect">
                  <a:avLst/>
                </a:prstGeom>
                <a:blipFill>
                  <a:blip r:embed="rId8"/>
                  <a:stretch>
                    <a:fillRect/>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666F4AA3-4042-425E-9121-633890357654}"/>
                </a:ext>
              </a:extLst>
            </p:cNvPr>
            <p:cNvSpPr txBox="1"/>
            <p:nvPr/>
          </p:nvSpPr>
          <p:spPr>
            <a:xfrm>
              <a:off x="5625109" y="1414854"/>
              <a:ext cx="4026503" cy="738664"/>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Measure of the focusing effect of the lens where it is used to direct the radiated power in a given direction. The gain is the ratio of the spread of the power over a sphere of 4pi steradians and the laser </a:t>
              </a:r>
              <a:r>
                <a:rPr lang="en-US" altLang="ko-KR" sz="1200" dirty="0" err="1">
                  <a:latin typeface="LG스마트체 Regular" panose="020B0600000101010101" pitchFamily="50" charset="-127"/>
                </a:rPr>
                <a:t>beamwidth</a:t>
              </a:r>
              <a:r>
                <a:rPr lang="en-US" altLang="ko-KR" sz="1200" dirty="0">
                  <a:latin typeface="LG스마트체 Regular" panose="020B0600000101010101" pitchFamily="50" charset="-127"/>
                </a:rPr>
                <a:t> (in steradians)</a:t>
              </a:r>
            </a:p>
          </p:txBody>
        </p:sp>
      </p:grpSp>
      <p:grpSp>
        <p:nvGrpSpPr>
          <p:cNvPr id="23" name="그룹 22">
            <a:extLst>
              <a:ext uri="{FF2B5EF4-FFF2-40B4-BE49-F238E27FC236}">
                <a16:creationId xmlns:a16="http://schemas.microsoft.com/office/drawing/2014/main" id="{B98A8DB4-27D3-49B4-9B28-3E7EF08781EE}"/>
              </a:ext>
            </a:extLst>
          </p:cNvPr>
          <p:cNvGrpSpPr/>
          <p:nvPr/>
        </p:nvGrpSpPr>
        <p:grpSpPr>
          <a:xfrm>
            <a:off x="4426951" y="2436009"/>
            <a:ext cx="5224661" cy="562975"/>
            <a:chOff x="4426951" y="2234749"/>
            <a:chExt cx="5224661" cy="562975"/>
          </a:xfrm>
        </p:grpSpPr>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4939B780-6913-4C29-9828-59D95C6F1B20}"/>
                    </a:ext>
                  </a:extLst>
                </p:cNvPr>
                <p:cNvSpPr/>
                <p:nvPr/>
              </p:nvSpPr>
              <p:spPr>
                <a:xfrm>
                  <a:off x="4426951" y="2234749"/>
                  <a:ext cx="1283813" cy="562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𝜋</m:t>
                            </m:r>
                          </m:num>
                          <m:den>
                            <m:r>
                              <a:rPr lang="en-US" altLang="ko-KR" i="1">
                                <a:latin typeface="Cambria Math" panose="02040503050406030204" pitchFamily="18" charset="0"/>
                              </a:rPr>
                              <m:t>4</m:t>
                            </m:r>
                          </m:den>
                        </m:f>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𝜃</m:t>
                                    </m:r>
                                  </m:e>
                                  <m:sub>
                                    <m:r>
                                      <a:rPr lang="en-US" altLang="ko-KR" i="1">
                                        <a:latin typeface="Cambria Math" panose="02040503050406030204" pitchFamily="18" charset="0"/>
                                      </a:rPr>
                                      <m:t>𝐵𝑊</m:t>
                                    </m:r>
                                  </m:sub>
                                </m:sSub>
                              </m:e>
                            </m:d>
                          </m:e>
                          <m:sup>
                            <m:r>
                              <a:rPr lang="en-US" altLang="ko-KR" i="1">
                                <a:latin typeface="Cambria Math" panose="02040503050406030204" pitchFamily="18" charset="0"/>
                              </a:rPr>
                              <m:t>2</m:t>
                            </m:r>
                          </m:sup>
                        </m:sSup>
                      </m:oMath>
                    </m:oMathPara>
                  </a14:m>
                  <a:endParaRPr lang="ko-KR" altLang="en-US" dirty="0"/>
                </a:p>
              </p:txBody>
            </p:sp>
          </mc:Choice>
          <mc:Fallback xmlns="">
            <p:sp>
              <p:nvSpPr>
                <p:cNvPr id="8" name="직사각형 7">
                  <a:extLst>
                    <a:ext uri="{FF2B5EF4-FFF2-40B4-BE49-F238E27FC236}">
                      <a16:creationId xmlns:a16="http://schemas.microsoft.com/office/drawing/2014/main" id="{4939B780-6913-4C29-9828-59D95C6F1B20}"/>
                    </a:ext>
                  </a:extLst>
                </p:cNvPr>
                <p:cNvSpPr>
                  <a:spLocks noRot="1" noChangeAspect="1" noMove="1" noResize="1" noEditPoints="1" noAdjustHandles="1" noChangeArrowheads="1" noChangeShapeType="1" noTextEdit="1"/>
                </p:cNvSpPr>
                <p:nvPr/>
              </p:nvSpPr>
              <p:spPr>
                <a:xfrm>
                  <a:off x="4426951" y="2234749"/>
                  <a:ext cx="1283813" cy="562975"/>
                </a:xfrm>
                <a:prstGeom prst="rect">
                  <a:avLst/>
                </a:prstGeom>
                <a:blipFill>
                  <a:blip r:embed="rId9"/>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415B99D8-3FAC-4FB4-AD2E-C0EF6D131F59}"/>
                </a:ext>
              </a:extLst>
            </p:cNvPr>
            <p:cNvSpPr txBox="1"/>
            <p:nvPr/>
          </p:nvSpPr>
          <p:spPr>
            <a:xfrm>
              <a:off x="5625109" y="2331570"/>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area of the target. In this case, the laser spot is smaller than the target area.</a:t>
              </a:r>
            </a:p>
          </p:txBody>
        </p:sp>
      </p:grpSp>
      <p:grpSp>
        <p:nvGrpSpPr>
          <p:cNvPr id="24" name="그룹 23">
            <a:extLst>
              <a:ext uri="{FF2B5EF4-FFF2-40B4-BE49-F238E27FC236}">
                <a16:creationId xmlns:a16="http://schemas.microsoft.com/office/drawing/2014/main" id="{E969DA29-2CAA-40D6-8B51-8BE13BDF4654}"/>
              </a:ext>
            </a:extLst>
          </p:cNvPr>
          <p:cNvGrpSpPr/>
          <p:nvPr/>
        </p:nvGrpSpPr>
        <p:grpSpPr>
          <a:xfrm>
            <a:off x="4426951" y="3194352"/>
            <a:ext cx="5224661" cy="369332"/>
            <a:chOff x="4426951" y="2945564"/>
            <a:chExt cx="5224661" cy="369332"/>
          </a:xfrm>
        </p:grpSpPr>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080CB596-00FF-418A-A285-C22270DCF31A}"/>
                    </a:ext>
                  </a:extLst>
                </p:cNvPr>
                <p:cNvSpPr/>
                <p:nvPr/>
              </p:nvSpPr>
              <p:spPr>
                <a:xfrm>
                  <a:off x="4426951" y="2945564"/>
                  <a:ext cx="3702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𝜌</m:t>
                        </m:r>
                      </m:oMath>
                    </m:oMathPara>
                  </a14:m>
                  <a:endParaRPr lang="ko-KR" altLang="en-US" dirty="0"/>
                </a:p>
              </p:txBody>
            </p:sp>
          </mc:Choice>
          <mc:Fallback xmlns="">
            <p:sp>
              <p:nvSpPr>
                <p:cNvPr id="9" name="직사각형 8">
                  <a:extLst>
                    <a:ext uri="{FF2B5EF4-FFF2-40B4-BE49-F238E27FC236}">
                      <a16:creationId xmlns:a16="http://schemas.microsoft.com/office/drawing/2014/main" id="{080CB596-00FF-418A-A285-C22270DCF31A}"/>
                    </a:ext>
                  </a:extLst>
                </p:cNvPr>
                <p:cNvSpPr>
                  <a:spLocks noRot="1" noChangeAspect="1" noMove="1" noResize="1" noEditPoints="1" noAdjustHandles="1" noChangeArrowheads="1" noChangeShapeType="1" noTextEdit="1"/>
                </p:cNvSpPr>
                <p:nvPr/>
              </p:nvSpPr>
              <p:spPr>
                <a:xfrm>
                  <a:off x="4426951" y="2945564"/>
                  <a:ext cx="370230" cy="369332"/>
                </a:xfrm>
                <a:prstGeom prst="rect">
                  <a:avLst/>
                </a:prstGeom>
                <a:blipFill>
                  <a:blip r:embed="rId10"/>
                  <a:stretch>
                    <a:fillRect b="-6557"/>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5ED979E4-9FA6-4C1F-B536-A1A59A11E427}"/>
                </a:ext>
              </a:extLst>
            </p:cNvPr>
            <p:cNvSpPr txBox="1"/>
            <p:nvPr/>
          </p:nvSpPr>
          <p:spPr>
            <a:xfrm>
              <a:off x="5625109" y="2945564"/>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backscatter coefficient of the target. This depends on the material reflectivity and the surface roughness.</a:t>
              </a:r>
            </a:p>
          </p:txBody>
        </p:sp>
      </p:grpSp>
      <p:grpSp>
        <p:nvGrpSpPr>
          <p:cNvPr id="25" name="그룹 24">
            <a:extLst>
              <a:ext uri="{FF2B5EF4-FFF2-40B4-BE49-F238E27FC236}">
                <a16:creationId xmlns:a16="http://schemas.microsoft.com/office/drawing/2014/main" id="{CAEB2DBD-9635-4564-85C9-792851743649}"/>
              </a:ext>
            </a:extLst>
          </p:cNvPr>
          <p:cNvGrpSpPr/>
          <p:nvPr/>
        </p:nvGrpSpPr>
        <p:grpSpPr>
          <a:xfrm>
            <a:off x="4426951" y="3759052"/>
            <a:ext cx="5224661" cy="1477328"/>
            <a:chOff x="4426951" y="3637198"/>
            <a:chExt cx="5224661" cy="1477328"/>
          </a:xfrm>
        </p:grpSpPr>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A5A3A428-28CA-4690-B77F-8CFEDFEE59FF}"/>
                    </a:ext>
                  </a:extLst>
                </p:cNvPr>
                <p:cNvSpPr/>
                <p:nvPr/>
              </p:nvSpPr>
              <p:spPr>
                <a:xfrm>
                  <a:off x="4426951" y="4069464"/>
                  <a:ext cx="768544"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1</m:t>
                            </m:r>
                          </m:num>
                          <m:den>
                            <m:r>
                              <a:rPr lang="en-US" altLang="ko-KR" i="1">
                                <a:latin typeface="Cambria Math" panose="02040503050406030204" pitchFamily="18" charset="0"/>
                              </a:rPr>
                              <m:t>2</m:t>
                            </m:r>
                            <m:r>
                              <a:rPr lang="en-US" altLang="ko-KR" i="1">
                                <a:latin typeface="Cambria Math" panose="02040503050406030204" pitchFamily="18" charset="0"/>
                              </a:rPr>
                              <m:t>𝜋</m:t>
                            </m:r>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2</m:t>
                                </m:r>
                              </m:sup>
                            </m:sSup>
                          </m:den>
                        </m:f>
                      </m:oMath>
                    </m:oMathPara>
                  </a14:m>
                  <a:endParaRPr lang="ko-KR" altLang="en-US" dirty="0"/>
                </a:p>
              </p:txBody>
            </p:sp>
          </mc:Choice>
          <mc:Fallback xmlns="">
            <p:sp>
              <p:nvSpPr>
                <p:cNvPr id="11" name="직사각형 10">
                  <a:extLst>
                    <a:ext uri="{FF2B5EF4-FFF2-40B4-BE49-F238E27FC236}">
                      <a16:creationId xmlns:a16="http://schemas.microsoft.com/office/drawing/2014/main" id="{A5A3A428-28CA-4690-B77F-8CFEDFEE59FF}"/>
                    </a:ext>
                  </a:extLst>
                </p:cNvPr>
                <p:cNvSpPr>
                  <a:spLocks noRot="1" noChangeAspect="1" noMove="1" noResize="1" noEditPoints="1" noAdjustHandles="1" noChangeArrowheads="1" noChangeShapeType="1" noTextEdit="1"/>
                </p:cNvSpPr>
                <p:nvPr/>
              </p:nvSpPr>
              <p:spPr>
                <a:xfrm>
                  <a:off x="4426951" y="4069464"/>
                  <a:ext cx="768544" cy="612796"/>
                </a:xfrm>
                <a:prstGeom prst="rect">
                  <a:avLst/>
                </a:prstGeom>
                <a:blipFill>
                  <a:blip r:embed="rId11"/>
                  <a:stretch>
                    <a:fillRect/>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9D766417-4C26-4415-8CE9-17601C8C762C}"/>
                </a:ext>
              </a:extLst>
            </p:cNvPr>
            <p:cNvSpPr txBox="1"/>
            <p:nvPr/>
          </p:nvSpPr>
          <p:spPr>
            <a:xfrm>
              <a:off x="5625109" y="3637198"/>
              <a:ext cx="4026503" cy="1477328"/>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power from the target is scattered equally over the forward hemisphere of 2pi steradians. The resulting power density back at the laser will be 1/2piR</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 An alternative is to use the Lambertian scattering assumption, which models the reflected power per solid angle to be proportional to the cosine of the angle between the normal to the surface and the reflection angle. In this case the effective spread is pi steradians.</a:t>
              </a:r>
            </a:p>
          </p:txBody>
        </p:sp>
      </p:grpSp>
      <p:grpSp>
        <p:nvGrpSpPr>
          <p:cNvPr id="26" name="그룹 25">
            <a:extLst>
              <a:ext uri="{FF2B5EF4-FFF2-40B4-BE49-F238E27FC236}">
                <a16:creationId xmlns:a16="http://schemas.microsoft.com/office/drawing/2014/main" id="{76FAA915-B838-4897-854E-5B23BA8E7751}"/>
              </a:ext>
            </a:extLst>
          </p:cNvPr>
          <p:cNvGrpSpPr/>
          <p:nvPr/>
        </p:nvGrpSpPr>
        <p:grpSpPr>
          <a:xfrm>
            <a:off x="4426951" y="5431748"/>
            <a:ext cx="5224661" cy="369332"/>
            <a:chOff x="4426951" y="5425401"/>
            <a:chExt cx="5224661" cy="369332"/>
          </a:xfrm>
        </p:grpSpPr>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E4D243F8-B7F4-43B7-B30F-7E2C34E0BB64}"/>
                    </a:ext>
                  </a:extLst>
                </p:cNvPr>
                <p:cNvSpPr/>
                <p:nvPr/>
              </p:nvSpPr>
              <p:spPr>
                <a:xfrm>
                  <a:off x="4426951" y="5425401"/>
                  <a:ext cx="3856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𝐴</m:t>
                        </m:r>
                      </m:oMath>
                    </m:oMathPara>
                  </a14:m>
                  <a:endParaRPr lang="ko-KR" altLang="en-US" dirty="0"/>
                </a:p>
              </p:txBody>
            </p:sp>
          </mc:Choice>
          <mc:Fallback xmlns="">
            <p:sp>
              <p:nvSpPr>
                <p:cNvPr id="12" name="직사각형 11">
                  <a:extLst>
                    <a:ext uri="{FF2B5EF4-FFF2-40B4-BE49-F238E27FC236}">
                      <a16:creationId xmlns:a16="http://schemas.microsoft.com/office/drawing/2014/main" id="{E4D243F8-B7F4-43B7-B30F-7E2C34E0BB64}"/>
                    </a:ext>
                  </a:extLst>
                </p:cNvPr>
                <p:cNvSpPr>
                  <a:spLocks noRot="1" noChangeAspect="1" noMove="1" noResize="1" noEditPoints="1" noAdjustHandles="1" noChangeArrowheads="1" noChangeShapeType="1" noTextEdit="1"/>
                </p:cNvSpPr>
                <p:nvPr/>
              </p:nvSpPr>
              <p:spPr>
                <a:xfrm>
                  <a:off x="4426951" y="5425401"/>
                  <a:ext cx="385682" cy="369332"/>
                </a:xfrm>
                <a:prstGeom prst="rect">
                  <a:avLst/>
                </a:prstGeom>
                <a:blipFill>
                  <a:blip r:embed="rId12"/>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5D0E00D-7B31-40A2-A1CC-D8FA3CDD8F97}"/>
                </a:ext>
              </a:extLst>
            </p:cNvPr>
            <p:cNvSpPr txBox="1"/>
            <p:nvPr/>
          </p:nvSpPr>
          <p:spPr>
            <a:xfrm>
              <a:off x="5625109" y="5425401"/>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target return power that is intercepted by a lens with area A</a:t>
              </a:r>
            </a:p>
          </p:txBody>
        </p:sp>
      </p:grpSp>
      <p:grpSp>
        <p:nvGrpSpPr>
          <p:cNvPr id="27" name="그룹 26">
            <a:extLst>
              <a:ext uri="{FF2B5EF4-FFF2-40B4-BE49-F238E27FC236}">
                <a16:creationId xmlns:a16="http://schemas.microsoft.com/office/drawing/2014/main" id="{1F3CA6FC-BD2D-43C7-A51B-EDF5B15BC191}"/>
              </a:ext>
            </a:extLst>
          </p:cNvPr>
          <p:cNvGrpSpPr/>
          <p:nvPr/>
        </p:nvGrpSpPr>
        <p:grpSpPr>
          <a:xfrm>
            <a:off x="4426951" y="5996448"/>
            <a:ext cx="5224661" cy="369332"/>
            <a:chOff x="4426951" y="5996448"/>
            <a:chExt cx="5224661" cy="369332"/>
          </a:xfrm>
        </p:grpSpPr>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93232379-1475-4BE1-BD32-543B9C753D2C}"/>
                    </a:ext>
                  </a:extLst>
                </p:cNvPr>
                <p:cNvSpPr/>
                <p:nvPr/>
              </p:nvSpPr>
              <p:spPr>
                <a:xfrm>
                  <a:off x="4426951" y="5996448"/>
                  <a:ext cx="4507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𝜏</m:t>
                            </m:r>
                          </m:e>
                          <m:sub>
                            <m:r>
                              <a:rPr lang="en-US" altLang="ko-KR" i="1">
                                <a:latin typeface="Cambria Math" panose="02040503050406030204" pitchFamily="18" charset="0"/>
                              </a:rPr>
                              <m:t>0</m:t>
                            </m:r>
                          </m:sub>
                        </m:sSub>
                      </m:oMath>
                    </m:oMathPara>
                  </a14:m>
                  <a:endParaRPr lang="ko-KR" altLang="en-US" dirty="0"/>
                </a:p>
              </p:txBody>
            </p:sp>
          </mc:Choice>
          <mc:Fallback xmlns="">
            <p:sp>
              <p:nvSpPr>
                <p:cNvPr id="13" name="직사각형 12">
                  <a:extLst>
                    <a:ext uri="{FF2B5EF4-FFF2-40B4-BE49-F238E27FC236}">
                      <a16:creationId xmlns:a16="http://schemas.microsoft.com/office/drawing/2014/main" id="{93232379-1475-4BE1-BD32-543B9C753D2C}"/>
                    </a:ext>
                  </a:extLst>
                </p:cNvPr>
                <p:cNvSpPr>
                  <a:spLocks noRot="1" noChangeAspect="1" noMove="1" noResize="1" noEditPoints="1" noAdjustHandles="1" noChangeArrowheads="1" noChangeShapeType="1" noTextEdit="1"/>
                </p:cNvSpPr>
                <p:nvPr/>
              </p:nvSpPr>
              <p:spPr>
                <a:xfrm>
                  <a:off x="4426951" y="5996448"/>
                  <a:ext cx="450701" cy="369332"/>
                </a:xfrm>
                <a:prstGeom prst="rect">
                  <a:avLst/>
                </a:prstGeom>
                <a:blipFill>
                  <a:blip r:embed="rId13"/>
                  <a:stretch>
                    <a:fillRect/>
                  </a:stretch>
                </a:blipFill>
              </p:spPr>
              <p:txBody>
                <a:bodyPr/>
                <a:lstStyle/>
                <a:p>
                  <a:r>
                    <a:rPr lang="ko-KR" altLang="en-US">
                      <a:noFill/>
                    </a:rPr>
                    <a:t> </a:t>
                  </a:r>
                </a:p>
              </p:txBody>
            </p:sp>
          </mc:Fallback>
        </mc:AlternateContent>
        <p:sp>
          <p:nvSpPr>
            <p:cNvPr id="20" name="TextBox 19">
              <a:extLst>
                <a:ext uri="{FF2B5EF4-FFF2-40B4-BE49-F238E27FC236}">
                  <a16:creationId xmlns:a16="http://schemas.microsoft.com/office/drawing/2014/main" id="{381BD02B-E287-48A4-A03C-2A3AF64FFC63}"/>
                </a:ext>
              </a:extLst>
            </p:cNvPr>
            <p:cNvSpPr txBox="1"/>
            <p:nvPr/>
          </p:nvSpPr>
          <p:spPr>
            <a:xfrm>
              <a:off x="5625109" y="5996448"/>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optical efficiency of the laser radar transmission chain from the front aperture of the lens</a:t>
              </a:r>
            </a:p>
          </p:txBody>
        </p:sp>
      </p:grpSp>
    </p:spTree>
    <p:extLst>
      <p:ext uri="{BB962C8B-B14F-4D97-AF65-F5344CB8AC3E}">
        <p14:creationId xmlns:p14="http://schemas.microsoft.com/office/powerpoint/2010/main" val="162937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pic>
        <p:nvPicPr>
          <p:cNvPr id="2" name="그림 1">
            <a:extLst>
              <a:ext uri="{FF2B5EF4-FFF2-40B4-BE49-F238E27FC236}">
                <a16:creationId xmlns:a16="http://schemas.microsoft.com/office/drawing/2014/main" id="{7A136845-0084-461B-80EF-9120F74753FA}"/>
              </a:ext>
            </a:extLst>
          </p:cNvPr>
          <p:cNvPicPr>
            <a:picLocks noChangeAspect="1"/>
          </p:cNvPicPr>
          <p:nvPr/>
        </p:nvPicPr>
        <p:blipFill>
          <a:blip r:embed="rId3"/>
          <a:stretch>
            <a:fillRect/>
          </a:stretch>
        </p:blipFill>
        <p:spPr>
          <a:xfrm>
            <a:off x="38084" y="631027"/>
            <a:ext cx="3933854" cy="112872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E8B094-546C-4420-A7B1-CB1F211C4D8F}"/>
                  </a:ext>
                </a:extLst>
              </p:cNvPr>
              <p:cNvSpPr txBox="1"/>
              <p:nvPr/>
            </p:nvSpPr>
            <p:spPr>
              <a:xfrm>
                <a:off x="254388" y="2288512"/>
                <a:ext cx="3698513" cy="47718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𝑆</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𝑊</m:t>
                          </m:r>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𝑃</m:t>
                          </m:r>
                        </m:num>
                        <m:den>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𝜋</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𝜋</m:t>
                          </m:r>
                        </m:num>
                        <m:den>
                          <m:d>
                            <m:dPr>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𝜋</m:t>
                                  </m:r>
                                </m:num>
                                <m:den>
                                  <m:r>
                                    <a:rPr lang="en-US" altLang="ko-KR" sz="1200" b="0" i="1" smtClean="0">
                                      <a:latin typeface="Cambria Math" panose="02040503050406030204" pitchFamily="18" charset="0"/>
                                    </a:rPr>
                                    <m:t>4</m:t>
                                  </m:r>
                                </m:den>
                              </m:f>
                            </m:e>
                          </m:d>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up>
                              <m:r>
                                <a:rPr lang="en-US" altLang="ko-KR" sz="1200" b="0" i="1" smtClean="0">
                                  <a:latin typeface="Cambria Math" panose="02040503050406030204" pitchFamily="18" charset="0"/>
                                </a:rPr>
                                <m:t>2</m:t>
                              </m:r>
                            </m:sup>
                          </m:sSubSup>
                        </m:den>
                      </m:f>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𝜋</m:t>
                          </m:r>
                        </m:num>
                        <m:den>
                          <m:r>
                            <a:rPr lang="en-US" altLang="ko-KR" sz="1200" b="0" i="1" smtClean="0">
                              <a:latin typeface="Cambria Math" panose="02040503050406030204" pitchFamily="18" charset="0"/>
                            </a:rPr>
                            <m:t>4</m:t>
                          </m:r>
                        </m:den>
                      </m:f>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𝑅</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Sub>
                            </m:e>
                          </m:d>
                        </m:e>
                        <m:sup>
                          <m:r>
                            <a:rPr lang="en-US" altLang="ko-KR" sz="1200" b="0" i="1" smtClean="0">
                              <a:latin typeface="Cambria Math" panose="02040503050406030204" pitchFamily="18" charset="0"/>
                            </a:rPr>
                            <m:t>2</m:t>
                          </m:r>
                        </m:sup>
                      </m:s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𝜌</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𝜋</m:t>
                          </m:r>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𝐴</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𝜏</m:t>
                          </m:r>
                        </m:e>
                        <m:sub>
                          <m:r>
                            <a:rPr lang="en-US" altLang="ko-KR" sz="1200" b="0" i="1" smtClean="0">
                              <a:latin typeface="Cambria Math" panose="02040503050406030204" pitchFamily="18" charset="0"/>
                            </a:rPr>
                            <m:t>0</m:t>
                          </m:r>
                        </m:sub>
                      </m:sSub>
                    </m:oMath>
                  </m:oMathPara>
                </a14:m>
                <a:endParaRPr lang="en-US" altLang="ko-KR" sz="1200" b="0" dirty="0">
                  <a:latin typeface="LG스마트체 Regular" panose="020B0600000101010101" pitchFamily="50" charset="-127"/>
                </a:endParaRPr>
              </a:p>
            </p:txBody>
          </p:sp>
        </mc:Choice>
        <mc:Fallback xmlns="">
          <p:sp>
            <p:nvSpPr>
              <p:cNvPr id="4" name="TextBox 3">
                <a:extLst>
                  <a:ext uri="{FF2B5EF4-FFF2-40B4-BE49-F238E27FC236}">
                    <a16:creationId xmlns:a16="http://schemas.microsoft.com/office/drawing/2014/main" id="{D1E8B094-546C-4420-A7B1-CB1F211C4D8F}"/>
                  </a:ext>
                </a:extLst>
              </p:cNvPr>
              <p:cNvSpPr txBox="1">
                <a:spLocks noRot="1" noChangeAspect="1" noMove="1" noResize="1" noEditPoints="1" noAdjustHandles="1" noChangeArrowheads="1" noChangeShapeType="1" noTextEdit="1"/>
              </p:cNvSpPr>
              <p:nvPr/>
            </p:nvSpPr>
            <p:spPr>
              <a:xfrm>
                <a:off x="254388" y="2288512"/>
                <a:ext cx="3698513" cy="477182"/>
              </a:xfrm>
              <a:prstGeom prst="rect">
                <a:avLst/>
              </a:prstGeom>
              <a:blipFill>
                <a:blip r:embed="rId4"/>
                <a:stretch>
                  <a:fillRect l="-1485" t="-1266" b="-8861"/>
                </a:stretch>
              </a:blipFill>
            </p:spPr>
            <p:txBody>
              <a:bodyPr/>
              <a:lstStyle/>
              <a:p>
                <a:r>
                  <a:rPr lang="ko-KR" altLang="en-US">
                    <a:noFill/>
                  </a:rPr>
                  <a:t> </a:t>
                </a:r>
              </a:p>
            </p:txBody>
          </p:sp>
        </mc:Fallback>
      </mc:AlternateContent>
      <p:sp>
        <p:nvSpPr>
          <p:cNvPr id="5" name="직사각형 4">
            <a:extLst>
              <a:ext uri="{FF2B5EF4-FFF2-40B4-BE49-F238E27FC236}">
                <a16:creationId xmlns:a16="http://schemas.microsoft.com/office/drawing/2014/main" id="{960B5747-D036-4859-8F0B-8C52C2268884}"/>
              </a:ext>
            </a:extLst>
          </p:cNvPr>
          <p:cNvSpPr/>
          <p:nvPr/>
        </p:nvSpPr>
        <p:spPr>
          <a:xfrm>
            <a:off x="143342" y="1931720"/>
            <a:ext cx="1494320"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LiDAR Range Equation</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6A7ED9-EDFF-40B0-884C-ADD140C5C4FD}"/>
                  </a:ext>
                </a:extLst>
              </p:cNvPr>
              <p:cNvSpPr txBox="1"/>
              <p:nvPr/>
            </p:nvSpPr>
            <p:spPr>
              <a:xfrm>
                <a:off x="344875" y="3055867"/>
                <a:ext cx="3089244" cy="1292662"/>
              </a:xfrm>
              <a:prstGeom prst="rect">
                <a:avLst/>
              </a:prstGeom>
              <a:noFill/>
            </p:spPr>
            <p:txBody>
              <a:bodyPr wrap="none" lIns="0" tIns="0" rIns="0" bIns="0" rtlCol="0">
                <a:spAutoFit/>
              </a:bodyPr>
              <a:lstStyle/>
              <a:p>
                <a14:m>
                  <m:oMath xmlns:m="http://schemas.openxmlformats.org/officeDocument/2006/math">
                    <m:r>
                      <a:rPr lang="en-US" altLang="ko-KR" sz="1200" b="0" i="1" smtClean="0">
                        <a:latin typeface="Cambria Math" panose="02040503050406030204" pitchFamily="18" charset="0"/>
                      </a:rPr>
                      <m:t>𝑆</m:t>
                    </m:r>
                  </m:oMath>
                </a14:m>
                <a:r>
                  <a:rPr lang="en-US" altLang="ko-KR" sz="1200" b="0" dirty="0">
                    <a:latin typeface="LG스마트체 Regular" panose="020B0600000101010101" pitchFamily="50" charset="-127"/>
                  </a:rPr>
                  <a:t> = target echo power at the laser radar [W]</a:t>
                </a:r>
              </a:p>
              <a:p>
                <a14:m>
                  <m:oMath xmlns:m="http://schemas.openxmlformats.org/officeDocument/2006/math">
                    <m:r>
                      <a:rPr lang="en-US" altLang="ko-KR" sz="1200" b="0" i="1" smtClean="0">
                        <a:latin typeface="Cambria Math" panose="02040503050406030204" pitchFamily="18" charset="0"/>
                      </a:rPr>
                      <m:t>𝑃</m:t>
                    </m:r>
                  </m:oMath>
                </a14:m>
                <a:r>
                  <a:rPr lang="en-US" altLang="ko-KR" sz="1200" dirty="0">
                    <a:latin typeface="LG스마트체 Regular" panose="020B0600000101010101" pitchFamily="50" charset="-127"/>
                  </a:rPr>
                  <a:t> = transmitted pulse power [W]</a:t>
                </a:r>
              </a:p>
              <a:p>
                <a14:m>
                  <m:oMath xmlns:m="http://schemas.openxmlformats.org/officeDocument/2006/math">
                    <m:r>
                      <a:rPr lang="en-US" altLang="ko-KR" sz="1200" b="0" i="1" smtClean="0">
                        <a:latin typeface="Cambria Math" panose="02040503050406030204" pitchFamily="18" charset="0"/>
                      </a:rPr>
                      <m:t>𝑅</m:t>
                    </m:r>
                  </m:oMath>
                </a14:m>
                <a:r>
                  <a:rPr lang="en-US" altLang="ko-KR" sz="1200" dirty="0">
                    <a:latin typeface="LG스마트체 Regular" panose="020B0600000101010101" pitchFamily="50" charset="-127"/>
                  </a:rPr>
                  <a:t> = range to the target [m]</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𝐵𝑊</m:t>
                        </m:r>
                      </m:sub>
                    </m:sSub>
                  </m:oMath>
                </a14:m>
                <a:r>
                  <a:rPr lang="en-US" altLang="ko-KR" sz="1200" dirty="0">
                    <a:latin typeface="LG스마트체 Regular" panose="020B0600000101010101" pitchFamily="50" charset="-127"/>
                  </a:rPr>
                  <a:t> = laser </a:t>
                </a:r>
                <a:r>
                  <a:rPr lang="en-US" altLang="ko-KR" sz="1200" dirty="0" err="1">
                    <a:latin typeface="LG스마트체 Regular" panose="020B0600000101010101" pitchFamily="50" charset="-127"/>
                  </a:rPr>
                  <a:t>beamwidth</a:t>
                </a:r>
                <a:r>
                  <a:rPr lang="en-US" altLang="ko-KR" sz="1200" dirty="0">
                    <a:latin typeface="LG스마트체 Regular" panose="020B0600000101010101" pitchFamily="50" charset="-127"/>
                  </a:rPr>
                  <a:t> [rad]</a:t>
                </a:r>
              </a:p>
              <a:p>
                <a14:m>
                  <m:oMath xmlns:m="http://schemas.openxmlformats.org/officeDocument/2006/math">
                    <m:r>
                      <a:rPr lang="en-US" altLang="ko-KR" sz="1200" b="0" i="1" smtClean="0">
                        <a:latin typeface="Cambria Math" panose="02040503050406030204" pitchFamily="18" charset="0"/>
                      </a:rPr>
                      <m:t>𝜌</m:t>
                    </m:r>
                  </m:oMath>
                </a14:m>
                <a:r>
                  <a:rPr lang="en-US" altLang="ko-KR" sz="1200" dirty="0">
                    <a:latin typeface="LG스마트체 Regular" panose="020B0600000101010101" pitchFamily="50" charset="-127"/>
                  </a:rPr>
                  <a:t> = target backscattering coefficient [m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a:t>
                </a:r>
              </a:p>
              <a:p>
                <a14:m>
                  <m:oMath xmlns:m="http://schemas.openxmlformats.org/officeDocument/2006/math">
                    <m:r>
                      <a:rPr lang="en-US" altLang="ko-KR" sz="1200" b="0" i="1" smtClean="0">
                        <a:latin typeface="Cambria Math" panose="02040503050406030204" pitchFamily="18" charset="0"/>
                      </a:rPr>
                      <m:t>𝐴</m:t>
                    </m:r>
                  </m:oMath>
                </a14:m>
                <a:r>
                  <a:rPr lang="en-US" altLang="ko-KR" sz="1200" dirty="0">
                    <a:latin typeface="LG스마트체 Regular" panose="020B0600000101010101" pitchFamily="50" charset="-127"/>
                  </a:rPr>
                  <a:t> = lens aperture area [m</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𝜏</m:t>
                        </m:r>
                      </m:e>
                      <m:sub>
                        <m:r>
                          <a:rPr lang="en-US" altLang="ko-KR" sz="1200" b="0" i="1" smtClean="0">
                            <a:latin typeface="Cambria Math" panose="02040503050406030204" pitchFamily="18" charset="0"/>
                          </a:rPr>
                          <m:t>0</m:t>
                        </m:r>
                      </m:sub>
                    </m:sSub>
                  </m:oMath>
                </a14:m>
                <a:r>
                  <a:rPr lang="en-US" altLang="ko-KR" sz="1200" dirty="0">
                    <a:latin typeface="LG스마트체 Regular" panose="020B0600000101010101" pitchFamily="50" charset="-127"/>
                  </a:rPr>
                  <a:t> = optical efficiency</a:t>
                </a:r>
              </a:p>
            </p:txBody>
          </p:sp>
        </mc:Choice>
        <mc:Fallback xmlns="">
          <p:sp>
            <p:nvSpPr>
              <p:cNvPr id="6" name="TextBox 5">
                <a:extLst>
                  <a:ext uri="{FF2B5EF4-FFF2-40B4-BE49-F238E27FC236}">
                    <a16:creationId xmlns:a16="http://schemas.microsoft.com/office/drawing/2014/main" id="{716A7ED9-EDFF-40B0-884C-ADD140C5C4FD}"/>
                  </a:ext>
                </a:extLst>
              </p:cNvPr>
              <p:cNvSpPr txBox="1">
                <a:spLocks noRot="1" noChangeAspect="1" noMove="1" noResize="1" noEditPoints="1" noAdjustHandles="1" noChangeArrowheads="1" noChangeShapeType="1" noTextEdit="1"/>
              </p:cNvSpPr>
              <p:nvPr/>
            </p:nvSpPr>
            <p:spPr>
              <a:xfrm>
                <a:off x="344875" y="3055867"/>
                <a:ext cx="3089244" cy="1292662"/>
              </a:xfrm>
              <a:prstGeom prst="rect">
                <a:avLst/>
              </a:prstGeom>
              <a:blipFill>
                <a:blip r:embed="rId5"/>
                <a:stretch>
                  <a:fillRect l="-1779" t="-3302" r="-2372" b="-7075"/>
                </a:stretch>
              </a:blipFill>
            </p:spPr>
            <p:txBody>
              <a:bodyPr/>
              <a:lstStyle/>
              <a:p>
                <a:r>
                  <a:rPr lang="ko-KR" altLang="en-US">
                    <a:noFill/>
                  </a:rPr>
                  <a:t> </a:t>
                </a:r>
              </a:p>
            </p:txBody>
          </p:sp>
        </mc:Fallback>
      </mc:AlternateContent>
      <p:grpSp>
        <p:nvGrpSpPr>
          <p:cNvPr id="21" name="그룹 20">
            <a:extLst>
              <a:ext uri="{FF2B5EF4-FFF2-40B4-BE49-F238E27FC236}">
                <a16:creationId xmlns:a16="http://schemas.microsoft.com/office/drawing/2014/main" id="{58BF43EA-95DC-4A38-96EA-13B3CD882AA9}"/>
              </a:ext>
            </a:extLst>
          </p:cNvPr>
          <p:cNvGrpSpPr/>
          <p:nvPr/>
        </p:nvGrpSpPr>
        <p:grpSpPr>
          <a:xfrm>
            <a:off x="4426951" y="627193"/>
            <a:ext cx="5212349" cy="610936"/>
            <a:chOff x="4426951" y="627193"/>
            <a:chExt cx="5212349" cy="610936"/>
          </a:xfrm>
        </p:grpSpPr>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888931C4-7FAE-4A0A-821E-4B20725FA701}"/>
                    </a:ext>
                  </a:extLst>
                </p:cNvPr>
                <p:cNvSpPr/>
                <p:nvPr/>
              </p:nvSpPr>
              <p:spPr>
                <a:xfrm>
                  <a:off x="4426951" y="627193"/>
                  <a:ext cx="768544"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𝑃</m:t>
                            </m:r>
                          </m:num>
                          <m:den>
                            <m:r>
                              <a:rPr lang="en-US" altLang="ko-KR" i="1">
                                <a:latin typeface="Cambria Math" panose="02040503050406030204" pitchFamily="18" charset="0"/>
                              </a:rPr>
                              <m:t>4</m:t>
                            </m:r>
                            <m:r>
                              <a:rPr lang="en-US" altLang="ko-KR" i="1">
                                <a:latin typeface="Cambria Math" panose="02040503050406030204" pitchFamily="18" charset="0"/>
                              </a:rPr>
                              <m:t>𝜋</m:t>
                            </m:r>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2</m:t>
                                </m:r>
                              </m:sup>
                            </m:sSup>
                          </m:den>
                        </m:f>
                      </m:oMath>
                    </m:oMathPara>
                  </a14:m>
                  <a:endParaRPr lang="ko-KR" altLang="en-US" dirty="0"/>
                </a:p>
              </p:txBody>
            </p:sp>
          </mc:Choice>
          <mc:Fallback xmlns="">
            <p:sp>
              <p:nvSpPr>
                <p:cNvPr id="3" name="직사각형 2">
                  <a:extLst>
                    <a:ext uri="{FF2B5EF4-FFF2-40B4-BE49-F238E27FC236}">
                      <a16:creationId xmlns:a16="http://schemas.microsoft.com/office/drawing/2014/main" id="{888931C4-7FAE-4A0A-821E-4B20725FA701}"/>
                    </a:ext>
                  </a:extLst>
                </p:cNvPr>
                <p:cNvSpPr>
                  <a:spLocks noRot="1" noChangeAspect="1" noMove="1" noResize="1" noEditPoints="1" noAdjustHandles="1" noChangeArrowheads="1" noChangeShapeType="1" noTextEdit="1"/>
                </p:cNvSpPr>
                <p:nvPr/>
              </p:nvSpPr>
              <p:spPr>
                <a:xfrm>
                  <a:off x="4426951" y="627193"/>
                  <a:ext cx="768544" cy="610936"/>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74276A-6043-41F0-BA28-2CA9640E567C}"/>
                    </a:ext>
                  </a:extLst>
                </p:cNvPr>
                <p:cNvSpPr txBox="1"/>
                <p:nvPr/>
              </p:nvSpPr>
              <p:spPr>
                <a:xfrm>
                  <a:off x="5612797" y="655662"/>
                  <a:ext cx="4026503" cy="553998"/>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Point source power over a spherical area</a:t>
                  </a:r>
                  <a:r>
                    <a:rPr lang="en-US" altLang="ko-KR" sz="1200" dirty="0"/>
                    <a:t> </a:t>
                  </a:r>
                  <a14:m>
                    <m:oMath xmlns:m="http://schemas.openxmlformats.org/officeDocument/2006/math">
                      <m:r>
                        <a:rPr lang="en-US" altLang="ko-KR" sz="1200" i="1">
                          <a:latin typeface="Cambria Math" panose="02040503050406030204" pitchFamily="18" charset="0"/>
                        </a:rPr>
                        <m:t>4</m:t>
                      </m:r>
                      <m:r>
                        <a:rPr lang="en-US" altLang="ko-KR" sz="1200" i="1">
                          <a:latin typeface="Cambria Math" panose="02040503050406030204" pitchFamily="18" charset="0"/>
                        </a:rPr>
                        <m:t>𝜋</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oMath>
                  </a14:m>
                  <a:r>
                    <a:rPr lang="en-US" altLang="ko-KR" sz="1200" dirty="0">
                      <a:latin typeface="LG스마트체 Regular" panose="020B0600000101010101" pitchFamily="50" charset="-127"/>
                    </a:rPr>
                    <a:t>. The power density of a point source without the benefit of a lens that focuses the power in a given direction</a:t>
                  </a:r>
                </a:p>
              </p:txBody>
            </p:sp>
          </mc:Choice>
          <mc:Fallback xmlns="">
            <p:sp>
              <p:nvSpPr>
                <p:cNvPr id="14" name="TextBox 13">
                  <a:extLst>
                    <a:ext uri="{FF2B5EF4-FFF2-40B4-BE49-F238E27FC236}">
                      <a16:creationId xmlns:a16="http://schemas.microsoft.com/office/drawing/2014/main" id="{2274276A-6043-41F0-BA28-2CA9640E567C}"/>
                    </a:ext>
                  </a:extLst>
                </p:cNvPr>
                <p:cNvSpPr txBox="1">
                  <a:spLocks noRot="1" noChangeAspect="1" noMove="1" noResize="1" noEditPoints="1" noAdjustHandles="1" noChangeArrowheads="1" noChangeShapeType="1" noTextEdit="1"/>
                </p:cNvSpPr>
                <p:nvPr/>
              </p:nvSpPr>
              <p:spPr>
                <a:xfrm>
                  <a:off x="5612797" y="655662"/>
                  <a:ext cx="4026503" cy="553998"/>
                </a:xfrm>
                <a:prstGeom prst="rect">
                  <a:avLst/>
                </a:prstGeom>
                <a:blipFill>
                  <a:blip r:embed="rId7"/>
                  <a:stretch>
                    <a:fillRect l="-2424" t="-7778" r="-2273" b="-17778"/>
                  </a:stretch>
                </a:blipFill>
              </p:spPr>
              <p:txBody>
                <a:bodyPr/>
                <a:lstStyle/>
                <a:p>
                  <a:r>
                    <a:rPr lang="ko-KR" altLang="en-US">
                      <a:noFill/>
                    </a:rPr>
                    <a:t> </a:t>
                  </a:r>
                </a:p>
              </p:txBody>
            </p:sp>
          </mc:Fallback>
        </mc:AlternateContent>
      </p:grpSp>
      <p:grpSp>
        <p:nvGrpSpPr>
          <p:cNvPr id="22" name="그룹 21">
            <a:extLst>
              <a:ext uri="{FF2B5EF4-FFF2-40B4-BE49-F238E27FC236}">
                <a16:creationId xmlns:a16="http://schemas.microsoft.com/office/drawing/2014/main" id="{CCD970A3-FD75-4079-A2D5-28DAABB9C7F4}"/>
              </a:ext>
            </a:extLst>
          </p:cNvPr>
          <p:cNvGrpSpPr/>
          <p:nvPr/>
        </p:nvGrpSpPr>
        <p:grpSpPr>
          <a:xfrm>
            <a:off x="4426951" y="1433497"/>
            <a:ext cx="5224661" cy="807144"/>
            <a:chOff x="4426951" y="1380614"/>
            <a:chExt cx="5224661" cy="807144"/>
          </a:xfrm>
        </p:grpSpPr>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E6153674-CB83-43A4-B5C1-B992CC55762F}"/>
                    </a:ext>
                  </a:extLst>
                </p:cNvPr>
                <p:cNvSpPr/>
                <p:nvPr/>
              </p:nvSpPr>
              <p:spPr>
                <a:xfrm>
                  <a:off x="4426951" y="1380614"/>
                  <a:ext cx="1057021" cy="807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4</m:t>
                            </m:r>
                            <m:r>
                              <a:rPr lang="en-US" altLang="ko-KR" i="1">
                                <a:latin typeface="Cambria Math" panose="02040503050406030204" pitchFamily="18" charset="0"/>
                              </a:rPr>
                              <m:t>𝜋</m:t>
                            </m:r>
                          </m:num>
                          <m:den>
                            <m:d>
                              <m:dPr>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𝜋</m:t>
                                    </m:r>
                                  </m:num>
                                  <m:den>
                                    <m:r>
                                      <a:rPr lang="en-US" altLang="ko-KR" i="1">
                                        <a:latin typeface="Cambria Math" panose="02040503050406030204" pitchFamily="18" charset="0"/>
                                      </a:rPr>
                                      <m:t>4</m:t>
                                    </m:r>
                                  </m:den>
                                </m:f>
                              </m:e>
                            </m:d>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𝜃</m:t>
                                </m:r>
                              </m:e>
                              <m:sub>
                                <m:r>
                                  <a:rPr lang="en-US" altLang="ko-KR" i="1">
                                    <a:latin typeface="Cambria Math" panose="02040503050406030204" pitchFamily="18" charset="0"/>
                                  </a:rPr>
                                  <m:t>𝐵𝑊</m:t>
                                </m:r>
                              </m:sub>
                              <m:sup>
                                <m:r>
                                  <a:rPr lang="en-US" altLang="ko-KR" i="1">
                                    <a:latin typeface="Cambria Math" panose="02040503050406030204" pitchFamily="18" charset="0"/>
                                  </a:rPr>
                                  <m:t>2</m:t>
                                </m:r>
                              </m:sup>
                            </m:sSubSup>
                          </m:den>
                        </m:f>
                      </m:oMath>
                    </m:oMathPara>
                  </a14:m>
                  <a:endParaRPr lang="ko-KR" altLang="en-US" dirty="0"/>
                </a:p>
              </p:txBody>
            </p:sp>
          </mc:Choice>
          <mc:Fallback xmlns="">
            <p:sp>
              <p:nvSpPr>
                <p:cNvPr id="7" name="직사각형 6">
                  <a:extLst>
                    <a:ext uri="{FF2B5EF4-FFF2-40B4-BE49-F238E27FC236}">
                      <a16:creationId xmlns:a16="http://schemas.microsoft.com/office/drawing/2014/main" id="{E6153674-CB83-43A4-B5C1-B992CC55762F}"/>
                    </a:ext>
                  </a:extLst>
                </p:cNvPr>
                <p:cNvSpPr>
                  <a:spLocks noRot="1" noChangeAspect="1" noMove="1" noResize="1" noEditPoints="1" noAdjustHandles="1" noChangeArrowheads="1" noChangeShapeType="1" noTextEdit="1"/>
                </p:cNvSpPr>
                <p:nvPr/>
              </p:nvSpPr>
              <p:spPr>
                <a:xfrm>
                  <a:off x="4426951" y="1380614"/>
                  <a:ext cx="1057021" cy="807144"/>
                </a:xfrm>
                <a:prstGeom prst="rect">
                  <a:avLst/>
                </a:prstGeom>
                <a:blipFill>
                  <a:blip r:embed="rId8"/>
                  <a:stretch>
                    <a:fillRect/>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666F4AA3-4042-425E-9121-633890357654}"/>
                </a:ext>
              </a:extLst>
            </p:cNvPr>
            <p:cNvSpPr txBox="1"/>
            <p:nvPr/>
          </p:nvSpPr>
          <p:spPr>
            <a:xfrm>
              <a:off x="5625109" y="1414854"/>
              <a:ext cx="4026503" cy="738664"/>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Measure of the focusing effect of the lens where it is used to direct the radiated power in a given direction. The gain is the ratio of the spread of the power over a sphere of 4pi steradians and the laser </a:t>
              </a:r>
              <a:r>
                <a:rPr lang="en-US" altLang="ko-KR" sz="1200" dirty="0" err="1">
                  <a:latin typeface="LG스마트체 Regular" panose="020B0600000101010101" pitchFamily="50" charset="-127"/>
                </a:rPr>
                <a:t>beamwidth</a:t>
              </a:r>
              <a:r>
                <a:rPr lang="en-US" altLang="ko-KR" sz="1200" dirty="0">
                  <a:latin typeface="LG스마트체 Regular" panose="020B0600000101010101" pitchFamily="50" charset="-127"/>
                </a:rPr>
                <a:t> (in steradians)</a:t>
              </a:r>
            </a:p>
          </p:txBody>
        </p:sp>
      </p:grpSp>
      <p:grpSp>
        <p:nvGrpSpPr>
          <p:cNvPr id="23" name="그룹 22">
            <a:extLst>
              <a:ext uri="{FF2B5EF4-FFF2-40B4-BE49-F238E27FC236}">
                <a16:creationId xmlns:a16="http://schemas.microsoft.com/office/drawing/2014/main" id="{B98A8DB4-27D3-49B4-9B28-3E7EF08781EE}"/>
              </a:ext>
            </a:extLst>
          </p:cNvPr>
          <p:cNvGrpSpPr/>
          <p:nvPr/>
        </p:nvGrpSpPr>
        <p:grpSpPr>
          <a:xfrm>
            <a:off x="4426951" y="2436009"/>
            <a:ext cx="5224661" cy="562975"/>
            <a:chOff x="4426951" y="2234749"/>
            <a:chExt cx="5224661" cy="562975"/>
          </a:xfrm>
        </p:grpSpPr>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4939B780-6913-4C29-9828-59D95C6F1B20}"/>
                    </a:ext>
                  </a:extLst>
                </p:cNvPr>
                <p:cNvSpPr/>
                <p:nvPr/>
              </p:nvSpPr>
              <p:spPr>
                <a:xfrm>
                  <a:off x="4426951" y="2234749"/>
                  <a:ext cx="1283813" cy="562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𝜋</m:t>
                            </m:r>
                          </m:num>
                          <m:den>
                            <m:r>
                              <a:rPr lang="en-US" altLang="ko-KR" i="1">
                                <a:latin typeface="Cambria Math" panose="02040503050406030204" pitchFamily="18" charset="0"/>
                              </a:rPr>
                              <m:t>4</m:t>
                            </m:r>
                          </m:den>
                        </m:f>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𝑅</m:t>
                                </m:r>
                                <m:sSub>
                                  <m:sSubPr>
                                    <m:ctrlPr>
                                      <a:rPr lang="en-US" altLang="ko-KR" i="1">
                                        <a:latin typeface="Cambria Math" panose="02040503050406030204" pitchFamily="18" charset="0"/>
                                      </a:rPr>
                                    </m:ctrlPr>
                                  </m:sSubPr>
                                  <m:e>
                                    <m:r>
                                      <a:rPr lang="en-US" altLang="ko-KR" i="1">
                                        <a:latin typeface="Cambria Math" panose="02040503050406030204" pitchFamily="18" charset="0"/>
                                      </a:rPr>
                                      <m:t>𝜃</m:t>
                                    </m:r>
                                  </m:e>
                                  <m:sub>
                                    <m:r>
                                      <a:rPr lang="en-US" altLang="ko-KR" i="1">
                                        <a:latin typeface="Cambria Math" panose="02040503050406030204" pitchFamily="18" charset="0"/>
                                      </a:rPr>
                                      <m:t>𝐵𝑊</m:t>
                                    </m:r>
                                  </m:sub>
                                </m:sSub>
                              </m:e>
                            </m:d>
                          </m:e>
                          <m:sup>
                            <m:r>
                              <a:rPr lang="en-US" altLang="ko-KR" i="1">
                                <a:latin typeface="Cambria Math" panose="02040503050406030204" pitchFamily="18" charset="0"/>
                              </a:rPr>
                              <m:t>2</m:t>
                            </m:r>
                          </m:sup>
                        </m:sSup>
                      </m:oMath>
                    </m:oMathPara>
                  </a14:m>
                  <a:endParaRPr lang="ko-KR" altLang="en-US" dirty="0"/>
                </a:p>
              </p:txBody>
            </p:sp>
          </mc:Choice>
          <mc:Fallback xmlns="">
            <p:sp>
              <p:nvSpPr>
                <p:cNvPr id="8" name="직사각형 7">
                  <a:extLst>
                    <a:ext uri="{FF2B5EF4-FFF2-40B4-BE49-F238E27FC236}">
                      <a16:creationId xmlns:a16="http://schemas.microsoft.com/office/drawing/2014/main" id="{4939B780-6913-4C29-9828-59D95C6F1B20}"/>
                    </a:ext>
                  </a:extLst>
                </p:cNvPr>
                <p:cNvSpPr>
                  <a:spLocks noRot="1" noChangeAspect="1" noMove="1" noResize="1" noEditPoints="1" noAdjustHandles="1" noChangeArrowheads="1" noChangeShapeType="1" noTextEdit="1"/>
                </p:cNvSpPr>
                <p:nvPr/>
              </p:nvSpPr>
              <p:spPr>
                <a:xfrm>
                  <a:off x="4426951" y="2234749"/>
                  <a:ext cx="1283813" cy="562975"/>
                </a:xfrm>
                <a:prstGeom prst="rect">
                  <a:avLst/>
                </a:prstGeom>
                <a:blipFill>
                  <a:blip r:embed="rId9"/>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415B99D8-3FAC-4FB4-AD2E-C0EF6D131F59}"/>
                </a:ext>
              </a:extLst>
            </p:cNvPr>
            <p:cNvSpPr txBox="1"/>
            <p:nvPr/>
          </p:nvSpPr>
          <p:spPr>
            <a:xfrm>
              <a:off x="5625109" y="2331570"/>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area of the target. In this case, the laser spot is smaller than the target area.</a:t>
              </a:r>
            </a:p>
          </p:txBody>
        </p:sp>
      </p:grpSp>
      <p:grpSp>
        <p:nvGrpSpPr>
          <p:cNvPr id="24" name="그룹 23">
            <a:extLst>
              <a:ext uri="{FF2B5EF4-FFF2-40B4-BE49-F238E27FC236}">
                <a16:creationId xmlns:a16="http://schemas.microsoft.com/office/drawing/2014/main" id="{E969DA29-2CAA-40D6-8B51-8BE13BDF4654}"/>
              </a:ext>
            </a:extLst>
          </p:cNvPr>
          <p:cNvGrpSpPr/>
          <p:nvPr/>
        </p:nvGrpSpPr>
        <p:grpSpPr>
          <a:xfrm>
            <a:off x="4426951" y="3194352"/>
            <a:ext cx="5224661" cy="369332"/>
            <a:chOff x="4426951" y="2945564"/>
            <a:chExt cx="5224661" cy="369332"/>
          </a:xfrm>
        </p:grpSpPr>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080CB596-00FF-418A-A285-C22270DCF31A}"/>
                    </a:ext>
                  </a:extLst>
                </p:cNvPr>
                <p:cNvSpPr/>
                <p:nvPr/>
              </p:nvSpPr>
              <p:spPr>
                <a:xfrm>
                  <a:off x="4426951" y="2945564"/>
                  <a:ext cx="3702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𝜌</m:t>
                        </m:r>
                      </m:oMath>
                    </m:oMathPara>
                  </a14:m>
                  <a:endParaRPr lang="ko-KR" altLang="en-US" dirty="0"/>
                </a:p>
              </p:txBody>
            </p:sp>
          </mc:Choice>
          <mc:Fallback xmlns="">
            <p:sp>
              <p:nvSpPr>
                <p:cNvPr id="9" name="직사각형 8">
                  <a:extLst>
                    <a:ext uri="{FF2B5EF4-FFF2-40B4-BE49-F238E27FC236}">
                      <a16:creationId xmlns:a16="http://schemas.microsoft.com/office/drawing/2014/main" id="{080CB596-00FF-418A-A285-C22270DCF31A}"/>
                    </a:ext>
                  </a:extLst>
                </p:cNvPr>
                <p:cNvSpPr>
                  <a:spLocks noRot="1" noChangeAspect="1" noMove="1" noResize="1" noEditPoints="1" noAdjustHandles="1" noChangeArrowheads="1" noChangeShapeType="1" noTextEdit="1"/>
                </p:cNvSpPr>
                <p:nvPr/>
              </p:nvSpPr>
              <p:spPr>
                <a:xfrm>
                  <a:off x="4426951" y="2945564"/>
                  <a:ext cx="370230" cy="369332"/>
                </a:xfrm>
                <a:prstGeom prst="rect">
                  <a:avLst/>
                </a:prstGeom>
                <a:blipFill>
                  <a:blip r:embed="rId10"/>
                  <a:stretch>
                    <a:fillRect b="-6557"/>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5ED979E4-9FA6-4C1F-B536-A1A59A11E427}"/>
                </a:ext>
              </a:extLst>
            </p:cNvPr>
            <p:cNvSpPr txBox="1"/>
            <p:nvPr/>
          </p:nvSpPr>
          <p:spPr>
            <a:xfrm>
              <a:off x="5625109" y="2945564"/>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backscatter coefficient of the target. This depends on the material reflectivity and the surface roughness.</a:t>
              </a:r>
            </a:p>
          </p:txBody>
        </p:sp>
      </p:grpSp>
      <p:grpSp>
        <p:nvGrpSpPr>
          <p:cNvPr id="25" name="그룹 24">
            <a:extLst>
              <a:ext uri="{FF2B5EF4-FFF2-40B4-BE49-F238E27FC236}">
                <a16:creationId xmlns:a16="http://schemas.microsoft.com/office/drawing/2014/main" id="{CAEB2DBD-9635-4564-85C9-792851743649}"/>
              </a:ext>
            </a:extLst>
          </p:cNvPr>
          <p:cNvGrpSpPr/>
          <p:nvPr/>
        </p:nvGrpSpPr>
        <p:grpSpPr>
          <a:xfrm>
            <a:off x="4426951" y="3759052"/>
            <a:ext cx="5224661" cy="1477328"/>
            <a:chOff x="4426951" y="3637198"/>
            <a:chExt cx="5224661" cy="1477328"/>
          </a:xfrm>
        </p:grpSpPr>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A5A3A428-28CA-4690-B77F-8CFEDFEE59FF}"/>
                    </a:ext>
                  </a:extLst>
                </p:cNvPr>
                <p:cNvSpPr/>
                <p:nvPr/>
              </p:nvSpPr>
              <p:spPr>
                <a:xfrm>
                  <a:off x="4426951" y="4069464"/>
                  <a:ext cx="768544"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ko-KR" i="1">
                                <a:latin typeface="Cambria Math" panose="02040503050406030204" pitchFamily="18" charset="0"/>
                              </a:rPr>
                            </m:ctrlPr>
                          </m:fPr>
                          <m:num>
                            <m:r>
                              <a:rPr lang="en-US" altLang="ko-KR" i="1">
                                <a:latin typeface="Cambria Math" panose="02040503050406030204" pitchFamily="18" charset="0"/>
                              </a:rPr>
                              <m:t>1</m:t>
                            </m:r>
                          </m:num>
                          <m:den>
                            <m:r>
                              <a:rPr lang="en-US" altLang="ko-KR" i="1">
                                <a:latin typeface="Cambria Math" panose="02040503050406030204" pitchFamily="18" charset="0"/>
                              </a:rPr>
                              <m:t>2</m:t>
                            </m:r>
                            <m:r>
                              <a:rPr lang="en-US" altLang="ko-KR" i="1">
                                <a:latin typeface="Cambria Math" panose="02040503050406030204" pitchFamily="18" charset="0"/>
                              </a:rPr>
                              <m:t>𝜋</m:t>
                            </m:r>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2</m:t>
                                </m:r>
                              </m:sup>
                            </m:sSup>
                          </m:den>
                        </m:f>
                      </m:oMath>
                    </m:oMathPara>
                  </a14:m>
                  <a:endParaRPr lang="ko-KR" altLang="en-US" dirty="0"/>
                </a:p>
              </p:txBody>
            </p:sp>
          </mc:Choice>
          <mc:Fallback xmlns="">
            <p:sp>
              <p:nvSpPr>
                <p:cNvPr id="11" name="직사각형 10">
                  <a:extLst>
                    <a:ext uri="{FF2B5EF4-FFF2-40B4-BE49-F238E27FC236}">
                      <a16:creationId xmlns:a16="http://schemas.microsoft.com/office/drawing/2014/main" id="{A5A3A428-28CA-4690-B77F-8CFEDFEE59FF}"/>
                    </a:ext>
                  </a:extLst>
                </p:cNvPr>
                <p:cNvSpPr>
                  <a:spLocks noRot="1" noChangeAspect="1" noMove="1" noResize="1" noEditPoints="1" noAdjustHandles="1" noChangeArrowheads="1" noChangeShapeType="1" noTextEdit="1"/>
                </p:cNvSpPr>
                <p:nvPr/>
              </p:nvSpPr>
              <p:spPr>
                <a:xfrm>
                  <a:off x="4426951" y="4069464"/>
                  <a:ext cx="768544" cy="612796"/>
                </a:xfrm>
                <a:prstGeom prst="rect">
                  <a:avLst/>
                </a:prstGeom>
                <a:blipFill>
                  <a:blip r:embed="rId11"/>
                  <a:stretch>
                    <a:fillRect/>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9D766417-4C26-4415-8CE9-17601C8C762C}"/>
                </a:ext>
              </a:extLst>
            </p:cNvPr>
            <p:cNvSpPr txBox="1"/>
            <p:nvPr/>
          </p:nvSpPr>
          <p:spPr>
            <a:xfrm>
              <a:off x="5625109" y="3637198"/>
              <a:ext cx="4026503" cy="1477328"/>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power from the target is scattered equally over the forward hemisphere of 2pi steradians. The resulting power density back at the laser will be 1/2piR</a:t>
              </a:r>
              <a:r>
                <a:rPr lang="en-US" altLang="ko-KR" sz="1200" baseline="30000" dirty="0">
                  <a:latin typeface="LG스마트체 Regular" panose="020B0600000101010101" pitchFamily="50" charset="-127"/>
                </a:rPr>
                <a:t>2</a:t>
              </a:r>
              <a:r>
                <a:rPr lang="en-US" altLang="ko-KR" sz="1200" dirty="0">
                  <a:latin typeface="LG스마트체 Regular" panose="020B0600000101010101" pitchFamily="50" charset="-127"/>
                </a:rPr>
                <a:t>. An alternative is to use the Lambertian scattering assumption, which models the reflected power per solid angle to be proportional to the cosine of the angle between the normal to the surface and the reflection angle. In this case the effective spread is pi steradians.</a:t>
              </a:r>
            </a:p>
          </p:txBody>
        </p:sp>
      </p:grpSp>
      <p:grpSp>
        <p:nvGrpSpPr>
          <p:cNvPr id="26" name="그룹 25">
            <a:extLst>
              <a:ext uri="{FF2B5EF4-FFF2-40B4-BE49-F238E27FC236}">
                <a16:creationId xmlns:a16="http://schemas.microsoft.com/office/drawing/2014/main" id="{76FAA915-B838-4897-854E-5B23BA8E7751}"/>
              </a:ext>
            </a:extLst>
          </p:cNvPr>
          <p:cNvGrpSpPr/>
          <p:nvPr/>
        </p:nvGrpSpPr>
        <p:grpSpPr>
          <a:xfrm>
            <a:off x="4426951" y="5431748"/>
            <a:ext cx="5224661" cy="369332"/>
            <a:chOff x="4426951" y="5425401"/>
            <a:chExt cx="5224661" cy="369332"/>
          </a:xfrm>
        </p:grpSpPr>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E4D243F8-B7F4-43B7-B30F-7E2C34E0BB64}"/>
                    </a:ext>
                  </a:extLst>
                </p:cNvPr>
                <p:cNvSpPr/>
                <p:nvPr/>
              </p:nvSpPr>
              <p:spPr>
                <a:xfrm>
                  <a:off x="4426951" y="5425401"/>
                  <a:ext cx="3856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𝐴</m:t>
                        </m:r>
                      </m:oMath>
                    </m:oMathPara>
                  </a14:m>
                  <a:endParaRPr lang="ko-KR" altLang="en-US" dirty="0"/>
                </a:p>
              </p:txBody>
            </p:sp>
          </mc:Choice>
          <mc:Fallback xmlns="">
            <p:sp>
              <p:nvSpPr>
                <p:cNvPr id="12" name="직사각형 11">
                  <a:extLst>
                    <a:ext uri="{FF2B5EF4-FFF2-40B4-BE49-F238E27FC236}">
                      <a16:creationId xmlns:a16="http://schemas.microsoft.com/office/drawing/2014/main" id="{E4D243F8-B7F4-43B7-B30F-7E2C34E0BB64}"/>
                    </a:ext>
                  </a:extLst>
                </p:cNvPr>
                <p:cNvSpPr>
                  <a:spLocks noRot="1" noChangeAspect="1" noMove="1" noResize="1" noEditPoints="1" noAdjustHandles="1" noChangeArrowheads="1" noChangeShapeType="1" noTextEdit="1"/>
                </p:cNvSpPr>
                <p:nvPr/>
              </p:nvSpPr>
              <p:spPr>
                <a:xfrm>
                  <a:off x="4426951" y="5425401"/>
                  <a:ext cx="385682" cy="369332"/>
                </a:xfrm>
                <a:prstGeom prst="rect">
                  <a:avLst/>
                </a:prstGeom>
                <a:blipFill>
                  <a:blip r:embed="rId12"/>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5D0E00D-7B31-40A2-A1CC-D8FA3CDD8F97}"/>
                </a:ext>
              </a:extLst>
            </p:cNvPr>
            <p:cNvSpPr txBox="1"/>
            <p:nvPr/>
          </p:nvSpPr>
          <p:spPr>
            <a:xfrm>
              <a:off x="5625109" y="5425401"/>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target return power that is intercepted by a lens with area A</a:t>
              </a:r>
            </a:p>
          </p:txBody>
        </p:sp>
      </p:grpSp>
      <p:grpSp>
        <p:nvGrpSpPr>
          <p:cNvPr id="27" name="그룹 26">
            <a:extLst>
              <a:ext uri="{FF2B5EF4-FFF2-40B4-BE49-F238E27FC236}">
                <a16:creationId xmlns:a16="http://schemas.microsoft.com/office/drawing/2014/main" id="{1F3CA6FC-BD2D-43C7-A51B-EDF5B15BC191}"/>
              </a:ext>
            </a:extLst>
          </p:cNvPr>
          <p:cNvGrpSpPr/>
          <p:nvPr/>
        </p:nvGrpSpPr>
        <p:grpSpPr>
          <a:xfrm>
            <a:off x="4426951" y="5996448"/>
            <a:ext cx="5224661" cy="369332"/>
            <a:chOff x="4426951" y="5996448"/>
            <a:chExt cx="5224661" cy="369332"/>
          </a:xfrm>
        </p:grpSpPr>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93232379-1475-4BE1-BD32-543B9C753D2C}"/>
                    </a:ext>
                  </a:extLst>
                </p:cNvPr>
                <p:cNvSpPr/>
                <p:nvPr/>
              </p:nvSpPr>
              <p:spPr>
                <a:xfrm>
                  <a:off x="4426951" y="5996448"/>
                  <a:ext cx="4507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𝜏</m:t>
                            </m:r>
                          </m:e>
                          <m:sub>
                            <m:r>
                              <a:rPr lang="en-US" altLang="ko-KR" i="1">
                                <a:latin typeface="Cambria Math" panose="02040503050406030204" pitchFamily="18" charset="0"/>
                              </a:rPr>
                              <m:t>0</m:t>
                            </m:r>
                          </m:sub>
                        </m:sSub>
                      </m:oMath>
                    </m:oMathPara>
                  </a14:m>
                  <a:endParaRPr lang="ko-KR" altLang="en-US" dirty="0"/>
                </a:p>
              </p:txBody>
            </p:sp>
          </mc:Choice>
          <mc:Fallback xmlns="">
            <p:sp>
              <p:nvSpPr>
                <p:cNvPr id="13" name="직사각형 12">
                  <a:extLst>
                    <a:ext uri="{FF2B5EF4-FFF2-40B4-BE49-F238E27FC236}">
                      <a16:creationId xmlns:a16="http://schemas.microsoft.com/office/drawing/2014/main" id="{93232379-1475-4BE1-BD32-543B9C753D2C}"/>
                    </a:ext>
                  </a:extLst>
                </p:cNvPr>
                <p:cNvSpPr>
                  <a:spLocks noRot="1" noChangeAspect="1" noMove="1" noResize="1" noEditPoints="1" noAdjustHandles="1" noChangeArrowheads="1" noChangeShapeType="1" noTextEdit="1"/>
                </p:cNvSpPr>
                <p:nvPr/>
              </p:nvSpPr>
              <p:spPr>
                <a:xfrm>
                  <a:off x="4426951" y="5996448"/>
                  <a:ext cx="450701" cy="369332"/>
                </a:xfrm>
                <a:prstGeom prst="rect">
                  <a:avLst/>
                </a:prstGeom>
                <a:blipFill>
                  <a:blip r:embed="rId13"/>
                  <a:stretch>
                    <a:fillRect/>
                  </a:stretch>
                </a:blipFill>
              </p:spPr>
              <p:txBody>
                <a:bodyPr/>
                <a:lstStyle/>
                <a:p>
                  <a:r>
                    <a:rPr lang="ko-KR" altLang="en-US">
                      <a:noFill/>
                    </a:rPr>
                    <a:t> </a:t>
                  </a:r>
                </a:p>
              </p:txBody>
            </p:sp>
          </mc:Fallback>
        </mc:AlternateContent>
        <p:sp>
          <p:nvSpPr>
            <p:cNvPr id="20" name="TextBox 19">
              <a:extLst>
                <a:ext uri="{FF2B5EF4-FFF2-40B4-BE49-F238E27FC236}">
                  <a16:creationId xmlns:a16="http://schemas.microsoft.com/office/drawing/2014/main" id="{381BD02B-E287-48A4-A03C-2A3AF64FFC63}"/>
                </a:ext>
              </a:extLst>
            </p:cNvPr>
            <p:cNvSpPr txBox="1"/>
            <p:nvPr/>
          </p:nvSpPr>
          <p:spPr>
            <a:xfrm>
              <a:off x="5625109" y="5996448"/>
              <a:ext cx="4026503" cy="369332"/>
            </a:xfrm>
            <a:prstGeom prst="rect">
              <a:avLst/>
            </a:prstGeom>
            <a:noFill/>
          </p:spPr>
          <p:txBody>
            <a:bodyPr wrap="square" lIns="0" tIns="0" rIns="0" bIns="0" rtlCol="0">
              <a:spAutoFit/>
            </a:bodyPr>
            <a:lstStyle/>
            <a:p>
              <a:r>
                <a:rPr lang="en-US" altLang="ko-KR" sz="1200" dirty="0">
                  <a:latin typeface="LG스마트체 Regular" panose="020B0600000101010101" pitchFamily="50" charset="-127"/>
                </a:rPr>
                <a:t>: The optical efficiency of the laser radar transmission chain from the front aperture of the lens</a:t>
              </a:r>
            </a:p>
          </p:txBody>
        </p:sp>
      </p:grpSp>
    </p:spTree>
    <p:extLst>
      <p:ext uri="{BB962C8B-B14F-4D97-AF65-F5344CB8AC3E}">
        <p14:creationId xmlns:p14="http://schemas.microsoft.com/office/powerpoint/2010/main" val="25965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1-2. FMCW LiDAR</a:t>
            </a:r>
            <a:r>
              <a:rPr lang="ko-KR" altLang="en-US" dirty="0"/>
              <a:t>의 이론적 접근</a:t>
            </a:r>
          </a:p>
        </p:txBody>
      </p:sp>
      <p:cxnSp>
        <p:nvCxnSpPr>
          <p:cNvPr id="132" name="직선 화살표 연결선 131">
            <a:extLst>
              <a:ext uri="{FF2B5EF4-FFF2-40B4-BE49-F238E27FC236}">
                <a16:creationId xmlns:a16="http://schemas.microsoft.com/office/drawing/2014/main" id="{0ABE18E5-6901-4B2C-8A9A-A94F7CF9447C}"/>
              </a:ext>
            </a:extLst>
          </p:cNvPr>
          <p:cNvCxnSpPr/>
          <p:nvPr/>
        </p:nvCxnSpPr>
        <p:spPr>
          <a:xfrm>
            <a:off x="2588220" y="2388716"/>
            <a:ext cx="2121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직선 화살표 연결선 132">
            <a:extLst>
              <a:ext uri="{FF2B5EF4-FFF2-40B4-BE49-F238E27FC236}">
                <a16:creationId xmlns:a16="http://schemas.microsoft.com/office/drawing/2014/main" id="{14C0F613-14DE-4F7D-8D3B-ACDF4EEB3DC2}"/>
              </a:ext>
            </a:extLst>
          </p:cNvPr>
          <p:cNvCxnSpPr/>
          <p:nvPr/>
        </p:nvCxnSpPr>
        <p:spPr>
          <a:xfrm flipV="1">
            <a:off x="2588220" y="1081922"/>
            <a:ext cx="0" cy="1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TextBox 133">
            <a:extLst>
              <a:ext uri="{FF2B5EF4-FFF2-40B4-BE49-F238E27FC236}">
                <a16:creationId xmlns:a16="http://schemas.microsoft.com/office/drawing/2014/main" id="{BFABC5CA-3E9F-426F-A256-786A4C84D31F}"/>
              </a:ext>
            </a:extLst>
          </p:cNvPr>
          <p:cNvSpPr txBox="1"/>
          <p:nvPr/>
        </p:nvSpPr>
        <p:spPr>
          <a:xfrm>
            <a:off x="2588220" y="988794"/>
            <a:ext cx="816854"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135" name="TextBox 134">
            <a:extLst>
              <a:ext uri="{FF2B5EF4-FFF2-40B4-BE49-F238E27FC236}">
                <a16:creationId xmlns:a16="http://schemas.microsoft.com/office/drawing/2014/main" id="{5A963442-BC94-4DB7-A6EF-1FDA697BE52C}"/>
              </a:ext>
            </a:extLst>
          </p:cNvPr>
          <p:cNvSpPr txBox="1"/>
          <p:nvPr/>
        </p:nvSpPr>
        <p:spPr>
          <a:xfrm>
            <a:off x="4314578" y="2416025"/>
            <a:ext cx="509835"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p:cxnSp>
        <p:nvCxnSpPr>
          <p:cNvPr id="147" name="직선 화살표 연결선 146">
            <a:extLst>
              <a:ext uri="{FF2B5EF4-FFF2-40B4-BE49-F238E27FC236}">
                <a16:creationId xmlns:a16="http://schemas.microsoft.com/office/drawing/2014/main" id="{77CFD9B0-41CC-4DC5-9A9C-8F99D8487A80}"/>
              </a:ext>
            </a:extLst>
          </p:cNvPr>
          <p:cNvCxnSpPr/>
          <p:nvPr/>
        </p:nvCxnSpPr>
        <p:spPr>
          <a:xfrm>
            <a:off x="137686" y="2409776"/>
            <a:ext cx="22610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직선 화살표 연결선 147">
            <a:extLst>
              <a:ext uri="{FF2B5EF4-FFF2-40B4-BE49-F238E27FC236}">
                <a16:creationId xmlns:a16="http://schemas.microsoft.com/office/drawing/2014/main" id="{4068C620-F863-4793-8FA0-6E9E46370720}"/>
              </a:ext>
            </a:extLst>
          </p:cNvPr>
          <p:cNvCxnSpPr>
            <a:cxnSpLocks/>
          </p:cNvCxnSpPr>
          <p:nvPr/>
        </p:nvCxnSpPr>
        <p:spPr>
          <a:xfrm flipV="1">
            <a:off x="137686" y="1096923"/>
            <a:ext cx="0" cy="159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직선 연결선 148">
            <a:extLst>
              <a:ext uri="{FF2B5EF4-FFF2-40B4-BE49-F238E27FC236}">
                <a16:creationId xmlns:a16="http://schemas.microsoft.com/office/drawing/2014/main" id="{E1B20CB6-9613-4CB9-8334-E81760A0F1EC}"/>
              </a:ext>
            </a:extLst>
          </p:cNvPr>
          <p:cNvCxnSpPr/>
          <p:nvPr/>
        </p:nvCxnSpPr>
        <p:spPr>
          <a:xfrm flipV="1">
            <a:off x="137686" y="1429887"/>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0" name="직선 연결선 149">
            <a:extLst>
              <a:ext uri="{FF2B5EF4-FFF2-40B4-BE49-F238E27FC236}">
                <a16:creationId xmlns:a16="http://schemas.microsoft.com/office/drawing/2014/main" id="{35C663B5-EA92-49C0-8151-E87E27B58A92}"/>
              </a:ext>
            </a:extLst>
          </p:cNvPr>
          <p:cNvCxnSpPr>
            <a:cxnSpLocks/>
          </p:cNvCxnSpPr>
          <p:nvPr/>
        </p:nvCxnSpPr>
        <p:spPr>
          <a:xfrm flipH="1" flipV="1">
            <a:off x="881892" y="1429887"/>
            <a:ext cx="19204" cy="95739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1" name="직선 연결선 150">
            <a:extLst>
              <a:ext uri="{FF2B5EF4-FFF2-40B4-BE49-F238E27FC236}">
                <a16:creationId xmlns:a16="http://schemas.microsoft.com/office/drawing/2014/main" id="{81404BD1-5C10-4414-9042-20136054B0DF}"/>
              </a:ext>
            </a:extLst>
          </p:cNvPr>
          <p:cNvCxnSpPr>
            <a:cxnSpLocks/>
          </p:cNvCxnSpPr>
          <p:nvPr/>
        </p:nvCxnSpPr>
        <p:spPr>
          <a:xfrm flipV="1">
            <a:off x="523990" y="1429887"/>
            <a:ext cx="744205"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sp>
        <p:nvSpPr>
          <p:cNvPr id="153" name="TextBox 152">
            <a:extLst>
              <a:ext uri="{FF2B5EF4-FFF2-40B4-BE49-F238E27FC236}">
                <a16:creationId xmlns:a16="http://schemas.microsoft.com/office/drawing/2014/main" id="{A284556F-984C-4F8C-B123-C627DD4BAA05}"/>
              </a:ext>
            </a:extLst>
          </p:cNvPr>
          <p:cNvSpPr txBox="1"/>
          <p:nvPr/>
        </p:nvSpPr>
        <p:spPr>
          <a:xfrm>
            <a:off x="101721" y="900761"/>
            <a:ext cx="864643"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154" name="TextBox 153">
            <a:extLst>
              <a:ext uri="{FF2B5EF4-FFF2-40B4-BE49-F238E27FC236}">
                <a16:creationId xmlns:a16="http://schemas.microsoft.com/office/drawing/2014/main" id="{28618C57-B52C-4F13-9AAE-7C1BCC6DCFD2}"/>
              </a:ext>
            </a:extLst>
          </p:cNvPr>
          <p:cNvSpPr txBox="1"/>
          <p:nvPr/>
        </p:nvSpPr>
        <p:spPr>
          <a:xfrm>
            <a:off x="466057" y="1288758"/>
            <a:ext cx="926780" cy="262579"/>
          </a:xfrm>
          <a:prstGeom prst="rect">
            <a:avLst/>
          </a:prstGeom>
          <a:noFill/>
        </p:spPr>
        <p:txBody>
          <a:bodyPr wrap="square" rtlCol="0">
            <a:spAutoFit/>
          </a:bodyPr>
          <a:lstStyle/>
          <a:p>
            <a:r>
              <a:rPr lang="en-US" altLang="ko-KR" sz="1000" dirty="0">
                <a:solidFill>
                  <a:srgbClr val="FF0000"/>
                </a:solidFill>
                <a:latin typeface="LG스마트체 Regular" panose="020B0600000101010101" pitchFamily="50" charset="-127"/>
                <a:ea typeface="LG스마트체 Regular" panose="020B0600000101010101" pitchFamily="50" charset="-127"/>
              </a:rPr>
              <a:t>Emit</a:t>
            </a:r>
            <a:endParaRPr lang="ko-KR" altLang="en-US" sz="1000" dirty="0">
              <a:solidFill>
                <a:srgbClr val="FF0000"/>
              </a:solidFill>
              <a:latin typeface="LG스마트체 Regular" panose="020B0600000101010101" pitchFamily="50" charset="-127"/>
              <a:ea typeface="LG스마트체 Regular" panose="020B0600000101010101" pitchFamily="50" charset="-127"/>
            </a:endParaRPr>
          </a:p>
        </p:txBody>
      </p:sp>
      <p:sp>
        <p:nvSpPr>
          <p:cNvPr id="155" name="TextBox 154">
            <a:extLst>
              <a:ext uri="{FF2B5EF4-FFF2-40B4-BE49-F238E27FC236}">
                <a16:creationId xmlns:a16="http://schemas.microsoft.com/office/drawing/2014/main" id="{6F6F7C68-140B-49C8-A5D4-4E33F8987047}"/>
              </a:ext>
            </a:extLst>
          </p:cNvPr>
          <p:cNvSpPr txBox="1"/>
          <p:nvPr/>
        </p:nvSpPr>
        <p:spPr>
          <a:xfrm>
            <a:off x="1311903" y="1372318"/>
            <a:ext cx="992859" cy="262579"/>
          </a:xfrm>
          <a:prstGeom prst="rect">
            <a:avLst/>
          </a:prstGeom>
          <a:noFill/>
        </p:spPr>
        <p:txBody>
          <a:bodyPr wrap="square" rtlCol="0">
            <a:spAutoFit/>
          </a:bodyPr>
          <a:lstStyle/>
          <a:p>
            <a:r>
              <a:rPr lang="en-US" altLang="ko-KR" sz="1000" dirty="0">
                <a:solidFill>
                  <a:schemeClr val="accent2"/>
                </a:solidFill>
                <a:latin typeface="LG스마트체 Regular" panose="020B0600000101010101" pitchFamily="50" charset="-127"/>
                <a:ea typeface="LG스마트체 Regular" panose="020B0600000101010101" pitchFamily="50" charset="-127"/>
              </a:rPr>
              <a:t>Receive</a:t>
            </a:r>
          </a:p>
        </p:txBody>
      </p:sp>
      <p:sp>
        <p:nvSpPr>
          <p:cNvPr id="159" name="TextBox 158">
            <a:extLst>
              <a:ext uri="{FF2B5EF4-FFF2-40B4-BE49-F238E27FC236}">
                <a16:creationId xmlns:a16="http://schemas.microsoft.com/office/drawing/2014/main" id="{91940622-8F68-467C-9B99-C93D014671F7}"/>
              </a:ext>
            </a:extLst>
          </p:cNvPr>
          <p:cNvSpPr txBox="1"/>
          <p:nvPr/>
        </p:nvSpPr>
        <p:spPr>
          <a:xfrm>
            <a:off x="2010953" y="2437211"/>
            <a:ext cx="5098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p:cxnSp>
        <p:nvCxnSpPr>
          <p:cNvPr id="160" name="직선 화살표 연결선 159">
            <a:extLst>
              <a:ext uri="{FF2B5EF4-FFF2-40B4-BE49-F238E27FC236}">
                <a16:creationId xmlns:a16="http://schemas.microsoft.com/office/drawing/2014/main" id="{4D2455FE-885B-412D-BB15-898E64420F73}"/>
              </a:ext>
            </a:extLst>
          </p:cNvPr>
          <p:cNvCxnSpPr/>
          <p:nvPr/>
        </p:nvCxnSpPr>
        <p:spPr>
          <a:xfrm>
            <a:off x="206116" y="2313476"/>
            <a:ext cx="400991"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DB541A3C-7F7B-4521-8314-E4AAC968F52B}"/>
                  </a:ext>
                </a:extLst>
              </p:cNvPr>
              <p:cNvSpPr txBox="1"/>
              <p:nvPr/>
            </p:nvSpPr>
            <p:spPr>
              <a:xfrm>
                <a:off x="290029" y="2426549"/>
                <a:ext cx="613501" cy="164111"/>
              </a:xfrm>
              <a:prstGeom prst="rect">
                <a:avLst/>
              </a:prstGeom>
              <a:noFill/>
            </p:spPr>
            <p:txBody>
              <a:bodyPr wrap="none" lIns="0" tIns="0" rIns="0" bIns="0" rtlCol="0">
                <a:spAutoFit/>
              </a:bodyPr>
              <a:lstStyle/>
              <a:p>
                <a14:m>
                  <m:oMath xmlns:m="http://schemas.openxmlformats.org/officeDocument/2006/math">
                    <m:r>
                      <a:rPr lang="en-US" altLang="ko-KR" sz="1000" b="0" i="1" smtClean="0">
                        <a:latin typeface="Cambria Math" panose="02040503050406030204" pitchFamily="18" charset="0"/>
                      </a:rPr>
                      <m:t>𝜏</m:t>
                    </m:r>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a:latin typeface="LG스마트체 Regular" panose="020B0600000101010101" pitchFamily="50" charset="-127"/>
                    <a:ea typeface="LG스마트체 Regular" panose="020B0600000101010101" pitchFamily="50" charset="-127"/>
                  </a:rPr>
                  <a:t>시간 지연</a:t>
                </a:r>
              </a:p>
            </p:txBody>
          </p:sp>
        </mc:Choice>
        <mc:Fallback xmlns="">
          <p:sp>
            <p:nvSpPr>
              <p:cNvPr id="161" name="TextBox 160">
                <a:extLst>
                  <a:ext uri="{FF2B5EF4-FFF2-40B4-BE49-F238E27FC236}">
                    <a16:creationId xmlns:a16="http://schemas.microsoft.com/office/drawing/2014/main" id="{DB541A3C-7F7B-4521-8314-E4AAC968F52B}"/>
                  </a:ext>
                </a:extLst>
              </p:cNvPr>
              <p:cNvSpPr txBox="1">
                <a:spLocks noRot="1" noChangeAspect="1" noMove="1" noResize="1" noEditPoints="1" noAdjustHandles="1" noChangeArrowheads="1" noChangeShapeType="1" noTextEdit="1"/>
              </p:cNvSpPr>
              <p:nvPr/>
            </p:nvSpPr>
            <p:spPr>
              <a:xfrm>
                <a:off x="290029" y="2426549"/>
                <a:ext cx="613501" cy="164111"/>
              </a:xfrm>
              <a:prstGeom prst="rect">
                <a:avLst/>
              </a:prstGeom>
              <a:blipFill>
                <a:blip r:embed="rId4"/>
                <a:stretch>
                  <a:fillRect l="-6000" t="-25926" r="-14000" b="-40741"/>
                </a:stretch>
              </a:blipFill>
            </p:spPr>
            <p:txBody>
              <a:bodyPr/>
              <a:lstStyle/>
              <a:p>
                <a:r>
                  <a:rPr lang="ko-KR" altLang="en-US">
                    <a:noFill/>
                  </a:rPr>
                  <a:t> </a:t>
                </a:r>
              </a:p>
            </p:txBody>
          </p:sp>
        </mc:Fallback>
      </mc:AlternateContent>
      <p:cxnSp>
        <p:nvCxnSpPr>
          <p:cNvPr id="220" name="직선 화살표 연결선 219">
            <a:extLst>
              <a:ext uri="{FF2B5EF4-FFF2-40B4-BE49-F238E27FC236}">
                <a16:creationId xmlns:a16="http://schemas.microsoft.com/office/drawing/2014/main" id="{7465BD60-99DE-4F0D-9A2B-39EE99D01FF8}"/>
              </a:ext>
            </a:extLst>
          </p:cNvPr>
          <p:cNvCxnSpPr>
            <a:cxnSpLocks/>
          </p:cNvCxnSpPr>
          <p:nvPr/>
        </p:nvCxnSpPr>
        <p:spPr>
          <a:xfrm>
            <a:off x="132615" y="2627429"/>
            <a:ext cx="770915" cy="0"/>
          </a:xfrm>
          <a:prstGeom prst="straightConnector1">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58A0D665-B3FA-4550-BD79-CDC3BBFAD02D}"/>
                  </a:ext>
                </a:extLst>
              </p:cNvPr>
              <p:cNvSpPr txBox="1"/>
              <p:nvPr/>
            </p:nvSpPr>
            <p:spPr>
              <a:xfrm>
                <a:off x="523542" y="2682615"/>
                <a:ext cx="93167" cy="164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000" b="0" i="1" smtClean="0">
                          <a:latin typeface="Cambria Math" panose="02040503050406030204" pitchFamily="18" charset="0"/>
                        </a:rPr>
                        <m:t>𝑇</m:t>
                      </m:r>
                    </m:oMath>
                  </m:oMathPara>
                </a14:m>
                <a:endParaRPr lang="ko-KR" altLang="en-US" sz="1000" dirty="0">
                  <a:latin typeface="LG스마트체 Regular" panose="020B0600000101010101" pitchFamily="50" charset="-127"/>
                  <a:ea typeface="LG스마트체 Regular" panose="020B0600000101010101" pitchFamily="50" charset="-127"/>
                </a:endParaRPr>
              </a:p>
            </p:txBody>
          </p:sp>
        </mc:Choice>
        <mc:Fallback xmlns="">
          <p:sp>
            <p:nvSpPr>
              <p:cNvPr id="221" name="TextBox 220">
                <a:extLst>
                  <a:ext uri="{FF2B5EF4-FFF2-40B4-BE49-F238E27FC236}">
                    <a16:creationId xmlns:a16="http://schemas.microsoft.com/office/drawing/2014/main" id="{58A0D665-B3FA-4550-BD79-CDC3BBFAD02D}"/>
                  </a:ext>
                </a:extLst>
              </p:cNvPr>
              <p:cNvSpPr txBox="1">
                <a:spLocks noRot="1" noChangeAspect="1" noMove="1" noResize="1" noEditPoints="1" noAdjustHandles="1" noChangeArrowheads="1" noChangeShapeType="1" noTextEdit="1"/>
              </p:cNvSpPr>
              <p:nvPr/>
            </p:nvSpPr>
            <p:spPr>
              <a:xfrm>
                <a:off x="523542" y="2682615"/>
                <a:ext cx="93167" cy="164111"/>
              </a:xfrm>
              <a:prstGeom prst="rect">
                <a:avLst/>
              </a:prstGeom>
              <a:blipFill>
                <a:blip r:embed="rId5"/>
                <a:stretch>
                  <a:fillRect l="-46667" r="-40000" b="-3704"/>
                </a:stretch>
              </a:blipFill>
            </p:spPr>
            <p:txBody>
              <a:bodyPr/>
              <a:lstStyle/>
              <a:p>
                <a:r>
                  <a:rPr lang="ko-KR" altLang="en-US">
                    <a:noFill/>
                  </a:rPr>
                  <a:t> </a:t>
                </a:r>
              </a:p>
            </p:txBody>
          </p:sp>
        </mc:Fallback>
      </mc:AlternateContent>
      <p:cxnSp>
        <p:nvCxnSpPr>
          <p:cNvPr id="222" name="직선 화살표 연결선 221">
            <a:extLst>
              <a:ext uri="{FF2B5EF4-FFF2-40B4-BE49-F238E27FC236}">
                <a16:creationId xmlns:a16="http://schemas.microsoft.com/office/drawing/2014/main" id="{B7210B24-3178-40B6-9D69-E0182618B244}"/>
              </a:ext>
            </a:extLst>
          </p:cNvPr>
          <p:cNvCxnSpPr>
            <a:cxnSpLocks/>
          </p:cNvCxnSpPr>
          <p:nvPr/>
        </p:nvCxnSpPr>
        <p:spPr>
          <a:xfrm flipV="1">
            <a:off x="1630173" y="2362716"/>
            <a:ext cx="0" cy="317119"/>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4" name="직선 화살표 연결선 223">
            <a:extLst>
              <a:ext uri="{FF2B5EF4-FFF2-40B4-BE49-F238E27FC236}">
                <a16:creationId xmlns:a16="http://schemas.microsoft.com/office/drawing/2014/main" id="{ECD5AD9A-2BD1-4DD6-A969-2FD523044BA2}"/>
              </a:ext>
            </a:extLst>
          </p:cNvPr>
          <p:cNvCxnSpPr/>
          <p:nvPr/>
        </p:nvCxnSpPr>
        <p:spPr>
          <a:xfrm>
            <a:off x="5012365" y="2409776"/>
            <a:ext cx="2311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5" name="직선 화살표 연결선 224">
            <a:extLst>
              <a:ext uri="{FF2B5EF4-FFF2-40B4-BE49-F238E27FC236}">
                <a16:creationId xmlns:a16="http://schemas.microsoft.com/office/drawing/2014/main" id="{0F58BF0D-D77F-4A4F-8491-39509E2E5E79}"/>
              </a:ext>
            </a:extLst>
          </p:cNvPr>
          <p:cNvCxnSpPr/>
          <p:nvPr/>
        </p:nvCxnSpPr>
        <p:spPr>
          <a:xfrm flipV="1">
            <a:off x="5012365" y="1096922"/>
            <a:ext cx="0" cy="1468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6" name="직선 연결선 225">
            <a:extLst>
              <a:ext uri="{FF2B5EF4-FFF2-40B4-BE49-F238E27FC236}">
                <a16:creationId xmlns:a16="http://schemas.microsoft.com/office/drawing/2014/main" id="{6ABFC335-EDB9-403F-934E-D0DACEE9D993}"/>
              </a:ext>
            </a:extLst>
          </p:cNvPr>
          <p:cNvCxnSpPr/>
          <p:nvPr/>
        </p:nvCxnSpPr>
        <p:spPr>
          <a:xfrm flipV="1">
            <a:off x="5012365" y="1429887"/>
            <a:ext cx="760907"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7" name="직선 연결선 226">
            <a:extLst>
              <a:ext uri="{FF2B5EF4-FFF2-40B4-BE49-F238E27FC236}">
                <a16:creationId xmlns:a16="http://schemas.microsoft.com/office/drawing/2014/main" id="{EDF4A9A1-DEF7-48C5-BA62-761AFE332AC7}"/>
              </a:ext>
            </a:extLst>
          </p:cNvPr>
          <p:cNvCxnSpPr>
            <a:cxnSpLocks/>
          </p:cNvCxnSpPr>
          <p:nvPr/>
        </p:nvCxnSpPr>
        <p:spPr>
          <a:xfrm flipV="1">
            <a:off x="5773272" y="1429888"/>
            <a:ext cx="0" cy="96829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8" name="직선 연결선 227">
            <a:extLst>
              <a:ext uri="{FF2B5EF4-FFF2-40B4-BE49-F238E27FC236}">
                <a16:creationId xmlns:a16="http://schemas.microsoft.com/office/drawing/2014/main" id="{9401C223-2400-4488-B3F3-E06F02583DAC}"/>
              </a:ext>
            </a:extLst>
          </p:cNvPr>
          <p:cNvCxnSpPr>
            <a:cxnSpLocks/>
          </p:cNvCxnSpPr>
          <p:nvPr/>
        </p:nvCxnSpPr>
        <p:spPr>
          <a:xfrm flipV="1">
            <a:off x="5407338" y="1429887"/>
            <a:ext cx="760907" cy="979890"/>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cxnSp>
        <p:nvCxnSpPr>
          <p:cNvPr id="229" name="직선 연결선 228">
            <a:extLst>
              <a:ext uri="{FF2B5EF4-FFF2-40B4-BE49-F238E27FC236}">
                <a16:creationId xmlns:a16="http://schemas.microsoft.com/office/drawing/2014/main" id="{80C93864-6489-4949-8B24-1687A5914381}"/>
              </a:ext>
            </a:extLst>
          </p:cNvPr>
          <p:cNvCxnSpPr>
            <a:cxnSpLocks/>
          </p:cNvCxnSpPr>
          <p:nvPr/>
        </p:nvCxnSpPr>
        <p:spPr>
          <a:xfrm flipV="1">
            <a:off x="6168245" y="1429887"/>
            <a:ext cx="1" cy="968297"/>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sp>
        <p:nvSpPr>
          <p:cNvPr id="230" name="TextBox 229">
            <a:extLst>
              <a:ext uri="{FF2B5EF4-FFF2-40B4-BE49-F238E27FC236}">
                <a16:creationId xmlns:a16="http://schemas.microsoft.com/office/drawing/2014/main" id="{37C4BB3D-9CC4-4281-AC58-FFE9CEB1169B}"/>
              </a:ext>
            </a:extLst>
          </p:cNvPr>
          <p:cNvSpPr txBox="1"/>
          <p:nvPr/>
        </p:nvSpPr>
        <p:spPr>
          <a:xfrm>
            <a:off x="4975592" y="900761"/>
            <a:ext cx="85193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231" name="TextBox 230">
            <a:extLst>
              <a:ext uri="{FF2B5EF4-FFF2-40B4-BE49-F238E27FC236}">
                <a16:creationId xmlns:a16="http://schemas.microsoft.com/office/drawing/2014/main" id="{10ED0999-CEAC-4F88-BAE4-ECAAF102D9F3}"/>
              </a:ext>
            </a:extLst>
          </p:cNvPr>
          <p:cNvSpPr txBox="1"/>
          <p:nvPr/>
        </p:nvSpPr>
        <p:spPr>
          <a:xfrm>
            <a:off x="5239216" y="1372125"/>
            <a:ext cx="947580" cy="262578"/>
          </a:xfrm>
          <a:prstGeom prst="rect">
            <a:avLst/>
          </a:prstGeom>
          <a:noFill/>
        </p:spPr>
        <p:txBody>
          <a:bodyPr wrap="square" rtlCol="0">
            <a:spAutoFit/>
          </a:bodyPr>
          <a:lstStyle/>
          <a:p>
            <a:r>
              <a:rPr lang="en-US" altLang="ko-KR" sz="1000" dirty="0">
                <a:solidFill>
                  <a:srgbClr val="FF0000"/>
                </a:solidFill>
                <a:latin typeface="LG스마트체 Regular" panose="020B0600000101010101" pitchFamily="50" charset="-127"/>
                <a:ea typeface="LG스마트체 Regular" panose="020B0600000101010101" pitchFamily="50" charset="-127"/>
              </a:rPr>
              <a:t>Emit</a:t>
            </a:r>
            <a:endParaRPr lang="ko-KR" altLang="en-US" sz="1000" dirty="0">
              <a:solidFill>
                <a:srgbClr val="FF0000"/>
              </a:solidFill>
              <a:latin typeface="LG스마트체 Regular" panose="020B0600000101010101" pitchFamily="50" charset="-127"/>
              <a:ea typeface="LG스마트체 Regular" panose="020B0600000101010101" pitchFamily="50" charset="-127"/>
            </a:endParaRPr>
          </a:p>
        </p:txBody>
      </p:sp>
      <p:sp>
        <p:nvSpPr>
          <p:cNvPr id="232" name="TextBox 231">
            <a:extLst>
              <a:ext uri="{FF2B5EF4-FFF2-40B4-BE49-F238E27FC236}">
                <a16:creationId xmlns:a16="http://schemas.microsoft.com/office/drawing/2014/main" id="{61860018-20C7-4DDE-8629-F0712BBE4F08}"/>
              </a:ext>
            </a:extLst>
          </p:cNvPr>
          <p:cNvSpPr txBox="1"/>
          <p:nvPr/>
        </p:nvSpPr>
        <p:spPr>
          <a:xfrm>
            <a:off x="6282565" y="1097709"/>
            <a:ext cx="1015142" cy="262578"/>
          </a:xfrm>
          <a:prstGeom prst="rect">
            <a:avLst/>
          </a:prstGeom>
          <a:noFill/>
        </p:spPr>
        <p:txBody>
          <a:bodyPr wrap="square" rtlCol="0">
            <a:spAutoFit/>
          </a:bodyPr>
          <a:lstStyle/>
          <a:p>
            <a:r>
              <a:rPr lang="en-US" altLang="ko-KR" sz="1000" dirty="0">
                <a:solidFill>
                  <a:schemeClr val="accent2"/>
                </a:solidFill>
                <a:latin typeface="LG스마트체 Regular" panose="020B0600000101010101" pitchFamily="50" charset="-127"/>
                <a:ea typeface="LG스마트체 Regular" panose="020B0600000101010101" pitchFamily="50" charset="-127"/>
              </a:rPr>
              <a:t>Receive</a:t>
            </a:r>
          </a:p>
        </p:txBody>
      </p:sp>
      <p:sp>
        <p:nvSpPr>
          <p:cNvPr id="233" name="TextBox 232">
            <a:extLst>
              <a:ext uri="{FF2B5EF4-FFF2-40B4-BE49-F238E27FC236}">
                <a16:creationId xmlns:a16="http://schemas.microsoft.com/office/drawing/2014/main" id="{CD167E57-1E62-471B-A6D5-A96A9D2ECC70}"/>
              </a:ext>
            </a:extLst>
          </p:cNvPr>
          <p:cNvSpPr txBox="1"/>
          <p:nvPr/>
        </p:nvSpPr>
        <p:spPr>
          <a:xfrm>
            <a:off x="6907196" y="2437211"/>
            <a:ext cx="541755" cy="267087"/>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p:cxnSp>
        <p:nvCxnSpPr>
          <p:cNvPr id="234" name="직선 화살표 연결선 233">
            <a:extLst>
              <a:ext uri="{FF2B5EF4-FFF2-40B4-BE49-F238E27FC236}">
                <a16:creationId xmlns:a16="http://schemas.microsoft.com/office/drawing/2014/main" id="{D18B5096-CC8B-4E91-98C2-B9707D7BA0BC}"/>
              </a:ext>
            </a:extLst>
          </p:cNvPr>
          <p:cNvCxnSpPr>
            <a:cxnSpLocks/>
          </p:cNvCxnSpPr>
          <p:nvPr/>
        </p:nvCxnSpPr>
        <p:spPr>
          <a:xfrm flipV="1">
            <a:off x="5477786" y="1822500"/>
            <a:ext cx="0" cy="215005"/>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직선 연결선 234">
            <a:extLst>
              <a:ext uri="{FF2B5EF4-FFF2-40B4-BE49-F238E27FC236}">
                <a16:creationId xmlns:a16="http://schemas.microsoft.com/office/drawing/2014/main" id="{7331BAD4-A707-487F-9C11-B87EF3946E29}"/>
              </a:ext>
            </a:extLst>
          </p:cNvPr>
          <p:cNvCxnSpPr>
            <a:cxnSpLocks/>
          </p:cNvCxnSpPr>
          <p:nvPr/>
        </p:nvCxnSpPr>
        <p:spPr>
          <a:xfrm flipV="1">
            <a:off x="6534649" y="1518022"/>
            <a:ext cx="692468" cy="891755"/>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36" name="직선 연결선 235">
            <a:extLst>
              <a:ext uri="{FF2B5EF4-FFF2-40B4-BE49-F238E27FC236}">
                <a16:creationId xmlns:a16="http://schemas.microsoft.com/office/drawing/2014/main" id="{C690D057-5A60-426B-9D70-3DD96004AC25}"/>
              </a:ext>
            </a:extLst>
          </p:cNvPr>
          <p:cNvCxnSpPr>
            <a:cxnSpLocks/>
          </p:cNvCxnSpPr>
          <p:nvPr/>
        </p:nvCxnSpPr>
        <p:spPr>
          <a:xfrm flipV="1">
            <a:off x="6927674" y="1997020"/>
            <a:ext cx="320515" cy="412757"/>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cxnSp>
        <p:nvCxnSpPr>
          <p:cNvPr id="237" name="직선 화살표 연결선 236">
            <a:extLst>
              <a:ext uri="{FF2B5EF4-FFF2-40B4-BE49-F238E27FC236}">
                <a16:creationId xmlns:a16="http://schemas.microsoft.com/office/drawing/2014/main" id="{470E87B4-2C1F-47F3-AE26-3F5108695A1A}"/>
              </a:ext>
            </a:extLst>
          </p:cNvPr>
          <p:cNvCxnSpPr/>
          <p:nvPr/>
        </p:nvCxnSpPr>
        <p:spPr>
          <a:xfrm>
            <a:off x="7517896" y="2388716"/>
            <a:ext cx="21692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8" name="직선 화살표 연결선 237">
            <a:extLst>
              <a:ext uri="{FF2B5EF4-FFF2-40B4-BE49-F238E27FC236}">
                <a16:creationId xmlns:a16="http://schemas.microsoft.com/office/drawing/2014/main" id="{27162C0A-0D41-4D3E-80E4-F1D059931955}"/>
              </a:ext>
            </a:extLst>
          </p:cNvPr>
          <p:cNvCxnSpPr/>
          <p:nvPr/>
        </p:nvCxnSpPr>
        <p:spPr>
          <a:xfrm flipV="1">
            <a:off x="7517896" y="1081922"/>
            <a:ext cx="0" cy="1461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 name="TextBox 238">
            <a:extLst>
              <a:ext uri="{FF2B5EF4-FFF2-40B4-BE49-F238E27FC236}">
                <a16:creationId xmlns:a16="http://schemas.microsoft.com/office/drawing/2014/main" id="{2BA0011A-8A83-4E62-9F41-9D18E6A67FC0}"/>
              </a:ext>
            </a:extLst>
          </p:cNvPr>
          <p:cNvSpPr txBox="1"/>
          <p:nvPr/>
        </p:nvSpPr>
        <p:spPr>
          <a:xfrm>
            <a:off x="7517895" y="988794"/>
            <a:ext cx="830615"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Frequency</a:t>
            </a:r>
            <a:endParaRPr lang="ko-KR" altLang="en-US" sz="1000" dirty="0">
              <a:latin typeface="LG스마트체 Regular" panose="020B0600000101010101" pitchFamily="50" charset="-127"/>
              <a:ea typeface="LG스마트체 Regular" panose="020B0600000101010101" pitchFamily="50" charset="-127"/>
            </a:endParaRPr>
          </a:p>
        </p:txBody>
      </p:sp>
      <p:sp>
        <p:nvSpPr>
          <p:cNvPr id="240" name="TextBox 239">
            <a:extLst>
              <a:ext uri="{FF2B5EF4-FFF2-40B4-BE49-F238E27FC236}">
                <a16:creationId xmlns:a16="http://schemas.microsoft.com/office/drawing/2014/main" id="{5F9E74BE-0A55-4927-8260-DFC986456DFE}"/>
              </a:ext>
            </a:extLst>
          </p:cNvPr>
          <p:cNvSpPr txBox="1"/>
          <p:nvPr/>
        </p:nvSpPr>
        <p:spPr>
          <a:xfrm>
            <a:off x="9262521" y="2416025"/>
            <a:ext cx="541755" cy="265854"/>
          </a:xfrm>
          <a:prstGeom prst="rect">
            <a:avLst/>
          </a:prstGeom>
          <a:noFill/>
        </p:spPr>
        <p:txBody>
          <a:bodyPr wrap="square" rtlCol="0">
            <a:spAutoFit/>
          </a:bodyPr>
          <a:lstStyle/>
          <a:p>
            <a:r>
              <a:rPr lang="en-US" altLang="ko-KR" sz="1000" dirty="0">
                <a:latin typeface="LG스마트체 Regular" panose="020B0600000101010101" pitchFamily="50" charset="-127"/>
                <a:ea typeface="LG스마트체 Regular" panose="020B0600000101010101" pitchFamily="50" charset="-127"/>
              </a:rPr>
              <a:t>Time </a:t>
            </a:r>
            <a:endParaRPr lang="ko-KR" altLang="en-US" sz="10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7859E135-A607-4E29-8907-EB2F1F209D14}"/>
                  </a:ext>
                </a:extLst>
              </p:cNvPr>
              <p:cNvSpPr txBox="1"/>
              <p:nvPr/>
            </p:nvSpPr>
            <p:spPr>
              <a:xfrm>
                <a:off x="7871083" y="1758048"/>
                <a:ext cx="377347"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𝑏𝑒𝑎𝑡</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241" name="TextBox 240">
                <a:extLst>
                  <a:ext uri="{FF2B5EF4-FFF2-40B4-BE49-F238E27FC236}">
                    <a16:creationId xmlns:a16="http://schemas.microsoft.com/office/drawing/2014/main" id="{7859E135-A607-4E29-8907-EB2F1F209D14}"/>
                  </a:ext>
                </a:extLst>
              </p:cNvPr>
              <p:cNvSpPr txBox="1">
                <a:spLocks noRot="1" noChangeAspect="1" noMove="1" noResize="1" noEditPoints="1" noAdjustHandles="1" noChangeArrowheads="1" noChangeShapeType="1" noTextEdit="1"/>
              </p:cNvSpPr>
              <p:nvPr/>
            </p:nvSpPr>
            <p:spPr>
              <a:xfrm>
                <a:off x="7871083" y="1758048"/>
                <a:ext cx="377347" cy="153888"/>
              </a:xfrm>
              <a:prstGeom prst="rect">
                <a:avLst/>
              </a:prstGeom>
              <a:blipFill>
                <a:blip r:embed="rId6"/>
                <a:stretch>
                  <a:fillRect l="-6452" r="-3226" b="-30769"/>
                </a:stretch>
              </a:blipFill>
            </p:spPr>
            <p:txBody>
              <a:bodyPr/>
              <a:lstStyle/>
              <a:p>
                <a:r>
                  <a:rPr lang="ko-KR" altLang="en-US">
                    <a:noFill/>
                  </a:rPr>
                  <a:t> </a:t>
                </a:r>
              </a:p>
            </p:txBody>
          </p:sp>
        </mc:Fallback>
      </mc:AlternateContent>
      <p:cxnSp>
        <p:nvCxnSpPr>
          <p:cNvPr id="242" name="직선 연결선 241">
            <a:extLst>
              <a:ext uri="{FF2B5EF4-FFF2-40B4-BE49-F238E27FC236}">
                <a16:creationId xmlns:a16="http://schemas.microsoft.com/office/drawing/2014/main" id="{24D65DFF-21F1-476D-8F6A-112443792C74}"/>
              </a:ext>
            </a:extLst>
          </p:cNvPr>
          <p:cNvCxnSpPr>
            <a:cxnSpLocks/>
          </p:cNvCxnSpPr>
          <p:nvPr/>
        </p:nvCxnSpPr>
        <p:spPr>
          <a:xfrm>
            <a:off x="7770712" y="1980086"/>
            <a:ext cx="558901"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직선 연결선 242">
            <a:extLst>
              <a:ext uri="{FF2B5EF4-FFF2-40B4-BE49-F238E27FC236}">
                <a16:creationId xmlns:a16="http://schemas.microsoft.com/office/drawing/2014/main" id="{F4F9D49A-C1F1-4C38-AA55-53EB26098328}"/>
              </a:ext>
            </a:extLst>
          </p:cNvPr>
          <p:cNvCxnSpPr>
            <a:cxnSpLocks/>
          </p:cNvCxnSpPr>
          <p:nvPr/>
        </p:nvCxnSpPr>
        <p:spPr>
          <a:xfrm>
            <a:off x="8365587" y="1472198"/>
            <a:ext cx="821276"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직선 연결선 243">
            <a:extLst>
              <a:ext uri="{FF2B5EF4-FFF2-40B4-BE49-F238E27FC236}">
                <a16:creationId xmlns:a16="http://schemas.microsoft.com/office/drawing/2014/main" id="{DAF6BCEF-102D-47DB-BD35-2C7290431542}"/>
              </a:ext>
            </a:extLst>
          </p:cNvPr>
          <p:cNvCxnSpPr>
            <a:cxnSpLocks/>
          </p:cNvCxnSpPr>
          <p:nvPr/>
        </p:nvCxnSpPr>
        <p:spPr>
          <a:xfrm flipV="1">
            <a:off x="5407338" y="1160881"/>
            <a:ext cx="760907"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5" name="직선 연결선 244">
            <a:extLst>
              <a:ext uri="{FF2B5EF4-FFF2-40B4-BE49-F238E27FC236}">
                <a16:creationId xmlns:a16="http://schemas.microsoft.com/office/drawing/2014/main" id="{EC1153B0-5936-4158-A44C-7BA8DC92E9DC}"/>
              </a:ext>
            </a:extLst>
          </p:cNvPr>
          <p:cNvCxnSpPr>
            <a:cxnSpLocks/>
          </p:cNvCxnSpPr>
          <p:nvPr/>
        </p:nvCxnSpPr>
        <p:spPr>
          <a:xfrm flipH="1" flipV="1">
            <a:off x="6168246" y="1160881"/>
            <a:ext cx="13049" cy="1005367"/>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6" name="직선 연결선 245">
            <a:extLst>
              <a:ext uri="{FF2B5EF4-FFF2-40B4-BE49-F238E27FC236}">
                <a16:creationId xmlns:a16="http://schemas.microsoft.com/office/drawing/2014/main" id="{10441871-E876-4D2F-9801-07428630539A}"/>
              </a:ext>
            </a:extLst>
          </p:cNvPr>
          <p:cNvCxnSpPr>
            <a:cxnSpLocks/>
          </p:cNvCxnSpPr>
          <p:nvPr/>
        </p:nvCxnSpPr>
        <p:spPr>
          <a:xfrm flipV="1">
            <a:off x="6927674" y="1728015"/>
            <a:ext cx="320515" cy="412757"/>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7" name="직선 화살표 연결선 246">
            <a:extLst>
              <a:ext uri="{FF2B5EF4-FFF2-40B4-BE49-F238E27FC236}">
                <a16:creationId xmlns:a16="http://schemas.microsoft.com/office/drawing/2014/main" id="{4E169585-D635-4663-91E7-4AF89180B37B}"/>
              </a:ext>
            </a:extLst>
          </p:cNvPr>
          <p:cNvCxnSpPr>
            <a:cxnSpLocks/>
          </p:cNvCxnSpPr>
          <p:nvPr/>
        </p:nvCxnSpPr>
        <p:spPr>
          <a:xfrm flipV="1">
            <a:off x="6014373" y="1343713"/>
            <a:ext cx="0" cy="768604"/>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1" name="TextBox 250">
                <a:extLst>
                  <a:ext uri="{FF2B5EF4-FFF2-40B4-BE49-F238E27FC236}">
                    <a16:creationId xmlns:a16="http://schemas.microsoft.com/office/drawing/2014/main" id="{A10966EB-8D40-4732-B1B4-1AA61CD42107}"/>
                  </a:ext>
                </a:extLst>
              </p:cNvPr>
              <p:cNvSpPr txBox="1"/>
              <p:nvPr/>
            </p:nvSpPr>
            <p:spPr>
              <a:xfrm>
                <a:off x="8706640" y="1248057"/>
                <a:ext cx="235492" cy="176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𝑢𝑝</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251" name="TextBox 250">
                <a:extLst>
                  <a:ext uri="{FF2B5EF4-FFF2-40B4-BE49-F238E27FC236}">
                    <a16:creationId xmlns:a16="http://schemas.microsoft.com/office/drawing/2014/main" id="{A10966EB-8D40-4732-B1B4-1AA61CD42107}"/>
                  </a:ext>
                </a:extLst>
              </p:cNvPr>
              <p:cNvSpPr txBox="1">
                <a:spLocks noRot="1" noChangeAspect="1" noMove="1" noResize="1" noEditPoints="1" noAdjustHandles="1" noChangeArrowheads="1" noChangeShapeType="1" noTextEdit="1"/>
              </p:cNvSpPr>
              <p:nvPr/>
            </p:nvSpPr>
            <p:spPr>
              <a:xfrm>
                <a:off x="8706640" y="1248057"/>
                <a:ext cx="235492" cy="176762"/>
              </a:xfrm>
              <a:prstGeom prst="rect">
                <a:avLst/>
              </a:prstGeom>
              <a:blipFill>
                <a:blip r:embed="rId7"/>
                <a:stretch>
                  <a:fillRect l="-17949" t="-3448" r="-17949" b="-1724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52" name="TextBox 251">
                <a:extLst>
                  <a:ext uri="{FF2B5EF4-FFF2-40B4-BE49-F238E27FC236}">
                    <a16:creationId xmlns:a16="http://schemas.microsoft.com/office/drawing/2014/main" id="{E9BC1A0D-A32A-4A25-B1CB-7FCE84EC78AF}"/>
                  </a:ext>
                </a:extLst>
              </p:cNvPr>
              <p:cNvSpPr txBox="1"/>
              <p:nvPr/>
            </p:nvSpPr>
            <p:spPr>
              <a:xfrm>
                <a:off x="5119579" y="1629271"/>
                <a:ext cx="348911" cy="164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𝑑𝑜𝑤𝑛</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252" name="TextBox 251">
                <a:extLst>
                  <a:ext uri="{FF2B5EF4-FFF2-40B4-BE49-F238E27FC236}">
                    <a16:creationId xmlns:a16="http://schemas.microsoft.com/office/drawing/2014/main" id="{E9BC1A0D-A32A-4A25-B1CB-7FCE84EC78AF}"/>
                  </a:ext>
                </a:extLst>
              </p:cNvPr>
              <p:cNvSpPr txBox="1">
                <a:spLocks noRot="1" noChangeAspect="1" noMove="1" noResize="1" noEditPoints="1" noAdjustHandles="1" noChangeArrowheads="1" noChangeShapeType="1" noTextEdit="1"/>
              </p:cNvSpPr>
              <p:nvPr/>
            </p:nvSpPr>
            <p:spPr>
              <a:xfrm>
                <a:off x="5119579" y="1629271"/>
                <a:ext cx="348911" cy="164111"/>
              </a:xfrm>
              <a:prstGeom prst="rect">
                <a:avLst/>
              </a:prstGeom>
              <a:blipFill>
                <a:blip r:embed="rId8"/>
                <a:stretch>
                  <a:fillRect l="-14035" r="-17544" b="-2592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7F8089C8-8580-459B-A0A7-9DCFA5C432DE}"/>
                  </a:ext>
                </a:extLst>
              </p:cNvPr>
              <p:cNvSpPr txBox="1"/>
              <p:nvPr/>
            </p:nvSpPr>
            <p:spPr>
              <a:xfrm>
                <a:off x="6191620" y="1398162"/>
                <a:ext cx="235491" cy="176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𝑢𝑝</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253" name="TextBox 252">
                <a:extLst>
                  <a:ext uri="{FF2B5EF4-FFF2-40B4-BE49-F238E27FC236}">
                    <a16:creationId xmlns:a16="http://schemas.microsoft.com/office/drawing/2014/main" id="{7F8089C8-8580-459B-A0A7-9DCFA5C432DE}"/>
                  </a:ext>
                </a:extLst>
              </p:cNvPr>
              <p:cNvSpPr txBox="1">
                <a:spLocks noRot="1" noChangeAspect="1" noMove="1" noResize="1" noEditPoints="1" noAdjustHandles="1" noChangeArrowheads="1" noChangeShapeType="1" noTextEdit="1"/>
              </p:cNvSpPr>
              <p:nvPr/>
            </p:nvSpPr>
            <p:spPr>
              <a:xfrm>
                <a:off x="6191620" y="1398162"/>
                <a:ext cx="235491" cy="176762"/>
              </a:xfrm>
              <a:prstGeom prst="rect">
                <a:avLst/>
              </a:prstGeom>
              <a:blipFill>
                <a:blip r:embed="rId9"/>
                <a:stretch>
                  <a:fillRect l="-21053" r="-18421" b="-1724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58" name="TextBox 257">
                <a:extLst>
                  <a:ext uri="{FF2B5EF4-FFF2-40B4-BE49-F238E27FC236}">
                    <a16:creationId xmlns:a16="http://schemas.microsoft.com/office/drawing/2014/main" id="{40DAEC4E-5C44-475F-AF22-399CEA16CFE2}"/>
                  </a:ext>
                </a:extLst>
              </p:cNvPr>
              <p:cNvSpPr txBox="1"/>
              <p:nvPr/>
            </p:nvSpPr>
            <p:spPr>
              <a:xfrm>
                <a:off x="5649104" y="1196322"/>
                <a:ext cx="127011" cy="164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258" name="TextBox 257">
                <a:extLst>
                  <a:ext uri="{FF2B5EF4-FFF2-40B4-BE49-F238E27FC236}">
                    <a16:creationId xmlns:a16="http://schemas.microsoft.com/office/drawing/2014/main" id="{40DAEC4E-5C44-475F-AF22-399CEA16CFE2}"/>
                  </a:ext>
                </a:extLst>
              </p:cNvPr>
              <p:cNvSpPr txBox="1">
                <a:spLocks noRot="1" noChangeAspect="1" noMove="1" noResize="1" noEditPoints="1" noAdjustHandles="1" noChangeArrowheads="1" noChangeShapeType="1" noTextEdit="1"/>
              </p:cNvSpPr>
              <p:nvPr/>
            </p:nvSpPr>
            <p:spPr>
              <a:xfrm>
                <a:off x="5649104" y="1196322"/>
                <a:ext cx="127011" cy="164111"/>
              </a:xfrm>
              <a:prstGeom prst="rect">
                <a:avLst/>
              </a:prstGeom>
              <a:blipFill>
                <a:blip r:embed="rId10"/>
                <a:stretch>
                  <a:fillRect l="-42857" r="-19048" b="-25926"/>
                </a:stretch>
              </a:blipFill>
            </p:spPr>
            <p:txBody>
              <a:bodyPr/>
              <a:lstStyle/>
              <a:p>
                <a:r>
                  <a:rPr lang="ko-KR" altLang="en-US">
                    <a:noFill/>
                  </a:rPr>
                  <a:t> </a:t>
                </a:r>
              </a:p>
            </p:txBody>
          </p:sp>
        </mc:Fallback>
      </mc:AlternateContent>
      <p:cxnSp>
        <p:nvCxnSpPr>
          <p:cNvPr id="259" name="직선 화살표 연결선 258">
            <a:extLst>
              <a:ext uri="{FF2B5EF4-FFF2-40B4-BE49-F238E27FC236}">
                <a16:creationId xmlns:a16="http://schemas.microsoft.com/office/drawing/2014/main" id="{1B842EA0-31A1-478D-83E2-68D95D86C4D3}"/>
              </a:ext>
            </a:extLst>
          </p:cNvPr>
          <p:cNvCxnSpPr>
            <a:cxnSpLocks/>
          </p:cNvCxnSpPr>
          <p:nvPr/>
        </p:nvCxnSpPr>
        <p:spPr>
          <a:xfrm rot="5400000" flipV="1">
            <a:off x="5975871" y="859591"/>
            <a:ext cx="0" cy="596839"/>
          </a:xfrm>
          <a:prstGeom prst="straightConnector1">
            <a:avLst/>
          </a:prstGeom>
          <a:ln>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직선 화살표 연결선 259">
            <a:extLst>
              <a:ext uri="{FF2B5EF4-FFF2-40B4-BE49-F238E27FC236}">
                <a16:creationId xmlns:a16="http://schemas.microsoft.com/office/drawing/2014/main" id="{9529E5F8-B303-497E-9FF4-78D6FDD8E6F6}"/>
              </a:ext>
            </a:extLst>
          </p:cNvPr>
          <p:cNvCxnSpPr>
            <a:cxnSpLocks/>
          </p:cNvCxnSpPr>
          <p:nvPr/>
        </p:nvCxnSpPr>
        <p:spPr>
          <a:xfrm>
            <a:off x="5677451" y="1432270"/>
            <a:ext cx="195055" cy="0"/>
          </a:xfrm>
          <a:prstGeom prst="straightConnector1">
            <a:avLst/>
          </a:prstGeom>
          <a:ln>
            <a:solidFill>
              <a:schemeClr val="accent6"/>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직선 화살표 연결선 260">
            <a:extLst>
              <a:ext uri="{FF2B5EF4-FFF2-40B4-BE49-F238E27FC236}">
                <a16:creationId xmlns:a16="http://schemas.microsoft.com/office/drawing/2014/main" id="{F0CB9491-A47C-4124-B702-5533E10F8C93}"/>
              </a:ext>
            </a:extLst>
          </p:cNvPr>
          <p:cNvCxnSpPr>
            <a:cxnSpLocks/>
          </p:cNvCxnSpPr>
          <p:nvPr/>
        </p:nvCxnSpPr>
        <p:spPr>
          <a:xfrm flipV="1">
            <a:off x="5803155" y="1159705"/>
            <a:ext cx="0" cy="26410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5" name="직선 연결선 274">
            <a:extLst>
              <a:ext uri="{FF2B5EF4-FFF2-40B4-BE49-F238E27FC236}">
                <a16:creationId xmlns:a16="http://schemas.microsoft.com/office/drawing/2014/main" id="{624BD4B1-4976-4FCC-A17D-7EF0B074EEBD}"/>
              </a:ext>
            </a:extLst>
          </p:cNvPr>
          <p:cNvCxnSpPr>
            <a:cxnSpLocks/>
          </p:cNvCxnSpPr>
          <p:nvPr/>
        </p:nvCxnSpPr>
        <p:spPr>
          <a:xfrm>
            <a:off x="8348510" y="1472198"/>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6" name="TextBox 285">
            <a:extLst>
              <a:ext uri="{FF2B5EF4-FFF2-40B4-BE49-F238E27FC236}">
                <a16:creationId xmlns:a16="http://schemas.microsoft.com/office/drawing/2014/main" id="{F64BDB2B-45B3-417B-946C-A27BF4502FC2}"/>
              </a:ext>
            </a:extLst>
          </p:cNvPr>
          <p:cNvSpPr txBox="1"/>
          <p:nvPr/>
        </p:nvSpPr>
        <p:spPr>
          <a:xfrm>
            <a:off x="168215" y="632937"/>
            <a:ext cx="4271216"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a:t>
            </a:r>
            <a:r>
              <a:rPr lang="ko-KR" altLang="en-US" sz="1200" b="1" dirty="0">
                <a:latin typeface="Arial Narrow" panose="020B0606020202030204" pitchFamily="34" charset="0"/>
                <a:ea typeface="LG스마트체 Regular" panose="020B0600000101010101" pitchFamily="50" charset="-127"/>
              </a:rPr>
              <a:t>정지된 물체에 대한 거리 계산</a:t>
            </a:r>
            <a:endParaRPr lang="en-US" altLang="ko-KR" sz="1200" b="1" dirty="0">
              <a:latin typeface="Arial Narrow" panose="020B0606020202030204" pitchFamily="34" charset="0"/>
              <a:ea typeface="LG스마트체 Regular" panose="020B0600000101010101" pitchFamily="50" charset="-127"/>
            </a:endParaRPr>
          </a:p>
        </p:txBody>
      </p:sp>
      <p:sp>
        <p:nvSpPr>
          <p:cNvPr id="287" name="TextBox 286">
            <a:extLst>
              <a:ext uri="{FF2B5EF4-FFF2-40B4-BE49-F238E27FC236}">
                <a16:creationId xmlns:a16="http://schemas.microsoft.com/office/drawing/2014/main" id="{17EDF5D6-8513-42BB-9C3E-A8271D2F613D}"/>
              </a:ext>
            </a:extLst>
          </p:cNvPr>
          <p:cNvSpPr txBox="1"/>
          <p:nvPr/>
        </p:nvSpPr>
        <p:spPr>
          <a:xfrm>
            <a:off x="4953666" y="632937"/>
            <a:ext cx="3194972" cy="263140"/>
          </a:xfrm>
          <a:prstGeom prst="rect">
            <a:avLst/>
          </a:prstGeom>
          <a:noFill/>
        </p:spPr>
        <p:txBody>
          <a:bodyPr wrap="square" lIns="36000" tIns="36000" rIns="36000" bIns="36000">
            <a:spAutoFit/>
          </a:bodyPr>
          <a:lstStyle/>
          <a:p>
            <a:pPr>
              <a:lnSpc>
                <a:spcPct val="110000"/>
              </a:lnSpc>
              <a:spcAft>
                <a:spcPts val="600"/>
              </a:spcAft>
              <a:buFont typeface="Wingdings" panose="05000000000000000000" pitchFamily="2" charset="2"/>
              <a:buChar char="q"/>
              <a:defRPr/>
            </a:pPr>
            <a:r>
              <a:rPr lang="en-US" altLang="ko-KR" sz="1200" b="1" dirty="0">
                <a:latin typeface="Arial Narrow" panose="020B0606020202030204" pitchFamily="34" charset="0"/>
                <a:ea typeface="LG스마트체 Regular" panose="020B0600000101010101" pitchFamily="50" charset="-127"/>
              </a:rPr>
              <a:t> </a:t>
            </a:r>
            <a:r>
              <a:rPr lang="ko-KR" altLang="en-US" sz="1200" b="1" dirty="0">
                <a:latin typeface="Arial Narrow" panose="020B0606020202030204" pitchFamily="34" charset="0"/>
                <a:ea typeface="LG스마트체 Regular" panose="020B0600000101010101" pitchFamily="50" charset="-127"/>
              </a:rPr>
              <a:t>움직이는 물체에 대한 거리와 축 방향 속력 계산</a:t>
            </a:r>
            <a:endParaRPr lang="en-US" altLang="ko-KR" sz="1200" b="1" dirty="0">
              <a:latin typeface="Arial Narrow" panose="020B0606020202030204" pitchFamily="34" charset="0"/>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288" name="직사각형 287">
                <a:extLst>
                  <a:ext uri="{FF2B5EF4-FFF2-40B4-BE49-F238E27FC236}">
                    <a16:creationId xmlns:a16="http://schemas.microsoft.com/office/drawing/2014/main" id="{4C20E07E-5705-43BD-8AD8-AA719A830ADD}"/>
                  </a:ext>
                </a:extLst>
              </p:cNvPr>
              <p:cNvSpPr/>
              <p:nvPr/>
            </p:nvSpPr>
            <p:spPr>
              <a:xfrm>
                <a:off x="8753690" y="556930"/>
                <a:ext cx="1240110" cy="707886"/>
              </a:xfrm>
              <a:prstGeom prst="rect">
                <a:avLst/>
              </a:prstGeom>
            </p:spPr>
            <p:txBody>
              <a:bodyPr wrap="square">
                <a:spAutoFit/>
              </a:bodyPr>
              <a:lstStyle/>
              <a:p>
                <a:r>
                  <a:rPr lang="en-US" altLang="ko-KR" sz="1000" dirty="0">
                    <a:ea typeface="LG스마트체 Regular" panose="020B0600000101010101" pitchFamily="50" charset="-127"/>
                  </a:rPr>
                  <a:t>※ </a:t>
                </a:r>
                <a14:m>
                  <m:oMath xmlns:m="http://schemas.openxmlformats.org/officeDocument/2006/math">
                    <m:r>
                      <m:rPr>
                        <m:sty m:val="p"/>
                      </m:rPr>
                      <a:rPr lang="en-US" altLang="ko-KR" sz="1000" b="0" i="1" smtClean="0">
                        <a:latin typeface="Cambria Math" panose="02040503050406030204" pitchFamily="18" charset="0"/>
                      </a:rPr>
                      <m:t>λ</m:t>
                    </m:r>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빛의 파장</a:t>
                </a:r>
                <a:endParaRPr lang="en-US" altLang="ko-KR" sz="1000" dirty="0">
                  <a:latin typeface="LG스마트체 Regular" panose="020B0600000101010101" pitchFamily="50" charset="-127"/>
                  <a:ea typeface="LG스마트체 Regular" panose="020B0600000101010101" pitchFamily="50" charset="-127"/>
                </a:endParaRPr>
              </a:p>
              <a:p>
                <a:r>
                  <a:rPr lang="en-US" altLang="ko-KR" sz="1000" dirty="0">
                    <a:latin typeface="LG스마트체 Regular" panose="020B0600000101010101" pitchFamily="50" charset="-127"/>
                    <a:ea typeface="LG스마트체 Regular" panose="020B0600000101010101" pitchFamily="50" charset="-127"/>
                  </a:rPr>
                  <a:t>   </a:t>
                </a:r>
                <a14:m>
                  <m:oMath xmlns:m="http://schemas.openxmlformats.org/officeDocument/2006/math">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1</m:t>
                        </m:r>
                      </m:sub>
                    </m:sSub>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최대 주파수</a:t>
                </a:r>
                <a:endParaRPr lang="en-US" altLang="ko-KR" sz="1000" dirty="0">
                  <a:latin typeface="LG스마트체 Regular" panose="020B0600000101010101" pitchFamily="50" charset="-127"/>
                  <a:ea typeface="LG스마트체 Regular" panose="020B0600000101010101" pitchFamily="50" charset="-127"/>
                </a:endParaRPr>
              </a:p>
              <a:p>
                <a14:m>
                  <m:oMath xmlns:m="http://schemas.openxmlformats.org/officeDocument/2006/math">
                    <m:r>
                      <a:rPr lang="en-US" altLang="ko-KR" sz="1000" b="0" i="1" smtClean="0">
                        <a:latin typeface="Cambria Math" panose="02040503050406030204" pitchFamily="18" charset="0"/>
                      </a:rPr>
                      <m:t>    </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0</m:t>
                        </m:r>
                      </m:sub>
                    </m:sSub>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최소 주파수</a:t>
                </a:r>
                <a:endParaRPr lang="en-US" altLang="ko-KR" sz="1000" dirty="0">
                  <a:latin typeface="LG스마트체 Regular" panose="020B0600000101010101" pitchFamily="50" charset="-127"/>
                  <a:ea typeface="LG스마트체 Regular" panose="020B0600000101010101" pitchFamily="50" charset="-127"/>
                </a:endParaRPr>
              </a:p>
              <a:p>
                <a:r>
                  <a:rPr lang="en-US" altLang="ko-KR" sz="1000" b="0" dirty="0"/>
                  <a:t>    </a:t>
                </a:r>
                <a14:m>
                  <m:oMath xmlns:m="http://schemas.openxmlformats.org/officeDocument/2006/math">
                    <m:r>
                      <a:rPr lang="en-US" altLang="ko-KR" sz="1000" b="0" i="1" smtClean="0">
                        <a:latin typeface="Cambria Math" panose="02040503050406030204" pitchFamily="18" charset="0"/>
                      </a:rPr>
                      <m:t>𝑐</m:t>
                    </m:r>
                  </m:oMath>
                </a14:m>
                <a:r>
                  <a:rPr lang="en-US" altLang="ko-KR" sz="1000" dirty="0">
                    <a:latin typeface="LG스마트체 Regular" panose="020B0600000101010101" pitchFamily="50" charset="-127"/>
                    <a:ea typeface="LG스마트체 Regular" panose="020B0600000101010101" pitchFamily="50" charset="-127"/>
                  </a:rPr>
                  <a:t> : </a:t>
                </a:r>
                <a:r>
                  <a:rPr lang="ko-KR" altLang="en-US" sz="1000" dirty="0">
                    <a:latin typeface="LG스마트체 Regular" panose="020B0600000101010101" pitchFamily="50" charset="-127"/>
                    <a:ea typeface="LG스마트체 Regular" panose="020B0600000101010101" pitchFamily="50" charset="-127"/>
                  </a:rPr>
                  <a:t>빛의 속력</a:t>
                </a:r>
                <a:endParaRPr lang="en-US" altLang="ko-KR" sz="1000" dirty="0">
                  <a:latin typeface="LG스마트체 Regular" panose="020B0600000101010101" pitchFamily="50" charset="-127"/>
                  <a:ea typeface="LG스마트체 Regular" panose="020B0600000101010101" pitchFamily="50" charset="-127"/>
                </a:endParaRPr>
              </a:p>
            </p:txBody>
          </p:sp>
        </mc:Choice>
        <mc:Fallback xmlns="">
          <p:sp>
            <p:nvSpPr>
              <p:cNvPr id="288" name="직사각형 287">
                <a:extLst>
                  <a:ext uri="{FF2B5EF4-FFF2-40B4-BE49-F238E27FC236}">
                    <a16:creationId xmlns:a16="http://schemas.microsoft.com/office/drawing/2014/main" id="{4C20E07E-5705-43BD-8AD8-AA719A830ADD}"/>
                  </a:ext>
                </a:extLst>
              </p:cNvPr>
              <p:cNvSpPr>
                <a:spLocks noRot="1" noChangeAspect="1" noMove="1" noResize="1" noEditPoints="1" noAdjustHandles="1" noChangeArrowheads="1" noChangeShapeType="1" noTextEdit="1"/>
              </p:cNvSpPr>
              <p:nvPr/>
            </p:nvSpPr>
            <p:spPr>
              <a:xfrm>
                <a:off x="8753690" y="556930"/>
                <a:ext cx="1240110" cy="707886"/>
              </a:xfrm>
              <a:prstGeom prst="rect">
                <a:avLst/>
              </a:prstGeom>
              <a:blipFill>
                <a:blip r:embed="rId48"/>
                <a:stretch>
                  <a:fillRect b="-431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7182605-D22A-44EB-A063-D74B4F1B221E}"/>
                  </a:ext>
                </a:extLst>
              </p:cNvPr>
              <p:cNvSpPr txBox="1"/>
              <p:nvPr/>
            </p:nvSpPr>
            <p:spPr>
              <a:xfrm>
                <a:off x="83023" y="3764571"/>
                <a:ext cx="1856342" cy="184666"/>
              </a:xfrm>
              <a:prstGeom prst="rect">
                <a:avLst/>
              </a:prstGeom>
              <a:noFill/>
            </p:spPr>
            <p:txBody>
              <a:bodyPr wrap="none" lIns="0" tIns="0" rIns="0" bIns="0" rtlCol="0">
                <a:spAutoFit/>
              </a:bodyPr>
              <a:lstStyle/>
              <a:p>
                <a14:m>
                  <m:oMath xmlns:m="http://schemas.openxmlformats.org/officeDocument/2006/math">
                    <m:r>
                      <a:rPr lang="en-US" altLang="ko-KR" sz="1200">
                        <a:solidFill>
                          <a:srgbClr val="333333"/>
                        </a:solidFill>
                        <a:latin typeface="Cambria Math" panose="02040503050406030204" pitchFamily="18" charset="0"/>
                        <a:ea typeface="LG스마트체 Regular" panose="020B0600000101010101" pitchFamily="50" charset="-127"/>
                      </a:rPr>
                      <m:t>𝑀</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r>
                      <a:rPr lang="en-US" altLang="ko-KR" sz="1200">
                        <a:solidFill>
                          <a:srgbClr val="333333"/>
                        </a:solidFill>
                        <a:latin typeface="Cambria Math" panose="02040503050406030204" pitchFamily="18" charset="0"/>
                        <a:ea typeface="LG스마트체 Regular" panose="020B0600000101010101" pitchFamily="50" charset="-127"/>
                      </a:rPr>
                      <m:t>=</m:t>
                    </m:r>
                    <m:r>
                      <a:rPr lang="en-US" altLang="ko-KR" sz="1200">
                        <a:solidFill>
                          <a:srgbClr val="333333"/>
                        </a:solidFill>
                        <a:latin typeface="Cambria Math" panose="02040503050406030204" pitchFamily="18" charset="0"/>
                        <a:ea typeface="LG스마트체 Regular" panose="020B0600000101010101" pitchFamily="50" charset="-127"/>
                      </a:rPr>
                      <m:t>𝐸</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r>
                      <a:rPr lang="en-US" altLang="ko-KR" sz="1200">
                        <a:solidFill>
                          <a:srgbClr val="333333"/>
                        </a:solidFill>
                        <a:latin typeface="Cambria Math" panose="02040503050406030204" pitchFamily="18" charset="0"/>
                        <a:ea typeface="LG스마트체 Regular" panose="020B0600000101010101" pitchFamily="50" charset="-127"/>
                      </a:rPr>
                      <m:t>+</m:t>
                    </m:r>
                    <m:r>
                      <a:rPr lang="en-US" altLang="ko-KR" sz="1200">
                        <a:solidFill>
                          <a:srgbClr val="333333"/>
                        </a:solidFill>
                        <a:latin typeface="Cambria Math" panose="02040503050406030204" pitchFamily="18" charset="0"/>
                        <a:ea typeface="LG스마트체 Regular" panose="020B0600000101010101" pitchFamily="50" charset="-127"/>
                      </a:rPr>
                      <m:t>𝑅</m:t>
                    </m:r>
                    <m:d>
                      <m:dPr>
                        <m:ctrlPr>
                          <a:rPr lang="en-US" altLang="ko-KR" sz="1200" i="1">
                            <a:solidFill>
                              <a:srgbClr val="333333"/>
                            </a:solidFill>
                            <a:latin typeface="Cambria Math" panose="02040503050406030204" pitchFamily="18" charset="0"/>
                            <a:ea typeface="LG스마트체 Regular" panose="020B0600000101010101" pitchFamily="50" charset="-127"/>
                          </a:rPr>
                        </m:ctrlPr>
                      </m:dPr>
                      <m:e>
                        <m:r>
                          <a:rPr lang="en-US" altLang="ko-KR" sz="1200">
                            <a:solidFill>
                              <a:srgbClr val="333333"/>
                            </a:solidFill>
                            <a:latin typeface="Cambria Math" panose="02040503050406030204" pitchFamily="18" charset="0"/>
                            <a:ea typeface="LG스마트체 Regular" panose="020B0600000101010101" pitchFamily="50" charset="-127"/>
                          </a:rPr>
                          <m:t>𝑡</m:t>
                        </m:r>
                      </m:e>
                    </m:d>
                  </m:oMath>
                </a14:m>
                <a:r>
                  <a:rPr lang="en-US" altLang="ko-KR" sz="1200" dirty="0">
                    <a:solidFill>
                      <a:srgbClr val="333333"/>
                    </a:solidFill>
                    <a:latin typeface="Arial Narrow" panose="020B0606020202030204" pitchFamily="34" charset="0"/>
                    <a:ea typeface="LG스마트체 Regular" panose="020B0600000101010101" pitchFamily="50" charset="-127"/>
                  </a:rPr>
                  <a:t>  : </a:t>
                </a:r>
                <a:r>
                  <a:rPr lang="ko-KR" altLang="en-US" sz="1200" dirty="0" err="1">
                    <a:solidFill>
                      <a:srgbClr val="333333"/>
                    </a:solidFill>
                    <a:latin typeface="Arial Narrow" panose="020B0606020202030204" pitchFamily="34" charset="0"/>
                    <a:ea typeface="LG스마트체 Regular" panose="020B0600000101010101" pitchFamily="50" charset="-127"/>
                  </a:rPr>
                  <a:t>간섭광</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mc:Choice>
        <mc:Fallback xmlns="">
          <p:sp>
            <p:nvSpPr>
              <p:cNvPr id="128" name="TextBox 127">
                <a:extLst>
                  <a:ext uri="{FF2B5EF4-FFF2-40B4-BE49-F238E27FC236}">
                    <a16:creationId xmlns:a16="http://schemas.microsoft.com/office/drawing/2014/main" id="{A7182605-D22A-44EB-A063-D74B4F1B221E}"/>
                  </a:ext>
                </a:extLst>
              </p:cNvPr>
              <p:cNvSpPr txBox="1">
                <a:spLocks noRot="1" noChangeAspect="1" noMove="1" noResize="1" noEditPoints="1" noAdjustHandles="1" noChangeArrowheads="1" noChangeShapeType="1" noTextEdit="1"/>
              </p:cNvSpPr>
              <p:nvPr/>
            </p:nvSpPr>
            <p:spPr>
              <a:xfrm>
                <a:off x="83023" y="3764571"/>
                <a:ext cx="1856342" cy="184666"/>
              </a:xfrm>
              <a:prstGeom prst="rect">
                <a:avLst/>
              </a:prstGeom>
              <a:blipFill>
                <a:blip r:embed="rId49"/>
                <a:stretch>
                  <a:fillRect l="-2961" t="-30000" r="-3618" b="-53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10C4DC4-2547-4455-BF8C-7BF7F25F3228}"/>
                  </a:ext>
                </a:extLst>
              </p:cNvPr>
              <p:cNvSpPr txBox="1"/>
              <p:nvPr/>
            </p:nvSpPr>
            <p:spPr>
              <a:xfrm>
                <a:off x="90091" y="4042774"/>
                <a:ext cx="4447628" cy="784317"/>
              </a:xfrm>
              <a:prstGeom prst="rect">
                <a:avLst/>
              </a:prstGeom>
              <a:noFill/>
            </p:spPr>
            <p:txBody>
              <a:bodyPr wrap="none" lIns="0" tIns="0" rIns="0" bIns="0" rtlCol="0">
                <a:spAutoFit/>
              </a:bodyPr>
              <a:lstStyle/>
              <a:p>
                <a:pPr/>
                <a14:m>
                  <m:oMath xmlns:m="http://schemas.openxmlformats.org/officeDocument/2006/math">
                    <m:r>
                      <a:rPr lang="en-US" altLang="ko-KR" sz="1200" b="0" i="1" smtClean="0">
                        <a:latin typeface="Cambria Math" panose="02040503050406030204" pitchFamily="18" charset="0"/>
                      </a:rPr>
                      <m:t>𝐼</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𝑀</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𝑀</m:t>
                        </m:r>
                      </m:e>
                      <m:sup>
                        <m:r>
                          <a:rPr lang="en-US" altLang="ko-KR" sz="1200" i="1">
                            <a:latin typeface="Cambria Math" panose="02040503050406030204" pitchFamily="18" charset="0"/>
                          </a:rPr>
                          <m:t>∗</m:t>
                        </m:r>
                      </m:sup>
                    </m:sSup>
                  </m:oMath>
                </a14:m>
                <a:r>
                  <a:rPr lang="en-US" altLang="ko-KR" sz="1200" b="0" dirty="0">
                    <a:latin typeface="LG스마트체 Regular" panose="020B0600000101010101" pitchFamily="50" charset="-127"/>
                    <a:ea typeface="LG스마트체 Regular" panose="020B0600000101010101" pitchFamily="50" charset="-127"/>
                  </a:rPr>
                  <a:t>: </a:t>
                </a:r>
                <a:r>
                  <a:rPr lang="ko-KR" altLang="en-US" sz="1200" b="0" dirty="0">
                    <a:latin typeface="LG스마트체 Regular" panose="020B0600000101010101" pitchFamily="50" charset="-127"/>
                    <a:ea typeface="LG스마트체 Regular" panose="020B0600000101010101" pitchFamily="50" charset="-127"/>
                  </a:rPr>
                  <a:t>빛의 세기</a:t>
                </a:r>
                <a:br>
                  <a:rPr lang="en-US" altLang="ko-KR" sz="1200" i="1" dirty="0">
                    <a:latin typeface="LG스마트체 Regular" panose="020B0600000101010101" pitchFamily="50" charset="-127"/>
                    <a:ea typeface="LG스마트체 Regular" panose="020B0600000101010101" pitchFamily="50" charset="-127"/>
                  </a:rPr>
                </a:b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         =</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𝐸</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b="0" i="1" smtClean="0">
                          <a:latin typeface="Cambria Math" panose="02040503050406030204" pitchFamily="18" charset="0"/>
                        </a:rPr>
                        <m:t>2</m:t>
                      </m:r>
                      <m:r>
                        <a:rPr lang="en-US" altLang="ko-KR" sz="1200" i="1">
                          <a:latin typeface="Cambria Math" panose="02040503050406030204" pitchFamily="18" charset="0"/>
                        </a:rPr>
                        <m:t>𝐸𝑅</m:t>
                      </m:r>
                      <m:r>
                        <a:rPr lang="en-US" altLang="ko-KR" sz="1200" b="0" i="1" smtClean="0">
                          <a:latin typeface="Cambria Math" panose="02040503050406030204" pitchFamily="18" charset="0"/>
                        </a:rPr>
                        <m:t>𝑐𝑜𝑠</m:t>
                      </m:r>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2</m:t>
                          </m:r>
                          <m:r>
                            <a:rPr lang="en-US" altLang="ko-KR" sz="1200" i="1">
                              <a:latin typeface="Cambria Math" panose="02040503050406030204" pitchFamily="18" charset="0"/>
                            </a:rPr>
                            <m:t>𝜋</m:t>
                          </m:r>
                          <m:d>
                            <m:dPr>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r>
                                <a:rPr lang="en-US" altLang="ko-KR" sz="1200" i="1">
                                  <a:latin typeface="Cambria Math" panose="02040503050406030204" pitchFamily="18" charset="0"/>
                                </a:rPr>
                                <m:t>𝜏</m:t>
                              </m:r>
                              <m:r>
                                <a:rPr lang="en-US" altLang="ko-KR" sz="1200" i="1">
                                  <a:latin typeface="Cambria Math" panose="02040503050406030204" pitchFamily="18" charset="0"/>
                                </a:rPr>
                                <m:t>𝑡</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𝜏</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𝜏</m:t>
                                  </m:r>
                                </m:e>
                                <m:sup>
                                  <m:r>
                                    <a:rPr lang="en-US" altLang="ko-KR" sz="1200" i="1">
                                      <a:latin typeface="Cambria Math" panose="02040503050406030204" pitchFamily="18" charset="0"/>
                                    </a:rPr>
                                    <m:t>2</m:t>
                                  </m:r>
                                </m:sup>
                              </m:sSup>
                            </m:e>
                          </m:d>
                        </m:e>
                      </m:d>
                    </m:oMath>
                    <m:oMath xmlns:m="http://schemas.openxmlformats.org/officeDocument/2006/math">
                      <m:r>
                        <a:rPr lang="en-US" altLang="ko-KR" sz="1200" b="0" i="1" smtClean="0">
                          <a:latin typeface="Cambria Math" panose="02040503050406030204" pitchFamily="18" charset="0"/>
                        </a:rPr>
                        <m:t>         =</m:t>
                      </m:r>
                      <m:sSub>
                        <m:sSubPr>
                          <m:ctrlPr>
                            <a:rPr lang="en-US" altLang="ko-KR" sz="1200" i="1" smtClean="0">
                              <a:solidFill>
                                <a:schemeClr val="tx1"/>
                              </a:solidFill>
                              <a:latin typeface="Cambria Math" panose="02040503050406030204" pitchFamily="18" charset="0"/>
                            </a:rPr>
                          </m:ctrlPr>
                        </m:sSubPr>
                        <m:e>
                          <m:r>
                            <a:rPr lang="en-US" altLang="ko-KR" sz="1200" b="0" i="1" smtClean="0">
                              <a:solidFill>
                                <a:schemeClr val="tx1"/>
                              </a:solidFill>
                              <a:latin typeface="Cambria Math" panose="02040503050406030204" pitchFamily="18" charset="0"/>
                            </a:rPr>
                            <m:t>𝐼</m:t>
                          </m:r>
                        </m:e>
                        <m:sub>
                          <m:r>
                            <a:rPr lang="en-US" altLang="ko-KR" sz="1200" b="0" i="1" smtClean="0">
                              <a:solidFill>
                                <a:schemeClr val="tx1"/>
                              </a:solidFill>
                              <a:latin typeface="Cambria Math" panose="02040503050406030204" pitchFamily="18" charset="0"/>
                            </a:rPr>
                            <m:t>𝐷𝐶</m:t>
                          </m:r>
                        </m:sub>
                      </m:sSub>
                      <m:r>
                        <a:rPr lang="en-US" altLang="ko-KR" sz="1200" b="0" i="1" smtClean="0">
                          <a:solidFill>
                            <a:schemeClr val="tx1"/>
                          </a:solidFill>
                          <a:latin typeface="Cambria Math" panose="02040503050406030204" pitchFamily="18" charset="0"/>
                        </a:rPr>
                        <m:t>+</m:t>
                      </m:r>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𝑰</m:t>
                          </m:r>
                        </m:e>
                        <m:sub>
                          <m:r>
                            <a:rPr lang="en-US" altLang="ko-KR" sz="1200" b="1" i="1" smtClean="0">
                              <a:solidFill>
                                <a:schemeClr val="tx1"/>
                              </a:solidFill>
                              <a:latin typeface="Cambria Math" panose="02040503050406030204" pitchFamily="18" charset="0"/>
                            </a:rPr>
                            <m:t>𝑨𝑪</m:t>
                          </m:r>
                        </m:sub>
                      </m:sSub>
                      <m:r>
                        <a:rPr lang="en-US" altLang="ko-KR" sz="1200" b="1" i="0" smtClean="0">
                          <a:solidFill>
                            <a:schemeClr val="tx1"/>
                          </a:solidFill>
                          <a:latin typeface="Cambria Math" panose="02040503050406030204" pitchFamily="18" charset="0"/>
                        </a:rPr>
                        <m:t>𝐜𝐨𝐬</m:t>
                      </m:r>
                      <m:r>
                        <a:rPr lang="en-US" altLang="ko-KR" sz="1200" b="1" i="1" smtClean="0">
                          <a:solidFill>
                            <a:schemeClr val="tx1"/>
                          </a:solidFill>
                          <a:latin typeface="Cambria Math" panose="02040503050406030204" pitchFamily="18" charset="0"/>
                        </a:rPr>
                        <m:t>⁡(</m:t>
                      </m:r>
                      <m:r>
                        <a:rPr lang="en-US" altLang="ko-KR" sz="1200" b="1" i="1" smtClean="0">
                          <a:solidFill>
                            <a:schemeClr val="tx1"/>
                          </a:solidFill>
                          <a:latin typeface="Cambria Math" panose="02040503050406030204" pitchFamily="18" charset="0"/>
                        </a:rPr>
                        <m:t>𝟐</m:t>
                      </m:r>
                      <m:r>
                        <a:rPr lang="en-US" altLang="ko-KR" sz="1200" b="1" i="1" smtClean="0">
                          <a:solidFill>
                            <a:schemeClr val="tx1"/>
                          </a:solidFill>
                          <a:latin typeface="Cambria Math" panose="02040503050406030204" pitchFamily="18" charset="0"/>
                        </a:rPr>
                        <m:t>𝝅</m:t>
                      </m:r>
                      <m:r>
                        <a:rPr lang="en-US" altLang="ko-KR" sz="1200" b="1" i="1" smtClean="0">
                          <a:solidFill>
                            <a:schemeClr val="tx1"/>
                          </a:solidFill>
                          <a:latin typeface="Cambria Math" panose="02040503050406030204" pitchFamily="18" charset="0"/>
                          <a:ea typeface="Cambria Math" panose="02040503050406030204" pitchFamily="18" charset="0"/>
                        </a:rPr>
                        <m:t>∆</m:t>
                      </m:r>
                      <m:r>
                        <a:rPr lang="en-US" altLang="ko-KR" sz="1200" b="1" i="1" smtClean="0">
                          <a:solidFill>
                            <a:schemeClr val="tx1"/>
                          </a:solidFill>
                          <a:latin typeface="Cambria Math" panose="02040503050406030204" pitchFamily="18" charset="0"/>
                          <a:ea typeface="Cambria Math" panose="02040503050406030204" pitchFamily="18" charset="0"/>
                        </a:rPr>
                        <m:t>𝒇𝒕</m:t>
                      </m:r>
                      <m:r>
                        <a:rPr lang="en-US" altLang="ko-KR" sz="1200" b="1" i="1" smtClean="0">
                          <a:solidFill>
                            <a:schemeClr val="tx1"/>
                          </a:solidFill>
                          <a:latin typeface="Cambria Math" panose="02040503050406030204" pitchFamily="18" charset="0"/>
                        </a:rPr>
                        <m:t>+</m:t>
                      </m:r>
                      <m:r>
                        <a:rPr lang="en-US" altLang="ko-KR" sz="1200" b="1" i="1" smtClean="0">
                          <a:solidFill>
                            <a:schemeClr val="tx1"/>
                          </a:solidFill>
                          <a:latin typeface="Cambria Math" panose="02040503050406030204" pitchFamily="18" charset="0"/>
                        </a:rPr>
                        <m:t>𝝋</m:t>
                      </m:r>
                      <m:r>
                        <a:rPr lang="en-US" altLang="ko-KR" sz="1200" b="1" i="1" smtClean="0">
                          <a:solidFill>
                            <a:schemeClr val="tx1"/>
                          </a:solidFill>
                          <a:latin typeface="Cambria Math" panose="02040503050406030204" pitchFamily="18" charset="0"/>
                        </a:rPr>
                        <m:t>)</m:t>
                      </m:r>
                    </m:oMath>
                  </m:oMathPara>
                </a14:m>
                <a:endParaRPr lang="en-US" altLang="ko-KR" sz="1200" b="1" i="1" dirty="0">
                  <a:latin typeface="LG스마트체 Regular" panose="020B0600000101010101" pitchFamily="50" charset="-127"/>
                  <a:ea typeface="LG스마트체 Regular" panose="020B0600000101010101" pitchFamily="50" charset="-127"/>
                </a:endParaRPr>
              </a:p>
            </p:txBody>
          </p:sp>
        </mc:Choice>
        <mc:Fallback xmlns="">
          <p:sp>
            <p:nvSpPr>
              <p:cNvPr id="131" name="TextBox 130">
                <a:extLst>
                  <a:ext uri="{FF2B5EF4-FFF2-40B4-BE49-F238E27FC236}">
                    <a16:creationId xmlns:a16="http://schemas.microsoft.com/office/drawing/2014/main" id="{610C4DC4-2547-4455-BF8C-7BF7F25F3228}"/>
                  </a:ext>
                </a:extLst>
              </p:cNvPr>
              <p:cNvSpPr txBox="1">
                <a:spLocks noRot="1" noChangeAspect="1" noMove="1" noResize="1" noEditPoints="1" noAdjustHandles="1" noChangeArrowheads="1" noChangeShapeType="1" noTextEdit="1"/>
              </p:cNvSpPr>
              <p:nvPr/>
            </p:nvSpPr>
            <p:spPr>
              <a:xfrm>
                <a:off x="90091" y="4042774"/>
                <a:ext cx="4447628" cy="784317"/>
              </a:xfrm>
              <a:prstGeom prst="rect">
                <a:avLst/>
              </a:prstGeom>
              <a:blipFill>
                <a:blip r:embed="rId50"/>
                <a:stretch>
                  <a:fillRect l="-1235" t="-5426" b="-8527"/>
                </a:stretch>
              </a:blipFill>
            </p:spPr>
            <p:txBody>
              <a:bodyPr/>
              <a:lstStyle/>
              <a:p>
                <a:r>
                  <a:rPr lang="ko-KR" altLang="en-US">
                    <a:noFill/>
                  </a:rPr>
                  <a:t> </a:t>
                </a:r>
              </a:p>
            </p:txBody>
          </p:sp>
        </mc:Fallback>
      </mc:AlternateContent>
      <p:grpSp>
        <p:nvGrpSpPr>
          <p:cNvPr id="168" name="그룹 167">
            <a:extLst>
              <a:ext uri="{FF2B5EF4-FFF2-40B4-BE49-F238E27FC236}">
                <a16:creationId xmlns:a16="http://schemas.microsoft.com/office/drawing/2014/main" id="{BAC0EC85-B10B-40FE-AE21-A3088882E756}"/>
              </a:ext>
            </a:extLst>
          </p:cNvPr>
          <p:cNvGrpSpPr/>
          <p:nvPr/>
        </p:nvGrpSpPr>
        <p:grpSpPr>
          <a:xfrm>
            <a:off x="83023" y="2845725"/>
            <a:ext cx="3404061" cy="411972"/>
            <a:chOff x="408204" y="3262134"/>
            <a:chExt cx="3404061" cy="411972"/>
          </a:xfrm>
        </p:grpSpPr>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F455E11-8F75-491E-8B7A-EADC21344CEB}"/>
                    </a:ext>
                  </a:extLst>
                </p:cNvPr>
                <p:cNvSpPr txBox="1"/>
                <p:nvPr/>
              </p:nvSpPr>
              <p:spPr>
                <a:xfrm>
                  <a:off x="408204" y="3262134"/>
                  <a:ext cx="2855269" cy="4119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𝐸𝑒𝑥𝑝</m:t>
                        </m:r>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2</m:t>
                            </m:r>
                            <m:r>
                              <a:rPr lang="en-US" altLang="ko-KR" sz="1200" i="1">
                                <a:latin typeface="Cambria Math" panose="02040503050406030204" pitchFamily="18" charset="0"/>
                              </a:rPr>
                              <m:t>𝜋</m:t>
                            </m:r>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num>
                                  <m:den>
                                    <m:r>
                                      <a:rPr lang="en-US" altLang="ko-KR" sz="1200" b="0" i="1" smtClean="0">
                                        <a:latin typeface="Cambria Math" panose="02040503050406030204" pitchFamily="18" charset="0"/>
                                      </a:rPr>
                                      <m:t>2</m:t>
                                    </m:r>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i="1">
                                    <a:latin typeface="Cambria Math" panose="02040503050406030204" pitchFamily="18" charset="0"/>
                                  </a:rPr>
                                  <m:t>𝜑</m:t>
                                </m:r>
                              </m:e>
                            </m:d>
                          </m:e>
                        </m:d>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69" name="TextBox 168">
                  <a:extLst>
                    <a:ext uri="{FF2B5EF4-FFF2-40B4-BE49-F238E27FC236}">
                      <a16:creationId xmlns:a16="http://schemas.microsoft.com/office/drawing/2014/main" id="{0F455E11-8F75-491E-8B7A-EADC21344CEB}"/>
                    </a:ext>
                  </a:extLst>
                </p:cNvPr>
                <p:cNvSpPr txBox="1">
                  <a:spLocks noRot="1" noChangeAspect="1" noMove="1" noResize="1" noEditPoints="1" noAdjustHandles="1" noChangeArrowheads="1" noChangeShapeType="1" noTextEdit="1"/>
                </p:cNvSpPr>
                <p:nvPr/>
              </p:nvSpPr>
              <p:spPr>
                <a:xfrm>
                  <a:off x="408204" y="3262134"/>
                  <a:ext cx="2855269" cy="411972"/>
                </a:xfrm>
                <a:prstGeom prst="rect">
                  <a:avLst/>
                </a:prstGeom>
                <a:blipFill>
                  <a:blip r:embed="rId51"/>
                  <a:stretch>
                    <a:fillRect l="-1923" t="-2985" b="-1493"/>
                  </a:stretch>
                </a:blipFill>
              </p:spPr>
              <p:txBody>
                <a:bodyPr/>
                <a:lstStyle/>
                <a:p>
                  <a:r>
                    <a:rPr lang="ko-KR" altLang="en-US">
                      <a:noFill/>
                    </a:rPr>
                    <a:t> </a:t>
                  </a:r>
                </a:p>
              </p:txBody>
            </p:sp>
          </mc:Fallback>
        </mc:AlternateContent>
        <p:sp>
          <p:nvSpPr>
            <p:cNvPr id="170" name="직사각형 169">
              <a:extLst>
                <a:ext uri="{FF2B5EF4-FFF2-40B4-BE49-F238E27FC236}">
                  <a16:creationId xmlns:a16="http://schemas.microsoft.com/office/drawing/2014/main" id="{E43329A7-72D4-4A19-8584-ACE5FCEF7960}"/>
                </a:ext>
              </a:extLst>
            </p:cNvPr>
            <p:cNvSpPr/>
            <p:nvPr/>
          </p:nvSpPr>
          <p:spPr>
            <a:xfrm>
              <a:off x="3140286" y="3329204"/>
              <a:ext cx="67197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err="1">
                  <a:solidFill>
                    <a:srgbClr val="333333"/>
                  </a:solidFill>
                  <a:latin typeface="Arial Narrow" panose="020B0606020202030204" pitchFamily="34" charset="0"/>
                  <a:ea typeface="LG스마트체 Regular" panose="020B0600000101010101" pitchFamily="50" charset="-127"/>
                </a:rPr>
                <a:t>투사파</a:t>
              </a:r>
              <a:endParaRPr lang="ko-KR" altLang="en-US" sz="1200" dirty="0">
                <a:solidFill>
                  <a:srgbClr val="333333"/>
                </a:solidFill>
                <a:latin typeface="Arial Narrow" panose="020B0606020202030204" pitchFamily="34" charset="0"/>
                <a:ea typeface="LG스마트체 Regular" panose="020B0600000101010101" pitchFamily="50" charset="-127"/>
              </a:endParaRPr>
            </a:p>
          </p:txBody>
        </p:sp>
      </p:grpSp>
      <p:grpSp>
        <p:nvGrpSpPr>
          <p:cNvPr id="171" name="그룹 170">
            <a:extLst>
              <a:ext uri="{FF2B5EF4-FFF2-40B4-BE49-F238E27FC236}">
                <a16:creationId xmlns:a16="http://schemas.microsoft.com/office/drawing/2014/main" id="{2CC38737-FFC9-47C6-B2BF-7596998D7118}"/>
              </a:ext>
            </a:extLst>
          </p:cNvPr>
          <p:cNvGrpSpPr/>
          <p:nvPr/>
        </p:nvGrpSpPr>
        <p:grpSpPr>
          <a:xfrm>
            <a:off x="83023" y="3317425"/>
            <a:ext cx="4161025" cy="411972"/>
            <a:chOff x="408204" y="3594597"/>
            <a:chExt cx="4161025" cy="411972"/>
          </a:xfrm>
        </p:grpSpPr>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D7D25973-4C0D-4395-BE1C-A4A919ADB577}"/>
                    </a:ext>
                  </a:extLst>
                </p:cNvPr>
                <p:cNvSpPr txBox="1"/>
                <p:nvPr/>
              </p:nvSpPr>
              <p:spPr>
                <a:xfrm>
                  <a:off x="408204" y="3594597"/>
                  <a:ext cx="3614772" cy="4119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i="1" smtClean="0">
                            <a:latin typeface="Cambria Math" panose="02040503050406030204" pitchFamily="18" charset="0"/>
                          </a:rPr>
                          <m:t>𝑅</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𝑡</m:t>
                        </m:r>
                        <m:r>
                          <a:rPr lang="en-US" altLang="ko-KR" sz="1200" i="1" smtClean="0">
                            <a:latin typeface="Cambria Math" panose="02040503050406030204" pitchFamily="18" charset="0"/>
                          </a:rPr>
                          <m:t>)=</m:t>
                        </m:r>
                        <m:r>
                          <a:rPr lang="en-US" altLang="ko-KR" sz="1200" i="1" smtClean="0">
                            <a:latin typeface="Cambria Math" panose="02040503050406030204" pitchFamily="18" charset="0"/>
                          </a:rPr>
                          <m:t>𝑅𝑒𝑥𝑝</m:t>
                        </m:r>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𝑗</m:t>
                            </m:r>
                            <m:r>
                              <a:rPr lang="en-US" altLang="ko-KR" sz="1200" i="1">
                                <a:latin typeface="Cambria Math" panose="02040503050406030204" pitchFamily="18" charset="0"/>
                              </a:rPr>
                              <m:t>2</m:t>
                            </m:r>
                            <m:r>
                              <a:rPr lang="en-US" altLang="ko-KR" sz="1200" i="1">
                                <a:latin typeface="Cambria Math" panose="02040503050406030204" pitchFamily="18" charset="0"/>
                              </a:rPr>
                              <m:t>𝜋</m:t>
                            </m:r>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b="0" i="1" smtClean="0">
                                        <a:latin typeface="Cambria Math" panose="02040503050406030204" pitchFamily="18" charset="0"/>
                                      </a:rPr>
                                      <m:t>2</m:t>
                                    </m:r>
                                    <m:r>
                                      <a:rPr lang="en-US" altLang="ko-KR" sz="1200" i="1">
                                        <a:latin typeface="Cambria Math" panose="02040503050406030204" pitchFamily="18" charset="0"/>
                                      </a:rPr>
                                      <m:t>𝑇</m:t>
                                    </m:r>
                                  </m:den>
                                </m:f>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sup>
                                    <m:r>
                                      <a:rPr lang="en-US" altLang="ko-KR" sz="1200" i="1">
                                        <a:latin typeface="Cambria Math" panose="02040503050406030204" pitchFamily="18" charset="0"/>
                                      </a:rPr>
                                      <m:t>2</m:t>
                                    </m:r>
                                  </m:sup>
                                </m:sSup>
                                <m:r>
                                  <a:rPr lang="en-US" altLang="ko-KR" sz="1200" i="1">
                                    <a:latin typeface="Cambria Math" panose="02040503050406030204" pitchFamily="18" charset="0"/>
                                  </a:rPr>
                                  <m:t>+</m:t>
                                </m:r>
                                <m:r>
                                  <a:rPr lang="en-US" altLang="ko-KR" sz="1200" i="1">
                                    <a:latin typeface="Cambria Math" panose="02040503050406030204" pitchFamily="18" charset="0"/>
                                  </a:rPr>
                                  <m:t>𝜑</m:t>
                                </m:r>
                              </m:e>
                            </m:d>
                          </m:e>
                        </m:d>
                      </m:oMath>
                    </m:oMathPara>
                  </a14:m>
                  <a:endParaRPr lang="ko-KR" altLang="en-US" sz="1200" dirty="0"/>
                </a:p>
              </p:txBody>
            </p:sp>
          </mc:Choice>
          <mc:Fallback xmlns="">
            <p:sp>
              <p:nvSpPr>
                <p:cNvPr id="172" name="TextBox 171">
                  <a:extLst>
                    <a:ext uri="{FF2B5EF4-FFF2-40B4-BE49-F238E27FC236}">
                      <a16:creationId xmlns:a16="http://schemas.microsoft.com/office/drawing/2014/main" id="{D7D25973-4C0D-4395-BE1C-A4A919ADB577}"/>
                    </a:ext>
                  </a:extLst>
                </p:cNvPr>
                <p:cNvSpPr txBox="1">
                  <a:spLocks noRot="1" noChangeAspect="1" noMove="1" noResize="1" noEditPoints="1" noAdjustHandles="1" noChangeArrowheads="1" noChangeShapeType="1" noTextEdit="1"/>
                </p:cNvSpPr>
                <p:nvPr/>
              </p:nvSpPr>
              <p:spPr>
                <a:xfrm>
                  <a:off x="408204" y="3594597"/>
                  <a:ext cx="3614772" cy="411972"/>
                </a:xfrm>
                <a:prstGeom prst="rect">
                  <a:avLst/>
                </a:prstGeom>
                <a:blipFill>
                  <a:blip r:embed="rId52"/>
                  <a:stretch>
                    <a:fillRect l="-1518" t="-1471"/>
                  </a:stretch>
                </a:blipFill>
              </p:spPr>
              <p:txBody>
                <a:bodyPr/>
                <a:lstStyle/>
                <a:p>
                  <a:r>
                    <a:rPr lang="ko-KR" altLang="en-US">
                      <a:noFill/>
                    </a:rPr>
                    <a:t> </a:t>
                  </a:r>
                </a:p>
              </p:txBody>
            </p:sp>
          </mc:Fallback>
        </mc:AlternateContent>
        <p:sp>
          <p:nvSpPr>
            <p:cNvPr id="173" name="직사각형 172">
              <a:extLst>
                <a:ext uri="{FF2B5EF4-FFF2-40B4-BE49-F238E27FC236}">
                  <a16:creationId xmlns:a16="http://schemas.microsoft.com/office/drawing/2014/main" id="{51E8350B-3EAA-4868-92DE-33C7FCF9CBC6}"/>
                </a:ext>
              </a:extLst>
            </p:cNvPr>
            <p:cNvSpPr/>
            <p:nvPr/>
          </p:nvSpPr>
          <p:spPr>
            <a:xfrm>
              <a:off x="3897250" y="3660289"/>
              <a:ext cx="67197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반사파</a:t>
              </a:r>
            </a:p>
          </p:txBody>
        </p:sp>
      </p:grpSp>
      <p:grpSp>
        <p:nvGrpSpPr>
          <p:cNvPr id="174" name="그룹 173">
            <a:extLst>
              <a:ext uri="{FF2B5EF4-FFF2-40B4-BE49-F238E27FC236}">
                <a16:creationId xmlns:a16="http://schemas.microsoft.com/office/drawing/2014/main" id="{A795CAB1-F0AC-47F5-A479-9B3EBFE8D654}"/>
              </a:ext>
            </a:extLst>
          </p:cNvPr>
          <p:cNvGrpSpPr/>
          <p:nvPr/>
        </p:nvGrpSpPr>
        <p:grpSpPr>
          <a:xfrm>
            <a:off x="18382" y="4864460"/>
            <a:ext cx="2366365" cy="449482"/>
            <a:chOff x="284168" y="4980875"/>
            <a:chExt cx="2366365" cy="449482"/>
          </a:xfrm>
        </p:grpSpPr>
        <mc:AlternateContent xmlns:mc="http://schemas.openxmlformats.org/markup-compatibility/2006" xmlns:a14="http://schemas.microsoft.com/office/drawing/2010/main">
          <mc:Choice Requires="a14">
            <p:sp>
              <p:nvSpPr>
                <p:cNvPr id="175" name="직사각형 174">
                  <a:extLst>
                    <a:ext uri="{FF2B5EF4-FFF2-40B4-BE49-F238E27FC236}">
                      <a16:creationId xmlns:a16="http://schemas.microsoft.com/office/drawing/2014/main" id="{0A0CF62D-6DD9-4DF2-9C4D-673C93529E18}"/>
                    </a:ext>
                  </a:extLst>
                </p:cNvPr>
                <p:cNvSpPr/>
                <p:nvPr/>
              </p:nvSpPr>
              <p:spPr>
                <a:xfrm>
                  <a:off x="284168" y="4980875"/>
                  <a:ext cx="1288366" cy="44948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1" i="0" smtClean="0">
                            <a:solidFill>
                              <a:schemeClr val="tx1"/>
                            </a:solidFill>
                            <a:latin typeface="Cambria Math" panose="02040503050406030204" pitchFamily="18" charset="0"/>
                          </a:rPr>
                          <m:t>𝚫</m:t>
                        </m:r>
                        <m:r>
                          <a:rPr lang="en-US" altLang="ko-KR" sz="1200" b="1" i="1" smtClean="0">
                            <a:solidFill>
                              <a:schemeClr val="tx1"/>
                            </a:solidFill>
                            <a:latin typeface="Cambria Math" panose="02040503050406030204" pitchFamily="18" charset="0"/>
                          </a:rPr>
                          <m:t>𝒇</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num>
                          <m:den>
                            <m:r>
                              <a:rPr lang="en-US" altLang="ko-KR" sz="1200" i="1">
                                <a:latin typeface="Cambria Math" panose="02040503050406030204" pitchFamily="18" charset="0"/>
                              </a:rPr>
                              <m:t>𝑇</m:t>
                            </m:r>
                          </m:den>
                        </m:f>
                        <m:r>
                          <a:rPr lang="en-US" altLang="ko-KR" sz="1200" i="1">
                            <a:latin typeface="Cambria Math" panose="02040503050406030204" pitchFamily="18" charset="0"/>
                          </a:rPr>
                          <m:t>𝜏</m:t>
                        </m:r>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75" name="직사각형 174">
                  <a:extLst>
                    <a:ext uri="{FF2B5EF4-FFF2-40B4-BE49-F238E27FC236}">
                      <a16:creationId xmlns:a16="http://schemas.microsoft.com/office/drawing/2014/main" id="{0A0CF62D-6DD9-4DF2-9C4D-673C93529E18}"/>
                    </a:ext>
                  </a:extLst>
                </p:cNvPr>
                <p:cNvSpPr>
                  <a:spLocks noRot="1" noChangeAspect="1" noMove="1" noResize="1" noEditPoints="1" noAdjustHandles="1" noChangeArrowheads="1" noChangeShapeType="1" noTextEdit="1"/>
                </p:cNvSpPr>
                <p:nvPr/>
              </p:nvSpPr>
              <p:spPr>
                <a:xfrm>
                  <a:off x="284168" y="4980875"/>
                  <a:ext cx="1288366" cy="449482"/>
                </a:xfrm>
                <a:prstGeom prst="rect">
                  <a:avLst/>
                </a:prstGeom>
                <a:blipFill>
                  <a:blip r:embed="rId53"/>
                  <a:stretch>
                    <a:fillRect/>
                  </a:stretch>
                </a:blipFill>
              </p:spPr>
              <p:txBody>
                <a:bodyPr/>
                <a:lstStyle/>
                <a:p>
                  <a:r>
                    <a:rPr lang="ko-KR" altLang="en-US">
                      <a:noFill/>
                    </a:rPr>
                    <a:t> </a:t>
                  </a:r>
                </a:p>
              </p:txBody>
            </p:sp>
          </mc:Fallback>
        </mc:AlternateContent>
        <p:sp>
          <p:nvSpPr>
            <p:cNvPr id="176" name="직사각형 175">
              <a:extLst>
                <a:ext uri="{FF2B5EF4-FFF2-40B4-BE49-F238E27FC236}">
                  <a16:creationId xmlns:a16="http://schemas.microsoft.com/office/drawing/2014/main" id="{FCF16F79-6306-4017-974F-EA774273FFD3}"/>
                </a:ext>
              </a:extLst>
            </p:cNvPr>
            <p:cNvSpPr/>
            <p:nvPr/>
          </p:nvSpPr>
          <p:spPr>
            <a:xfrm>
              <a:off x="1521698" y="5067630"/>
              <a:ext cx="1128835"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err="1">
                  <a:solidFill>
                    <a:srgbClr val="333333"/>
                  </a:solidFill>
                  <a:latin typeface="Arial Narrow" panose="020B0606020202030204" pitchFamily="34" charset="0"/>
                  <a:ea typeface="LG스마트체 Regular" panose="020B0600000101010101" pitchFamily="50" charset="-127"/>
                </a:rPr>
                <a:t>맥놀이</a:t>
              </a:r>
              <a:r>
                <a:rPr lang="ko-KR" altLang="en-US" sz="1200" dirty="0">
                  <a:solidFill>
                    <a:srgbClr val="333333"/>
                  </a:solidFill>
                  <a:latin typeface="Arial Narrow" panose="020B0606020202030204" pitchFamily="34" charset="0"/>
                  <a:ea typeface="LG스마트체 Regular" panose="020B0600000101010101" pitchFamily="50" charset="-127"/>
                </a:rPr>
                <a:t> 주파수</a:t>
              </a:r>
            </a:p>
          </p:txBody>
        </p:sp>
      </p:grpSp>
      <p:grpSp>
        <p:nvGrpSpPr>
          <p:cNvPr id="177" name="그룹 176">
            <a:extLst>
              <a:ext uri="{FF2B5EF4-FFF2-40B4-BE49-F238E27FC236}">
                <a16:creationId xmlns:a16="http://schemas.microsoft.com/office/drawing/2014/main" id="{C6080D4F-FF82-4BBF-BF08-91162B6B97BA}"/>
              </a:ext>
            </a:extLst>
          </p:cNvPr>
          <p:cNvGrpSpPr/>
          <p:nvPr/>
        </p:nvGrpSpPr>
        <p:grpSpPr>
          <a:xfrm>
            <a:off x="18382" y="5342766"/>
            <a:ext cx="1913433" cy="475771"/>
            <a:chOff x="284294" y="5409262"/>
            <a:chExt cx="1913433" cy="475771"/>
          </a:xfrm>
        </p:grpSpPr>
        <mc:AlternateContent xmlns:mc="http://schemas.openxmlformats.org/markup-compatibility/2006" xmlns:a14="http://schemas.microsoft.com/office/drawing/2010/main">
          <mc:Choice Requires="a14">
            <p:sp>
              <p:nvSpPr>
                <p:cNvPr id="178" name="직사각형 177">
                  <a:extLst>
                    <a:ext uri="{FF2B5EF4-FFF2-40B4-BE49-F238E27FC236}">
                      <a16:creationId xmlns:a16="http://schemas.microsoft.com/office/drawing/2014/main" id="{FFB951A5-EDA9-4903-8E85-78DB4685730C}"/>
                    </a:ext>
                  </a:extLst>
                </p:cNvPr>
                <p:cNvSpPr/>
                <p:nvPr/>
              </p:nvSpPr>
              <p:spPr>
                <a:xfrm>
                  <a:off x="284294" y="5409262"/>
                  <a:ext cx="1161728" cy="4757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200" i="1" smtClean="0">
                            <a:latin typeface="Cambria Math" panose="02040503050406030204" pitchFamily="18" charset="0"/>
                          </a:rPr>
                          <m:t>𝜏</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𝑓𝑇</m:t>
                            </m:r>
                          </m:num>
                          <m:den>
                            <m:r>
                              <a:rPr lang="en-US" altLang="ko-KR" sz="1200" b="0" i="1" smtClean="0">
                                <a:latin typeface="Cambria Math" panose="02040503050406030204" pitchFamily="18" charset="0"/>
                              </a:rPr>
                              <m:t>2</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78" name="직사각형 177">
                  <a:extLst>
                    <a:ext uri="{FF2B5EF4-FFF2-40B4-BE49-F238E27FC236}">
                      <a16:creationId xmlns:a16="http://schemas.microsoft.com/office/drawing/2014/main" id="{FFB951A5-EDA9-4903-8E85-78DB4685730C}"/>
                    </a:ext>
                  </a:extLst>
                </p:cNvPr>
                <p:cNvSpPr>
                  <a:spLocks noRot="1" noChangeAspect="1" noMove="1" noResize="1" noEditPoints="1" noAdjustHandles="1" noChangeArrowheads="1" noChangeShapeType="1" noTextEdit="1"/>
                </p:cNvSpPr>
                <p:nvPr/>
              </p:nvSpPr>
              <p:spPr>
                <a:xfrm>
                  <a:off x="284294" y="5409262"/>
                  <a:ext cx="1161728" cy="475771"/>
                </a:xfrm>
                <a:prstGeom prst="rect">
                  <a:avLst/>
                </a:prstGeom>
                <a:blipFill>
                  <a:blip r:embed="rId54"/>
                  <a:stretch>
                    <a:fillRect b="-5128"/>
                  </a:stretch>
                </a:blipFill>
              </p:spPr>
              <p:txBody>
                <a:bodyPr/>
                <a:lstStyle/>
                <a:p>
                  <a:r>
                    <a:rPr lang="ko-KR" altLang="en-US">
                      <a:noFill/>
                    </a:rPr>
                    <a:t> </a:t>
                  </a:r>
                </a:p>
              </p:txBody>
            </p:sp>
          </mc:Fallback>
        </mc:AlternateContent>
        <p:sp>
          <p:nvSpPr>
            <p:cNvPr id="179" name="직사각형 178">
              <a:extLst>
                <a:ext uri="{FF2B5EF4-FFF2-40B4-BE49-F238E27FC236}">
                  <a16:creationId xmlns:a16="http://schemas.microsoft.com/office/drawing/2014/main" id="{76F1FB4A-5D4B-403A-A391-800E51B67D74}"/>
                </a:ext>
              </a:extLst>
            </p:cNvPr>
            <p:cNvSpPr/>
            <p:nvPr/>
          </p:nvSpPr>
          <p:spPr>
            <a:xfrm>
              <a:off x="1344608" y="5508071"/>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시간 지연</a:t>
              </a:r>
            </a:p>
          </p:txBody>
        </p:sp>
      </p:grpSp>
      <p:grpSp>
        <p:nvGrpSpPr>
          <p:cNvPr id="7" name="그룹 6">
            <a:extLst>
              <a:ext uri="{FF2B5EF4-FFF2-40B4-BE49-F238E27FC236}">
                <a16:creationId xmlns:a16="http://schemas.microsoft.com/office/drawing/2014/main" id="{D6212E07-14FC-4DA5-A727-C381677C36AE}"/>
              </a:ext>
            </a:extLst>
          </p:cNvPr>
          <p:cNvGrpSpPr/>
          <p:nvPr/>
        </p:nvGrpSpPr>
        <p:grpSpPr>
          <a:xfrm>
            <a:off x="2395696" y="4705307"/>
            <a:ext cx="2557828" cy="1711790"/>
            <a:chOff x="2340280" y="4736113"/>
            <a:chExt cx="2557828" cy="1711790"/>
          </a:xfrm>
        </p:grpSpPr>
        <mc:AlternateContent xmlns:mc="http://schemas.openxmlformats.org/markup-compatibility/2006" xmlns:a14="http://schemas.microsoft.com/office/drawing/2010/main">
          <mc:Choice Requires="a14">
            <p:sp>
              <p:nvSpPr>
                <p:cNvPr id="190" name="직사각형 189">
                  <a:extLst>
                    <a:ext uri="{FF2B5EF4-FFF2-40B4-BE49-F238E27FC236}">
                      <a16:creationId xmlns:a16="http://schemas.microsoft.com/office/drawing/2014/main" id="{422921CB-2F8C-4AED-9FD3-7209F5411D06}"/>
                    </a:ext>
                  </a:extLst>
                </p:cNvPr>
                <p:cNvSpPr/>
                <p:nvPr/>
              </p:nvSpPr>
              <p:spPr>
                <a:xfrm>
                  <a:off x="2451112" y="6201682"/>
                  <a:ext cx="1208792" cy="246221"/>
                </a:xfrm>
                <a:prstGeom prst="rect">
                  <a:avLst/>
                </a:prstGeom>
              </p:spPr>
              <p:txBody>
                <a:bodyPr wrap="none">
                  <a:spAutoFit/>
                </a:bodyPr>
                <a:lstStyle/>
                <a:p>
                  <a:r>
                    <a:rPr lang="en-US" altLang="ko-KR" sz="1000" dirty="0">
                      <a:ea typeface="LG스마트체 Regular" panose="020B0600000101010101" pitchFamily="50" charset="-127"/>
                    </a:rPr>
                    <a:t>※ </a:t>
                  </a:r>
                  <a14:m>
                    <m:oMath xmlns:m="http://schemas.openxmlformats.org/officeDocument/2006/math">
                      <m:sSub>
                        <m:sSubPr>
                          <m:ctrlPr>
                            <a:rPr lang="en-US" altLang="ko-KR" sz="1000" i="1">
                              <a:latin typeface="Cambria Math" panose="02040503050406030204" pitchFamily="18" charset="0"/>
                            </a:rPr>
                          </m:ctrlPr>
                        </m:sSubPr>
                        <m:e>
                          <m:r>
                            <a:rPr lang="en-US" altLang="ko-KR" sz="1000" i="1">
                              <a:latin typeface="Cambria Math" panose="02040503050406030204" pitchFamily="18" charset="0"/>
                            </a:rPr>
                            <m:t>𝑓</m:t>
                          </m:r>
                        </m:e>
                        <m:sub>
                          <m:r>
                            <a:rPr lang="en-US" altLang="ko-KR" sz="1000" i="1">
                              <a:latin typeface="Cambria Math" panose="02040503050406030204" pitchFamily="18" charset="0"/>
                            </a:rPr>
                            <m:t>𝑠</m:t>
                          </m:r>
                        </m:sub>
                      </m:sSub>
                    </m:oMath>
                  </a14:m>
                  <a:r>
                    <a:rPr lang="en-US" altLang="ko-KR" sz="1000" dirty="0">
                      <a:latin typeface="LG스마트체 Regular" panose="020B0600000101010101" pitchFamily="50" charset="-127"/>
                      <a:ea typeface="LG스마트체 Regular" panose="020B0600000101010101" pitchFamily="50" charset="-127"/>
                    </a:rPr>
                    <a:t>: </a:t>
                  </a:r>
                  <a:r>
                    <a:rPr lang="ko-KR" altLang="en-US" sz="1000" dirty="0">
                      <a:latin typeface="LG스마트체 Regular" panose="020B0600000101010101" pitchFamily="50" charset="-127"/>
                      <a:ea typeface="LG스마트체 Regular" panose="020B0600000101010101" pitchFamily="50" charset="-127"/>
                    </a:rPr>
                    <a:t>샘플링 주파수</a:t>
                  </a:r>
                </a:p>
              </p:txBody>
            </p:sp>
          </mc:Choice>
          <mc:Fallback xmlns="">
            <p:sp>
              <p:nvSpPr>
                <p:cNvPr id="190" name="직사각형 189">
                  <a:extLst>
                    <a:ext uri="{FF2B5EF4-FFF2-40B4-BE49-F238E27FC236}">
                      <a16:creationId xmlns:a16="http://schemas.microsoft.com/office/drawing/2014/main" id="{422921CB-2F8C-4AED-9FD3-7209F5411D06}"/>
                    </a:ext>
                  </a:extLst>
                </p:cNvPr>
                <p:cNvSpPr>
                  <a:spLocks noRot="1" noChangeAspect="1" noMove="1" noResize="1" noEditPoints="1" noAdjustHandles="1" noChangeArrowheads="1" noChangeShapeType="1" noTextEdit="1"/>
                </p:cNvSpPr>
                <p:nvPr/>
              </p:nvSpPr>
              <p:spPr>
                <a:xfrm>
                  <a:off x="2451112" y="6201682"/>
                  <a:ext cx="1208792" cy="246221"/>
                </a:xfrm>
                <a:prstGeom prst="rect">
                  <a:avLst/>
                </a:prstGeom>
                <a:blipFill>
                  <a:blip r:embed="rId55"/>
                  <a:stretch>
                    <a:fillRect b="-12195"/>
                  </a:stretch>
                </a:blipFill>
              </p:spPr>
              <p:txBody>
                <a:bodyPr/>
                <a:lstStyle/>
                <a:p>
                  <a:r>
                    <a:rPr lang="ko-KR" altLang="en-US">
                      <a:noFill/>
                    </a:rPr>
                    <a:t> </a:t>
                  </a:r>
                </a:p>
              </p:txBody>
            </p:sp>
          </mc:Fallback>
        </mc:AlternateContent>
        <p:grpSp>
          <p:nvGrpSpPr>
            <p:cNvPr id="5" name="그룹 4">
              <a:extLst>
                <a:ext uri="{FF2B5EF4-FFF2-40B4-BE49-F238E27FC236}">
                  <a16:creationId xmlns:a16="http://schemas.microsoft.com/office/drawing/2014/main" id="{7F1443D8-5371-4FBF-A641-315A7B6ADFC7}"/>
                </a:ext>
              </a:extLst>
            </p:cNvPr>
            <p:cNvGrpSpPr/>
            <p:nvPr/>
          </p:nvGrpSpPr>
          <p:grpSpPr>
            <a:xfrm>
              <a:off x="2340280" y="5168613"/>
              <a:ext cx="2557828" cy="440890"/>
              <a:chOff x="2266392" y="5021126"/>
              <a:chExt cx="2557828" cy="440890"/>
            </a:xfrm>
          </p:grpSpPr>
          <mc:AlternateContent xmlns:mc="http://schemas.openxmlformats.org/markup-compatibility/2006" xmlns:a14="http://schemas.microsoft.com/office/drawing/2010/main">
            <mc:Choice Requires="a14">
              <p:sp>
                <p:nvSpPr>
                  <p:cNvPr id="218" name="직사각형 217">
                    <a:extLst>
                      <a:ext uri="{FF2B5EF4-FFF2-40B4-BE49-F238E27FC236}">
                        <a16:creationId xmlns:a16="http://schemas.microsoft.com/office/drawing/2014/main" id="{3EAB1E33-6D63-4299-A661-002FF8BA55B1}"/>
                      </a:ext>
                    </a:extLst>
                  </p:cNvPr>
                  <p:cNvSpPr/>
                  <p:nvPr/>
                </p:nvSpPr>
                <p:spPr>
                  <a:xfrm>
                    <a:off x="2266392" y="5021126"/>
                    <a:ext cx="1281505" cy="44089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num>
                            <m:den>
                              <m:r>
                                <a:rPr lang="en-US" altLang="ko-KR" sz="1200" b="0" i="1" smtClean="0">
                                  <a:latin typeface="Cambria Math" panose="02040503050406030204" pitchFamily="18" charset="0"/>
                                </a:rPr>
                                <m:t>2</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18" name="직사각형 217">
                    <a:extLst>
                      <a:ext uri="{FF2B5EF4-FFF2-40B4-BE49-F238E27FC236}">
                        <a16:creationId xmlns:a16="http://schemas.microsoft.com/office/drawing/2014/main" id="{3EAB1E33-6D63-4299-A661-002FF8BA55B1}"/>
                      </a:ext>
                    </a:extLst>
                  </p:cNvPr>
                  <p:cNvSpPr>
                    <a:spLocks noRot="1" noChangeAspect="1" noMove="1" noResize="1" noEditPoints="1" noAdjustHandles="1" noChangeArrowheads="1" noChangeShapeType="1" noTextEdit="1"/>
                  </p:cNvSpPr>
                  <p:nvPr/>
                </p:nvSpPr>
                <p:spPr>
                  <a:xfrm>
                    <a:off x="2266392" y="5021126"/>
                    <a:ext cx="1281505" cy="440890"/>
                  </a:xfrm>
                  <a:prstGeom prst="rect">
                    <a:avLst/>
                  </a:prstGeom>
                  <a:blipFill>
                    <a:blip r:embed="rId56"/>
                    <a:stretch>
                      <a:fillRect b="-4167"/>
                    </a:stretch>
                  </a:blipFill>
                </p:spPr>
                <p:txBody>
                  <a:bodyPr/>
                  <a:lstStyle/>
                  <a:p>
                    <a:r>
                      <a:rPr lang="ko-KR" altLang="en-US">
                        <a:noFill/>
                      </a:rPr>
                      <a:t> </a:t>
                    </a:r>
                  </a:p>
                </p:txBody>
              </p:sp>
            </mc:Fallback>
          </mc:AlternateContent>
          <p:sp>
            <p:nvSpPr>
              <p:cNvPr id="219" name="직사각형 218">
                <a:extLst>
                  <a:ext uri="{FF2B5EF4-FFF2-40B4-BE49-F238E27FC236}">
                    <a16:creationId xmlns:a16="http://schemas.microsoft.com/office/drawing/2014/main" id="{67C71C9D-7E4C-4F57-9811-99D696A8FC32}"/>
                  </a:ext>
                </a:extLst>
              </p:cNvPr>
              <p:cNvSpPr/>
              <p:nvPr/>
            </p:nvSpPr>
            <p:spPr>
              <a:xfrm>
                <a:off x="3620044" y="5103072"/>
                <a:ext cx="1204176" cy="276999"/>
              </a:xfrm>
              <a:prstGeom prst="rect">
                <a:avLst/>
              </a:prstGeom>
            </p:spPr>
            <p:txBody>
              <a:bodyPr wrap="squar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거리 해상도</a:t>
                </a:r>
              </a:p>
            </p:txBody>
          </p:sp>
        </p:grpSp>
        <p:grpSp>
          <p:nvGrpSpPr>
            <p:cNvPr id="6" name="그룹 5">
              <a:extLst>
                <a:ext uri="{FF2B5EF4-FFF2-40B4-BE49-F238E27FC236}">
                  <a16:creationId xmlns:a16="http://schemas.microsoft.com/office/drawing/2014/main" id="{EB929EFA-879E-4010-8C43-442E9B109B40}"/>
                </a:ext>
              </a:extLst>
            </p:cNvPr>
            <p:cNvGrpSpPr/>
            <p:nvPr/>
          </p:nvGrpSpPr>
          <p:grpSpPr>
            <a:xfrm>
              <a:off x="2340280" y="4736113"/>
              <a:ext cx="2206771" cy="475771"/>
              <a:chOff x="2266392" y="4655204"/>
              <a:chExt cx="2206771" cy="475771"/>
            </a:xfrm>
          </p:grpSpPr>
          <mc:AlternateContent xmlns:mc="http://schemas.openxmlformats.org/markup-compatibility/2006" xmlns:a14="http://schemas.microsoft.com/office/drawing/2010/main">
            <mc:Choice Requires="a14">
              <p:sp>
                <p:nvSpPr>
                  <p:cNvPr id="216" name="직사각형 215">
                    <a:extLst>
                      <a:ext uri="{FF2B5EF4-FFF2-40B4-BE49-F238E27FC236}">
                        <a16:creationId xmlns:a16="http://schemas.microsoft.com/office/drawing/2014/main" id="{298FEB53-2D2C-44DC-A8C7-993722A919F5}"/>
                      </a:ext>
                    </a:extLst>
                  </p:cNvPr>
                  <p:cNvSpPr/>
                  <p:nvPr/>
                </p:nvSpPr>
                <p:spPr>
                  <a:xfrm>
                    <a:off x="2266392" y="4655204"/>
                    <a:ext cx="1782747" cy="4757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r>
                                <a:rPr lang="en-US" altLang="ko-KR" sz="1200" i="1" smtClean="0">
                                  <a:latin typeface="Cambria Math" panose="02040503050406030204" pitchFamily="18" charset="0"/>
                                </a:rPr>
                                <m:t>𝜏</m:t>
                              </m:r>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1" i="0" smtClean="0">
                                  <a:solidFill>
                                    <a:schemeClr val="tx1"/>
                                  </a:solidFill>
                                  <a:latin typeface="Cambria Math" panose="02040503050406030204" pitchFamily="18" charset="0"/>
                                </a:rPr>
                                <m:t>𝚫</m:t>
                              </m:r>
                              <m:r>
                                <a:rPr lang="en-US" altLang="ko-KR" sz="1200" b="1" i="1" smtClean="0">
                                  <a:solidFill>
                                    <a:schemeClr val="tx1"/>
                                  </a:solidFill>
                                  <a:latin typeface="Cambria Math" panose="02040503050406030204" pitchFamily="18" charset="0"/>
                                </a:rPr>
                                <m:t>𝒇</m:t>
                              </m:r>
                              <m:r>
                                <a:rPr lang="en-US" altLang="ko-KR" sz="1200" b="0" i="1" smtClean="0">
                                  <a:latin typeface="Cambria Math" panose="02040503050406030204" pitchFamily="18" charset="0"/>
                                </a:rPr>
                                <m:t>𝑐𝑇</m:t>
                              </m:r>
                            </m:num>
                            <m:den>
                              <m:r>
                                <a:rPr lang="en-US" altLang="ko-KR" sz="1200" b="0" i="1" smtClean="0">
                                  <a:latin typeface="Cambria Math" panose="02040503050406030204" pitchFamily="18" charset="0"/>
                                </a:rPr>
                                <m:t>2</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16" name="직사각형 215">
                    <a:extLst>
                      <a:ext uri="{FF2B5EF4-FFF2-40B4-BE49-F238E27FC236}">
                        <a16:creationId xmlns:a16="http://schemas.microsoft.com/office/drawing/2014/main" id="{298FEB53-2D2C-44DC-A8C7-993722A919F5}"/>
                      </a:ext>
                    </a:extLst>
                  </p:cNvPr>
                  <p:cNvSpPr>
                    <a:spLocks noRot="1" noChangeAspect="1" noMove="1" noResize="1" noEditPoints="1" noAdjustHandles="1" noChangeArrowheads="1" noChangeShapeType="1" noTextEdit="1"/>
                  </p:cNvSpPr>
                  <p:nvPr/>
                </p:nvSpPr>
                <p:spPr>
                  <a:xfrm>
                    <a:off x="2266392" y="4655204"/>
                    <a:ext cx="1782747" cy="475771"/>
                  </a:xfrm>
                  <a:prstGeom prst="rect">
                    <a:avLst/>
                  </a:prstGeom>
                  <a:blipFill>
                    <a:blip r:embed="rId57"/>
                    <a:stretch>
                      <a:fillRect b="-3846"/>
                    </a:stretch>
                  </a:blipFill>
                </p:spPr>
                <p:txBody>
                  <a:bodyPr/>
                  <a:lstStyle/>
                  <a:p>
                    <a:r>
                      <a:rPr lang="ko-KR" altLang="en-US">
                        <a:noFill/>
                      </a:rPr>
                      <a:t> </a:t>
                    </a:r>
                  </a:p>
                </p:txBody>
              </p:sp>
            </mc:Fallback>
          </mc:AlternateContent>
          <p:sp>
            <p:nvSpPr>
              <p:cNvPr id="217" name="직사각형 216">
                <a:extLst>
                  <a:ext uri="{FF2B5EF4-FFF2-40B4-BE49-F238E27FC236}">
                    <a16:creationId xmlns:a16="http://schemas.microsoft.com/office/drawing/2014/main" id="{C7DB4713-28E7-4D19-9C99-0DEC66326D69}"/>
                  </a:ext>
                </a:extLst>
              </p:cNvPr>
              <p:cNvSpPr/>
              <p:nvPr/>
            </p:nvSpPr>
            <p:spPr>
              <a:xfrm>
                <a:off x="3620044" y="4754590"/>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물체 거리</a:t>
                </a:r>
              </a:p>
            </p:txBody>
          </p:sp>
        </p:grpSp>
        <p:grpSp>
          <p:nvGrpSpPr>
            <p:cNvPr id="3" name="그룹 2">
              <a:extLst>
                <a:ext uri="{FF2B5EF4-FFF2-40B4-BE49-F238E27FC236}">
                  <a16:creationId xmlns:a16="http://schemas.microsoft.com/office/drawing/2014/main" id="{418A4A89-5C6E-42BE-896E-7EF5920B8A3A}"/>
                </a:ext>
              </a:extLst>
            </p:cNvPr>
            <p:cNvGrpSpPr/>
            <p:nvPr/>
          </p:nvGrpSpPr>
          <p:grpSpPr>
            <a:xfrm>
              <a:off x="2340280" y="5769182"/>
              <a:ext cx="2206771" cy="475771"/>
              <a:chOff x="2266392" y="5782850"/>
              <a:chExt cx="2206771" cy="475771"/>
            </a:xfrm>
          </p:grpSpPr>
          <mc:AlternateContent xmlns:mc="http://schemas.openxmlformats.org/markup-compatibility/2006" xmlns:a14="http://schemas.microsoft.com/office/drawing/2010/main">
            <mc:Choice Requires="a14">
              <p:sp>
                <p:nvSpPr>
                  <p:cNvPr id="206" name="직사각형 205">
                    <a:extLst>
                      <a:ext uri="{FF2B5EF4-FFF2-40B4-BE49-F238E27FC236}">
                        <a16:creationId xmlns:a16="http://schemas.microsoft.com/office/drawing/2014/main" id="{2871E121-9C50-4CCD-86C0-33B9DC5D978D}"/>
                      </a:ext>
                    </a:extLst>
                  </p:cNvPr>
                  <p:cNvSpPr/>
                  <p:nvPr/>
                </p:nvSpPr>
                <p:spPr>
                  <a:xfrm>
                    <a:off x="2266392" y="5782850"/>
                    <a:ext cx="1424877" cy="47577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𝑚𝑎𝑥</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𝑠</m:t>
                                  </m:r>
                                </m:sub>
                              </m:sSub>
                              <m:r>
                                <a:rPr lang="en-US" altLang="ko-KR" sz="1200" b="0" i="1" smtClean="0">
                                  <a:latin typeface="Cambria Math" panose="02040503050406030204" pitchFamily="18" charset="0"/>
                                </a:rPr>
                                <m:t>𝑐𝑇</m:t>
                              </m:r>
                            </m:num>
                            <m:den>
                              <m:r>
                                <a:rPr lang="en-US" altLang="ko-KR" sz="1200" b="0" i="1" smtClean="0">
                                  <a:latin typeface="Cambria Math" panose="02040503050406030204" pitchFamily="18" charset="0"/>
                                </a:rPr>
                                <m:t>4</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oMath>
                      </m:oMathPara>
                    </a14:m>
                    <a:endParaRPr lang="en-US" altLang="ko-KR" sz="1200" i="1" dirty="0">
                      <a:latin typeface="Cambria Math" panose="02040503050406030204" pitchFamily="18" charset="0"/>
                    </a:endParaRPr>
                  </a:p>
                </p:txBody>
              </p:sp>
            </mc:Choice>
            <mc:Fallback xmlns="">
              <p:sp>
                <p:nvSpPr>
                  <p:cNvPr id="206" name="직사각형 205">
                    <a:extLst>
                      <a:ext uri="{FF2B5EF4-FFF2-40B4-BE49-F238E27FC236}">
                        <a16:creationId xmlns:a16="http://schemas.microsoft.com/office/drawing/2014/main" id="{2871E121-9C50-4CCD-86C0-33B9DC5D978D}"/>
                      </a:ext>
                    </a:extLst>
                  </p:cNvPr>
                  <p:cNvSpPr>
                    <a:spLocks noRot="1" noChangeAspect="1" noMove="1" noResize="1" noEditPoints="1" noAdjustHandles="1" noChangeArrowheads="1" noChangeShapeType="1" noTextEdit="1"/>
                  </p:cNvSpPr>
                  <p:nvPr/>
                </p:nvSpPr>
                <p:spPr>
                  <a:xfrm>
                    <a:off x="2266392" y="5782850"/>
                    <a:ext cx="1424877" cy="475771"/>
                  </a:xfrm>
                  <a:prstGeom prst="rect">
                    <a:avLst/>
                  </a:prstGeom>
                  <a:blipFill>
                    <a:blip r:embed="rId58"/>
                    <a:stretch>
                      <a:fillRect b="-5128"/>
                    </a:stretch>
                  </a:blipFill>
                </p:spPr>
                <p:txBody>
                  <a:bodyPr/>
                  <a:lstStyle/>
                  <a:p>
                    <a:r>
                      <a:rPr lang="ko-KR" altLang="en-US">
                        <a:noFill/>
                      </a:rPr>
                      <a:t> </a:t>
                    </a:r>
                  </a:p>
                </p:txBody>
              </p:sp>
            </mc:Fallback>
          </mc:AlternateContent>
          <p:sp>
            <p:nvSpPr>
              <p:cNvPr id="210" name="직사각형 209">
                <a:extLst>
                  <a:ext uri="{FF2B5EF4-FFF2-40B4-BE49-F238E27FC236}">
                    <a16:creationId xmlns:a16="http://schemas.microsoft.com/office/drawing/2014/main" id="{8FF84F3C-A527-44AD-9089-52AB812495D8}"/>
                  </a:ext>
                </a:extLst>
              </p:cNvPr>
              <p:cNvSpPr/>
              <p:nvPr/>
            </p:nvSpPr>
            <p:spPr>
              <a:xfrm>
                <a:off x="3620044" y="5882236"/>
                <a:ext cx="853119"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최대 거리</a:t>
                </a:r>
              </a:p>
            </p:txBody>
          </p:sp>
        </p:grpSp>
        <mc:AlternateContent xmlns:mc="http://schemas.openxmlformats.org/markup-compatibility/2006" xmlns:a14="http://schemas.microsoft.com/office/drawing/2010/main">
          <mc:Choice Requires="a14">
            <p:sp>
              <p:nvSpPr>
                <p:cNvPr id="204" name="직사각형 203">
                  <a:extLst>
                    <a:ext uri="{FF2B5EF4-FFF2-40B4-BE49-F238E27FC236}">
                      <a16:creationId xmlns:a16="http://schemas.microsoft.com/office/drawing/2014/main" id="{F3B9A12E-E428-4CF0-985A-A6B7C95E77EC}"/>
                    </a:ext>
                  </a:extLst>
                </p:cNvPr>
                <p:cNvSpPr/>
                <p:nvPr/>
              </p:nvSpPr>
              <p:spPr>
                <a:xfrm>
                  <a:off x="2451112" y="5566232"/>
                  <a:ext cx="1289135" cy="246221"/>
                </a:xfrm>
                <a:prstGeom prst="rect">
                  <a:avLst/>
                </a:prstGeom>
              </p:spPr>
              <p:txBody>
                <a:bodyPr wrap="none">
                  <a:spAutoFit/>
                </a:bodyPr>
                <a:lstStyle/>
                <a:p>
                  <a:r>
                    <a:rPr lang="en-US" altLang="ko-KR" sz="1000" dirty="0">
                      <a:ea typeface="LG스마트체 Regular" panose="020B0600000101010101" pitchFamily="50" charset="-127"/>
                    </a:rPr>
                    <a:t>※</a:t>
                  </a:r>
                  <a:r>
                    <a:rPr lang="en-US" altLang="ko-KR" sz="1000" b="0" dirty="0">
                      <a:latin typeface="LG스마트체 Regular" panose="020B0600000101010101" pitchFamily="50" charset="-127"/>
                      <a:ea typeface="LG스마트체 Regular" panose="020B0600000101010101" pitchFamily="50" charset="-127"/>
                    </a:rPr>
                    <a:t> </a:t>
                  </a:r>
                  <a:r>
                    <a:rPr lang="ko-KR" altLang="en-US" sz="1000" b="0" dirty="0">
                      <a:latin typeface="LG스마트체 Regular" panose="020B0600000101010101" pitchFamily="50" charset="-127"/>
                      <a:ea typeface="LG스마트체 Regular" panose="020B0600000101010101" pitchFamily="50" charset="-127"/>
                    </a:rPr>
                    <a:t>측</a:t>
                  </a:r>
                  <a14:m>
                    <m:oMath xmlns:m="http://schemas.openxmlformats.org/officeDocument/2006/math">
                      <m:r>
                        <a:rPr lang="ko-KR" altLang="en-US" sz="1000" i="1" dirty="0">
                          <a:latin typeface="Cambria Math" panose="02040503050406030204" pitchFamily="18" charset="0"/>
                          <a:ea typeface="LG스마트체 Regular" panose="020B0600000101010101" pitchFamily="50" charset="-127"/>
                        </a:rPr>
                        <m:t>정</m:t>
                      </m:r>
                      <m:r>
                        <a:rPr lang="en-US" altLang="ko-KR" sz="1000" b="0" i="1" dirty="0" smtClean="0">
                          <a:latin typeface="Cambria Math" panose="02040503050406030204" pitchFamily="18" charset="0"/>
                          <a:ea typeface="LG스마트체 Regular" panose="020B0600000101010101" pitchFamily="50" charset="-127"/>
                        </a:rPr>
                        <m:t> </m:t>
                      </m:r>
                      <m:r>
                        <a:rPr lang="ko-KR" altLang="en-US" sz="1000" i="1" dirty="0">
                          <a:latin typeface="Cambria Math" panose="02040503050406030204" pitchFamily="18" charset="0"/>
                          <a:ea typeface="LG스마트체 Regular" panose="020B0600000101010101" pitchFamily="50" charset="-127"/>
                        </a:rPr>
                        <m:t>시</m:t>
                      </m:r>
                      <m:r>
                        <a:rPr lang="ko-KR" altLang="en-US" sz="1000" i="1" dirty="0" smtClean="0">
                          <a:latin typeface="Cambria Math" panose="02040503050406030204" pitchFamily="18" charset="0"/>
                          <a:ea typeface="LG스마트체 Regular" panose="020B0600000101010101" pitchFamily="50" charset="-127"/>
                        </a:rPr>
                        <m:t>간</m:t>
                      </m:r>
                      <m:r>
                        <a:rPr lang="ko-KR" altLang="en-US" sz="1000" i="1" dirty="0">
                          <a:latin typeface="Cambria Math" panose="02040503050406030204" pitchFamily="18" charset="0"/>
                          <a:ea typeface="LG스마트체 Regular" panose="020B0600000101010101" pitchFamily="50" charset="-127"/>
                        </a:rPr>
                        <m:t>이</m:t>
                      </m:r>
                      <m:r>
                        <a:rPr lang="en-US" altLang="ko-KR" sz="1000" b="0" i="1" dirty="0" smtClean="0">
                          <a:latin typeface="Cambria Math" panose="02040503050406030204" pitchFamily="18" charset="0"/>
                          <a:ea typeface="LG스마트체 Regular" panose="020B0600000101010101" pitchFamily="50" charset="-127"/>
                        </a:rPr>
                        <m:t> </m:t>
                      </m:r>
                      <m:r>
                        <a:rPr lang="en-US" altLang="ko-KR" sz="1000" b="0" i="1" smtClean="0">
                          <a:latin typeface="Cambria Math" panose="02040503050406030204" pitchFamily="18" charset="0"/>
                          <a:ea typeface="LG스마트체 Regular" panose="020B0600000101010101" pitchFamily="50" charset="-127"/>
                        </a:rPr>
                        <m:t>𝑇</m:t>
                      </m:r>
                      <m:r>
                        <a:rPr lang="ko-KR" altLang="en-US" sz="1000" i="1">
                          <a:latin typeface="Cambria Math" panose="02040503050406030204" pitchFamily="18" charset="0"/>
                          <a:ea typeface="LG스마트체 Regular" panose="020B0600000101010101" pitchFamily="50" charset="-127"/>
                        </a:rPr>
                        <m:t>일</m:t>
                      </m:r>
                    </m:oMath>
                  </a14:m>
                  <a:r>
                    <a:rPr lang="ko-KR" altLang="en-US" sz="1000" dirty="0">
                      <a:latin typeface="LG스마트체 Regular" panose="020B0600000101010101" pitchFamily="50" charset="-127"/>
                      <a:ea typeface="LG스마트체 Regular" panose="020B0600000101010101" pitchFamily="50" charset="-127"/>
                    </a:rPr>
                    <a:t> 때</a:t>
                  </a:r>
                </a:p>
              </p:txBody>
            </p:sp>
          </mc:Choice>
          <mc:Fallback xmlns="">
            <p:sp>
              <p:nvSpPr>
                <p:cNvPr id="204" name="직사각형 203">
                  <a:extLst>
                    <a:ext uri="{FF2B5EF4-FFF2-40B4-BE49-F238E27FC236}">
                      <a16:creationId xmlns:a16="http://schemas.microsoft.com/office/drawing/2014/main" id="{F3B9A12E-E428-4CF0-985A-A6B7C95E77EC}"/>
                    </a:ext>
                  </a:extLst>
                </p:cNvPr>
                <p:cNvSpPr>
                  <a:spLocks noRot="1" noChangeAspect="1" noMove="1" noResize="1" noEditPoints="1" noAdjustHandles="1" noChangeArrowheads="1" noChangeShapeType="1" noTextEdit="1"/>
                </p:cNvSpPr>
                <p:nvPr/>
              </p:nvSpPr>
              <p:spPr>
                <a:xfrm>
                  <a:off x="2451112" y="5566232"/>
                  <a:ext cx="1289135" cy="246221"/>
                </a:xfrm>
                <a:prstGeom prst="rect">
                  <a:avLst/>
                </a:prstGeom>
                <a:blipFill>
                  <a:blip r:embed="rId59"/>
                  <a:stretch>
                    <a:fillRect b="-15000"/>
                  </a:stretch>
                </a:blipFill>
              </p:spPr>
              <p:txBody>
                <a:bodyPr/>
                <a:lstStyle/>
                <a:p>
                  <a:r>
                    <a:rPr lang="ko-KR" altLang="en-US">
                      <a:noFill/>
                    </a:rPr>
                    <a:t> </a:t>
                  </a:r>
                </a:p>
              </p:txBody>
            </p:sp>
          </mc:Fallback>
        </mc:AlternateContent>
      </p:grpSp>
      <p:sp>
        <p:nvSpPr>
          <p:cNvPr id="254" name="TextBox 253">
            <a:extLst>
              <a:ext uri="{FF2B5EF4-FFF2-40B4-BE49-F238E27FC236}">
                <a16:creationId xmlns:a16="http://schemas.microsoft.com/office/drawing/2014/main" id="{6599C535-077F-406A-91F9-EE52A462D440}"/>
              </a:ext>
            </a:extLst>
          </p:cNvPr>
          <p:cNvSpPr txBox="1"/>
          <p:nvPr/>
        </p:nvSpPr>
        <p:spPr>
          <a:xfrm>
            <a:off x="4997913" y="2845285"/>
            <a:ext cx="3090452" cy="276999"/>
          </a:xfrm>
          <a:prstGeom prst="rect">
            <a:avLst/>
          </a:prstGeom>
          <a:noFill/>
        </p:spPr>
        <p:txBody>
          <a:bodyPr wrap="square" rtlCol="0">
            <a:spAutoFit/>
          </a:bodyPr>
          <a:lstStyle/>
          <a:p>
            <a:pPr>
              <a:spcAft>
                <a:spcPts val="300"/>
              </a:spcAft>
            </a:pPr>
            <a:r>
              <a:rPr lang="ko-KR" altLang="en-US" sz="1200" dirty="0">
                <a:solidFill>
                  <a:srgbClr val="333333"/>
                </a:solidFill>
                <a:latin typeface="Arial Narrow" panose="020B0606020202030204" pitchFamily="34" charset="0"/>
                <a:ea typeface="LG스마트체 Regular" panose="020B0600000101010101" pitchFamily="50" charset="-127"/>
              </a:rPr>
              <a:t>도플러 효과 발생</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grpSp>
        <p:nvGrpSpPr>
          <p:cNvPr id="255" name="그룹 254">
            <a:extLst>
              <a:ext uri="{FF2B5EF4-FFF2-40B4-BE49-F238E27FC236}">
                <a16:creationId xmlns:a16="http://schemas.microsoft.com/office/drawing/2014/main" id="{33F2166A-8CA3-41C1-B510-894BCB7D412E}"/>
              </a:ext>
            </a:extLst>
          </p:cNvPr>
          <p:cNvGrpSpPr/>
          <p:nvPr/>
        </p:nvGrpSpPr>
        <p:grpSpPr>
          <a:xfrm>
            <a:off x="4966971" y="3130890"/>
            <a:ext cx="2852987" cy="684803"/>
            <a:chOff x="6342845" y="3325454"/>
            <a:chExt cx="2852987" cy="684803"/>
          </a:xfrm>
        </p:grpSpPr>
        <mc:AlternateContent xmlns:mc="http://schemas.openxmlformats.org/markup-compatibility/2006" xmlns:a14="http://schemas.microsoft.com/office/drawing/2010/main">
          <mc:Choice Requires="a14">
            <p:sp>
              <p:nvSpPr>
                <p:cNvPr id="256" name="직사각형 255">
                  <a:extLst>
                    <a:ext uri="{FF2B5EF4-FFF2-40B4-BE49-F238E27FC236}">
                      <a16:creationId xmlns:a16="http://schemas.microsoft.com/office/drawing/2014/main" id="{12CA88E6-E22B-4160-A778-917D76606197}"/>
                    </a:ext>
                  </a:extLst>
                </p:cNvPr>
                <p:cNvSpPr/>
                <p:nvPr/>
              </p:nvSpPr>
              <p:spPr>
                <a:xfrm>
                  <a:off x="6342845" y="3406630"/>
                  <a:ext cx="1288879" cy="4188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d>
                          <m:dPr>
                            <m:ctrlPr>
                              <a:rPr lang="en-US" altLang="ko-KR" sz="1200" b="0" i="1" smtClean="0">
                                <a:latin typeface="Cambria Math" panose="02040503050406030204" pitchFamily="18" charset="0"/>
                              </a:rPr>
                            </m:ctrlPr>
                          </m:dPr>
                          <m:e>
                            <m:f>
                              <m:fPr>
                                <m:ctrlPr>
                                  <a:rPr lang="en-US" altLang="ko-KR" sz="1200" b="0" i="1" smtClean="0">
                                    <a:solidFill>
                                      <a:schemeClr val="tx1"/>
                                    </a:solidFill>
                                    <a:latin typeface="Cambria Math" panose="02040503050406030204" pitchFamily="18" charset="0"/>
                                  </a:rPr>
                                </m:ctrlPr>
                              </m:fPr>
                              <m:num>
                                <m:r>
                                  <a:rPr lang="en-US" altLang="ko-KR" sz="1200" b="0" i="1" smtClean="0">
                                    <a:solidFill>
                                      <a:schemeClr val="tx1"/>
                                    </a:solidFill>
                                    <a:latin typeface="Cambria Math" panose="02040503050406030204" pitchFamily="18" charset="0"/>
                                  </a:rPr>
                                  <m:t>𝑐</m:t>
                                </m:r>
                                <m:r>
                                  <a:rPr lang="en-US" altLang="ko-KR" sz="1200" b="0" i="1" smtClean="0">
                                    <a:solidFill>
                                      <a:schemeClr val="tx1"/>
                                    </a:solidFill>
                                    <a:latin typeface="Cambria Math" panose="02040503050406030204" pitchFamily="18" charset="0"/>
                                  </a:rPr>
                                  <m:t>−</m:t>
                                </m:r>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𝒗</m:t>
                                    </m:r>
                                  </m:e>
                                  <m:sub>
                                    <m:r>
                                      <a:rPr lang="en-US" altLang="ko-KR" sz="1200" b="1" i="1" smtClean="0">
                                        <a:solidFill>
                                          <a:schemeClr val="tx1"/>
                                        </a:solidFill>
                                        <a:latin typeface="Cambria Math" panose="02040503050406030204" pitchFamily="18" charset="0"/>
                                      </a:rPr>
                                      <m:t>𝒕</m:t>
                                    </m:r>
                                  </m:sub>
                                </m:sSub>
                              </m:num>
                              <m:den>
                                <m:r>
                                  <a:rPr lang="en-US" altLang="ko-KR" sz="1200" b="0" i="1" smtClean="0">
                                    <a:solidFill>
                                      <a:schemeClr val="tx1"/>
                                    </a:solidFill>
                                    <a:latin typeface="Cambria Math" panose="02040503050406030204" pitchFamily="18" charset="0"/>
                                  </a:rPr>
                                  <m:t>𝑐</m:t>
                                </m:r>
                              </m:den>
                            </m:f>
                          </m:e>
                        </m:d>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56" name="직사각형 255">
                  <a:extLst>
                    <a:ext uri="{FF2B5EF4-FFF2-40B4-BE49-F238E27FC236}">
                      <a16:creationId xmlns:a16="http://schemas.microsoft.com/office/drawing/2014/main" id="{12CA88E6-E22B-4160-A778-917D76606197}"/>
                    </a:ext>
                  </a:extLst>
                </p:cNvPr>
                <p:cNvSpPr>
                  <a:spLocks noRot="1" noChangeAspect="1" noMove="1" noResize="1" noEditPoints="1" noAdjustHandles="1" noChangeArrowheads="1" noChangeShapeType="1" noTextEdit="1"/>
                </p:cNvSpPr>
                <p:nvPr/>
              </p:nvSpPr>
              <p:spPr>
                <a:xfrm>
                  <a:off x="6342845" y="3406630"/>
                  <a:ext cx="1288879" cy="418897"/>
                </a:xfrm>
                <a:prstGeom prst="rect">
                  <a:avLst/>
                </a:prstGeom>
                <a:blipFill>
                  <a:blip r:embed="rId6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7" name="직사각형 256">
                  <a:extLst>
                    <a:ext uri="{FF2B5EF4-FFF2-40B4-BE49-F238E27FC236}">
                      <a16:creationId xmlns:a16="http://schemas.microsoft.com/office/drawing/2014/main" id="{BCC52396-73CB-4857-8A77-E9A2A544AC18}"/>
                    </a:ext>
                  </a:extLst>
                </p:cNvPr>
                <p:cNvSpPr/>
                <p:nvPr/>
              </p:nvSpPr>
              <p:spPr>
                <a:xfrm>
                  <a:off x="7520437" y="3325454"/>
                  <a:ext cx="1675395" cy="684803"/>
                </a:xfrm>
                <a:prstGeom prst="rect">
                  <a:avLst/>
                </a:prstGeom>
              </p:spPr>
              <p:txBody>
                <a:bodyPr wrap="none">
                  <a:spAutoFit/>
                </a:bodyPr>
                <a:lstStyle/>
                <a:p>
                  <a:pPr>
                    <a:spcAft>
                      <a:spcPts val="300"/>
                    </a:spcAft>
                  </a:pPr>
                  <a14:m>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𝑐</m:t>
                          </m:r>
                        </m:sub>
                      </m:sSub>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실제 빛의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변화된 빛의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a:p>
                  <a14:m>
                    <m:oMath xmlns:m="http://schemas.openxmlformats.org/officeDocument/2006/math">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𝑣</m:t>
                          </m:r>
                        </m:e>
                        <m:sub>
                          <m:r>
                            <a:rPr lang="en-US" altLang="ko-KR" sz="1200" i="1">
                              <a:latin typeface="Cambria Math" panose="02040503050406030204" pitchFamily="18" charset="0"/>
                            </a:rPr>
                            <m:t>𝑡</m:t>
                          </m:r>
                        </m:sub>
                      </m:sSub>
                    </m:oMath>
                  </a14:m>
                  <a:r>
                    <a:rPr lang="en-US" altLang="ko-KR" sz="1200" dirty="0">
                      <a:latin typeface="LG스마트체 Regular" panose="020B0600000101010101" pitchFamily="50" charset="-127"/>
                      <a:ea typeface="LG스마트체 Regular" panose="020B0600000101010101" pitchFamily="50" charset="-127"/>
                    </a:rPr>
                    <a:t> </a:t>
                  </a:r>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물체의 축 방향 속력</a:t>
                  </a:r>
                </a:p>
              </p:txBody>
            </p:sp>
          </mc:Choice>
          <mc:Fallback xmlns="">
            <p:sp>
              <p:nvSpPr>
                <p:cNvPr id="257" name="직사각형 256">
                  <a:extLst>
                    <a:ext uri="{FF2B5EF4-FFF2-40B4-BE49-F238E27FC236}">
                      <a16:creationId xmlns:a16="http://schemas.microsoft.com/office/drawing/2014/main" id="{BCC52396-73CB-4857-8A77-E9A2A544AC18}"/>
                    </a:ext>
                  </a:extLst>
                </p:cNvPr>
                <p:cNvSpPr>
                  <a:spLocks noRot="1" noChangeAspect="1" noMove="1" noResize="1" noEditPoints="1" noAdjustHandles="1" noChangeArrowheads="1" noChangeShapeType="1" noTextEdit="1"/>
                </p:cNvSpPr>
                <p:nvPr/>
              </p:nvSpPr>
              <p:spPr>
                <a:xfrm>
                  <a:off x="7520437" y="3325454"/>
                  <a:ext cx="1675395" cy="684803"/>
                </a:xfrm>
                <a:prstGeom prst="rect">
                  <a:avLst/>
                </a:prstGeom>
                <a:blipFill>
                  <a:blip r:embed="rId61"/>
                  <a:stretch>
                    <a:fillRect t="-1786" b="-7143"/>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265" name="직사각형 264">
                <a:extLst>
                  <a:ext uri="{FF2B5EF4-FFF2-40B4-BE49-F238E27FC236}">
                    <a16:creationId xmlns:a16="http://schemas.microsoft.com/office/drawing/2014/main" id="{17804955-05DC-446D-AEDF-859A985C237A}"/>
                  </a:ext>
                </a:extLst>
              </p:cNvPr>
              <p:cNvSpPr/>
              <p:nvPr/>
            </p:nvSpPr>
            <p:spPr>
              <a:xfrm>
                <a:off x="4966971" y="4570776"/>
                <a:ext cx="1520353" cy="276999"/>
              </a:xfrm>
              <a:prstGeom prst="rect">
                <a:avLst/>
              </a:prstGeom>
            </p:spPr>
            <p:txBody>
              <a:bodyPr wrap="none">
                <a:spAutoFit/>
              </a:bodyPr>
              <a:lstStyle/>
              <a:p>
                <a14:m>
                  <m:oMath xmlns:m="http://schemas.openxmlformats.org/officeDocument/2006/math">
                    <m:r>
                      <a:rPr lang="en-US" altLang="ko-KR" sz="120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r>
                      <a:rPr lang="en-US" altLang="ko-KR" sz="1200" i="1">
                        <a:latin typeface="Cambria Math" panose="02040503050406030204" pitchFamily="18" charset="0"/>
                      </a:rPr>
                      <m:t>=(∆</m:t>
                    </m:r>
                    <m:r>
                      <a:rPr lang="en-US" altLang="ko-KR" sz="1200" i="1">
                        <a:latin typeface="Cambria Math" panose="02040503050406030204" pitchFamily="18" charset="0"/>
                      </a:rPr>
                      <m:t>𝑓</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m:t>
                        </m:r>
                      </m:sub>
                    </m:sSub>
                    <m:r>
                      <a:rPr lang="en-US" altLang="ko-KR" sz="1200" i="1">
                        <a:latin typeface="Cambria Math" panose="02040503050406030204" pitchFamily="18" charset="0"/>
                      </a:rPr>
                      <m:t>)</m:t>
                    </m:r>
                  </m:oMath>
                </a14:m>
                <a:r>
                  <a:rPr lang="ko-KR" altLang="en-US" sz="1200" dirty="0"/>
                  <a:t> </a:t>
                </a:r>
              </a:p>
            </p:txBody>
          </p:sp>
        </mc:Choice>
        <mc:Fallback xmlns="">
          <p:sp>
            <p:nvSpPr>
              <p:cNvPr id="265" name="직사각형 264">
                <a:extLst>
                  <a:ext uri="{FF2B5EF4-FFF2-40B4-BE49-F238E27FC236}">
                    <a16:creationId xmlns:a16="http://schemas.microsoft.com/office/drawing/2014/main" id="{17804955-05DC-446D-AEDF-859A985C237A}"/>
                  </a:ext>
                </a:extLst>
              </p:cNvPr>
              <p:cNvSpPr>
                <a:spLocks noRot="1" noChangeAspect="1" noMove="1" noResize="1" noEditPoints="1" noAdjustHandles="1" noChangeArrowheads="1" noChangeShapeType="1" noTextEdit="1"/>
              </p:cNvSpPr>
              <p:nvPr/>
            </p:nvSpPr>
            <p:spPr>
              <a:xfrm>
                <a:off x="4966971" y="4570776"/>
                <a:ext cx="1520353" cy="276999"/>
              </a:xfrm>
              <a:prstGeom prst="rect">
                <a:avLst/>
              </a:prstGeom>
              <a:blipFill>
                <a:blip r:embed="rId62"/>
                <a:stretch>
                  <a:fillRect b="-888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6" name="직사각형 265">
                <a:extLst>
                  <a:ext uri="{FF2B5EF4-FFF2-40B4-BE49-F238E27FC236}">
                    <a16:creationId xmlns:a16="http://schemas.microsoft.com/office/drawing/2014/main" id="{4D0A4398-746B-43E8-86CF-5FD99DBF41B9}"/>
                  </a:ext>
                </a:extLst>
              </p:cNvPr>
              <p:cNvSpPr/>
              <p:nvPr/>
            </p:nvSpPr>
            <p:spPr>
              <a:xfrm>
                <a:off x="4966971" y="4271312"/>
                <a:ext cx="1355051" cy="291298"/>
              </a:xfrm>
              <a:prstGeom prst="rect">
                <a:avLst/>
              </a:prstGeom>
            </p:spPr>
            <p:txBody>
              <a:bodyPr wrap="none">
                <a:spAutoFit/>
              </a:bodyPr>
              <a:lstStyle/>
              <a:p>
                <a14:m>
                  <m:oMath xmlns:m="http://schemas.openxmlformats.org/officeDocument/2006/math">
                    <m:r>
                      <a:rPr lang="en-US" altLang="ko-KR" sz="120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i="1">
                        <a:latin typeface="Cambria Math" panose="02040503050406030204" pitchFamily="18" charset="0"/>
                      </a:rPr>
                      <m:t>=(∆</m:t>
                    </m:r>
                    <m:r>
                      <a:rPr lang="en-US" altLang="ko-KR" sz="1200" i="1">
                        <a:latin typeface="Cambria Math" panose="02040503050406030204" pitchFamily="18" charset="0"/>
                      </a:rPr>
                      <m:t>𝑓</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m:t>
                        </m:r>
                      </m:sub>
                    </m:sSub>
                    <m:r>
                      <a:rPr lang="en-US" altLang="ko-KR" sz="1200" i="1">
                        <a:latin typeface="Cambria Math" panose="02040503050406030204" pitchFamily="18" charset="0"/>
                      </a:rPr>
                      <m:t>)</m:t>
                    </m:r>
                  </m:oMath>
                </a14:m>
                <a:r>
                  <a:rPr lang="ko-KR" altLang="en-US" sz="1200" dirty="0"/>
                  <a:t> </a:t>
                </a:r>
              </a:p>
            </p:txBody>
          </p:sp>
        </mc:Choice>
        <mc:Fallback xmlns="">
          <p:sp>
            <p:nvSpPr>
              <p:cNvPr id="266" name="직사각형 265">
                <a:extLst>
                  <a:ext uri="{FF2B5EF4-FFF2-40B4-BE49-F238E27FC236}">
                    <a16:creationId xmlns:a16="http://schemas.microsoft.com/office/drawing/2014/main" id="{4D0A4398-746B-43E8-86CF-5FD99DBF41B9}"/>
                  </a:ext>
                </a:extLst>
              </p:cNvPr>
              <p:cNvSpPr>
                <a:spLocks noRot="1" noChangeAspect="1" noMove="1" noResize="1" noEditPoints="1" noAdjustHandles="1" noChangeArrowheads="1" noChangeShapeType="1" noTextEdit="1"/>
              </p:cNvSpPr>
              <p:nvPr/>
            </p:nvSpPr>
            <p:spPr>
              <a:xfrm>
                <a:off x="4966971" y="4271312"/>
                <a:ext cx="1355051" cy="291298"/>
              </a:xfrm>
              <a:prstGeom prst="rect">
                <a:avLst/>
              </a:prstGeom>
              <a:blipFill>
                <a:blip r:embed="rId63"/>
                <a:stretch>
                  <a:fillRect b="-6383"/>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8172A03F-5911-4BF2-8AF0-ABAB3AC713F1}"/>
              </a:ext>
            </a:extLst>
          </p:cNvPr>
          <p:cNvGrpSpPr/>
          <p:nvPr/>
        </p:nvGrpSpPr>
        <p:grpSpPr>
          <a:xfrm>
            <a:off x="7269999" y="5550550"/>
            <a:ext cx="2191177" cy="717386"/>
            <a:chOff x="7297707" y="5550550"/>
            <a:chExt cx="2191177" cy="717386"/>
          </a:xfrm>
        </p:grpSpPr>
        <mc:AlternateContent xmlns:mc="http://schemas.openxmlformats.org/markup-compatibility/2006" xmlns:a14="http://schemas.microsoft.com/office/drawing/2010/main">
          <mc:Choice Requires="a14">
            <p:sp>
              <p:nvSpPr>
                <p:cNvPr id="269" name="직사각형 268">
                  <a:extLst>
                    <a:ext uri="{FF2B5EF4-FFF2-40B4-BE49-F238E27FC236}">
                      <a16:creationId xmlns:a16="http://schemas.microsoft.com/office/drawing/2014/main" id="{9BFC2AD0-07F0-43B9-A908-64704CA38D18}"/>
                    </a:ext>
                  </a:extLst>
                </p:cNvPr>
                <p:cNvSpPr/>
                <p:nvPr/>
              </p:nvSpPr>
              <p:spPr>
                <a:xfrm>
                  <a:off x="7297707" y="5550550"/>
                  <a:ext cx="2191177" cy="475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200" b="1" i="1" smtClean="0">
                                <a:solidFill>
                                  <a:schemeClr val="tx1"/>
                                </a:solidFill>
                                <a:latin typeface="Cambria Math" panose="02040503050406030204" pitchFamily="18" charset="0"/>
                              </a:rPr>
                            </m:ctrlPr>
                          </m:sSubPr>
                          <m:e>
                            <m:r>
                              <a:rPr lang="en-US" altLang="ko-KR" sz="1200" b="1" i="1" smtClean="0">
                                <a:solidFill>
                                  <a:schemeClr val="tx1"/>
                                </a:solidFill>
                                <a:latin typeface="Cambria Math" panose="02040503050406030204" pitchFamily="18" charset="0"/>
                              </a:rPr>
                              <m:t>𝒗</m:t>
                            </m:r>
                          </m:e>
                          <m:sub>
                            <m:r>
                              <a:rPr lang="en-US" altLang="ko-KR" sz="1200" b="1" i="1" smtClean="0">
                                <a:solidFill>
                                  <a:schemeClr val="tx1"/>
                                </a:solidFill>
                                <a:latin typeface="Cambria Math" panose="02040503050406030204" pitchFamily="18" charset="0"/>
                              </a:rPr>
                              <m:t>𝒕</m:t>
                            </m:r>
                          </m:sub>
                        </m:sSub>
                        <m:r>
                          <a:rPr lang="en-US" altLang="ko-KR" sz="1200" b="0" i="1" smtClean="0">
                            <a:solidFill>
                              <a:schemeClr val="tx1"/>
                            </a:solidFill>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𝜆</m:t>
                            </m:r>
                          </m:num>
                          <m:den>
                            <m:r>
                              <a:rPr lang="en-US" altLang="ko-KR" sz="1200" b="0" i="1" smtClean="0">
                                <a:latin typeface="Cambria Math" panose="02040503050406030204" pitchFamily="18" charset="0"/>
                              </a:rPr>
                              <m:t>2</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b="0" i="1" smtClean="0">
                                <a:latin typeface="Cambria Math" panose="02040503050406030204" pitchFamily="18" charset="0"/>
                              </a:rPr>
                              <m:t>𝜆</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m:t>
                                    </m:r>
                                    <m:r>
                                      <a:rPr lang="en-US" altLang="ko-KR" sz="1200" i="1">
                                        <a:latin typeface="Cambria Math" panose="02040503050406030204" pitchFamily="18" charset="0"/>
                                      </a:rPr>
                                      <m:t>𝑓</m:t>
                                    </m:r>
                                  </m:e>
                                  <m:sub>
                                    <m:r>
                                      <a:rPr lang="en-US" altLang="ko-KR" sz="1200" i="1">
                                        <a:latin typeface="Cambria Math" panose="02040503050406030204" pitchFamily="18" charset="0"/>
                                      </a:rPr>
                                      <m:t>𝑢𝑝</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e>
                            </m:d>
                          </m:num>
                          <m:den>
                            <m:r>
                              <a:rPr lang="en-US" altLang="ko-KR" sz="1200" b="0" i="1" smtClean="0">
                                <a:latin typeface="Cambria Math" panose="02040503050406030204" pitchFamily="18" charset="0"/>
                              </a:rPr>
                              <m:t>4</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69" name="직사각형 268">
                  <a:extLst>
                    <a:ext uri="{FF2B5EF4-FFF2-40B4-BE49-F238E27FC236}">
                      <a16:creationId xmlns:a16="http://schemas.microsoft.com/office/drawing/2014/main" id="{9BFC2AD0-07F0-43B9-A908-64704CA38D18}"/>
                    </a:ext>
                  </a:extLst>
                </p:cNvPr>
                <p:cNvSpPr>
                  <a:spLocks noRot="1" noChangeAspect="1" noMove="1" noResize="1" noEditPoints="1" noAdjustHandles="1" noChangeArrowheads="1" noChangeShapeType="1" noTextEdit="1"/>
                </p:cNvSpPr>
                <p:nvPr/>
              </p:nvSpPr>
              <p:spPr>
                <a:xfrm>
                  <a:off x="7297707" y="5550550"/>
                  <a:ext cx="2191177" cy="475964"/>
                </a:xfrm>
                <a:prstGeom prst="rect">
                  <a:avLst/>
                </a:prstGeom>
                <a:blipFill>
                  <a:blip r:embed="rId64"/>
                  <a:stretch>
                    <a:fillRect b="-1282"/>
                  </a:stretch>
                </a:blipFill>
              </p:spPr>
              <p:txBody>
                <a:bodyPr/>
                <a:lstStyle/>
                <a:p>
                  <a:r>
                    <a:rPr lang="ko-KR" altLang="en-US">
                      <a:noFill/>
                    </a:rPr>
                    <a:t> </a:t>
                  </a:r>
                </a:p>
              </p:txBody>
            </p:sp>
          </mc:Fallback>
        </mc:AlternateContent>
        <p:sp>
          <p:nvSpPr>
            <p:cNvPr id="270" name="직사각형 269">
              <a:extLst>
                <a:ext uri="{FF2B5EF4-FFF2-40B4-BE49-F238E27FC236}">
                  <a16:creationId xmlns:a16="http://schemas.microsoft.com/office/drawing/2014/main" id="{9BA52DEC-469F-4FA1-9DEA-A8C0AF3B6A8B}"/>
                </a:ext>
              </a:extLst>
            </p:cNvPr>
            <p:cNvSpPr/>
            <p:nvPr/>
          </p:nvSpPr>
          <p:spPr>
            <a:xfrm>
              <a:off x="7367554" y="5990937"/>
              <a:ext cx="1034257" cy="276999"/>
            </a:xfrm>
            <a:prstGeom prst="rect">
              <a:avLst/>
            </a:prstGeom>
          </p:spPr>
          <p:txBody>
            <a:bodyPr wrap="none">
              <a:spAutoFit/>
            </a:bodyPr>
            <a:lstStyle/>
            <a:p>
              <a:r>
                <a:rPr lang="en-US" altLang="ko-KR" sz="1200" dirty="0">
                  <a:latin typeface="LG스마트체 Regular" panose="020B0600000101010101" pitchFamily="50" charset="-127"/>
                  <a:ea typeface="LG스마트체 Regular" panose="020B0600000101010101" pitchFamily="50" charset="-127"/>
                </a:rPr>
                <a:t>: </a:t>
              </a:r>
              <a:r>
                <a:rPr lang="ko-KR" altLang="en-US" sz="1200" dirty="0">
                  <a:latin typeface="LG스마트체 Regular" panose="020B0600000101010101" pitchFamily="50" charset="-127"/>
                  <a:ea typeface="LG스마트체 Regular" panose="020B0600000101010101" pitchFamily="50" charset="-127"/>
                </a:rPr>
                <a:t>물체 축 속력</a:t>
              </a:r>
            </a:p>
          </p:txBody>
        </p:sp>
      </p:grpSp>
      <p:grpSp>
        <p:nvGrpSpPr>
          <p:cNvPr id="14" name="그룹 13">
            <a:extLst>
              <a:ext uri="{FF2B5EF4-FFF2-40B4-BE49-F238E27FC236}">
                <a16:creationId xmlns:a16="http://schemas.microsoft.com/office/drawing/2014/main" id="{B7454A40-37CD-49AF-BED0-60EC27941B07}"/>
              </a:ext>
            </a:extLst>
          </p:cNvPr>
          <p:cNvGrpSpPr/>
          <p:nvPr/>
        </p:nvGrpSpPr>
        <p:grpSpPr>
          <a:xfrm>
            <a:off x="7269999" y="4788968"/>
            <a:ext cx="2645018" cy="763880"/>
            <a:chOff x="7297707" y="4788968"/>
            <a:chExt cx="2645018" cy="763880"/>
          </a:xfrm>
        </p:grpSpPr>
        <mc:AlternateContent xmlns:mc="http://schemas.openxmlformats.org/markup-compatibility/2006" xmlns:a14="http://schemas.microsoft.com/office/drawing/2010/main">
          <mc:Choice Requires="a14">
            <p:sp>
              <p:nvSpPr>
                <p:cNvPr id="271" name="직사각형 270">
                  <a:extLst>
                    <a:ext uri="{FF2B5EF4-FFF2-40B4-BE49-F238E27FC236}">
                      <a16:creationId xmlns:a16="http://schemas.microsoft.com/office/drawing/2014/main" id="{88818392-E8BE-4FEA-861B-DEC8DEB3DA2B}"/>
                    </a:ext>
                  </a:extLst>
                </p:cNvPr>
                <p:cNvSpPr/>
                <p:nvPr/>
              </p:nvSpPr>
              <p:spPr>
                <a:xfrm>
                  <a:off x="7297707" y="4788968"/>
                  <a:ext cx="2645018" cy="5095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𝑐</m:t>
                            </m:r>
                            <m:r>
                              <a:rPr lang="en-US" altLang="ko-KR" sz="1200" i="1" smtClean="0">
                                <a:latin typeface="Cambria Math" panose="02040503050406030204" pitchFamily="18" charset="0"/>
                              </a:rPr>
                              <m:t>𝜏</m:t>
                            </m:r>
                          </m:num>
                          <m:den>
                            <m:r>
                              <a:rPr lang="en-US" altLang="ko-KR" sz="1200" b="0" i="1" smtClean="0">
                                <a:latin typeface="Cambria Math" panose="02040503050406030204" pitchFamily="18" charset="0"/>
                              </a:rPr>
                              <m:t>2</m:t>
                            </m:r>
                          </m:den>
                        </m:f>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𝑐𝑇</m:t>
                            </m:r>
                          </m:num>
                          <m:den>
                            <m:r>
                              <a:rPr lang="en-US" altLang="ko-KR" sz="1200" b="0" i="1" smtClean="0">
                                <a:latin typeface="Cambria Math" panose="02040503050406030204" pitchFamily="18" charset="0"/>
                              </a:rPr>
                              <m:t>4</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1</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0</m:t>
                                    </m:r>
                                  </m:sub>
                                </m:sSub>
                              </m:e>
                            </m:d>
                          </m:den>
                        </m:f>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m:t>
                                    </m:r>
                                    <m:r>
                                      <a:rPr lang="en-US" altLang="ko-KR" sz="1200" i="1">
                                        <a:latin typeface="Cambria Math" panose="02040503050406030204" pitchFamily="18" charset="0"/>
                                      </a:rPr>
                                      <m:t>𝑓</m:t>
                                    </m:r>
                                  </m:e>
                                  <m:sub>
                                    <m:r>
                                      <a:rPr lang="en-US" altLang="ko-KR" sz="1200" i="1">
                                        <a:latin typeface="Cambria Math" panose="02040503050406030204" pitchFamily="18" charset="0"/>
                                      </a:rPr>
                                      <m:t>𝑢𝑝</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i="1">
                                        <a:latin typeface="Cambria Math" panose="02040503050406030204" pitchFamily="18" charset="0"/>
                                      </a:rPr>
                                      <m:t>𝑑𝑜𝑤𝑛</m:t>
                                    </m:r>
                                  </m:sub>
                                </m:sSub>
                              </m:e>
                            </m:d>
                          </m:num>
                          <m:den>
                            <m:r>
                              <a:rPr lang="en-US" altLang="ko-KR" sz="1200" i="1">
                                <a:latin typeface="Cambria Math" panose="02040503050406030204" pitchFamily="18" charset="0"/>
                              </a:rPr>
                              <m:t>2</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71" name="직사각형 270">
                  <a:extLst>
                    <a:ext uri="{FF2B5EF4-FFF2-40B4-BE49-F238E27FC236}">
                      <a16:creationId xmlns:a16="http://schemas.microsoft.com/office/drawing/2014/main" id="{88818392-E8BE-4FEA-861B-DEC8DEB3DA2B}"/>
                    </a:ext>
                  </a:extLst>
                </p:cNvPr>
                <p:cNvSpPr>
                  <a:spLocks noRot="1" noChangeAspect="1" noMove="1" noResize="1" noEditPoints="1" noAdjustHandles="1" noChangeArrowheads="1" noChangeShapeType="1" noTextEdit="1"/>
                </p:cNvSpPr>
                <p:nvPr/>
              </p:nvSpPr>
              <p:spPr>
                <a:xfrm>
                  <a:off x="7297707" y="4788968"/>
                  <a:ext cx="2645018" cy="509563"/>
                </a:xfrm>
                <a:prstGeom prst="rect">
                  <a:avLst/>
                </a:prstGeom>
                <a:blipFill>
                  <a:blip r:embed="rId65"/>
                  <a:stretch>
                    <a:fillRect b="-4819"/>
                  </a:stretch>
                </a:blipFill>
              </p:spPr>
              <p:txBody>
                <a:bodyPr/>
                <a:lstStyle/>
                <a:p>
                  <a:r>
                    <a:rPr lang="ko-KR" altLang="en-US">
                      <a:noFill/>
                    </a:rPr>
                    <a:t> </a:t>
                  </a:r>
                </a:p>
              </p:txBody>
            </p:sp>
          </mc:Fallback>
        </mc:AlternateContent>
        <p:sp>
          <p:nvSpPr>
            <p:cNvPr id="272" name="직사각형 271">
              <a:extLst>
                <a:ext uri="{FF2B5EF4-FFF2-40B4-BE49-F238E27FC236}">
                  <a16:creationId xmlns:a16="http://schemas.microsoft.com/office/drawing/2014/main" id="{EB12DC29-81E1-4F05-8906-1F2595AB5AD1}"/>
                </a:ext>
              </a:extLst>
            </p:cNvPr>
            <p:cNvSpPr/>
            <p:nvPr/>
          </p:nvSpPr>
          <p:spPr>
            <a:xfrm>
              <a:off x="7339561" y="5275849"/>
              <a:ext cx="853119" cy="276999"/>
            </a:xfrm>
            <a:prstGeom prst="rect">
              <a:avLst/>
            </a:prstGeom>
          </p:spPr>
          <p:txBody>
            <a:bodyPr wrap="none">
              <a:spAutoFit/>
            </a:bodyPr>
            <a:lstStyle/>
            <a:p>
              <a:r>
                <a:rPr lang="en-US" altLang="ko-KR" sz="1200" dirty="0">
                  <a:latin typeface="LG스마트체 Regular" panose="020B0600000101010101" pitchFamily="50" charset="-127"/>
                  <a:ea typeface="LG스마트체 Regular" panose="020B0600000101010101" pitchFamily="50" charset="-127"/>
                </a:rPr>
                <a:t>: </a:t>
              </a:r>
              <a:r>
                <a:rPr lang="ko-KR" altLang="en-US" sz="1200" dirty="0">
                  <a:latin typeface="LG스마트체 Regular" panose="020B0600000101010101" pitchFamily="50" charset="-127"/>
                  <a:ea typeface="LG스마트체 Regular" panose="020B0600000101010101" pitchFamily="50" charset="-127"/>
                </a:rPr>
                <a:t>물체 거리</a:t>
              </a:r>
            </a:p>
          </p:txBody>
        </p:sp>
      </p:grpSp>
      <mc:AlternateContent xmlns:mc="http://schemas.openxmlformats.org/markup-compatibility/2006" xmlns:a14="http://schemas.microsoft.com/office/drawing/2010/main">
        <mc:Choice Requires="a14">
          <p:sp>
            <p:nvSpPr>
              <p:cNvPr id="273" name="직사각형 272">
                <a:extLst>
                  <a:ext uri="{FF2B5EF4-FFF2-40B4-BE49-F238E27FC236}">
                    <a16:creationId xmlns:a16="http://schemas.microsoft.com/office/drawing/2014/main" id="{BA1C8729-C6BA-4B64-913A-E5150E0A4A37}"/>
                  </a:ext>
                </a:extLst>
              </p:cNvPr>
              <p:cNvSpPr/>
              <p:nvPr/>
            </p:nvSpPr>
            <p:spPr>
              <a:xfrm>
                <a:off x="4966971" y="5340069"/>
                <a:ext cx="1646220" cy="82291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m:t>
                                  </m:r>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𝑑𝑜𝑤𝑛</m:t>
                                  </m:r>
                                </m:sub>
                              </m:sSub>
                            </m:e>
                          </m:d>
                        </m:num>
                        <m:den>
                          <m:r>
                            <a:rPr lang="en-US" altLang="ko-KR" sz="1200" b="0" i="1" smtClean="0">
                              <a:latin typeface="Cambria Math" panose="02040503050406030204" pitchFamily="18" charset="0"/>
                            </a:rPr>
                            <m:t>2</m:t>
                          </m:r>
                        </m:den>
                      </m:f>
                    </m:oMath>
                    <m:oMath xmlns:m="http://schemas.openxmlformats.org/officeDocument/2006/math">
                      <m:r>
                        <a:rPr lang="en-US" altLang="ko-KR" sz="1200" b="0" i="1" smtClean="0">
                          <a:latin typeface="Cambria Math" panose="02040503050406030204" pitchFamily="18" charset="0"/>
                        </a:rPr>
                        <m:t>      =</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𝑐</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𝜆</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73" name="직사각형 272">
                <a:extLst>
                  <a:ext uri="{FF2B5EF4-FFF2-40B4-BE49-F238E27FC236}">
                    <a16:creationId xmlns:a16="http://schemas.microsoft.com/office/drawing/2014/main" id="{BA1C8729-C6BA-4B64-913A-E5150E0A4A37}"/>
                  </a:ext>
                </a:extLst>
              </p:cNvPr>
              <p:cNvSpPr>
                <a:spLocks noRot="1" noChangeAspect="1" noMove="1" noResize="1" noEditPoints="1" noAdjustHandles="1" noChangeArrowheads="1" noChangeShapeType="1" noTextEdit="1"/>
              </p:cNvSpPr>
              <p:nvPr/>
            </p:nvSpPr>
            <p:spPr>
              <a:xfrm>
                <a:off x="4966971" y="5340069"/>
                <a:ext cx="1646220" cy="822918"/>
              </a:xfrm>
              <a:prstGeom prst="rect">
                <a:avLst/>
              </a:prstGeom>
              <a:blipFill>
                <a:blip r:embed="rId66"/>
                <a:stretch>
                  <a:fillRect b="-741"/>
                </a:stretch>
              </a:blipFill>
            </p:spPr>
            <p:txBody>
              <a:bodyPr/>
              <a:lstStyle/>
              <a:p>
                <a:r>
                  <a:rPr lang="ko-KR" altLang="en-US">
                    <a:noFill/>
                  </a:rPr>
                  <a:t> </a:t>
                </a:r>
              </a:p>
            </p:txBody>
          </p:sp>
        </mc:Fallback>
      </mc:AlternateContent>
      <p:grpSp>
        <p:nvGrpSpPr>
          <p:cNvPr id="283" name="그룹 282">
            <a:extLst>
              <a:ext uri="{FF2B5EF4-FFF2-40B4-BE49-F238E27FC236}">
                <a16:creationId xmlns:a16="http://schemas.microsoft.com/office/drawing/2014/main" id="{B3D1A259-E93C-4F95-879D-3D21A0981DBC}"/>
              </a:ext>
            </a:extLst>
          </p:cNvPr>
          <p:cNvGrpSpPr/>
          <p:nvPr/>
        </p:nvGrpSpPr>
        <p:grpSpPr>
          <a:xfrm>
            <a:off x="4966971" y="3823859"/>
            <a:ext cx="2570246" cy="439287"/>
            <a:chOff x="6346286" y="3905272"/>
            <a:chExt cx="2570246" cy="439287"/>
          </a:xfrm>
        </p:grpSpPr>
        <mc:AlternateContent xmlns:mc="http://schemas.openxmlformats.org/markup-compatibility/2006" xmlns:a14="http://schemas.microsoft.com/office/drawing/2010/main">
          <mc:Choice Requires="a14">
            <p:sp>
              <p:nvSpPr>
                <p:cNvPr id="284" name="직사각형 283">
                  <a:extLst>
                    <a:ext uri="{FF2B5EF4-FFF2-40B4-BE49-F238E27FC236}">
                      <a16:creationId xmlns:a16="http://schemas.microsoft.com/office/drawing/2014/main" id="{73877099-6AFD-4A17-8F6E-3032AE976C1D}"/>
                    </a:ext>
                  </a:extLst>
                </p:cNvPr>
                <p:cNvSpPr/>
                <p:nvPr/>
              </p:nvSpPr>
              <p:spPr>
                <a:xfrm>
                  <a:off x="6346286" y="3905272"/>
                  <a:ext cx="1632178" cy="43928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𝑑</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𝑣</m:t>
                                </m:r>
                              </m:e>
                              <m:sub>
                                <m:r>
                                  <a:rPr lang="en-US" altLang="ko-KR" sz="1200" b="0" i="1" smtClean="0">
                                    <a:latin typeface="Cambria Math" panose="02040503050406030204" pitchFamily="18" charset="0"/>
                                  </a:rPr>
                                  <m:t>𝑡</m:t>
                                </m:r>
                              </m:sub>
                            </m:sSub>
                          </m:num>
                          <m:den>
                            <m:r>
                              <a:rPr lang="en-US" altLang="ko-KR" sz="1200" b="0" i="1" smtClean="0">
                                <a:latin typeface="Cambria Math" panose="02040503050406030204" pitchFamily="18" charset="0"/>
                              </a:rPr>
                              <m:t>𝑐</m:t>
                            </m:r>
                          </m:den>
                        </m:f>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𝑓</m:t>
                            </m:r>
                          </m:e>
                          <m:sub>
                            <m:r>
                              <a:rPr lang="en-US" altLang="ko-KR" sz="1200" b="0" i="1" smtClean="0">
                                <a:latin typeface="Cambria Math" panose="02040503050406030204" pitchFamily="18" charset="0"/>
                              </a:rPr>
                              <m:t>𝑐</m:t>
                            </m:r>
                          </m:sub>
                        </m:sSub>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84" name="직사각형 283">
                  <a:extLst>
                    <a:ext uri="{FF2B5EF4-FFF2-40B4-BE49-F238E27FC236}">
                      <a16:creationId xmlns:a16="http://schemas.microsoft.com/office/drawing/2014/main" id="{73877099-6AFD-4A17-8F6E-3032AE976C1D}"/>
                    </a:ext>
                  </a:extLst>
                </p:cNvPr>
                <p:cNvSpPr>
                  <a:spLocks noRot="1" noChangeAspect="1" noMove="1" noResize="1" noEditPoints="1" noAdjustHandles="1" noChangeArrowheads="1" noChangeShapeType="1" noTextEdit="1"/>
                </p:cNvSpPr>
                <p:nvPr/>
              </p:nvSpPr>
              <p:spPr>
                <a:xfrm>
                  <a:off x="6346286" y="3905272"/>
                  <a:ext cx="1632178" cy="439287"/>
                </a:xfrm>
                <a:prstGeom prst="rect">
                  <a:avLst/>
                </a:prstGeom>
                <a:blipFill>
                  <a:blip r:embed="rId67"/>
                  <a:stretch>
                    <a:fillRect/>
                  </a:stretch>
                </a:blipFill>
              </p:spPr>
              <p:txBody>
                <a:bodyPr/>
                <a:lstStyle/>
                <a:p>
                  <a:r>
                    <a:rPr lang="ko-KR" altLang="en-US">
                      <a:noFill/>
                    </a:rPr>
                    <a:t> </a:t>
                  </a:r>
                </a:p>
              </p:txBody>
            </p:sp>
          </mc:Fallback>
        </mc:AlternateContent>
        <p:sp>
          <p:nvSpPr>
            <p:cNvPr id="285" name="직사각형 284">
              <a:extLst>
                <a:ext uri="{FF2B5EF4-FFF2-40B4-BE49-F238E27FC236}">
                  <a16:creationId xmlns:a16="http://schemas.microsoft.com/office/drawing/2014/main" id="{0380CCFC-975B-4E18-BF01-11A7429B5564}"/>
                </a:ext>
              </a:extLst>
            </p:cNvPr>
            <p:cNvSpPr/>
            <p:nvPr/>
          </p:nvSpPr>
          <p:spPr>
            <a:xfrm>
              <a:off x="7787697" y="3987346"/>
              <a:ext cx="1128835" cy="276999"/>
            </a:xfrm>
            <a:prstGeom prst="rect">
              <a:avLst/>
            </a:prstGeom>
          </p:spPr>
          <p:txBody>
            <a:bodyPr wrap="none">
              <a:spAutoFit/>
            </a:bodyPr>
            <a:lstStyle/>
            <a:p>
              <a:r>
                <a:rPr lang="en-US" altLang="ko-KR" sz="1200" dirty="0">
                  <a:solidFill>
                    <a:srgbClr val="333333"/>
                  </a:solidFill>
                  <a:latin typeface="Arial Narrow" panose="020B0606020202030204" pitchFamily="34" charset="0"/>
                  <a:ea typeface="LG스마트체 Regular" panose="020B0600000101010101" pitchFamily="50" charset="-127"/>
                </a:rPr>
                <a:t>: </a:t>
              </a:r>
              <a:r>
                <a:rPr lang="ko-KR" altLang="en-US" sz="1200" dirty="0">
                  <a:solidFill>
                    <a:srgbClr val="333333"/>
                  </a:solidFill>
                  <a:latin typeface="Arial Narrow" panose="020B0606020202030204" pitchFamily="34" charset="0"/>
                  <a:ea typeface="LG스마트체 Regular" panose="020B0600000101010101" pitchFamily="50" charset="-127"/>
                </a:rPr>
                <a:t>도플러 주파수</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grpSp>
      <mc:AlternateContent xmlns:mc="http://schemas.openxmlformats.org/markup-compatibility/2006" xmlns:a14="http://schemas.microsoft.com/office/drawing/2010/main">
        <mc:Choice Requires="a14">
          <p:sp>
            <p:nvSpPr>
              <p:cNvPr id="263" name="직사각형 262">
                <a:extLst>
                  <a:ext uri="{FF2B5EF4-FFF2-40B4-BE49-F238E27FC236}">
                    <a16:creationId xmlns:a16="http://schemas.microsoft.com/office/drawing/2014/main" id="{E61DB8DC-90F7-40A5-8778-19B394F0E03F}"/>
                  </a:ext>
                </a:extLst>
              </p:cNvPr>
              <p:cNvSpPr/>
              <p:nvPr/>
            </p:nvSpPr>
            <p:spPr>
              <a:xfrm>
                <a:off x="4966971" y="4855941"/>
                <a:ext cx="1693605" cy="47596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altLang="ko-KR" sz="1200" b="0" i="0" smtClean="0">
                          <a:latin typeface="Cambria Math" panose="02040503050406030204" pitchFamily="18" charset="0"/>
                        </a:rPr>
                        <m:t>Δ</m:t>
                      </m:r>
                      <m:r>
                        <a:rPr lang="en-US" altLang="ko-KR" sz="1200" b="0" i="1" smtClean="0">
                          <a:latin typeface="Cambria Math" panose="02040503050406030204" pitchFamily="18" charset="0"/>
                        </a:rPr>
                        <m:t>𝑓</m:t>
                      </m:r>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m:t>
                                  </m:r>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𝑢𝑝</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𝑓</m:t>
                                  </m:r>
                                </m:e>
                                <m:sub>
                                  <m:r>
                                    <a:rPr lang="en-US" altLang="ko-KR" sz="1200" b="0" i="1" smtClean="0">
                                      <a:latin typeface="Cambria Math" panose="02040503050406030204" pitchFamily="18" charset="0"/>
                                    </a:rPr>
                                    <m:t>𝑑𝑜𝑤𝑛</m:t>
                                  </m:r>
                                </m:sub>
                              </m:sSub>
                            </m:e>
                          </m:d>
                        </m:num>
                        <m:den>
                          <m:r>
                            <a:rPr lang="en-US" altLang="ko-KR" sz="1200" b="0" i="1" smtClean="0">
                              <a:latin typeface="Cambria Math" panose="02040503050406030204" pitchFamily="18" charset="0"/>
                            </a:rPr>
                            <m:t>2</m:t>
                          </m:r>
                        </m:den>
                      </m:f>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263" name="직사각형 262">
                <a:extLst>
                  <a:ext uri="{FF2B5EF4-FFF2-40B4-BE49-F238E27FC236}">
                    <a16:creationId xmlns:a16="http://schemas.microsoft.com/office/drawing/2014/main" id="{E61DB8DC-90F7-40A5-8778-19B394F0E03F}"/>
                  </a:ext>
                </a:extLst>
              </p:cNvPr>
              <p:cNvSpPr>
                <a:spLocks noRot="1" noChangeAspect="1" noMove="1" noResize="1" noEditPoints="1" noAdjustHandles="1" noChangeArrowheads="1" noChangeShapeType="1" noTextEdit="1"/>
              </p:cNvSpPr>
              <p:nvPr/>
            </p:nvSpPr>
            <p:spPr>
              <a:xfrm>
                <a:off x="4966971" y="4855941"/>
                <a:ext cx="1693605" cy="475964"/>
              </a:xfrm>
              <a:prstGeom prst="rect">
                <a:avLst/>
              </a:prstGeom>
              <a:blipFill>
                <a:blip r:embed="rId68"/>
                <a:stretch>
                  <a:fillRect b="-1282"/>
                </a:stretch>
              </a:blipFill>
            </p:spPr>
            <p:txBody>
              <a:bodyPr/>
              <a:lstStyle/>
              <a:p>
                <a:r>
                  <a:rPr lang="ko-KR" altLang="en-US">
                    <a:noFill/>
                  </a:rPr>
                  <a:t> </a:t>
                </a:r>
              </a:p>
            </p:txBody>
          </p:sp>
        </mc:Fallback>
      </mc:AlternateContent>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129" name="왼쪽 대괄호 128">
            <a:extLst>
              <a:ext uri="{FF2B5EF4-FFF2-40B4-BE49-F238E27FC236}">
                <a16:creationId xmlns:a16="http://schemas.microsoft.com/office/drawing/2014/main" id="{D1219274-50E7-48FE-8DBA-5042A2E39D69}"/>
              </a:ext>
            </a:extLst>
          </p:cNvPr>
          <p:cNvSpPr/>
          <p:nvPr/>
        </p:nvSpPr>
        <p:spPr>
          <a:xfrm>
            <a:off x="2331319" y="4764967"/>
            <a:ext cx="138561" cy="1627459"/>
          </a:xfrm>
          <a:prstGeom prst="leftBracket">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130" name="왼쪽 대괄호 129">
            <a:extLst>
              <a:ext uri="{FF2B5EF4-FFF2-40B4-BE49-F238E27FC236}">
                <a16:creationId xmlns:a16="http://schemas.microsoft.com/office/drawing/2014/main" id="{46C762AD-FE75-47F1-BAC6-3DB3E557302D}"/>
              </a:ext>
            </a:extLst>
          </p:cNvPr>
          <p:cNvSpPr/>
          <p:nvPr/>
        </p:nvSpPr>
        <p:spPr>
          <a:xfrm>
            <a:off x="7270565" y="4889301"/>
            <a:ext cx="149624" cy="1378792"/>
          </a:xfrm>
          <a:prstGeom prst="leftBracket">
            <a:avLst/>
          </a:prstGeom>
          <a:ln>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156" name="직사각형 155">
            <a:extLst>
              <a:ext uri="{FF2B5EF4-FFF2-40B4-BE49-F238E27FC236}">
                <a16:creationId xmlns:a16="http://schemas.microsoft.com/office/drawing/2014/main" id="{7ABB6E58-0782-4F4A-8AAA-4483E5539FCC}"/>
              </a:ext>
            </a:extLst>
          </p:cNvPr>
          <p:cNvSpPr/>
          <p:nvPr/>
        </p:nvSpPr>
        <p:spPr>
          <a:xfrm>
            <a:off x="2413701" y="4714865"/>
            <a:ext cx="2205132" cy="466213"/>
          </a:xfrm>
          <a:prstGeom prst="rect">
            <a:avLst/>
          </a:prstGeom>
          <a:noFill/>
          <a:ln w="28575">
            <a:solidFill>
              <a:srgbClr val="008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직사각형 157">
            <a:extLst>
              <a:ext uri="{FF2B5EF4-FFF2-40B4-BE49-F238E27FC236}">
                <a16:creationId xmlns:a16="http://schemas.microsoft.com/office/drawing/2014/main" id="{174AAF33-649B-4742-A0B0-82E2C4561524}"/>
              </a:ext>
            </a:extLst>
          </p:cNvPr>
          <p:cNvSpPr/>
          <p:nvPr/>
        </p:nvSpPr>
        <p:spPr>
          <a:xfrm>
            <a:off x="7320594" y="5565215"/>
            <a:ext cx="2140582" cy="702721"/>
          </a:xfrm>
          <a:prstGeom prst="rect">
            <a:avLst/>
          </a:prstGeom>
          <a:noFill/>
          <a:ln w="28575">
            <a:solidFill>
              <a:srgbClr val="008000">
                <a:alpha val="5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7" name="직선 연결선 126">
            <a:extLst>
              <a:ext uri="{FF2B5EF4-FFF2-40B4-BE49-F238E27FC236}">
                <a16:creationId xmlns:a16="http://schemas.microsoft.com/office/drawing/2014/main" id="{E4E0FD3F-3046-47CB-89E8-27533529FE8B}"/>
              </a:ext>
            </a:extLst>
          </p:cNvPr>
          <p:cNvCxnSpPr>
            <a:cxnSpLocks/>
          </p:cNvCxnSpPr>
          <p:nvPr/>
        </p:nvCxnSpPr>
        <p:spPr>
          <a:xfrm flipH="1" flipV="1">
            <a:off x="1274859" y="1429887"/>
            <a:ext cx="19423" cy="968297"/>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57" name="직선 연결선 156">
            <a:extLst>
              <a:ext uri="{FF2B5EF4-FFF2-40B4-BE49-F238E27FC236}">
                <a16:creationId xmlns:a16="http://schemas.microsoft.com/office/drawing/2014/main" id="{38108C73-D28F-4DB3-A1B9-ED3F52199D12}"/>
              </a:ext>
            </a:extLst>
          </p:cNvPr>
          <p:cNvCxnSpPr>
            <a:cxnSpLocks/>
          </p:cNvCxnSpPr>
          <p:nvPr/>
        </p:nvCxnSpPr>
        <p:spPr>
          <a:xfrm flipV="1">
            <a:off x="1290590" y="1429887"/>
            <a:ext cx="744205"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62" name="직선 연결선 161">
            <a:extLst>
              <a:ext uri="{FF2B5EF4-FFF2-40B4-BE49-F238E27FC236}">
                <a16:creationId xmlns:a16="http://schemas.microsoft.com/office/drawing/2014/main" id="{E5975AE5-530B-4651-B37E-66051F7C1350}"/>
              </a:ext>
            </a:extLst>
          </p:cNvPr>
          <p:cNvCxnSpPr>
            <a:cxnSpLocks/>
          </p:cNvCxnSpPr>
          <p:nvPr/>
        </p:nvCxnSpPr>
        <p:spPr>
          <a:xfrm flipH="1" flipV="1">
            <a:off x="2041459" y="1429887"/>
            <a:ext cx="19423" cy="968297"/>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63" name="직선 연결선 162">
            <a:extLst>
              <a:ext uri="{FF2B5EF4-FFF2-40B4-BE49-F238E27FC236}">
                <a16:creationId xmlns:a16="http://schemas.microsoft.com/office/drawing/2014/main" id="{E52B0E94-7051-4517-B9B4-466D1AA7A215}"/>
              </a:ext>
            </a:extLst>
          </p:cNvPr>
          <p:cNvCxnSpPr/>
          <p:nvPr/>
        </p:nvCxnSpPr>
        <p:spPr>
          <a:xfrm flipV="1">
            <a:off x="899134" y="1429887"/>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5" name="직선 연결선 164">
            <a:extLst>
              <a:ext uri="{FF2B5EF4-FFF2-40B4-BE49-F238E27FC236}">
                <a16:creationId xmlns:a16="http://schemas.microsoft.com/office/drawing/2014/main" id="{B644A87F-7C59-4918-8F1C-C9FBB0770B2B}"/>
              </a:ext>
            </a:extLst>
          </p:cNvPr>
          <p:cNvCxnSpPr>
            <a:cxnSpLocks/>
          </p:cNvCxnSpPr>
          <p:nvPr/>
        </p:nvCxnSpPr>
        <p:spPr>
          <a:xfrm flipH="1" flipV="1">
            <a:off x="1643340" y="1429887"/>
            <a:ext cx="19204" cy="95739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7" name="직선 연결선 166">
            <a:extLst>
              <a:ext uri="{FF2B5EF4-FFF2-40B4-BE49-F238E27FC236}">
                <a16:creationId xmlns:a16="http://schemas.microsoft.com/office/drawing/2014/main" id="{B6CAC02D-8630-43B5-A0BE-F5989C08C586}"/>
              </a:ext>
            </a:extLst>
          </p:cNvPr>
          <p:cNvCxnSpPr/>
          <p:nvPr/>
        </p:nvCxnSpPr>
        <p:spPr>
          <a:xfrm flipV="1">
            <a:off x="1655786" y="1429887"/>
            <a:ext cx="744205"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1" name="직선 연결선 180">
            <a:extLst>
              <a:ext uri="{FF2B5EF4-FFF2-40B4-BE49-F238E27FC236}">
                <a16:creationId xmlns:a16="http://schemas.microsoft.com/office/drawing/2014/main" id="{6F18D776-F866-4668-BE62-95FF00533362}"/>
              </a:ext>
            </a:extLst>
          </p:cNvPr>
          <p:cNvCxnSpPr/>
          <p:nvPr/>
        </p:nvCxnSpPr>
        <p:spPr>
          <a:xfrm flipV="1">
            <a:off x="5782232" y="1429887"/>
            <a:ext cx="760907" cy="97989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직선 연결선 181">
            <a:extLst>
              <a:ext uri="{FF2B5EF4-FFF2-40B4-BE49-F238E27FC236}">
                <a16:creationId xmlns:a16="http://schemas.microsoft.com/office/drawing/2014/main" id="{108880F3-BD93-476F-AC91-E824627764B5}"/>
              </a:ext>
            </a:extLst>
          </p:cNvPr>
          <p:cNvCxnSpPr>
            <a:cxnSpLocks/>
          </p:cNvCxnSpPr>
          <p:nvPr/>
        </p:nvCxnSpPr>
        <p:spPr>
          <a:xfrm flipV="1">
            <a:off x="6543139" y="1429888"/>
            <a:ext cx="0" cy="96829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3" name="직선 연결선 182">
            <a:extLst>
              <a:ext uri="{FF2B5EF4-FFF2-40B4-BE49-F238E27FC236}">
                <a16:creationId xmlns:a16="http://schemas.microsoft.com/office/drawing/2014/main" id="{9C8CB490-D9CC-4AB5-8410-525A058D97EE}"/>
              </a:ext>
            </a:extLst>
          </p:cNvPr>
          <p:cNvCxnSpPr>
            <a:cxnSpLocks/>
          </p:cNvCxnSpPr>
          <p:nvPr/>
        </p:nvCxnSpPr>
        <p:spPr>
          <a:xfrm flipV="1">
            <a:off x="6156609" y="1160881"/>
            <a:ext cx="760907" cy="979890"/>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4" name="직선 연결선 183">
            <a:extLst>
              <a:ext uri="{FF2B5EF4-FFF2-40B4-BE49-F238E27FC236}">
                <a16:creationId xmlns:a16="http://schemas.microsoft.com/office/drawing/2014/main" id="{5873B0DD-6283-4907-9429-51B0C17235D1}"/>
              </a:ext>
            </a:extLst>
          </p:cNvPr>
          <p:cNvCxnSpPr>
            <a:cxnSpLocks/>
          </p:cNvCxnSpPr>
          <p:nvPr/>
        </p:nvCxnSpPr>
        <p:spPr>
          <a:xfrm flipH="1" flipV="1">
            <a:off x="6917517" y="1160881"/>
            <a:ext cx="13049" cy="1005367"/>
          </a:xfrm>
          <a:prstGeom prst="line">
            <a:avLst/>
          </a:prstGeom>
          <a:ln>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5" name="직선 연결선 184">
            <a:extLst>
              <a:ext uri="{FF2B5EF4-FFF2-40B4-BE49-F238E27FC236}">
                <a16:creationId xmlns:a16="http://schemas.microsoft.com/office/drawing/2014/main" id="{E1D944FC-E6C0-47D9-A1F0-0764C96DA578}"/>
              </a:ext>
            </a:extLst>
          </p:cNvPr>
          <p:cNvCxnSpPr>
            <a:cxnSpLocks/>
          </p:cNvCxnSpPr>
          <p:nvPr/>
        </p:nvCxnSpPr>
        <p:spPr>
          <a:xfrm flipV="1">
            <a:off x="6916601" y="1429887"/>
            <a:ext cx="1" cy="968297"/>
          </a:xfrm>
          <a:prstGeom prst="line">
            <a:avLst/>
          </a:prstGeom>
          <a:ln>
            <a:solidFill>
              <a:schemeClr val="accent2"/>
            </a:solidFill>
            <a:prstDash val="dash"/>
          </a:ln>
        </p:spPr>
        <p:style>
          <a:lnRef idx="1">
            <a:schemeClr val="accent6"/>
          </a:lnRef>
          <a:fillRef idx="0">
            <a:schemeClr val="accent6"/>
          </a:fillRef>
          <a:effectRef idx="0">
            <a:schemeClr val="accent6"/>
          </a:effectRef>
          <a:fontRef idx="minor">
            <a:schemeClr val="tx1"/>
          </a:fontRef>
        </p:style>
      </p:cxnSp>
      <p:cxnSp>
        <p:nvCxnSpPr>
          <p:cNvPr id="186" name="직선 연결선 185">
            <a:extLst>
              <a:ext uri="{FF2B5EF4-FFF2-40B4-BE49-F238E27FC236}">
                <a16:creationId xmlns:a16="http://schemas.microsoft.com/office/drawing/2014/main" id="{0911C271-6D9E-46F0-BF97-1EB347B52608}"/>
              </a:ext>
            </a:extLst>
          </p:cNvPr>
          <p:cNvCxnSpPr>
            <a:cxnSpLocks/>
          </p:cNvCxnSpPr>
          <p:nvPr/>
        </p:nvCxnSpPr>
        <p:spPr>
          <a:xfrm>
            <a:off x="9186863" y="1472198"/>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DDE6D311-7742-4FEB-A8D5-1103A70C4AEB}"/>
                  </a:ext>
                </a:extLst>
              </p:cNvPr>
              <p:cNvSpPr txBox="1"/>
              <p:nvPr/>
            </p:nvSpPr>
            <p:spPr>
              <a:xfrm>
                <a:off x="9274117" y="1758048"/>
                <a:ext cx="348911" cy="164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𝑑𝑜𝑤𝑛</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187" name="TextBox 186">
                <a:extLst>
                  <a:ext uri="{FF2B5EF4-FFF2-40B4-BE49-F238E27FC236}">
                    <a16:creationId xmlns:a16="http://schemas.microsoft.com/office/drawing/2014/main" id="{DDE6D311-7742-4FEB-A8D5-1103A70C4AEB}"/>
                  </a:ext>
                </a:extLst>
              </p:cNvPr>
              <p:cNvSpPr txBox="1">
                <a:spLocks noRot="1" noChangeAspect="1" noMove="1" noResize="1" noEditPoints="1" noAdjustHandles="1" noChangeArrowheads="1" noChangeShapeType="1" noTextEdit="1"/>
              </p:cNvSpPr>
              <p:nvPr/>
            </p:nvSpPr>
            <p:spPr>
              <a:xfrm>
                <a:off x="9274117" y="1758048"/>
                <a:ext cx="348911" cy="164111"/>
              </a:xfrm>
              <a:prstGeom prst="rect">
                <a:avLst/>
              </a:prstGeom>
              <a:blipFill>
                <a:blip r:embed="rId69"/>
                <a:stretch>
                  <a:fillRect l="-12069" r="-17241" b="-25926"/>
                </a:stretch>
              </a:blipFill>
            </p:spPr>
            <p:txBody>
              <a:bodyPr/>
              <a:lstStyle/>
              <a:p>
                <a:r>
                  <a:rPr lang="ko-KR" altLang="en-US">
                    <a:noFill/>
                  </a:rPr>
                  <a:t> </a:t>
                </a:r>
              </a:p>
            </p:txBody>
          </p:sp>
        </mc:Fallback>
      </mc:AlternateContent>
      <p:cxnSp>
        <p:nvCxnSpPr>
          <p:cNvPr id="188" name="직선 연결선 187">
            <a:extLst>
              <a:ext uri="{FF2B5EF4-FFF2-40B4-BE49-F238E27FC236}">
                <a16:creationId xmlns:a16="http://schemas.microsoft.com/office/drawing/2014/main" id="{5C97FAF8-8421-4BD0-B4E9-753B88B5A373}"/>
              </a:ext>
            </a:extLst>
          </p:cNvPr>
          <p:cNvCxnSpPr>
            <a:cxnSpLocks/>
          </p:cNvCxnSpPr>
          <p:nvPr/>
        </p:nvCxnSpPr>
        <p:spPr>
          <a:xfrm>
            <a:off x="9173746" y="1980086"/>
            <a:ext cx="558901"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직선 연결선 188">
            <a:extLst>
              <a:ext uri="{FF2B5EF4-FFF2-40B4-BE49-F238E27FC236}">
                <a16:creationId xmlns:a16="http://schemas.microsoft.com/office/drawing/2014/main" id="{EC6CDBF5-668F-4CA3-BD4C-C1B0BA6B1994}"/>
              </a:ext>
            </a:extLst>
          </p:cNvPr>
          <p:cNvCxnSpPr>
            <a:cxnSpLocks/>
          </p:cNvCxnSpPr>
          <p:nvPr/>
        </p:nvCxnSpPr>
        <p:spPr>
          <a:xfrm>
            <a:off x="7517895" y="1472198"/>
            <a:ext cx="25281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직선 연결선 190">
            <a:extLst>
              <a:ext uri="{FF2B5EF4-FFF2-40B4-BE49-F238E27FC236}">
                <a16:creationId xmlns:a16="http://schemas.microsoft.com/office/drawing/2014/main" id="{258A0791-9457-42FD-8D78-23546334AFB5}"/>
              </a:ext>
            </a:extLst>
          </p:cNvPr>
          <p:cNvCxnSpPr>
            <a:cxnSpLocks/>
          </p:cNvCxnSpPr>
          <p:nvPr/>
        </p:nvCxnSpPr>
        <p:spPr>
          <a:xfrm>
            <a:off x="7770712" y="1486543"/>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8C99F31E-ED98-43E9-9A15-C7D3FBD84AF9}"/>
                  </a:ext>
                </a:extLst>
              </p:cNvPr>
              <p:cNvSpPr txBox="1"/>
              <p:nvPr/>
            </p:nvSpPr>
            <p:spPr>
              <a:xfrm>
                <a:off x="3534706" y="1545637"/>
                <a:ext cx="377347"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ko-KR" sz="1000" smtClean="0">
                          <a:latin typeface="Cambria Math" panose="02040503050406030204" pitchFamily="18" charset="0"/>
                        </a:rPr>
                        <m:t>Δ</m:t>
                      </m:r>
                      <m:sSub>
                        <m:sSubPr>
                          <m:ctrlPr>
                            <a:rPr lang="en-US" altLang="ko-KR" sz="1000" b="0" i="1" smtClean="0">
                              <a:latin typeface="Cambria Math" panose="02040503050406030204" pitchFamily="18" charset="0"/>
                            </a:rPr>
                          </m:ctrlPr>
                        </m:sSubPr>
                        <m:e>
                          <m:r>
                            <a:rPr lang="en-US" altLang="ko-KR" sz="1000" b="0" i="1" smtClean="0">
                              <a:latin typeface="Cambria Math" panose="02040503050406030204" pitchFamily="18" charset="0"/>
                            </a:rPr>
                            <m:t>𝑓</m:t>
                          </m:r>
                        </m:e>
                        <m:sub>
                          <m:r>
                            <a:rPr lang="en-US" altLang="ko-KR" sz="1000" b="0" i="1" smtClean="0">
                              <a:latin typeface="Cambria Math" panose="02040503050406030204" pitchFamily="18" charset="0"/>
                            </a:rPr>
                            <m:t>𝑏𝑒𝑎𝑡</m:t>
                          </m:r>
                        </m:sub>
                      </m:sSub>
                    </m:oMath>
                  </m:oMathPara>
                </a14:m>
                <a:endParaRPr lang="ko-KR" altLang="en-US" sz="1000" i="1" dirty="0">
                  <a:latin typeface="LG스마트체 Regular" panose="020B0600000101010101" pitchFamily="50" charset="-127"/>
                  <a:ea typeface="LG스마트체 Regular" panose="020B0600000101010101" pitchFamily="50" charset="-127"/>
                </a:endParaRPr>
              </a:p>
            </p:txBody>
          </p:sp>
        </mc:Choice>
        <mc:Fallback>
          <p:sp>
            <p:nvSpPr>
              <p:cNvPr id="196" name="TextBox 195">
                <a:extLst>
                  <a:ext uri="{FF2B5EF4-FFF2-40B4-BE49-F238E27FC236}">
                    <a16:creationId xmlns:a16="http://schemas.microsoft.com/office/drawing/2014/main" id="{8C99F31E-ED98-43E9-9A15-C7D3FBD84AF9}"/>
                  </a:ext>
                </a:extLst>
              </p:cNvPr>
              <p:cNvSpPr txBox="1">
                <a:spLocks noRot="1" noChangeAspect="1" noMove="1" noResize="1" noEditPoints="1" noAdjustHandles="1" noChangeArrowheads="1" noChangeShapeType="1" noTextEdit="1"/>
              </p:cNvSpPr>
              <p:nvPr/>
            </p:nvSpPr>
            <p:spPr>
              <a:xfrm>
                <a:off x="3534706" y="1545637"/>
                <a:ext cx="377347" cy="153888"/>
              </a:xfrm>
              <a:prstGeom prst="rect">
                <a:avLst/>
              </a:prstGeom>
              <a:blipFill>
                <a:blip r:embed="rId70"/>
                <a:stretch>
                  <a:fillRect l="-8065" t="-4000" r="-1613" b="-36000"/>
                </a:stretch>
              </a:blipFill>
            </p:spPr>
            <p:txBody>
              <a:bodyPr/>
              <a:lstStyle/>
              <a:p>
                <a:r>
                  <a:rPr lang="ko-KR" altLang="en-US">
                    <a:noFill/>
                  </a:rPr>
                  <a:t> </a:t>
                </a:r>
              </a:p>
            </p:txBody>
          </p:sp>
        </mc:Fallback>
      </mc:AlternateContent>
      <p:cxnSp>
        <p:nvCxnSpPr>
          <p:cNvPr id="197" name="직선 연결선 196">
            <a:extLst>
              <a:ext uri="{FF2B5EF4-FFF2-40B4-BE49-F238E27FC236}">
                <a16:creationId xmlns:a16="http://schemas.microsoft.com/office/drawing/2014/main" id="{10F41DA8-8B6F-4548-BFC9-DAB53E62E908}"/>
              </a:ext>
            </a:extLst>
          </p:cNvPr>
          <p:cNvCxnSpPr>
            <a:cxnSpLocks/>
          </p:cNvCxnSpPr>
          <p:nvPr/>
        </p:nvCxnSpPr>
        <p:spPr>
          <a:xfrm>
            <a:off x="2852835" y="2263113"/>
            <a:ext cx="558901"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FF3E0EF3-5875-4E6A-BF1A-C938DA68FCDC}"/>
              </a:ext>
            </a:extLst>
          </p:cNvPr>
          <p:cNvCxnSpPr>
            <a:cxnSpLocks/>
          </p:cNvCxnSpPr>
          <p:nvPr/>
        </p:nvCxnSpPr>
        <p:spPr>
          <a:xfrm>
            <a:off x="3447710" y="1755225"/>
            <a:ext cx="821276"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22DF11F6-E959-4861-B131-D64BC70BABEC}"/>
              </a:ext>
            </a:extLst>
          </p:cNvPr>
          <p:cNvCxnSpPr>
            <a:cxnSpLocks/>
          </p:cNvCxnSpPr>
          <p:nvPr/>
        </p:nvCxnSpPr>
        <p:spPr>
          <a:xfrm>
            <a:off x="3430633" y="1755225"/>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BE302194-D258-4C99-9D40-FAE109FB7B08}"/>
              </a:ext>
            </a:extLst>
          </p:cNvPr>
          <p:cNvCxnSpPr>
            <a:cxnSpLocks/>
          </p:cNvCxnSpPr>
          <p:nvPr/>
        </p:nvCxnSpPr>
        <p:spPr>
          <a:xfrm>
            <a:off x="4268986" y="1755225"/>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직선 연결선 201">
            <a:extLst>
              <a:ext uri="{FF2B5EF4-FFF2-40B4-BE49-F238E27FC236}">
                <a16:creationId xmlns:a16="http://schemas.microsoft.com/office/drawing/2014/main" id="{627B0930-4D23-4B73-BCAF-5F5A6430655F}"/>
              </a:ext>
            </a:extLst>
          </p:cNvPr>
          <p:cNvCxnSpPr>
            <a:cxnSpLocks/>
          </p:cNvCxnSpPr>
          <p:nvPr/>
        </p:nvCxnSpPr>
        <p:spPr>
          <a:xfrm>
            <a:off x="4255869" y="2263113"/>
            <a:ext cx="281850"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599AA8E9-4EBB-4F31-9941-8D7B5B973D9B}"/>
              </a:ext>
            </a:extLst>
          </p:cNvPr>
          <p:cNvCxnSpPr>
            <a:cxnSpLocks/>
          </p:cNvCxnSpPr>
          <p:nvPr/>
        </p:nvCxnSpPr>
        <p:spPr>
          <a:xfrm>
            <a:off x="2600018" y="1755225"/>
            <a:ext cx="25281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직선 연결선 204">
            <a:extLst>
              <a:ext uri="{FF2B5EF4-FFF2-40B4-BE49-F238E27FC236}">
                <a16:creationId xmlns:a16="http://schemas.microsoft.com/office/drawing/2014/main" id="{7F1B6CA9-9B88-4469-ADD1-BFB56AFAAA9A}"/>
              </a:ext>
            </a:extLst>
          </p:cNvPr>
          <p:cNvCxnSpPr>
            <a:cxnSpLocks/>
          </p:cNvCxnSpPr>
          <p:nvPr/>
        </p:nvCxnSpPr>
        <p:spPr>
          <a:xfrm>
            <a:off x="2852835" y="1769570"/>
            <a:ext cx="0" cy="507746"/>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60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6" name="직사각형 5">
            <a:extLst>
              <a:ext uri="{FF2B5EF4-FFF2-40B4-BE49-F238E27FC236}">
                <a16:creationId xmlns:a16="http://schemas.microsoft.com/office/drawing/2014/main" id="{540BBEB1-F6C9-40A1-95A5-51A5AD12CB39}"/>
              </a:ext>
            </a:extLst>
          </p:cNvPr>
          <p:cNvSpPr/>
          <p:nvPr/>
        </p:nvSpPr>
        <p:spPr>
          <a:xfrm>
            <a:off x="4075196" y="2844225"/>
            <a:ext cx="1755609" cy="584775"/>
          </a:xfrm>
          <a:prstGeom prst="rect">
            <a:avLst/>
          </a:prstGeom>
        </p:spPr>
        <p:txBody>
          <a:bodyPr wrap="none">
            <a:spAutoFit/>
          </a:bodyPr>
          <a:lstStyle/>
          <a:p>
            <a:pPr algn="ctr"/>
            <a:r>
              <a:rPr lang="en-US" altLang="ko-KR" sz="3200" b="1" dirty="0">
                <a:latin typeface="Arial Narrow" panose="020B0606020202030204" pitchFamily="34" charset="0"/>
                <a:ea typeface="LG스마트체 Regular" panose="020B0600000101010101" pitchFamily="50" charset="-127"/>
              </a:rPr>
              <a:t>1. RX part</a:t>
            </a:r>
            <a:endParaRPr lang="ko-KR" altLang="en-US" sz="3200" b="1" dirty="0">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1660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FMCW RX simulator 1</a:t>
            </a:r>
            <a:r>
              <a:rPr lang="ko-KR" altLang="en-US" dirty="0"/>
              <a:t>차</a:t>
            </a:r>
          </a:p>
        </p:txBody>
      </p:sp>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33" name="직사각형 32">
            <a:extLst>
              <a:ext uri="{FF2B5EF4-FFF2-40B4-BE49-F238E27FC236}">
                <a16:creationId xmlns:a16="http://schemas.microsoft.com/office/drawing/2014/main" id="{2F821612-572E-4885-989D-A89600B79B60}"/>
              </a:ext>
            </a:extLst>
          </p:cNvPr>
          <p:cNvSpPr/>
          <p:nvPr/>
        </p:nvSpPr>
        <p:spPr>
          <a:xfrm>
            <a:off x="2042954" y="2866826"/>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Main UI</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aphicFrame>
        <p:nvGraphicFramePr>
          <p:cNvPr id="7" name="표 9">
            <a:extLst>
              <a:ext uri="{FF2B5EF4-FFF2-40B4-BE49-F238E27FC236}">
                <a16:creationId xmlns:a16="http://schemas.microsoft.com/office/drawing/2014/main" id="{C33AD73E-676D-4D0C-A91E-0A1D27BBF10A}"/>
              </a:ext>
            </a:extLst>
          </p:cNvPr>
          <p:cNvGraphicFramePr>
            <a:graphicFrameLocks noGrp="1"/>
          </p:cNvGraphicFramePr>
          <p:nvPr>
            <p:extLst>
              <p:ext uri="{D42A27DB-BD31-4B8C-83A1-F6EECF244321}">
                <p14:modId xmlns:p14="http://schemas.microsoft.com/office/powerpoint/2010/main" val="1204435040"/>
              </p:ext>
            </p:extLst>
          </p:nvPr>
        </p:nvGraphicFramePr>
        <p:xfrm>
          <a:off x="234000" y="1702786"/>
          <a:ext cx="1504951" cy="192024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중심 파장</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FPS</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해상도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샘플링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FM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모양</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레이저 파워</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32959989"/>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파워 비율</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4800234"/>
                  </a:ext>
                </a:extLst>
              </a:tr>
            </a:tbl>
          </a:graphicData>
        </a:graphic>
      </p:graphicFrame>
      <p:graphicFrame>
        <p:nvGraphicFramePr>
          <p:cNvPr id="42" name="표 9">
            <a:extLst>
              <a:ext uri="{FF2B5EF4-FFF2-40B4-BE49-F238E27FC236}">
                <a16:creationId xmlns:a16="http://schemas.microsoft.com/office/drawing/2014/main" id="{FE95FF5C-8D48-44C4-89E6-1C23F5AC5A29}"/>
              </a:ext>
            </a:extLst>
          </p:cNvPr>
          <p:cNvGraphicFramePr>
            <a:graphicFrameLocks noGrp="1"/>
          </p:cNvGraphicFramePr>
          <p:nvPr>
            <p:extLst>
              <p:ext uri="{D42A27DB-BD31-4B8C-83A1-F6EECF244321}">
                <p14:modId xmlns:p14="http://schemas.microsoft.com/office/powerpoint/2010/main" val="1458428789"/>
              </p:ext>
            </p:extLst>
          </p:nvPr>
        </p:nvGraphicFramePr>
        <p:xfrm>
          <a:off x="3295603" y="1879553"/>
          <a:ext cx="1504951" cy="246888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픽셀당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i.t.</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Sweep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속도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Sweep range</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중심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최대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최소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32959989"/>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Linewidth</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4800234"/>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power</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22048016"/>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Emission power</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65362529"/>
                  </a:ext>
                </a:extLst>
              </a:tr>
            </a:tbl>
          </a:graphicData>
        </a:graphic>
      </p:graphicFrame>
      <p:sp>
        <p:nvSpPr>
          <p:cNvPr id="43" name="직사각형 42">
            <a:extLst>
              <a:ext uri="{FF2B5EF4-FFF2-40B4-BE49-F238E27FC236}">
                <a16:creationId xmlns:a16="http://schemas.microsoft.com/office/drawing/2014/main" id="{4867AA73-04D8-4CC4-B640-2C19E5ABC4CE}"/>
              </a:ext>
            </a:extLst>
          </p:cNvPr>
          <p:cNvSpPr/>
          <p:nvPr/>
        </p:nvSpPr>
        <p:spPr>
          <a:xfrm>
            <a:off x="2042954" y="5188575"/>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Propagation loss </a:t>
            </a:r>
            <a:r>
              <a:rPr lang="ko-KR" altLang="en-US" sz="975" dirty="0">
                <a:solidFill>
                  <a:schemeClr val="tx1"/>
                </a:solidFill>
                <a:latin typeface="LG스마트체 Regular" panose="020B0600000101010101" pitchFamily="50" charset="-127"/>
                <a:ea typeface="LG스마트체 Regular" panose="020B0600000101010101" pitchFamily="50" charset="-127"/>
              </a:rPr>
              <a:t>계산</a:t>
            </a:r>
          </a:p>
        </p:txBody>
      </p:sp>
      <p:graphicFrame>
        <p:nvGraphicFramePr>
          <p:cNvPr id="44" name="표 9">
            <a:extLst>
              <a:ext uri="{FF2B5EF4-FFF2-40B4-BE49-F238E27FC236}">
                <a16:creationId xmlns:a16="http://schemas.microsoft.com/office/drawing/2014/main" id="{16C17A03-2D26-4E57-BD67-43959299037A}"/>
              </a:ext>
            </a:extLst>
          </p:cNvPr>
          <p:cNvGraphicFramePr>
            <a:graphicFrameLocks noGrp="1"/>
          </p:cNvGraphicFramePr>
          <p:nvPr>
            <p:extLst>
              <p:ext uri="{D42A27DB-BD31-4B8C-83A1-F6EECF244321}">
                <p14:modId xmlns:p14="http://schemas.microsoft.com/office/powerpoint/2010/main" val="440696274"/>
              </p:ext>
            </p:extLst>
          </p:nvPr>
        </p:nvGraphicFramePr>
        <p:xfrm>
          <a:off x="234000" y="4749942"/>
          <a:ext cx="1504951" cy="137160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반사도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Scattering</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 상수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거리</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센서 면적</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광학계 스펙</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bl>
          </a:graphicData>
        </a:graphic>
      </p:graphicFrame>
      <p:graphicFrame>
        <p:nvGraphicFramePr>
          <p:cNvPr id="45" name="표 9">
            <a:extLst>
              <a:ext uri="{FF2B5EF4-FFF2-40B4-BE49-F238E27FC236}">
                <a16:creationId xmlns:a16="http://schemas.microsoft.com/office/drawing/2014/main" id="{BF40CF3E-6BF2-4C28-B44E-C47376DC851C}"/>
              </a:ext>
            </a:extLst>
          </p:cNvPr>
          <p:cNvGraphicFramePr>
            <a:graphicFrameLocks noGrp="1"/>
          </p:cNvGraphicFramePr>
          <p:nvPr>
            <p:extLst>
              <p:ext uri="{D42A27DB-BD31-4B8C-83A1-F6EECF244321}">
                <p14:modId xmlns:p14="http://schemas.microsoft.com/office/powerpoint/2010/main" val="3026943565"/>
              </p:ext>
            </p:extLst>
          </p:nvPr>
        </p:nvGraphicFramePr>
        <p:xfrm>
          <a:off x="233999" y="3915100"/>
          <a:ext cx="1504951" cy="54864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거리</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속도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bl>
          </a:graphicData>
        </a:graphic>
      </p:graphicFrame>
      <p:graphicFrame>
        <p:nvGraphicFramePr>
          <p:cNvPr id="46" name="표 9">
            <a:extLst>
              <a:ext uri="{FF2B5EF4-FFF2-40B4-BE49-F238E27FC236}">
                <a16:creationId xmlns:a16="http://schemas.microsoft.com/office/drawing/2014/main" id="{B0CE22F5-FD60-48C6-AD8B-75668FFCF0B2}"/>
              </a:ext>
            </a:extLst>
          </p:cNvPr>
          <p:cNvGraphicFramePr>
            <a:graphicFrameLocks noGrp="1"/>
          </p:cNvGraphicFramePr>
          <p:nvPr>
            <p:extLst>
              <p:ext uri="{D42A27DB-BD31-4B8C-83A1-F6EECF244321}">
                <p14:modId xmlns:p14="http://schemas.microsoft.com/office/powerpoint/2010/main" val="1518959145"/>
              </p:ext>
            </p:extLst>
          </p:nvPr>
        </p:nvGraphicFramePr>
        <p:xfrm>
          <a:off x="3290293" y="5161422"/>
          <a:ext cx="1504951" cy="54864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수광 비율</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Receive</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power</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bl>
          </a:graphicData>
        </a:graphic>
      </p:graphicFrame>
      <p:sp>
        <p:nvSpPr>
          <p:cNvPr id="47" name="직사각형 46">
            <a:extLst>
              <a:ext uri="{FF2B5EF4-FFF2-40B4-BE49-F238E27FC236}">
                <a16:creationId xmlns:a16="http://schemas.microsoft.com/office/drawing/2014/main" id="{641ED873-7D11-4AFD-BCA3-79603C6212DA}"/>
              </a:ext>
            </a:extLst>
          </p:cNvPr>
          <p:cNvSpPr/>
          <p:nvPr/>
        </p:nvSpPr>
        <p:spPr>
          <a:xfrm>
            <a:off x="6913511" y="2372491"/>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PD noise</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aphicFrame>
        <p:nvGraphicFramePr>
          <p:cNvPr id="48" name="표 9">
            <a:extLst>
              <a:ext uri="{FF2B5EF4-FFF2-40B4-BE49-F238E27FC236}">
                <a16:creationId xmlns:a16="http://schemas.microsoft.com/office/drawing/2014/main" id="{BC25A38D-3A0D-4438-81A3-585E01349F83}"/>
              </a:ext>
            </a:extLst>
          </p:cNvPr>
          <p:cNvGraphicFramePr>
            <a:graphicFrameLocks noGrp="1"/>
          </p:cNvGraphicFramePr>
          <p:nvPr>
            <p:extLst>
              <p:ext uri="{D42A27DB-BD31-4B8C-83A1-F6EECF244321}">
                <p14:modId xmlns:p14="http://schemas.microsoft.com/office/powerpoint/2010/main" val="2550570646"/>
              </p:ext>
            </p:extLst>
          </p:nvPr>
        </p:nvGraphicFramePr>
        <p:xfrm>
          <a:off x="5104557" y="1933858"/>
          <a:ext cx="1504951" cy="137160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파워</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수광 파워</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센서 효율</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[A/W]</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구동 온도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센서 저항</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bl>
          </a:graphicData>
        </a:graphic>
      </p:graphicFrame>
      <p:graphicFrame>
        <p:nvGraphicFramePr>
          <p:cNvPr id="49" name="표 9">
            <a:extLst>
              <a:ext uri="{FF2B5EF4-FFF2-40B4-BE49-F238E27FC236}">
                <a16:creationId xmlns:a16="http://schemas.microsoft.com/office/drawing/2014/main" id="{2271C902-57FB-4430-B244-ADFF051139EB}"/>
              </a:ext>
            </a:extLst>
          </p:cNvPr>
          <p:cNvGraphicFramePr>
            <a:graphicFrameLocks noGrp="1"/>
          </p:cNvGraphicFramePr>
          <p:nvPr>
            <p:extLst>
              <p:ext uri="{D42A27DB-BD31-4B8C-83A1-F6EECF244321}">
                <p14:modId xmlns:p14="http://schemas.microsoft.com/office/powerpoint/2010/main" val="1913259666"/>
              </p:ext>
            </p:extLst>
          </p:nvPr>
        </p:nvGraphicFramePr>
        <p:xfrm>
          <a:off x="8166158" y="1522378"/>
          <a:ext cx="1504951" cy="219456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 shot noise sig</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 shot noise std</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9872308"/>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수광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shot noise sig</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수광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shot noise std</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Dark shot noise sig</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Dark shot noise std</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32959989"/>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Thermal noise sig</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4800234"/>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Thermal noise std</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22048016"/>
                  </a:ext>
                </a:extLst>
              </a:tr>
            </a:tbl>
          </a:graphicData>
        </a:graphic>
      </p:graphicFrame>
      <p:sp>
        <p:nvSpPr>
          <p:cNvPr id="50" name="직사각형 49">
            <a:extLst>
              <a:ext uri="{FF2B5EF4-FFF2-40B4-BE49-F238E27FC236}">
                <a16:creationId xmlns:a16="http://schemas.microsoft.com/office/drawing/2014/main" id="{BF7A22C3-4055-421D-AEB9-EC72BCCB8BA1}"/>
              </a:ext>
            </a:extLst>
          </p:cNvPr>
          <p:cNvSpPr/>
          <p:nvPr/>
        </p:nvSpPr>
        <p:spPr>
          <a:xfrm>
            <a:off x="6913510" y="4671441"/>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Depth calculation</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aphicFrame>
        <p:nvGraphicFramePr>
          <p:cNvPr id="52" name="표 9">
            <a:extLst>
              <a:ext uri="{FF2B5EF4-FFF2-40B4-BE49-F238E27FC236}">
                <a16:creationId xmlns:a16="http://schemas.microsoft.com/office/drawing/2014/main" id="{5F65F124-002A-4F48-8A0D-20C3F630F2B7}"/>
              </a:ext>
            </a:extLst>
          </p:cNvPr>
          <p:cNvGraphicFramePr>
            <a:graphicFrameLocks noGrp="1"/>
          </p:cNvGraphicFramePr>
          <p:nvPr>
            <p:extLst>
              <p:ext uri="{D42A27DB-BD31-4B8C-83A1-F6EECF244321}">
                <p14:modId xmlns:p14="http://schemas.microsoft.com/office/powerpoint/2010/main" val="3811669906"/>
              </p:ext>
            </p:extLst>
          </p:nvPr>
        </p:nvGraphicFramePr>
        <p:xfrm>
          <a:off x="5104557" y="3409848"/>
          <a:ext cx="1504951" cy="301752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픽셀당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i.t.</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Sweep range</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샘플링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최대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최소 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3295998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거리</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480023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타겟 속도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22048016"/>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LO</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power</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65362529"/>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Receive</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 </a:t>
                      </a: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power</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483774137"/>
                  </a:ext>
                </a:extLst>
              </a:tr>
              <a:tr h="14790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Linewidth</a:t>
                      </a:r>
                      <a:endPar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000006504"/>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FM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모양</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05646690"/>
                  </a:ext>
                </a:extLst>
              </a:tr>
            </a:tbl>
          </a:graphicData>
        </a:graphic>
      </p:graphicFrame>
      <p:graphicFrame>
        <p:nvGraphicFramePr>
          <p:cNvPr id="53" name="표 9">
            <a:extLst>
              <a:ext uri="{FF2B5EF4-FFF2-40B4-BE49-F238E27FC236}">
                <a16:creationId xmlns:a16="http://schemas.microsoft.com/office/drawing/2014/main" id="{6B708BC6-DBDB-4700-8E48-FD5238DA9CD3}"/>
              </a:ext>
            </a:extLst>
          </p:cNvPr>
          <p:cNvGraphicFramePr>
            <a:graphicFrameLocks noGrp="1"/>
          </p:cNvGraphicFramePr>
          <p:nvPr>
            <p:extLst>
              <p:ext uri="{D42A27DB-BD31-4B8C-83A1-F6EECF244321}">
                <p14:modId xmlns:p14="http://schemas.microsoft.com/office/powerpoint/2010/main" val="3783817669"/>
              </p:ext>
            </p:extLst>
          </p:nvPr>
        </p:nvGraphicFramePr>
        <p:xfrm>
          <a:off x="8166158" y="4232808"/>
          <a:ext cx="1504951" cy="1371600"/>
        </p:xfrm>
        <a:graphic>
          <a:graphicData uri="http://schemas.openxmlformats.org/drawingml/2006/table">
            <a:tbl>
              <a:tblPr firstRow="1" bandRow="1">
                <a:tableStyleId>{5940675A-B579-460E-94D1-54222C63F5DA}</a:tableStyleId>
              </a:tblPr>
              <a:tblGrid>
                <a:gridCol w="1504951">
                  <a:extLst>
                    <a:ext uri="{9D8B030D-6E8A-4147-A177-3AD203B41FA5}">
                      <a16:colId xmlns:a16="http://schemas.microsoft.com/office/drawing/2014/main" val="3537081200"/>
                    </a:ext>
                  </a:extLst>
                </a:gridCol>
              </a:tblGrid>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FFT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결과</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80682050"/>
                  </a:ext>
                </a:extLst>
              </a:tr>
              <a:tr h="147903">
                <a:tc>
                  <a:txBody>
                    <a:bodyPr/>
                    <a:lstStyle/>
                    <a:p>
                      <a:pPr latinLnBrk="1"/>
                      <a:r>
                        <a:rPr lang="en-US" altLang="ko-KR" sz="1200" kern="1200" dirty="0">
                          <a:solidFill>
                            <a:schemeClr val="tx1"/>
                          </a:solidFill>
                          <a:latin typeface="LG스마트체 Regular" panose="020B0600000101010101" pitchFamily="50" charset="-127"/>
                          <a:ea typeface="LG스마트체 Regular" panose="020B0600000101010101" pitchFamily="50" charset="-127"/>
                          <a:cs typeface="+mn-cs"/>
                        </a:rPr>
                        <a:t>Beat </a:t>
                      </a:r>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주파수</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62472639"/>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측정 거리</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59981364"/>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측정 속도</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2136393"/>
                  </a:ext>
                </a:extLst>
              </a:tr>
              <a:tr h="147903">
                <a:tc>
                  <a:txBody>
                    <a:bodyPr/>
                    <a:lstStyle/>
                    <a:p>
                      <a:pPr latinLnBrk="1"/>
                      <a:r>
                        <a:rPr lang="ko-KR" altLang="en-US" sz="1200" kern="1200" dirty="0">
                          <a:solidFill>
                            <a:schemeClr val="tx1"/>
                          </a:solidFill>
                          <a:latin typeface="LG스마트체 Regular" panose="020B0600000101010101" pitchFamily="50" charset="-127"/>
                          <a:ea typeface="LG스마트체 Regular" panose="020B0600000101010101" pitchFamily="50" charset="-127"/>
                          <a:cs typeface="+mn-cs"/>
                        </a:rPr>
                        <a:t>신호 세기</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32959989"/>
                  </a:ext>
                </a:extLst>
              </a:tr>
            </a:tbl>
          </a:graphicData>
        </a:graphic>
      </p:graphicFrame>
      <p:sp>
        <p:nvSpPr>
          <p:cNvPr id="54" name="직사각형 53">
            <a:extLst>
              <a:ext uri="{FF2B5EF4-FFF2-40B4-BE49-F238E27FC236}">
                <a16:creationId xmlns:a16="http://schemas.microsoft.com/office/drawing/2014/main" id="{0540F390-61AE-434D-9A6F-249555F2F01B}"/>
              </a:ext>
            </a:extLst>
          </p:cNvPr>
          <p:cNvSpPr/>
          <p:nvPr/>
        </p:nvSpPr>
        <p:spPr>
          <a:xfrm>
            <a:off x="1257056" y="702144"/>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Main UI</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55" name="직사각형 54">
            <a:extLst>
              <a:ext uri="{FF2B5EF4-FFF2-40B4-BE49-F238E27FC236}">
                <a16:creationId xmlns:a16="http://schemas.microsoft.com/office/drawing/2014/main" id="{8068886A-DEA1-4EED-AB39-A9980EE44FC3}"/>
              </a:ext>
            </a:extLst>
          </p:cNvPr>
          <p:cNvSpPr/>
          <p:nvPr/>
        </p:nvSpPr>
        <p:spPr>
          <a:xfrm>
            <a:off x="2988806" y="702144"/>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Propagation loss </a:t>
            </a:r>
            <a:r>
              <a:rPr lang="ko-KR" altLang="en-US" sz="975" dirty="0">
                <a:solidFill>
                  <a:schemeClr val="tx1"/>
                </a:solidFill>
                <a:latin typeface="LG스마트체 Regular" panose="020B0600000101010101" pitchFamily="50" charset="-127"/>
                <a:ea typeface="LG스마트체 Regular" panose="020B0600000101010101" pitchFamily="50" charset="-127"/>
              </a:rPr>
              <a:t>계산</a:t>
            </a:r>
          </a:p>
        </p:txBody>
      </p:sp>
      <p:sp>
        <p:nvSpPr>
          <p:cNvPr id="56" name="직사각형 55">
            <a:extLst>
              <a:ext uri="{FF2B5EF4-FFF2-40B4-BE49-F238E27FC236}">
                <a16:creationId xmlns:a16="http://schemas.microsoft.com/office/drawing/2014/main" id="{23988098-89EB-4548-8669-3425438605D0}"/>
              </a:ext>
            </a:extLst>
          </p:cNvPr>
          <p:cNvSpPr/>
          <p:nvPr/>
        </p:nvSpPr>
        <p:spPr>
          <a:xfrm>
            <a:off x="4720556" y="702144"/>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PD noise</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sp>
        <p:nvSpPr>
          <p:cNvPr id="57" name="직사각형 56">
            <a:extLst>
              <a:ext uri="{FF2B5EF4-FFF2-40B4-BE49-F238E27FC236}">
                <a16:creationId xmlns:a16="http://schemas.microsoft.com/office/drawing/2014/main" id="{F9E880CF-72DF-4F28-BC56-C87CA5877B59}"/>
              </a:ext>
            </a:extLst>
          </p:cNvPr>
          <p:cNvSpPr/>
          <p:nvPr/>
        </p:nvSpPr>
        <p:spPr>
          <a:xfrm>
            <a:off x="6452305" y="702144"/>
            <a:ext cx="948646" cy="494335"/>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Depth calculation</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cxnSp>
        <p:nvCxnSpPr>
          <p:cNvPr id="58" name="직선 화살표 연결선 57">
            <a:extLst>
              <a:ext uri="{FF2B5EF4-FFF2-40B4-BE49-F238E27FC236}">
                <a16:creationId xmlns:a16="http://schemas.microsoft.com/office/drawing/2014/main" id="{D47DBCA0-1EEC-4DC5-B78A-AB04909AED72}"/>
              </a:ext>
            </a:extLst>
          </p:cNvPr>
          <p:cNvCxnSpPr>
            <a:cxnSpLocks/>
            <a:stCxn id="54" idx="3"/>
            <a:endCxn id="55" idx="1"/>
          </p:cNvCxnSpPr>
          <p:nvPr/>
        </p:nvCxnSpPr>
        <p:spPr>
          <a:xfrm>
            <a:off x="2205702" y="949312"/>
            <a:ext cx="78310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B5588A43-AC54-4CDF-9D4E-31AFC8FEE19E}"/>
              </a:ext>
            </a:extLst>
          </p:cNvPr>
          <p:cNvCxnSpPr>
            <a:cxnSpLocks/>
            <a:stCxn id="55" idx="3"/>
            <a:endCxn id="56" idx="1"/>
          </p:cNvCxnSpPr>
          <p:nvPr/>
        </p:nvCxnSpPr>
        <p:spPr>
          <a:xfrm>
            <a:off x="3937452" y="949312"/>
            <a:ext cx="78310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5DFBFB06-2858-490A-8D78-33F20BD71E17}"/>
              </a:ext>
            </a:extLst>
          </p:cNvPr>
          <p:cNvCxnSpPr>
            <a:cxnSpLocks/>
            <a:stCxn id="56" idx="3"/>
            <a:endCxn id="57" idx="1"/>
          </p:cNvCxnSpPr>
          <p:nvPr/>
        </p:nvCxnSpPr>
        <p:spPr>
          <a:xfrm>
            <a:off x="5669202" y="949312"/>
            <a:ext cx="78310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연결선: 구부러짐 21">
            <a:extLst>
              <a:ext uri="{FF2B5EF4-FFF2-40B4-BE49-F238E27FC236}">
                <a16:creationId xmlns:a16="http://schemas.microsoft.com/office/drawing/2014/main" id="{0B3EE86A-0ECC-4188-A615-8B9C2C87B2DD}"/>
              </a:ext>
            </a:extLst>
          </p:cNvPr>
          <p:cNvCxnSpPr>
            <a:stCxn id="55" idx="2"/>
            <a:endCxn id="54" idx="2"/>
          </p:cNvCxnSpPr>
          <p:nvPr/>
        </p:nvCxnSpPr>
        <p:spPr>
          <a:xfrm rot="5400000">
            <a:off x="2597254" y="330604"/>
            <a:ext cx="12700" cy="1731750"/>
          </a:xfrm>
          <a:prstGeom prst="curvedConnector3">
            <a:avLst>
              <a:gd name="adj1" fmla="val 94129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연결선: 구부러짐 23">
            <a:extLst>
              <a:ext uri="{FF2B5EF4-FFF2-40B4-BE49-F238E27FC236}">
                <a16:creationId xmlns:a16="http://schemas.microsoft.com/office/drawing/2014/main" id="{B6384050-6B4B-47FD-A39B-415D7B9E3202}"/>
              </a:ext>
            </a:extLst>
          </p:cNvPr>
          <p:cNvCxnSpPr>
            <a:cxnSpLocks/>
            <a:stCxn id="56" idx="2"/>
            <a:endCxn id="54" idx="2"/>
          </p:cNvCxnSpPr>
          <p:nvPr/>
        </p:nvCxnSpPr>
        <p:spPr>
          <a:xfrm rot="5400000">
            <a:off x="3463129" y="-535271"/>
            <a:ext cx="12700" cy="3463500"/>
          </a:xfrm>
          <a:prstGeom prst="curved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연결선: 구부러짐 26">
            <a:extLst>
              <a:ext uri="{FF2B5EF4-FFF2-40B4-BE49-F238E27FC236}">
                <a16:creationId xmlns:a16="http://schemas.microsoft.com/office/drawing/2014/main" id="{7BAEFA14-DC17-42E3-A253-7E312C38BECA}"/>
              </a:ext>
            </a:extLst>
          </p:cNvPr>
          <p:cNvCxnSpPr>
            <a:stCxn id="57" idx="2"/>
            <a:endCxn id="54" idx="2"/>
          </p:cNvCxnSpPr>
          <p:nvPr/>
        </p:nvCxnSpPr>
        <p:spPr>
          <a:xfrm rot="5400000">
            <a:off x="4329004" y="-1401145"/>
            <a:ext cx="12700" cy="5195249"/>
          </a:xfrm>
          <a:prstGeom prst="curvedConnector3">
            <a:avLst>
              <a:gd name="adj1" fmla="val 252659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CA3CAE66-650F-47C6-A9DA-5CA4F7C9B5A6}"/>
              </a:ext>
            </a:extLst>
          </p:cNvPr>
          <p:cNvCxnSpPr>
            <a:cxnSpLocks/>
            <a:stCxn id="44" idx="3"/>
            <a:endCxn id="43" idx="1"/>
          </p:cNvCxnSpPr>
          <p:nvPr/>
        </p:nvCxnSpPr>
        <p:spPr>
          <a:xfrm>
            <a:off x="1738951" y="5435742"/>
            <a:ext cx="304003"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16F059F8-6D94-4925-A60E-BECFB67802FB}"/>
              </a:ext>
            </a:extLst>
          </p:cNvPr>
          <p:cNvCxnSpPr>
            <a:cxnSpLocks/>
            <a:stCxn id="43" idx="3"/>
            <a:endCxn id="46" idx="1"/>
          </p:cNvCxnSpPr>
          <p:nvPr/>
        </p:nvCxnSpPr>
        <p:spPr>
          <a:xfrm flipV="1">
            <a:off x="2991600" y="5435742"/>
            <a:ext cx="298693"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B771312A-DF94-44AB-8631-54FB1075BFBF}"/>
              </a:ext>
            </a:extLst>
          </p:cNvPr>
          <p:cNvCxnSpPr>
            <a:cxnSpLocks/>
            <a:stCxn id="33" idx="3"/>
            <a:endCxn id="42" idx="1"/>
          </p:cNvCxnSpPr>
          <p:nvPr/>
        </p:nvCxnSpPr>
        <p:spPr>
          <a:xfrm flipV="1">
            <a:off x="2991600" y="3113993"/>
            <a:ext cx="304003"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직선 화살표 연결선 79">
            <a:extLst>
              <a:ext uri="{FF2B5EF4-FFF2-40B4-BE49-F238E27FC236}">
                <a16:creationId xmlns:a16="http://schemas.microsoft.com/office/drawing/2014/main" id="{DFDE360A-077B-4FA4-A9F6-CCBD0BE54D88}"/>
              </a:ext>
            </a:extLst>
          </p:cNvPr>
          <p:cNvCxnSpPr>
            <a:cxnSpLocks/>
            <a:stCxn id="48" idx="3"/>
            <a:endCxn id="47" idx="1"/>
          </p:cNvCxnSpPr>
          <p:nvPr/>
        </p:nvCxnSpPr>
        <p:spPr>
          <a:xfrm>
            <a:off x="6609508" y="2619658"/>
            <a:ext cx="304003"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E8A231E0-7D08-4F99-A2AE-6880ECA54F80}"/>
              </a:ext>
            </a:extLst>
          </p:cNvPr>
          <p:cNvCxnSpPr>
            <a:cxnSpLocks/>
            <a:stCxn id="47" idx="3"/>
            <a:endCxn id="49" idx="1"/>
          </p:cNvCxnSpPr>
          <p:nvPr/>
        </p:nvCxnSpPr>
        <p:spPr>
          <a:xfrm flipV="1">
            <a:off x="7862157" y="2619658"/>
            <a:ext cx="304001"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직선 화살표 연결선 81">
            <a:extLst>
              <a:ext uri="{FF2B5EF4-FFF2-40B4-BE49-F238E27FC236}">
                <a16:creationId xmlns:a16="http://schemas.microsoft.com/office/drawing/2014/main" id="{41C9D94B-384E-4D95-9A7C-FA87270D8EFC}"/>
              </a:ext>
            </a:extLst>
          </p:cNvPr>
          <p:cNvCxnSpPr>
            <a:cxnSpLocks/>
            <a:stCxn id="52" idx="3"/>
            <a:endCxn id="50" idx="1"/>
          </p:cNvCxnSpPr>
          <p:nvPr/>
        </p:nvCxnSpPr>
        <p:spPr>
          <a:xfrm>
            <a:off x="6609508" y="4918608"/>
            <a:ext cx="304002"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7090775D-E391-40DE-B994-8FAA4F4BE2A5}"/>
              </a:ext>
            </a:extLst>
          </p:cNvPr>
          <p:cNvCxnSpPr>
            <a:cxnSpLocks/>
            <a:stCxn id="50" idx="3"/>
            <a:endCxn id="53" idx="1"/>
          </p:cNvCxnSpPr>
          <p:nvPr/>
        </p:nvCxnSpPr>
        <p:spPr>
          <a:xfrm flipV="1">
            <a:off x="7862156" y="4918608"/>
            <a:ext cx="304002"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연결선: 구부러짐 102">
            <a:extLst>
              <a:ext uri="{FF2B5EF4-FFF2-40B4-BE49-F238E27FC236}">
                <a16:creationId xmlns:a16="http://schemas.microsoft.com/office/drawing/2014/main" id="{2B0E7110-DD10-4B99-AFF3-1CEDCCB8ADE4}"/>
              </a:ext>
            </a:extLst>
          </p:cNvPr>
          <p:cNvCxnSpPr>
            <a:cxnSpLocks/>
            <a:stCxn id="7" idx="3"/>
            <a:endCxn id="33" idx="1"/>
          </p:cNvCxnSpPr>
          <p:nvPr/>
        </p:nvCxnSpPr>
        <p:spPr>
          <a:xfrm>
            <a:off x="1738951" y="2662906"/>
            <a:ext cx="304003" cy="451088"/>
          </a:xfrm>
          <a:prstGeom prst="curved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연결선: 구부러짐 105">
            <a:extLst>
              <a:ext uri="{FF2B5EF4-FFF2-40B4-BE49-F238E27FC236}">
                <a16:creationId xmlns:a16="http://schemas.microsoft.com/office/drawing/2014/main" id="{CE0A9CBE-B79B-41E0-A15E-39EC2B701230}"/>
              </a:ext>
            </a:extLst>
          </p:cNvPr>
          <p:cNvCxnSpPr>
            <a:cxnSpLocks/>
            <a:stCxn id="45" idx="3"/>
            <a:endCxn id="33" idx="1"/>
          </p:cNvCxnSpPr>
          <p:nvPr/>
        </p:nvCxnSpPr>
        <p:spPr>
          <a:xfrm flipV="1">
            <a:off x="1738950" y="3113994"/>
            <a:ext cx="304004" cy="1075426"/>
          </a:xfrm>
          <a:prstGeom prst="curved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연결선: 구부러짐 109">
            <a:extLst>
              <a:ext uri="{FF2B5EF4-FFF2-40B4-BE49-F238E27FC236}">
                <a16:creationId xmlns:a16="http://schemas.microsoft.com/office/drawing/2014/main" id="{3462D09E-119A-4B79-B4E7-A809A74D5257}"/>
              </a:ext>
            </a:extLst>
          </p:cNvPr>
          <p:cNvCxnSpPr>
            <a:cxnSpLocks/>
            <a:stCxn id="56" idx="2"/>
            <a:endCxn id="55" idx="2"/>
          </p:cNvCxnSpPr>
          <p:nvPr/>
        </p:nvCxnSpPr>
        <p:spPr>
          <a:xfrm rot="5400000">
            <a:off x="4329004" y="330604"/>
            <a:ext cx="12700" cy="1731750"/>
          </a:xfrm>
          <a:prstGeom prst="curvedConnector3">
            <a:avLst>
              <a:gd name="adj1" fmla="val 966323"/>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연결선: 구부러짐 113">
            <a:extLst>
              <a:ext uri="{FF2B5EF4-FFF2-40B4-BE49-F238E27FC236}">
                <a16:creationId xmlns:a16="http://schemas.microsoft.com/office/drawing/2014/main" id="{97C4C17C-3873-4EB5-AF07-856DE614F0FA}"/>
              </a:ext>
            </a:extLst>
          </p:cNvPr>
          <p:cNvCxnSpPr>
            <a:cxnSpLocks/>
            <a:stCxn id="57" idx="2"/>
            <a:endCxn id="55" idx="2"/>
          </p:cNvCxnSpPr>
          <p:nvPr/>
        </p:nvCxnSpPr>
        <p:spPr>
          <a:xfrm rot="5400000">
            <a:off x="5194879" y="-535270"/>
            <a:ext cx="12700" cy="3463499"/>
          </a:xfrm>
          <a:prstGeom prst="curved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연결선: 구부러짐 114">
            <a:extLst>
              <a:ext uri="{FF2B5EF4-FFF2-40B4-BE49-F238E27FC236}">
                <a16:creationId xmlns:a16="http://schemas.microsoft.com/office/drawing/2014/main" id="{D9B70733-DD61-4CF1-A442-E558B1E77617}"/>
              </a:ext>
            </a:extLst>
          </p:cNvPr>
          <p:cNvCxnSpPr>
            <a:cxnSpLocks/>
            <a:stCxn id="57" idx="2"/>
            <a:endCxn id="56" idx="2"/>
          </p:cNvCxnSpPr>
          <p:nvPr/>
        </p:nvCxnSpPr>
        <p:spPr>
          <a:xfrm rot="5400000">
            <a:off x="6060754" y="330605"/>
            <a:ext cx="12700" cy="1731749"/>
          </a:xfrm>
          <a:prstGeom prst="curvedConnector3">
            <a:avLst>
              <a:gd name="adj1" fmla="val 89051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99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8507B9F-6865-49C6-AEFE-0AF6E237C549}"/>
              </a:ext>
            </a:extLst>
          </p:cNvPr>
          <p:cNvSpPr>
            <a:spLocks noGrp="1"/>
          </p:cNvSpPr>
          <p:nvPr>
            <p:ph type="title"/>
          </p:nvPr>
        </p:nvSpPr>
        <p:spPr/>
        <p:txBody>
          <a:bodyPr/>
          <a:lstStyle/>
          <a:p>
            <a:r>
              <a:rPr lang="en-US" altLang="ko-KR" dirty="0"/>
              <a:t>FMCW </a:t>
            </a:r>
            <a:r>
              <a:rPr lang="ko-KR" altLang="en-US" dirty="0"/>
              <a:t>신호 생성</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F455E11-8F75-491E-8B7A-EADC21344CEB}"/>
                  </a:ext>
                </a:extLst>
              </p:cNvPr>
              <p:cNvSpPr txBox="1"/>
              <p:nvPr/>
            </p:nvSpPr>
            <p:spPr>
              <a:xfrm>
                <a:off x="197323" y="731175"/>
                <a:ext cx="1970924" cy="2764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𝐸</m:t>
                          </m:r>
                        </m:e>
                      </m:acc>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𝐸</m:t>
                              </m:r>
                            </m:e>
                          </m:acc>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d>
                                <m:dPr>
                                  <m:ctrlPr>
                                    <a:rPr lang="en-US" altLang="ko-KR" sz="1200" b="0" i="1" smtClean="0">
                                      <a:latin typeface="Cambria Math" panose="02040503050406030204" pitchFamily="18" charset="0"/>
                                    </a:rPr>
                                  </m:ctrlPr>
                                </m:dPr>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𝑘</m:t>
                                      </m:r>
                                    </m:e>
                                  </m:acc>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𝑟</m:t>
                                      </m:r>
                                    </m:e>
                                  </m:acc>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𝑡</m:t>
                                  </m:r>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69" name="TextBox 168">
                <a:extLst>
                  <a:ext uri="{FF2B5EF4-FFF2-40B4-BE49-F238E27FC236}">
                    <a16:creationId xmlns:a16="http://schemas.microsoft.com/office/drawing/2014/main" id="{0F455E11-8F75-491E-8B7A-EADC21344CEB}"/>
                  </a:ext>
                </a:extLst>
              </p:cNvPr>
              <p:cNvSpPr txBox="1">
                <a:spLocks noRot="1" noChangeAspect="1" noMove="1" noResize="1" noEditPoints="1" noAdjustHandles="1" noChangeArrowheads="1" noChangeShapeType="1" noTextEdit="1"/>
              </p:cNvSpPr>
              <p:nvPr/>
            </p:nvSpPr>
            <p:spPr>
              <a:xfrm>
                <a:off x="197323" y="731175"/>
                <a:ext cx="1970924" cy="276422"/>
              </a:xfrm>
              <a:prstGeom prst="rect">
                <a:avLst/>
              </a:prstGeom>
              <a:blipFill>
                <a:blip r:embed="rId3"/>
                <a:stretch>
                  <a:fillRect l="-2778" t="-2222" b="-4444"/>
                </a:stretch>
              </a:blipFill>
            </p:spPr>
            <p:txBody>
              <a:bodyPr/>
              <a:lstStyle/>
              <a:p>
                <a:r>
                  <a:rPr lang="ko-KR" altLang="en-US">
                    <a:noFill/>
                  </a:rPr>
                  <a:t> </a:t>
                </a:r>
              </a:p>
            </p:txBody>
          </p:sp>
        </mc:Fallback>
      </mc:AlternateContent>
      <p:sp>
        <p:nvSpPr>
          <p:cNvPr id="137" name="TextBox 136">
            <a:extLst>
              <a:ext uri="{FF2B5EF4-FFF2-40B4-BE49-F238E27FC236}">
                <a16:creationId xmlns:a16="http://schemas.microsoft.com/office/drawing/2014/main" id="{7CFD5CE6-D5E5-4EC9-B6A7-0BB12E4B4982}"/>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6/17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A71E4376-5A24-46EE-8F47-90A6FCC5CFF5}"/>
                  </a:ext>
                </a:extLst>
              </p:cNvPr>
              <p:cNvSpPr txBox="1"/>
              <p:nvPr/>
            </p:nvSpPr>
            <p:spPr>
              <a:xfrm>
                <a:off x="197323" y="1193137"/>
                <a:ext cx="1213987"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57" name="TextBox 156">
                <a:extLst>
                  <a:ext uri="{FF2B5EF4-FFF2-40B4-BE49-F238E27FC236}">
                    <a16:creationId xmlns:a16="http://schemas.microsoft.com/office/drawing/2014/main" id="{A71E4376-5A24-46EE-8F47-90A6FCC5CFF5}"/>
                  </a:ext>
                </a:extLst>
              </p:cNvPr>
              <p:cNvSpPr txBox="1">
                <a:spLocks noRot="1" noChangeAspect="1" noMove="1" noResize="1" noEditPoints="1" noAdjustHandles="1" noChangeArrowheads="1" noChangeShapeType="1" noTextEdit="1"/>
              </p:cNvSpPr>
              <p:nvPr/>
            </p:nvSpPr>
            <p:spPr>
              <a:xfrm>
                <a:off x="197323" y="1193137"/>
                <a:ext cx="1213987" cy="184666"/>
              </a:xfrm>
              <a:prstGeom prst="rect">
                <a:avLst/>
              </a:prstGeom>
              <a:blipFill>
                <a:blip r:embed="rId4"/>
                <a:stretch>
                  <a:fillRect l="-4500" t="-3333"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E2D932B1-1B52-470F-B6D1-77CDF3389B7F}"/>
                  </a:ext>
                </a:extLst>
              </p:cNvPr>
              <p:cNvSpPr/>
              <p:nvPr/>
            </p:nvSpPr>
            <p:spPr>
              <a:xfrm>
                <a:off x="156465" y="1683609"/>
                <a:ext cx="1925592" cy="62760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𝜔</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𝜃</m:t>
                          </m:r>
                        </m:num>
                        <m:den>
                          <m:r>
                            <a:rPr lang="en-US" altLang="ko-KR" sz="1200" b="0" i="1" smtClean="0">
                              <a:latin typeface="Cambria Math" panose="02040503050406030204" pitchFamily="18" charset="0"/>
                            </a:rPr>
                            <m:t>𝑑𝑡</m:t>
                          </m:r>
                        </m:den>
                      </m:f>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num>
                        <m:den>
                          <m:r>
                            <a:rPr lang="en-US" altLang="ko-KR" sz="1200" b="0" i="1" smtClean="0">
                              <a:latin typeface="Cambria Math" panose="02040503050406030204" pitchFamily="18" charset="0"/>
                            </a:rPr>
                            <m:t>𝑇</m:t>
                          </m:r>
                        </m:den>
                      </m:f>
                      <m:r>
                        <a:rPr lang="en-US" altLang="ko-KR" sz="1200" b="0" i="1" smtClean="0">
                          <a:latin typeface="Cambria Math" panose="02040503050406030204" pitchFamily="18" charset="0"/>
                        </a:rPr>
                        <m:t>𝑡</m:t>
                      </m:r>
                    </m:oMath>
                  </m:oMathPara>
                </a14:m>
                <a:br>
                  <a:rPr lang="en-US" altLang="ko-KR" sz="1200" b="0" dirty="0"/>
                </a:br>
                <a14:m>
                  <m:oMath xmlns:m="http://schemas.openxmlformats.org/officeDocument/2006/math">
                    <m:r>
                      <a:rPr lang="en-US" altLang="ko-KR" sz="1200" b="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𝜉</m:t>
                    </m:r>
                    <m:r>
                      <a:rPr lang="en-US" altLang="ko-KR" sz="1200" b="0" i="1" smtClean="0">
                        <a:latin typeface="Cambria Math" panose="02040503050406030204" pitchFamily="18" charset="0"/>
                      </a:rPr>
                      <m:t>𝑡</m:t>
                    </m:r>
                  </m:oMath>
                </a14:m>
                <a:r>
                  <a:rPr lang="en-US" altLang="ko-KR" sz="1200" dirty="0"/>
                  <a:t> </a:t>
                </a:r>
                <a:endParaRPr lang="ko-KR" altLang="en-US" sz="1200" dirty="0"/>
              </a:p>
            </p:txBody>
          </p:sp>
        </mc:Choice>
        <mc:Fallback xmlns="">
          <p:sp>
            <p:nvSpPr>
              <p:cNvPr id="2" name="직사각형 1">
                <a:extLst>
                  <a:ext uri="{FF2B5EF4-FFF2-40B4-BE49-F238E27FC236}">
                    <a16:creationId xmlns:a16="http://schemas.microsoft.com/office/drawing/2014/main" id="{E2D932B1-1B52-470F-B6D1-77CDF3389B7F}"/>
                  </a:ext>
                </a:extLst>
              </p:cNvPr>
              <p:cNvSpPr>
                <a:spLocks noRot="1" noChangeAspect="1" noMove="1" noResize="1" noEditPoints="1" noAdjustHandles="1" noChangeArrowheads="1" noChangeShapeType="1" noTextEdit="1"/>
              </p:cNvSpPr>
              <p:nvPr/>
            </p:nvSpPr>
            <p:spPr>
              <a:xfrm>
                <a:off x="156465" y="1683609"/>
                <a:ext cx="1925592" cy="627608"/>
              </a:xfrm>
              <a:prstGeom prst="rect">
                <a:avLst/>
              </a:prstGeom>
              <a:blipFill>
                <a:blip r:embed="rId5"/>
                <a:stretch>
                  <a:fillRect b="-1942"/>
                </a:stretch>
              </a:blipFill>
            </p:spPr>
            <p:txBody>
              <a:bodyPr/>
              <a:lstStyle/>
              <a:p>
                <a:r>
                  <a:rPr lang="ko-KR" altLang="en-US">
                    <a:noFill/>
                  </a:rPr>
                  <a:t> </a:t>
                </a:r>
              </a:p>
            </p:txBody>
          </p:sp>
        </mc:Fallback>
      </mc:AlternateContent>
      <p:sp>
        <p:nvSpPr>
          <p:cNvPr id="8" name="타원 7">
            <a:extLst>
              <a:ext uri="{FF2B5EF4-FFF2-40B4-BE49-F238E27FC236}">
                <a16:creationId xmlns:a16="http://schemas.microsoft.com/office/drawing/2014/main" id="{6A591FB1-3EC8-47C1-905A-57AD7D3F2DE3}"/>
              </a:ext>
            </a:extLst>
          </p:cNvPr>
          <p:cNvSpPr/>
          <p:nvPr/>
        </p:nvSpPr>
        <p:spPr>
          <a:xfrm>
            <a:off x="2921795" y="1178937"/>
            <a:ext cx="1438275" cy="14382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원호 8">
            <a:extLst>
              <a:ext uri="{FF2B5EF4-FFF2-40B4-BE49-F238E27FC236}">
                <a16:creationId xmlns:a16="http://schemas.microsoft.com/office/drawing/2014/main" id="{85396E6B-C5DA-421D-8F10-B875E3341D80}"/>
              </a:ext>
            </a:extLst>
          </p:cNvPr>
          <p:cNvSpPr/>
          <p:nvPr/>
        </p:nvSpPr>
        <p:spPr>
          <a:xfrm>
            <a:off x="2921795" y="1178937"/>
            <a:ext cx="1438275" cy="1438275"/>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28E275A4-6913-48A4-9358-8472C95F31CE}"/>
              </a:ext>
            </a:extLst>
          </p:cNvPr>
          <p:cNvCxnSpPr/>
          <p:nvPr/>
        </p:nvCxnSpPr>
        <p:spPr>
          <a:xfrm>
            <a:off x="2376488" y="1898074"/>
            <a:ext cx="2528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D4AF819A-1342-4D5B-80C4-673C5315A2F1}"/>
              </a:ext>
            </a:extLst>
          </p:cNvPr>
          <p:cNvCxnSpPr>
            <a:cxnSpLocks/>
          </p:cNvCxnSpPr>
          <p:nvPr/>
        </p:nvCxnSpPr>
        <p:spPr>
          <a:xfrm rot="16200000">
            <a:off x="2376488" y="1898074"/>
            <a:ext cx="2528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원호 166">
            <a:extLst>
              <a:ext uri="{FF2B5EF4-FFF2-40B4-BE49-F238E27FC236}">
                <a16:creationId xmlns:a16="http://schemas.microsoft.com/office/drawing/2014/main" id="{C05400AD-BE77-4D48-86E4-D807BBF9DF95}"/>
              </a:ext>
            </a:extLst>
          </p:cNvPr>
          <p:cNvSpPr/>
          <p:nvPr/>
        </p:nvSpPr>
        <p:spPr>
          <a:xfrm>
            <a:off x="3297922" y="1555064"/>
            <a:ext cx="686019" cy="686019"/>
          </a:xfrm>
          <a:prstGeom prst="arc">
            <a:avLst>
              <a:gd name="adj1" fmla="val 18268035"/>
              <a:gd name="adj2" fmla="val 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FA9C177C-316A-4F7F-953C-3B1040805BC9}"/>
              </a:ext>
            </a:extLst>
          </p:cNvPr>
          <p:cNvCxnSpPr/>
          <p:nvPr/>
        </p:nvCxnSpPr>
        <p:spPr>
          <a:xfrm flipV="1">
            <a:off x="3640931" y="821519"/>
            <a:ext cx="773907" cy="107655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1FCB54C1-ECFD-4DC4-92AB-57DBFCA76BF9}"/>
                  </a:ext>
                </a:extLst>
              </p:cNvPr>
              <p:cNvSpPr/>
              <p:nvPr/>
            </p:nvSpPr>
            <p:spPr>
              <a:xfrm>
                <a:off x="3931445" y="1549409"/>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𝜃</m:t>
                      </m:r>
                    </m:oMath>
                  </m:oMathPara>
                </a14:m>
                <a:endParaRPr lang="ko-KR" altLang="en-US" dirty="0"/>
              </a:p>
            </p:txBody>
          </p:sp>
        </mc:Choice>
        <mc:Fallback xmlns="">
          <p:sp>
            <p:nvSpPr>
              <p:cNvPr id="20" name="직사각형 19">
                <a:extLst>
                  <a:ext uri="{FF2B5EF4-FFF2-40B4-BE49-F238E27FC236}">
                    <a16:creationId xmlns:a16="http://schemas.microsoft.com/office/drawing/2014/main" id="{1FCB54C1-ECFD-4DC4-92AB-57DBFCA76BF9}"/>
                  </a:ext>
                </a:extLst>
              </p:cNvPr>
              <p:cNvSpPr>
                <a:spLocks noRot="1" noChangeAspect="1" noMove="1" noResize="1" noEditPoints="1" noAdjustHandles="1" noChangeArrowheads="1" noChangeShapeType="1" noTextEdit="1"/>
              </p:cNvSpPr>
              <p:nvPr/>
            </p:nvSpPr>
            <p:spPr>
              <a:xfrm>
                <a:off x="3931445" y="1549409"/>
                <a:ext cx="374140" cy="36933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0" name="직사각형 179">
                <a:extLst>
                  <a:ext uri="{FF2B5EF4-FFF2-40B4-BE49-F238E27FC236}">
                    <a16:creationId xmlns:a16="http://schemas.microsoft.com/office/drawing/2014/main" id="{56330845-AB1B-48C6-A8E6-375599E7D920}"/>
                  </a:ext>
                </a:extLst>
              </p:cNvPr>
              <p:cNvSpPr/>
              <p:nvPr/>
            </p:nvSpPr>
            <p:spPr>
              <a:xfrm>
                <a:off x="135363" y="2410468"/>
                <a:ext cx="2347374" cy="57676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nary>
                        <m:naryPr>
                          <m:limLoc m:val="undOvr"/>
                          <m:subHide m:val="on"/>
                          <m:supHide m:val="on"/>
                          <m:ctrlPr>
                            <a:rPr lang="en-US" altLang="ko-KR" sz="1200" b="0" i="1" smtClean="0">
                              <a:latin typeface="Cambria Math" panose="02040503050406030204" pitchFamily="18" charset="0"/>
                            </a:rPr>
                          </m:ctrlPr>
                        </m:naryPr>
                        <m:sub/>
                        <m:sup/>
                        <m:e>
                          <m:r>
                            <a:rPr lang="en-US" altLang="ko-KR" sz="1200" b="0" i="1" smtClean="0">
                              <a:latin typeface="Cambria Math" panose="02040503050406030204" pitchFamily="18" charset="0"/>
                            </a:rPr>
                            <m:t>𝜔</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𝑑𝑡</m:t>
                          </m:r>
                        </m:e>
                      </m:nary>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𝜔</m:t>
                          </m:r>
                        </m:e>
                        <m:sub>
                          <m:r>
                            <a:rPr lang="en-US" altLang="ko-KR" sz="1200" b="0" i="1" smtClean="0">
                              <a:latin typeface="Cambria Math" panose="02040503050406030204" pitchFamily="18" charset="0"/>
                            </a:rPr>
                            <m:t>0</m:t>
                          </m:r>
                        </m:sub>
                      </m:sSub>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𝜉</m:t>
                          </m:r>
                        </m:num>
                        <m:den>
                          <m:r>
                            <a:rPr lang="en-US" altLang="ko-KR" sz="1200" b="0" i="1" smtClean="0">
                              <a:latin typeface="Cambria Math" panose="02040503050406030204" pitchFamily="18" charset="0"/>
                            </a:rPr>
                            <m:t>2</m:t>
                          </m:r>
                        </m:den>
                      </m:f>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𝑡</m:t>
                          </m:r>
                        </m:e>
                        <m:sup>
                          <m:r>
                            <a:rPr lang="en-US" altLang="ko-KR" sz="1200" b="0" i="1" smtClean="0">
                              <a:latin typeface="Cambria Math" panose="02040503050406030204" pitchFamily="18" charset="0"/>
                            </a:rPr>
                            <m:t>2</m:t>
                          </m:r>
                        </m:sup>
                      </m:sSup>
                    </m:oMath>
                  </m:oMathPara>
                </a14:m>
                <a:endParaRPr lang="ko-KR" altLang="en-US" sz="1200" dirty="0"/>
              </a:p>
            </p:txBody>
          </p:sp>
        </mc:Choice>
        <mc:Fallback xmlns="">
          <p:sp>
            <p:nvSpPr>
              <p:cNvPr id="180" name="직사각형 179">
                <a:extLst>
                  <a:ext uri="{FF2B5EF4-FFF2-40B4-BE49-F238E27FC236}">
                    <a16:creationId xmlns:a16="http://schemas.microsoft.com/office/drawing/2014/main" id="{56330845-AB1B-48C6-A8E6-375599E7D920}"/>
                  </a:ext>
                </a:extLst>
              </p:cNvPr>
              <p:cNvSpPr>
                <a:spLocks noRot="1" noChangeAspect="1" noMove="1" noResize="1" noEditPoints="1" noAdjustHandles="1" noChangeArrowheads="1" noChangeShapeType="1" noTextEdit="1"/>
              </p:cNvSpPr>
              <p:nvPr/>
            </p:nvSpPr>
            <p:spPr>
              <a:xfrm>
                <a:off x="135363" y="2410468"/>
                <a:ext cx="2347374" cy="576761"/>
              </a:xfrm>
              <a:prstGeom prst="rect">
                <a:avLst/>
              </a:prstGeom>
              <a:blipFill>
                <a:blip r:embed="rId7"/>
                <a:stretch>
                  <a:fillRect l="-11948" t="-124211" b="-174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59AAD1D6-AD56-4795-90FB-F4B9D02843D6}"/>
                  </a:ext>
                </a:extLst>
              </p:cNvPr>
              <p:cNvSpPr txBox="1"/>
              <p:nvPr/>
            </p:nvSpPr>
            <p:spPr>
              <a:xfrm>
                <a:off x="197323" y="3129174"/>
                <a:ext cx="2384755" cy="59965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0</m:t>
                          </m:r>
                        </m:sub>
                      </m:sSub>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begChr m:val="["/>
                              <m:endChr m:val="]"/>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𝑗</m:t>
                              </m:r>
                              <m:r>
                                <a:rPr lang="en-US" altLang="ko-KR" sz="1200" b="0" i="1" smtClean="0">
                                  <a:latin typeface="Cambria Math" panose="02040503050406030204" pitchFamily="18" charset="0"/>
                                </a:rPr>
                                <m:t>𝜃</m:t>
                              </m:r>
                            </m:e>
                          </m:d>
                        </m:e>
                      </m:func>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𝜔</m:t>
                                      </m:r>
                                    </m:e>
                                    <m:sub>
                                      <m:r>
                                        <a:rPr lang="en-US" altLang="ko-KR" sz="1200" i="1">
                                          <a:latin typeface="Cambria Math" panose="02040503050406030204" pitchFamily="18" charset="0"/>
                                        </a:rPr>
                                        <m:t>0</m:t>
                                      </m:r>
                                    </m:sub>
                                  </m:sSub>
                                  <m:r>
                                    <a:rPr lang="en-US" altLang="ko-KR" sz="1200" i="1">
                                      <a:latin typeface="Cambria Math" panose="02040503050406030204" pitchFamily="18" charset="0"/>
                                    </a:rPr>
                                    <m:t>𝑡</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𝜉</m:t>
                                      </m:r>
                                    </m:num>
                                    <m:den>
                                      <m:r>
                                        <a:rPr lang="en-US" altLang="ko-KR" sz="1200" i="1">
                                          <a:latin typeface="Cambria Math" panose="02040503050406030204" pitchFamily="18" charset="0"/>
                                        </a:rPr>
                                        <m:t>2</m:t>
                                      </m:r>
                                    </m:den>
                                  </m:f>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𝑡</m:t>
                                      </m:r>
                                    </m:e>
                                    <m:sup>
                                      <m:r>
                                        <a:rPr lang="en-US" altLang="ko-KR" sz="1200" i="1">
                                          <a:latin typeface="Cambria Math" panose="02040503050406030204" pitchFamily="18" charset="0"/>
                                        </a:rPr>
                                        <m:t>2</m:t>
                                      </m:r>
                                    </m:sup>
                                  </m:sSup>
                                </m:e>
                              </m:d>
                            </m:e>
                          </m:d>
                        </m:e>
                      </m:func>
                    </m:oMath>
                  </m:oMathPara>
                </a14:m>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1" name="TextBox 180">
                <a:extLst>
                  <a:ext uri="{FF2B5EF4-FFF2-40B4-BE49-F238E27FC236}">
                    <a16:creationId xmlns:a16="http://schemas.microsoft.com/office/drawing/2014/main" id="{59AAD1D6-AD56-4795-90FB-F4B9D02843D6}"/>
                  </a:ext>
                </a:extLst>
              </p:cNvPr>
              <p:cNvSpPr txBox="1">
                <a:spLocks noRot="1" noChangeAspect="1" noMove="1" noResize="1" noEditPoints="1" noAdjustHandles="1" noChangeArrowheads="1" noChangeShapeType="1" noTextEdit="1"/>
              </p:cNvSpPr>
              <p:nvPr/>
            </p:nvSpPr>
            <p:spPr>
              <a:xfrm>
                <a:off x="197323" y="3129174"/>
                <a:ext cx="2384755" cy="599651"/>
              </a:xfrm>
              <a:prstGeom prst="rect">
                <a:avLst/>
              </a:prstGeom>
              <a:blipFill>
                <a:blip r:embed="rId8"/>
                <a:stretch>
                  <a:fillRect l="-229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4C1F9899-11FE-48BA-BD5A-579AD3EBA5FB}"/>
                  </a:ext>
                </a:extLst>
              </p:cNvPr>
              <p:cNvSpPr txBox="1"/>
              <p:nvPr/>
            </p:nvSpPr>
            <p:spPr>
              <a:xfrm>
                <a:off x="198172" y="3751569"/>
                <a:ext cx="2569101" cy="41857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𝐸</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nary>
                                    <m:naryPr>
                                      <m:ctrlPr>
                                        <a:rPr lang="en-US" altLang="ko-KR" sz="120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𝑡</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𝜉</m:t>
                                          </m:r>
                                        </m:e>
                                      </m:d>
                                      <m:r>
                                        <a:rPr lang="en-US" altLang="ko-KR" sz="1200" i="1">
                                          <a:latin typeface="Cambria Math" panose="02040503050406030204" pitchFamily="18" charset="0"/>
                                        </a:rPr>
                                        <m:t>𝑑</m:t>
                                      </m:r>
                                      <m:r>
                                        <a:rPr lang="en-US" altLang="ko-KR" sz="1200" b="0" i="1" smtClean="0">
                                          <a:latin typeface="Cambria Math" panose="02040503050406030204" pitchFamily="18" charset="0"/>
                                        </a:rPr>
                                        <m:t>𝜉</m:t>
                                      </m:r>
                                    </m:e>
                                  </m:nary>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2" name="TextBox 181">
                <a:extLst>
                  <a:ext uri="{FF2B5EF4-FFF2-40B4-BE49-F238E27FC236}">
                    <a16:creationId xmlns:a16="http://schemas.microsoft.com/office/drawing/2014/main" id="{4C1F9899-11FE-48BA-BD5A-579AD3EBA5FB}"/>
                  </a:ext>
                </a:extLst>
              </p:cNvPr>
              <p:cNvSpPr txBox="1">
                <a:spLocks noRot="1" noChangeAspect="1" noMove="1" noResize="1" noEditPoints="1" noAdjustHandles="1" noChangeArrowheads="1" noChangeShapeType="1" noTextEdit="1"/>
              </p:cNvSpPr>
              <p:nvPr/>
            </p:nvSpPr>
            <p:spPr>
              <a:xfrm>
                <a:off x="198172" y="3751569"/>
                <a:ext cx="2569101" cy="418576"/>
              </a:xfrm>
              <a:prstGeom prst="rect">
                <a:avLst/>
              </a:prstGeom>
              <a:blipFill>
                <a:blip r:embed="rId9"/>
                <a:stretch>
                  <a:fillRect l="-2138" t="-182609" b="-26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2CD7B000-F9FF-48E3-B20A-AD37B2FCFA64}"/>
                  </a:ext>
                </a:extLst>
              </p:cNvPr>
              <p:cNvSpPr txBox="1"/>
              <p:nvPr/>
            </p:nvSpPr>
            <p:spPr>
              <a:xfrm>
                <a:off x="197323" y="4306298"/>
                <a:ext cx="2975943" cy="41857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i="1">
                              <a:latin typeface="Cambria Math" panose="02040503050406030204" pitchFamily="18" charset="0"/>
                            </a:rPr>
                            <m:t>0</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begChr m:val="["/>
                              <m:endChr m:val="]"/>
                              <m:ctrlPr>
                                <a:rPr lang="en-US" altLang="ko-KR" sz="1200" i="1">
                                  <a:latin typeface="Cambria Math" panose="02040503050406030204" pitchFamily="18" charset="0"/>
                                </a:rPr>
                              </m:ctrlPr>
                            </m:dPr>
                            <m:e>
                              <m:r>
                                <a:rPr lang="en-US" altLang="ko-KR" sz="1200" i="1">
                                  <a:latin typeface="Cambria Math" panose="02040503050406030204" pitchFamily="18" charset="0"/>
                                </a:rPr>
                                <m:t>𝑗</m:t>
                              </m:r>
                              <m:d>
                                <m:dPr>
                                  <m:ctrlPr>
                                    <a:rPr lang="en-US" altLang="ko-KR" sz="1200" i="1">
                                      <a:latin typeface="Cambria Math" panose="02040503050406030204" pitchFamily="18" charset="0"/>
                                    </a:rPr>
                                  </m:ctrlPr>
                                </m:dPr>
                                <m:e>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r>
                                    <a:rPr lang="en-US" altLang="ko-KR" sz="1200" i="1">
                                      <a:latin typeface="Cambria Math" panose="02040503050406030204" pitchFamily="18" charset="0"/>
                                    </a:rPr>
                                    <m:t>)</m:t>
                                  </m:r>
                                </m:e>
                              </m:d>
                            </m:e>
                          </m:d>
                        </m:e>
                      </m:func>
                    </m:oMath>
                  </m:oMathPara>
                </a14:m>
                <a:br>
                  <a:rPr lang="en-US" altLang="ko-KR" sz="1200" b="0" dirty="0">
                    <a:latin typeface="LG스마트체 Regular" panose="020B0600000101010101" pitchFamily="50" charset="-127"/>
                  </a:rPr>
                </a:br>
                <a:endParaRPr lang="ko-KR" altLang="en-US" sz="1200" dirty="0">
                  <a:latin typeface="LG스마트체 Regular" panose="020B0600000101010101" pitchFamily="50" charset="-127"/>
                  <a:ea typeface="LG스마트체 Regular" panose="020B0600000101010101" pitchFamily="50" charset="-127"/>
                </a:endParaRPr>
              </a:p>
            </p:txBody>
          </p:sp>
        </mc:Choice>
        <mc:Fallback xmlns="">
          <p:sp>
            <p:nvSpPr>
              <p:cNvPr id="186" name="TextBox 185">
                <a:extLst>
                  <a:ext uri="{FF2B5EF4-FFF2-40B4-BE49-F238E27FC236}">
                    <a16:creationId xmlns:a16="http://schemas.microsoft.com/office/drawing/2014/main" id="{2CD7B000-F9FF-48E3-B20A-AD37B2FCFA64}"/>
                  </a:ext>
                </a:extLst>
              </p:cNvPr>
              <p:cNvSpPr txBox="1">
                <a:spLocks noRot="1" noChangeAspect="1" noMove="1" noResize="1" noEditPoints="1" noAdjustHandles="1" noChangeArrowheads="1" noChangeShapeType="1" noTextEdit="1"/>
              </p:cNvSpPr>
              <p:nvPr/>
            </p:nvSpPr>
            <p:spPr>
              <a:xfrm>
                <a:off x="197323" y="4306298"/>
                <a:ext cx="2975943" cy="418576"/>
              </a:xfrm>
              <a:prstGeom prst="rect">
                <a:avLst/>
              </a:prstGeom>
              <a:blipFill>
                <a:blip r:embed="rId10"/>
                <a:stretch>
                  <a:fillRect l="-1840" t="-182609" b="-26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2B0E9582-3696-4513-8047-785E1A29D548}"/>
                  </a:ext>
                </a:extLst>
              </p:cNvPr>
              <p:cNvSpPr txBox="1"/>
              <p:nvPr/>
            </p:nvSpPr>
            <p:spPr>
              <a:xfrm>
                <a:off x="197323" y="4900163"/>
                <a:ext cx="4560223" cy="601190"/>
              </a:xfrm>
              <a:prstGeom prst="rect">
                <a:avLst/>
              </a:prstGeom>
              <a:noFill/>
            </p:spPr>
            <p:txBody>
              <a:bodyPr wrap="none" lIns="0" tIns="0" rIns="0" bIns="0" rtlCol="0">
                <a:spAutoFit/>
              </a:bodyPr>
              <a:lstStyle/>
              <a:p>
                <a:pPr/>
                <a14:m>
                  <m:oMath xmlns:m="http://schemas.openxmlformats.org/officeDocument/2006/math">
                    <m:r>
                      <a:rPr lang="en-US" altLang="ko-KR" sz="1200" b="0" i="1" smtClean="0">
                        <a:latin typeface="Cambria Math" panose="02040503050406030204" pitchFamily="18" charset="0"/>
                      </a:rPr>
                      <m:t>𝐼</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e>
                    </m:d>
                    <m:r>
                      <a:rPr lang="en-US" altLang="ko-KR" sz="1200" b="0" i="1" smtClean="0">
                        <a:latin typeface="Cambria Math" panose="02040503050406030204" pitchFamily="18" charset="0"/>
                      </a:rPr>
                      <m:t>=</m:t>
                    </m:r>
                    <m:r>
                      <a:rPr lang="en-US" altLang="ko-KR" sz="1200" i="1">
                        <a:latin typeface="Cambria Math" panose="02040503050406030204" pitchFamily="18" charset="0"/>
                      </a:rPr>
                      <m:t>𝑀</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𝑀</m:t>
                        </m:r>
                      </m:e>
                      <m:sup>
                        <m:r>
                          <a:rPr lang="en-US" altLang="ko-KR" sz="1200" i="1">
                            <a:latin typeface="Cambria Math" panose="02040503050406030204" pitchFamily="18" charset="0"/>
                          </a:rPr>
                          <m:t>∗</m:t>
                        </m:r>
                      </m:sup>
                    </m:sSup>
                  </m:oMath>
                </a14:m>
                <a:r>
                  <a:rPr lang="en-US" altLang="ko-KR" sz="1200" b="0" dirty="0">
                    <a:latin typeface="LG스마트체 Regular" panose="020B0600000101010101" pitchFamily="50" charset="-127"/>
                    <a:ea typeface="LG스마트체 Regular" panose="020B0600000101010101" pitchFamily="50" charset="-127"/>
                  </a:rPr>
                  <a:t>: </a:t>
                </a:r>
                <a:r>
                  <a:rPr lang="ko-KR" altLang="en-US" sz="1200" b="0" dirty="0">
                    <a:latin typeface="LG스마트체 Regular" panose="020B0600000101010101" pitchFamily="50" charset="-127"/>
                    <a:ea typeface="LG스마트체 Regular" panose="020B0600000101010101" pitchFamily="50" charset="-127"/>
                  </a:rPr>
                  <a:t>빛의 세기</a:t>
                </a:r>
                <a:br>
                  <a:rPr lang="en-US" altLang="ko-KR" sz="1200" i="1" dirty="0">
                    <a:latin typeface="LG스마트체 Regular" panose="020B0600000101010101" pitchFamily="50" charset="-127"/>
                    <a:ea typeface="LG스마트체 Regular" panose="020B0600000101010101" pitchFamily="50" charset="-127"/>
                  </a:rPr>
                </a:b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         =</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0</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𝐸</m:t>
                          </m:r>
                        </m:e>
                        <m:sub>
                          <m:r>
                            <a:rPr lang="en-US" altLang="ko-KR" sz="1200" b="0" i="1" smtClean="0">
                              <a:latin typeface="Cambria Math" panose="02040503050406030204" pitchFamily="18" charset="0"/>
                            </a:rPr>
                            <m:t>0</m:t>
                          </m:r>
                        </m:sub>
                      </m:sSub>
                      <m:sSub>
                        <m:sSubPr>
                          <m:ctrlPr>
                            <a:rPr lang="en-US" altLang="ko-KR" sz="1200" b="0" i="1" smtClean="0">
                              <a:latin typeface="Cambria Math" panose="02040503050406030204" pitchFamily="18" charset="0"/>
                            </a:rPr>
                          </m:ctrlPr>
                        </m:sSubPr>
                        <m:e>
                          <m:r>
                            <a:rPr lang="en-US" altLang="ko-KR" sz="1200" i="1">
                              <a:latin typeface="Cambria Math" panose="02040503050406030204" pitchFamily="18" charset="0"/>
                            </a:rPr>
                            <m:t>𝑅</m:t>
                          </m:r>
                        </m:e>
                        <m:sub>
                          <m:r>
                            <a:rPr lang="en-US" altLang="ko-KR" sz="1200" b="0" i="1" smtClean="0">
                              <a:latin typeface="Cambria Math" panose="02040503050406030204" pitchFamily="18" charset="0"/>
                            </a:rPr>
                            <m:t>𝑜</m:t>
                          </m:r>
                        </m:sub>
                      </m:sSub>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cos</m:t>
                          </m:r>
                        </m:fName>
                        <m:e>
                          <m:d>
                            <m:dPr>
                              <m:begChr m:val="["/>
                              <m:endChr m:val="]"/>
                              <m:ctrlPr>
                                <a:rPr lang="en-US" altLang="ko-KR" sz="1200" i="1">
                                  <a:latin typeface="Cambria Math" panose="02040503050406030204" pitchFamily="18" charset="0"/>
                                </a:rPr>
                              </m:ctrlPr>
                            </m:dPr>
                            <m:e>
                              <m:nary>
                                <m:naryPr>
                                  <m:ctrlPr>
                                    <a:rPr lang="en-US" altLang="ko-KR" sz="1200" i="1">
                                      <a:latin typeface="Cambria Math" panose="02040503050406030204" pitchFamily="18" charset="0"/>
                                    </a:rPr>
                                  </m:ctrlPr>
                                </m:naryPr>
                                <m:sub>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sub>
                                <m:sup>
                                  <m:r>
                                    <a:rPr lang="en-US" altLang="ko-KR" sz="1200" i="1">
                                      <a:latin typeface="Cambria Math" panose="02040503050406030204" pitchFamily="18" charset="0"/>
                                    </a:rPr>
                                    <m:t>𝑡</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sup>
                                <m:e>
                                  <m:r>
                                    <a:rPr lang="en-US" altLang="ko-KR" sz="1200" i="1">
                                      <a:latin typeface="Cambria Math" panose="02040503050406030204" pitchFamily="18" charset="0"/>
                                    </a:rPr>
                                    <m:t>𝜔</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𝜉</m:t>
                                      </m:r>
                                    </m:e>
                                  </m:d>
                                  <m:r>
                                    <a:rPr lang="en-US" altLang="ko-KR" sz="1200" i="1">
                                      <a:latin typeface="Cambria Math" panose="02040503050406030204" pitchFamily="18" charset="0"/>
                                    </a:rPr>
                                    <m:t>𝑑</m:t>
                                  </m:r>
                                  <m:r>
                                    <a:rPr lang="en-US" altLang="ko-KR" sz="1200" i="1">
                                      <a:latin typeface="Cambria Math" panose="02040503050406030204" pitchFamily="18" charset="0"/>
                                    </a:rPr>
                                    <m:t>𝜉</m:t>
                                  </m:r>
                                </m:e>
                              </m:nary>
                              <m:r>
                                <a:rPr lang="en-US" altLang="ko-KR" sz="1200" b="0" i="1" smtClean="0">
                                  <a:latin typeface="Cambria Math" panose="02040503050406030204" pitchFamily="18" charset="0"/>
                                </a:rPr>
                                <m:t>+</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func>
                      <m:r>
                        <a:rPr lang="en-US" altLang="ko-KR" sz="1200" b="0" i="1" smtClean="0">
                          <a:latin typeface="Cambria Math" panose="02040503050406030204" pitchFamily="18" charset="0"/>
                        </a:rPr>
                        <m:t> </m:t>
                      </m:r>
                    </m:oMath>
                  </m:oMathPara>
                </a14:m>
                <a:endParaRPr lang="en-US" altLang="ko-KR" sz="1200" b="1" i="1" dirty="0">
                  <a:latin typeface="LG스마트체 Regular" panose="020B0600000101010101" pitchFamily="50" charset="-127"/>
                  <a:ea typeface="LG스마트체 Regular" panose="020B0600000101010101" pitchFamily="50" charset="-127"/>
                </a:endParaRPr>
              </a:p>
            </p:txBody>
          </p:sp>
        </mc:Choice>
        <mc:Fallback xmlns="">
          <p:sp>
            <p:nvSpPr>
              <p:cNvPr id="187" name="TextBox 186">
                <a:extLst>
                  <a:ext uri="{FF2B5EF4-FFF2-40B4-BE49-F238E27FC236}">
                    <a16:creationId xmlns:a16="http://schemas.microsoft.com/office/drawing/2014/main" id="{2B0E9582-3696-4513-8047-785E1A29D548}"/>
                  </a:ext>
                </a:extLst>
              </p:cNvPr>
              <p:cNvSpPr txBox="1">
                <a:spLocks noRot="1" noChangeAspect="1" noMove="1" noResize="1" noEditPoints="1" noAdjustHandles="1" noChangeArrowheads="1" noChangeShapeType="1" noTextEdit="1"/>
              </p:cNvSpPr>
              <p:nvPr/>
            </p:nvSpPr>
            <p:spPr>
              <a:xfrm>
                <a:off x="197323" y="4900163"/>
                <a:ext cx="4560223" cy="601190"/>
              </a:xfrm>
              <a:prstGeom prst="rect">
                <a:avLst/>
              </a:prstGeom>
              <a:blipFill>
                <a:blip r:embed="rId11"/>
                <a:stretch>
                  <a:fillRect l="-1203" t="-98980" b="-1877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FE4AE5BA-0B87-4EFA-B966-7F150A293FF9}"/>
                  </a:ext>
                </a:extLst>
              </p:cNvPr>
              <p:cNvSpPr/>
              <p:nvPr/>
            </p:nvSpPr>
            <p:spPr>
              <a:xfrm>
                <a:off x="197323" y="5615226"/>
                <a:ext cx="214180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oMath>
                  </m:oMathPara>
                </a14:m>
                <a:endParaRPr lang="ko-KR" altLang="en-US" sz="1200" dirty="0"/>
              </a:p>
            </p:txBody>
          </p:sp>
        </mc:Choice>
        <mc:Fallback xmlns="">
          <p:sp>
            <p:nvSpPr>
              <p:cNvPr id="21" name="직사각형 20">
                <a:extLst>
                  <a:ext uri="{FF2B5EF4-FFF2-40B4-BE49-F238E27FC236}">
                    <a16:creationId xmlns:a16="http://schemas.microsoft.com/office/drawing/2014/main" id="{FE4AE5BA-0B87-4EFA-B966-7F150A293FF9}"/>
                  </a:ext>
                </a:extLst>
              </p:cNvPr>
              <p:cNvSpPr>
                <a:spLocks noRot="1" noChangeAspect="1" noMove="1" noResize="1" noEditPoints="1" noAdjustHandles="1" noChangeArrowheads="1" noChangeShapeType="1" noTextEdit="1"/>
              </p:cNvSpPr>
              <p:nvPr/>
            </p:nvSpPr>
            <p:spPr>
              <a:xfrm>
                <a:off x="197323" y="5615226"/>
                <a:ext cx="2141805" cy="276999"/>
              </a:xfrm>
              <a:prstGeom prst="rect">
                <a:avLst/>
              </a:prstGeom>
              <a:blipFill>
                <a:blip r:embed="rId12"/>
                <a:stretch>
                  <a:fillRect b="-6522"/>
                </a:stretch>
              </a:blipFill>
            </p:spPr>
            <p:txBody>
              <a:bodyPr/>
              <a:lstStyle/>
              <a:p>
                <a:r>
                  <a:rPr lang="ko-KR" altLang="en-US">
                    <a:noFill/>
                  </a:rPr>
                  <a:t> </a:t>
                </a:r>
              </a:p>
            </p:txBody>
          </p:sp>
        </mc:Fallback>
      </mc:AlternateContent>
      <p:sp>
        <p:nvSpPr>
          <p:cNvPr id="28" name="TextBox 27">
            <a:extLst>
              <a:ext uri="{FF2B5EF4-FFF2-40B4-BE49-F238E27FC236}">
                <a16:creationId xmlns:a16="http://schemas.microsoft.com/office/drawing/2014/main" id="{0E009AB5-0ADE-4E58-B7ED-17E63CB57DBB}"/>
              </a:ext>
            </a:extLst>
          </p:cNvPr>
          <p:cNvSpPr txBox="1"/>
          <p:nvPr/>
        </p:nvSpPr>
        <p:spPr>
          <a:xfrm>
            <a:off x="4605969" y="1940830"/>
            <a:ext cx="367637"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Re</a:t>
            </a:r>
          </a:p>
        </p:txBody>
      </p:sp>
      <p:sp>
        <p:nvSpPr>
          <p:cNvPr id="29" name="TextBox 28">
            <a:extLst>
              <a:ext uri="{FF2B5EF4-FFF2-40B4-BE49-F238E27FC236}">
                <a16:creationId xmlns:a16="http://schemas.microsoft.com/office/drawing/2014/main" id="{83F49BBF-6040-46DA-A4EA-959CCB64EB69}"/>
              </a:ext>
            </a:extLst>
          </p:cNvPr>
          <p:cNvSpPr txBox="1"/>
          <p:nvPr/>
        </p:nvSpPr>
        <p:spPr>
          <a:xfrm>
            <a:off x="3297922" y="600305"/>
            <a:ext cx="367637" cy="276999"/>
          </a:xfrm>
          <a:prstGeom prst="rect">
            <a:avLst/>
          </a:prstGeom>
          <a:noFill/>
        </p:spPr>
        <p:txBody>
          <a:bodyPr wrap="square" rtlCol="0">
            <a:spAutoFit/>
          </a:bodyPr>
          <a:lstStyle/>
          <a:p>
            <a:pPr>
              <a:spcAft>
                <a:spcPts val="300"/>
              </a:spcAft>
            </a:pPr>
            <a:r>
              <a:rPr lang="en-US" altLang="ko-KR" sz="1200" dirty="0" err="1">
                <a:solidFill>
                  <a:srgbClr val="333333"/>
                </a:solidFill>
                <a:latin typeface="Arial Narrow" panose="020B0606020202030204" pitchFamily="34" charset="0"/>
                <a:ea typeface="LG스마트체 Regular" panose="020B0600000101010101" pitchFamily="50" charset="-127"/>
              </a:rPr>
              <a:t>Im</a:t>
            </a:r>
            <a:endParaRPr lang="en-US" altLang="ko-KR" sz="1200" dirty="0">
              <a:solidFill>
                <a:srgbClr val="333333"/>
              </a:solidFill>
              <a:latin typeface="Arial Narrow" panose="020B0606020202030204" pitchFamily="34" charset="0"/>
              <a:ea typeface="LG스마트체 Regular" panose="020B0600000101010101" pitchFamily="50" charset="-127"/>
            </a:endParaRPr>
          </a:p>
        </p:txBody>
      </p:sp>
      <p:sp>
        <p:nvSpPr>
          <p:cNvPr id="34" name="TextBox 33">
            <a:extLst>
              <a:ext uri="{FF2B5EF4-FFF2-40B4-BE49-F238E27FC236}">
                <a16:creationId xmlns:a16="http://schemas.microsoft.com/office/drawing/2014/main" id="{4615091D-7BAB-456E-9899-B770BA657D0D}"/>
              </a:ext>
            </a:extLst>
          </p:cNvPr>
          <p:cNvSpPr txBox="1"/>
          <p:nvPr/>
        </p:nvSpPr>
        <p:spPr>
          <a:xfrm>
            <a:off x="197323" y="5892225"/>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Zero mean Gaussian random variable</a:t>
            </a:r>
          </a:p>
        </p:txBody>
      </p:sp>
      <mc:AlternateContent xmlns:mc="http://schemas.openxmlformats.org/markup-compatibility/2006">
        <mc:Choice xmlns:a14="http://schemas.microsoft.com/office/drawing/2010/main" Requires="a14">
          <p:sp>
            <p:nvSpPr>
              <p:cNvPr id="35" name="직사각형 34">
                <a:extLst>
                  <a:ext uri="{FF2B5EF4-FFF2-40B4-BE49-F238E27FC236}">
                    <a16:creationId xmlns:a16="http://schemas.microsoft.com/office/drawing/2014/main" id="{55C98F99-3FFE-4C9E-835A-B0EA41BBA191}"/>
                  </a:ext>
                </a:extLst>
              </p:cNvPr>
              <p:cNvSpPr/>
              <p:nvPr/>
            </p:nvSpPr>
            <p:spPr>
              <a:xfrm>
                <a:off x="5241985" y="901938"/>
                <a:ext cx="214180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𝜃</m:t>
                          </m:r>
                        </m:e>
                        <m:sub>
                          <m:r>
                            <a:rPr lang="en-US" altLang="ko-KR" sz="1200" b="0" i="1" smtClean="0">
                              <a:latin typeface="Cambria Math" panose="02040503050406030204" pitchFamily="18" charset="0"/>
                            </a:rPr>
                            <m:t>𝑛</m:t>
                          </m:r>
                        </m:sub>
                      </m:sSub>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𝑡</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𝜏</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r>
                        <a:rPr lang="en-US" altLang="ko-KR" sz="1200" i="1">
                          <a:latin typeface="Cambria Math" panose="02040503050406030204" pitchFamily="18" charset="0"/>
                        </a:rPr>
                        <m:t>(</m:t>
                      </m:r>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r>
                        <a:rPr lang="en-US" altLang="ko-KR" sz="1200" i="1">
                          <a:latin typeface="Cambria Math" panose="02040503050406030204" pitchFamily="18" charset="0"/>
                        </a:rPr>
                        <m:t>)</m:t>
                      </m:r>
                    </m:oMath>
                  </m:oMathPara>
                </a14:m>
                <a:endParaRPr lang="ko-KR" altLang="en-US" sz="1200" dirty="0"/>
              </a:p>
            </p:txBody>
          </p:sp>
        </mc:Choice>
        <mc:Fallback>
          <p:sp>
            <p:nvSpPr>
              <p:cNvPr id="35" name="직사각형 34">
                <a:extLst>
                  <a:ext uri="{FF2B5EF4-FFF2-40B4-BE49-F238E27FC236}">
                    <a16:creationId xmlns:a16="http://schemas.microsoft.com/office/drawing/2014/main" id="{55C98F99-3FFE-4C9E-835A-B0EA41BBA191}"/>
                  </a:ext>
                </a:extLst>
              </p:cNvPr>
              <p:cNvSpPr>
                <a:spLocks noRot="1" noChangeAspect="1" noMove="1" noResize="1" noEditPoints="1" noAdjustHandles="1" noChangeArrowheads="1" noChangeShapeType="1" noTextEdit="1"/>
              </p:cNvSpPr>
              <p:nvPr/>
            </p:nvSpPr>
            <p:spPr>
              <a:xfrm>
                <a:off x="5241985" y="901938"/>
                <a:ext cx="2141805" cy="276999"/>
              </a:xfrm>
              <a:prstGeom prst="rect">
                <a:avLst/>
              </a:prstGeom>
              <a:blipFill>
                <a:blip r:embed="rId13"/>
                <a:stretch>
                  <a:fillRect b="-8889"/>
                </a:stretch>
              </a:blipFill>
            </p:spPr>
            <p:txBody>
              <a:bodyPr/>
              <a:lstStyle/>
              <a:p>
                <a:r>
                  <a:rPr lang="ko-KR" altLang="en-US">
                    <a:noFill/>
                  </a:rPr>
                  <a:t> </a:t>
                </a:r>
              </a:p>
            </p:txBody>
          </p:sp>
        </mc:Fallback>
      </mc:AlternateContent>
      <p:sp>
        <p:nvSpPr>
          <p:cNvPr id="36" name="TextBox 35">
            <a:extLst>
              <a:ext uri="{FF2B5EF4-FFF2-40B4-BE49-F238E27FC236}">
                <a16:creationId xmlns:a16="http://schemas.microsoft.com/office/drawing/2014/main" id="{2E3C33D3-173B-4861-8E9C-102829032326}"/>
              </a:ext>
            </a:extLst>
          </p:cNvPr>
          <p:cNvSpPr txBox="1"/>
          <p:nvPr/>
        </p:nvSpPr>
        <p:spPr>
          <a:xfrm>
            <a:off x="5241985" y="633630"/>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Zero mean Gaussian random variable</a:t>
            </a:r>
          </a:p>
        </p:txBody>
      </p:sp>
      <mc:AlternateContent xmlns:mc="http://schemas.openxmlformats.org/markup-compatibility/2006">
        <mc:Choice xmlns:a14="http://schemas.microsoft.com/office/drawing/2010/main" Requires="a14">
          <p:sp>
            <p:nvSpPr>
              <p:cNvPr id="3" name="직사각형 2">
                <a:extLst>
                  <a:ext uri="{FF2B5EF4-FFF2-40B4-BE49-F238E27FC236}">
                    <a16:creationId xmlns:a16="http://schemas.microsoft.com/office/drawing/2014/main" id="{C3E6CDE2-F690-49BE-94FC-85F9E0A69D62}"/>
                  </a:ext>
                </a:extLst>
              </p:cNvPr>
              <p:cNvSpPr/>
              <p:nvPr/>
            </p:nvSpPr>
            <p:spPr>
              <a:xfrm>
                <a:off x="5291748" y="1302826"/>
                <a:ext cx="2103525" cy="5289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m:t>
                      </m:r>
                      <m:d>
                        <m:dPr>
                          <m:begChr m:val="⟨"/>
                          <m:endChr m:val="⟩"/>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d>
                                <m:dPr>
                                  <m:begChr m:val="["/>
                                  <m:endChr m:val="]"/>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e>
                                  </m:d>
                                  <m:r>
                                    <a:rPr lang="en-US" altLang="ko-KR" sz="1200" i="1">
                                      <a:latin typeface="Cambria Math" panose="02040503050406030204" pitchFamily="18" charset="0"/>
                                    </a:rPr>
                                    <m:t>−</m:t>
                                  </m:r>
                                  <m:r>
                                    <a:rPr lang="en-US" altLang="ko-KR" sz="1200" i="1">
                                      <a:latin typeface="Cambria Math" panose="02040503050406030204" pitchFamily="18" charset="0"/>
                                    </a:rPr>
                                    <m:t>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𝑡</m:t>
                                      </m:r>
                                      <m:r>
                                        <a:rPr lang="en-US" altLang="ko-KR" sz="1200" i="1">
                                          <a:latin typeface="Cambria Math" panose="02040503050406030204" pitchFamily="18" charset="0"/>
                                        </a:rPr>
                                        <m:t>−</m:t>
                                      </m:r>
                                      <m:r>
                                        <a:rPr lang="en-US" altLang="ko-KR" sz="1200" i="1">
                                          <a:latin typeface="Cambria Math" panose="02040503050406030204" pitchFamily="18" charset="0"/>
                                        </a:rPr>
                                        <m:t>𝜏</m:t>
                                      </m:r>
                                    </m:e>
                                  </m:d>
                                </m:e>
                              </m:d>
                            </m:e>
                            <m:sup>
                              <m:r>
                                <a:rPr lang="en-US" altLang="ko-KR" sz="1200" i="1">
                                  <a:latin typeface="Cambria Math" panose="02040503050406030204" pitchFamily="18" charset="0"/>
                                </a:rPr>
                                <m:t>2</m:t>
                              </m:r>
                            </m:sup>
                          </m:sSup>
                        </m:e>
                      </m:d>
                    </m:oMath>
                    <m:oMath xmlns:m="http://schemas.openxmlformats.org/officeDocument/2006/math">
                      <m:r>
                        <a:rPr lang="en-US" altLang="ko-KR" sz="1200" b="0" i="1" smtClean="0">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i="1">
                          <a:latin typeface="Cambria Math" panose="02040503050406030204" pitchFamily="18" charset="0"/>
                        </a:rPr>
                        <m:t>𝜏</m:t>
                      </m:r>
                    </m:oMath>
                  </m:oMathPara>
                </a14:m>
                <a:endParaRPr lang="en-US" altLang="ko-KR" sz="1200" dirty="0"/>
              </a:p>
            </p:txBody>
          </p:sp>
        </mc:Choice>
        <mc:Fallback>
          <p:sp>
            <p:nvSpPr>
              <p:cNvPr id="3" name="직사각형 2">
                <a:extLst>
                  <a:ext uri="{FF2B5EF4-FFF2-40B4-BE49-F238E27FC236}">
                    <a16:creationId xmlns:a16="http://schemas.microsoft.com/office/drawing/2014/main" id="{C3E6CDE2-F690-49BE-94FC-85F9E0A69D62}"/>
                  </a:ext>
                </a:extLst>
              </p:cNvPr>
              <p:cNvSpPr>
                <a:spLocks noRot="1" noChangeAspect="1" noMove="1" noResize="1" noEditPoints="1" noAdjustHandles="1" noChangeArrowheads="1" noChangeShapeType="1" noTextEdit="1"/>
              </p:cNvSpPr>
              <p:nvPr/>
            </p:nvSpPr>
            <p:spPr>
              <a:xfrm>
                <a:off x="5291748" y="1302826"/>
                <a:ext cx="2103525" cy="528927"/>
              </a:xfrm>
              <a:prstGeom prst="rect">
                <a:avLst/>
              </a:prstGeom>
              <a:blipFill>
                <a:blip r:embed="rId14"/>
                <a:stretch>
                  <a:fillRect/>
                </a:stretch>
              </a:blipFill>
            </p:spPr>
            <p:txBody>
              <a:bodyPr/>
              <a:lstStyle/>
              <a:p>
                <a:r>
                  <a:rPr lang="ko-KR" altLang="en-US">
                    <a:noFill/>
                  </a:rPr>
                  <a:t> </a:t>
                </a:r>
              </a:p>
            </p:txBody>
          </p:sp>
        </mc:Fallback>
      </mc:AlternateContent>
      <p:sp>
        <p:nvSpPr>
          <p:cNvPr id="37" name="TextBox 36">
            <a:extLst>
              <a:ext uri="{FF2B5EF4-FFF2-40B4-BE49-F238E27FC236}">
                <a16:creationId xmlns:a16="http://schemas.microsoft.com/office/drawing/2014/main" id="{825DC303-159C-407C-B8F5-86C423345D84}"/>
              </a:ext>
            </a:extLst>
          </p:cNvPr>
          <p:cNvSpPr txBox="1"/>
          <p:nvPr/>
        </p:nvSpPr>
        <p:spPr>
          <a:xfrm>
            <a:off x="5241985" y="1964084"/>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For white noise,</a:t>
            </a:r>
          </a:p>
        </p:txBody>
      </p:sp>
      <mc:AlternateContent xmlns:mc="http://schemas.openxmlformats.org/markup-compatibility/2006">
        <mc:Choice xmlns:a14="http://schemas.microsoft.com/office/drawing/2010/main" Requires="a14">
          <p:sp>
            <p:nvSpPr>
              <p:cNvPr id="38" name="직사각형 37">
                <a:extLst>
                  <a:ext uri="{FF2B5EF4-FFF2-40B4-BE49-F238E27FC236}">
                    <a16:creationId xmlns:a16="http://schemas.microsoft.com/office/drawing/2014/main" id="{32467772-9185-4FB9-95AC-86646E3A80BB}"/>
                  </a:ext>
                </a:extLst>
              </p:cNvPr>
              <p:cNvSpPr/>
              <p:nvPr/>
            </p:nvSpPr>
            <p:spPr>
              <a:xfrm>
                <a:off x="5306906" y="2616900"/>
                <a:ext cx="1005981" cy="31874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r>
                        <a:rPr lang="en-US" altLang="ko-KR" sz="1200" i="1">
                          <a:latin typeface="Cambria Math" panose="02040503050406030204" pitchFamily="18" charset="0"/>
                        </a:rPr>
                        <m:t>𝜏</m:t>
                      </m:r>
                    </m:oMath>
                  </m:oMathPara>
                </a14:m>
                <a:endParaRPr lang="en-US" altLang="ko-KR" sz="1200" dirty="0"/>
              </a:p>
            </p:txBody>
          </p:sp>
        </mc:Choice>
        <mc:Fallback>
          <p:sp>
            <p:nvSpPr>
              <p:cNvPr id="38" name="직사각형 37">
                <a:extLst>
                  <a:ext uri="{FF2B5EF4-FFF2-40B4-BE49-F238E27FC236}">
                    <a16:creationId xmlns:a16="http://schemas.microsoft.com/office/drawing/2014/main" id="{32467772-9185-4FB9-95AC-86646E3A80BB}"/>
                  </a:ext>
                </a:extLst>
              </p:cNvPr>
              <p:cNvSpPr>
                <a:spLocks noRot="1" noChangeAspect="1" noMove="1" noResize="1" noEditPoints="1" noAdjustHandles="1" noChangeArrowheads="1" noChangeShapeType="1" noTextEdit="1"/>
              </p:cNvSpPr>
              <p:nvPr/>
            </p:nvSpPr>
            <p:spPr>
              <a:xfrm>
                <a:off x="5306906" y="2616900"/>
                <a:ext cx="1005981" cy="318742"/>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9" name="직사각형 38">
                <a:extLst>
                  <a:ext uri="{FF2B5EF4-FFF2-40B4-BE49-F238E27FC236}">
                    <a16:creationId xmlns:a16="http://schemas.microsoft.com/office/drawing/2014/main" id="{9DD75C2C-AF6E-44CA-801F-CC2A303E614A}"/>
                  </a:ext>
                </a:extLst>
              </p:cNvPr>
              <p:cNvSpPr/>
              <p:nvPr/>
            </p:nvSpPr>
            <p:spPr>
              <a:xfrm>
                <a:off x="5315242" y="2264091"/>
                <a:ext cx="1110625"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𝜔</m:t>
                          </m:r>
                        </m:e>
                      </m:d>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oMath>
                  </m:oMathPara>
                </a14:m>
                <a:endParaRPr lang="en-US" altLang="ko-KR" sz="1200" dirty="0"/>
              </a:p>
            </p:txBody>
          </p:sp>
        </mc:Choice>
        <mc:Fallback>
          <p:sp>
            <p:nvSpPr>
              <p:cNvPr id="39" name="직사각형 38">
                <a:extLst>
                  <a:ext uri="{FF2B5EF4-FFF2-40B4-BE49-F238E27FC236}">
                    <a16:creationId xmlns:a16="http://schemas.microsoft.com/office/drawing/2014/main" id="{9DD75C2C-AF6E-44CA-801F-CC2A303E614A}"/>
                  </a:ext>
                </a:extLst>
              </p:cNvPr>
              <p:cNvSpPr>
                <a:spLocks noRot="1" noChangeAspect="1" noMove="1" noResize="1" noEditPoints="1" noAdjustHandles="1" noChangeArrowheads="1" noChangeShapeType="1" noTextEdit="1"/>
              </p:cNvSpPr>
              <p:nvPr/>
            </p:nvSpPr>
            <p:spPr>
              <a:xfrm>
                <a:off x="5315242" y="2264091"/>
                <a:ext cx="1110625" cy="307777"/>
              </a:xfrm>
              <a:prstGeom prst="rect">
                <a:avLst/>
              </a:prstGeom>
              <a:blipFill>
                <a:blip r:embed="rId1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0" name="직사각형 39">
                <a:extLst>
                  <a:ext uri="{FF2B5EF4-FFF2-40B4-BE49-F238E27FC236}">
                    <a16:creationId xmlns:a16="http://schemas.microsoft.com/office/drawing/2014/main" id="{7B2698FF-CA9B-4ABC-8C26-514E436D6118}"/>
                  </a:ext>
                </a:extLst>
              </p:cNvPr>
              <p:cNvSpPr/>
              <p:nvPr/>
            </p:nvSpPr>
            <p:spPr>
              <a:xfrm>
                <a:off x="5337529" y="3036945"/>
                <a:ext cx="780727" cy="4704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ko-KR" sz="1200" i="1" smtClean="0">
                              <a:latin typeface="Cambria Math" panose="02040503050406030204" pitchFamily="18" charset="0"/>
                            </a:rPr>
                          </m:ctrlPr>
                        </m:sSubPr>
                        <m:e>
                          <m:r>
                            <a:rPr lang="en-US" altLang="ko-KR" sz="1200" i="1">
                              <a:latin typeface="Cambria Math" panose="02040503050406030204" pitchFamily="18" charset="0"/>
                            </a:rPr>
                            <m:t>𝑆</m:t>
                          </m:r>
                        </m:e>
                        <m:sub>
                          <m:acc>
                            <m:accPr>
                              <m:chr m:val="̇"/>
                              <m:ctrlPr>
                                <a:rPr lang="en-US" altLang="ko-KR" sz="1200" i="1">
                                  <a:latin typeface="Cambria Math" panose="02040503050406030204" pitchFamily="18" charset="0"/>
                                </a:rPr>
                              </m:ctrlPr>
                            </m:acc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𝜃</m:t>
                                  </m:r>
                                </m:e>
                                <m:sub>
                                  <m:r>
                                    <a:rPr lang="en-US" altLang="ko-KR" sz="1200" i="1">
                                      <a:latin typeface="Cambria Math" panose="02040503050406030204" pitchFamily="18" charset="0"/>
                                    </a:rPr>
                                    <m:t>𝑛</m:t>
                                  </m:r>
                                </m:sub>
                              </m:sSub>
                            </m:e>
                          </m:acc>
                        </m:sub>
                      </m:sSub>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1</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𝜏</m:t>
                              </m:r>
                            </m:e>
                            <m:sub>
                              <m:r>
                                <a:rPr lang="en-US" altLang="ko-KR" sz="1200" b="0" i="1" smtClean="0">
                                  <a:latin typeface="Cambria Math" panose="02040503050406030204" pitchFamily="18" charset="0"/>
                                </a:rPr>
                                <m:t>𝑐</m:t>
                              </m:r>
                            </m:sub>
                          </m:sSub>
                        </m:den>
                      </m:f>
                    </m:oMath>
                  </m:oMathPara>
                </a14:m>
                <a:endParaRPr lang="en-US" altLang="ko-KR" sz="1200" dirty="0"/>
              </a:p>
            </p:txBody>
          </p:sp>
        </mc:Choice>
        <mc:Fallback>
          <p:sp>
            <p:nvSpPr>
              <p:cNvPr id="40" name="직사각형 39">
                <a:extLst>
                  <a:ext uri="{FF2B5EF4-FFF2-40B4-BE49-F238E27FC236}">
                    <a16:creationId xmlns:a16="http://schemas.microsoft.com/office/drawing/2014/main" id="{7B2698FF-CA9B-4ABC-8C26-514E436D6118}"/>
                  </a:ext>
                </a:extLst>
              </p:cNvPr>
              <p:cNvSpPr>
                <a:spLocks noRot="1" noChangeAspect="1" noMove="1" noResize="1" noEditPoints="1" noAdjustHandles="1" noChangeArrowheads="1" noChangeShapeType="1" noTextEdit="1"/>
              </p:cNvSpPr>
              <p:nvPr/>
            </p:nvSpPr>
            <p:spPr>
              <a:xfrm>
                <a:off x="5337529" y="3036945"/>
                <a:ext cx="780727" cy="470450"/>
              </a:xfrm>
              <a:prstGeom prst="rect">
                <a:avLst/>
              </a:prstGeom>
              <a:blipFill>
                <a:blip r:embed="rId1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직사각형 4">
                <a:extLst>
                  <a:ext uri="{FF2B5EF4-FFF2-40B4-BE49-F238E27FC236}">
                    <a16:creationId xmlns:a16="http://schemas.microsoft.com/office/drawing/2014/main" id="{9380CC0C-3452-408A-98BF-C48BBB9D722E}"/>
                  </a:ext>
                </a:extLst>
              </p:cNvPr>
              <p:cNvSpPr/>
              <p:nvPr/>
            </p:nvSpPr>
            <p:spPr>
              <a:xfrm>
                <a:off x="5334523" y="3514016"/>
                <a:ext cx="383823"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𝜏</m:t>
                          </m:r>
                        </m:e>
                        <m:sub>
                          <m:r>
                            <a:rPr lang="en-US" altLang="ko-KR" sz="1400" i="1">
                              <a:latin typeface="Cambria Math" panose="02040503050406030204" pitchFamily="18" charset="0"/>
                            </a:rPr>
                            <m:t>𝑐</m:t>
                          </m:r>
                        </m:sub>
                      </m:sSub>
                    </m:oMath>
                  </m:oMathPara>
                </a14:m>
                <a:endParaRPr lang="ko-KR" altLang="en-US" sz="1400" dirty="0"/>
              </a:p>
            </p:txBody>
          </p:sp>
        </mc:Choice>
        <mc:Fallback>
          <p:sp>
            <p:nvSpPr>
              <p:cNvPr id="5" name="직사각형 4">
                <a:extLst>
                  <a:ext uri="{FF2B5EF4-FFF2-40B4-BE49-F238E27FC236}">
                    <a16:creationId xmlns:a16="http://schemas.microsoft.com/office/drawing/2014/main" id="{9380CC0C-3452-408A-98BF-C48BBB9D722E}"/>
                  </a:ext>
                </a:extLst>
              </p:cNvPr>
              <p:cNvSpPr>
                <a:spLocks noRot="1" noChangeAspect="1" noMove="1" noResize="1" noEditPoints="1" noAdjustHandles="1" noChangeArrowheads="1" noChangeShapeType="1" noTextEdit="1"/>
              </p:cNvSpPr>
              <p:nvPr/>
            </p:nvSpPr>
            <p:spPr>
              <a:xfrm>
                <a:off x="5334523" y="3514016"/>
                <a:ext cx="383823" cy="307777"/>
              </a:xfrm>
              <a:prstGeom prst="rect">
                <a:avLst/>
              </a:prstGeom>
              <a:blipFill>
                <a:blip r:embed="rId18"/>
                <a:stretch>
                  <a:fillRect/>
                </a:stretch>
              </a:blipFill>
            </p:spPr>
            <p:txBody>
              <a:bodyPr/>
              <a:lstStyle/>
              <a:p>
                <a:r>
                  <a:rPr lang="ko-KR" altLang="en-US">
                    <a:noFill/>
                  </a:rPr>
                  <a:t> </a:t>
                </a:r>
              </a:p>
            </p:txBody>
          </p:sp>
        </mc:Fallback>
      </mc:AlternateContent>
      <p:sp>
        <p:nvSpPr>
          <p:cNvPr id="41" name="TextBox 40">
            <a:extLst>
              <a:ext uri="{FF2B5EF4-FFF2-40B4-BE49-F238E27FC236}">
                <a16:creationId xmlns:a16="http://schemas.microsoft.com/office/drawing/2014/main" id="{CFB1BDDB-A7EF-4909-8DDB-7686B6B2E378}"/>
              </a:ext>
            </a:extLst>
          </p:cNvPr>
          <p:cNvSpPr txBox="1"/>
          <p:nvPr/>
        </p:nvSpPr>
        <p:spPr>
          <a:xfrm>
            <a:off x="5694393" y="3544581"/>
            <a:ext cx="3090452" cy="276999"/>
          </a:xfrm>
          <a:prstGeom prst="rect">
            <a:avLst/>
          </a:prstGeom>
          <a:noFill/>
        </p:spPr>
        <p:txBody>
          <a:bodyPr wrap="square" rtlCol="0">
            <a:spAutoFit/>
          </a:bodyPr>
          <a:lstStyle/>
          <a:p>
            <a:pPr>
              <a:spcAft>
                <a:spcPts val="300"/>
              </a:spcAft>
            </a:pPr>
            <a:r>
              <a:rPr lang="en-US" altLang="ko-KR" sz="1200" dirty="0">
                <a:solidFill>
                  <a:srgbClr val="333333"/>
                </a:solidFill>
                <a:latin typeface="Arial Narrow" panose="020B0606020202030204" pitchFamily="34" charset="0"/>
                <a:ea typeface="LG스마트체 Regular" panose="020B0600000101010101" pitchFamily="50" charset="-127"/>
              </a:rPr>
              <a:t>Laser coherence time</a:t>
            </a:r>
          </a:p>
        </p:txBody>
      </p:sp>
    </p:spTree>
    <p:extLst>
      <p:ext uri="{BB962C8B-B14F-4D97-AF65-F5344CB8AC3E}">
        <p14:creationId xmlns:p14="http://schemas.microsoft.com/office/powerpoint/2010/main" val="31447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E50B1A3-CDEF-4C25-BFD6-5DCF631DA0D4}"/>
                  </a:ext>
                </a:extLst>
              </p:cNvPr>
              <p:cNvSpPr txBox="1"/>
              <p:nvPr/>
            </p:nvSpPr>
            <p:spPr>
              <a:xfrm>
                <a:off x="175653" y="3353545"/>
                <a:ext cx="1276503" cy="3894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num>
                        <m:den>
                          <m:r>
                            <a:rPr lang="en-US" altLang="ko-KR" sz="1200" b="0" i="1" smtClean="0">
                              <a:latin typeface="Cambria Math" panose="02040503050406030204" pitchFamily="18" charset="0"/>
                            </a:rPr>
                            <m:t>h𝑐</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102" name="TextBox 101">
                <a:extLst>
                  <a:ext uri="{FF2B5EF4-FFF2-40B4-BE49-F238E27FC236}">
                    <a16:creationId xmlns:a16="http://schemas.microsoft.com/office/drawing/2014/main" id="{0E50B1A3-CDEF-4C25-BFD6-5DCF631DA0D4}"/>
                  </a:ext>
                </a:extLst>
              </p:cNvPr>
              <p:cNvSpPr txBox="1">
                <a:spLocks noRot="1" noChangeAspect="1" noMove="1" noResize="1" noEditPoints="1" noAdjustHandles="1" noChangeArrowheads="1" noChangeShapeType="1" noTextEdit="1"/>
              </p:cNvSpPr>
              <p:nvPr/>
            </p:nvSpPr>
            <p:spPr>
              <a:xfrm>
                <a:off x="175653" y="3353545"/>
                <a:ext cx="1276503" cy="389466"/>
              </a:xfrm>
              <a:prstGeom prst="rect">
                <a:avLst/>
              </a:prstGeom>
              <a:blipFill>
                <a:blip r:embed="rId3"/>
                <a:stretch>
                  <a:fillRect l="-4306" t="-1563" b="-17188"/>
                </a:stretch>
              </a:blipFill>
            </p:spPr>
            <p:txBody>
              <a:bodyPr/>
              <a:lstStyle/>
              <a:p>
                <a:r>
                  <a:rPr lang="ko-KR" altLang="en-US">
                    <a:noFill/>
                  </a:rPr>
                  <a:t> </a:t>
                </a:r>
              </a:p>
            </p:txBody>
          </p:sp>
        </mc:Fallback>
      </mc:AlternateContent>
      <p:sp>
        <p:nvSpPr>
          <p:cNvPr id="103" name="직사각형 102">
            <a:extLst>
              <a:ext uri="{FF2B5EF4-FFF2-40B4-BE49-F238E27FC236}">
                <a16:creationId xmlns:a16="http://schemas.microsoft.com/office/drawing/2014/main" id="{14F3B8AD-5894-4341-9847-9C9EF2EDB5B0}"/>
              </a:ext>
            </a:extLst>
          </p:cNvPr>
          <p:cNvSpPr/>
          <p:nvPr/>
        </p:nvSpPr>
        <p:spPr>
          <a:xfrm>
            <a:off x="1435557" y="3418482"/>
            <a:ext cx="2467342" cy="276999"/>
          </a:xfrm>
          <a:prstGeom prst="rect">
            <a:avLst/>
          </a:prstGeom>
        </p:spPr>
        <p:txBody>
          <a:bodyPr wrap="none">
            <a:spAutoFit/>
          </a:bodyPr>
          <a:lstStyle/>
          <a:p>
            <a:r>
              <a:rPr lang="en-US" altLang="ko-KR" sz="1200" dirty="0">
                <a:latin typeface="LG스마트체 Regular" panose="020B0600000101010101" pitchFamily="50" charset="-127"/>
              </a:rPr>
              <a:t>= the number of emitted photons</a:t>
            </a:r>
          </a:p>
        </p:txBody>
      </p:sp>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5488298E-F5E9-4225-92FA-DAEDDCFF6C2B}"/>
                  </a:ext>
                </a:extLst>
              </p:cNvPr>
              <p:cNvSpPr txBox="1"/>
              <p:nvPr/>
            </p:nvSpPr>
            <p:spPr>
              <a:xfrm>
                <a:off x="175653" y="3985187"/>
                <a:ext cx="868379"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i="1">
                          <a:latin typeface="Cambria Math" panose="02040503050406030204" pitchFamily="18" charset="0"/>
                        </a:rPr>
                        <m:t>𝛽</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𝜃</m:t>
                          </m:r>
                          <m:r>
                            <a:rPr lang="en-US" altLang="ko-KR" sz="1200" i="1">
                              <a:latin typeface="Cambria Math" panose="02040503050406030204" pitchFamily="18" charset="0"/>
                            </a:rPr>
                            <m:t>,</m:t>
                          </m:r>
                          <m:r>
                            <a:rPr lang="en-US" altLang="ko-KR" sz="1200" i="1">
                              <a:latin typeface="Cambria Math" panose="02040503050406030204" pitchFamily="18" charset="0"/>
                            </a:rPr>
                            <m:t>𝑅</m:t>
                          </m:r>
                        </m:e>
                      </m:d>
                    </m:oMath>
                  </m:oMathPara>
                </a14:m>
                <a:endParaRPr lang="en-US" altLang="ko-KR" sz="1200" b="0" dirty="0">
                  <a:latin typeface="LG스마트체 Regular" panose="020B0600000101010101" pitchFamily="50" charset="-127"/>
                </a:endParaRPr>
              </a:p>
            </p:txBody>
          </p:sp>
        </mc:Choice>
        <mc:Fallback>
          <p:sp>
            <p:nvSpPr>
              <p:cNvPr id="104" name="TextBox 103">
                <a:extLst>
                  <a:ext uri="{FF2B5EF4-FFF2-40B4-BE49-F238E27FC236}">
                    <a16:creationId xmlns:a16="http://schemas.microsoft.com/office/drawing/2014/main" id="{5488298E-F5E9-4225-92FA-DAEDDCFF6C2B}"/>
                  </a:ext>
                </a:extLst>
              </p:cNvPr>
              <p:cNvSpPr txBox="1">
                <a:spLocks noRot="1" noChangeAspect="1" noMove="1" noResize="1" noEditPoints="1" noAdjustHandles="1" noChangeArrowheads="1" noChangeShapeType="1" noTextEdit="1"/>
              </p:cNvSpPr>
              <p:nvPr/>
            </p:nvSpPr>
            <p:spPr>
              <a:xfrm>
                <a:off x="175653" y="3985187"/>
                <a:ext cx="868379" cy="184666"/>
              </a:xfrm>
              <a:prstGeom prst="rect">
                <a:avLst/>
              </a:prstGeom>
              <a:blipFill>
                <a:blip r:embed="rId4"/>
                <a:stretch>
                  <a:fillRect l="-8451" t="-3333" b="-36667"/>
                </a:stretch>
              </a:blipFill>
            </p:spPr>
            <p:txBody>
              <a:bodyPr/>
              <a:lstStyle/>
              <a:p>
                <a:r>
                  <a:rPr lang="ko-KR" altLang="en-US">
                    <a:noFill/>
                  </a:rPr>
                  <a:t> </a:t>
                </a:r>
              </a:p>
            </p:txBody>
          </p:sp>
        </mc:Fallback>
      </mc:AlternateContent>
      <p:sp>
        <p:nvSpPr>
          <p:cNvPr id="105" name="직사각형 104">
            <a:extLst>
              <a:ext uri="{FF2B5EF4-FFF2-40B4-BE49-F238E27FC236}">
                <a16:creationId xmlns:a16="http://schemas.microsoft.com/office/drawing/2014/main" id="{315D3789-7644-4C4B-910A-6CDCDF71D046}"/>
              </a:ext>
            </a:extLst>
          </p:cNvPr>
          <p:cNvSpPr/>
          <p:nvPr/>
        </p:nvSpPr>
        <p:spPr>
          <a:xfrm>
            <a:off x="947669" y="3966349"/>
            <a:ext cx="1882247" cy="276999"/>
          </a:xfrm>
          <a:prstGeom prst="rect">
            <a:avLst/>
          </a:prstGeom>
        </p:spPr>
        <p:txBody>
          <a:bodyPr wrap="none">
            <a:spAutoFit/>
          </a:bodyPr>
          <a:lstStyle/>
          <a:p>
            <a:r>
              <a:rPr lang="en-US" altLang="ko-KR" sz="1200" dirty="0">
                <a:latin typeface="LG스마트체 Regular" panose="020B0600000101010101" pitchFamily="50" charset="-127"/>
              </a:rPr>
              <a:t>= Backscatter coefficient</a:t>
            </a:r>
          </a:p>
        </p:txBody>
      </p:sp>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807C1245-9D44-41D1-A1F9-B16628C5A75A}"/>
                  </a:ext>
                </a:extLst>
              </p:cNvPr>
              <p:cNvSpPr txBox="1"/>
              <p:nvPr/>
            </p:nvSpPr>
            <p:spPr>
              <a:xfrm>
                <a:off x="249154" y="4463862"/>
                <a:ext cx="217688"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𝐴</m:t>
                          </m:r>
                        </m:num>
                        <m:den>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oMath>
                  </m:oMathPara>
                </a14:m>
                <a:endParaRPr lang="en-US" altLang="ko-KR" sz="1200" b="0" dirty="0">
                  <a:latin typeface="LG스마트체 Regular" panose="020B0600000101010101" pitchFamily="50" charset="-127"/>
                </a:endParaRPr>
              </a:p>
            </p:txBody>
          </p:sp>
        </mc:Choice>
        <mc:Fallback>
          <p:sp>
            <p:nvSpPr>
              <p:cNvPr id="106" name="TextBox 105">
                <a:extLst>
                  <a:ext uri="{FF2B5EF4-FFF2-40B4-BE49-F238E27FC236}">
                    <a16:creationId xmlns:a16="http://schemas.microsoft.com/office/drawing/2014/main" id="{807C1245-9D44-41D1-A1F9-B16628C5A75A}"/>
                  </a:ext>
                </a:extLst>
              </p:cNvPr>
              <p:cNvSpPr txBox="1">
                <a:spLocks noRot="1" noChangeAspect="1" noMove="1" noResize="1" noEditPoints="1" noAdjustHandles="1" noChangeArrowheads="1" noChangeShapeType="1" noTextEdit="1"/>
              </p:cNvSpPr>
              <p:nvPr/>
            </p:nvSpPr>
            <p:spPr>
              <a:xfrm>
                <a:off x="249154" y="4463862"/>
                <a:ext cx="217688" cy="345672"/>
              </a:xfrm>
              <a:prstGeom prst="rect">
                <a:avLst/>
              </a:prstGeom>
              <a:blipFill>
                <a:blip r:embed="rId5"/>
                <a:stretch>
                  <a:fillRect l="-25000" t="-1754" b="-14035"/>
                </a:stretch>
              </a:blipFill>
            </p:spPr>
            <p:txBody>
              <a:bodyPr/>
              <a:lstStyle/>
              <a:p>
                <a:r>
                  <a:rPr lang="ko-KR" altLang="en-US">
                    <a:noFill/>
                  </a:rPr>
                  <a:t> </a:t>
                </a:r>
              </a:p>
            </p:txBody>
          </p:sp>
        </mc:Fallback>
      </mc:AlternateContent>
      <p:sp>
        <p:nvSpPr>
          <p:cNvPr id="107" name="직사각형 106">
            <a:extLst>
              <a:ext uri="{FF2B5EF4-FFF2-40B4-BE49-F238E27FC236}">
                <a16:creationId xmlns:a16="http://schemas.microsoft.com/office/drawing/2014/main" id="{6D42ADC1-3244-464D-A9F0-2C418DADE44B}"/>
              </a:ext>
            </a:extLst>
          </p:cNvPr>
          <p:cNvSpPr/>
          <p:nvPr/>
        </p:nvSpPr>
        <p:spPr>
          <a:xfrm>
            <a:off x="487834" y="4538323"/>
            <a:ext cx="1314784" cy="276999"/>
          </a:xfrm>
          <a:prstGeom prst="rect">
            <a:avLst/>
          </a:prstGeom>
        </p:spPr>
        <p:txBody>
          <a:bodyPr wrap="none">
            <a:spAutoFit/>
          </a:bodyPr>
          <a:lstStyle/>
          <a:p>
            <a:r>
              <a:rPr lang="en-US" altLang="ko-KR" sz="1200" dirty="0">
                <a:latin typeface="LG스마트체 Regular" panose="020B0600000101010101" pitchFamily="50" charset="-127"/>
              </a:rPr>
              <a:t>= Collected ratio</a:t>
            </a:r>
          </a:p>
        </p:txBody>
      </p:sp>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BA368CDF-4844-4AE3-AB3F-83F2FDE5481B}"/>
                  </a:ext>
                </a:extLst>
              </p:cNvPr>
              <p:cNvSpPr txBox="1"/>
              <p:nvPr/>
            </p:nvSpPr>
            <p:spPr>
              <a:xfrm>
                <a:off x="3164824" y="4035276"/>
                <a:ext cx="2267095" cy="42088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exp</m:t>
                          </m:r>
                        </m:fName>
                        <m:e>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b="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𝑅</m:t>
                                  </m:r>
                                </m:sup>
                                <m:e>
                                  <m:r>
                                    <a:rPr lang="en-US" altLang="ko-KR" sz="1200" b="0" i="1" smtClean="0">
                                      <a:latin typeface="Cambria Math" panose="02040503050406030204" pitchFamily="18" charset="0"/>
                                    </a:rPr>
                                    <m:t>𝛼</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𝑟</m:t>
                                      </m:r>
                                    </m:e>
                                  </m:d>
                                  <m:r>
                                    <a:rPr lang="en-US" altLang="ko-KR" sz="1200" b="0" i="1" smtClean="0">
                                      <a:latin typeface="Cambria Math" panose="02040503050406030204" pitchFamily="18" charset="0"/>
                                    </a:rPr>
                                    <m:t>𝑑𝑟</m:t>
                                  </m:r>
                                </m:e>
                              </m:nary>
                            </m:e>
                          </m:d>
                          <m:r>
                            <a:rPr lang="en-US" altLang="ko-KR" sz="1200" b="0" i="1" smtClean="0">
                              <a:latin typeface="Cambria Math" panose="02040503050406030204" pitchFamily="18" charset="0"/>
                            </a:rPr>
                            <m:t> </m:t>
                          </m:r>
                        </m:e>
                      </m:func>
                    </m:oMath>
                  </m:oMathPara>
                </a14:m>
                <a:endParaRPr lang="en-US" altLang="ko-KR" sz="1200" b="0" dirty="0">
                  <a:latin typeface="LG스마트체 Regular" panose="020B0600000101010101" pitchFamily="50" charset="-127"/>
                </a:endParaRPr>
              </a:p>
            </p:txBody>
          </p:sp>
        </mc:Choice>
        <mc:Fallback>
          <p:sp>
            <p:nvSpPr>
              <p:cNvPr id="114" name="TextBox 113">
                <a:extLst>
                  <a:ext uri="{FF2B5EF4-FFF2-40B4-BE49-F238E27FC236}">
                    <a16:creationId xmlns:a16="http://schemas.microsoft.com/office/drawing/2014/main" id="{BA368CDF-4844-4AE3-AB3F-83F2FDE5481B}"/>
                  </a:ext>
                </a:extLst>
              </p:cNvPr>
              <p:cNvSpPr txBox="1">
                <a:spLocks noRot="1" noChangeAspect="1" noMove="1" noResize="1" noEditPoints="1" noAdjustHandles="1" noChangeArrowheads="1" noChangeShapeType="1" noTextEdit="1"/>
              </p:cNvSpPr>
              <p:nvPr/>
            </p:nvSpPr>
            <p:spPr>
              <a:xfrm>
                <a:off x="3164824" y="4035276"/>
                <a:ext cx="2267095" cy="420884"/>
              </a:xfrm>
              <a:prstGeom prst="rect">
                <a:avLst/>
              </a:prstGeom>
              <a:blipFill>
                <a:blip r:embed="rId6"/>
                <a:stretch>
                  <a:fillRect l="-2419" t="-182609" r="-1075" b="-266667"/>
                </a:stretch>
              </a:blipFill>
            </p:spPr>
            <p:txBody>
              <a:bodyPr/>
              <a:lstStyle/>
              <a:p>
                <a:r>
                  <a:rPr lang="ko-KR" altLang="en-US">
                    <a:noFill/>
                  </a:rPr>
                  <a:t> </a:t>
                </a:r>
              </a:p>
            </p:txBody>
          </p:sp>
        </mc:Fallback>
      </mc:AlternateContent>
      <p:sp>
        <p:nvSpPr>
          <p:cNvPr id="116" name="직사각형 115">
            <a:extLst>
              <a:ext uri="{FF2B5EF4-FFF2-40B4-BE49-F238E27FC236}">
                <a16:creationId xmlns:a16="http://schemas.microsoft.com/office/drawing/2014/main" id="{98ED0FB3-EF9E-45B9-8709-94342F4DFF83}"/>
              </a:ext>
            </a:extLst>
          </p:cNvPr>
          <p:cNvSpPr/>
          <p:nvPr/>
        </p:nvSpPr>
        <p:spPr>
          <a:xfrm>
            <a:off x="5431919" y="4136671"/>
            <a:ext cx="1316386" cy="276999"/>
          </a:xfrm>
          <a:prstGeom prst="rect">
            <a:avLst/>
          </a:prstGeom>
        </p:spPr>
        <p:txBody>
          <a:bodyPr wrap="none">
            <a:spAutoFit/>
          </a:bodyPr>
          <a:lstStyle/>
          <a:p>
            <a:r>
              <a:rPr lang="en-US" altLang="ko-KR" sz="1200" dirty="0">
                <a:latin typeface="LG스마트체 Regular" panose="020B0600000101010101" pitchFamily="50" charset="-127"/>
              </a:rPr>
              <a:t>Propagation loss</a:t>
            </a:r>
          </a:p>
        </p:txBody>
      </p:sp>
      <p:grpSp>
        <p:nvGrpSpPr>
          <p:cNvPr id="126" name="그룹 125">
            <a:extLst>
              <a:ext uri="{FF2B5EF4-FFF2-40B4-BE49-F238E27FC236}">
                <a16:creationId xmlns:a16="http://schemas.microsoft.com/office/drawing/2014/main" id="{21EB7466-53BE-4D89-948C-727008FDAC6D}"/>
              </a:ext>
            </a:extLst>
          </p:cNvPr>
          <p:cNvGrpSpPr/>
          <p:nvPr/>
        </p:nvGrpSpPr>
        <p:grpSpPr>
          <a:xfrm>
            <a:off x="3414859" y="647587"/>
            <a:ext cx="6173656" cy="2504075"/>
            <a:chOff x="384460" y="647587"/>
            <a:chExt cx="8656162" cy="3151866"/>
          </a:xfrm>
        </p:grpSpPr>
        <p:grpSp>
          <p:nvGrpSpPr>
            <p:cNvPr id="28" name="그룹 27">
              <a:extLst>
                <a:ext uri="{FF2B5EF4-FFF2-40B4-BE49-F238E27FC236}">
                  <a16:creationId xmlns:a16="http://schemas.microsoft.com/office/drawing/2014/main" id="{0F6875FF-0277-4694-81A8-6EFD78CB1775}"/>
                </a:ext>
              </a:extLst>
            </p:cNvPr>
            <p:cNvGrpSpPr/>
            <p:nvPr/>
          </p:nvGrpSpPr>
          <p:grpSpPr>
            <a:xfrm>
              <a:off x="6849368" y="3100709"/>
              <a:ext cx="877810" cy="698744"/>
              <a:chOff x="5956995" y="1420185"/>
              <a:chExt cx="477612" cy="585000"/>
            </a:xfrm>
          </p:grpSpPr>
          <p:sp>
            <p:nvSpPr>
              <p:cNvPr id="29" name="직사각형 28">
                <a:extLst>
                  <a:ext uri="{FF2B5EF4-FFF2-40B4-BE49-F238E27FC236}">
                    <a16:creationId xmlns:a16="http://schemas.microsoft.com/office/drawing/2014/main" id="{50CCEBF7-278F-4DAA-BC7D-95AF125FE653}"/>
                  </a:ext>
                </a:extLst>
              </p:cNvPr>
              <p:cNvSpPr/>
              <p:nvPr/>
            </p:nvSpPr>
            <p:spPr>
              <a:xfrm>
                <a:off x="5956996" y="1420185"/>
                <a:ext cx="477611" cy="585000"/>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75" dirty="0">
                    <a:solidFill>
                      <a:schemeClr val="tx1"/>
                    </a:solidFill>
                    <a:latin typeface="LG스마트체 Regular" panose="020B0600000101010101" pitchFamily="50" charset="-127"/>
                    <a:ea typeface="LG스마트체 Regular" panose="020B0600000101010101" pitchFamily="50" charset="-127"/>
                  </a:rPr>
                  <a:t>BPD</a:t>
                </a:r>
                <a:endParaRPr lang="ko-KR" altLang="en-US" sz="975"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0" name="그룹 29">
                <a:extLst>
                  <a:ext uri="{FF2B5EF4-FFF2-40B4-BE49-F238E27FC236}">
                    <a16:creationId xmlns:a16="http://schemas.microsoft.com/office/drawing/2014/main" id="{5C222A8D-C159-4D83-99D5-A39E21F8F380}"/>
                  </a:ext>
                </a:extLst>
              </p:cNvPr>
              <p:cNvGrpSpPr/>
              <p:nvPr/>
            </p:nvGrpSpPr>
            <p:grpSpPr>
              <a:xfrm>
                <a:off x="5956995" y="1420185"/>
                <a:ext cx="234000" cy="585000"/>
                <a:chOff x="8342752" y="2336392"/>
                <a:chExt cx="288000" cy="720000"/>
              </a:xfrm>
            </p:grpSpPr>
            <p:sp>
              <p:nvSpPr>
                <p:cNvPr id="31" name="직사각형 30">
                  <a:extLst>
                    <a:ext uri="{FF2B5EF4-FFF2-40B4-BE49-F238E27FC236}">
                      <a16:creationId xmlns:a16="http://schemas.microsoft.com/office/drawing/2014/main" id="{C393AEBE-A357-499C-AFBB-DA7B1AD8438F}"/>
                    </a:ext>
                  </a:extLst>
                </p:cNvPr>
                <p:cNvSpPr/>
                <p:nvPr/>
              </p:nvSpPr>
              <p:spPr>
                <a:xfrm>
                  <a:off x="8342752" y="233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LG스마트체 Regular" panose="020B0600000101010101" pitchFamily="50" charset="-127"/>
                    <a:ea typeface="LG스마트체 Regular" panose="020B0600000101010101" pitchFamily="50" charset="-127"/>
                  </a:endParaRPr>
                </a:p>
              </p:txBody>
            </p:sp>
            <p:sp>
              <p:nvSpPr>
                <p:cNvPr id="32" name="직사각형 31">
                  <a:extLst>
                    <a:ext uri="{FF2B5EF4-FFF2-40B4-BE49-F238E27FC236}">
                      <a16:creationId xmlns:a16="http://schemas.microsoft.com/office/drawing/2014/main" id="{A828F31B-82D6-4AF9-BD9D-F750EB2ECC8D}"/>
                    </a:ext>
                  </a:extLst>
                </p:cNvPr>
                <p:cNvSpPr/>
                <p:nvPr/>
              </p:nvSpPr>
              <p:spPr>
                <a:xfrm>
                  <a:off x="8342752" y="2696392"/>
                  <a:ext cx="2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latin typeface="LG스마트체 Regular" panose="020B0600000101010101" pitchFamily="50" charset="-127"/>
                    <a:ea typeface="LG스마트체 Regular" panose="020B0600000101010101" pitchFamily="50" charset="-127"/>
                  </a:endParaRPr>
                </a:p>
              </p:txBody>
            </p:sp>
          </p:grpSp>
        </p:grpSp>
        <p:sp>
          <p:nvSpPr>
            <p:cNvPr id="33" name="타원 32">
              <a:extLst>
                <a:ext uri="{FF2B5EF4-FFF2-40B4-BE49-F238E27FC236}">
                  <a16:creationId xmlns:a16="http://schemas.microsoft.com/office/drawing/2014/main" id="{E33581BB-3745-42B5-BD56-CE3B53AFE0C7}"/>
                </a:ext>
              </a:extLst>
            </p:cNvPr>
            <p:cNvSpPr/>
            <p:nvPr/>
          </p:nvSpPr>
          <p:spPr>
            <a:xfrm>
              <a:off x="1473297" y="2620478"/>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31" dirty="0">
                  <a:solidFill>
                    <a:schemeClr val="tx1"/>
                  </a:solidFill>
                  <a:latin typeface="LG스마트체 Regular" panose="020B0600000101010101" pitchFamily="50" charset="-127"/>
                  <a:ea typeface="LG스마트체 Regular" panose="020B0600000101010101" pitchFamily="50" charset="-127"/>
                </a:rPr>
                <a:t>TX</a:t>
              </a: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34" name="그룹 33">
              <a:extLst>
                <a:ext uri="{FF2B5EF4-FFF2-40B4-BE49-F238E27FC236}">
                  <a16:creationId xmlns:a16="http://schemas.microsoft.com/office/drawing/2014/main" id="{2D799157-7C4F-47E8-9BE9-6435C1AF0EFF}"/>
                </a:ext>
              </a:extLst>
            </p:cNvPr>
            <p:cNvGrpSpPr/>
            <p:nvPr/>
          </p:nvGrpSpPr>
          <p:grpSpPr>
            <a:xfrm rot="10800000">
              <a:off x="4315886" y="2098577"/>
              <a:ext cx="496884" cy="496884"/>
              <a:chOff x="4978531" y="1379882"/>
              <a:chExt cx="270352" cy="270352"/>
            </a:xfrm>
          </p:grpSpPr>
          <p:sp>
            <p:nvSpPr>
              <p:cNvPr id="35" name="직사각형 34">
                <a:extLst>
                  <a:ext uri="{FF2B5EF4-FFF2-40B4-BE49-F238E27FC236}">
                    <a16:creationId xmlns:a16="http://schemas.microsoft.com/office/drawing/2014/main" id="{839917F9-5942-406B-A787-13EB2107CAE8}"/>
                  </a:ext>
                </a:extLst>
              </p:cNvPr>
              <p:cNvSpPr/>
              <p:nvPr/>
            </p:nvSpPr>
            <p:spPr>
              <a:xfrm>
                <a:off x="4978531" y="1379882"/>
                <a:ext cx="270352" cy="27035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a:extLst>
                  <a:ext uri="{FF2B5EF4-FFF2-40B4-BE49-F238E27FC236}">
                    <a16:creationId xmlns:a16="http://schemas.microsoft.com/office/drawing/2014/main" id="{63860835-9F1A-4062-879C-7B29E851E994}"/>
                  </a:ext>
                </a:extLst>
              </p:cNvPr>
              <p:cNvCxnSpPr/>
              <p:nvPr/>
            </p:nvCxnSpPr>
            <p:spPr>
              <a:xfrm flipH="1">
                <a:off x="4978531" y="1379882"/>
                <a:ext cx="270352" cy="27035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5693B69B-FA55-4121-AD51-7240E54A8ACE}"/>
                </a:ext>
              </a:extLst>
            </p:cNvPr>
            <p:cNvGrpSpPr/>
            <p:nvPr/>
          </p:nvGrpSpPr>
          <p:grpSpPr>
            <a:xfrm>
              <a:off x="6009283" y="2098577"/>
              <a:ext cx="496884" cy="496884"/>
              <a:chOff x="5832945" y="1400022"/>
              <a:chExt cx="270352" cy="270352"/>
            </a:xfrm>
          </p:grpSpPr>
          <p:cxnSp>
            <p:nvCxnSpPr>
              <p:cNvPr id="38" name="직선 연결선 37">
                <a:extLst>
                  <a:ext uri="{FF2B5EF4-FFF2-40B4-BE49-F238E27FC236}">
                    <a16:creationId xmlns:a16="http://schemas.microsoft.com/office/drawing/2014/main" id="{30B715A7-8CFB-4D4B-831F-165B3B7CAF79}"/>
                  </a:ext>
                </a:extLst>
              </p:cNvPr>
              <p:cNvCxnSpPr>
                <a:cxnSpLocks/>
              </p:cNvCxnSpPr>
              <p:nvPr/>
            </p:nvCxnSpPr>
            <p:spPr>
              <a:xfrm rot="600000" flipH="1">
                <a:off x="5832945" y="1400022"/>
                <a:ext cx="270352" cy="2703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8A552C47-6C5B-4ECC-B758-DF2897FC8A3A}"/>
                  </a:ext>
                </a:extLst>
              </p:cNvPr>
              <p:cNvCxnSpPr>
                <a:cxnSpLocks/>
              </p:cNvCxnSpPr>
              <p:nvPr/>
            </p:nvCxnSpPr>
            <p:spPr>
              <a:xfrm rot="-600000" flipH="1">
                <a:off x="5832945" y="1400022"/>
                <a:ext cx="270352" cy="27035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40" name="연결선: 꺾임 39">
              <a:extLst>
                <a:ext uri="{FF2B5EF4-FFF2-40B4-BE49-F238E27FC236}">
                  <a16:creationId xmlns:a16="http://schemas.microsoft.com/office/drawing/2014/main" id="{CCF0E852-933A-47FB-88E6-52F466B7D076}"/>
                </a:ext>
              </a:extLst>
            </p:cNvPr>
            <p:cNvCxnSpPr>
              <a:endCxn id="33" idx="2"/>
            </p:cNvCxnSpPr>
            <p:nvPr/>
          </p:nvCxnSpPr>
          <p:spPr>
            <a:xfrm>
              <a:off x="384460" y="2752824"/>
              <a:ext cx="1088837" cy="540"/>
            </a:xfrm>
            <a:prstGeom prst="bentConnector3">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이등변 삼각형 41">
              <a:extLst>
                <a:ext uri="{FF2B5EF4-FFF2-40B4-BE49-F238E27FC236}">
                  <a16:creationId xmlns:a16="http://schemas.microsoft.com/office/drawing/2014/main" id="{458107DB-10DC-41F8-93F9-549FF3EBCAFD}"/>
                </a:ext>
              </a:extLst>
            </p:cNvPr>
            <p:cNvSpPr/>
            <p:nvPr/>
          </p:nvSpPr>
          <p:spPr>
            <a:xfrm rot="16200000">
              <a:off x="3248834" y="2214689"/>
              <a:ext cx="128448" cy="264660"/>
            </a:xfrm>
            <a:prstGeom prst="triangle">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B881CDB4-AA4F-40F4-A3B7-7F7E19C33C49}"/>
                </a:ext>
              </a:extLst>
            </p:cNvPr>
            <p:cNvSpPr/>
            <p:nvPr/>
          </p:nvSpPr>
          <p:spPr>
            <a:xfrm rot="5400000">
              <a:off x="3338965" y="2260886"/>
              <a:ext cx="383514" cy="172264"/>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grpSp>
          <p:nvGrpSpPr>
            <p:cNvPr id="44" name="그룹 43">
              <a:extLst>
                <a:ext uri="{FF2B5EF4-FFF2-40B4-BE49-F238E27FC236}">
                  <a16:creationId xmlns:a16="http://schemas.microsoft.com/office/drawing/2014/main" id="{29F113D4-2CC1-46BD-AECA-2CC25D7D07F9}"/>
                </a:ext>
              </a:extLst>
            </p:cNvPr>
            <p:cNvGrpSpPr/>
            <p:nvPr/>
          </p:nvGrpSpPr>
          <p:grpSpPr>
            <a:xfrm>
              <a:off x="3618446" y="2281776"/>
              <a:ext cx="691302" cy="130486"/>
              <a:chOff x="4337550" y="1466850"/>
              <a:chExt cx="189309" cy="70997"/>
            </a:xfrm>
          </p:grpSpPr>
          <p:cxnSp>
            <p:nvCxnSpPr>
              <p:cNvPr id="45" name="직선 연결선 44">
                <a:extLst>
                  <a:ext uri="{FF2B5EF4-FFF2-40B4-BE49-F238E27FC236}">
                    <a16:creationId xmlns:a16="http://schemas.microsoft.com/office/drawing/2014/main" id="{1DDB85E1-E006-479B-B17A-9A19619ADC20}"/>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4DF907F5-8A96-40EF-B1F0-7D06495F7FF1}"/>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6E60E601-7542-492A-84E0-8D8AF2B79866}"/>
                </a:ext>
              </a:extLst>
            </p:cNvPr>
            <p:cNvGrpSpPr/>
            <p:nvPr/>
          </p:nvGrpSpPr>
          <p:grpSpPr>
            <a:xfrm>
              <a:off x="4824671" y="2281776"/>
              <a:ext cx="1515797" cy="130486"/>
              <a:chOff x="4337550" y="1466850"/>
              <a:chExt cx="211610" cy="70997"/>
            </a:xfrm>
          </p:grpSpPr>
          <p:cxnSp>
            <p:nvCxnSpPr>
              <p:cNvPr id="48" name="직선 연결선 47">
                <a:extLst>
                  <a:ext uri="{FF2B5EF4-FFF2-40B4-BE49-F238E27FC236}">
                    <a16:creationId xmlns:a16="http://schemas.microsoft.com/office/drawing/2014/main" id="{F9A7976F-0362-415B-A0A6-31FE94CACC9D}"/>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80CF47F6-F4B0-4CCE-830F-A1E1C9253406}"/>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D139CE7C-24E1-45F1-B655-C634CEE5DB6C}"/>
                </a:ext>
              </a:extLst>
            </p:cNvPr>
            <p:cNvGrpSpPr/>
            <p:nvPr/>
          </p:nvGrpSpPr>
          <p:grpSpPr>
            <a:xfrm rot="16986161" flipH="1">
              <a:off x="5647358" y="1614180"/>
              <a:ext cx="1515797" cy="130486"/>
              <a:chOff x="4337550" y="1466850"/>
              <a:chExt cx="211610" cy="70997"/>
            </a:xfrm>
          </p:grpSpPr>
          <p:cxnSp>
            <p:nvCxnSpPr>
              <p:cNvPr id="51" name="직선 연결선 50">
                <a:extLst>
                  <a:ext uri="{FF2B5EF4-FFF2-40B4-BE49-F238E27FC236}">
                    <a16:creationId xmlns:a16="http://schemas.microsoft.com/office/drawing/2014/main" id="{EDE131F9-7CDF-4D53-A189-266788C48D6E}"/>
                  </a:ext>
                </a:extLst>
              </p:cNvPr>
              <p:cNvCxnSpPr>
                <a:cxnSpLocks/>
              </p:cNvCxnSpPr>
              <p:nvPr/>
            </p:nvCxnSpPr>
            <p:spPr>
              <a:xfrm>
                <a:off x="4337550" y="1466850"/>
                <a:ext cx="211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1947910B-6370-4D65-B93C-A2AF89D72F51}"/>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4" name="직선 화살표 연결선 53">
              <a:extLst>
                <a:ext uri="{FF2B5EF4-FFF2-40B4-BE49-F238E27FC236}">
                  <a16:creationId xmlns:a16="http://schemas.microsoft.com/office/drawing/2014/main" id="{A2C1CA7E-19F3-445A-A672-07648FC76F80}"/>
                </a:ext>
              </a:extLst>
            </p:cNvPr>
            <p:cNvCxnSpPr>
              <a:cxnSpLocks/>
            </p:cNvCxnSpPr>
            <p:nvPr/>
          </p:nvCxnSpPr>
          <p:spPr>
            <a:xfrm>
              <a:off x="3841080" y="2126151"/>
              <a:ext cx="34033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그룹 55">
              <a:extLst>
                <a:ext uri="{FF2B5EF4-FFF2-40B4-BE49-F238E27FC236}">
                  <a16:creationId xmlns:a16="http://schemas.microsoft.com/office/drawing/2014/main" id="{56725128-8A20-4C19-8C22-E09C99C37B6A}"/>
                </a:ext>
              </a:extLst>
            </p:cNvPr>
            <p:cNvGrpSpPr/>
            <p:nvPr/>
          </p:nvGrpSpPr>
          <p:grpSpPr>
            <a:xfrm rot="5400000">
              <a:off x="4375240" y="2717954"/>
              <a:ext cx="378177" cy="130486"/>
              <a:chOff x="4337550" y="1466850"/>
              <a:chExt cx="189309" cy="70997"/>
            </a:xfrm>
          </p:grpSpPr>
          <p:cxnSp>
            <p:nvCxnSpPr>
              <p:cNvPr id="57" name="직선 연결선 56">
                <a:extLst>
                  <a:ext uri="{FF2B5EF4-FFF2-40B4-BE49-F238E27FC236}">
                    <a16:creationId xmlns:a16="http://schemas.microsoft.com/office/drawing/2014/main" id="{737C8A7A-4DC4-48FE-938E-16800FBEB40B}"/>
                  </a:ext>
                </a:extLst>
              </p:cNvPr>
              <p:cNvCxnSpPr/>
              <p:nvPr/>
            </p:nvCxnSpPr>
            <p:spPr>
              <a:xfrm>
                <a:off x="4337550" y="1466850"/>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BDBD59E4-18A0-4B3D-9385-911B4B131DC8}"/>
                  </a:ext>
                </a:extLst>
              </p:cNvPr>
              <p:cNvCxnSpPr/>
              <p:nvPr/>
            </p:nvCxnSpPr>
            <p:spPr>
              <a:xfrm>
                <a:off x="4337550" y="1537847"/>
                <a:ext cx="1893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9" name="이등변 삼각형 58">
              <a:extLst>
                <a:ext uri="{FF2B5EF4-FFF2-40B4-BE49-F238E27FC236}">
                  <a16:creationId xmlns:a16="http://schemas.microsoft.com/office/drawing/2014/main" id="{1749DB57-5950-4CF7-9D83-2F6282344B7D}"/>
                </a:ext>
              </a:extLst>
            </p:cNvPr>
            <p:cNvSpPr/>
            <p:nvPr/>
          </p:nvSpPr>
          <p:spPr>
            <a:xfrm flipV="1">
              <a:off x="4500104" y="3130350"/>
              <a:ext cx="128448" cy="264660"/>
            </a:xfrm>
            <a:prstGeom prst="triangl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0" name="연결선: 꺾임 59">
              <a:extLst>
                <a:ext uri="{FF2B5EF4-FFF2-40B4-BE49-F238E27FC236}">
                  <a16:creationId xmlns:a16="http://schemas.microsoft.com/office/drawing/2014/main" id="{14E91F7E-8553-4E6D-9D35-39FC3E52447B}"/>
                </a:ext>
              </a:extLst>
            </p:cNvPr>
            <p:cNvCxnSpPr>
              <a:stCxn id="33" idx="6"/>
              <a:endCxn id="42" idx="0"/>
            </p:cNvCxnSpPr>
            <p:nvPr/>
          </p:nvCxnSpPr>
          <p:spPr>
            <a:xfrm flipV="1">
              <a:off x="2240317" y="2347018"/>
              <a:ext cx="940411" cy="40634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9EEC9E35-3DDA-4201-9ED4-70678A7BA22D}"/>
                </a:ext>
              </a:extLst>
            </p:cNvPr>
            <p:cNvCxnSpPr>
              <a:cxnSpLocks/>
            </p:cNvCxnSpPr>
            <p:nvPr/>
          </p:nvCxnSpPr>
          <p:spPr>
            <a:xfrm rot="16200000" flipH="1">
              <a:off x="4151537" y="2801071"/>
              <a:ext cx="34033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305A13D7-C188-4C73-9030-C6AEEE516FE8}"/>
                </a:ext>
              </a:extLst>
            </p:cNvPr>
            <p:cNvSpPr/>
            <p:nvPr/>
          </p:nvSpPr>
          <p:spPr>
            <a:xfrm>
              <a:off x="5216905" y="3317195"/>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63" name="연결선: 꺾임 62">
              <a:extLst>
                <a:ext uri="{FF2B5EF4-FFF2-40B4-BE49-F238E27FC236}">
                  <a16:creationId xmlns:a16="http://schemas.microsoft.com/office/drawing/2014/main" id="{8274406E-51D1-4261-8645-7A8C003D008F}"/>
                </a:ext>
              </a:extLst>
            </p:cNvPr>
            <p:cNvCxnSpPr>
              <a:cxnSpLocks/>
              <a:endCxn id="62" idx="2"/>
            </p:cNvCxnSpPr>
            <p:nvPr/>
          </p:nvCxnSpPr>
          <p:spPr>
            <a:xfrm rot="16200000" flipH="1">
              <a:off x="4714903" y="2948078"/>
              <a:ext cx="351429" cy="652577"/>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타원 66">
              <a:extLst>
                <a:ext uri="{FF2B5EF4-FFF2-40B4-BE49-F238E27FC236}">
                  <a16:creationId xmlns:a16="http://schemas.microsoft.com/office/drawing/2014/main" id="{08FFD86F-51C1-4889-8F85-A73D65E33D21}"/>
                </a:ext>
              </a:extLst>
            </p:cNvPr>
            <p:cNvSpPr/>
            <p:nvPr/>
          </p:nvSpPr>
          <p:spPr>
            <a:xfrm rot="10800000">
              <a:off x="4372571" y="2972284"/>
              <a:ext cx="383514" cy="172264"/>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68" name="연결선: 꺾임 67">
              <a:extLst>
                <a:ext uri="{FF2B5EF4-FFF2-40B4-BE49-F238E27FC236}">
                  <a16:creationId xmlns:a16="http://schemas.microsoft.com/office/drawing/2014/main" id="{48E0D903-CD2A-4B86-8CE8-79ED0A3DE529}"/>
                </a:ext>
              </a:extLst>
            </p:cNvPr>
            <p:cNvCxnSpPr>
              <a:stCxn id="33" idx="6"/>
              <a:endCxn id="62" idx="2"/>
            </p:cNvCxnSpPr>
            <p:nvPr/>
          </p:nvCxnSpPr>
          <p:spPr>
            <a:xfrm>
              <a:off x="2240317" y="2753364"/>
              <a:ext cx="2976588" cy="696717"/>
            </a:xfrm>
            <a:prstGeom prst="bentConnector3">
              <a:avLst>
                <a:gd name="adj1" fmla="val 1592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DB54ADE-FAC7-4695-B7B7-3FB76417C084}"/>
                </a:ext>
              </a:extLst>
            </p:cNvPr>
            <p:cNvSpPr txBox="1"/>
            <p:nvPr/>
          </p:nvSpPr>
          <p:spPr>
            <a:xfrm>
              <a:off x="2442336" y="1971760"/>
              <a:ext cx="887348"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TX power</a:t>
              </a:r>
              <a:endParaRPr lang="ko-KR" altLang="en-US" sz="975" dirty="0">
                <a:latin typeface="LG스마트체 Regular" panose="020B0600000101010101" pitchFamily="50" charset="-127"/>
                <a:ea typeface="LG스마트체 Regular" panose="020B0600000101010101" pitchFamily="50" charset="-127"/>
              </a:endParaRPr>
            </a:p>
          </p:txBody>
        </p:sp>
        <p:cxnSp>
          <p:nvCxnSpPr>
            <p:cNvPr id="71" name="연결선: 꺾임 70">
              <a:extLst>
                <a:ext uri="{FF2B5EF4-FFF2-40B4-BE49-F238E27FC236}">
                  <a16:creationId xmlns:a16="http://schemas.microsoft.com/office/drawing/2014/main" id="{48A8A8BA-45C6-43C4-8B2B-2F521EE076D2}"/>
                </a:ext>
              </a:extLst>
            </p:cNvPr>
            <p:cNvCxnSpPr>
              <a:stCxn id="62" idx="6"/>
              <a:endCxn id="31" idx="1"/>
            </p:cNvCxnSpPr>
            <p:nvPr/>
          </p:nvCxnSpPr>
          <p:spPr>
            <a:xfrm flipV="1">
              <a:off x="5983926" y="3275396"/>
              <a:ext cx="865442" cy="17468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연결선: 꺾임 71">
              <a:extLst>
                <a:ext uri="{FF2B5EF4-FFF2-40B4-BE49-F238E27FC236}">
                  <a16:creationId xmlns:a16="http://schemas.microsoft.com/office/drawing/2014/main" id="{218433D3-5055-4EA4-BE99-5C3FAC68C10F}"/>
                </a:ext>
              </a:extLst>
            </p:cNvPr>
            <p:cNvCxnSpPr>
              <a:stCxn id="62" idx="6"/>
              <a:endCxn id="32" idx="1"/>
            </p:cNvCxnSpPr>
            <p:nvPr/>
          </p:nvCxnSpPr>
          <p:spPr>
            <a:xfrm>
              <a:off x="5983926" y="3450082"/>
              <a:ext cx="865442" cy="174686"/>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A1B330F-D176-4EF6-BDD5-3AC9DB4DF6AE}"/>
                </a:ext>
              </a:extLst>
            </p:cNvPr>
            <p:cNvSpPr txBox="1"/>
            <p:nvPr/>
          </p:nvSpPr>
          <p:spPr>
            <a:xfrm>
              <a:off x="2976574" y="1666908"/>
              <a:ext cx="1086953" cy="493931"/>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Collimator loss</a:t>
              </a:r>
              <a:endParaRPr lang="ko-KR" altLang="en-US" sz="975" dirty="0">
                <a:latin typeface="LG스마트체 Regular" panose="020B0600000101010101" pitchFamily="50" charset="-127"/>
                <a:ea typeface="LG스마트체 Regular" panose="020B0600000101010101" pitchFamily="50" charset="-127"/>
              </a:endParaRPr>
            </a:p>
          </p:txBody>
        </p:sp>
        <p:sp>
          <p:nvSpPr>
            <p:cNvPr id="80" name="TextBox 79">
              <a:extLst>
                <a:ext uri="{FF2B5EF4-FFF2-40B4-BE49-F238E27FC236}">
                  <a16:creationId xmlns:a16="http://schemas.microsoft.com/office/drawing/2014/main" id="{8662969D-148C-4111-B1ED-CF5B38CC3D86}"/>
                </a:ext>
              </a:extLst>
            </p:cNvPr>
            <p:cNvSpPr txBox="1"/>
            <p:nvPr/>
          </p:nvSpPr>
          <p:spPr>
            <a:xfrm>
              <a:off x="4135467" y="1513501"/>
              <a:ext cx="887348"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Beam splitter loss</a:t>
              </a:r>
              <a:endParaRPr lang="ko-KR" altLang="en-US" sz="975" dirty="0">
                <a:latin typeface="LG스마트체 Regular" panose="020B0600000101010101" pitchFamily="50" charset="-127"/>
                <a:ea typeface="LG스마트체 Regular" panose="020B0600000101010101" pitchFamily="50" charset="-127"/>
              </a:endParaRPr>
            </a:p>
          </p:txBody>
        </p:sp>
        <p:sp>
          <p:nvSpPr>
            <p:cNvPr id="81" name="TextBox 80">
              <a:extLst>
                <a:ext uri="{FF2B5EF4-FFF2-40B4-BE49-F238E27FC236}">
                  <a16:creationId xmlns:a16="http://schemas.microsoft.com/office/drawing/2014/main" id="{01DA6581-4DF6-43B8-9294-FAF021D5DE8F}"/>
                </a:ext>
              </a:extLst>
            </p:cNvPr>
            <p:cNvSpPr txBox="1"/>
            <p:nvPr/>
          </p:nvSpPr>
          <p:spPr>
            <a:xfrm>
              <a:off x="4824672" y="1130056"/>
              <a:ext cx="1373002" cy="493931"/>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Transmission scattering</a:t>
              </a:r>
              <a:endParaRPr lang="ko-KR" altLang="en-US" sz="975" dirty="0">
                <a:latin typeface="LG스마트체 Regular" panose="020B0600000101010101" pitchFamily="50" charset="-127"/>
                <a:ea typeface="LG스마트체 Regular" panose="020B0600000101010101" pitchFamily="50" charset="-127"/>
              </a:endParaRPr>
            </a:p>
          </p:txBody>
        </p:sp>
        <p:sp>
          <p:nvSpPr>
            <p:cNvPr id="86" name="타원 85">
              <a:extLst>
                <a:ext uri="{FF2B5EF4-FFF2-40B4-BE49-F238E27FC236}">
                  <a16:creationId xmlns:a16="http://schemas.microsoft.com/office/drawing/2014/main" id="{2E9E3EE2-4F5F-4499-A670-FED46B9C41F4}"/>
                </a:ext>
              </a:extLst>
            </p:cNvPr>
            <p:cNvSpPr/>
            <p:nvPr/>
          </p:nvSpPr>
          <p:spPr>
            <a:xfrm>
              <a:off x="6293318" y="655629"/>
              <a:ext cx="767020" cy="265772"/>
            </a:xfrm>
            <a:prstGeom prst="ellipse">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p:cxnSp>
          <p:nvCxnSpPr>
            <p:cNvPr id="87" name="직선 화살표 연결선 86">
              <a:extLst>
                <a:ext uri="{FF2B5EF4-FFF2-40B4-BE49-F238E27FC236}">
                  <a16:creationId xmlns:a16="http://schemas.microsoft.com/office/drawing/2014/main" id="{A7AC93A4-FD12-4EFA-BDB7-AA8FCF45FBC4}"/>
                </a:ext>
              </a:extLst>
            </p:cNvPr>
            <p:cNvCxnSpPr>
              <a:cxnSpLocks/>
            </p:cNvCxnSpPr>
            <p:nvPr/>
          </p:nvCxnSpPr>
          <p:spPr>
            <a:xfrm flipV="1">
              <a:off x="6169899" y="1290669"/>
              <a:ext cx="104202" cy="3932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07F11975-6CE4-45E0-A1AF-EE6E3FC081EA}"/>
                </a:ext>
              </a:extLst>
            </p:cNvPr>
            <p:cNvCxnSpPr>
              <a:cxnSpLocks/>
            </p:cNvCxnSpPr>
            <p:nvPr/>
          </p:nvCxnSpPr>
          <p:spPr>
            <a:xfrm rot="10800000" flipV="1">
              <a:off x="6624727" y="1306953"/>
              <a:ext cx="104202" cy="39329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378B1856-DC16-4D93-8394-469FB754DEF8}"/>
                </a:ext>
              </a:extLst>
            </p:cNvPr>
            <p:cNvSpPr txBox="1"/>
            <p:nvPr/>
          </p:nvSpPr>
          <p:spPr>
            <a:xfrm>
              <a:off x="6554560" y="1389374"/>
              <a:ext cx="1228434" cy="493931"/>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Reflection scattering</a:t>
              </a:r>
              <a:endParaRPr lang="ko-KR" altLang="en-US" sz="975" dirty="0">
                <a:latin typeface="LG스마트체 Regular" panose="020B0600000101010101" pitchFamily="50" charset="-127"/>
                <a:ea typeface="LG스마트체 Regular" panose="020B0600000101010101" pitchFamily="50" charset="-127"/>
              </a:endParaRPr>
            </a:p>
          </p:txBody>
        </p:sp>
        <p:sp>
          <p:nvSpPr>
            <p:cNvPr id="92" name="TextBox 91">
              <a:extLst>
                <a:ext uri="{FF2B5EF4-FFF2-40B4-BE49-F238E27FC236}">
                  <a16:creationId xmlns:a16="http://schemas.microsoft.com/office/drawing/2014/main" id="{432D1E33-4AB1-40BB-BE4A-ABB4C5A97E4E}"/>
                </a:ext>
              </a:extLst>
            </p:cNvPr>
            <p:cNvSpPr txBox="1"/>
            <p:nvPr/>
          </p:nvSpPr>
          <p:spPr>
            <a:xfrm>
              <a:off x="6441446" y="2170356"/>
              <a:ext cx="1356052" cy="30507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Reflectance</a:t>
              </a:r>
              <a:endParaRPr lang="ko-KR" altLang="en-US" sz="975" dirty="0">
                <a:latin typeface="LG스마트체 Regular" panose="020B0600000101010101" pitchFamily="50" charset="-127"/>
                <a:ea typeface="LG스마트체 Regular" panose="020B0600000101010101" pitchFamily="50" charset="-127"/>
              </a:endParaRPr>
            </a:p>
          </p:txBody>
        </p:sp>
        <p:sp>
          <p:nvSpPr>
            <p:cNvPr id="93" name="TextBox 92">
              <a:extLst>
                <a:ext uri="{FF2B5EF4-FFF2-40B4-BE49-F238E27FC236}">
                  <a16:creationId xmlns:a16="http://schemas.microsoft.com/office/drawing/2014/main" id="{ED56E90F-B2F6-4B1B-B635-055D7873F9E1}"/>
                </a:ext>
              </a:extLst>
            </p:cNvPr>
            <p:cNvSpPr txBox="1"/>
            <p:nvPr/>
          </p:nvSpPr>
          <p:spPr>
            <a:xfrm>
              <a:off x="3372391" y="3042467"/>
              <a:ext cx="1011555"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Lens area</a:t>
              </a:r>
              <a:endParaRPr lang="ko-KR" altLang="en-US" sz="975" dirty="0">
                <a:latin typeface="LG스마트체 Regular" panose="020B0600000101010101" pitchFamily="50" charset="-127"/>
                <a:ea typeface="LG스마트체 Regular" panose="020B0600000101010101" pitchFamily="50" charset="-127"/>
              </a:endParaRPr>
            </a:p>
          </p:txBody>
        </p:sp>
        <p:sp>
          <p:nvSpPr>
            <p:cNvPr id="94" name="TextBox 93">
              <a:extLst>
                <a:ext uri="{FF2B5EF4-FFF2-40B4-BE49-F238E27FC236}">
                  <a16:creationId xmlns:a16="http://schemas.microsoft.com/office/drawing/2014/main" id="{5F68E6DF-E715-4203-9C85-88A6B08A50B2}"/>
                </a:ext>
              </a:extLst>
            </p:cNvPr>
            <p:cNvSpPr txBox="1"/>
            <p:nvPr/>
          </p:nvSpPr>
          <p:spPr>
            <a:xfrm>
              <a:off x="6991530" y="647587"/>
              <a:ext cx="1011555" cy="392415"/>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Target property</a:t>
              </a:r>
              <a:endParaRPr lang="ko-KR" altLang="en-US" sz="975"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410F9DC-2AD9-45FB-897B-923D27654F46}"/>
                    </a:ext>
                  </a:extLst>
                </p:cNvPr>
                <p:cNvSpPr txBox="1"/>
                <p:nvPr/>
              </p:nvSpPr>
              <p:spPr>
                <a:xfrm>
                  <a:off x="1681265" y="2276794"/>
                  <a:ext cx="491288"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oMath>
                    </m:oMathPara>
                  </a14:m>
                  <a:endParaRPr lang="en-US" altLang="ko-KR" sz="1200" b="0" dirty="0">
                    <a:latin typeface="LG스마트체 Regular" panose="020B0600000101010101" pitchFamily="50" charset="-127"/>
                  </a:endParaRPr>
                </a:p>
              </p:txBody>
            </p:sp>
          </mc:Choice>
          <mc:Fallback xmlns="">
            <p:sp>
              <p:nvSpPr>
                <p:cNvPr id="95" name="TextBox 94">
                  <a:extLst>
                    <a:ext uri="{FF2B5EF4-FFF2-40B4-BE49-F238E27FC236}">
                      <a16:creationId xmlns:a16="http://schemas.microsoft.com/office/drawing/2014/main" id="{6410F9DC-2AD9-45FB-897B-923D27654F46}"/>
                    </a:ext>
                  </a:extLst>
                </p:cNvPr>
                <p:cNvSpPr txBox="1">
                  <a:spLocks noRot="1" noChangeAspect="1" noMove="1" noResize="1" noEditPoints="1" noAdjustHandles="1" noChangeArrowheads="1" noChangeShapeType="1" noTextEdit="1"/>
                </p:cNvSpPr>
                <p:nvPr/>
              </p:nvSpPr>
              <p:spPr>
                <a:xfrm>
                  <a:off x="1681265" y="2276794"/>
                  <a:ext cx="491288" cy="184666"/>
                </a:xfrm>
                <a:prstGeom prst="rect">
                  <a:avLst/>
                </a:prstGeom>
                <a:blipFill>
                  <a:blip r:embed="rId9"/>
                  <a:stretch>
                    <a:fillRect l="-11538" b="-45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3738119-0386-4A4B-B038-B5CF20290F22}"/>
                    </a:ext>
                  </a:extLst>
                </p:cNvPr>
                <p:cNvSpPr txBox="1"/>
                <p:nvPr/>
              </p:nvSpPr>
              <p:spPr>
                <a:xfrm>
                  <a:off x="7915378" y="736735"/>
                  <a:ext cx="1125244"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𝛽</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𝜃</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e>
                            </m:d>
                            <m:r>
                              <a:rPr lang="en-US" altLang="ko-KR" sz="1200" b="0" i="1" smtClean="0">
                                <a:latin typeface="Cambria Math" panose="02040503050406030204" pitchFamily="18" charset="0"/>
                                <a:ea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𝑅</m:t>
                            </m:r>
                          </m:e>
                          <m:sub>
                            <m:r>
                              <a:rPr lang="en-US" altLang="ko-KR" sz="1200" b="0" i="1" smtClean="0">
                                <a:latin typeface="Cambria Math" panose="02040503050406030204" pitchFamily="18" charset="0"/>
                              </a:rPr>
                              <m:t>𝐿</m:t>
                            </m:r>
                          </m:sub>
                        </m:sSub>
                      </m:oMath>
                    </m:oMathPara>
                  </a14:m>
                  <a:endParaRPr lang="en-US" altLang="ko-KR" sz="1200" b="0" dirty="0">
                    <a:latin typeface="LG스마트체 Regular" panose="020B0600000101010101" pitchFamily="50" charset="-127"/>
                  </a:endParaRPr>
                </a:p>
              </p:txBody>
            </p:sp>
          </mc:Choice>
          <mc:Fallback xmlns="">
            <p:sp>
              <p:nvSpPr>
                <p:cNvPr id="96" name="TextBox 95">
                  <a:extLst>
                    <a:ext uri="{FF2B5EF4-FFF2-40B4-BE49-F238E27FC236}">
                      <a16:creationId xmlns:a16="http://schemas.microsoft.com/office/drawing/2014/main" id="{43738119-0386-4A4B-B038-B5CF20290F22}"/>
                    </a:ext>
                  </a:extLst>
                </p:cNvPr>
                <p:cNvSpPr txBox="1">
                  <a:spLocks noRot="1" noChangeAspect="1" noMove="1" noResize="1" noEditPoints="1" noAdjustHandles="1" noChangeArrowheads="1" noChangeShapeType="1" noTextEdit="1"/>
                </p:cNvSpPr>
                <p:nvPr/>
              </p:nvSpPr>
              <p:spPr>
                <a:xfrm>
                  <a:off x="7915378" y="736735"/>
                  <a:ext cx="1125244" cy="184666"/>
                </a:xfrm>
                <a:prstGeom prst="rect">
                  <a:avLst/>
                </a:prstGeom>
                <a:blipFill>
                  <a:blip r:embed="rId10"/>
                  <a:stretch>
                    <a:fillRect l="-6704" r="-1117" b="-708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C46C8B1D-43E1-48AB-B09C-8184708FC6D8}"/>
                    </a:ext>
                  </a:extLst>
                </p:cNvPr>
                <p:cNvSpPr txBox="1"/>
                <p:nvPr/>
              </p:nvSpPr>
              <p:spPr>
                <a:xfrm>
                  <a:off x="5103804" y="941674"/>
                  <a:ext cx="576761"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xmlns="">
            <p:sp>
              <p:nvSpPr>
                <p:cNvPr id="97" name="TextBox 96">
                  <a:extLst>
                    <a:ext uri="{FF2B5EF4-FFF2-40B4-BE49-F238E27FC236}">
                      <a16:creationId xmlns:a16="http://schemas.microsoft.com/office/drawing/2014/main" id="{C46C8B1D-43E1-48AB-B09C-8184708FC6D8}"/>
                    </a:ext>
                  </a:extLst>
                </p:cNvPr>
                <p:cNvSpPr txBox="1">
                  <a:spLocks noRot="1" noChangeAspect="1" noMove="1" noResize="1" noEditPoints="1" noAdjustHandles="1" noChangeArrowheads="1" noChangeShapeType="1" noTextEdit="1"/>
                </p:cNvSpPr>
                <p:nvPr/>
              </p:nvSpPr>
              <p:spPr>
                <a:xfrm>
                  <a:off x="5103804" y="941674"/>
                  <a:ext cx="576761" cy="184666"/>
                </a:xfrm>
                <a:prstGeom prst="rect">
                  <a:avLst/>
                </a:prstGeom>
                <a:blipFill>
                  <a:blip r:embed="rId11"/>
                  <a:stretch>
                    <a:fillRect l="-9783" t="-4167" r="-7609" b="-75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5285FC19-39D4-4F60-8990-672917065E02}"/>
                    </a:ext>
                  </a:extLst>
                </p:cNvPr>
                <p:cNvSpPr txBox="1"/>
                <p:nvPr/>
              </p:nvSpPr>
              <p:spPr>
                <a:xfrm>
                  <a:off x="7782994" y="1513501"/>
                  <a:ext cx="509050"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𝑇</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p:sp>
              <p:nvSpPr>
                <p:cNvPr id="98" name="TextBox 97">
                  <a:extLst>
                    <a:ext uri="{FF2B5EF4-FFF2-40B4-BE49-F238E27FC236}">
                      <a16:creationId xmlns:a16="http://schemas.microsoft.com/office/drawing/2014/main" id="{5285FC19-39D4-4F60-8990-672917065E02}"/>
                    </a:ext>
                  </a:extLst>
                </p:cNvPr>
                <p:cNvSpPr txBox="1">
                  <a:spLocks noRot="1" noChangeAspect="1" noMove="1" noResize="1" noEditPoints="1" noAdjustHandles="1" noChangeArrowheads="1" noChangeShapeType="1" noTextEdit="1"/>
                </p:cNvSpPr>
                <p:nvPr/>
              </p:nvSpPr>
              <p:spPr>
                <a:xfrm>
                  <a:off x="7782994" y="1513501"/>
                  <a:ext cx="509050" cy="184666"/>
                </a:xfrm>
                <a:prstGeom prst="rect">
                  <a:avLst/>
                </a:prstGeom>
                <a:blipFill>
                  <a:blip r:embed="rId12"/>
                  <a:stretch>
                    <a:fillRect l="-15254" r="-47458" b="-791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5D26CB7-3ECB-450A-A4A4-B90CB4558429}"/>
                    </a:ext>
                  </a:extLst>
                </p:cNvPr>
                <p:cNvSpPr txBox="1"/>
                <p:nvPr/>
              </p:nvSpPr>
              <p:spPr>
                <a:xfrm>
                  <a:off x="5884447" y="1805051"/>
                  <a:ext cx="217688" cy="3456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𝐴</m:t>
                            </m:r>
                          </m:num>
                          <m:den>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den>
                        </m:f>
                      </m:oMath>
                    </m:oMathPara>
                  </a14:m>
                  <a:endParaRPr lang="en-US" altLang="ko-KR" sz="1200" b="0" dirty="0">
                    <a:latin typeface="LG스마트체 Regular" panose="020B0600000101010101" pitchFamily="50" charset="-127"/>
                  </a:endParaRPr>
                </a:p>
              </p:txBody>
            </p:sp>
          </mc:Choice>
          <mc:Fallback xmlns="">
            <p:sp>
              <p:nvSpPr>
                <p:cNvPr id="99" name="TextBox 98">
                  <a:extLst>
                    <a:ext uri="{FF2B5EF4-FFF2-40B4-BE49-F238E27FC236}">
                      <a16:creationId xmlns:a16="http://schemas.microsoft.com/office/drawing/2014/main" id="{C5D26CB7-3ECB-450A-A4A4-B90CB4558429}"/>
                    </a:ext>
                  </a:extLst>
                </p:cNvPr>
                <p:cNvSpPr txBox="1">
                  <a:spLocks noRot="1" noChangeAspect="1" noMove="1" noResize="1" noEditPoints="1" noAdjustHandles="1" noChangeArrowheads="1" noChangeShapeType="1" noTextEdit="1"/>
                </p:cNvSpPr>
                <p:nvPr/>
              </p:nvSpPr>
              <p:spPr>
                <a:xfrm>
                  <a:off x="5884447" y="1805051"/>
                  <a:ext cx="217688" cy="345672"/>
                </a:xfrm>
                <a:prstGeom prst="rect">
                  <a:avLst/>
                </a:prstGeom>
                <a:blipFill>
                  <a:blip r:embed="rId13"/>
                  <a:stretch>
                    <a:fillRect l="-25714" t="-4444" b="-444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A9D3DE-00F6-4AA0-9646-ADF1D053AD7D}"/>
                    </a:ext>
                  </a:extLst>
                </p:cNvPr>
                <p:cNvSpPr txBox="1"/>
                <p:nvPr/>
              </p:nvSpPr>
              <p:spPr>
                <a:xfrm>
                  <a:off x="2886010" y="736735"/>
                  <a:ext cx="229102"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xmlns="">
            <p:sp>
              <p:nvSpPr>
                <p:cNvPr id="100" name="TextBox 99">
                  <a:extLst>
                    <a:ext uri="{FF2B5EF4-FFF2-40B4-BE49-F238E27FC236}">
                      <a16:creationId xmlns:a16="http://schemas.microsoft.com/office/drawing/2014/main" id="{4AA9D3DE-00F6-4AA0-9646-ADF1D053AD7D}"/>
                    </a:ext>
                  </a:extLst>
                </p:cNvPr>
                <p:cNvSpPr txBox="1">
                  <a:spLocks noRot="1" noChangeAspect="1" noMove="1" noResize="1" noEditPoints="1" noAdjustHandles="1" noChangeArrowheads="1" noChangeShapeType="1" noTextEdit="1"/>
                </p:cNvSpPr>
                <p:nvPr/>
              </p:nvSpPr>
              <p:spPr>
                <a:xfrm>
                  <a:off x="2886010" y="736735"/>
                  <a:ext cx="229102" cy="184666"/>
                </a:xfrm>
                <a:prstGeom prst="rect">
                  <a:avLst/>
                </a:prstGeom>
                <a:blipFill>
                  <a:blip r:embed="rId14"/>
                  <a:stretch>
                    <a:fillRect l="-25000" b="-45833"/>
                  </a:stretch>
                </a:blipFill>
              </p:spPr>
              <p:txBody>
                <a:bodyPr/>
                <a:lstStyle/>
                <a:p>
                  <a:r>
                    <a:rPr lang="ko-KR" altLang="en-US">
                      <a:noFill/>
                    </a:rPr>
                    <a:t> </a:t>
                  </a:r>
                </a:p>
              </p:txBody>
            </p:sp>
          </mc:Fallback>
        </mc:AlternateContent>
        <p:sp>
          <p:nvSpPr>
            <p:cNvPr id="101" name="TextBox 100">
              <a:extLst>
                <a:ext uri="{FF2B5EF4-FFF2-40B4-BE49-F238E27FC236}">
                  <a16:creationId xmlns:a16="http://schemas.microsoft.com/office/drawing/2014/main" id="{0CA707B8-386C-4C73-9B72-056718B34101}"/>
                </a:ext>
              </a:extLst>
            </p:cNvPr>
            <p:cNvSpPr txBox="1"/>
            <p:nvPr/>
          </p:nvSpPr>
          <p:spPr>
            <a:xfrm>
              <a:off x="1865589" y="722607"/>
              <a:ext cx="1011555" cy="242374"/>
            </a:xfrm>
            <a:prstGeom prst="rect">
              <a:avLst/>
            </a:prstGeom>
            <a:noFill/>
            <a:ln>
              <a:noFill/>
            </a:ln>
          </p:spPr>
          <p:txBody>
            <a:bodyPr wrap="square" rtlCol="0">
              <a:spAutoFit/>
            </a:bodyPr>
            <a:lstStyle/>
            <a:p>
              <a:pPr algn="ctr"/>
              <a:r>
                <a:rPr lang="en-US" altLang="ko-KR" sz="975" dirty="0">
                  <a:latin typeface="LG스마트체 Regular" panose="020B0600000101010101" pitchFamily="50" charset="-127"/>
                  <a:ea typeface="LG스마트체 Regular" panose="020B0600000101010101" pitchFamily="50" charset="-127"/>
                </a:rPr>
                <a:t>Ambient light</a:t>
              </a:r>
              <a:endParaRPr lang="ko-KR" altLang="en-US" sz="975" dirty="0">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70E9F5CB-8D3C-4A84-BDD7-F145AB80948A}"/>
                    </a:ext>
                  </a:extLst>
                </p:cNvPr>
                <p:cNvSpPr txBox="1"/>
                <p:nvPr/>
              </p:nvSpPr>
              <p:spPr>
                <a:xfrm>
                  <a:off x="4914733" y="2654139"/>
                  <a:ext cx="766430" cy="23243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𝜂</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oMath>
                    </m:oMathPara>
                  </a14:m>
                  <a:endParaRPr lang="en-US" altLang="ko-KR" sz="1200" b="0" dirty="0">
                    <a:latin typeface="LG스마트체 Regular" panose="020B0600000101010101" pitchFamily="50" charset="-127"/>
                  </a:endParaRPr>
                </a:p>
              </p:txBody>
            </p:sp>
          </mc:Choice>
          <mc:Fallback>
            <p:sp>
              <p:nvSpPr>
                <p:cNvPr id="125" name="TextBox 124">
                  <a:extLst>
                    <a:ext uri="{FF2B5EF4-FFF2-40B4-BE49-F238E27FC236}">
                      <a16:creationId xmlns:a16="http://schemas.microsoft.com/office/drawing/2014/main" id="{70E9F5CB-8D3C-4A84-BDD7-F145AB80948A}"/>
                    </a:ext>
                  </a:extLst>
                </p:cNvPr>
                <p:cNvSpPr txBox="1">
                  <a:spLocks noRot="1" noChangeAspect="1" noMove="1" noResize="1" noEditPoints="1" noAdjustHandles="1" noChangeArrowheads="1" noChangeShapeType="1" noTextEdit="1"/>
                </p:cNvSpPr>
                <p:nvPr/>
              </p:nvSpPr>
              <p:spPr>
                <a:xfrm>
                  <a:off x="4914733" y="2654139"/>
                  <a:ext cx="766430" cy="232438"/>
                </a:xfrm>
                <a:prstGeom prst="rect">
                  <a:avLst/>
                </a:prstGeom>
                <a:blipFill>
                  <a:blip r:embed="rId15"/>
                  <a:stretch>
                    <a:fillRect l="-10000" b="-26667"/>
                  </a:stretch>
                </a:blipFill>
              </p:spPr>
              <p:txBody>
                <a:bodyPr/>
                <a:lstStyle/>
                <a:p>
                  <a:r>
                    <a:rPr lang="ko-KR" altLang="en-US">
                      <a:noFill/>
                    </a:rPr>
                    <a:t> </a:t>
                  </a:r>
                </a:p>
              </p:txBody>
            </p:sp>
          </mc:Fallback>
        </mc:AlternateContent>
      </p:grpSp>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CAC5E261-4626-4185-BBD6-6FE5CCBC342E}"/>
                  </a:ext>
                </a:extLst>
              </p:cNvPr>
              <p:cNvSpPr txBox="1"/>
              <p:nvPr/>
            </p:nvSpPr>
            <p:spPr>
              <a:xfrm>
                <a:off x="4366518" y="3514843"/>
                <a:ext cx="1676485" cy="18466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𝜂</m:t>
                      </m:r>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𝑇</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𝑅</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𝜆</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p:sp>
            <p:nvSpPr>
              <p:cNvPr id="128" name="TextBox 127">
                <a:extLst>
                  <a:ext uri="{FF2B5EF4-FFF2-40B4-BE49-F238E27FC236}">
                    <a16:creationId xmlns:a16="http://schemas.microsoft.com/office/drawing/2014/main" id="{CAC5E261-4626-4185-BBD6-6FE5CCBC342E}"/>
                  </a:ext>
                </a:extLst>
              </p:cNvPr>
              <p:cNvSpPr txBox="1">
                <a:spLocks noRot="1" noChangeAspect="1" noMove="1" noResize="1" noEditPoints="1" noAdjustHandles="1" noChangeArrowheads="1" noChangeShapeType="1" noTextEdit="1"/>
              </p:cNvSpPr>
              <p:nvPr/>
            </p:nvSpPr>
            <p:spPr>
              <a:xfrm>
                <a:off x="4366518" y="3514843"/>
                <a:ext cx="1676485" cy="184666"/>
              </a:xfrm>
              <a:prstGeom prst="rect">
                <a:avLst/>
              </a:prstGeom>
              <a:blipFill>
                <a:blip r:embed="rId16"/>
                <a:stretch>
                  <a:fillRect l="-3273" t="-3333" r="-1091" b="-40000"/>
                </a:stretch>
              </a:blipFill>
            </p:spPr>
            <p:txBody>
              <a:bodyPr/>
              <a:lstStyle/>
              <a:p>
                <a:r>
                  <a:rPr lang="ko-KR" altLang="en-US">
                    <a:noFill/>
                  </a:rPr>
                  <a:t> </a:t>
                </a:r>
              </a:p>
            </p:txBody>
          </p:sp>
        </mc:Fallback>
      </mc:AlternateContent>
      <p:sp>
        <p:nvSpPr>
          <p:cNvPr id="129" name="직사각형 128">
            <a:extLst>
              <a:ext uri="{FF2B5EF4-FFF2-40B4-BE49-F238E27FC236}">
                <a16:creationId xmlns:a16="http://schemas.microsoft.com/office/drawing/2014/main" id="{E1E87D4E-07F6-425C-ACFF-A0D832552168}"/>
              </a:ext>
            </a:extLst>
          </p:cNvPr>
          <p:cNvSpPr/>
          <p:nvPr/>
        </p:nvSpPr>
        <p:spPr>
          <a:xfrm>
            <a:off x="6003103" y="3466012"/>
            <a:ext cx="2598788" cy="461665"/>
          </a:xfrm>
          <a:prstGeom prst="rect">
            <a:avLst/>
          </a:prstGeom>
        </p:spPr>
        <p:txBody>
          <a:bodyPr wrap="none">
            <a:spAutoFit/>
          </a:bodyPr>
          <a:lstStyle/>
          <a:p>
            <a:r>
              <a:rPr lang="en-US" altLang="ko-KR" sz="1200" dirty="0">
                <a:latin typeface="LG스마트체 Regular" panose="020B0600000101010101" pitchFamily="50" charset="-127"/>
              </a:rPr>
              <a:t>LiDAR hardware optical efficiency</a:t>
            </a:r>
          </a:p>
          <a:p>
            <a:r>
              <a:rPr lang="en-US" altLang="ko-KR" sz="1200" dirty="0">
                <a:latin typeface="LG스마트체 Regular" panose="020B0600000101010101" pitchFamily="50" charset="-127"/>
              </a:rPr>
              <a:t>Ex) mirrors, lens, filters, detectors,…</a:t>
            </a:r>
          </a:p>
        </p:txBody>
      </p:sp>
      <p:sp>
        <p:nvSpPr>
          <p:cNvPr id="78" name="제목 3">
            <a:extLst>
              <a:ext uri="{FF2B5EF4-FFF2-40B4-BE49-F238E27FC236}">
                <a16:creationId xmlns:a16="http://schemas.microsoft.com/office/drawing/2014/main" id="{42E14EC3-A887-45D6-A629-4BBA0ED5E5F2}"/>
              </a:ext>
            </a:extLst>
          </p:cNvPr>
          <p:cNvSpPr>
            <a:spLocks noGrp="1"/>
          </p:cNvSpPr>
          <p:nvPr>
            <p:ph type="title"/>
          </p:nvPr>
        </p:nvSpPr>
        <p:spPr>
          <a:xfrm>
            <a:off x="101722" y="82456"/>
            <a:ext cx="5616624" cy="418721"/>
          </a:xfrm>
        </p:spPr>
        <p:txBody>
          <a:bodyPr/>
          <a:lstStyle/>
          <a:p>
            <a:r>
              <a:rPr lang="en-US" altLang="ko-KR" dirty="0"/>
              <a:t>Radiometry</a:t>
            </a:r>
            <a:endParaRPr lang="ko-KR" altLang="en-US" dirty="0"/>
          </a:p>
        </p:txBody>
      </p:sp>
      <p:pic>
        <p:nvPicPr>
          <p:cNvPr id="82" name="그림 81">
            <a:extLst>
              <a:ext uri="{FF2B5EF4-FFF2-40B4-BE49-F238E27FC236}">
                <a16:creationId xmlns:a16="http://schemas.microsoft.com/office/drawing/2014/main" id="{235D81FF-7C8F-4537-9E6B-66163EF43CA0}"/>
              </a:ext>
            </a:extLst>
          </p:cNvPr>
          <p:cNvPicPr>
            <a:picLocks noChangeAspect="1"/>
          </p:cNvPicPr>
          <p:nvPr/>
        </p:nvPicPr>
        <p:blipFill>
          <a:blip r:embed="rId17"/>
          <a:stretch>
            <a:fillRect/>
          </a:stretch>
        </p:blipFill>
        <p:spPr>
          <a:xfrm>
            <a:off x="92174" y="713210"/>
            <a:ext cx="3800971" cy="2507742"/>
          </a:xfrm>
          <a:prstGeom prst="rect">
            <a:avLst/>
          </a:prstGeom>
        </p:spPr>
      </p:pic>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0418CBE9-5C38-450D-BBB9-46750C67DA92}"/>
                  </a:ext>
                </a:extLst>
              </p:cNvPr>
              <p:cNvSpPr txBox="1"/>
              <p:nvPr/>
            </p:nvSpPr>
            <p:spPr>
              <a:xfrm>
                <a:off x="135414" y="5177011"/>
                <a:ext cx="7621958" cy="117391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𝑆</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m:t>
                                  </m:r>
                                </m:sub>
                              </m:sSub>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e>
                              </m:d>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m:t>
                              </m:r>
                            </m:num>
                            <m:den>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h𝑐</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𝜆</m:t>
                                      </m:r>
                                    </m:e>
                                    <m:sub>
                                      <m:r>
                                        <a:rPr lang="en-US" altLang="ko-KR" sz="1200" b="0" i="1" smtClean="0">
                                          <a:latin typeface="Cambria Math" panose="02040503050406030204" pitchFamily="18" charset="0"/>
                                        </a:rPr>
                                        <m:t>𝐿</m:t>
                                      </m:r>
                                    </m:sub>
                                  </m:sSub>
                                </m:den>
                              </m:f>
                            </m:den>
                          </m:f>
                        </m:e>
                      </m:d>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r>
                            <a:rPr lang="en-US" altLang="ko-KR" sz="1200" i="1">
                              <a:latin typeface="Cambria Math" panose="02040503050406030204" pitchFamily="18" charset="0"/>
                            </a:rPr>
                            <m:t>𝛽</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𝜃</m:t>
                              </m:r>
                              <m:r>
                                <a:rPr lang="en-US" altLang="ko-KR" sz="1200" i="1">
                                  <a:latin typeface="Cambria Math" panose="02040503050406030204" pitchFamily="18" charset="0"/>
                                </a:rPr>
                                <m:t>,</m:t>
                              </m:r>
                              <m:r>
                                <a:rPr lang="en-US" altLang="ko-KR" sz="1200" i="1">
                                  <a:latin typeface="Cambria Math" panose="02040503050406030204" pitchFamily="18" charset="0"/>
                                </a:rPr>
                                <m:t>𝑅</m:t>
                              </m:r>
                            </m:e>
                          </m:d>
                        </m:e>
                      </m:d>
                      <m:r>
                        <a:rPr lang="en-US" altLang="ko-KR" sz="1200" b="0" i="1" smtClean="0">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b="0" i="1" smtClean="0">
                          <a:latin typeface="Cambria Math" panose="02040503050406030204" pitchFamily="18" charset="0"/>
                        </a:rPr>
                        <m:t>∙</m:t>
                      </m:r>
                      <m:d>
                        <m:dPr>
                          <m:begChr m:val="["/>
                          <m:endChr m:val="]"/>
                          <m:ctrlPr>
                            <a:rPr lang="en-US" altLang="ko-KR" sz="1200" b="0" i="1" smtClean="0">
                              <a:latin typeface="Cambria Math" panose="02040503050406030204" pitchFamily="18" charset="0"/>
                            </a:rPr>
                          </m:ctrlPr>
                        </m:dPr>
                        <m:e>
                          <m:func>
                            <m:funcPr>
                              <m:ctrlPr>
                                <a:rPr lang="en-US" altLang="ko-KR" sz="1200" i="1" smtClean="0">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b="0" i="1" smtClean="0">
                                          <a:latin typeface="Cambria Math" panose="02040503050406030204" pitchFamily="18" charset="0"/>
                                        </a:rPr>
                                        <m:t>−</m:t>
                                      </m:r>
                                      <m:nary>
                                        <m:naryPr>
                                          <m:ctrlPr>
                                            <a:rPr lang="en-US" altLang="ko-KR" sz="1200" i="1">
                                              <a:latin typeface="Cambria Math" panose="02040503050406030204" pitchFamily="18" charset="0"/>
                                            </a:rPr>
                                          </m:ctrlPr>
                                        </m:naryPr>
                                        <m:sub>
                                          <m:r>
                                            <m:rPr>
                                              <m:brk m:alnAt="23"/>
                                            </m:rPr>
                                            <a:rPr lang="en-US" altLang="ko-KR" sz="1200" i="1">
                                              <a:latin typeface="Cambria Math" panose="02040503050406030204" pitchFamily="18" charset="0"/>
                                            </a:rPr>
                                            <m:t>0</m:t>
                                          </m:r>
                                        </m:sub>
                                        <m:sup>
                                          <m:r>
                                            <a:rPr lang="en-US" altLang="ko-KR" sz="1200" i="1">
                                              <a:latin typeface="Cambria Math" panose="02040503050406030204" pitchFamily="18" charset="0"/>
                                            </a:rPr>
                                            <m:t>𝑅</m:t>
                                          </m:r>
                                        </m:sup>
                                        <m:e>
                                          <m:r>
                                            <a:rPr lang="en-US" altLang="ko-KR" sz="1200" i="1">
                                              <a:latin typeface="Cambria Math" panose="02040503050406030204" pitchFamily="18" charset="0"/>
                                            </a:rPr>
                                            <m:t>𝛼</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r>
                                                <a:rPr lang="en-US" altLang="ko-KR" sz="1200" i="1">
                                                  <a:latin typeface="Cambria Math" panose="02040503050406030204" pitchFamily="18" charset="0"/>
                                                </a:rPr>
                                                <m:t>,</m:t>
                                              </m:r>
                                              <m:r>
                                                <a:rPr lang="en-US" altLang="ko-KR" sz="1200" i="1">
                                                  <a:latin typeface="Cambria Math" panose="02040503050406030204" pitchFamily="18" charset="0"/>
                                                </a:rPr>
                                                <m:t>𝑟</m:t>
                                              </m:r>
                                            </m:e>
                                          </m:d>
                                          <m:r>
                                            <a:rPr lang="en-US" altLang="ko-KR" sz="1200" i="1">
                                              <a:latin typeface="Cambria Math" panose="02040503050406030204" pitchFamily="18" charset="0"/>
                                            </a:rPr>
                                            <m:t>𝑑𝑟</m:t>
                                          </m:r>
                                        </m:e>
                                      </m:nary>
                                    </m:e>
                                  </m:d>
                                </m:e>
                              </m:func>
                            </m:e>
                          </m:func>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m:rPr>
                          <m:nor/>
                        </m:rPr>
                        <a:rPr lang="en-US" altLang="ko-KR" sz="1200">
                          <a:latin typeface="Cambria Math" panose="02040503050406030204" pitchFamily="18" charset="0"/>
                        </a:rPr>
                        <m:t>]</m:t>
                      </m:r>
                      <m:r>
                        <a:rPr lang="en-US" altLang="ko-KR" sz="1200" b="0" i="1" smtClean="0">
                          <a:latin typeface="Cambria Math" panose="02040503050406030204" pitchFamily="18" charset="0"/>
                        </a:rPr>
                        <m:t>+</m:t>
                      </m:r>
                      <m:r>
                        <a:rPr lang="en-US" altLang="ko-KR" sz="1200" i="1" smtClean="0">
                          <a:latin typeface="Cambria Math" panose="02040503050406030204" pitchFamily="18" charset="0"/>
                        </a:rPr>
                        <m:t> </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𝑁</m:t>
                          </m:r>
                        </m:e>
                        <m:sub>
                          <m:r>
                            <a:rPr lang="en-US" altLang="ko-KR" sz="1200" b="0" i="1" smtClean="0">
                              <a:latin typeface="Cambria Math" panose="02040503050406030204" pitchFamily="18" charset="0"/>
                            </a:rPr>
                            <m:t>𝐵</m:t>
                          </m:r>
                        </m:sub>
                      </m:sSub>
                    </m:oMath>
                    <m:oMath xmlns:m="http://schemas.openxmlformats.org/officeDocument/2006/math">
                      <m:r>
                        <a:rPr lang="en-US" altLang="ko-KR" sz="1200" b="0" i="1" smtClean="0">
                          <a:latin typeface="Cambria Math" panose="02040503050406030204" pitchFamily="18" charset="0"/>
                        </a:rPr>
                        <m:t>              =</m:t>
                      </m:r>
                      <m:d>
                        <m:dPr>
                          <m:begChr m:val="["/>
                          <m:endChr m:val="]"/>
                          <m:ctrlPr>
                            <a:rPr lang="en-US" altLang="ko-KR" sz="1200" i="1">
                              <a:latin typeface="Cambria Math" panose="02040503050406030204" pitchFamily="18" charset="0"/>
                            </a:rPr>
                          </m:ctrlPr>
                        </m:dPr>
                        <m:e>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𝑃</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𝑡</m:t>
                              </m:r>
                            </m:num>
                            <m:den>
                              <m:f>
                                <m:fPr>
                                  <m:ctrlPr>
                                    <a:rPr lang="en-US" altLang="ko-KR" sz="1200" i="1">
                                      <a:latin typeface="Cambria Math" panose="02040503050406030204" pitchFamily="18" charset="0"/>
                                    </a:rPr>
                                  </m:ctrlPr>
                                </m:fPr>
                                <m:num>
                                  <m:r>
                                    <a:rPr lang="en-US" altLang="ko-KR" sz="1200" i="1">
                                      <a:latin typeface="Cambria Math" panose="02040503050406030204" pitchFamily="18" charset="0"/>
                                    </a:rPr>
                                    <m:t>h𝑐</m:t>
                                  </m:r>
                                </m:num>
                                <m:den>
                                  <m:r>
                                    <a:rPr lang="en-US" altLang="ko-KR" sz="1200" i="1">
                                      <a:latin typeface="Cambria Math" panose="02040503050406030204" pitchFamily="18" charset="0"/>
                                    </a:rPr>
                                    <m:t>𝜆</m:t>
                                  </m:r>
                                </m:den>
                              </m:f>
                            </m:den>
                          </m:f>
                        </m:e>
                      </m:d>
                      <m:r>
                        <a:rPr lang="en-US" altLang="ko-KR" sz="1200" i="1">
                          <a:latin typeface="Cambria Math" panose="02040503050406030204" pitchFamily="18" charset="0"/>
                        </a:rPr>
                        <m:t>∙</m:t>
                      </m:r>
                      <m:r>
                        <a:rPr lang="en-US" altLang="ko-KR" sz="1200" b="0" i="1" smtClean="0">
                          <a:latin typeface="Cambria Math" panose="02040503050406030204" pitchFamily="18" charset="0"/>
                        </a:rPr>
                        <m:t>𝛽</m:t>
                      </m:r>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𝐴</m:t>
                          </m:r>
                        </m:num>
                        <m:den>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𝑅</m:t>
                              </m:r>
                            </m:e>
                            <m:sup>
                              <m:r>
                                <a:rPr lang="en-US" altLang="ko-KR" sz="1200" i="1">
                                  <a:latin typeface="Cambria Math" panose="02040503050406030204" pitchFamily="18" charset="0"/>
                                </a:rPr>
                                <m:t>2</m:t>
                              </m:r>
                            </m:sup>
                          </m:sSup>
                        </m:den>
                      </m:f>
                      <m:r>
                        <a:rPr lang="en-US" altLang="ko-KR" sz="1200" i="1">
                          <a:latin typeface="Cambria Math" panose="02040503050406030204" pitchFamily="18" charset="0"/>
                        </a:rPr>
                        <m:t>∙</m:t>
                      </m:r>
                      <m:func>
                        <m:funcPr>
                          <m:ctrlPr>
                            <a:rPr lang="en-US" altLang="ko-KR" sz="1200" i="1">
                              <a:latin typeface="Cambria Math" panose="02040503050406030204" pitchFamily="18" charset="0"/>
                            </a:rPr>
                          </m:ctrlPr>
                        </m:funcPr>
                        <m:fName>
                          <m:r>
                            <m:rPr>
                              <m:sty m:val="p"/>
                            </m:rPr>
                            <a:rPr lang="en-US" altLang="ko-KR" sz="1200">
                              <a:latin typeface="Cambria Math" panose="02040503050406030204" pitchFamily="18" charset="0"/>
                            </a:rPr>
                            <m:t>exp</m:t>
                          </m:r>
                        </m:fName>
                        <m:e>
                          <m:d>
                            <m:dPr>
                              <m:ctrlPr>
                                <a:rPr lang="en-US" altLang="ko-KR" sz="1200" i="1">
                                  <a:latin typeface="Cambria Math" panose="02040503050406030204" pitchFamily="18" charset="0"/>
                                </a:rPr>
                              </m:ctrlPr>
                            </m:dPr>
                            <m:e>
                              <m:r>
                                <a:rPr lang="en-US" altLang="ko-KR" sz="1200" i="1">
                                  <a:latin typeface="Cambria Math" panose="02040503050406030204" pitchFamily="18" charset="0"/>
                                </a:rPr>
                                <m:t>−2</m:t>
                              </m:r>
                              <m:r>
                                <a:rPr lang="en-US" altLang="ko-KR" sz="1200" i="1">
                                  <a:latin typeface="Cambria Math" panose="02040503050406030204" pitchFamily="18" charset="0"/>
                                </a:rPr>
                                <m:t>𝛼</m:t>
                              </m:r>
                              <m:r>
                                <a:rPr lang="en-US" altLang="ko-KR" sz="1200" i="1">
                                  <a:latin typeface="Cambria Math" panose="02040503050406030204" pitchFamily="18" charset="0"/>
                                </a:rPr>
                                <m:t>𝑅</m:t>
                              </m:r>
                            </m:e>
                          </m:d>
                        </m:e>
                      </m:func>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𝑇</m:t>
                          </m:r>
                        </m:sub>
                      </m:sSub>
                      <m:d>
                        <m:dPr>
                          <m:ctrlPr>
                            <a:rPr lang="en-US" altLang="ko-KR" sz="1200" i="1">
                              <a:latin typeface="Cambria Math" panose="02040503050406030204" pitchFamily="18" charset="0"/>
                            </a:rPr>
                          </m:ctrlPr>
                        </m:d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𝜆</m:t>
                              </m:r>
                            </m:e>
                            <m:sub>
                              <m:r>
                                <a:rPr lang="en-US" altLang="ko-KR" sz="1200" i="1">
                                  <a:latin typeface="Cambria Math" panose="02040503050406030204" pitchFamily="18" charset="0"/>
                                </a:rPr>
                                <m:t>𝐿</m:t>
                              </m:r>
                            </m:sub>
                          </m:sSub>
                        </m:e>
                      </m:d>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𝜂</m:t>
                          </m:r>
                        </m:e>
                        <m:sub>
                          <m:r>
                            <a:rPr lang="en-US" altLang="ko-KR" sz="1200" i="1">
                              <a:latin typeface="Cambria Math" panose="02040503050406030204" pitchFamily="18" charset="0"/>
                            </a:rPr>
                            <m:t>𝑅</m:t>
                          </m:r>
                        </m:sub>
                      </m:sSub>
                      <m:d>
                        <m:dPr>
                          <m:ctrlPr>
                            <a:rPr lang="en-US" altLang="ko-KR" sz="1200" i="1">
                              <a:latin typeface="Cambria Math" panose="02040503050406030204" pitchFamily="18" charset="0"/>
                            </a:rPr>
                          </m:ctrlPr>
                        </m:dPr>
                        <m:e>
                          <m:r>
                            <a:rPr lang="en-US" altLang="ko-KR" sz="1200" i="1">
                              <a:latin typeface="Cambria Math" panose="02040503050406030204" pitchFamily="18" charset="0"/>
                            </a:rPr>
                            <m:t>𝜆</m:t>
                          </m:r>
                        </m:e>
                      </m:d>
                      <m:r>
                        <a:rPr lang="en-US" altLang="ko-KR" sz="1200" i="1">
                          <a:latin typeface="Cambria Math" panose="02040503050406030204" pitchFamily="18" charset="0"/>
                        </a:rPr>
                        <m:t>∙</m:t>
                      </m:r>
                      <m:r>
                        <a:rPr lang="en-US" altLang="ko-KR" sz="1200" i="1">
                          <a:latin typeface="Cambria Math" panose="02040503050406030204" pitchFamily="18" charset="0"/>
                        </a:rPr>
                        <m:t>𝐺</m:t>
                      </m:r>
                      <m:d>
                        <m:dPr>
                          <m:ctrlPr>
                            <a:rPr lang="en-US" altLang="ko-KR" sz="1200" i="1">
                              <a:latin typeface="Cambria Math" panose="02040503050406030204" pitchFamily="18" charset="0"/>
                            </a:rPr>
                          </m:ctrlPr>
                        </m:dPr>
                        <m:e>
                          <m:r>
                            <a:rPr lang="en-US" altLang="ko-KR" sz="1200" i="1">
                              <a:latin typeface="Cambria Math" panose="02040503050406030204" pitchFamily="18" charset="0"/>
                            </a:rPr>
                            <m:t>𝑅</m:t>
                          </m:r>
                        </m:e>
                      </m:d>
                      <m:r>
                        <m:rPr>
                          <m:nor/>
                        </m:rPr>
                        <a:rPr lang="en-US" altLang="ko-KR" sz="1200">
                          <a:latin typeface="Cambria Math" panose="02040503050406030204" pitchFamily="18" charset="0"/>
                        </a:rPr>
                        <m:t>]</m:t>
                      </m:r>
                      <m:r>
                        <a:rPr lang="en-US" altLang="ko-KR" sz="1200" i="1">
                          <a:latin typeface="Cambria Math" panose="02040503050406030204" pitchFamily="18" charset="0"/>
                        </a:rPr>
                        <m:t>+ </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𝐵</m:t>
                          </m:r>
                        </m:sub>
                      </m:sSub>
                    </m:oMath>
                  </m:oMathPara>
                </a14:m>
                <a:endParaRPr lang="en-US" altLang="ko-KR" sz="1200" b="0" dirty="0">
                  <a:latin typeface="LG스마트체 Regular" panose="020B0600000101010101" pitchFamily="50" charset="-127"/>
                </a:endParaRPr>
              </a:p>
            </p:txBody>
          </p:sp>
        </mc:Choice>
        <mc:Fallback>
          <p:sp>
            <p:nvSpPr>
              <p:cNvPr id="83" name="TextBox 82">
                <a:extLst>
                  <a:ext uri="{FF2B5EF4-FFF2-40B4-BE49-F238E27FC236}">
                    <a16:creationId xmlns:a16="http://schemas.microsoft.com/office/drawing/2014/main" id="{0418CBE9-5C38-450D-BBB9-46750C67DA92}"/>
                  </a:ext>
                </a:extLst>
              </p:cNvPr>
              <p:cNvSpPr txBox="1">
                <a:spLocks noRot="1" noChangeAspect="1" noMove="1" noResize="1" noEditPoints="1" noAdjustHandles="1" noChangeArrowheads="1" noChangeShapeType="1" noTextEdit="1"/>
              </p:cNvSpPr>
              <p:nvPr/>
            </p:nvSpPr>
            <p:spPr>
              <a:xfrm>
                <a:off x="135414" y="5177011"/>
                <a:ext cx="7621958" cy="1173911"/>
              </a:xfrm>
              <a:prstGeom prst="rect">
                <a:avLst/>
              </a:prstGeom>
              <a:blipFill>
                <a:blip r:embed="rId18"/>
                <a:stretch>
                  <a:fillRect l="-719" t="-64767" b="-31606"/>
                </a:stretch>
              </a:blipFill>
            </p:spPr>
            <p:txBody>
              <a:bodyPr/>
              <a:lstStyle/>
              <a:p>
                <a:r>
                  <a:rPr lang="ko-KR" altLang="en-US">
                    <a:noFill/>
                  </a:rPr>
                  <a:t> </a:t>
                </a:r>
              </a:p>
            </p:txBody>
          </p:sp>
        </mc:Fallback>
      </mc:AlternateContent>
      <p:pic>
        <p:nvPicPr>
          <p:cNvPr id="84" name="Picture 2" descr="Atmospheric extinction coefficient calculated for 905 nm and 1550 nm wavelengths and selected atmospheric conditions. Atmospheric extinction coefficient g (km -1 ), Rel. Humid. 70%">
            <a:extLst>
              <a:ext uri="{FF2B5EF4-FFF2-40B4-BE49-F238E27FC236}">
                <a16:creationId xmlns:a16="http://schemas.microsoft.com/office/drawing/2014/main" id="{198B9AC5-F83E-4975-BBE3-B67F8C6CF04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17071" y="3970213"/>
            <a:ext cx="1655529" cy="125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32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7A0DF5-7528-4293-B5AF-43DC3ECB5617}"/>
              </a:ext>
            </a:extLst>
          </p:cNvPr>
          <p:cNvSpPr txBox="1"/>
          <p:nvPr/>
        </p:nvSpPr>
        <p:spPr>
          <a:xfrm>
            <a:off x="4712673" y="6528940"/>
            <a:ext cx="529312" cy="276999"/>
          </a:xfrm>
          <a:prstGeom prst="rect">
            <a:avLst/>
          </a:prstGeom>
          <a:noFill/>
        </p:spPr>
        <p:txBody>
          <a:bodyPr wrap="none" rtlCol="0">
            <a:spAutoFit/>
          </a:bodyPr>
          <a:lstStyle/>
          <a:p>
            <a:pPr algn="r"/>
            <a:r>
              <a:rPr lang="en-US" altLang="ko-KR" sz="1200" dirty="0">
                <a:latin typeface="LG스마트체 Regular" panose="020B0600000101010101" pitchFamily="50" charset="-127"/>
                <a:ea typeface="LG스마트체 Regular" panose="020B0600000101010101" pitchFamily="50" charset="-127"/>
              </a:rPr>
              <a:t>2/17</a:t>
            </a:r>
            <a:endParaRPr lang="ko-KR" altLang="en-US" sz="1200" dirty="0">
              <a:latin typeface="LG스마트체 Regular" panose="020B0600000101010101" pitchFamily="50" charset="-127"/>
              <a:ea typeface="LG스마트체 Regular" panose="020B0600000101010101" pitchFamily="50" charset="-127"/>
            </a:endParaRPr>
          </a:p>
        </p:txBody>
      </p:sp>
      <p:sp>
        <p:nvSpPr>
          <p:cNvPr id="94" name="타원 93">
            <a:extLst>
              <a:ext uri="{FF2B5EF4-FFF2-40B4-BE49-F238E27FC236}">
                <a16:creationId xmlns:a16="http://schemas.microsoft.com/office/drawing/2014/main" id="{5879911F-C652-4E9D-91F9-378AAEB69A4B}"/>
              </a:ext>
            </a:extLst>
          </p:cNvPr>
          <p:cNvSpPr/>
          <p:nvPr/>
        </p:nvSpPr>
        <p:spPr>
          <a:xfrm rot="5400000">
            <a:off x="-202723" y="1107021"/>
            <a:ext cx="889995" cy="399762"/>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31" dirty="0">
              <a:solidFill>
                <a:schemeClr val="tx1"/>
              </a:solidFill>
              <a:latin typeface="LG스마트체 Regular" panose="020B0600000101010101" pitchFamily="50" charset="-127"/>
              <a:ea typeface="LG스마트체 Regular" panose="020B0600000101010101" pitchFamily="50" charset="-127"/>
            </a:endParaRPr>
          </a:p>
        </p:txBody>
      </p:sp>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D99C8F6D-8349-4FF1-983E-C739AB6E7B5F}"/>
                  </a:ext>
                </a:extLst>
              </p:cNvPr>
              <p:cNvSpPr txBox="1"/>
              <p:nvPr/>
            </p:nvSpPr>
            <p:spPr>
              <a:xfrm>
                <a:off x="2044972" y="980459"/>
                <a:ext cx="1437573"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𝑠</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p:sp>
            <p:nvSpPr>
              <p:cNvPr id="156" name="TextBox 155">
                <a:extLst>
                  <a:ext uri="{FF2B5EF4-FFF2-40B4-BE49-F238E27FC236}">
                    <a16:creationId xmlns:a16="http://schemas.microsoft.com/office/drawing/2014/main" id="{D99C8F6D-8349-4FF1-983E-C739AB6E7B5F}"/>
                  </a:ext>
                </a:extLst>
              </p:cNvPr>
              <p:cNvSpPr txBox="1">
                <a:spLocks noRot="1" noChangeAspect="1" noMove="1" noResize="1" noEditPoints="1" noAdjustHandles="1" noChangeArrowheads="1" noChangeShapeType="1" noTextEdit="1"/>
              </p:cNvSpPr>
              <p:nvPr/>
            </p:nvSpPr>
            <p:spPr>
              <a:xfrm>
                <a:off x="2044972" y="980459"/>
                <a:ext cx="1437573" cy="206723"/>
              </a:xfrm>
              <a:prstGeom prst="rect">
                <a:avLst/>
              </a:prstGeom>
              <a:blipFill>
                <a:blip r:embed="rId3"/>
                <a:stretch>
                  <a:fillRect b="-17647"/>
                </a:stretch>
              </a:blipFill>
            </p:spPr>
            <p:txBody>
              <a:bodyPr/>
              <a:lstStyle/>
              <a:p>
                <a:r>
                  <a:rPr lang="ko-KR" altLang="en-US">
                    <a:noFill/>
                  </a:rPr>
                  <a:t> </a:t>
                </a:r>
              </a:p>
            </p:txBody>
          </p:sp>
        </mc:Fallback>
      </mc:AlternateContent>
      <p:cxnSp>
        <p:nvCxnSpPr>
          <p:cNvPr id="70" name="직선 연결선 69">
            <a:extLst>
              <a:ext uri="{FF2B5EF4-FFF2-40B4-BE49-F238E27FC236}">
                <a16:creationId xmlns:a16="http://schemas.microsoft.com/office/drawing/2014/main" id="{2CC13B56-2F57-416E-97F5-105EA563F92E}"/>
              </a:ext>
            </a:extLst>
          </p:cNvPr>
          <p:cNvCxnSpPr>
            <a:cxnSpLocks/>
          </p:cNvCxnSpPr>
          <p:nvPr/>
        </p:nvCxnSpPr>
        <p:spPr>
          <a:xfrm flipV="1">
            <a:off x="1641734" y="626417"/>
            <a:ext cx="0" cy="531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그룹 5">
            <a:extLst>
              <a:ext uri="{FF2B5EF4-FFF2-40B4-BE49-F238E27FC236}">
                <a16:creationId xmlns:a16="http://schemas.microsoft.com/office/drawing/2014/main" id="{5313769A-9FCC-45D9-BE92-1B3FB1060075}"/>
              </a:ext>
            </a:extLst>
          </p:cNvPr>
          <p:cNvGrpSpPr/>
          <p:nvPr/>
        </p:nvGrpSpPr>
        <p:grpSpPr>
          <a:xfrm>
            <a:off x="1487708" y="1187182"/>
            <a:ext cx="308052" cy="239440"/>
            <a:chOff x="2843213" y="2691883"/>
            <a:chExt cx="308052" cy="239440"/>
          </a:xfrm>
        </p:grpSpPr>
        <p:cxnSp>
          <p:nvCxnSpPr>
            <p:cNvPr id="72" name="직선 연결선 71">
              <a:extLst>
                <a:ext uri="{FF2B5EF4-FFF2-40B4-BE49-F238E27FC236}">
                  <a16:creationId xmlns:a16="http://schemas.microsoft.com/office/drawing/2014/main" id="{31BB7587-44EF-4481-B2E7-A3D5FF03EB64}"/>
                </a:ext>
              </a:extLst>
            </p:cNvPr>
            <p:cNvCxnSpPr>
              <a:cxnSpLocks/>
            </p:cNvCxnSpPr>
            <p:nvPr/>
          </p:nvCxnSpPr>
          <p:spPr>
            <a:xfrm>
              <a:off x="2843213" y="2691883"/>
              <a:ext cx="30805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이등변 삼각형 3">
              <a:extLst>
                <a:ext uri="{FF2B5EF4-FFF2-40B4-BE49-F238E27FC236}">
                  <a16:creationId xmlns:a16="http://schemas.microsoft.com/office/drawing/2014/main" id="{6A494A88-50DC-4644-A984-E95184A2EF3F}"/>
                </a:ext>
              </a:extLst>
            </p:cNvPr>
            <p:cNvSpPr/>
            <p:nvPr/>
          </p:nvSpPr>
          <p:spPr>
            <a:xfrm>
              <a:off x="2863889" y="2701409"/>
              <a:ext cx="266700" cy="229914"/>
            </a:xfrm>
            <a:prstGeom prst="triangl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6" name="직선 연결선 75">
            <a:extLst>
              <a:ext uri="{FF2B5EF4-FFF2-40B4-BE49-F238E27FC236}">
                <a16:creationId xmlns:a16="http://schemas.microsoft.com/office/drawing/2014/main" id="{F379C5B8-4735-4415-B22C-5F99DD6BA6D4}"/>
              </a:ext>
            </a:extLst>
          </p:cNvPr>
          <p:cNvCxnSpPr>
            <a:cxnSpLocks/>
          </p:cNvCxnSpPr>
          <p:nvPr/>
        </p:nvCxnSpPr>
        <p:spPr>
          <a:xfrm flipV="1">
            <a:off x="1641734" y="1426622"/>
            <a:ext cx="0" cy="531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000992A-E380-4540-AC82-4E0C6E56C6B3}"/>
                  </a:ext>
                </a:extLst>
              </p:cNvPr>
              <p:cNvSpPr txBox="1"/>
              <p:nvPr/>
            </p:nvSpPr>
            <p:spPr>
              <a:xfrm>
                <a:off x="2044972" y="1485621"/>
                <a:ext cx="4265655" cy="21833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𝑛</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𝑠𝑖𝑔</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𝐿𝑂</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𝑏𝑎𝑐𝑘𝑔𝑟𝑜𝑢𝑛𝑑</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𝑑𝑎𝑟𝑘</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d>
                        <m:dPr>
                          <m:begChr m:val="⟨"/>
                          <m:endChr m:val="⟩"/>
                          <m:ctrlPr>
                            <a:rPr lang="en-US" altLang="ko-KR" sz="1200" i="1">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𝑡h𝑒𝑟𝑚𝑎𝑙</m:t>
                              </m:r>
                            </m:sub>
                            <m:sup>
                              <m:r>
                                <a:rPr lang="en-US" altLang="ko-KR" sz="1200" i="1">
                                  <a:latin typeface="Cambria Math" panose="02040503050406030204" pitchFamily="18" charset="0"/>
                                </a:rPr>
                                <m:t>2</m:t>
                              </m:r>
                            </m:sup>
                          </m:sSubSup>
                        </m:e>
                      </m:d>
                    </m:oMath>
                  </m:oMathPara>
                </a14:m>
                <a:endParaRPr lang="en-US" altLang="ko-KR" sz="1200" b="0" dirty="0">
                  <a:latin typeface="LG스마트체 Regular" panose="020B0600000101010101" pitchFamily="50" charset="-127"/>
                </a:endParaRPr>
              </a:p>
            </p:txBody>
          </p:sp>
        </mc:Choice>
        <mc:Fallback>
          <p:sp>
            <p:nvSpPr>
              <p:cNvPr id="12" name="TextBox 11">
                <a:extLst>
                  <a:ext uri="{FF2B5EF4-FFF2-40B4-BE49-F238E27FC236}">
                    <a16:creationId xmlns:a16="http://schemas.microsoft.com/office/drawing/2014/main" id="{B000992A-E380-4540-AC82-4E0C6E56C6B3}"/>
                  </a:ext>
                </a:extLst>
              </p:cNvPr>
              <p:cNvSpPr txBox="1">
                <a:spLocks noRot="1" noChangeAspect="1" noMove="1" noResize="1" noEditPoints="1" noAdjustHandles="1" noChangeArrowheads="1" noChangeShapeType="1" noTextEdit="1"/>
              </p:cNvSpPr>
              <p:nvPr/>
            </p:nvSpPr>
            <p:spPr>
              <a:xfrm>
                <a:off x="2044972" y="1485621"/>
                <a:ext cx="4265655" cy="218330"/>
              </a:xfrm>
              <a:prstGeom prst="rect">
                <a:avLst/>
              </a:prstGeom>
              <a:blipFill>
                <a:blip r:embed="rId4"/>
                <a:stretch>
                  <a:fillRect b="-2777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7300FF-C462-4939-8D75-5C83356C0B9E}"/>
                  </a:ext>
                </a:extLst>
              </p:cNvPr>
              <p:cNvSpPr txBox="1"/>
              <p:nvPr/>
            </p:nvSpPr>
            <p:spPr>
              <a:xfrm>
                <a:off x="109008" y="4835079"/>
                <a:ext cx="1449564" cy="2101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𝑠h𝑜𝑡</m:t>
                              </m:r>
                            </m:sub>
                            <m:sup>
                              <m:r>
                                <a:rPr lang="en-US" altLang="ko-KR" sz="1200" i="1">
                                  <a:latin typeface="Cambria Math" panose="02040503050406030204" pitchFamily="18" charset="0"/>
                                </a:rPr>
                                <m:t>2</m:t>
                              </m:r>
                            </m:sup>
                          </m:sSubSup>
                        </m:e>
                      </m:d>
                      <m:r>
                        <a:rPr lang="en-US" altLang="ko-KR" sz="1200" i="1">
                          <a:latin typeface="Cambria Math" panose="02040503050406030204" pitchFamily="18" charset="0"/>
                        </a:rPr>
                        <m:t>=2</m:t>
                      </m:r>
                      <m:r>
                        <a:rPr lang="en-US" altLang="ko-KR" sz="1200" b="0" i="1" smtClean="0">
                          <a:latin typeface="Cambria Math" panose="02040503050406030204" pitchFamily="18" charset="0"/>
                        </a:rPr>
                        <m:t>𝑒</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𝐺</m:t>
                          </m:r>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𝐹𝑅</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𝑠</m:t>
                          </m:r>
                        </m:sub>
                      </m:sSub>
                      <m:r>
                        <a:rPr lang="en-US" altLang="ko-KR" sz="1200" b="0" i="1" smtClean="0">
                          <a:latin typeface="Cambria Math" panose="02040503050406030204" pitchFamily="18" charset="0"/>
                        </a:rPr>
                        <m:t>𝐵</m:t>
                      </m:r>
                    </m:oMath>
                  </m:oMathPara>
                </a14:m>
                <a:endParaRPr lang="en-US" altLang="ko-KR" sz="1200" b="0" dirty="0">
                  <a:latin typeface="LG스마트체 Regular" panose="020B0600000101010101" pitchFamily="50" charset="-127"/>
                </a:endParaRPr>
              </a:p>
            </p:txBody>
          </p:sp>
        </mc:Choice>
        <mc:Fallback xmlns="">
          <p:sp>
            <p:nvSpPr>
              <p:cNvPr id="13" name="TextBox 12">
                <a:extLst>
                  <a:ext uri="{FF2B5EF4-FFF2-40B4-BE49-F238E27FC236}">
                    <a16:creationId xmlns:a16="http://schemas.microsoft.com/office/drawing/2014/main" id="{4F7300FF-C462-4939-8D75-5C83356C0B9E}"/>
                  </a:ext>
                </a:extLst>
              </p:cNvPr>
              <p:cNvSpPr txBox="1">
                <a:spLocks noRot="1" noChangeAspect="1" noMove="1" noResize="1" noEditPoints="1" noAdjustHandles="1" noChangeArrowheads="1" noChangeShapeType="1" noTextEdit="1"/>
              </p:cNvSpPr>
              <p:nvPr/>
            </p:nvSpPr>
            <p:spPr>
              <a:xfrm>
                <a:off x="109008" y="4835079"/>
                <a:ext cx="1449564" cy="210122"/>
              </a:xfrm>
              <a:prstGeom prst="rect">
                <a:avLst/>
              </a:prstGeom>
              <a:blipFill>
                <a:blip r:embed="rId5"/>
                <a:stretch>
                  <a:fillRect b="-1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F52A6D-644F-4BCA-83D7-44896193B4F7}"/>
                  </a:ext>
                </a:extLst>
              </p:cNvPr>
              <p:cNvSpPr txBox="1"/>
              <p:nvPr/>
            </p:nvSpPr>
            <p:spPr>
              <a:xfrm>
                <a:off x="160909" y="3447575"/>
                <a:ext cx="1236492" cy="38081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𝑡h𝑒𝑟𝑚𝑎𝑙</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𝑘𝑇𝐵</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14" name="TextBox 13">
                <a:extLst>
                  <a:ext uri="{FF2B5EF4-FFF2-40B4-BE49-F238E27FC236}">
                    <a16:creationId xmlns:a16="http://schemas.microsoft.com/office/drawing/2014/main" id="{10F52A6D-644F-4BCA-83D7-44896193B4F7}"/>
                  </a:ext>
                </a:extLst>
              </p:cNvPr>
              <p:cNvSpPr txBox="1">
                <a:spLocks noRot="1" noChangeAspect="1" noMove="1" noResize="1" noEditPoints="1" noAdjustHandles="1" noChangeArrowheads="1" noChangeShapeType="1" noTextEdit="1"/>
              </p:cNvSpPr>
              <p:nvPr/>
            </p:nvSpPr>
            <p:spPr>
              <a:xfrm>
                <a:off x="160909" y="3447575"/>
                <a:ext cx="1236492" cy="380810"/>
              </a:xfrm>
              <a:prstGeom prst="rect">
                <a:avLst/>
              </a:prstGeom>
              <a:blipFill>
                <a:blip r:embed="rId6"/>
                <a:stretch>
                  <a:fillRect t="-3226"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964208DC-02AF-4C8E-AEE3-DB94220FB9B5}"/>
                  </a:ext>
                </a:extLst>
              </p:cNvPr>
              <p:cNvSpPr/>
              <p:nvPr/>
            </p:nvSpPr>
            <p:spPr>
              <a:xfrm>
                <a:off x="1613451" y="2962349"/>
                <a:ext cx="2000291" cy="830997"/>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𝑘</m:t>
                    </m:r>
                    <m:r>
                      <a:rPr lang="en-US" altLang="ko-KR" sz="1200" i="1">
                        <a:latin typeface="Cambria Math" panose="02040503050406030204" pitchFamily="18" charset="0"/>
                      </a:rPr>
                      <m:t> </m:t>
                    </m:r>
                  </m:oMath>
                </a14:m>
                <a:r>
                  <a:rPr lang="en-US" altLang="ko-KR" sz="1200" dirty="0"/>
                  <a:t>: </a:t>
                </a:r>
                <a:r>
                  <a:rPr lang="en-US" altLang="ko-KR" sz="1200" dirty="0" err="1"/>
                  <a:t>Boltzman</a:t>
                </a:r>
                <a:r>
                  <a:rPr lang="en-US" altLang="ko-KR" sz="1200" dirty="0"/>
                  <a:t> constant</a:t>
                </a:r>
                <a:endParaRPr lang="en-US" altLang="ko-KR" sz="1200" i="1" dirty="0">
                  <a:latin typeface="Cambria Math" panose="02040503050406030204" pitchFamily="18" charset="0"/>
                </a:endParaRPr>
              </a:p>
              <a:p>
                <a14:m>
                  <m:oMath xmlns:m="http://schemas.openxmlformats.org/officeDocument/2006/math">
                    <m:r>
                      <a:rPr lang="en-US" altLang="ko-KR" sz="1200" i="1" smtClean="0">
                        <a:latin typeface="Cambria Math" panose="02040503050406030204" pitchFamily="18" charset="0"/>
                      </a:rPr>
                      <m:t>𝑇</m:t>
                    </m:r>
                    <m:r>
                      <a:rPr lang="en-US" altLang="ko-KR" sz="1200" i="1" smtClean="0">
                        <a:latin typeface="Cambria Math" panose="02040503050406030204" pitchFamily="18" charset="0"/>
                      </a:rPr>
                      <m:t> </m:t>
                    </m:r>
                  </m:oMath>
                </a14:m>
                <a:r>
                  <a:rPr lang="en-US" altLang="ko-KR" sz="1200" dirty="0"/>
                  <a:t>: absolute temperature</a:t>
                </a:r>
              </a:p>
              <a:p>
                <a14:m>
                  <m:oMath xmlns:m="http://schemas.openxmlformats.org/officeDocument/2006/math">
                    <m:r>
                      <a:rPr lang="en-US" altLang="ko-KR" sz="1200" b="0" i="1" smtClean="0">
                        <a:latin typeface="Cambria Math" panose="02040503050406030204" pitchFamily="18" charset="0"/>
                      </a:rPr>
                      <m:t>𝐵</m:t>
                    </m:r>
                  </m:oMath>
                </a14:m>
                <a:r>
                  <a:rPr lang="ko-KR" altLang="en-US" sz="1200" dirty="0"/>
                  <a:t> </a:t>
                </a:r>
                <a:r>
                  <a:rPr lang="en-US" altLang="ko-KR" sz="1200" dirty="0"/>
                  <a:t>: bandwidth of photodiode</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oMath>
                </a14:m>
                <a:r>
                  <a:rPr lang="en-US" altLang="ko-KR" sz="1200" dirty="0"/>
                  <a:t>: load resistance = 50ohm</a:t>
                </a:r>
                <a:endParaRPr lang="ko-KR" altLang="en-US" sz="1200" dirty="0"/>
              </a:p>
            </p:txBody>
          </p:sp>
        </mc:Choice>
        <mc:Fallback xmlns="">
          <p:sp>
            <p:nvSpPr>
              <p:cNvPr id="2" name="직사각형 1">
                <a:extLst>
                  <a:ext uri="{FF2B5EF4-FFF2-40B4-BE49-F238E27FC236}">
                    <a16:creationId xmlns:a16="http://schemas.microsoft.com/office/drawing/2014/main" id="{964208DC-02AF-4C8E-AEE3-DB94220FB9B5}"/>
                  </a:ext>
                </a:extLst>
              </p:cNvPr>
              <p:cNvSpPr>
                <a:spLocks noRot="1" noChangeAspect="1" noMove="1" noResize="1" noEditPoints="1" noAdjustHandles="1" noChangeArrowheads="1" noChangeShapeType="1" noTextEdit="1"/>
              </p:cNvSpPr>
              <p:nvPr/>
            </p:nvSpPr>
            <p:spPr>
              <a:xfrm>
                <a:off x="1613451" y="2962349"/>
                <a:ext cx="2000291" cy="830997"/>
              </a:xfrm>
              <a:prstGeom prst="rect">
                <a:avLst/>
              </a:prstGeom>
              <a:blipFill>
                <a:blip r:embed="rId7"/>
                <a:stretch>
                  <a:fillRect b="-51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E696C3-E31A-4D72-9C78-94FF8714B237}"/>
                  </a:ext>
                </a:extLst>
              </p:cNvPr>
              <p:cNvSpPr txBox="1"/>
              <p:nvPr/>
            </p:nvSpPr>
            <p:spPr>
              <a:xfrm>
                <a:off x="5508577" y="2320296"/>
                <a:ext cx="1437573"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b="0" i="1" smtClean="0">
                              <a:latin typeface="Cambria Math" panose="02040503050406030204" pitchFamily="18" charset="0"/>
                            </a:rPr>
                          </m:ctrlPr>
                        </m:dPr>
                        <m:e>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𝑖</m:t>
                              </m:r>
                            </m:e>
                            <m:sub>
                              <m:r>
                                <a:rPr lang="en-US" altLang="ko-KR" sz="1200" b="0" i="1" smtClean="0">
                                  <a:latin typeface="Cambria Math" panose="02040503050406030204" pitchFamily="18" charset="0"/>
                                </a:rPr>
                                <m:t>𝑠</m:t>
                              </m:r>
                            </m:sub>
                            <m:sup>
                              <m:r>
                                <a:rPr lang="en-US" altLang="ko-KR" sz="1200" b="0" i="1" smtClean="0">
                                  <a:latin typeface="Cambria Math" panose="02040503050406030204" pitchFamily="18" charset="0"/>
                                </a:rPr>
                                <m:t>2</m:t>
                              </m:r>
                            </m:sup>
                          </m:sSubSup>
                        </m:e>
                      </m:d>
                      <m:r>
                        <a:rPr lang="en-US" altLang="ko-KR" sz="1200" b="0" i="1" smtClean="0">
                          <a:latin typeface="Cambria Math" panose="02040503050406030204" pitchFamily="18" charset="0"/>
                        </a:rPr>
                        <m:t>=2</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𝑅</m:t>
                          </m:r>
                        </m:e>
                        <m:sup>
                          <m:r>
                            <a:rPr lang="en-US" altLang="ko-KR" sz="1200" b="0" i="1" smtClean="0">
                              <a:latin typeface="Cambria Math" panose="02040503050406030204" pitchFamily="18" charset="0"/>
                            </a:rPr>
                            <m:t>2</m:t>
                          </m:r>
                        </m:sup>
                      </m:sSup>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xmlns="">
          <p:sp>
            <p:nvSpPr>
              <p:cNvPr id="16" name="TextBox 15">
                <a:extLst>
                  <a:ext uri="{FF2B5EF4-FFF2-40B4-BE49-F238E27FC236}">
                    <a16:creationId xmlns:a16="http://schemas.microsoft.com/office/drawing/2014/main" id="{3DE696C3-E31A-4D72-9C78-94FF8714B237}"/>
                  </a:ext>
                </a:extLst>
              </p:cNvPr>
              <p:cNvSpPr txBox="1">
                <a:spLocks noRot="1" noChangeAspect="1" noMove="1" noResize="1" noEditPoints="1" noAdjustHandles="1" noChangeArrowheads="1" noChangeShapeType="1" noTextEdit="1"/>
              </p:cNvSpPr>
              <p:nvPr/>
            </p:nvSpPr>
            <p:spPr>
              <a:xfrm>
                <a:off x="5508577" y="2320296"/>
                <a:ext cx="1437573" cy="206723"/>
              </a:xfrm>
              <a:prstGeom prst="rect">
                <a:avLst/>
              </a:prstGeom>
              <a:blipFill>
                <a:blip r:embed="rId8"/>
                <a:stretch>
                  <a:fillRect b="-176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34CE5F67-521F-47AB-B75E-20DF68B4D6AD}"/>
                  </a:ext>
                </a:extLst>
              </p:cNvPr>
              <p:cNvSpPr/>
              <p:nvPr/>
            </p:nvSpPr>
            <p:spPr>
              <a:xfrm>
                <a:off x="7252410" y="1904797"/>
                <a:ext cx="2255554" cy="1015663"/>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h</m:t>
                        </m:r>
                      </m:sub>
                    </m:sSub>
                    <m:r>
                      <a:rPr lang="en-US" altLang="ko-KR" sz="1200" i="1">
                        <a:latin typeface="Cambria Math" panose="02040503050406030204" pitchFamily="18" charset="0"/>
                      </a:rPr>
                      <m:t> </m:t>
                    </m:r>
                  </m:oMath>
                </a14:m>
                <a:r>
                  <a:rPr lang="en-US" altLang="ko-KR" sz="1200" dirty="0"/>
                  <a:t>: heterodyne mixing efficiency</a:t>
                </a:r>
                <a:endParaRPr lang="en-US" altLang="ko-KR" sz="1200" b="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𝐺</m:t>
                    </m:r>
                    <m:r>
                      <a:rPr lang="en-US" altLang="ko-KR" sz="1200" i="1">
                        <a:latin typeface="Cambria Math" panose="02040503050406030204" pitchFamily="18" charset="0"/>
                      </a:rPr>
                      <m:t> </m:t>
                    </m:r>
                  </m:oMath>
                </a14:m>
                <a:r>
                  <a:rPr lang="en-US" altLang="ko-KR" sz="1200" dirty="0"/>
                  <a:t>: pre-amplifier gain</a:t>
                </a:r>
                <a:endParaRPr lang="en-US" altLang="ko-KR" sz="120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𝑅</m:t>
                    </m:r>
                    <m:r>
                      <a:rPr lang="en-US" altLang="ko-KR" sz="1200" i="1" smtClean="0">
                        <a:latin typeface="Cambria Math" panose="02040503050406030204" pitchFamily="18" charset="0"/>
                      </a:rPr>
                      <m:t> </m:t>
                    </m:r>
                  </m:oMath>
                </a14:m>
                <a:r>
                  <a:rPr lang="en-US" altLang="ko-KR" sz="1200" dirty="0"/>
                  <a:t>: detector responsivity</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𝑠</m:t>
                        </m:r>
                      </m:sub>
                    </m:sSub>
                  </m:oMath>
                </a14:m>
                <a:r>
                  <a:rPr lang="en-US" altLang="ko-KR" sz="1200" dirty="0"/>
                  <a:t>: signal power</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𝐿𝑂</m:t>
                        </m:r>
                      </m:sub>
                    </m:sSub>
                  </m:oMath>
                </a14:m>
                <a:r>
                  <a:rPr lang="en-US" altLang="ko-KR" sz="1200" dirty="0"/>
                  <a:t>: local oscillator power</a:t>
                </a:r>
                <a:endParaRPr lang="ko-KR" altLang="en-US" sz="1200" dirty="0"/>
              </a:p>
            </p:txBody>
          </p:sp>
        </mc:Choice>
        <mc:Fallback xmlns="">
          <p:sp>
            <p:nvSpPr>
              <p:cNvPr id="17" name="직사각형 16">
                <a:extLst>
                  <a:ext uri="{FF2B5EF4-FFF2-40B4-BE49-F238E27FC236}">
                    <a16:creationId xmlns:a16="http://schemas.microsoft.com/office/drawing/2014/main" id="{34CE5F67-521F-47AB-B75E-20DF68B4D6AD}"/>
                  </a:ext>
                </a:extLst>
              </p:cNvPr>
              <p:cNvSpPr>
                <a:spLocks noRot="1" noChangeAspect="1" noMove="1" noResize="1" noEditPoints="1" noAdjustHandles="1" noChangeArrowheads="1" noChangeShapeType="1" noTextEdit="1"/>
              </p:cNvSpPr>
              <p:nvPr/>
            </p:nvSpPr>
            <p:spPr>
              <a:xfrm>
                <a:off x="7252410" y="1904797"/>
                <a:ext cx="2255554" cy="1015663"/>
              </a:xfrm>
              <a:prstGeom prst="rect">
                <a:avLst/>
              </a:prstGeom>
              <a:blipFill>
                <a:blip r:embed="rId9"/>
                <a:stretch>
                  <a:fillRect b="-359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F5FF11E-82A1-4867-A930-8CF5BAFC1C2E}"/>
                  </a:ext>
                </a:extLst>
              </p:cNvPr>
              <p:cNvSpPr txBox="1"/>
              <p:nvPr/>
            </p:nvSpPr>
            <p:spPr>
              <a:xfrm>
                <a:off x="5454732" y="3167419"/>
                <a:ext cx="584134" cy="3210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ko-KR" sz="1200" b="0" i="1" smtClean="0">
                          <a:latin typeface="Cambria Math" panose="02040503050406030204" pitchFamily="18" charset="0"/>
                        </a:rPr>
                        <m:t>𝑅</m:t>
                      </m:r>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𝑞</m:t>
                              </m:r>
                            </m:sub>
                          </m:sSub>
                          <m:r>
                            <a:rPr lang="en-US" altLang="ko-KR" sz="1200" b="0" i="1" smtClean="0">
                              <a:latin typeface="Cambria Math" panose="02040503050406030204" pitchFamily="18" charset="0"/>
                            </a:rPr>
                            <m:t>𝑒</m:t>
                          </m:r>
                        </m:num>
                        <m:den>
                          <m:r>
                            <a:rPr lang="en-US" altLang="ko-KR" sz="1200" b="0" i="1" smtClean="0">
                              <a:latin typeface="Cambria Math" panose="02040503050406030204" pitchFamily="18" charset="0"/>
                            </a:rPr>
                            <m:t>h</m:t>
                          </m:r>
                          <m:r>
                            <a:rPr lang="en-US" altLang="ko-KR" sz="1200" b="0" i="1" smtClean="0">
                              <a:latin typeface="Cambria Math" panose="02040503050406030204" pitchFamily="18" charset="0"/>
                            </a:rPr>
                            <m:t>𝜈</m:t>
                          </m:r>
                        </m:den>
                      </m:f>
                    </m:oMath>
                  </m:oMathPara>
                </a14:m>
                <a:endParaRPr lang="en-US" altLang="ko-KR" sz="1200" b="0" dirty="0">
                  <a:latin typeface="LG스마트체 Regular" panose="020B0600000101010101" pitchFamily="50" charset="-127"/>
                </a:endParaRPr>
              </a:p>
            </p:txBody>
          </p:sp>
        </mc:Choice>
        <mc:Fallback xmlns="">
          <p:sp>
            <p:nvSpPr>
              <p:cNvPr id="18" name="TextBox 17">
                <a:extLst>
                  <a:ext uri="{FF2B5EF4-FFF2-40B4-BE49-F238E27FC236}">
                    <a16:creationId xmlns:a16="http://schemas.microsoft.com/office/drawing/2014/main" id="{EF5FF11E-82A1-4867-A930-8CF5BAFC1C2E}"/>
                  </a:ext>
                </a:extLst>
              </p:cNvPr>
              <p:cNvSpPr txBox="1">
                <a:spLocks noRot="1" noChangeAspect="1" noMove="1" noResize="1" noEditPoints="1" noAdjustHandles="1" noChangeArrowheads="1" noChangeShapeType="1" noTextEdit="1"/>
              </p:cNvSpPr>
              <p:nvPr/>
            </p:nvSpPr>
            <p:spPr>
              <a:xfrm>
                <a:off x="5454732" y="3167419"/>
                <a:ext cx="584134" cy="321050"/>
              </a:xfrm>
              <a:prstGeom prst="rect">
                <a:avLst/>
              </a:prstGeom>
              <a:blipFill>
                <a:blip r:embed="rId10"/>
                <a:stretch>
                  <a:fillRect l="-9375" t="-3846" b="-173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직사각형 18">
                <a:extLst>
                  <a:ext uri="{FF2B5EF4-FFF2-40B4-BE49-F238E27FC236}">
                    <a16:creationId xmlns:a16="http://schemas.microsoft.com/office/drawing/2014/main" id="{0FEB0DB8-975B-4ABB-9A44-66099115C3C4}"/>
                  </a:ext>
                </a:extLst>
              </p:cNvPr>
              <p:cNvSpPr/>
              <p:nvPr/>
            </p:nvSpPr>
            <p:spPr>
              <a:xfrm>
                <a:off x="6173518" y="3024583"/>
                <a:ext cx="2218877" cy="475964"/>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𝜂</m:t>
                        </m:r>
                      </m:e>
                      <m:sub>
                        <m:r>
                          <a:rPr lang="en-US" altLang="ko-KR" sz="1200" b="0" i="1" smtClean="0">
                            <a:latin typeface="Cambria Math" panose="02040503050406030204" pitchFamily="18" charset="0"/>
                          </a:rPr>
                          <m:t>𝑞</m:t>
                        </m:r>
                      </m:sub>
                    </m:sSub>
                    <m:r>
                      <a:rPr lang="en-US" altLang="ko-KR" sz="1200" i="1">
                        <a:latin typeface="Cambria Math" panose="02040503050406030204" pitchFamily="18" charset="0"/>
                      </a:rPr>
                      <m:t> </m:t>
                    </m:r>
                  </m:oMath>
                </a14:m>
                <a:r>
                  <a:rPr lang="en-US" altLang="ko-KR" sz="1200" dirty="0"/>
                  <a:t>: detector quantum efficiency</a:t>
                </a:r>
                <a:endParaRPr lang="en-US" altLang="ko-KR" sz="1200" b="0" i="1" dirty="0">
                  <a:latin typeface="Cambria Math" panose="02040503050406030204" pitchFamily="18" charset="0"/>
                </a:endParaRPr>
              </a:p>
              <a:p>
                <a14:m>
                  <m:oMath xmlns:m="http://schemas.openxmlformats.org/officeDocument/2006/math">
                    <m:r>
                      <a:rPr lang="en-US" altLang="ko-KR" sz="1200" b="0" i="1" smtClean="0">
                        <a:latin typeface="Cambria Math" panose="02040503050406030204" pitchFamily="18" charset="0"/>
                      </a:rPr>
                      <m:t>𝑒</m:t>
                    </m:r>
                    <m:r>
                      <a:rPr lang="en-US" altLang="ko-KR" sz="1200" i="1">
                        <a:latin typeface="Cambria Math" panose="02040503050406030204" pitchFamily="18" charset="0"/>
                      </a:rPr>
                      <m:t> </m:t>
                    </m:r>
                  </m:oMath>
                </a14:m>
                <a:r>
                  <a:rPr lang="en-US" altLang="ko-KR" sz="1200" dirty="0"/>
                  <a:t>: charge on an electro</a:t>
                </a:r>
                <a:endParaRPr lang="en-US" altLang="ko-KR" sz="1200" i="1" dirty="0">
                  <a:latin typeface="Cambria Math" panose="02040503050406030204" pitchFamily="18" charset="0"/>
                </a:endParaRPr>
              </a:p>
            </p:txBody>
          </p:sp>
        </mc:Choice>
        <mc:Fallback xmlns="">
          <p:sp>
            <p:nvSpPr>
              <p:cNvPr id="19" name="직사각형 18">
                <a:extLst>
                  <a:ext uri="{FF2B5EF4-FFF2-40B4-BE49-F238E27FC236}">
                    <a16:creationId xmlns:a16="http://schemas.microsoft.com/office/drawing/2014/main" id="{0FEB0DB8-975B-4ABB-9A44-66099115C3C4}"/>
                  </a:ext>
                </a:extLst>
              </p:cNvPr>
              <p:cNvSpPr>
                <a:spLocks noRot="1" noChangeAspect="1" noMove="1" noResize="1" noEditPoints="1" noAdjustHandles="1" noChangeArrowheads="1" noChangeShapeType="1" noTextEdit="1"/>
              </p:cNvSpPr>
              <p:nvPr/>
            </p:nvSpPr>
            <p:spPr>
              <a:xfrm>
                <a:off x="6173518" y="3024583"/>
                <a:ext cx="2218877" cy="475964"/>
              </a:xfrm>
              <a:prstGeom prst="rect">
                <a:avLst/>
              </a:prstGeom>
              <a:blipFill>
                <a:blip r:embed="rId11"/>
                <a:stretch>
                  <a:fillRect b="-102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C78B68A3-F1EC-446C-9ECA-561C5892A186}"/>
                  </a:ext>
                </a:extLst>
              </p:cNvPr>
              <p:cNvSpPr/>
              <p:nvPr/>
            </p:nvSpPr>
            <p:spPr>
              <a:xfrm>
                <a:off x="1613451" y="4768202"/>
                <a:ext cx="3719864" cy="276999"/>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𝐹</m:t>
                    </m:r>
                    <m:r>
                      <a:rPr lang="en-US" altLang="ko-KR" sz="1200" i="1">
                        <a:latin typeface="Cambria Math" panose="02040503050406030204" pitchFamily="18" charset="0"/>
                      </a:rPr>
                      <m:t> </m:t>
                    </m:r>
                  </m:oMath>
                </a14:m>
                <a:r>
                  <a:rPr lang="en-US" altLang="ko-KR" sz="1200" dirty="0"/>
                  <a:t>: excess noise factor associated with pre-amplifier gain</a:t>
                </a:r>
                <a:endParaRPr lang="ko-KR" altLang="en-US" sz="1200" dirty="0"/>
              </a:p>
            </p:txBody>
          </p:sp>
        </mc:Choice>
        <mc:Fallback xmlns="">
          <p:sp>
            <p:nvSpPr>
              <p:cNvPr id="20" name="직사각형 19">
                <a:extLst>
                  <a:ext uri="{FF2B5EF4-FFF2-40B4-BE49-F238E27FC236}">
                    <a16:creationId xmlns:a16="http://schemas.microsoft.com/office/drawing/2014/main" id="{C78B68A3-F1EC-446C-9ECA-561C5892A186}"/>
                  </a:ext>
                </a:extLst>
              </p:cNvPr>
              <p:cNvSpPr>
                <a:spLocks noRot="1" noChangeAspect="1" noMove="1" noResize="1" noEditPoints="1" noAdjustHandles="1" noChangeArrowheads="1" noChangeShapeType="1" noTextEdit="1"/>
              </p:cNvSpPr>
              <p:nvPr/>
            </p:nvSpPr>
            <p:spPr>
              <a:xfrm>
                <a:off x="1613451" y="4768202"/>
                <a:ext cx="3719864" cy="276999"/>
              </a:xfrm>
              <a:prstGeom prst="rect">
                <a:avLst/>
              </a:prstGeom>
              <a:blipFill>
                <a:blip r:embed="rId12"/>
                <a:stretch>
                  <a:fillRect b="-1521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2448C91-E215-4DB7-8636-E9F24092FAAD}"/>
                  </a:ext>
                </a:extLst>
              </p:cNvPr>
              <p:cNvSpPr txBox="1"/>
              <p:nvPr/>
            </p:nvSpPr>
            <p:spPr>
              <a:xfrm>
                <a:off x="109008" y="5241453"/>
                <a:ext cx="2055499" cy="2067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ko-KR" sz="1200" i="1" smtClean="0">
                              <a:latin typeface="Cambria Math" panose="02040503050406030204" pitchFamily="18" charset="0"/>
                            </a:rPr>
                          </m:ctrlPr>
                        </m:dPr>
                        <m:e>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𝑖</m:t>
                              </m:r>
                            </m:e>
                            <m:sub>
                              <m:r>
                                <a:rPr lang="en-US" altLang="ko-KR" sz="1200" b="0" i="1" smtClean="0">
                                  <a:latin typeface="Cambria Math" panose="02040503050406030204" pitchFamily="18" charset="0"/>
                                </a:rPr>
                                <m:t>𝑑𝑎𝑟𝑘</m:t>
                              </m:r>
                            </m:sub>
                            <m:sup>
                              <m:r>
                                <a:rPr lang="en-US" altLang="ko-KR" sz="1200" i="1">
                                  <a:latin typeface="Cambria Math" panose="02040503050406030204" pitchFamily="18" charset="0"/>
                                </a:rPr>
                                <m:t>2</m:t>
                              </m:r>
                            </m:sup>
                          </m:sSubSup>
                        </m:e>
                      </m:d>
                      <m:r>
                        <a:rPr lang="en-US" altLang="ko-KR" sz="1200" b="0" i="1" smtClean="0">
                          <a:latin typeface="Cambria Math" panose="02040503050406030204" pitchFamily="18" charset="0"/>
                        </a:rPr>
                        <m:t>=2</m:t>
                      </m:r>
                      <m:r>
                        <a:rPr lang="en-US" altLang="ko-KR" sz="1200" b="0" i="1" smtClean="0">
                          <a:latin typeface="Cambria Math" panose="02040503050406030204" pitchFamily="18" charset="0"/>
                        </a:rPr>
                        <m:t>𝑒𝐵</m:t>
                      </m:r>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𝑑𝑘𝑠</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𝑑𝑘𝑏</m:t>
                          </m:r>
                        </m:sub>
                      </m:sSub>
                      <m:sSup>
                        <m:sSupPr>
                          <m:ctrlPr>
                            <a:rPr lang="en-US" altLang="ko-KR" sz="1200" b="0" i="1" smtClean="0">
                              <a:latin typeface="Cambria Math" panose="02040503050406030204" pitchFamily="18" charset="0"/>
                            </a:rPr>
                          </m:ctrlPr>
                        </m:sSupPr>
                        <m:e>
                          <m:r>
                            <a:rPr lang="en-US" altLang="ko-KR" sz="1200" b="0" i="1" smtClean="0">
                              <a:latin typeface="Cambria Math" panose="02040503050406030204" pitchFamily="18" charset="0"/>
                            </a:rPr>
                            <m:t>𝐺</m:t>
                          </m:r>
                        </m:e>
                        <m:sup>
                          <m:r>
                            <a:rPr lang="en-US" altLang="ko-KR" sz="1200" b="0" i="1" smtClean="0">
                              <a:latin typeface="Cambria Math" panose="02040503050406030204" pitchFamily="18" charset="0"/>
                            </a:rPr>
                            <m:t>2</m:t>
                          </m:r>
                        </m:sup>
                      </m:sSup>
                      <m:r>
                        <a:rPr lang="en-US" altLang="ko-KR" sz="1200" b="0" i="1" smtClean="0">
                          <a:latin typeface="Cambria Math" panose="02040503050406030204" pitchFamily="18" charset="0"/>
                        </a:rPr>
                        <m:t>𝐹</m:t>
                      </m:r>
                      <m:r>
                        <a:rPr lang="en-US" altLang="ko-KR" sz="1200" b="0" i="1" smtClean="0">
                          <a:latin typeface="Cambria Math" panose="02040503050406030204" pitchFamily="18" charset="0"/>
                        </a:rPr>
                        <m:t>)</m:t>
                      </m:r>
                    </m:oMath>
                  </m:oMathPara>
                </a14:m>
                <a:endParaRPr lang="en-US" altLang="ko-KR" sz="1200" b="0" dirty="0">
                  <a:latin typeface="LG스마트체 Regular" panose="020B0600000101010101" pitchFamily="50" charset="-127"/>
                </a:endParaRPr>
              </a:p>
            </p:txBody>
          </p:sp>
        </mc:Choice>
        <mc:Fallback>
          <p:sp>
            <p:nvSpPr>
              <p:cNvPr id="22" name="TextBox 21">
                <a:extLst>
                  <a:ext uri="{FF2B5EF4-FFF2-40B4-BE49-F238E27FC236}">
                    <a16:creationId xmlns:a16="http://schemas.microsoft.com/office/drawing/2014/main" id="{22448C91-E215-4DB7-8636-E9F24092FAAD}"/>
                  </a:ext>
                </a:extLst>
              </p:cNvPr>
              <p:cNvSpPr txBox="1">
                <a:spLocks noRot="1" noChangeAspect="1" noMove="1" noResize="1" noEditPoints="1" noAdjustHandles="1" noChangeArrowheads="1" noChangeShapeType="1" noTextEdit="1"/>
              </p:cNvSpPr>
              <p:nvPr/>
            </p:nvSpPr>
            <p:spPr>
              <a:xfrm>
                <a:off x="109008" y="5241453"/>
                <a:ext cx="2055499" cy="206723"/>
              </a:xfrm>
              <a:prstGeom prst="rect">
                <a:avLst/>
              </a:prstGeom>
              <a:blipFill>
                <a:blip r:embed="rId13"/>
                <a:stretch>
                  <a:fillRect r="-297" b="-2941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3" name="직사각형 22">
                <a:extLst>
                  <a:ext uri="{FF2B5EF4-FFF2-40B4-BE49-F238E27FC236}">
                    <a16:creationId xmlns:a16="http://schemas.microsoft.com/office/drawing/2014/main" id="{486A29C4-D2F3-416E-84C0-E6D052E60725}"/>
                  </a:ext>
                </a:extLst>
              </p:cNvPr>
              <p:cNvSpPr/>
              <p:nvPr/>
            </p:nvSpPr>
            <p:spPr>
              <a:xfrm>
                <a:off x="2164507" y="5175151"/>
                <a:ext cx="3765454" cy="461665"/>
              </a:xfrm>
              <a:prstGeom prst="rect">
                <a:avLst/>
              </a:prstGeom>
            </p:spPr>
            <p:txBody>
              <a:bodyPr wrap="none">
                <a:spAutoFit/>
              </a:bodyPr>
              <a:lstStyle/>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𝑑𝑘𝑠</m:t>
                        </m:r>
                      </m:sub>
                    </m:sSub>
                    <m:r>
                      <a:rPr lang="en-US" altLang="ko-KR" sz="1200" i="1">
                        <a:latin typeface="Cambria Math" panose="02040503050406030204" pitchFamily="18" charset="0"/>
                      </a:rPr>
                      <m:t> </m:t>
                    </m:r>
                  </m:oMath>
                </a14:m>
                <a:r>
                  <a:rPr lang="en-US" altLang="ko-KR" sz="1200" dirty="0"/>
                  <a:t>: surface dark current</a:t>
                </a:r>
              </a:p>
              <a:p>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𝐼</m:t>
                        </m:r>
                      </m:e>
                      <m:sub>
                        <m:r>
                          <a:rPr lang="en-US" altLang="ko-KR" sz="1200" b="0" i="1" smtClean="0">
                            <a:latin typeface="Cambria Math" panose="02040503050406030204" pitchFamily="18" charset="0"/>
                          </a:rPr>
                          <m:t>𝑑𝑘𝑏</m:t>
                        </m:r>
                      </m:sub>
                    </m:sSub>
                    <m:r>
                      <a:rPr lang="en-US" altLang="ko-KR" sz="1200" i="1">
                        <a:latin typeface="Cambria Math" panose="02040503050406030204" pitchFamily="18" charset="0"/>
                      </a:rPr>
                      <m:t> </m:t>
                    </m:r>
                  </m:oMath>
                </a14:m>
                <a:r>
                  <a:rPr lang="en-US" altLang="ko-KR" sz="1200" dirty="0"/>
                  <a:t>: bulk dark current (multiplied by the gain of an APD)</a:t>
                </a:r>
                <a:endParaRPr lang="ko-KR" altLang="en-US" sz="1200" dirty="0"/>
              </a:p>
            </p:txBody>
          </p:sp>
        </mc:Choice>
        <mc:Fallback>
          <p:sp>
            <p:nvSpPr>
              <p:cNvPr id="23" name="직사각형 22">
                <a:extLst>
                  <a:ext uri="{FF2B5EF4-FFF2-40B4-BE49-F238E27FC236}">
                    <a16:creationId xmlns:a16="http://schemas.microsoft.com/office/drawing/2014/main" id="{486A29C4-D2F3-416E-84C0-E6D052E60725}"/>
                  </a:ext>
                </a:extLst>
              </p:cNvPr>
              <p:cNvSpPr>
                <a:spLocks noRot="1" noChangeAspect="1" noMove="1" noResize="1" noEditPoints="1" noAdjustHandles="1" noChangeArrowheads="1" noChangeShapeType="1" noTextEdit="1"/>
              </p:cNvSpPr>
              <p:nvPr/>
            </p:nvSpPr>
            <p:spPr>
              <a:xfrm>
                <a:off x="2164507" y="5175151"/>
                <a:ext cx="3765454" cy="461665"/>
              </a:xfrm>
              <a:prstGeom prst="rect">
                <a:avLst/>
              </a:prstGeom>
              <a:blipFill>
                <a:blip r:embed="rId14"/>
                <a:stretch>
                  <a:fillRect t="-1316" b="-9211"/>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79064211-022C-496B-B30C-00A333432BD6}"/>
              </a:ext>
            </a:extLst>
          </p:cNvPr>
          <p:cNvSpPr/>
          <p:nvPr/>
        </p:nvSpPr>
        <p:spPr>
          <a:xfrm>
            <a:off x="3667979" y="828470"/>
            <a:ext cx="4538649" cy="461665"/>
          </a:xfrm>
          <a:prstGeom prst="rect">
            <a:avLst/>
          </a:prstGeom>
        </p:spPr>
        <p:txBody>
          <a:bodyPr wrap="square">
            <a:spAutoFit/>
          </a:bodyPr>
          <a:lstStyle/>
          <a:p>
            <a:r>
              <a:rPr lang="en-US" altLang="ko-KR" sz="1200" dirty="0"/>
              <a:t>Heterodyne mixing efficiency: If perfect overlap between the signal and</a:t>
            </a:r>
            <a:r>
              <a:rPr lang="ko-KR" altLang="en-US" sz="1200" dirty="0"/>
              <a:t> </a:t>
            </a:r>
            <a:r>
              <a:rPr lang="en-US" altLang="ko-KR" sz="1200" dirty="0"/>
              <a:t>the</a:t>
            </a:r>
            <a:r>
              <a:rPr lang="ko-KR" altLang="en-US" sz="1200" dirty="0"/>
              <a:t> </a:t>
            </a:r>
            <a:r>
              <a:rPr lang="en-US" altLang="ko-KR" sz="1200" dirty="0"/>
              <a:t>LO</a:t>
            </a:r>
            <a:r>
              <a:rPr lang="ko-KR" altLang="en-US" sz="1200" dirty="0"/>
              <a:t> </a:t>
            </a:r>
            <a:r>
              <a:rPr lang="en-US" altLang="ko-KR" sz="1200" dirty="0"/>
              <a:t>does</a:t>
            </a:r>
            <a:r>
              <a:rPr lang="ko-KR" altLang="en-US" sz="1200" dirty="0"/>
              <a:t> </a:t>
            </a:r>
            <a:r>
              <a:rPr lang="en-US" altLang="ko-KR" sz="1200" dirty="0"/>
              <a:t>not</a:t>
            </a:r>
            <a:r>
              <a:rPr lang="ko-KR" altLang="en-US" sz="1200" dirty="0"/>
              <a:t> </a:t>
            </a:r>
            <a:r>
              <a:rPr lang="en-US" altLang="ko-KR" sz="1200" dirty="0"/>
              <a:t>occur, some loss takes place</a:t>
            </a:r>
          </a:p>
        </p:txBody>
      </p:sp>
      <p:sp>
        <p:nvSpPr>
          <p:cNvPr id="26" name="직사각형 25">
            <a:extLst>
              <a:ext uri="{FF2B5EF4-FFF2-40B4-BE49-F238E27FC236}">
                <a16:creationId xmlns:a16="http://schemas.microsoft.com/office/drawing/2014/main" id="{BF4CAAE1-2B84-445E-9AFF-9A6B606116D6}"/>
              </a:ext>
            </a:extLst>
          </p:cNvPr>
          <p:cNvSpPr/>
          <p:nvPr/>
        </p:nvSpPr>
        <p:spPr>
          <a:xfrm>
            <a:off x="7096200" y="1627798"/>
            <a:ext cx="1954638" cy="276999"/>
          </a:xfrm>
          <a:prstGeom prst="rect">
            <a:avLst/>
          </a:prstGeom>
        </p:spPr>
        <p:txBody>
          <a:bodyPr wrap="none">
            <a:spAutoFit/>
          </a:bodyPr>
          <a:lstStyle/>
          <a:p>
            <a:r>
              <a:rPr lang="en-US" altLang="ko-KR" sz="1200" dirty="0"/>
              <a:t>Standard deviation of noises</a:t>
            </a:r>
            <a:endParaRPr lang="ko-KR" altLang="en-US" sz="1200" dirty="0"/>
          </a:p>
        </p:txBody>
      </p:sp>
      <p:sp>
        <p:nvSpPr>
          <p:cNvPr id="24" name="직사각형 23">
            <a:extLst>
              <a:ext uri="{FF2B5EF4-FFF2-40B4-BE49-F238E27FC236}">
                <a16:creationId xmlns:a16="http://schemas.microsoft.com/office/drawing/2014/main" id="{F088E4D4-1820-49CB-A934-D708A7C9125D}"/>
              </a:ext>
            </a:extLst>
          </p:cNvPr>
          <p:cNvSpPr/>
          <p:nvPr/>
        </p:nvSpPr>
        <p:spPr>
          <a:xfrm>
            <a:off x="95060" y="2275770"/>
            <a:ext cx="4538649" cy="461665"/>
          </a:xfrm>
          <a:prstGeom prst="rect">
            <a:avLst/>
          </a:prstGeom>
        </p:spPr>
        <p:txBody>
          <a:bodyPr wrap="square">
            <a:spAutoFit/>
          </a:bodyPr>
          <a:lstStyle/>
          <a:p>
            <a:r>
              <a:rPr lang="en-US" altLang="ko-KR" sz="1200" dirty="0"/>
              <a:t>Thermal noise: generated by load resister, white noise, Gaussian statics, mean = 0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7AC7023-5C32-4D90-9B8E-66BD1791EB50}"/>
                  </a:ext>
                </a:extLst>
              </p:cNvPr>
              <p:cNvSpPr txBox="1"/>
              <p:nvPr/>
            </p:nvSpPr>
            <p:spPr>
              <a:xfrm>
                <a:off x="160909" y="2949452"/>
                <a:ext cx="1156983" cy="38081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𝑡h𝑒𝑟𝑚𝑎𝑙</m:t>
                          </m:r>
                        </m:sub>
                        <m:sup>
                          <m:r>
                            <a:rPr lang="en-US" altLang="ko-KR" sz="1200" i="1">
                              <a:latin typeface="Cambria Math" panose="02040503050406030204" pitchFamily="18" charset="0"/>
                            </a:rPr>
                            <m:t>2</m:t>
                          </m:r>
                        </m:sup>
                      </m:sSubSup>
                      <m:r>
                        <a:rPr lang="en-US" altLang="ko-KR" sz="1200" b="0" i="1" smtClean="0">
                          <a:latin typeface="Cambria Math" panose="02040503050406030204" pitchFamily="18" charset="0"/>
                        </a:rPr>
                        <m:t>=</m:t>
                      </m:r>
                      <m:f>
                        <m:fPr>
                          <m:ctrlPr>
                            <a:rPr lang="en-US" altLang="ko-KR" sz="1200" b="0" i="1" smtClean="0">
                              <a:latin typeface="Cambria Math" panose="02040503050406030204" pitchFamily="18" charset="0"/>
                            </a:rPr>
                          </m:ctrlPr>
                        </m:fPr>
                        <m:num>
                          <m:r>
                            <a:rPr lang="en-US" altLang="ko-KR" sz="1200" b="0" i="1" smtClean="0">
                              <a:latin typeface="Cambria Math" panose="02040503050406030204" pitchFamily="18" charset="0"/>
                            </a:rPr>
                            <m:t>4</m:t>
                          </m:r>
                          <m:r>
                            <a:rPr lang="en-US" altLang="ko-KR" sz="1200" b="0" i="1" smtClean="0">
                              <a:latin typeface="Cambria Math" panose="02040503050406030204" pitchFamily="18" charset="0"/>
                            </a:rPr>
                            <m:t>𝑘𝑇𝐵</m:t>
                          </m:r>
                        </m:num>
                        <m:den>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𝑅</m:t>
                              </m:r>
                            </m:e>
                            <m:sub>
                              <m:r>
                                <a:rPr lang="en-US" altLang="ko-KR" sz="1200" b="0" i="1" smtClean="0">
                                  <a:latin typeface="Cambria Math" panose="02040503050406030204" pitchFamily="18" charset="0"/>
                                </a:rPr>
                                <m:t>𝐿</m:t>
                              </m:r>
                            </m:sub>
                          </m:sSub>
                        </m:den>
                      </m:f>
                    </m:oMath>
                  </m:oMathPara>
                </a14:m>
                <a:endParaRPr lang="en-US" altLang="ko-KR" sz="1200" b="0" dirty="0">
                  <a:latin typeface="LG스마트체 Regular" panose="020B0600000101010101" pitchFamily="50" charset="-127"/>
                </a:endParaRPr>
              </a:p>
            </p:txBody>
          </p:sp>
        </mc:Choice>
        <mc:Fallback xmlns="">
          <p:sp>
            <p:nvSpPr>
              <p:cNvPr id="27" name="TextBox 26">
                <a:extLst>
                  <a:ext uri="{FF2B5EF4-FFF2-40B4-BE49-F238E27FC236}">
                    <a16:creationId xmlns:a16="http://schemas.microsoft.com/office/drawing/2014/main" id="{27AC7023-5C32-4D90-9B8E-66BD1791EB50}"/>
                  </a:ext>
                </a:extLst>
              </p:cNvPr>
              <p:cNvSpPr txBox="1">
                <a:spLocks noRot="1" noChangeAspect="1" noMove="1" noResize="1" noEditPoints="1" noAdjustHandles="1" noChangeArrowheads="1" noChangeShapeType="1" noTextEdit="1"/>
              </p:cNvSpPr>
              <p:nvPr/>
            </p:nvSpPr>
            <p:spPr>
              <a:xfrm>
                <a:off x="160909" y="2949452"/>
                <a:ext cx="1156983" cy="380810"/>
              </a:xfrm>
              <a:prstGeom prst="rect">
                <a:avLst/>
              </a:prstGeom>
              <a:blipFill>
                <a:blip r:embed="rId15"/>
                <a:stretch>
                  <a:fillRect l="-3158" t="-3226" b="-9677"/>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B0E52CE2-43E7-424C-9C81-1C6D0AB31A33}"/>
              </a:ext>
            </a:extLst>
          </p:cNvPr>
          <p:cNvPicPr>
            <a:picLocks noChangeAspect="1"/>
          </p:cNvPicPr>
          <p:nvPr/>
        </p:nvPicPr>
        <p:blipFill>
          <a:blip r:embed="rId16"/>
          <a:stretch>
            <a:fillRect/>
          </a:stretch>
        </p:blipFill>
        <p:spPr>
          <a:xfrm>
            <a:off x="3667979" y="2740734"/>
            <a:ext cx="1315396" cy="122370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23CD740-97F9-4906-A40A-8C35259F514A}"/>
                  </a:ext>
                </a:extLst>
              </p:cNvPr>
              <p:cNvSpPr txBox="1"/>
              <p:nvPr/>
            </p:nvSpPr>
            <p:spPr>
              <a:xfrm>
                <a:off x="159892" y="4547934"/>
                <a:ext cx="1242520" cy="19210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𝜎</m:t>
                          </m:r>
                        </m:e>
                        <m:sub>
                          <m:r>
                            <a:rPr lang="en-US" altLang="ko-KR" sz="1200" i="1">
                              <a:latin typeface="Cambria Math" panose="02040503050406030204" pitchFamily="18" charset="0"/>
                            </a:rPr>
                            <m:t>𝑠h𝑜𝑡</m:t>
                          </m:r>
                        </m:sub>
                        <m:sup>
                          <m:r>
                            <a:rPr lang="en-US" altLang="ko-KR" sz="1200" i="1">
                              <a:latin typeface="Cambria Math" panose="02040503050406030204" pitchFamily="18" charset="0"/>
                            </a:rPr>
                            <m:t>2</m:t>
                          </m:r>
                        </m:sup>
                      </m:sSubSup>
                      <m:r>
                        <a:rPr lang="en-US" altLang="ko-KR" sz="1200" i="1">
                          <a:latin typeface="Cambria Math" panose="02040503050406030204" pitchFamily="18" charset="0"/>
                        </a:rPr>
                        <m:t>=2</m:t>
                      </m:r>
                      <m:r>
                        <a:rPr lang="en-US" altLang="ko-KR" sz="1200" b="0" i="1" smtClean="0">
                          <a:latin typeface="Cambria Math" panose="02040503050406030204" pitchFamily="18" charset="0"/>
                        </a:rPr>
                        <m:t>𝑒</m:t>
                      </m:r>
                      <m:sSup>
                        <m:sSupPr>
                          <m:ctrlPr>
                            <a:rPr lang="en-US" altLang="ko-KR" sz="1200" i="1">
                              <a:latin typeface="Cambria Math" panose="02040503050406030204" pitchFamily="18" charset="0"/>
                            </a:rPr>
                          </m:ctrlPr>
                        </m:sSupPr>
                        <m:e>
                          <m:r>
                            <a:rPr lang="en-US" altLang="ko-KR" sz="1200" i="1">
                              <a:latin typeface="Cambria Math" panose="02040503050406030204" pitchFamily="18" charset="0"/>
                            </a:rPr>
                            <m:t>𝐺</m:t>
                          </m:r>
                        </m:e>
                        <m:sup>
                          <m:r>
                            <a:rPr lang="en-US" altLang="ko-KR" sz="1200" i="1">
                              <a:latin typeface="Cambria Math" panose="02040503050406030204" pitchFamily="18" charset="0"/>
                            </a:rPr>
                            <m:t>2</m:t>
                          </m:r>
                        </m:sup>
                      </m:sSup>
                      <m:r>
                        <a:rPr lang="en-US" altLang="ko-KR" sz="1200" b="0" i="1" smtClean="0">
                          <a:latin typeface="Cambria Math" panose="02040503050406030204" pitchFamily="18" charset="0"/>
                        </a:rPr>
                        <m:t>𝐹𝑅</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𝑠</m:t>
                          </m:r>
                        </m:sub>
                      </m:sSub>
                    </m:oMath>
                  </m:oMathPara>
                </a14:m>
                <a:endParaRPr lang="en-US" altLang="ko-KR" sz="1200" b="0" dirty="0">
                  <a:latin typeface="LG스마트체 Regular" panose="020B0600000101010101" pitchFamily="50" charset="-127"/>
                </a:endParaRPr>
              </a:p>
            </p:txBody>
          </p:sp>
        </mc:Choice>
        <mc:Fallback xmlns="">
          <p:sp>
            <p:nvSpPr>
              <p:cNvPr id="28" name="TextBox 27">
                <a:extLst>
                  <a:ext uri="{FF2B5EF4-FFF2-40B4-BE49-F238E27FC236}">
                    <a16:creationId xmlns:a16="http://schemas.microsoft.com/office/drawing/2014/main" id="{823CD740-97F9-4906-A40A-8C35259F514A}"/>
                  </a:ext>
                </a:extLst>
              </p:cNvPr>
              <p:cNvSpPr txBox="1">
                <a:spLocks noRot="1" noChangeAspect="1" noMove="1" noResize="1" noEditPoints="1" noAdjustHandles="1" noChangeArrowheads="1" noChangeShapeType="1" noTextEdit="1"/>
              </p:cNvSpPr>
              <p:nvPr/>
            </p:nvSpPr>
            <p:spPr>
              <a:xfrm>
                <a:off x="159892" y="4547934"/>
                <a:ext cx="1242520" cy="192104"/>
              </a:xfrm>
              <a:prstGeom prst="rect">
                <a:avLst/>
              </a:prstGeom>
              <a:blipFill>
                <a:blip r:embed="rId17"/>
                <a:stretch>
                  <a:fillRect l="-2941" b="-18750"/>
                </a:stretch>
              </a:blipFill>
            </p:spPr>
            <p:txBody>
              <a:bodyPr/>
              <a:lstStyle/>
              <a:p>
                <a:r>
                  <a:rPr lang="ko-KR" altLang="en-US">
                    <a:noFill/>
                  </a:rPr>
                  <a:t> </a:t>
                </a:r>
              </a:p>
            </p:txBody>
          </p:sp>
        </mc:Fallback>
      </mc:AlternateContent>
      <p:sp>
        <p:nvSpPr>
          <p:cNvPr id="29" name="직사각형 28">
            <a:extLst>
              <a:ext uri="{FF2B5EF4-FFF2-40B4-BE49-F238E27FC236}">
                <a16:creationId xmlns:a16="http://schemas.microsoft.com/office/drawing/2014/main" id="{7283E3FB-A844-4C16-8A54-243A7D09B04A}"/>
              </a:ext>
            </a:extLst>
          </p:cNvPr>
          <p:cNvSpPr/>
          <p:nvPr/>
        </p:nvSpPr>
        <p:spPr>
          <a:xfrm>
            <a:off x="95060" y="4058061"/>
            <a:ext cx="4215190" cy="461665"/>
          </a:xfrm>
          <a:prstGeom prst="rect">
            <a:avLst/>
          </a:prstGeom>
        </p:spPr>
        <p:txBody>
          <a:bodyPr wrap="square">
            <a:spAutoFit/>
          </a:bodyPr>
          <a:lstStyle/>
          <a:p>
            <a:r>
              <a:rPr lang="en-US" altLang="ko-KR" sz="1200" dirty="0"/>
              <a:t>Shot noise: statistic nature of photo detection, white noise, mean = standard deviation</a:t>
            </a:r>
            <a:endParaRPr lang="ko-KR" altLang="en-US" sz="1200" dirty="0"/>
          </a:p>
        </p:txBody>
      </p:sp>
      <p:sp>
        <p:nvSpPr>
          <p:cNvPr id="30" name="직사각형 29">
            <a:extLst>
              <a:ext uri="{FF2B5EF4-FFF2-40B4-BE49-F238E27FC236}">
                <a16:creationId xmlns:a16="http://schemas.microsoft.com/office/drawing/2014/main" id="{3FFD9A6C-E624-4980-9FC3-BCAB8CAAC067}"/>
              </a:ext>
            </a:extLst>
          </p:cNvPr>
          <p:cNvSpPr/>
          <p:nvPr/>
        </p:nvSpPr>
        <p:spPr>
          <a:xfrm>
            <a:off x="109008" y="2734255"/>
            <a:ext cx="4538649" cy="276999"/>
          </a:xfrm>
          <a:prstGeom prst="rect">
            <a:avLst/>
          </a:prstGeom>
        </p:spPr>
        <p:txBody>
          <a:bodyPr wrap="square">
            <a:spAutoFit/>
          </a:bodyPr>
          <a:lstStyle/>
          <a:p>
            <a:r>
              <a:rPr lang="en-US" altLang="ko-KR" sz="1200" dirty="0"/>
              <a:t>Noise spectral density </a:t>
            </a:r>
          </a:p>
        </p:txBody>
      </p:sp>
      <mc:AlternateContent xmlns:mc="http://schemas.openxmlformats.org/markup-compatibility/2006" xmlns:a14="http://schemas.microsoft.com/office/drawing/2010/main">
        <mc:Choice Requires="a14">
          <p:sp>
            <p:nvSpPr>
              <p:cNvPr id="31" name="직사각형 30">
                <a:extLst>
                  <a:ext uri="{FF2B5EF4-FFF2-40B4-BE49-F238E27FC236}">
                    <a16:creationId xmlns:a16="http://schemas.microsoft.com/office/drawing/2014/main" id="{4056E094-707F-42D6-95A0-E1A23C39D447}"/>
                  </a:ext>
                </a:extLst>
              </p:cNvPr>
              <p:cNvSpPr/>
              <p:nvPr/>
            </p:nvSpPr>
            <p:spPr>
              <a:xfrm>
                <a:off x="1629773" y="4500145"/>
                <a:ext cx="1589987" cy="276999"/>
              </a:xfrm>
              <a:prstGeom prst="rect">
                <a:avLst/>
              </a:prstGeom>
            </p:spPr>
            <p:txBody>
              <a:bodyPr wrap="none">
                <a:spAutoFit/>
              </a:bodyPr>
              <a:lstStyle/>
              <a:p>
                <a14:m>
                  <m:oMath xmlns:m="http://schemas.openxmlformats.org/officeDocument/2006/math">
                    <m:r>
                      <a:rPr lang="en-US" altLang="ko-KR" sz="1200" b="0" i="1" smtClean="0">
                        <a:latin typeface="Cambria Math" panose="02040503050406030204" pitchFamily="18" charset="0"/>
                      </a:rPr>
                      <m:t>𝐺</m:t>
                    </m:r>
                    <m:r>
                      <a:rPr lang="en-US" altLang="ko-KR" sz="1200" b="0" i="1" smtClean="0">
                        <a:latin typeface="Cambria Math" panose="02040503050406030204" pitchFamily="18" charset="0"/>
                      </a:rPr>
                      <m:t>=1, </m:t>
                    </m:r>
                    <m:r>
                      <a:rPr lang="en-US" altLang="ko-KR" sz="1200" b="0" i="1" smtClean="0">
                        <a:latin typeface="Cambria Math" panose="02040503050406030204" pitchFamily="18" charset="0"/>
                      </a:rPr>
                      <m:t>𝐹</m:t>
                    </m:r>
                    <m:r>
                      <a:rPr lang="en-US" altLang="ko-KR" sz="1200" b="0" i="1" smtClean="0">
                        <a:latin typeface="Cambria Math" panose="02040503050406030204" pitchFamily="18" charset="0"/>
                      </a:rPr>
                      <m:t>=1 </m:t>
                    </m:r>
                  </m:oMath>
                </a14:m>
                <a:r>
                  <a:rPr lang="en-US" altLang="ko-KR" sz="1200" dirty="0"/>
                  <a:t>: no APD</a:t>
                </a:r>
                <a:endParaRPr lang="ko-KR" altLang="en-US" sz="1200" dirty="0"/>
              </a:p>
            </p:txBody>
          </p:sp>
        </mc:Choice>
        <mc:Fallback xmlns="">
          <p:sp>
            <p:nvSpPr>
              <p:cNvPr id="31" name="직사각형 30">
                <a:extLst>
                  <a:ext uri="{FF2B5EF4-FFF2-40B4-BE49-F238E27FC236}">
                    <a16:creationId xmlns:a16="http://schemas.microsoft.com/office/drawing/2014/main" id="{4056E094-707F-42D6-95A0-E1A23C39D447}"/>
                  </a:ext>
                </a:extLst>
              </p:cNvPr>
              <p:cNvSpPr>
                <a:spLocks noRot="1" noChangeAspect="1" noMove="1" noResize="1" noEditPoints="1" noAdjustHandles="1" noChangeArrowheads="1" noChangeShapeType="1" noTextEdit="1"/>
              </p:cNvSpPr>
              <p:nvPr/>
            </p:nvSpPr>
            <p:spPr>
              <a:xfrm>
                <a:off x="1629773" y="4500145"/>
                <a:ext cx="1589987" cy="276999"/>
              </a:xfrm>
              <a:prstGeom prst="rect">
                <a:avLst/>
              </a:prstGeom>
              <a:blipFill>
                <a:blip r:embed="rId18"/>
                <a:stretch>
                  <a:fillRect b="-15217"/>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1880A72-8288-473B-81FF-21D4A0D3ED59}"/>
              </a:ext>
            </a:extLst>
          </p:cNvPr>
          <p:cNvPicPr>
            <a:picLocks noChangeAspect="1"/>
          </p:cNvPicPr>
          <p:nvPr/>
        </p:nvPicPr>
        <p:blipFill>
          <a:blip r:embed="rId19"/>
          <a:stretch>
            <a:fillRect/>
          </a:stretch>
        </p:blipFill>
        <p:spPr>
          <a:xfrm rot="-180000">
            <a:off x="53200" y="5637974"/>
            <a:ext cx="2200539" cy="755005"/>
          </a:xfrm>
          <a:prstGeom prst="rect">
            <a:avLst/>
          </a:prstGeom>
        </p:spPr>
      </p:pic>
      <p:pic>
        <p:nvPicPr>
          <p:cNvPr id="1026" name="Picture 2">
            <a:extLst>
              <a:ext uri="{FF2B5EF4-FFF2-40B4-BE49-F238E27FC236}">
                <a16:creationId xmlns:a16="http://schemas.microsoft.com/office/drawing/2014/main" id="{284EE080-B7D1-40E5-9804-CCAA275A3D2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72250" y="4268992"/>
            <a:ext cx="2993344" cy="2245009"/>
          </a:xfrm>
          <a:prstGeom prst="rect">
            <a:avLst/>
          </a:prstGeom>
          <a:noFill/>
          <a:extLst>
            <a:ext uri="{909E8E84-426E-40DD-AFC4-6F175D3DCCD1}">
              <a14:hiddenFill xmlns:a14="http://schemas.microsoft.com/office/drawing/2010/main">
                <a:solidFill>
                  <a:srgbClr val="FFFFFF"/>
                </a:solidFill>
              </a14:hiddenFill>
            </a:ext>
          </a:extLst>
        </p:spPr>
      </p:pic>
      <p:sp>
        <p:nvSpPr>
          <p:cNvPr id="33" name="제목 3">
            <a:extLst>
              <a:ext uri="{FF2B5EF4-FFF2-40B4-BE49-F238E27FC236}">
                <a16:creationId xmlns:a16="http://schemas.microsoft.com/office/drawing/2014/main" id="{C81D7AFB-AB30-4955-AE20-D7FF51D63555}"/>
              </a:ext>
            </a:extLst>
          </p:cNvPr>
          <p:cNvSpPr>
            <a:spLocks noGrp="1"/>
          </p:cNvSpPr>
          <p:nvPr>
            <p:ph type="title"/>
          </p:nvPr>
        </p:nvSpPr>
        <p:spPr>
          <a:xfrm>
            <a:off x="101722" y="82456"/>
            <a:ext cx="5616624" cy="418721"/>
          </a:xfrm>
        </p:spPr>
        <p:txBody>
          <a:bodyPr/>
          <a:lstStyle/>
          <a:p>
            <a:r>
              <a:rPr lang="en-US" altLang="ko-KR" dirty="0"/>
              <a:t>Detector noise</a:t>
            </a:r>
            <a:endParaRPr lang="ko-KR" altLang="en-US" dirty="0"/>
          </a:p>
        </p:txBody>
      </p:sp>
    </p:spTree>
    <p:extLst>
      <p:ext uri="{BB962C8B-B14F-4D97-AF65-F5344CB8AC3E}">
        <p14:creationId xmlns:p14="http://schemas.microsoft.com/office/powerpoint/2010/main" val="411651768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4823e-c960-4fe1-8874-8fa7879b6efb" xsi:nil="true"/>
    <lcf76f155ced4ddcb4097134ff3c332f xmlns="345c0310-5f6a-4163-af51-f88ea6aa846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622C3F94F261814F970C94DD4C165FB8" ma:contentTypeVersion="16" ma:contentTypeDescription="새 문서를 만듭니다." ma:contentTypeScope="" ma:versionID="d3fe3fa4a91131bc773b4e0850fd5c78">
  <xsd:schema xmlns:xsd="http://www.w3.org/2001/XMLSchema" xmlns:xs="http://www.w3.org/2001/XMLSchema" xmlns:p="http://schemas.microsoft.com/office/2006/metadata/properties" xmlns:ns2="345c0310-5f6a-4163-af51-f88ea6aa846a" xmlns:ns3="4354823e-c960-4fe1-8874-8fa7879b6efb" targetNamespace="http://schemas.microsoft.com/office/2006/metadata/properties" ma:root="true" ma:fieldsID="c894b4e9058065ec87d1302b94956572" ns2:_="" ns3:_="">
    <xsd:import namespace="345c0310-5f6a-4163-af51-f88ea6aa846a"/>
    <xsd:import namespace="4354823e-c960-4fe1-8874-8fa7879b6e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c0310-5f6a-4163-af51-f88ea6aa84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이미지 태그" ma:readOnly="false" ma:fieldId="{5cf76f15-5ced-4ddc-b409-7134ff3c332f}" ma:taxonomyMulti="true" ma:sspId="fe206c4c-0828-49f3-894a-174518668359" ma:termSetId="09814cd3-568e-fe90-9814-8d621ff8fb84" ma:anchorId="fba54fb3-c3e1-fe81-a776-ca4b69148c4d" ma:open="true" ma:isKeyword="false">
      <xsd:complexType>
        <xsd:sequence>
          <xsd:element ref="pc:Terms" minOccurs="0" maxOccurs="1"/>
        </xsd:sequence>
      </xsd:complex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354823e-c960-4fe1-8874-8fa7879b6efb"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bfad3c98-b86a-467d-b3d3-fa0dd2fc6ba8}" ma:internalName="TaxCatchAll" ma:showField="CatchAllData" ma:web="4354823e-c960-4fe1-8874-8fa7879b6efb">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세부 정보 공유"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E1B5AB-2B10-4EAD-9295-C9F5E0C9201B}">
  <ds:schemaRefs>
    <ds:schemaRef ds:uri="http://schemas.microsoft.com/office/infopath/2007/PartnerControls"/>
    <ds:schemaRef ds:uri="http://schemas.openxmlformats.org/package/2006/metadata/core-properties"/>
    <ds:schemaRef ds:uri="http://purl.org/dc/terms/"/>
    <ds:schemaRef ds:uri="345c0310-5f6a-4163-af51-f88ea6aa846a"/>
    <ds:schemaRef ds:uri="http://purl.org/dc/elements/1.1/"/>
    <ds:schemaRef ds:uri="http://schemas.microsoft.com/office/2006/metadata/properties"/>
    <ds:schemaRef ds:uri="http://purl.org/dc/dcmitype/"/>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20FF4F88-D503-4B68-8A51-5EDABDAB3453}">
  <ds:schemaRefs>
    <ds:schemaRef ds:uri="http://schemas.microsoft.com/sharepoint/v3/contenttype/forms"/>
  </ds:schemaRefs>
</ds:datastoreItem>
</file>

<file path=customXml/itemProps3.xml><?xml version="1.0" encoding="utf-8"?>
<ds:datastoreItem xmlns:ds="http://schemas.openxmlformats.org/officeDocument/2006/customXml" ds:itemID="{82C7DCE4-1A3F-4839-8FF1-BDAA5CA19B90}"/>
</file>

<file path=docProps/app.xml><?xml version="1.0" encoding="utf-8"?>
<Properties xmlns="http://schemas.openxmlformats.org/officeDocument/2006/extended-properties" xmlns:vt="http://schemas.openxmlformats.org/officeDocument/2006/docPropsVTypes">
  <Template>Office Theme</Template>
  <TotalTime>12071</TotalTime>
  <Words>5955</Words>
  <Application>Microsoft Office PowerPoint</Application>
  <PresentationFormat>A4 용지(210x297mm)</PresentationFormat>
  <Paragraphs>1042</Paragraphs>
  <Slides>33</Slides>
  <Notes>33</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33</vt:i4>
      </vt:variant>
    </vt:vector>
  </HeadingPairs>
  <TitlesOfParts>
    <vt:vector size="47" baseType="lpstr">
      <vt:lpstr>LG스마트체 Bold</vt:lpstr>
      <vt:lpstr>LG스마트체 Regular</vt:lpstr>
      <vt:lpstr>LG스마트체 SemiBold</vt:lpstr>
      <vt:lpstr>LG스마트체2.0 Bold</vt:lpstr>
      <vt:lpstr>LG스마트체2.0 SemiBold</vt:lpstr>
      <vt:lpstr>굴림</vt:lpstr>
      <vt:lpstr>맑은 고딕</vt:lpstr>
      <vt:lpstr>Arial</vt:lpstr>
      <vt:lpstr>Arial Narrow</vt:lpstr>
      <vt:lpstr>Calibri</vt:lpstr>
      <vt:lpstr>Calibri Light</vt:lpstr>
      <vt:lpstr>Cambria Math</vt:lpstr>
      <vt:lpstr>Wingdings</vt:lpstr>
      <vt:lpstr>Office 테마</vt:lpstr>
      <vt:lpstr>PowerPoint 프레젠테이션</vt:lpstr>
      <vt:lpstr>Appendix 1. FMCW LiDAR Study 방향</vt:lpstr>
      <vt:lpstr>Appendix 2. FMCW LiDAR Study 세부일정</vt:lpstr>
      <vt:lpstr>1-2. FMCW LiDAR의 이론적 접근</vt:lpstr>
      <vt:lpstr>PowerPoint 프레젠테이션</vt:lpstr>
      <vt:lpstr>FMCW RX simulator 1차</vt:lpstr>
      <vt:lpstr>FMCW 신호 생성</vt:lpstr>
      <vt:lpstr>Radiometry</vt:lpstr>
      <vt:lpstr>Detector noise</vt:lpstr>
      <vt:lpstr>2D scan</vt:lpstr>
      <vt:lpstr>PowerPoint 프레젠테이션</vt:lpstr>
      <vt:lpstr>PowerPoint 프레젠테이션</vt:lpstr>
      <vt:lpstr>PowerPoint 프레젠테이션</vt:lpstr>
      <vt:lpstr>1-2. FMCW LiDAR의 이론적 접근</vt:lpstr>
      <vt:lpstr>4. 결론</vt:lpstr>
      <vt:lpstr>Radiometry</vt:lpstr>
      <vt:lpstr>1-2. FMCW LiDAR의 이론적 접근</vt:lpstr>
      <vt:lpstr>1-2. FMCW LiDAR의 이론적 접근</vt:lpstr>
      <vt:lpstr>1-2. FMCW LiDAR의 이론적 접근</vt:lpstr>
      <vt:lpstr>1-2. FMCW LiDAR의 이론적 접근</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Detector noise</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임선희</dc:creator>
  <cp:lastModifiedBy>Ingyu Jang(장인규)</cp:lastModifiedBy>
  <cp:revision>458</cp:revision>
  <dcterms:created xsi:type="dcterms:W3CDTF">2021-03-24T07:02:47Z</dcterms:created>
  <dcterms:modified xsi:type="dcterms:W3CDTF">2022-03-23T08:55:02Z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0x010100622C3F94F261814F970C94DD4C165FB8</vt:lpwstr>
  </property>
  <property fmtid="{D5CDD505-2E9C-101B-9397-08002B2CF9AE}" pid="3" name="MSIP_Label_99b8a968-831d-4cfc-b1f9-4367a1331151_Enabled">
    <vt:lpwstr>true</vt:lpwstr>
  </property>
  <property fmtid="{D5CDD505-2E9C-101B-9397-08002B2CF9AE}" pid="4" name="MSIP_Label_99b8a968-831d-4cfc-b1f9-4367a1331151_SetDate">
    <vt:lpwstr>2022-03-23T08:54:44Z</vt:lpwstr>
  </property>
  <property fmtid="{D5CDD505-2E9C-101B-9397-08002B2CF9AE}" pid="5" name="MSIP_Label_99b8a968-831d-4cfc-b1f9-4367a1331151_Method">
    <vt:lpwstr>Privileged</vt:lpwstr>
  </property>
  <property fmtid="{D5CDD505-2E9C-101B-9397-08002B2CF9AE}" pid="6" name="MSIP_Label_99b8a968-831d-4cfc-b1f9-4367a1331151_Name">
    <vt:lpwstr>Confidential</vt:lpwstr>
  </property>
  <property fmtid="{D5CDD505-2E9C-101B-9397-08002B2CF9AE}" pid="7" name="MSIP_Label_99b8a968-831d-4cfc-b1f9-4367a1331151_SiteId">
    <vt:lpwstr>e6c7989d-a5fe-4b7b-a335-3288406db2fd</vt:lpwstr>
  </property>
  <property fmtid="{D5CDD505-2E9C-101B-9397-08002B2CF9AE}" pid="8" name="MSIP_Label_99b8a968-831d-4cfc-b1f9-4367a1331151_ActionId">
    <vt:lpwstr>3c0b4532-164e-4a2f-b43a-d0f83b35cee4</vt:lpwstr>
  </property>
  <property fmtid="{D5CDD505-2E9C-101B-9397-08002B2CF9AE}" pid="9" name="MSIP_Label_99b8a968-831d-4cfc-b1f9-4367a1331151_ContentBits">
    <vt:lpwstr>3</vt:lpwstr>
  </property>
</Properties>
</file>