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12490" r:id="rId5"/>
    <p:sldId id="347" r:id="rId6"/>
    <p:sldId id="338" r:id="rId7"/>
    <p:sldId id="256" r:id="rId8"/>
    <p:sldId id="262" r:id="rId9"/>
    <p:sldId id="319" r:id="rId10"/>
    <p:sldId id="320" r:id="rId11"/>
    <p:sldId id="328" r:id="rId12"/>
    <p:sldId id="329" r:id="rId13"/>
    <p:sldId id="323" r:id="rId14"/>
    <p:sldId id="324" r:id="rId15"/>
    <p:sldId id="325" r:id="rId16"/>
    <p:sldId id="326" r:id="rId17"/>
    <p:sldId id="327" r:id="rId18"/>
    <p:sldId id="285" r:id="rId19"/>
    <p:sldId id="321" r:id="rId20"/>
    <p:sldId id="332" r:id="rId21"/>
    <p:sldId id="286" r:id="rId22"/>
    <p:sldId id="331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0CB87-5642-4620-B8DD-97D3C9B77F5A}" v="28" dt="2022-06-08T06:07:53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86" autoAdjust="0"/>
  </p:normalViewPr>
  <p:slideViewPr>
    <p:cSldViewPr snapToGrid="0">
      <p:cViewPr varScale="1">
        <p:scale>
          <a:sx n="77" d="100"/>
          <a:sy n="77" d="100"/>
        </p:scale>
        <p:origin x="1464" y="4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addSld delSld modSld delSection">
      <pc:chgData name="이동건" userId="4ad090f6-dadd-4301-b5d0-883b88f508af" providerId="ADAL" clId="{4B50CB87-5642-4620-B8DD-97D3C9B77F5A}" dt="2022-06-08T06:07:53.190" v="69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  <pc:sldChg chg="modSp">
        <pc:chgData name="이동건" userId="4ad090f6-dadd-4301-b5d0-883b88f508af" providerId="ADAL" clId="{4B50CB87-5642-4620-B8DD-97D3C9B77F5A}" dt="2022-06-03T03:15:55.989" v="65" actId="2711"/>
        <pc:sldMkLst>
          <pc:docMk/>
          <pc:sldMk cId="1910449734" sldId="321"/>
        </pc:sldMkLst>
        <pc:spChg chg="mod">
          <ac:chgData name="이동건" userId="4ad090f6-dadd-4301-b5d0-883b88f508af" providerId="ADAL" clId="{4B50CB87-5642-4620-B8DD-97D3C9B77F5A}" dt="2022-06-03T03:15:55.989" v="65" actId="2711"/>
          <ac:spMkLst>
            <pc:docMk/>
            <pc:sldMk cId="1910449734" sldId="321"/>
            <ac:spMk id="4" creationId="{18507B9F-6865-49C6-AEFE-0AF6E237C549}"/>
          </ac:spMkLst>
        </pc:spChg>
      </pc:sldChg>
      <pc:sldChg chg="modSp del">
        <pc:chgData name="이동건" userId="4ad090f6-dadd-4301-b5d0-883b88f508af" providerId="ADAL" clId="{4B50CB87-5642-4620-B8DD-97D3C9B77F5A}" dt="2022-06-03T03:15:37.418" v="64" actId="2696"/>
        <pc:sldMkLst>
          <pc:docMk/>
          <pc:sldMk cId="1751255609" sldId="330"/>
        </pc:sldMkLst>
        <pc:spChg chg="mod">
          <ac:chgData name="이동건" userId="4ad090f6-dadd-4301-b5d0-883b88f508af" providerId="ADAL" clId="{4B50CB87-5642-4620-B8DD-97D3C9B77F5A}" dt="2022-06-02T07:28:27.058" v="62" actId="404"/>
          <ac:spMkLst>
            <pc:docMk/>
            <pc:sldMk cId="1751255609" sldId="330"/>
            <ac:spMk id="2" creationId="{BB2B7D2A-B07C-4C03-9A74-E115C456BAD5}"/>
          </ac:spMkLst>
        </pc:spChg>
      </pc:sldChg>
      <pc:sldChg chg="add">
        <pc:chgData name="이동건" userId="4ad090f6-dadd-4301-b5d0-883b88f508af" providerId="ADAL" clId="{4B50CB87-5642-4620-B8DD-97D3C9B77F5A}" dt="2022-06-03T03:15:35.787" v="63"/>
        <pc:sldMkLst>
          <pc:docMk/>
          <pc:sldMk cId="762571546" sldId="332"/>
        </pc:sldMkLst>
      </pc:sldChg>
      <pc:sldChg chg="add">
        <pc:chgData name="이동건" userId="4ad090f6-dadd-4301-b5d0-883b88f508af" providerId="ADAL" clId="{4B50CB87-5642-4620-B8DD-97D3C9B77F5A}" dt="2022-06-08T06:01:08.832" v="66"/>
        <pc:sldMkLst>
          <pc:docMk/>
          <pc:sldMk cId="437973374" sldId="338"/>
        </pc:sldMkLst>
      </pc:sldChg>
      <pc:sldChg chg="add del">
        <pc:chgData name="이동건" userId="4ad090f6-dadd-4301-b5d0-883b88f508af" providerId="ADAL" clId="{4B50CB87-5642-4620-B8DD-97D3C9B77F5A}" dt="2022-06-08T06:07:53.190" v="69"/>
        <pc:sldMkLst>
          <pc:docMk/>
          <pc:sldMk cId="673341773" sldId="347"/>
        </pc:sldMkLst>
      </pc:sldChg>
      <pc:sldChg chg="add">
        <pc:chgData name="이동건" userId="4ad090f6-dadd-4301-b5d0-883b88f508af" providerId="ADAL" clId="{4B50CB87-5642-4620-B8DD-97D3C9B77F5A}" dt="2022-06-08T06:06:20.634" v="67"/>
        <pc:sldMkLst>
          <pc:docMk/>
          <pc:sldMk cId="2575669866" sldId="12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6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F5397C2D-2A68-4462-B417-EB3C8054F44F}" type="datetime1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6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53832BC-983A-4B21-8620-8E7F55A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6" y="106049"/>
            <a:ext cx="3476844" cy="384069"/>
          </a:xfrm>
        </p:spPr>
        <p:txBody>
          <a:bodyPr/>
          <a:lstStyle/>
          <a:p>
            <a:r>
              <a:rPr lang="en-US" altLang="ko-KR" sz="1651" dirty="0"/>
              <a:t>S-LiDAR Cal. (Dark, TDC, P2P)</a:t>
            </a:r>
            <a:endParaRPr lang="ko-KR" altLang="en-US" sz="165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A04044-4C97-48BC-9827-DEA1F7D4036A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827034"/>
          <a:ext cx="9090364" cy="1349828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2260011247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3559202782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98289219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41715350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82260242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04061375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3836783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78312607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024294337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739352368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6905684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113590081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87348458"/>
                    </a:ext>
                  </a:extLst>
                </a:gridCol>
                <a:gridCol w="656012">
                  <a:extLst>
                    <a:ext uri="{9D8B030D-6E8A-4147-A177-3AD203B41FA5}">
                      <a16:colId xmlns:a16="http://schemas.microsoft.com/office/drawing/2014/main" val="669343697"/>
                    </a:ext>
                  </a:extLst>
                </a:gridCol>
              </a:tblGrid>
              <a:tr h="215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901"/>
                  </a:ext>
                </a:extLst>
              </a:tr>
              <a:tr h="11341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Dark, TDC, P2P 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1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01440D7-2F13-4AFB-848E-591154428CE2}"/>
              </a:ext>
            </a:extLst>
          </p:cNvPr>
          <p:cNvSpPr txBox="1"/>
          <p:nvPr/>
        </p:nvSpPr>
        <p:spPr>
          <a:xfrm>
            <a:off x="1925536" y="117388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DNL</a:t>
            </a:r>
            <a:r>
              <a:rPr lang="ko-KR" altLang="en-US" sz="900" dirty="0"/>
              <a:t>용</a:t>
            </a:r>
            <a:endParaRPr lang="en-US" altLang="ko-KR" sz="900" dirty="0"/>
          </a:p>
          <a:p>
            <a:pPr algn="ctr"/>
            <a:r>
              <a:rPr lang="en-US" altLang="ko-KR" sz="900" dirty="0"/>
              <a:t>IR</a:t>
            </a:r>
            <a:r>
              <a:rPr lang="ko-KR" altLang="en-US" sz="900" dirty="0"/>
              <a:t> 광원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광원설계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7C9405-6D22-4369-BE31-8B12E159DC96}"/>
              </a:ext>
            </a:extLst>
          </p:cNvPr>
          <p:cNvSpPr txBox="1"/>
          <p:nvPr/>
        </p:nvSpPr>
        <p:spPr>
          <a:xfrm>
            <a:off x="2642126" y="14201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EVK</a:t>
            </a:r>
          </a:p>
          <a:p>
            <a:pPr algn="ctr"/>
            <a:r>
              <a:rPr lang="ko-KR" altLang="en-US" sz="900" dirty="0"/>
              <a:t>입고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2E427-81D1-472B-AF60-B8CFBC05A331}"/>
              </a:ext>
            </a:extLst>
          </p:cNvPr>
          <p:cNvSpPr txBox="1"/>
          <p:nvPr/>
        </p:nvSpPr>
        <p:spPr>
          <a:xfrm>
            <a:off x="3263341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C4C238-CCD2-468D-B684-54B88C218E00}"/>
              </a:ext>
            </a:extLst>
          </p:cNvPr>
          <p:cNvSpPr txBox="1"/>
          <p:nvPr/>
        </p:nvSpPr>
        <p:spPr>
          <a:xfrm>
            <a:off x="3884557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Dark</a:t>
            </a:r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검증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B1144F-6870-4004-A090-27176FA9A347}"/>
              </a:ext>
            </a:extLst>
          </p:cNvPr>
          <p:cNvSpPr txBox="1"/>
          <p:nvPr/>
        </p:nvSpPr>
        <p:spPr>
          <a:xfrm>
            <a:off x="4390173" y="129699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TDC</a:t>
            </a:r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검증</a:t>
            </a:r>
            <a:endParaRPr lang="en-US" altLang="ko-KR" sz="900" dirty="0"/>
          </a:p>
          <a:p>
            <a:pPr algn="ctr"/>
            <a:r>
              <a:rPr lang="en-US" altLang="ko-KR" sz="900" dirty="0"/>
              <a:t>w/ IR</a:t>
            </a:r>
            <a:r>
              <a:rPr lang="ko-KR" altLang="en-US" sz="900" dirty="0"/>
              <a:t>광원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0640E-9F46-4E71-BD45-BD72ED3F38D1}"/>
              </a:ext>
            </a:extLst>
          </p:cNvPr>
          <p:cNvSpPr txBox="1"/>
          <p:nvPr/>
        </p:nvSpPr>
        <p:spPr>
          <a:xfrm>
            <a:off x="5085667" y="14201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실거리</a:t>
            </a:r>
            <a:endParaRPr lang="en-US" altLang="ko-KR" sz="900" dirty="0"/>
          </a:p>
          <a:p>
            <a:pPr algn="ctr"/>
            <a:r>
              <a:rPr lang="en-US" altLang="ko-KR" sz="900" dirty="0"/>
              <a:t>TOF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9E87BA-39F1-4743-85E2-014E9E4884FB}"/>
              </a:ext>
            </a:extLst>
          </p:cNvPr>
          <p:cNvSpPr txBox="1"/>
          <p:nvPr/>
        </p:nvSpPr>
        <p:spPr>
          <a:xfrm>
            <a:off x="5760335" y="14201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Chart</a:t>
            </a:r>
          </a:p>
          <a:p>
            <a:pPr algn="ctr"/>
            <a:r>
              <a:rPr lang="ko-KR" altLang="en-US" sz="900" dirty="0"/>
              <a:t>측정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610A06-E18A-450C-90B0-AE138F3F628D}"/>
              </a:ext>
            </a:extLst>
          </p:cNvPr>
          <p:cNvSpPr txBox="1"/>
          <p:nvPr/>
        </p:nvSpPr>
        <p:spPr>
          <a:xfrm>
            <a:off x="6350044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입고</a:t>
            </a:r>
            <a:endParaRPr lang="en-US" altLang="ko-KR" sz="900" dirty="0"/>
          </a:p>
          <a:p>
            <a:pPr algn="ctr"/>
            <a:r>
              <a:rPr lang="ko-KR" altLang="en-US" sz="900" dirty="0"/>
              <a:t>검증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4CB68-148D-4A5A-955F-21785BA3AAD0}"/>
              </a:ext>
            </a:extLst>
          </p:cNvPr>
          <p:cNvSpPr txBox="1"/>
          <p:nvPr/>
        </p:nvSpPr>
        <p:spPr>
          <a:xfrm>
            <a:off x="6889934" y="12969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장비개발</a:t>
            </a:r>
            <a:endParaRPr lang="en-US" altLang="ko-KR" sz="900" dirty="0"/>
          </a:p>
          <a:p>
            <a:pPr algn="ctr"/>
            <a:r>
              <a:rPr lang="ko-KR" altLang="en-US" sz="900" dirty="0"/>
              <a:t>의사결정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0BF6B-8C8B-4FB1-85EB-7C4CEFDC047D}"/>
              </a:ext>
            </a:extLst>
          </p:cNvPr>
          <p:cNvSpPr txBox="1"/>
          <p:nvPr/>
        </p:nvSpPr>
        <p:spPr>
          <a:xfrm>
            <a:off x="7616717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 Cal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설계</a:t>
            </a:r>
            <a:endParaRPr lang="en-US" altLang="ko-KR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858B9E-FA43-4C66-BA88-BE50CB19A9F9}"/>
              </a:ext>
            </a:extLst>
          </p:cNvPr>
          <p:cNvSpPr txBox="1"/>
          <p:nvPr/>
        </p:nvSpPr>
        <p:spPr>
          <a:xfrm>
            <a:off x="8190383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21FFA-24DD-4FD3-B885-B4819730DA73}"/>
              </a:ext>
            </a:extLst>
          </p:cNvPr>
          <p:cNvSpPr txBox="1"/>
          <p:nvPr/>
        </p:nvSpPr>
        <p:spPr>
          <a:xfrm>
            <a:off x="8882865" y="1481659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입고</a:t>
            </a:r>
            <a:endParaRPr lang="en-US" altLang="ko-KR" sz="9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330ED03-71F3-483A-9650-182C59BC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0" y="2822389"/>
            <a:ext cx="9045760" cy="3372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556D41-23E3-48BA-A0F2-C6072D823F35}"/>
              </a:ext>
            </a:extLst>
          </p:cNvPr>
          <p:cNvSpPr txBox="1"/>
          <p:nvPr/>
        </p:nvSpPr>
        <p:spPr>
          <a:xfrm>
            <a:off x="188932" y="2228617"/>
            <a:ext cx="670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ACE d-TOF Sensor Calibration </a:t>
            </a:r>
            <a:r>
              <a:rPr lang="ko-KR" altLang="en-US" sz="1200" dirty="0"/>
              <a:t>방식을 자사 </a:t>
            </a:r>
            <a:r>
              <a:rPr lang="en-US" altLang="ko-KR" sz="1200" dirty="0"/>
              <a:t>S-LiDAR </a:t>
            </a:r>
            <a:r>
              <a:rPr lang="ko-KR" altLang="en-US" sz="1200" dirty="0"/>
              <a:t>에 적용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전반적이 </a:t>
            </a:r>
            <a:r>
              <a:rPr lang="en-US" altLang="ko-KR" sz="1200" dirty="0"/>
              <a:t>Calibration </a:t>
            </a:r>
            <a:r>
              <a:rPr lang="ko-KR" altLang="en-US" sz="1200" dirty="0"/>
              <a:t>의 방식은 동일하지만 자사 </a:t>
            </a:r>
            <a:r>
              <a:rPr lang="en-US" altLang="ko-KR" sz="1200" dirty="0"/>
              <a:t>S-LiDAR </a:t>
            </a:r>
            <a:r>
              <a:rPr lang="ko-KR" altLang="en-US" sz="1200" dirty="0"/>
              <a:t>에 적합한 장비 구성으로 </a:t>
            </a:r>
            <a:r>
              <a:rPr lang="en-US" altLang="ko-KR" sz="1200" dirty="0"/>
              <a:t>Modification </a:t>
            </a:r>
            <a:endParaRPr lang="ko-KR" altLang="en-US" sz="1200" dirty="0"/>
          </a:p>
        </p:txBody>
      </p:sp>
      <p:sp>
        <p:nvSpPr>
          <p:cNvPr id="57" name="실행 단추: 처음으로 이동 5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D71B314-EB69-4E49-87E6-1EE6DD9A67FD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6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OpenCV: Basic concepts of the homography explained with code">
            <a:extLst>
              <a:ext uri="{FF2B5EF4-FFF2-40B4-BE49-F238E27FC236}">
                <a16:creationId xmlns:a16="http://schemas.microsoft.com/office/drawing/2014/main" id="{FE314ED5-E80D-40EB-9B2D-035F1489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2" y="1155690"/>
            <a:ext cx="40195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BF7590-1F0E-4C15-8D3F-8A8CDD93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1"/>
          <a:stretch/>
        </p:blipFill>
        <p:spPr bwMode="auto">
          <a:xfrm>
            <a:off x="0" y="3867034"/>
            <a:ext cx="467621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11DAA-F454-4319-993B-6FF1CA219C85}"/>
                  </a:ext>
                </a:extLst>
              </p:cNvPr>
              <p:cNvSpPr txBox="1"/>
              <p:nvPr/>
            </p:nvSpPr>
            <p:spPr>
              <a:xfrm>
                <a:off x="103288" y="695299"/>
                <a:ext cx="2753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"/>
                </a:pPr>
                <a:r>
                  <a:rPr lang="en-US" altLang="ko-KR" sz="1600" dirty="0"/>
                  <a:t>The </a:t>
                </a:r>
                <a:r>
                  <a:rPr lang="en-US" altLang="ko-KR" sz="1600" dirty="0" err="1"/>
                  <a:t>homography</a:t>
                </a:r>
                <a:r>
                  <a:rPr lang="en-US" altLang="ko-KR" sz="1600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11DAA-F454-4319-993B-6FF1CA21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" y="695299"/>
                <a:ext cx="2753126" cy="338554"/>
              </a:xfrm>
              <a:prstGeom prst="rect">
                <a:avLst/>
              </a:prstGeom>
              <a:blipFill>
                <a:blip r:embed="rId4"/>
                <a:stretch>
                  <a:fillRect l="-885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DE135-45BD-48F8-B441-6AE87FE618B1}"/>
                  </a:ext>
                </a:extLst>
              </p:cNvPr>
              <p:cNvSpPr txBox="1"/>
              <p:nvPr/>
            </p:nvSpPr>
            <p:spPr>
              <a:xfrm>
                <a:off x="5611106" y="1344337"/>
                <a:ext cx="3383875" cy="209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𝐻𝑋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𝐻𝑋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DE135-45BD-48F8-B441-6AE87FE6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06" y="1344337"/>
                <a:ext cx="3383875" cy="209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123945-FB70-4679-AF71-502E5B93A258}"/>
              </a:ext>
            </a:extLst>
          </p:cNvPr>
          <p:cNvSpPr txBox="1"/>
          <p:nvPr/>
        </p:nvSpPr>
        <p:spPr>
          <a:xfrm>
            <a:off x="1317916" y="1344337"/>
            <a:ext cx="30769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planar surface and the image plane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A9979-29F6-4CEC-BD95-DDC24C57E1DC}"/>
              </a:ext>
            </a:extLst>
          </p:cNvPr>
          <p:cNvSpPr txBox="1"/>
          <p:nvPr/>
        </p:nvSpPr>
        <p:spPr>
          <a:xfrm>
            <a:off x="4121272" y="6017214"/>
            <a:ext cx="32654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Rotated and translated camera position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4CE8757-CFDE-48A0-886B-145058B5F189}"/>
                  </a:ext>
                </a:extLst>
              </p:cNvPr>
              <p:cNvSpPr/>
              <p:nvPr/>
            </p:nvSpPr>
            <p:spPr>
              <a:xfrm>
                <a:off x="4896688" y="3737764"/>
                <a:ext cx="4953000" cy="14209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planar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maps the transformation between two planes.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It is a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 but with 8 DOF. It is normalized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obtained by using the pseudo-inverse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camera matrix is one kind of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4CE8757-CFDE-48A0-886B-145058B5F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88" y="3737764"/>
                <a:ext cx="4953000" cy="1420966"/>
              </a:xfrm>
              <a:prstGeom prst="rect">
                <a:avLst/>
              </a:prstGeom>
              <a:blipFill>
                <a:blip r:embed="rId6"/>
                <a:stretch>
                  <a:fillRect l="-123" t="-1288" b="-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4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DEFD0-71E3-4E09-8729-F4405CFD57A5}"/>
                  </a:ext>
                </a:extLst>
              </p:cNvPr>
              <p:cNvSpPr txBox="1"/>
              <p:nvPr/>
            </p:nvSpPr>
            <p:spPr>
              <a:xfrm>
                <a:off x="261375" y="864576"/>
                <a:ext cx="4192751" cy="213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 point in the image plane: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eqAr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4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 point in the world plane: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DEFD0-71E3-4E09-8729-F4405CFD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5" y="864576"/>
                <a:ext cx="4192751" cy="2134752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LAM] Opencv Camera model 정리 · Jinyong">
            <a:extLst>
              <a:ext uri="{FF2B5EF4-FFF2-40B4-BE49-F238E27FC236}">
                <a16:creationId xmlns:a16="http://schemas.microsoft.com/office/drawing/2014/main" id="{B24E9EB8-8C02-4077-8E2C-6EEC7F05C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6" r="22075"/>
          <a:stretch/>
        </p:blipFill>
        <p:spPr bwMode="auto">
          <a:xfrm>
            <a:off x="4928268" y="864576"/>
            <a:ext cx="4889839" cy="38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/>
              <p:nvPr/>
            </p:nvSpPr>
            <p:spPr>
              <a:xfrm>
                <a:off x="1062556" y="5152659"/>
                <a:ext cx="331949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56" y="5152659"/>
                <a:ext cx="3319498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65B6-8B7A-4F39-AFAD-B0B69F2B2FCC}"/>
                  </a:ext>
                </a:extLst>
              </p:cNvPr>
              <p:cNvSpPr txBox="1"/>
              <p:nvPr/>
            </p:nvSpPr>
            <p:spPr>
              <a:xfrm>
                <a:off x="261375" y="3187184"/>
                <a:ext cx="4921860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65B6-8B7A-4F39-AFAD-B0B69F2B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5" y="3187184"/>
                <a:ext cx="4921860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AEBE84-E54E-48BF-B0D7-E74C721A2AED}"/>
                  </a:ext>
                </a:extLst>
              </p:cNvPr>
              <p:cNvSpPr txBox="1"/>
              <p:nvPr/>
            </p:nvSpPr>
            <p:spPr>
              <a:xfrm>
                <a:off x="301194" y="4153739"/>
                <a:ext cx="41529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400" dirty="0"/>
                  <a:t>: intrinsic parameters (focal length, principal point)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400" dirty="0"/>
                  <a:t>: Rotation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: Translation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400" dirty="0"/>
                  <a:t>: Scale factor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AEBE84-E54E-48BF-B0D7-E74C721A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" y="4153739"/>
                <a:ext cx="4152932" cy="954107"/>
              </a:xfrm>
              <a:prstGeom prst="rect">
                <a:avLst/>
              </a:prstGeom>
              <a:blipFill>
                <a:blip r:embed="rId6"/>
                <a:stretch>
                  <a:fillRect t="-1274" b="-5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0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/>
              <p:nvPr/>
            </p:nvSpPr>
            <p:spPr>
              <a:xfrm>
                <a:off x="258191" y="1645950"/>
                <a:ext cx="2966518" cy="226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sz="140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1645950"/>
                <a:ext cx="2966518" cy="2268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7C436-9CB8-4BD4-BB1E-B3266B23161D}"/>
                  </a:ext>
                </a:extLst>
              </p:cNvPr>
              <p:cNvSpPr txBox="1"/>
              <p:nvPr/>
            </p:nvSpPr>
            <p:spPr>
              <a:xfrm>
                <a:off x="1075434" y="4656303"/>
                <a:ext cx="2124299" cy="116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7C436-9CB8-4BD4-BB1E-B3266B23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34" y="4656303"/>
                <a:ext cx="2124299" cy="1166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98042C-31CB-4A7E-83BF-BEE5C0AA1179}"/>
                  </a:ext>
                </a:extLst>
              </p:cNvPr>
              <p:cNvSpPr txBox="1"/>
              <p:nvPr/>
            </p:nvSpPr>
            <p:spPr>
              <a:xfrm>
                <a:off x="258191" y="4157300"/>
                <a:ext cx="3236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 now have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98042C-31CB-4A7E-83BF-BEE5C0AA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4157300"/>
                <a:ext cx="3236848" cy="307777"/>
              </a:xfrm>
              <a:prstGeom prst="rect">
                <a:avLst/>
              </a:prstGeom>
              <a:blipFill>
                <a:blip r:embed="rId4"/>
                <a:stretch>
                  <a:fillRect l="-565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DB840-1201-44AB-93FC-56890DB7D80C}"/>
                  </a:ext>
                </a:extLst>
              </p:cNvPr>
              <p:cNvSpPr txBox="1"/>
              <p:nvPr/>
            </p:nvSpPr>
            <p:spPr>
              <a:xfrm>
                <a:off x="258191" y="1186013"/>
                <a:ext cx="3724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 assume the model plane is 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. Then,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DB840-1201-44AB-93FC-56890DB7D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1186013"/>
                <a:ext cx="3724866" cy="307777"/>
              </a:xfrm>
              <a:prstGeom prst="rect">
                <a:avLst/>
              </a:prstGeom>
              <a:blipFill>
                <a:blip r:embed="rId5"/>
                <a:stretch>
                  <a:fillRect l="-491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B3424-894B-4F62-8F69-4E0B9D71CA71}"/>
                  </a:ext>
                </a:extLst>
              </p:cNvPr>
              <p:cNvSpPr txBox="1"/>
              <p:nvPr/>
            </p:nvSpPr>
            <p:spPr>
              <a:xfrm>
                <a:off x="344285" y="5866707"/>
                <a:ext cx="4026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an arbitrary scalar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B3424-894B-4F62-8F69-4E0B9D71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5" y="5866707"/>
                <a:ext cx="4026931" cy="307777"/>
              </a:xfrm>
              <a:prstGeom prst="rect">
                <a:avLst/>
              </a:prstGeom>
              <a:blipFill>
                <a:blip r:embed="rId6"/>
                <a:stretch>
                  <a:fillRect l="-454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A2BA9-76EB-4D5F-B2ED-A27B5E09DE6D}"/>
                  </a:ext>
                </a:extLst>
              </p:cNvPr>
              <p:cNvSpPr txBox="1"/>
              <p:nvPr/>
            </p:nvSpPr>
            <p:spPr>
              <a:xfrm>
                <a:off x="5072326" y="1186012"/>
                <a:ext cx="41855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we dot product both side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A2BA9-76EB-4D5F-B2ED-A27B5E09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26" y="1186012"/>
                <a:ext cx="4185569" cy="307777"/>
              </a:xfrm>
              <a:prstGeom prst="rect">
                <a:avLst/>
              </a:prstGeom>
              <a:blipFill>
                <a:blip r:embed="rId7"/>
                <a:stretch>
                  <a:fillRect l="-437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08FBA8-352A-461B-A40D-456283C47D22}"/>
              </a:ext>
            </a:extLst>
          </p:cNvPr>
          <p:cNvCxnSpPr>
            <a:cxnSpLocks/>
          </p:cNvCxnSpPr>
          <p:nvPr/>
        </p:nvCxnSpPr>
        <p:spPr>
          <a:xfrm>
            <a:off x="4953000" y="695299"/>
            <a:ext cx="0" cy="5723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AD0CA3-F01E-46D1-8495-8E6D20FE532F}"/>
                  </a:ext>
                </a:extLst>
              </p:cNvPr>
              <p:cNvSpPr txBox="1"/>
              <p:nvPr/>
            </p:nvSpPr>
            <p:spPr>
              <a:xfrm>
                <a:off x="5072326" y="1635556"/>
                <a:ext cx="3985580" cy="301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AD0CA3-F01E-46D1-8495-8E6D20FE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26" y="1635556"/>
                <a:ext cx="3985580" cy="3018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8ECB41-3FD5-4A19-8F92-E11B839B77F0}"/>
                  </a:ext>
                </a:extLst>
              </p:cNvPr>
              <p:cNvSpPr/>
              <p:nvPr/>
            </p:nvSpPr>
            <p:spPr>
              <a:xfrm>
                <a:off x="5718346" y="5340967"/>
                <a:ext cx="2535631" cy="66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8ECB41-3FD5-4A19-8F92-E11B839B7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5340967"/>
                <a:ext cx="2535631" cy="66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A13BD-40E2-4059-9FA1-706B82AB5E85}"/>
                  </a:ext>
                </a:extLst>
              </p:cNvPr>
              <p:cNvSpPr txBox="1"/>
              <p:nvPr/>
            </p:nvSpPr>
            <p:spPr>
              <a:xfrm>
                <a:off x="4966692" y="4795522"/>
                <a:ext cx="5096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Using the 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orthonormal,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A13BD-40E2-4059-9FA1-706B82AB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2" y="4795522"/>
                <a:ext cx="5096029" cy="307777"/>
              </a:xfrm>
              <a:prstGeom prst="rect">
                <a:avLst/>
              </a:prstGeom>
              <a:blipFill>
                <a:blip r:embed="rId10"/>
                <a:stretch>
                  <a:fillRect l="-359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6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9184A-1CC4-4E1C-85CF-50C1735A3D6E}"/>
              </a:ext>
            </a:extLst>
          </p:cNvPr>
          <p:cNvSpPr txBox="1"/>
          <p:nvPr/>
        </p:nvSpPr>
        <p:spPr>
          <a:xfrm>
            <a:off x="405853" y="1360545"/>
            <a:ext cx="412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 can get two constraints from the above equation.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08FBA8-352A-461B-A40D-456283C47D22}"/>
              </a:ext>
            </a:extLst>
          </p:cNvPr>
          <p:cNvCxnSpPr>
            <a:cxnSpLocks/>
          </p:cNvCxnSpPr>
          <p:nvPr/>
        </p:nvCxnSpPr>
        <p:spPr>
          <a:xfrm>
            <a:off x="4953000" y="618565"/>
            <a:ext cx="0" cy="580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AAEA6-2ACF-4BA5-A087-1196AE33700B}"/>
                  </a:ext>
                </a:extLst>
              </p:cNvPr>
              <p:cNvSpPr txBox="1"/>
              <p:nvPr/>
            </p:nvSpPr>
            <p:spPr>
              <a:xfrm>
                <a:off x="998148" y="1895599"/>
                <a:ext cx="2719206" cy="746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AAEA6-2ACF-4BA5-A087-1196AE33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8" y="1895599"/>
                <a:ext cx="2719206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A0F19-31DD-4665-B82E-708566C566CA}"/>
                  </a:ext>
                </a:extLst>
              </p:cNvPr>
              <p:cNvSpPr txBox="1"/>
              <p:nvPr/>
            </p:nvSpPr>
            <p:spPr>
              <a:xfrm>
                <a:off x="405853" y="2731788"/>
                <a:ext cx="3112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. Then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symmetric.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A0F19-31DD-4665-B82E-708566C5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2731788"/>
                <a:ext cx="3112390" cy="307777"/>
              </a:xfrm>
              <a:prstGeom prst="rect">
                <a:avLst/>
              </a:prstGeom>
              <a:blipFill>
                <a:blip r:embed="rId3"/>
                <a:stretch>
                  <a:fillRect l="-588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154129-B597-4E5B-A30C-9E6F58AAFF9D}"/>
                  </a:ext>
                </a:extLst>
              </p:cNvPr>
              <p:cNvSpPr txBox="1"/>
              <p:nvPr/>
            </p:nvSpPr>
            <p:spPr>
              <a:xfrm>
                <a:off x="998148" y="3250734"/>
                <a:ext cx="2921056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154129-B597-4E5B-A30C-9E6F58AA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8" y="3250734"/>
                <a:ext cx="2921056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3B24F-0848-4D9A-821F-D5E8979D2F84}"/>
                  </a:ext>
                </a:extLst>
              </p:cNvPr>
              <p:cNvSpPr txBox="1"/>
              <p:nvPr/>
            </p:nvSpPr>
            <p:spPr>
              <a:xfrm>
                <a:off x="405853" y="4247824"/>
                <a:ext cx="3976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Define a six-dimensional vector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1400" dirty="0"/>
                  <a:t> such that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3B24F-0848-4D9A-821F-D5E8979D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4247824"/>
                <a:ext cx="3976088" cy="307777"/>
              </a:xfrm>
              <a:prstGeom prst="rect">
                <a:avLst/>
              </a:prstGeom>
              <a:blipFill>
                <a:blip r:embed="rId5"/>
                <a:stretch>
                  <a:fillRect l="-460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CC145-B65A-4AAC-BAB0-69B36C8902C9}"/>
                  </a:ext>
                </a:extLst>
              </p:cNvPr>
              <p:cNvSpPr txBox="1"/>
              <p:nvPr/>
            </p:nvSpPr>
            <p:spPr>
              <a:xfrm>
                <a:off x="693281" y="4805451"/>
                <a:ext cx="3316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CC145-B65A-4AAC-BAB0-69B36C89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1" y="4805451"/>
                <a:ext cx="33166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7A7709-E17D-4439-A32C-E47E94D6078B}"/>
                  </a:ext>
                </a:extLst>
              </p:cNvPr>
              <p:cNvSpPr txBox="1"/>
              <p:nvPr/>
            </p:nvSpPr>
            <p:spPr>
              <a:xfrm>
                <a:off x="635997" y="5344467"/>
                <a:ext cx="6566413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7A7709-E17D-4439-A32C-E47E94D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7" y="5344467"/>
                <a:ext cx="6566413" cy="332527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0BCF912-CA72-41A7-B747-E7B65E9FA8D0}"/>
              </a:ext>
            </a:extLst>
          </p:cNvPr>
          <p:cNvSpPr txBox="1"/>
          <p:nvPr/>
        </p:nvSpPr>
        <p:spPr>
          <a:xfrm>
            <a:off x="5036182" y="1033853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Then we can readily derive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EE671D-2060-49B1-817A-40464A5E007E}"/>
                  </a:ext>
                </a:extLst>
              </p:cNvPr>
              <p:cNvSpPr txBox="1"/>
              <p:nvPr/>
            </p:nvSpPr>
            <p:spPr>
              <a:xfrm>
                <a:off x="6341858" y="1645900"/>
                <a:ext cx="1631280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EE671D-2060-49B1-817A-40464A5E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58" y="1645900"/>
                <a:ext cx="1631280" cy="415755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D40B5-9ECA-4C6A-9F38-F0D8624B7EAC}"/>
                  </a:ext>
                </a:extLst>
              </p:cNvPr>
              <p:cNvSpPr txBox="1"/>
              <p:nvPr/>
            </p:nvSpPr>
            <p:spPr>
              <a:xfrm>
                <a:off x="405853" y="5926844"/>
                <a:ext cx="41231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column of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sz="1400" b="1" dirty="0"/>
                  <a:t>.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D40B5-9ECA-4C6A-9F38-F0D8624B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5926844"/>
                <a:ext cx="4123180" cy="307777"/>
              </a:xfrm>
              <a:prstGeom prst="rect">
                <a:avLst/>
              </a:prstGeom>
              <a:blipFill>
                <a:blip r:embed="rId9"/>
                <a:stretch>
                  <a:fillRect l="-444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AC7FFFA-9E1F-4FA0-A06E-840F16EE51F6}"/>
              </a:ext>
            </a:extLst>
          </p:cNvPr>
          <p:cNvSpPr txBox="1"/>
          <p:nvPr/>
        </p:nvSpPr>
        <p:spPr>
          <a:xfrm>
            <a:off x="5039109" y="2225290"/>
            <a:ext cx="479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Inserting the above into the two constraints, they can be rewritten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DFE9239-037E-4B11-9340-2B7BAD679318}"/>
                  </a:ext>
                </a:extLst>
              </p:cNvPr>
              <p:cNvSpPr/>
              <p:nvPr/>
            </p:nvSpPr>
            <p:spPr>
              <a:xfrm>
                <a:off x="405852" y="1067218"/>
                <a:ext cx="2671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Let’s denote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DFE9239-037E-4B11-9340-2B7BAD679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2" y="1067218"/>
                <a:ext cx="2671244" cy="307777"/>
              </a:xfrm>
              <a:prstGeom prst="rect">
                <a:avLst/>
              </a:prstGeom>
              <a:blipFill>
                <a:blip r:embed="rId10"/>
                <a:stretch>
                  <a:fillRect l="-685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/>
              <p:nvPr/>
            </p:nvSpPr>
            <p:spPr>
              <a:xfrm>
                <a:off x="6534794" y="3088562"/>
                <a:ext cx="186339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94" y="3088562"/>
                <a:ext cx="1863394" cy="576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4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BCF912-CA72-41A7-B747-E7B65E9FA8D0}"/>
                  </a:ext>
                </a:extLst>
              </p:cNvPr>
              <p:cNvSpPr txBox="1"/>
              <p:nvPr/>
            </p:nvSpPr>
            <p:spPr>
              <a:xfrm>
                <a:off x="208025" y="1120399"/>
                <a:ext cx="47648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images, by stacking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such equations,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BCF912-CA72-41A7-B747-E7B65E9F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1120399"/>
                <a:ext cx="4764894" cy="307777"/>
              </a:xfrm>
              <a:prstGeom prst="rect">
                <a:avLst/>
              </a:prstGeom>
              <a:blipFill>
                <a:blip r:embed="rId2"/>
                <a:stretch>
                  <a:fillRect l="-384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/>
              <p:nvPr/>
            </p:nvSpPr>
            <p:spPr>
              <a:xfrm>
                <a:off x="2090695" y="1653075"/>
                <a:ext cx="789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𝑽𝒃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95" y="1653075"/>
                <a:ext cx="78938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0550D-EDB0-4634-A169-5A58B37D6EC9}"/>
                  </a:ext>
                </a:extLst>
              </p:cNvPr>
              <p:cNvSpPr txBox="1"/>
              <p:nvPr/>
            </p:nvSpPr>
            <p:spPr>
              <a:xfrm>
                <a:off x="208025" y="2185751"/>
                <a:ext cx="2253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×6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0550D-EDB0-4634-A169-5A58B37D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2185751"/>
                <a:ext cx="2253566" cy="307777"/>
              </a:xfrm>
              <a:prstGeom prst="rect">
                <a:avLst/>
              </a:prstGeom>
              <a:blipFill>
                <a:blip r:embed="rId4"/>
                <a:stretch>
                  <a:fillRect l="-811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AA63B-6EAC-43DB-BB34-24D1AF090E1C}"/>
                  </a:ext>
                </a:extLst>
              </p:cNvPr>
              <p:cNvSpPr txBox="1"/>
              <p:nvPr/>
            </p:nvSpPr>
            <p:spPr>
              <a:xfrm>
                <a:off x="208025" y="4224120"/>
                <a:ext cx="3832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1400" i="1" dirty="0"/>
                  <a:t> </a:t>
                </a:r>
                <a:r>
                  <a:rPr lang="en-US" altLang="ko-KR" sz="1400" dirty="0"/>
                  <a:t>is obtained and then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sz="1400" b="1" i="1" dirty="0"/>
                  <a:t> </a:t>
                </a:r>
                <a:r>
                  <a:rPr lang="en-US" altLang="ko-KR" sz="1400" dirty="0"/>
                  <a:t>is known.</a:t>
                </a:r>
                <a:endParaRPr lang="ko-KR" altLang="en-US" sz="1400" b="1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AA63B-6EAC-43DB-BB34-24D1AF09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4224120"/>
                <a:ext cx="3832781" cy="307777"/>
              </a:xfrm>
              <a:prstGeom prst="rect">
                <a:avLst/>
              </a:prstGeom>
              <a:blipFill>
                <a:blip r:embed="rId5"/>
                <a:stretch>
                  <a:fillRect l="-477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FD360-29D4-4786-9D64-B67783028127}"/>
                  </a:ext>
                </a:extLst>
              </p:cNvPr>
              <p:cNvSpPr txBox="1"/>
              <p:nvPr/>
            </p:nvSpPr>
            <p:spPr>
              <a:xfrm>
                <a:off x="828275" y="4699794"/>
                <a:ext cx="2909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FD360-29D4-4786-9D64-B6778302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5" y="4699794"/>
                <a:ext cx="290996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323451-1C74-48D0-980D-E007CCA6A6A0}"/>
              </a:ext>
            </a:extLst>
          </p:cNvPr>
          <p:cNvSpPr txBox="1"/>
          <p:nvPr/>
        </p:nvSpPr>
        <p:spPr>
          <a:xfrm>
            <a:off x="208025" y="5396579"/>
            <a:ext cx="3298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All the intrinsic parameters are obtained.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37495-43ED-4F48-9414-466F8C843C94}"/>
                  </a:ext>
                </a:extLst>
              </p:cNvPr>
              <p:cNvSpPr txBox="1"/>
              <p:nvPr/>
            </p:nvSpPr>
            <p:spPr>
              <a:xfrm>
                <a:off x="208025" y="2579787"/>
                <a:ext cx="4846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Solution: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with the smallest eigenvalues</a:t>
                </a:r>
                <a:r>
                  <a:rPr lang="en-US" altLang="ko-KR" sz="1400" b="1" dirty="0"/>
                  <a:t>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37495-43ED-4F48-9414-466F8C84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2579787"/>
                <a:ext cx="4846776" cy="307777"/>
              </a:xfrm>
              <a:prstGeom prst="rect">
                <a:avLst/>
              </a:prstGeom>
              <a:blipFill>
                <a:blip r:embed="rId7"/>
                <a:stretch>
                  <a:fillRect l="-377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DEACE8-D511-4D42-835E-4537CD1A7B77}"/>
                  </a:ext>
                </a:extLst>
              </p:cNvPr>
              <p:cNvSpPr txBox="1"/>
              <p:nvPr/>
            </p:nvSpPr>
            <p:spPr>
              <a:xfrm>
                <a:off x="1857322" y="3088502"/>
                <a:ext cx="100040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𝑽𝒃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DEACE8-D511-4D42-835E-4537CD1A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22" y="3088502"/>
                <a:ext cx="1000402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CCB89-C847-4458-A720-737D3DA54F41}"/>
                  </a:ext>
                </a:extLst>
              </p:cNvPr>
              <p:cNvSpPr txBox="1"/>
              <p:nvPr/>
            </p:nvSpPr>
            <p:spPr>
              <a:xfrm>
                <a:off x="208025" y="3506499"/>
                <a:ext cx="22806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not exist.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CCB89-C847-4458-A720-737D3DA5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3506499"/>
                <a:ext cx="2280624" cy="307777"/>
              </a:xfrm>
              <a:prstGeom prst="rect">
                <a:avLst/>
              </a:prstGeom>
              <a:blipFill>
                <a:blip r:embed="rId9"/>
                <a:stretch>
                  <a:fillRect l="-802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F96B01-5063-4448-ABFF-4A5A4698B06F}"/>
                  </a:ext>
                </a:extLst>
              </p:cNvPr>
              <p:cNvSpPr txBox="1"/>
              <p:nvPr/>
            </p:nvSpPr>
            <p:spPr>
              <a:xfrm>
                <a:off x="5267550" y="992558"/>
                <a:ext cx="3643177" cy="2115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br>
                  <a:rPr lang="en-US" altLang="ko-KR" sz="1400" b="0" i="1" dirty="0"/>
                </a:br>
                <a:endParaRPr lang="ko-KR" altLang="en-US" sz="14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F96B01-5063-4448-ABFF-4A5A4698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50" y="992558"/>
                <a:ext cx="3643177" cy="2115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399542-81E0-4D38-8DE5-0E4E8787D445}"/>
              </a:ext>
            </a:extLst>
          </p:cNvPr>
          <p:cNvSpPr txBox="1"/>
          <p:nvPr/>
        </p:nvSpPr>
        <p:spPr>
          <a:xfrm>
            <a:off x="4972920" y="3506499"/>
            <a:ext cx="472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Once the intrinsic parameters are obtained, the extrinsic parameters for each image are readily computed.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EC59F-9FEE-45C6-86D7-CBDA35DECF8A}"/>
                  </a:ext>
                </a:extLst>
              </p:cNvPr>
              <p:cNvSpPr/>
              <p:nvPr/>
            </p:nvSpPr>
            <p:spPr>
              <a:xfrm>
                <a:off x="4972919" y="4123718"/>
                <a:ext cx="21162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aln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EC59F-9FEE-45C6-86D7-CBDA35DE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19" y="4123718"/>
                <a:ext cx="2116220" cy="307777"/>
              </a:xfrm>
              <a:prstGeom prst="rect">
                <a:avLst/>
              </a:prstGeom>
              <a:blipFill>
                <a:blip r:embed="rId11"/>
                <a:stretch>
                  <a:fillRect l="-865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809AD4-D7CB-4039-9250-44ADD2AA0405}"/>
                  </a:ext>
                </a:extLst>
              </p:cNvPr>
              <p:cNvSpPr txBox="1"/>
              <p:nvPr/>
            </p:nvSpPr>
            <p:spPr>
              <a:xfrm>
                <a:off x="6674278" y="4531897"/>
                <a:ext cx="139781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809AD4-D7CB-4039-9250-44ADD2AA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78" y="4531897"/>
                <a:ext cx="1397819" cy="13849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Spot searching</a:t>
            </a:r>
            <a:endParaRPr lang="ko-KR" altLang="en-US" sz="1600" dirty="0"/>
          </a:p>
        </p:txBody>
      </p:sp>
      <p:pic>
        <p:nvPicPr>
          <p:cNvPr id="7" name="그림 6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E6714EDB-581A-4BCC-92D2-D0B1778B5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83" y="1033853"/>
            <a:ext cx="1598865" cy="1199149"/>
          </a:xfrm>
          <a:prstGeom prst="rect">
            <a:avLst/>
          </a:prstGeom>
        </p:spPr>
      </p:pic>
      <p:pic>
        <p:nvPicPr>
          <p:cNvPr id="9" name="그림 8" descr="텍스트, 바둑판식, 타일이(가) 표시된 사진&#10;&#10;자동 생성된 설명">
            <a:extLst>
              <a:ext uri="{FF2B5EF4-FFF2-40B4-BE49-F238E27FC236}">
                <a16:creationId xmlns:a16="http://schemas.microsoft.com/office/drawing/2014/main" id="{C50E08AF-8B74-4481-A62E-DB7928608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11340" r="20902" b="14258"/>
          <a:stretch/>
        </p:blipFill>
        <p:spPr>
          <a:xfrm>
            <a:off x="673769" y="2632742"/>
            <a:ext cx="4145006" cy="3751847"/>
          </a:xfrm>
          <a:prstGeom prst="rect">
            <a:avLst/>
          </a:prstGeom>
        </p:spPr>
      </p:pic>
      <p:pic>
        <p:nvPicPr>
          <p:cNvPr id="11" name="그림 10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D004275C-7C2A-45C9-A939-F5B11ED53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10432" r="21369" b="14637"/>
          <a:stretch/>
        </p:blipFill>
        <p:spPr>
          <a:xfrm>
            <a:off x="4953000" y="2632742"/>
            <a:ext cx="4155087" cy="375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0CEC6A-034D-4600-A38C-40EBA20E4D16}"/>
              </a:ext>
            </a:extLst>
          </p:cNvPr>
          <p:cNvSpPr/>
          <p:nvPr/>
        </p:nvSpPr>
        <p:spPr>
          <a:xfrm>
            <a:off x="1513238" y="5060110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58E895-3E2B-4179-B675-FF14F663D3AD}"/>
              </a:ext>
            </a:extLst>
          </p:cNvPr>
          <p:cNvSpPr/>
          <p:nvPr/>
        </p:nvSpPr>
        <p:spPr>
          <a:xfrm>
            <a:off x="5777491" y="5169228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F9501-1C0D-4940-B6E1-F93EBDE72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latin typeface="LG스마트체2.0 SemiBold" panose="020B0600000101010101" pitchFamily="34" charset="-127"/>
                <a:ea typeface="LG스마트체2.0 SemiBold" panose="020B0600000101010101" pitchFamily="34" charset="-127"/>
              </a:rPr>
              <a:t>Lens Calibration</a:t>
            </a:r>
            <a:endParaRPr lang="ko-KR" altLang="en-US" dirty="0">
              <a:latin typeface="LG스마트체2.0 SemiBold" panose="020B0600000101010101" pitchFamily="34" charset="-127"/>
              <a:ea typeface="LG스마트체2.0 Semi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4580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Undistort the image</a:t>
            </a:r>
            <a:endParaRPr lang="ko-KR" altLang="en-US" sz="1600" dirty="0"/>
          </a:p>
        </p:txBody>
      </p:sp>
      <p:pic>
        <p:nvPicPr>
          <p:cNvPr id="32" name="그림 31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5BDB3109-349B-484F-9B16-CD9053EC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" y="2785034"/>
            <a:ext cx="4310794" cy="3233096"/>
          </a:xfrm>
          <a:prstGeom prst="rect">
            <a:avLst/>
          </a:prstGeom>
        </p:spPr>
      </p:pic>
      <p:pic>
        <p:nvPicPr>
          <p:cNvPr id="34" name="그림 33" descr="텍스트, 액자이(가) 표시된 사진&#10;&#10;자동 생성된 설명">
            <a:extLst>
              <a:ext uri="{FF2B5EF4-FFF2-40B4-BE49-F238E27FC236}">
                <a16:creationId xmlns:a16="http://schemas.microsoft.com/office/drawing/2014/main" id="{8017C3C1-38AA-4C33-954D-996E6654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02" y="2785034"/>
            <a:ext cx="4310795" cy="3233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F06FD0-F0CD-42FD-A626-A45524DBC721}"/>
              </a:ext>
            </a:extLst>
          </p:cNvPr>
          <p:cNvSpPr txBox="1"/>
          <p:nvPr/>
        </p:nvSpPr>
        <p:spPr>
          <a:xfrm>
            <a:off x="7702459" y="601813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Barrel distortion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EF01E2-6B67-45A4-93F8-645E0EE53C7D}"/>
              </a:ext>
            </a:extLst>
          </p:cNvPr>
          <p:cNvSpPr/>
          <p:nvPr/>
        </p:nvSpPr>
        <p:spPr>
          <a:xfrm>
            <a:off x="6717625" y="6128084"/>
            <a:ext cx="943494" cy="259378"/>
          </a:xfrm>
          <a:prstGeom prst="rightArrow">
            <a:avLst>
              <a:gd name="adj1" fmla="val 50000"/>
              <a:gd name="adj2" fmla="val 9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86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Algorithm required for Lens calibration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/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Zhengyou</a:t>
                </a:r>
                <a:r>
                  <a:rPr lang="en-US" altLang="ko-KR" dirty="0"/>
                  <a:t> Zhang’s technique.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to calibrate the lens and undistort the image. To obtain the intrinsic/extrinsic parameters.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Levenberg-Marquardt Algorithm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obtaining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estimation.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minor correction of the coordinate of the points on the image plane.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Corner detection algorithms.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accurate detection and localization of checkerboard corners.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A05BC4-3586-4BBB-BF17-B2A2B975FD19}"/>
              </a:ext>
            </a:extLst>
          </p:cNvPr>
          <p:cNvSpPr/>
          <p:nvPr/>
        </p:nvSpPr>
        <p:spPr>
          <a:xfrm>
            <a:off x="367553" y="1497106"/>
            <a:ext cx="6929718" cy="105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7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AD5-F0D8-4C97-9C18-C8EDEF9877CC}"/>
              </a:ext>
            </a:extLst>
          </p:cNvPr>
          <p:cNvSpPr txBox="1"/>
          <p:nvPr/>
        </p:nvSpPr>
        <p:spPr>
          <a:xfrm>
            <a:off x="6642602" y="15394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90cm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0C25E6D-F90C-424C-B1E1-1FB894B8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9938"/>
            <a:ext cx="3743664" cy="208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4F119-D94C-4FD1-A691-84244B1F9350}"/>
              </a:ext>
            </a:extLst>
          </p:cNvPr>
          <p:cNvSpPr txBox="1"/>
          <p:nvPr/>
        </p:nvSpPr>
        <p:spPr>
          <a:xfrm>
            <a:off x="2859106" y="15394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80cm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A144F-4353-43F9-AEC6-7B00808E7427}"/>
              </a:ext>
            </a:extLst>
          </p:cNvPr>
          <p:cNvSpPr txBox="1"/>
          <p:nvPr/>
        </p:nvSpPr>
        <p:spPr>
          <a:xfrm>
            <a:off x="4350244" y="591150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100cm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0DCF4-2031-48C6-82E5-F4832D10EFE8}"/>
              </a:ext>
            </a:extLst>
          </p:cNvPr>
          <p:cNvSpPr txBox="1"/>
          <p:nvPr/>
        </p:nvSpPr>
        <p:spPr>
          <a:xfrm>
            <a:off x="103288" y="695299"/>
            <a:ext cx="270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Lens Calibration in Jasper</a:t>
            </a:r>
            <a:endParaRPr lang="ko-KR" altLang="en-US" sz="16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AE166A-6642-470E-8C33-55B93927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" y="1969938"/>
            <a:ext cx="4782766" cy="265747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1A772A-7BC0-457D-B26C-DCBAE555F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60" y="4168295"/>
            <a:ext cx="4140210" cy="23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29627-E557-4036-9004-F6103C5B7A72}"/>
                  </a:ext>
                </a:extLst>
              </p:cNvPr>
              <p:cNvSpPr txBox="1"/>
              <p:nvPr/>
            </p:nvSpPr>
            <p:spPr>
              <a:xfrm>
                <a:off x="337731" y="2460176"/>
                <a:ext cx="923053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Can it be directly applied to IMX459?</a:t>
                </a:r>
                <a:endParaRPr lang="ko-KR" alt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LiDAR has all three coordinates,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. Then why should we adopt the calibration method for the 2D camera? Shouldn’t we calibrate LiDAR using the spherical coordinate?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29627-E557-4036-9004-F6103C5B7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1" y="2460176"/>
                <a:ext cx="9230537" cy="1631216"/>
              </a:xfrm>
              <a:prstGeom prst="rect">
                <a:avLst/>
              </a:prstGeom>
              <a:blipFill>
                <a:blip r:embed="rId2"/>
                <a:stretch>
                  <a:fillRect l="-660" t="-2247" b="-5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333A97-9204-4502-9709-8E2AD9470A4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260514" y="1465539"/>
            <a:ext cx="9534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B296CD-8EF9-4FCC-AE9B-211155BF34E9}"/>
              </a:ext>
            </a:extLst>
          </p:cNvPr>
          <p:cNvSpPr txBox="1"/>
          <p:nvPr/>
        </p:nvSpPr>
        <p:spPr>
          <a:xfrm>
            <a:off x="5605143" y="1760922"/>
            <a:ext cx="114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Geo 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Depth Cal.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AB1A6-4DAF-4F30-BB50-F04FDB650344}"/>
              </a:ext>
            </a:extLst>
          </p:cNvPr>
          <p:cNvSpPr txBox="1"/>
          <p:nvPr/>
        </p:nvSpPr>
        <p:spPr>
          <a:xfrm>
            <a:off x="7795265" y="176092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FPN Cal.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A7AB0-3704-47F6-8747-9B30E61BE65C}"/>
              </a:ext>
            </a:extLst>
          </p:cNvPr>
          <p:cNvSpPr txBox="1"/>
          <p:nvPr/>
        </p:nvSpPr>
        <p:spPr>
          <a:xfrm>
            <a:off x="3213999" y="176092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TDC Cal.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/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measure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Spot finding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blipFill>
                <a:blip r:embed="rId2"/>
                <a:stretch>
                  <a:fillRect l="-952" t="-3488" r="-47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A92694B-1D9D-4E96-92C2-FD3FF0F6A45A}"/>
              </a:ext>
            </a:extLst>
          </p:cNvPr>
          <p:cNvSpPr txBox="1"/>
          <p:nvPr/>
        </p:nvSpPr>
        <p:spPr>
          <a:xfrm>
            <a:off x="820514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Dark Box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7E675-52E5-494F-ABBD-6AE14881ABB6}"/>
              </a:ext>
            </a:extLst>
          </p:cNvPr>
          <p:cNvSpPr txBox="1"/>
          <p:nvPr/>
        </p:nvSpPr>
        <p:spPr>
          <a:xfrm>
            <a:off x="3213999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LPFF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5AB83-4498-4EDC-840D-A5456DBBAFBC}"/>
              </a:ext>
            </a:extLst>
          </p:cNvPr>
          <p:cNvSpPr txBox="1"/>
          <p:nvPr/>
        </p:nvSpPr>
        <p:spPr>
          <a:xfrm>
            <a:off x="5605143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Rail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86-1AB8-4B21-BDDF-2BF26C268E48}"/>
              </a:ext>
            </a:extLst>
          </p:cNvPr>
          <p:cNvSpPr txBox="1"/>
          <p:nvPr/>
        </p:nvSpPr>
        <p:spPr>
          <a:xfrm>
            <a:off x="7795265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P2P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16039-F0DC-4253-ACB4-CE3DD552A014}"/>
              </a:ext>
            </a:extLst>
          </p:cNvPr>
          <p:cNvSpPr txBox="1"/>
          <p:nvPr/>
        </p:nvSpPr>
        <p:spPr>
          <a:xfrm>
            <a:off x="103288" y="695299"/>
            <a:ext cx="310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Jasper Calibration BM process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A5E2B-A955-41E4-9173-26D42BBB3A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53999" y="1465539"/>
            <a:ext cx="95114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3E37B2-610D-4FB1-8B26-FC24894B88C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045143" y="1465539"/>
            <a:ext cx="75012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FF2167-509E-44A7-9043-02520B08CE8B}"/>
              </a:ext>
            </a:extLst>
          </p:cNvPr>
          <p:cNvSpPr txBox="1"/>
          <p:nvPr/>
        </p:nvSpPr>
        <p:spPr>
          <a:xfrm>
            <a:off x="101722" y="2609897"/>
            <a:ext cx="250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LPFF</a:t>
            </a:r>
            <a:r>
              <a:rPr lang="ko-KR" altLang="en-US" sz="1600" dirty="0"/>
              <a:t> </a:t>
            </a:r>
            <a:r>
              <a:rPr lang="en-US" altLang="ko-KR" sz="1600" dirty="0"/>
              <a:t>TDC</a:t>
            </a:r>
            <a:r>
              <a:rPr lang="ko-KR" altLang="en-US" sz="1600" dirty="0"/>
              <a:t> </a:t>
            </a:r>
            <a:r>
              <a:rPr lang="en-US" altLang="ko-KR" sz="1600" dirty="0"/>
              <a:t>Linearization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A95483-D7C8-4494-94C2-95CD79E0CF1E}"/>
              </a:ext>
            </a:extLst>
          </p:cNvPr>
          <p:cNvSpPr txBox="1"/>
          <p:nvPr/>
        </p:nvSpPr>
        <p:spPr>
          <a:xfrm>
            <a:off x="4993139" y="3219711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Python code for TDC linearization</a:t>
            </a:r>
            <a:endParaRPr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55288B9-3932-4F6B-A994-4A87C82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39" y="3472470"/>
            <a:ext cx="4339395" cy="14464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68394E-6A71-4E6D-93C4-EB4B9A1DF0CD}"/>
              </a:ext>
            </a:extLst>
          </p:cNvPr>
          <p:cNvGrpSpPr/>
          <p:nvPr/>
        </p:nvGrpSpPr>
        <p:grpSpPr>
          <a:xfrm>
            <a:off x="2450801" y="3444175"/>
            <a:ext cx="2203198" cy="1800444"/>
            <a:chOff x="473421" y="4389743"/>
            <a:chExt cx="2563935" cy="209523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DEA531B-C7D6-4E74-A6AF-05667749E96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40873" y="5552878"/>
              <a:ext cx="449489" cy="535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8EC5702-2813-47A4-8DA3-F12AD1CD4021}"/>
                </a:ext>
              </a:extLst>
            </p:cNvPr>
            <p:cNvCxnSpPr/>
            <p:nvPr/>
          </p:nvCxnSpPr>
          <p:spPr>
            <a:xfrm flipV="1">
              <a:off x="847288" y="4389743"/>
              <a:ext cx="0" cy="1817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C126BE-7433-4C76-A23D-062521145DF4}"/>
                </a:ext>
              </a:extLst>
            </p:cNvPr>
            <p:cNvCxnSpPr/>
            <p:nvPr/>
          </p:nvCxnSpPr>
          <p:spPr>
            <a:xfrm>
              <a:off x="704557" y="5974095"/>
              <a:ext cx="19213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EF466C6-F764-4709-A70A-AE2EBC057B38}"/>
                </a:ext>
              </a:extLst>
            </p:cNvPr>
            <p:cNvCxnSpPr/>
            <p:nvPr/>
          </p:nvCxnSpPr>
          <p:spPr>
            <a:xfrm flipV="1">
              <a:off x="1291582" y="4470744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FEB62A-7208-4A93-8BC8-10C256AE5832}"/>
                </a:ext>
              </a:extLst>
            </p:cNvPr>
            <p:cNvCxnSpPr/>
            <p:nvPr/>
          </p:nvCxnSpPr>
          <p:spPr>
            <a:xfrm flipV="1">
              <a:off x="1735877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F49A07-5744-4001-B565-B65DDE2A34A1}"/>
                </a:ext>
              </a:extLst>
            </p:cNvPr>
            <p:cNvCxnSpPr/>
            <p:nvPr/>
          </p:nvCxnSpPr>
          <p:spPr>
            <a:xfrm flipV="1">
              <a:off x="2180170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662600-F2D7-417D-AB5C-F38221CFAF59}"/>
                </a:ext>
              </a:extLst>
            </p:cNvPr>
            <p:cNvCxnSpPr/>
            <p:nvPr/>
          </p:nvCxnSpPr>
          <p:spPr>
            <a:xfrm>
              <a:off x="704557" y="55432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E691760-DBDA-4993-8AC1-7958D8EF1E6D}"/>
                </a:ext>
              </a:extLst>
            </p:cNvPr>
            <p:cNvCxnSpPr/>
            <p:nvPr/>
          </p:nvCxnSpPr>
          <p:spPr>
            <a:xfrm>
              <a:off x="704557" y="51124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A4ABB6-7EB6-4C88-974A-0EC9F8E131C6}"/>
                </a:ext>
              </a:extLst>
            </p:cNvPr>
            <p:cNvCxnSpPr/>
            <p:nvPr/>
          </p:nvCxnSpPr>
          <p:spPr>
            <a:xfrm>
              <a:off x="674913" y="4681694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2DBE2C-28A3-4926-B430-B38EA924F639}"/>
                </a:ext>
              </a:extLst>
            </p:cNvPr>
            <p:cNvSpPr/>
            <p:nvPr/>
          </p:nvSpPr>
          <p:spPr>
            <a:xfrm>
              <a:off x="1874906" y="5081254"/>
              <a:ext cx="304713" cy="7565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975748-10CA-413F-A6B4-F340557A40CE}"/>
                </a:ext>
              </a:extLst>
            </p:cNvPr>
            <p:cNvSpPr/>
            <p:nvPr/>
          </p:nvSpPr>
          <p:spPr>
            <a:xfrm>
              <a:off x="2183474" y="4652093"/>
              <a:ext cx="439159" cy="698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32A10C-BB61-4836-ABEC-23E27462BE0F}"/>
                </a:ext>
              </a:extLst>
            </p:cNvPr>
            <p:cNvSpPr txBox="1"/>
            <p:nvPr/>
          </p:nvSpPr>
          <p:spPr>
            <a:xfrm>
              <a:off x="473421" y="586447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305A3E-212E-4DA9-B97E-8225CF95F55D}"/>
                </a:ext>
              </a:extLst>
            </p:cNvPr>
            <p:cNvSpPr txBox="1"/>
            <p:nvPr/>
          </p:nvSpPr>
          <p:spPr>
            <a:xfrm>
              <a:off x="480876" y="5417458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F32586-5F8A-4E62-A743-E3BB4748A2CD}"/>
                </a:ext>
              </a:extLst>
            </p:cNvPr>
            <p:cNvSpPr txBox="1"/>
            <p:nvPr/>
          </p:nvSpPr>
          <p:spPr>
            <a:xfrm>
              <a:off x="481703" y="4991267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52BE6C-C25B-4938-A971-164D0958EEA1}"/>
                </a:ext>
              </a:extLst>
            </p:cNvPr>
            <p:cNvSpPr txBox="1"/>
            <p:nvPr/>
          </p:nvSpPr>
          <p:spPr>
            <a:xfrm>
              <a:off x="473421" y="4565227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650AB70-4D95-4128-8F61-D12746FF6D72}"/>
                </a:ext>
              </a:extLst>
            </p:cNvPr>
            <p:cNvCxnSpPr>
              <a:cxnSpLocks/>
              <a:stCxn id="47" idx="1"/>
              <a:endCxn id="37" idx="1"/>
            </p:cNvCxnSpPr>
            <p:nvPr/>
          </p:nvCxnSpPr>
          <p:spPr>
            <a:xfrm flipV="1">
              <a:off x="1190362" y="5119080"/>
              <a:ext cx="684543" cy="4337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B21382B-E345-454C-9DBD-9D9F4733567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H="1">
              <a:off x="1874906" y="4437769"/>
              <a:ext cx="375839" cy="6813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40AFC63-DEE0-4560-AD47-08A0FF02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76" y="4505437"/>
              <a:ext cx="1797420" cy="1764103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1D315B-2945-4ABE-9D46-3EF55F381733}"/>
                </a:ext>
              </a:extLst>
            </p:cNvPr>
            <p:cNvSpPr/>
            <p:nvPr/>
          </p:nvSpPr>
          <p:spPr>
            <a:xfrm>
              <a:off x="851468" y="5933737"/>
              <a:ext cx="338892" cy="8071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09EB6B0-3B4D-43E9-8172-BE0D7A0001E1}"/>
                </a:ext>
              </a:extLst>
            </p:cNvPr>
            <p:cNvSpPr/>
            <p:nvPr/>
          </p:nvSpPr>
          <p:spPr>
            <a:xfrm>
              <a:off x="1190362" y="5518890"/>
              <a:ext cx="685096" cy="679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275473-AEAC-43CB-BE84-EF85C922F2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6139889"/>
              <a:ext cx="108151" cy="149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5F3E3D-DBB9-4899-9B52-D7722D90348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5841719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6F71BAE-3C3D-471D-A448-D9948E36499A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03" y="536019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816944-C6BE-49C8-8C9B-34195E01DB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5458" y="534891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E3A5AC0-3753-4F12-9E96-7C0A235BC7FA}"/>
                </a:ext>
              </a:extLst>
            </p:cNvPr>
            <p:cNvCxnSpPr>
              <a:cxnSpLocks/>
            </p:cNvCxnSpPr>
            <p:nvPr/>
          </p:nvCxnSpPr>
          <p:spPr>
            <a:xfrm>
              <a:off x="1631665" y="5648518"/>
              <a:ext cx="2404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2CF8EF-61FC-4383-A679-164DF8C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1871071" y="4893174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B3FE74-6428-4845-81E0-B56AB52AC595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73" y="5264808"/>
              <a:ext cx="1388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868BD9E-6A3F-4DD8-AE80-9D4D743DFD14}"/>
                    </a:ext>
                  </a:extLst>
                </p:cNvPr>
                <p:cNvSpPr txBox="1"/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=−0.2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E7C933-72E9-4831-8DB8-72BD6F075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blipFill>
                  <a:blip r:embed="rId6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8423DA5-0442-4C07-9482-5BBFA2B5F803}"/>
                    </a:ext>
                  </a:extLst>
                </p:cNvPr>
                <p:cNvSpPr txBox="1"/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=0.5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C53D23-4FC9-456C-B3E2-1154322E4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blipFill>
                  <a:blip r:embed="rId7"/>
                  <a:stretch>
                    <a:fillRect r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CA4610D-C8D5-44ED-BAAE-C84AAF2DC592}"/>
                    </a:ext>
                  </a:extLst>
                </p:cNvPr>
                <p:cNvSpPr txBox="1"/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=−0.3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89AEBD6-EB9D-4D12-B8DF-2F691EE55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blipFill>
                  <a:blip r:embed="rId8"/>
                  <a:stretch>
                    <a:fillRect r="-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9FC74E-3C20-4EFE-A14D-CBBB48A7C7F3}"/>
                    </a:ext>
                  </a:extLst>
                </p:cNvPr>
                <p:cNvSpPr txBox="1"/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7BDCA2A-7456-4FBB-91B4-DDB84DF6A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blipFill>
                  <a:blip r:embed="rId9"/>
                  <a:stretch>
                    <a:fillRect r="-39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8F2DD4-D284-45A3-B856-B7DFC5275EFC}"/>
                </a:ext>
              </a:extLst>
            </p:cNvPr>
            <p:cNvSpPr txBox="1"/>
            <p:nvPr/>
          </p:nvSpPr>
          <p:spPr>
            <a:xfrm>
              <a:off x="2570417" y="5872300"/>
              <a:ext cx="4068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9CC9B02-D026-4B0B-AE47-AFE9952798D7}"/>
              </a:ext>
            </a:extLst>
          </p:cNvPr>
          <p:cNvSpPr txBox="1"/>
          <p:nvPr/>
        </p:nvSpPr>
        <p:spPr>
          <a:xfrm>
            <a:off x="120019" y="3226249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Definition of Differential Non-Linearity</a:t>
            </a:r>
            <a:endParaRPr lang="ko-KR" altLang="en-US" sz="10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791BD9-3B8A-450D-A71F-23356E2D0386}"/>
              </a:ext>
            </a:extLst>
          </p:cNvPr>
          <p:cNvGrpSpPr/>
          <p:nvPr/>
        </p:nvGrpSpPr>
        <p:grpSpPr>
          <a:xfrm>
            <a:off x="207233" y="3498003"/>
            <a:ext cx="2140437" cy="1549562"/>
            <a:chOff x="272059" y="4321255"/>
            <a:chExt cx="2303452" cy="166757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AFBE055-8BD1-4578-8E98-C832B9D45EB2}"/>
                </a:ext>
              </a:extLst>
            </p:cNvPr>
            <p:cNvCxnSpPr/>
            <p:nvPr/>
          </p:nvCxnSpPr>
          <p:spPr>
            <a:xfrm flipV="1">
              <a:off x="628743" y="4438103"/>
              <a:ext cx="0" cy="1468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E389ABB-A415-4083-96BF-A094053678A4}"/>
                </a:ext>
              </a:extLst>
            </p:cNvPr>
            <p:cNvCxnSpPr/>
            <p:nvPr/>
          </p:nvCxnSpPr>
          <p:spPr>
            <a:xfrm>
              <a:off x="506331" y="5718718"/>
              <a:ext cx="164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354C99F-E587-41EE-8BC4-ABF9FCB79A31}"/>
                </a:ext>
              </a:extLst>
            </p:cNvPr>
            <p:cNvSpPr/>
            <p:nvPr/>
          </p:nvSpPr>
          <p:spPr>
            <a:xfrm>
              <a:off x="628743" y="5690469"/>
              <a:ext cx="381043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B71E019-AD87-442B-8B17-5A9E62567619}"/>
                </a:ext>
              </a:extLst>
            </p:cNvPr>
            <p:cNvCxnSpPr/>
            <p:nvPr/>
          </p:nvCxnSpPr>
          <p:spPr>
            <a:xfrm flipV="1">
              <a:off x="1009787" y="4503576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123F65B-B98E-4EF2-A17C-9CC831070959}"/>
                </a:ext>
              </a:extLst>
            </p:cNvPr>
            <p:cNvCxnSpPr/>
            <p:nvPr/>
          </p:nvCxnSpPr>
          <p:spPr>
            <a:xfrm flipV="1">
              <a:off x="1390831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4CF4CC8-ADA6-49C5-9EB9-20D77B7C27C2}"/>
                </a:ext>
              </a:extLst>
            </p:cNvPr>
            <p:cNvCxnSpPr/>
            <p:nvPr/>
          </p:nvCxnSpPr>
          <p:spPr>
            <a:xfrm flipV="1">
              <a:off x="1771874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72E0454-34CA-4351-8A3A-92223EA5C123}"/>
                </a:ext>
              </a:extLst>
            </p:cNvPr>
            <p:cNvSpPr/>
            <p:nvPr/>
          </p:nvSpPr>
          <p:spPr>
            <a:xfrm>
              <a:off x="1012927" y="5346407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C736FA3-485D-4DF6-8683-1AEB06ED0946}"/>
                </a:ext>
              </a:extLst>
            </p:cNvPr>
            <p:cNvCxnSpPr/>
            <p:nvPr/>
          </p:nvCxnSpPr>
          <p:spPr>
            <a:xfrm>
              <a:off x="506331" y="5370507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A3E9032-4A49-4656-9D0F-50882196A634}"/>
                </a:ext>
              </a:extLst>
            </p:cNvPr>
            <p:cNvCxnSpPr/>
            <p:nvPr/>
          </p:nvCxnSpPr>
          <p:spPr>
            <a:xfrm>
              <a:off x="506331" y="5022295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2513655-5DFC-4D27-999B-294BE810E4AF}"/>
                </a:ext>
              </a:extLst>
            </p:cNvPr>
            <p:cNvCxnSpPr/>
            <p:nvPr/>
          </p:nvCxnSpPr>
          <p:spPr>
            <a:xfrm>
              <a:off x="480907" y="4674084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52CC41E-8A06-46AE-AA04-C9A352F700FE}"/>
                </a:ext>
              </a:extLst>
            </p:cNvPr>
            <p:cNvSpPr/>
            <p:nvPr/>
          </p:nvSpPr>
          <p:spPr>
            <a:xfrm>
              <a:off x="1394761" y="4997044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7CAE7D8-C014-4597-8325-CF4A61C54E60}"/>
                </a:ext>
              </a:extLst>
            </p:cNvPr>
            <p:cNvSpPr/>
            <p:nvPr/>
          </p:nvSpPr>
          <p:spPr>
            <a:xfrm>
              <a:off x="1774708" y="4650158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D8E06E5-9E0E-4A69-96B5-AFD45CDFC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" y="4321255"/>
              <a:ext cx="1802807" cy="16675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0D52FF-0D43-468D-8536-2EF9E972EA88}"/>
                </a:ext>
              </a:extLst>
            </p:cNvPr>
            <p:cNvSpPr txBox="1"/>
            <p:nvPr/>
          </p:nvSpPr>
          <p:spPr>
            <a:xfrm>
              <a:off x="272059" y="560853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4F420C-F985-4051-B925-DD832B8F3EDB}"/>
                </a:ext>
              </a:extLst>
            </p:cNvPr>
            <p:cNvSpPr txBox="1"/>
            <p:nvPr/>
          </p:nvSpPr>
          <p:spPr>
            <a:xfrm>
              <a:off x="278453" y="5247215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879ECB-B12B-480B-BFE1-E67960AC4C3E}"/>
                </a:ext>
              </a:extLst>
            </p:cNvPr>
            <p:cNvSpPr txBox="1"/>
            <p:nvPr/>
          </p:nvSpPr>
          <p:spPr>
            <a:xfrm>
              <a:off x="279162" y="4902729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941DE0-429C-45A3-904A-4A54C1ED8DB8}"/>
                </a:ext>
              </a:extLst>
            </p:cNvPr>
            <p:cNvSpPr txBox="1"/>
            <p:nvPr/>
          </p:nvSpPr>
          <p:spPr>
            <a:xfrm>
              <a:off x="272059" y="4558366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E1B9E5-22F9-4A57-8B24-44A18338D87B}"/>
                </a:ext>
              </a:extLst>
            </p:cNvPr>
            <p:cNvSpPr txBox="1"/>
            <p:nvPr/>
          </p:nvSpPr>
          <p:spPr>
            <a:xfrm>
              <a:off x="2099165" y="5623428"/>
              <a:ext cx="4763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23E7A4F-5192-49E9-A38B-F72C6B02D223}"/>
              </a:ext>
            </a:extLst>
          </p:cNvPr>
          <p:cNvSpPr txBox="1"/>
          <p:nvPr/>
        </p:nvSpPr>
        <p:spPr>
          <a:xfrm>
            <a:off x="588048" y="3747898"/>
            <a:ext cx="78557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Ideal TDC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13A884-6B4D-4DEE-9D07-D211A5A58E64}"/>
              </a:ext>
            </a:extLst>
          </p:cNvPr>
          <p:cNvSpPr txBox="1"/>
          <p:nvPr/>
        </p:nvSpPr>
        <p:spPr>
          <a:xfrm>
            <a:off x="2217647" y="3737723"/>
            <a:ext cx="123433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Conventional TDC</a:t>
            </a:r>
            <a:endParaRPr lang="ko-KR" altLang="en-US" sz="1050" dirty="0"/>
          </a:p>
        </p:txBody>
      </p:sp>
      <p:pic>
        <p:nvPicPr>
          <p:cNvPr id="107" name="그림 2">
            <a:extLst>
              <a:ext uri="{FF2B5EF4-FFF2-40B4-BE49-F238E27FC236}">
                <a16:creationId xmlns:a16="http://schemas.microsoft.com/office/drawing/2014/main" id="{3E225EE1-B6F7-4BA5-B295-21B3278F98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3139" y="5042395"/>
            <a:ext cx="2483342" cy="1280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/>
              <p:nvPr/>
            </p:nvSpPr>
            <p:spPr>
              <a:xfrm>
                <a:off x="7412606" y="5279889"/>
                <a:ext cx="2427268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Jasper</a:t>
                </a:r>
                <a:r>
                  <a:rPr lang="ko-KR" altLang="en-US" sz="1100" dirty="0"/>
                  <a:t>의 </a:t>
                </a:r>
                <a:r>
                  <a:rPr lang="en-US" altLang="ko-KR" sz="1100" dirty="0"/>
                  <a:t>DNL </a:t>
                </a:r>
                <a:r>
                  <a:rPr lang="ko-KR" altLang="en-US" sz="1100" dirty="0"/>
                  <a:t>측정값</a:t>
                </a:r>
                <a:br>
                  <a:rPr lang="en-US" altLang="ko-KR" sz="1100" dirty="0"/>
                </a:br>
                <a:r>
                  <a:rPr lang="en-US" altLang="ko-KR" sz="1100" dirty="0"/>
                  <a:t>DNL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100" dirty="0"/>
                  <a:t> [0.71, 1.66] </a:t>
                </a:r>
                <a:r>
                  <a:rPr lang="ko-KR" altLang="en-US" sz="1100" dirty="0"/>
                  <a:t>일 때 양품 판정</a:t>
                </a:r>
                <a:r>
                  <a:rPr lang="en-US" altLang="ko-KR" sz="1100" dirty="0"/>
                  <a:t>.</a:t>
                </a:r>
                <a:br>
                  <a:rPr lang="en-US" altLang="ko-KR" sz="1100" dirty="0"/>
                </a:br>
                <a:r>
                  <a:rPr lang="ko-KR" altLang="en-US" sz="1100" dirty="0"/>
                  <a:t>통상적으로 </a:t>
                </a:r>
                <a:r>
                  <a:rPr lang="en-US" altLang="ko-KR" sz="1100" dirty="0"/>
                  <a:t>[0.8, 1.2]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in Jasper case</a:t>
                </a:r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06" y="5279889"/>
                <a:ext cx="2427268" cy="600164"/>
              </a:xfrm>
              <a:prstGeom prst="rect">
                <a:avLst/>
              </a:prstGeom>
              <a:blipFill>
                <a:blip r:embed="rId11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BE496678-4871-49D6-861F-B3B4816349AE}"/>
              </a:ext>
            </a:extLst>
          </p:cNvPr>
          <p:cNvSpPr/>
          <p:nvPr/>
        </p:nvSpPr>
        <p:spPr>
          <a:xfrm>
            <a:off x="3252796" y="1754271"/>
            <a:ext cx="98213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BBA6615-68D8-4385-A51D-8F490B21042D}"/>
              </a:ext>
            </a:extLst>
          </p:cNvPr>
          <p:cNvSpPr/>
          <p:nvPr/>
        </p:nvSpPr>
        <p:spPr>
          <a:xfrm>
            <a:off x="5629067" y="1807828"/>
            <a:ext cx="982137" cy="228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4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73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Summarized Lens Calibration process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B7D2A-B07C-4C03-9A74-E115C456BAD5}"/>
              </a:ext>
            </a:extLst>
          </p:cNvPr>
          <p:cNvSpPr txBox="1"/>
          <p:nvPr/>
        </p:nvSpPr>
        <p:spPr>
          <a:xfrm>
            <a:off x="368673" y="1535766"/>
            <a:ext cx="8856009" cy="336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Print a pattern and attach it to a planar surface.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Take several images with different locations and orientations by moving either the plane or camera.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Detect the corners of the chessboard.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Estimate intrinsic and extrinsic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Refine the found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Obtain the distortion parameters and undistort the image.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Repeat 4~6 until all the parameters converge.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/>
              <p:nvPr/>
            </p:nvSpPr>
            <p:spPr>
              <a:xfrm>
                <a:off x="4482353" y="2848381"/>
                <a:ext cx="3072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53" y="2848381"/>
                <a:ext cx="307250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/>
              <p:nvPr/>
            </p:nvSpPr>
            <p:spPr>
              <a:xfrm>
                <a:off x="5047130" y="3218021"/>
                <a:ext cx="2276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30" y="3218021"/>
                <a:ext cx="227677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/>
              <p:nvPr/>
            </p:nvSpPr>
            <p:spPr>
              <a:xfrm>
                <a:off x="3658288" y="3674692"/>
                <a:ext cx="403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288" y="3674692"/>
                <a:ext cx="403976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/>
              <p:nvPr/>
            </p:nvSpPr>
            <p:spPr>
              <a:xfrm>
                <a:off x="6453791" y="4089266"/>
                <a:ext cx="308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model.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91" y="4089266"/>
                <a:ext cx="3083536" cy="369332"/>
              </a:xfrm>
              <a:prstGeom prst="rect">
                <a:avLst/>
              </a:prstGeom>
              <a:blipFill>
                <a:blip r:embed="rId5"/>
                <a:stretch>
                  <a:fillRect t="-10000" r="-98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97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Classification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2915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Errors in Geometrical optics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B74BC-F987-4D3E-9A47-037CE14F6BDB}"/>
              </a:ext>
            </a:extLst>
          </p:cNvPr>
          <p:cNvSpPr txBox="1"/>
          <p:nvPr/>
        </p:nvSpPr>
        <p:spPr>
          <a:xfrm>
            <a:off x="728138" y="1834217"/>
            <a:ext cx="22904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Monochromatic aberrations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C778DF-19E6-43C4-AB04-C87C874D3B37}"/>
              </a:ext>
            </a:extLst>
          </p:cNvPr>
          <p:cNvSpPr/>
          <p:nvPr/>
        </p:nvSpPr>
        <p:spPr>
          <a:xfrm>
            <a:off x="334472" y="1290381"/>
            <a:ext cx="110940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Aberrations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9BE0CA-B02A-4CB3-8FB5-BE9EAE45E1A9}"/>
              </a:ext>
            </a:extLst>
          </p:cNvPr>
          <p:cNvSpPr txBox="1"/>
          <p:nvPr/>
        </p:nvSpPr>
        <p:spPr>
          <a:xfrm>
            <a:off x="731813" y="5017434"/>
            <a:ext cx="1884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Chromatic aberrations</a:t>
            </a:r>
            <a:endParaRPr lang="ko-KR" altLang="en-US" sz="1400" dirty="0"/>
          </a:p>
        </p:txBody>
      </p:sp>
      <p:cxnSp>
        <p:nvCxnSpPr>
          <p:cNvPr id="57" name="직선 연결선 11">
            <a:extLst>
              <a:ext uri="{FF2B5EF4-FFF2-40B4-BE49-F238E27FC236}">
                <a16:creationId xmlns:a16="http://schemas.microsoft.com/office/drawing/2014/main" id="{A54CD528-99AD-4BFB-B331-9645F9419F5C}"/>
              </a:ext>
            </a:extLst>
          </p:cNvPr>
          <p:cNvCxnSpPr>
            <a:cxnSpLocks/>
          </p:cNvCxnSpPr>
          <p:nvPr/>
        </p:nvCxnSpPr>
        <p:spPr>
          <a:xfrm flipH="1">
            <a:off x="482142" y="1666064"/>
            <a:ext cx="1" cy="35164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114D597-62CE-4242-8F7E-ECA51ADEDA7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82141" y="1986011"/>
            <a:ext cx="245997" cy="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04B51D1-F967-4B44-8C4B-D0A353C65CA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85816" y="5171323"/>
            <a:ext cx="245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DF07A67-BFB4-40E5-BD18-90202269487D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3018573" y="1988106"/>
            <a:ext cx="87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11">
            <a:extLst>
              <a:ext uri="{FF2B5EF4-FFF2-40B4-BE49-F238E27FC236}">
                <a16:creationId xmlns:a16="http://schemas.microsoft.com/office/drawing/2014/main" id="{0F4F72B0-7405-4DFE-8487-28791F700596}"/>
              </a:ext>
            </a:extLst>
          </p:cNvPr>
          <p:cNvCxnSpPr>
            <a:cxnSpLocks/>
          </p:cNvCxnSpPr>
          <p:nvPr/>
        </p:nvCxnSpPr>
        <p:spPr>
          <a:xfrm>
            <a:off x="3651602" y="1986011"/>
            <a:ext cx="0" cy="163938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6204AA-8D5C-43B9-B2BE-54E2896E859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49356" y="2373438"/>
            <a:ext cx="24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C0E807D-4EFA-459C-A908-ED0C8E634A0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55708" y="2791153"/>
            <a:ext cx="24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A08CF5-5339-40C4-8C12-A1EFF793AEA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653843" y="3215892"/>
            <a:ext cx="243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F547C19-6174-4CE8-94DA-93A40D57832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649356" y="3625392"/>
            <a:ext cx="24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A72666-65DA-4459-933A-45427E2FD61D}"/>
              </a:ext>
            </a:extLst>
          </p:cNvPr>
          <p:cNvSpPr txBox="1"/>
          <p:nvPr/>
        </p:nvSpPr>
        <p:spPr>
          <a:xfrm>
            <a:off x="3897596" y="1834217"/>
            <a:ext cx="17911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Spherical aberrations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F023E0-978B-43CD-B658-5F6AC33A4969}"/>
              </a:ext>
            </a:extLst>
          </p:cNvPr>
          <p:cNvSpPr txBox="1"/>
          <p:nvPr/>
        </p:nvSpPr>
        <p:spPr>
          <a:xfrm>
            <a:off x="3897596" y="2219549"/>
            <a:ext cx="6190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Coma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DED5FA-ED10-4D10-BD8F-929AC61030D0}"/>
              </a:ext>
            </a:extLst>
          </p:cNvPr>
          <p:cNvSpPr txBox="1"/>
          <p:nvPr/>
        </p:nvSpPr>
        <p:spPr>
          <a:xfrm>
            <a:off x="3897596" y="2637264"/>
            <a:ext cx="11512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Astigmatism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28A4A-C8D1-42AE-8AA9-DCE6EB2A021B}"/>
              </a:ext>
            </a:extLst>
          </p:cNvPr>
          <p:cNvSpPr txBox="1"/>
          <p:nvPr/>
        </p:nvSpPr>
        <p:spPr>
          <a:xfrm>
            <a:off x="3897596" y="3062003"/>
            <a:ext cx="13279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Field curvature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05EB46-CAB8-417C-8373-B672ACB43305}"/>
              </a:ext>
            </a:extLst>
          </p:cNvPr>
          <p:cNvSpPr txBox="1"/>
          <p:nvPr/>
        </p:nvSpPr>
        <p:spPr>
          <a:xfrm>
            <a:off x="3897596" y="3471503"/>
            <a:ext cx="1040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Distortions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9D7636-2CD2-45BF-B077-22CDA82BA58A}"/>
              </a:ext>
            </a:extLst>
          </p:cNvPr>
          <p:cNvCxnSpPr>
            <a:cxnSpLocks/>
          </p:cNvCxnSpPr>
          <p:nvPr/>
        </p:nvCxnSpPr>
        <p:spPr>
          <a:xfrm>
            <a:off x="4399053" y="3775374"/>
            <a:ext cx="0" cy="241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6C8C7A1-8D71-4BE7-ADD3-E25626737E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399053" y="408003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68B7D3-5209-49D5-86AA-7085308A3EDB}"/>
              </a:ext>
            </a:extLst>
          </p:cNvPr>
          <p:cNvSpPr txBox="1"/>
          <p:nvPr/>
        </p:nvSpPr>
        <p:spPr>
          <a:xfrm>
            <a:off x="4719496" y="3926148"/>
            <a:ext cx="64312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Radial</a:t>
            </a:r>
            <a:endParaRPr lang="ko-KR" altLang="en-US" sz="14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5B1458-9B56-4FEA-A4DB-ABE0B2FE7BB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394571" y="5748323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5F723B-2A40-4A76-9B23-6DA0FFDB6F6D}"/>
              </a:ext>
            </a:extLst>
          </p:cNvPr>
          <p:cNvSpPr txBox="1"/>
          <p:nvPr/>
        </p:nvSpPr>
        <p:spPr>
          <a:xfrm>
            <a:off x="4715014" y="5594435"/>
            <a:ext cx="96128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Tangential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AEFAC7-FC01-4DB9-B028-0CD05702E095}"/>
              </a:ext>
            </a:extLst>
          </p:cNvPr>
          <p:cNvCxnSpPr>
            <a:cxnSpLocks/>
          </p:cNvCxnSpPr>
          <p:nvPr/>
        </p:nvCxnSpPr>
        <p:spPr>
          <a:xfrm>
            <a:off x="5043566" y="4233925"/>
            <a:ext cx="0" cy="110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B011178-8279-4C7E-A2B8-C42F9EFA1CA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46073" y="452175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919F8C6-1F39-4F65-A329-A16C91CCDC5B}"/>
              </a:ext>
            </a:extLst>
          </p:cNvPr>
          <p:cNvSpPr txBox="1"/>
          <p:nvPr/>
        </p:nvSpPr>
        <p:spPr>
          <a:xfrm>
            <a:off x="5366516" y="4367868"/>
            <a:ext cx="639534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Barrel</a:t>
            </a:r>
            <a:endParaRPr lang="ko-KR" altLang="en-US" sz="14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59C6F2-47C8-4EB0-828B-EF6D096EC0C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047869" y="4941694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AFDF12-828D-4E3B-B42A-4D0D6504AE60}"/>
              </a:ext>
            </a:extLst>
          </p:cNvPr>
          <p:cNvSpPr txBox="1"/>
          <p:nvPr/>
        </p:nvSpPr>
        <p:spPr>
          <a:xfrm>
            <a:off x="5368312" y="4787806"/>
            <a:ext cx="100540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Pincushion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95AC5BB-9E18-48C4-8A9F-3C73A095BF1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042178" y="5336391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868FFB-9C4F-4436-844E-BCA329EF6527}"/>
              </a:ext>
            </a:extLst>
          </p:cNvPr>
          <p:cNvSpPr txBox="1"/>
          <p:nvPr/>
        </p:nvSpPr>
        <p:spPr>
          <a:xfrm>
            <a:off x="5362621" y="5182503"/>
            <a:ext cx="93166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Mustache</a:t>
            </a:r>
            <a:endParaRPr lang="ko-KR" altLang="en-US" sz="14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E4F8391-C0F1-4795-A8C4-7A10F9B61C35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406995" y="618564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9E91C1-36BF-4735-AC94-7E33D6B43D52}"/>
              </a:ext>
            </a:extLst>
          </p:cNvPr>
          <p:cNvSpPr txBox="1"/>
          <p:nvPr/>
        </p:nvSpPr>
        <p:spPr>
          <a:xfrm>
            <a:off x="4727438" y="6031758"/>
            <a:ext cx="536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 err="1"/>
              <a:t>etc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9229FD-1DF6-4A88-9337-88AF36D17275}"/>
              </a:ext>
            </a:extLst>
          </p:cNvPr>
          <p:cNvSpPr txBox="1"/>
          <p:nvPr/>
        </p:nvSpPr>
        <p:spPr>
          <a:xfrm>
            <a:off x="4509814" y="2235946"/>
            <a:ext cx="4086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principal plane is a ‘plane’ only in the paraxial region.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53510B-1D11-4D86-A048-FCCF554113CD}"/>
                  </a:ext>
                </a:extLst>
              </p:cNvPr>
              <p:cNvSpPr txBox="1"/>
              <p:nvPr/>
            </p:nvSpPr>
            <p:spPr>
              <a:xfrm>
                <a:off x="1443878" y="1321159"/>
                <a:ext cx="6464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Caused by the Paraxial approximation. </a:t>
                </a:r>
                <a:r>
                  <a:rPr lang="ko-KR" altLang="en-US" sz="1200" dirty="0"/>
                  <a:t>→ </a:t>
                </a:r>
                <a:r>
                  <a:rPr lang="en-US" altLang="ko-KR" sz="1200" dirty="0"/>
                  <a:t>The first-order theory,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~ 1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53510B-1D11-4D86-A048-FCCF55411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78" y="1321159"/>
                <a:ext cx="646433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B2071F8E-0CF2-4CB0-BC0C-96644DE68FE0}"/>
              </a:ext>
            </a:extLst>
          </p:cNvPr>
          <p:cNvSpPr txBox="1"/>
          <p:nvPr/>
        </p:nvSpPr>
        <p:spPr>
          <a:xfrm>
            <a:off x="5047869" y="2655458"/>
            <a:ext cx="4078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incident cone of rays strikes the lens asymmetrically.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B42182-EED0-4505-A761-E739CAC0AD4E}"/>
              </a:ext>
            </a:extLst>
          </p:cNvPr>
          <p:cNvSpPr txBox="1"/>
          <p:nvPr/>
        </p:nvSpPr>
        <p:spPr>
          <a:xfrm>
            <a:off x="707107" y="5381575"/>
            <a:ext cx="272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actual index of a material is a function of frequency.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AABBE7-9255-4C64-B0BB-8B338A4A8501}"/>
              </a:ext>
            </a:extLst>
          </p:cNvPr>
          <p:cNvSpPr txBox="1"/>
          <p:nvPr/>
        </p:nvSpPr>
        <p:spPr>
          <a:xfrm>
            <a:off x="731813" y="2185968"/>
            <a:ext cx="272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Ludwig Von </a:t>
            </a:r>
            <a:r>
              <a:rPr lang="en-US" altLang="ko-KR" sz="1200" dirty="0" err="1"/>
              <a:t>Siedel</a:t>
            </a:r>
            <a:r>
              <a:rPr lang="en-US" altLang="ko-KR" sz="1200" dirty="0"/>
              <a:t> first studied these aberrations in 1850s.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It is often called </a:t>
            </a:r>
            <a:r>
              <a:rPr lang="en-US" altLang="ko-KR" sz="1200" i="1" dirty="0" err="1"/>
              <a:t>Siedel</a:t>
            </a:r>
            <a:r>
              <a:rPr lang="en-US" altLang="ko-KR" sz="1200" i="1" dirty="0"/>
              <a:t> aberrations</a:t>
            </a:r>
            <a:r>
              <a:rPr lang="en-US" altLang="ko-KR" sz="1200" dirty="0"/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18B7E5-D27B-4E02-ABA1-A3591C90F269}"/>
              </a:ext>
            </a:extLst>
          </p:cNvPr>
          <p:cNvSpPr txBox="1"/>
          <p:nvPr/>
        </p:nvSpPr>
        <p:spPr>
          <a:xfrm>
            <a:off x="5715052" y="1847511"/>
            <a:ext cx="2989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Marginal rays are bent too much or less.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3C7C8-958A-4BF9-83C1-461AC4706E10}"/>
              </a:ext>
            </a:extLst>
          </p:cNvPr>
          <p:cNvSpPr txBox="1"/>
          <p:nvPr/>
        </p:nvSpPr>
        <p:spPr>
          <a:xfrm>
            <a:off x="5213594" y="3013627"/>
            <a:ext cx="394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Planar</a:t>
            </a:r>
            <a:r>
              <a:rPr lang="ko-KR" altLang="en-US" sz="1200" dirty="0"/>
              <a:t> </a:t>
            </a:r>
            <a:r>
              <a:rPr lang="en-US" altLang="ko-KR" sz="1200" dirty="0"/>
              <a:t>object</a:t>
            </a:r>
            <a:r>
              <a:rPr lang="ko-KR" altLang="en-US" sz="1200" dirty="0"/>
              <a:t> </a:t>
            </a:r>
            <a:r>
              <a:rPr lang="en-US" altLang="ko-KR" sz="1200" dirty="0"/>
              <a:t>normal to the optical axis is imaged as a plane only in the paraxial region.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37413-3A46-49C3-BE90-1D0364EFF60A}"/>
              </a:ext>
            </a:extLst>
          </p:cNvPr>
          <p:cNvSpPr txBox="1"/>
          <p:nvPr/>
        </p:nvSpPr>
        <p:spPr>
          <a:xfrm>
            <a:off x="4900511" y="3445890"/>
            <a:ext cx="394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Different areas of the lens has different focal lengths and different magnifications.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B9BAB6-7983-4A8C-8250-ED7287DFA209}"/>
              </a:ext>
            </a:extLst>
          </p:cNvPr>
          <p:cNvSpPr txBox="1"/>
          <p:nvPr/>
        </p:nvSpPr>
        <p:spPr>
          <a:xfrm>
            <a:off x="6845596" y="4401881"/>
            <a:ext cx="2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be modeled with Brown-</a:t>
            </a:r>
            <a:r>
              <a:rPr lang="en-US" altLang="ko-KR" dirty="0" err="1"/>
              <a:t>Conrady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8A8D1A-293F-4484-B3D0-DBC0D3605720}"/>
                  </a:ext>
                </a:extLst>
              </p:cNvPr>
              <p:cNvSpPr txBox="1"/>
              <p:nvPr/>
            </p:nvSpPr>
            <p:spPr>
              <a:xfrm>
                <a:off x="6926196" y="5048212"/>
                <a:ext cx="2850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A fee library is provided by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OpenCV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8A8D1A-293F-4484-B3D0-DBC0D360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96" y="5048212"/>
                <a:ext cx="2850777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FFCADB3-4EC7-4667-8FFC-5E5FCE16949C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>
            <a:off x="5362621" y="4080037"/>
            <a:ext cx="1482975" cy="64501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D89B-556C-4C96-BBAA-C896DB7E9CAF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676303" y="4980233"/>
            <a:ext cx="1169293" cy="76809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407A0F7-8803-4F8E-B43F-C7FC8BF24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Blur-related aberrations</a:t>
            </a:r>
            <a:endParaRPr lang="ko-KR" altLang="en-US" dirty="0"/>
          </a:p>
        </p:txBody>
      </p:sp>
      <p:pic>
        <p:nvPicPr>
          <p:cNvPr id="5122" name="Picture 2" descr="구면수차 - 위키백과, 우리 모두의 백과사전">
            <a:extLst>
              <a:ext uri="{FF2B5EF4-FFF2-40B4-BE49-F238E27FC236}">
                <a16:creationId xmlns:a16="http://schemas.microsoft.com/office/drawing/2014/main" id="{B1E8D776-09B6-49B5-9D2F-4D7F79C4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2" y="1239991"/>
            <a:ext cx="2353149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E313A-A6A2-4443-9991-C5F4FC388CB4}"/>
              </a:ext>
            </a:extLst>
          </p:cNvPr>
          <p:cNvSpPr txBox="1"/>
          <p:nvPr/>
        </p:nvSpPr>
        <p:spPr>
          <a:xfrm>
            <a:off x="360122" y="701307"/>
            <a:ext cx="222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Spherical aberration</a:t>
            </a:r>
            <a:endParaRPr lang="ko-KR" altLang="en-US" sz="1600" dirty="0"/>
          </a:p>
        </p:txBody>
      </p:sp>
      <p:pic>
        <p:nvPicPr>
          <p:cNvPr id="5124" name="Picture 4" descr="What is Coma in Photography and How You Can Reduce It">
            <a:extLst>
              <a:ext uri="{FF2B5EF4-FFF2-40B4-BE49-F238E27FC236}">
                <a16:creationId xmlns:a16="http://schemas.microsoft.com/office/drawing/2014/main" id="{6EDDD370-6E90-4C94-B4BE-019A2B7E0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8"/>
          <a:stretch/>
        </p:blipFill>
        <p:spPr bwMode="auto">
          <a:xfrm>
            <a:off x="3428999" y="1139926"/>
            <a:ext cx="4698265" cy="25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F81AB-AE34-478B-8839-BFF004BA9BC7}"/>
              </a:ext>
            </a:extLst>
          </p:cNvPr>
          <p:cNvSpPr txBox="1"/>
          <p:nvPr/>
        </p:nvSpPr>
        <p:spPr>
          <a:xfrm>
            <a:off x="3428999" y="715212"/>
            <a:ext cx="284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Coma (Comatic aberration)</a:t>
            </a:r>
            <a:endParaRPr lang="ko-KR" altLang="en-US" sz="1600" dirty="0"/>
          </a:p>
        </p:txBody>
      </p:sp>
      <p:pic>
        <p:nvPicPr>
          <p:cNvPr id="5126" name="Picture 6" descr="Science, Technology and Engineering - Nightlase Technologies - Sydney,  Australia">
            <a:extLst>
              <a:ext uri="{FF2B5EF4-FFF2-40B4-BE49-F238E27FC236}">
                <a16:creationId xmlns:a16="http://schemas.microsoft.com/office/drawing/2014/main" id="{A8292BD5-12A8-4347-A8AE-9F0A0543B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2"/>
          <a:stretch/>
        </p:blipFill>
        <p:spPr bwMode="auto">
          <a:xfrm>
            <a:off x="159992" y="3959326"/>
            <a:ext cx="4991100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60F48B-9819-4A26-98EC-E727DB3ABFA1}"/>
              </a:ext>
            </a:extLst>
          </p:cNvPr>
          <p:cNvSpPr txBox="1"/>
          <p:nvPr/>
        </p:nvSpPr>
        <p:spPr>
          <a:xfrm>
            <a:off x="360122" y="391591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Astigmatism</a:t>
            </a:r>
            <a:endParaRPr lang="ko-KR" altLang="en-US" sz="1600" dirty="0"/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E82ED7B9-D805-4143-A578-4164D5A10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599" y="3276599"/>
            <a:ext cx="2532529" cy="25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7DFE9-7742-4A6A-9CB9-2FF452FC4E0E}"/>
              </a:ext>
            </a:extLst>
          </p:cNvPr>
          <p:cNvSpPr txBox="1"/>
          <p:nvPr/>
        </p:nvSpPr>
        <p:spPr>
          <a:xfrm>
            <a:off x="5865251" y="3859887"/>
            <a:ext cx="1779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Field curvature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B88DD-C18D-4E78-99B9-CC2D1F70DB6C}"/>
              </a:ext>
            </a:extLst>
          </p:cNvPr>
          <p:cNvSpPr txBox="1"/>
          <p:nvPr/>
        </p:nvSpPr>
        <p:spPr>
          <a:xfrm>
            <a:off x="7685470" y="2293797"/>
            <a:ext cx="94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Optical axis</a:t>
            </a:r>
            <a:endParaRPr lang="ko-KR" altLang="en-US" sz="1200" dirty="0"/>
          </a:p>
        </p:txBody>
      </p:sp>
      <p:pic>
        <p:nvPicPr>
          <p:cNvPr id="3076" name="Picture 4" descr="Optics: all you need to know about optical aberrations">
            <a:extLst>
              <a:ext uri="{FF2B5EF4-FFF2-40B4-BE49-F238E27FC236}">
                <a16:creationId xmlns:a16="http://schemas.microsoft.com/office/drawing/2014/main" id="{CDF91580-707D-4EB0-8E20-6B2BFE77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88" y="4453327"/>
            <a:ext cx="4104764" cy="16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303BE77-1757-418E-9C48-AEA2425B8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7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radial distortions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9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three most common radial distortions</a:t>
            </a:r>
            <a:endParaRPr lang="ko-KR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8E556-B8AE-4E2C-B627-21CBB504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46716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ncushion distortion">
            <a:extLst>
              <a:ext uri="{FF2B5EF4-FFF2-40B4-BE49-F238E27FC236}">
                <a16:creationId xmlns:a16="http://schemas.microsoft.com/office/drawing/2014/main" id="{21EF6B20-7046-41EE-A977-0CFBA4A0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46715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ustache distortion">
            <a:extLst>
              <a:ext uri="{FF2B5EF4-FFF2-40B4-BE49-F238E27FC236}">
                <a16:creationId xmlns:a16="http://schemas.microsoft.com/office/drawing/2014/main" id="{54219307-EC10-4D04-B95B-4A09ED07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046714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891F83-B5E7-4726-9E89-96912906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236206"/>
            <a:ext cx="1240715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CAA294E-9422-4C3F-AD4E-F7ED5F3A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35" y="4236206"/>
            <a:ext cx="1240715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F0E566-60EC-4329-96C4-D8C586C1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61" y="4236206"/>
            <a:ext cx="1406144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979499-9EF1-4871-9274-C7839494CF1A}"/>
              </a:ext>
            </a:extLst>
          </p:cNvPr>
          <p:cNvSpPr txBox="1"/>
          <p:nvPr/>
        </p:nvSpPr>
        <p:spPr>
          <a:xfrm>
            <a:off x="3729318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Pincushion distortion</a:t>
            </a:r>
          </a:p>
          <a:p>
            <a:pPr algn="ctr"/>
            <a:r>
              <a:rPr lang="en-US" altLang="ko-KR" sz="1200" dirty="0"/>
              <a:t>(negative radial distortion)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33153-5CED-44C8-B76B-7E1FB4367C53}"/>
              </a:ext>
            </a:extLst>
          </p:cNvPr>
          <p:cNvSpPr txBox="1"/>
          <p:nvPr/>
        </p:nvSpPr>
        <p:spPr>
          <a:xfrm>
            <a:off x="762001" y="1352486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Barrel distortion</a:t>
            </a:r>
          </a:p>
          <a:p>
            <a:pPr algn="ctr"/>
            <a:r>
              <a:rPr lang="en-US" altLang="ko-KR" sz="1200" dirty="0"/>
              <a:t>(positive radial distortion)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4EEDE-2014-4242-9B71-1D49F91F2DCB}"/>
              </a:ext>
            </a:extLst>
          </p:cNvPr>
          <p:cNvSpPr txBox="1"/>
          <p:nvPr/>
        </p:nvSpPr>
        <p:spPr>
          <a:xfrm>
            <a:off x="6869585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Mustache distortion</a:t>
            </a:r>
          </a:p>
          <a:p>
            <a:pPr algn="ctr"/>
            <a:r>
              <a:rPr lang="en-US" altLang="ko-KR" sz="1200" dirty="0"/>
              <a:t>(complex distortion)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D12F7-0749-4EA6-A148-F2C57E61D0DD}"/>
              </a:ext>
            </a:extLst>
          </p:cNvPr>
          <p:cNvSpPr txBox="1"/>
          <p:nvPr/>
        </p:nvSpPr>
        <p:spPr>
          <a:xfrm>
            <a:off x="1089212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469F2A-DACC-44A4-A09E-BCE9B62E62AE}"/>
              </a:ext>
            </a:extLst>
          </p:cNvPr>
          <p:cNvSpPr txBox="1"/>
          <p:nvPr/>
        </p:nvSpPr>
        <p:spPr>
          <a:xfrm>
            <a:off x="7225920" y="5787100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920532-2913-499F-A2B3-ADE1DCA503EA}"/>
              </a:ext>
            </a:extLst>
          </p:cNvPr>
          <p:cNvSpPr txBox="1"/>
          <p:nvPr/>
        </p:nvSpPr>
        <p:spPr>
          <a:xfrm>
            <a:off x="4157566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F42EA3F-D209-4649-BDC4-CCDBB51D0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pin hole camera model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2751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pinhole camera model</a:t>
            </a:r>
            <a:endParaRPr lang="ko-KR" altLang="en-US" sz="1600" dirty="0"/>
          </a:p>
        </p:txBody>
      </p:sp>
      <p:pic>
        <p:nvPicPr>
          <p:cNvPr id="8204" name="Picture 12" descr="2: Pinhole camera model: projection from 3D scene to 2D image. | Download  Scientific Diagram">
            <a:extLst>
              <a:ext uri="{FF2B5EF4-FFF2-40B4-BE49-F238E27FC236}">
                <a16:creationId xmlns:a16="http://schemas.microsoft.com/office/drawing/2014/main" id="{FFEE5E3D-A4BB-4634-930B-C052BFD2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372152"/>
            <a:ext cx="7240654" cy="477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0E616A2A-A183-4ED7-ACD0-D9850634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6" y="1146390"/>
            <a:ext cx="2865825" cy="195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EF55F3-C113-40C4-B5B2-CBA92E0E859D}"/>
              </a:ext>
            </a:extLst>
          </p:cNvPr>
          <p:cNvSpPr txBox="1"/>
          <p:nvPr/>
        </p:nvSpPr>
        <p:spPr>
          <a:xfrm>
            <a:off x="846855" y="3189276"/>
            <a:ext cx="20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Fig 1. Pinhole camera model.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F38EC8-D936-44E3-9C27-16E7B1301F53}"/>
              </a:ext>
            </a:extLst>
          </p:cNvPr>
          <p:cNvSpPr txBox="1"/>
          <p:nvPr/>
        </p:nvSpPr>
        <p:spPr>
          <a:xfrm>
            <a:off x="6210059" y="5906289"/>
            <a:ext cx="3281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Fig 2. Image plane of the pinhole camera model.</a:t>
            </a:r>
            <a:endParaRPr lang="ko-KR" altLang="en-US" sz="120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EADE80D-6FE9-44F4-81F0-D23D5A195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0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pinhole camera model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346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Camera matrix (Projection matrix)</a:t>
            </a:r>
            <a:endParaRPr lang="ko-KR" altLang="en-US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DC8779-2BDA-4F50-9050-4D32C5882A98}"/>
              </a:ext>
            </a:extLst>
          </p:cNvPr>
          <p:cNvGrpSpPr/>
          <p:nvPr/>
        </p:nvGrpSpPr>
        <p:grpSpPr>
          <a:xfrm>
            <a:off x="-111729" y="1292600"/>
            <a:ext cx="5238750" cy="2295525"/>
            <a:chOff x="-111729" y="1292600"/>
            <a:chExt cx="5238750" cy="2295525"/>
          </a:xfrm>
        </p:grpSpPr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6DC3BF1C-3406-4540-AF6F-2F2B9A52A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729" y="1292600"/>
              <a:ext cx="5238750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5A897-B93C-4B4A-AAAD-E7AF39DC0A4F}"/>
                </a:ext>
              </a:extLst>
            </p:cNvPr>
            <p:cNvSpPr txBox="1"/>
            <p:nvPr/>
          </p:nvSpPr>
          <p:spPr>
            <a:xfrm>
              <a:off x="0" y="2365196"/>
              <a:ext cx="10395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optical axis</a:t>
              </a: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706CD5-3192-4AF3-A461-F3E8B1B72B32}"/>
              </a:ext>
            </a:extLst>
          </p:cNvPr>
          <p:cNvGrpSpPr/>
          <p:nvPr/>
        </p:nvGrpSpPr>
        <p:grpSpPr>
          <a:xfrm>
            <a:off x="4814898" y="718871"/>
            <a:ext cx="5091102" cy="3806391"/>
            <a:chOff x="4814898" y="1105834"/>
            <a:chExt cx="5091102" cy="3806391"/>
          </a:xfrm>
        </p:grpSpPr>
        <p:pic>
          <p:nvPicPr>
            <p:cNvPr id="22" name="Picture 2" descr="SLAM] Opencv Camera model 정리 · Jinyong">
              <a:extLst>
                <a:ext uri="{FF2B5EF4-FFF2-40B4-BE49-F238E27FC236}">
                  <a16:creationId xmlns:a16="http://schemas.microsoft.com/office/drawing/2014/main" id="{312CA1DA-3C64-4F65-97CE-D6A0ECF97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6" r="22075"/>
            <a:stretch/>
          </p:blipFill>
          <p:spPr bwMode="auto">
            <a:xfrm>
              <a:off x="5016161" y="1105834"/>
              <a:ext cx="4889839" cy="380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7FDF0B-FF6F-41C0-9409-DE58D34D248E}"/>
                    </a:ext>
                  </a:extLst>
                </p:cNvPr>
                <p:cNvSpPr txBox="1"/>
                <p:nvPr/>
              </p:nvSpPr>
              <p:spPr>
                <a:xfrm>
                  <a:off x="4814898" y="1619623"/>
                  <a:ext cx="7552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7FDF0B-FF6F-41C0-9409-DE58D34D2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898" y="1619623"/>
                  <a:ext cx="7552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48B8145A-99E5-460E-B308-C2A048B3A49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164120" y="1955813"/>
              <a:ext cx="316804" cy="25997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DF2BE2-38A3-4A56-A9C9-49F24E765ED6}"/>
                    </a:ext>
                  </a:extLst>
                </p:cNvPr>
                <p:cNvSpPr txBox="1"/>
                <p:nvPr/>
              </p:nvSpPr>
              <p:spPr>
                <a:xfrm>
                  <a:off x="5501120" y="3148720"/>
                  <a:ext cx="6190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DF2BE2-38A3-4A56-A9C9-49F24E765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120" y="3148720"/>
                  <a:ext cx="61901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4BE1CABA-AEAD-4EBF-B830-79FDCB068A0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5400000">
              <a:off x="5683321" y="2646393"/>
              <a:ext cx="629635" cy="375019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8A9A6F-929A-4E92-A3CA-25DD1CE5D10A}"/>
                </a:ext>
              </a:extLst>
            </p:cNvPr>
            <p:cNvSpPr/>
            <p:nvPr/>
          </p:nvSpPr>
          <p:spPr>
            <a:xfrm>
              <a:off x="5420839" y="22760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9907CBD-EEB3-4D0C-9091-8C485F32CDF3}"/>
                </a:ext>
              </a:extLst>
            </p:cNvPr>
            <p:cNvSpPr/>
            <p:nvPr/>
          </p:nvSpPr>
          <p:spPr>
            <a:xfrm>
              <a:off x="6185648" y="2443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/>
              <p:nvPr/>
            </p:nvSpPr>
            <p:spPr>
              <a:xfrm>
                <a:off x="447967" y="3685427"/>
                <a:ext cx="4020203" cy="250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7" y="3685427"/>
                <a:ext cx="4020203" cy="2506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/>
              <p:nvPr/>
            </p:nvSpPr>
            <p:spPr>
              <a:xfrm>
                <a:off x="2542205" y="5383329"/>
                <a:ext cx="4399922" cy="772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: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skew coefficient. Usually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: the coordinate of the principal point in pixel unit.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205" y="5383329"/>
                <a:ext cx="4399922" cy="772647"/>
              </a:xfrm>
              <a:prstGeom prst="rect">
                <a:avLst/>
              </a:prstGeom>
              <a:blipFill>
                <a:blip r:embed="rId8"/>
                <a:stretch>
                  <a:fillRect t="-2362" b="-4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3C76E9C-2026-45A0-9A7E-8B251E431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791" y="4742956"/>
            <a:ext cx="2430831" cy="1271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11DEA-EB2F-4B96-ACCE-E7A1D45D82A2}"/>
              </a:ext>
            </a:extLst>
          </p:cNvPr>
          <p:cNvSpPr txBox="1"/>
          <p:nvPr/>
        </p:nvSpPr>
        <p:spPr>
          <a:xfrm>
            <a:off x="8262079" y="6061023"/>
            <a:ext cx="146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Skew coefficient.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56950-DD3B-48B2-817A-0D9FA979CD4B}"/>
              </a:ext>
            </a:extLst>
          </p:cNvPr>
          <p:cNvSpPr txBox="1"/>
          <p:nvPr/>
        </p:nvSpPr>
        <p:spPr>
          <a:xfrm>
            <a:off x="5739908" y="4501338"/>
            <a:ext cx="380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world coordinate and the image coordinate.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35D90-F28A-4FB0-BC95-0E680FA80C49}"/>
              </a:ext>
            </a:extLst>
          </p:cNvPr>
          <p:cNvSpPr txBox="1"/>
          <p:nvPr/>
        </p:nvSpPr>
        <p:spPr>
          <a:xfrm>
            <a:off x="666232" y="3588125"/>
            <a:ext cx="1471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Image plane and </a:t>
            </a:r>
            <a:endParaRPr lang="ko-KR" altLang="en-US" sz="140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G Smart UI Bold"/>
        <a:ea typeface="LG스마트체2.0 Bold"/>
        <a:cs typeface=""/>
      </a:majorFont>
      <a:minorFont>
        <a:latin typeface="LG Smart UI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2" ma:contentTypeDescription="새 문서를 만듭니다." ma:contentTypeScope="" ma:versionID="37240487e64dc092dc0b23f4866b154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d3f8bb78b5b38f3f820413b64510a149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8EE2F-6CA7-4A58-A1E0-AD0C0ED1F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31937</TotalTime>
  <Words>1382</Words>
  <Application>Microsoft Office PowerPoint</Application>
  <PresentationFormat>A4 용지(210x297mm)</PresentationFormat>
  <Paragraphs>257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S-LiDAR Cal. (Dark, TDC, P2P)</vt:lpstr>
      <vt:lpstr>Lens Calibration</vt:lpstr>
      <vt:lpstr>Lens Calibration</vt:lpstr>
      <vt:lpstr>PowerPoint 프레젠테이션</vt:lpstr>
      <vt:lpstr>Lens Calibration: Classification</vt:lpstr>
      <vt:lpstr>Lens Calibration: Blur-related aberrations</vt:lpstr>
      <vt:lpstr>Lens Calibration: radial distortions</vt:lpstr>
      <vt:lpstr>Lens Calibration: pin hole camera model</vt:lpstr>
      <vt:lpstr>Lens Calibration: pinhole camera model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2022-06-08T06:07:56Z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