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12515" r:id="rId5"/>
    <p:sldId id="12514" r:id="rId6"/>
    <p:sldId id="12516" r:id="rId7"/>
    <p:sldId id="12517" r:id="rId8"/>
    <p:sldId id="12518" r:id="rId9"/>
    <p:sldId id="12520" r:id="rId10"/>
    <p:sldId id="12519" r:id="rId11"/>
  </p:sldIdLst>
  <p:sldSz cx="9906000" cy="6858000" type="A4"/>
  <p:notesSz cx="6805613" cy="9939338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LG스마트체 Bold" panose="020B0600000101010101" pitchFamily="34" charset="-127"/>
      <p:bold r:id="rId18"/>
    </p:embeddedFont>
    <p:embeddedFont>
      <p:font typeface="LG스마트체 Regular" panose="020B0600000101010101" pitchFamily="34" charset="-127"/>
      <p:regular r:id="rId19"/>
    </p:embeddedFont>
    <p:embeddedFont>
      <p:font typeface="LG스마트체2.0 Regular" panose="020B0600000101010101" pitchFamily="34" charset="-127"/>
      <p:regular r:id="rId20"/>
    </p:embeddedFont>
    <p:embeddedFont>
      <p:font typeface="굴림" panose="020B0600000101010101" pitchFamily="34" charset="-127"/>
      <p:regular r:id="rId21"/>
    </p:embeddedFont>
    <p:embeddedFont>
      <p:font typeface="돋움" panose="020B0600000101010101" pitchFamily="34" charset="-127"/>
      <p:regular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7CB520-20BD-482A-AB68-4751C10832F2}">
          <p14:sldIdLst>
            <p14:sldId id="12515"/>
            <p14:sldId id="12514"/>
            <p14:sldId id="12516"/>
            <p14:sldId id="12517"/>
            <p14:sldId id="12518"/>
            <p14:sldId id="12520"/>
            <p14:sldId id="12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2296">
          <p15:clr>
            <a:srgbClr val="A4A3A4"/>
          </p15:clr>
        </p15:guide>
        <p15:guide id="5" pos="3120">
          <p15:clr>
            <a:srgbClr val="A4A3A4"/>
          </p15:clr>
        </p15:guide>
        <p15:guide id="6" pos="2304">
          <p15:clr>
            <a:srgbClr val="A4A3A4"/>
          </p15:clr>
        </p15:guide>
        <p15:guide id="7" pos="172">
          <p15:clr>
            <a:srgbClr val="A4A3A4"/>
          </p15:clr>
        </p15:guide>
        <p15:guide id="8" pos="761">
          <p15:clr>
            <a:srgbClr val="A4A3A4"/>
          </p15:clr>
        </p15:guide>
        <p15:guide id="9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Kim(김명섭)" initials="LK" lastIdx="1" clrIdx="0">
    <p:extLst>
      <p:ext uri="{19B8F6BF-5375-455C-9EA6-DF929625EA0E}">
        <p15:presenceInfo xmlns:p15="http://schemas.microsoft.com/office/powerpoint/2012/main" userId="S::kimmyungsub@lginnotek.com::c7c3744c-8d07-4fc2-97dd-d272488e06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0000FF"/>
    <a:srgbClr val="006600"/>
    <a:srgbClr val="FFFFCC"/>
    <a:srgbClr val="0066CC"/>
    <a:srgbClr val="CCECFF"/>
    <a:srgbClr val="CCFFFF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955A9-3DFE-42A6-8803-4E64DB3603A4}" v="200" dt="2023-01-13T04:45:30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482" y="96"/>
      </p:cViewPr>
      <p:guideLst>
        <p:guide orient="horz" pos="255"/>
        <p:guide orient="horz" pos="2931"/>
        <p:guide orient="horz" pos="754"/>
        <p:guide orient="horz" pos="2296"/>
        <p:guide pos="3120"/>
        <p:guide pos="2304"/>
        <p:guide pos="172"/>
        <p:guide pos="761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2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A2C955A9-3DFE-42A6-8803-4E64DB3603A4}"/>
    <pc:docChg chg="undo custSel modSld">
      <pc:chgData name="이동건" userId="4ad090f6-dadd-4301-b5d0-883b88f508af" providerId="ADAL" clId="{A2C955A9-3DFE-42A6-8803-4E64DB3603A4}" dt="2023-01-13T04:50:44.826" v="3447" actId="6549"/>
      <pc:docMkLst>
        <pc:docMk/>
      </pc:docMkLst>
      <pc:sldChg chg="addSp delSp modSp">
        <pc:chgData name="이동건" userId="4ad090f6-dadd-4301-b5d0-883b88f508af" providerId="ADAL" clId="{A2C955A9-3DFE-42A6-8803-4E64DB3603A4}" dt="2023-01-13T04:50:44.826" v="3447" actId="6549"/>
        <pc:sldMkLst>
          <pc:docMk/>
          <pc:sldMk cId="3458887021" sldId="12520"/>
        </pc:sldMkLst>
        <pc:spChg chg="mod">
          <ac:chgData name="이동건" userId="4ad090f6-dadd-4301-b5d0-883b88f508af" providerId="ADAL" clId="{A2C955A9-3DFE-42A6-8803-4E64DB3603A4}" dt="2023-01-12T23:55:38.958" v="3" actId="1076"/>
          <ac:spMkLst>
            <pc:docMk/>
            <pc:sldMk cId="3458887021" sldId="12520"/>
            <ac:spMk id="4" creationId="{8E50A96A-EAAA-5DA3-EB91-9BF86C4A267E}"/>
          </ac:spMkLst>
        </pc:spChg>
        <pc:spChg chg="mod">
          <ac:chgData name="이동건" userId="4ad090f6-dadd-4301-b5d0-883b88f508af" providerId="ADAL" clId="{A2C955A9-3DFE-42A6-8803-4E64DB3603A4}" dt="2023-01-12T23:55:38.958" v="3" actId="1076"/>
          <ac:spMkLst>
            <pc:docMk/>
            <pc:sldMk cId="3458887021" sldId="12520"/>
            <ac:spMk id="5" creationId="{6A43C8BB-6E2D-B984-653D-2525E79B0E03}"/>
          </ac:spMkLst>
        </pc:spChg>
        <pc:spChg chg="mod">
          <ac:chgData name="이동건" userId="4ad090f6-dadd-4301-b5d0-883b88f508af" providerId="ADAL" clId="{A2C955A9-3DFE-42A6-8803-4E64DB3603A4}" dt="2023-01-12T23:55:38.958" v="3" actId="1076"/>
          <ac:spMkLst>
            <pc:docMk/>
            <pc:sldMk cId="3458887021" sldId="12520"/>
            <ac:spMk id="6" creationId="{2298490D-129F-C849-0BB2-38E2B5C07103}"/>
          </ac:spMkLst>
        </pc:spChg>
        <pc:spChg chg="mod">
          <ac:chgData name="이동건" userId="4ad090f6-dadd-4301-b5d0-883b88f508af" providerId="ADAL" clId="{A2C955A9-3DFE-42A6-8803-4E64DB3603A4}" dt="2023-01-12T23:55:38.958" v="3" actId="1076"/>
          <ac:spMkLst>
            <pc:docMk/>
            <pc:sldMk cId="3458887021" sldId="12520"/>
            <ac:spMk id="7" creationId="{8B903C6A-1946-DB62-F759-E9B870A9289A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9" creationId="{E0DF95C5-F5D4-472C-843D-4CD1B17B76D2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10" creationId="{FAED1BB0-E9D4-47E9-8CE7-5A71BB0D66C1}"/>
          </ac:spMkLst>
        </pc:spChg>
        <pc:spChg chg="add mod topLvl">
          <ac:chgData name="이동건" userId="4ad090f6-dadd-4301-b5d0-883b88f508af" providerId="ADAL" clId="{A2C955A9-3DFE-42A6-8803-4E64DB3603A4}" dt="2023-01-13T00:25:47.562" v="1269" actId="208"/>
          <ac:spMkLst>
            <pc:docMk/>
            <pc:sldMk cId="3458887021" sldId="12520"/>
            <ac:spMk id="11" creationId="{DE6640C0-256B-40A0-93B3-0A608565157C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12" creationId="{0944D09A-CC7E-4A20-B9A0-E1B319E3557D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13" creationId="{94B57262-6325-48F4-BD78-5F1130B6BD24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14" creationId="{6AE1F44D-EFB6-45BB-B113-25FC3E0F6475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15" creationId="{49F1D32E-7E54-492E-BEAC-90D86B5458B0}"/>
          </ac:spMkLst>
        </pc:spChg>
        <pc:spChg chg="add mod topLvl">
          <ac:chgData name="이동건" userId="4ad090f6-dadd-4301-b5d0-883b88f508af" providerId="ADAL" clId="{A2C955A9-3DFE-42A6-8803-4E64DB3603A4}" dt="2023-01-13T00:26:12.922" v="1275" actId="208"/>
          <ac:spMkLst>
            <pc:docMk/>
            <pc:sldMk cId="3458887021" sldId="12520"/>
            <ac:spMk id="16" creationId="{BEFA3B15-7672-4F30-96F8-0F8C101AFA8A}"/>
          </ac:spMkLst>
        </pc:spChg>
        <pc:spChg chg="add mod topLvl">
          <ac:chgData name="이동건" userId="4ad090f6-dadd-4301-b5d0-883b88f508af" providerId="ADAL" clId="{A2C955A9-3DFE-42A6-8803-4E64DB3603A4}" dt="2023-01-13T00:20:43.297" v="1174" actId="164"/>
          <ac:spMkLst>
            <pc:docMk/>
            <pc:sldMk cId="3458887021" sldId="12520"/>
            <ac:spMk id="17" creationId="{B9AC9F41-F7A2-4B63-A404-0AAD87FCAF0D}"/>
          </ac:spMkLst>
        </pc:spChg>
        <pc:spChg chg="add del mod">
          <ac:chgData name="이동건" userId="4ad090f6-dadd-4301-b5d0-883b88f508af" providerId="ADAL" clId="{A2C955A9-3DFE-42A6-8803-4E64DB3603A4}" dt="2023-01-13T00:17:25.304" v="1097" actId="478"/>
          <ac:spMkLst>
            <pc:docMk/>
            <pc:sldMk cId="3458887021" sldId="12520"/>
            <ac:spMk id="18" creationId="{FD20216E-6F95-4636-9D46-4B5101D9198E}"/>
          </ac:spMkLst>
        </pc:spChg>
        <pc:spChg chg="add del mod">
          <ac:chgData name="이동건" userId="4ad090f6-dadd-4301-b5d0-883b88f508af" providerId="ADAL" clId="{A2C955A9-3DFE-42A6-8803-4E64DB3603A4}" dt="2023-01-13T00:17:25.304" v="1097" actId="478"/>
          <ac:spMkLst>
            <pc:docMk/>
            <pc:sldMk cId="3458887021" sldId="12520"/>
            <ac:spMk id="19" creationId="{4C0BBB5F-E1C7-48FE-BF57-71954789D749}"/>
          </ac:spMkLst>
        </pc:spChg>
        <pc:spChg chg="add del mod">
          <ac:chgData name="이동건" userId="4ad090f6-dadd-4301-b5d0-883b88f508af" providerId="ADAL" clId="{A2C955A9-3DFE-42A6-8803-4E64DB3603A4}" dt="2023-01-13T00:17:25.304" v="1097" actId="478"/>
          <ac:spMkLst>
            <pc:docMk/>
            <pc:sldMk cId="3458887021" sldId="12520"/>
            <ac:spMk id="20" creationId="{CD57E76E-D068-4030-AD8C-F4A6A1CF2DAB}"/>
          </ac:spMkLst>
        </pc:spChg>
        <pc:spChg chg="add del mod">
          <ac:chgData name="이동건" userId="4ad090f6-dadd-4301-b5d0-883b88f508af" providerId="ADAL" clId="{A2C955A9-3DFE-42A6-8803-4E64DB3603A4}" dt="2023-01-13T00:17:25.304" v="1097" actId="478"/>
          <ac:spMkLst>
            <pc:docMk/>
            <pc:sldMk cId="3458887021" sldId="12520"/>
            <ac:spMk id="21" creationId="{91EEE7E7-8192-4BD8-A89B-334DF128D6EC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2" creationId="{B71E2FD8-0EAA-48C6-BB7F-CFA6B4D2EE44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3" creationId="{751A2211-1523-4B75-BA31-8528A0057DA1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4" creationId="{2F2F026B-9F54-4D57-BC66-B8F4B28FB349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5" creationId="{E84CB294-34CD-4C33-BE81-D0A271AFC451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6" creationId="{05A6EEA1-9755-4B94-80FE-E696D085E8F3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7" creationId="{291C5EE0-0C6A-4B8F-8490-BDB66D992C55}"/>
          </ac:spMkLst>
        </pc:spChg>
        <pc:spChg chg="add mod topLvl">
          <ac:chgData name="이동건" userId="4ad090f6-dadd-4301-b5d0-883b88f508af" providerId="ADAL" clId="{A2C955A9-3DFE-42A6-8803-4E64DB3603A4}" dt="2023-01-13T00:18:45.912" v="1127" actId="164"/>
          <ac:spMkLst>
            <pc:docMk/>
            <pc:sldMk cId="3458887021" sldId="12520"/>
            <ac:spMk id="28" creationId="{63A39F81-5391-49DC-A1CE-F506DC6F9104}"/>
          </ac:spMkLst>
        </pc:spChg>
        <pc:spChg chg="add mod">
          <ac:chgData name="이동건" userId="4ad090f6-dadd-4301-b5d0-883b88f508af" providerId="ADAL" clId="{A2C955A9-3DFE-42A6-8803-4E64DB3603A4}" dt="2023-01-13T00:26:24.971" v="1277" actId="1582"/>
          <ac:spMkLst>
            <pc:docMk/>
            <pc:sldMk cId="3458887021" sldId="12520"/>
            <ac:spMk id="32" creationId="{6E049148-4D3A-4BEB-A4DC-A4F0EC829C63}"/>
          </ac:spMkLst>
        </pc:spChg>
        <pc:spChg chg="add mod">
          <ac:chgData name="이동건" userId="4ad090f6-dadd-4301-b5d0-883b88f508af" providerId="ADAL" clId="{A2C955A9-3DFE-42A6-8803-4E64DB3603A4}" dt="2023-01-13T00:25:47.562" v="1269" actId="208"/>
          <ac:spMkLst>
            <pc:docMk/>
            <pc:sldMk cId="3458887021" sldId="12520"/>
            <ac:spMk id="33" creationId="{84A40A88-F56B-4BA2-AAD1-EFA505095C2B}"/>
          </ac:spMkLst>
        </pc:spChg>
        <pc:spChg chg="add mod">
          <ac:chgData name="이동건" userId="4ad090f6-dadd-4301-b5d0-883b88f508af" providerId="ADAL" clId="{A2C955A9-3DFE-42A6-8803-4E64DB3603A4}" dt="2023-01-13T00:27:31.619" v="1396" actId="164"/>
          <ac:spMkLst>
            <pc:docMk/>
            <pc:sldMk cId="3458887021" sldId="12520"/>
            <ac:spMk id="35" creationId="{68F72E74-7B05-4BBA-8ED4-ED89D803C6FD}"/>
          </ac:spMkLst>
        </pc:spChg>
        <pc:spChg chg="add mod">
          <ac:chgData name="이동건" userId="4ad090f6-dadd-4301-b5d0-883b88f508af" providerId="ADAL" clId="{A2C955A9-3DFE-42A6-8803-4E64DB3603A4}" dt="2023-01-13T00:27:31.619" v="1396" actId="164"/>
          <ac:spMkLst>
            <pc:docMk/>
            <pc:sldMk cId="3458887021" sldId="12520"/>
            <ac:spMk id="36" creationId="{5577DACA-F5F1-48C8-A6C0-B8E5C96806F6}"/>
          </ac:spMkLst>
        </pc:spChg>
        <pc:spChg chg="add mod">
          <ac:chgData name="이동건" userId="4ad090f6-dadd-4301-b5d0-883b88f508af" providerId="ADAL" clId="{A2C955A9-3DFE-42A6-8803-4E64DB3603A4}" dt="2023-01-13T00:27:31.619" v="1396" actId="164"/>
          <ac:spMkLst>
            <pc:docMk/>
            <pc:sldMk cId="3458887021" sldId="12520"/>
            <ac:spMk id="37" creationId="{D3045926-CEA5-4461-BC7D-1BED7C056B42}"/>
          </ac:spMkLst>
        </pc:spChg>
        <pc:spChg chg="add mod">
          <ac:chgData name="이동건" userId="4ad090f6-dadd-4301-b5d0-883b88f508af" providerId="ADAL" clId="{A2C955A9-3DFE-42A6-8803-4E64DB3603A4}" dt="2023-01-13T01:46:29.010" v="3055" actId="1076"/>
          <ac:spMkLst>
            <pc:docMk/>
            <pc:sldMk cId="3458887021" sldId="12520"/>
            <ac:spMk id="41" creationId="{98510256-0289-4937-8063-0FBA081915E6}"/>
          </ac:spMkLst>
        </pc:spChg>
        <pc:spChg chg="add mod">
          <ac:chgData name="이동건" userId="4ad090f6-dadd-4301-b5d0-883b88f508af" providerId="ADAL" clId="{A2C955A9-3DFE-42A6-8803-4E64DB3603A4}" dt="2023-01-13T01:46:35.153" v="3056" actId="1076"/>
          <ac:spMkLst>
            <pc:docMk/>
            <pc:sldMk cId="3458887021" sldId="12520"/>
            <ac:spMk id="42" creationId="{2627DA61-2ED5-4E56-A05A-2214A88F20E4}"/>
          </ac:spMkLst>
        </pc:spChg>
        <pc:grpChg chg="add del mod">
          <ac:chgData name="이동건" userId="4ad090f6-dadd-4301-b5d0-883b88f508af" providerId="ADAL" clId="{A2C955A9-3DFE-42A6-8803-4E64DB3603A4}" dt="2023-01-13T00:18:42.833" v="1125" actId="165"/>
          <ac:grpSpMkLst>
            <pc:docMk/>
            <pc:sldMk cId="3458887021" sldId="12520"/>
            <ac:grpSpMk id="2" creationId="{9CA8CA6F-91E7-4F78-859D-02B69006B75C}"/>
          </ac:grpSpMkLst>
        </pc:grpChg>
        <pc:grpChg chg="add del mod">
          <ac:chgData name="이동건" userId="4ad090f6-dadd-4301-b5d0-883b88f508af" providerId="ADAL" clId="{A2C955A9-3DFE-42A6-8803-4E64DB3603A4}" dt="2023-01-13T00:18:58.037" v="1128" actId="165"/>
          <ac:grpSpMkLst>
            <pc:docMk/>
            <pc:sldMk cId="3458887021" sldId="12520"/>
            <ac:grpSpMk id="29" creationId="{53B95D26-285D-43CD-9C4B-D12C92FF83F1}"/>
          </ac:grpSpMkLst>
        </pc:grpChg>
        <pc:grpChg chg="add mod">
          <ac:chgData name="이동건" userId="4ad090f6-dadd-4301-b5d0-883b88f508af" providerId="ADAL" clId="{A2C955A9-3DFE-42A6-8803-4E64DB3603A4}" dt="2023-01-13T00:27:43.808" v="1400" actId="1076"/>
          <ac:grpSpMkLst>
            <pc:docMk/>
            <pc:sldMk cId="3458887021" sldId="12520"/>
            <ac:grpSpMk id="30" creationId="{1B0E5011-B8D1-47B4-9589-06B0847CF8E7}"/>
          </ac:grpSpMkLst>
        </pc:grpChg>
        <pc:grpChg chg="add mod">
          <ac:chgData name="이동건" userId="4ad090f6-dadd-4301-b5d0-883b88f508af" providerId="ADAL" clId="{A2C955A9-3DFE-42A6-8803-4E64DB3603A4}" dt="2023-01-13T00:27:31.619" v="1396" actId="164"/>
          <ac:grpSpMkLst>
            <pc:docMk/>
            <pc:sldMk cId="3458887021" sldId="12520"/>
            <ac:grpSpMk id="31" creationId="{B13B2A71-C250-484B-BA9B-525A50B3236D}"/>
          </ac:grpSpMkLst>
        </pc:grpChg>
        <pc:grpChg chg="add mod">
          <ac:chgData name="이동건" userId="4ad090f6-dadd-4301-b5d0-883b88f508af" providerId="ADAL" clId="{A2C955A9-3DFE-42A6-8803-4E64DB3603A4}" dt="2023-01-13T00:27:39.684" v="1399" actId="1076"/>
          <ac:grpSpMkLst>
            <pc:docMk/>
            <pc:sldMk cId="3458887021" sldId="12520"/>
            <ac:grpSpMk id="34" creationId="{2E8C7AA0-0161-4B1B-AA32-75B8D3659C9A}"/>
          </ac:grpSpMkLst>
        </pc:grpChg>
        <pc:graphicFrameChg chg="del">
          <ac:chgData name="이동건" userId="4ad090f6-dadd-4301-b5d0-883b88f508af" providerId="ADAL" clId="{A2C955A9-3DFE-42A6-8803-4E64DB3603A4}" dt="2023-01-12T23:54:58.007" v="0" actId="478"/>
          <ac:graphicFrameMkLst>
            <pc:docMk/>
            <pc:sldMk cId="3458887021" sldId="12520"/>
            <ac:graphicFrameMk id="3" creationId="{1F542B91-BA29-824C-7EFC-350CE32FD743}"/>
          </ac:graphicFrameMkLst>
        </pc:graphicFrameChg>
        <pc:graphicFrameChg chg="add mod ord modGraphic">
          <ac:chgData name="이동건" userId="4ad090f6-dadd-4301-b5d0-883b88f508af" providerId="ADAL" clId="{A2C955A9-3DFE-42A6-8803-4E64DB3603A4}" dt="2023-01-13T04:50:44.826" v="3447" actId="6549"/>
          <ac:graphicFrameMkLst>
            <pc:docMk/>
            <pc:sldMk cId="3458887021" sldId="12520"/>
            <ac:graphicFrameMk id="8" creationId="{43FDA0DF-A1CF-4608-A5A9-B1EEF1A44B3F}"/>
          </ac:graphicFrameMkLst>
        </pc:graphicFrameChg>
        <pc:picChg chg="add mod">
          <ac:chgData name="이동건" userId="4ad090f6-dadd-4301-b5d0-883b88f508af" providerId="ADAL" clId="{A2C955A9-3DFE-42A6-8803-4E64DB3603A4}" dt="2023-01-13T01:46:26.214" v="3054" actId="1076"/>
          <ac:picMkLst>
            <pc:docMk/>
            <pc:sldMk cId="3458887021" sldId="12520"/>
            <ac:picMk id="39" creationId="{5DED8963-2A55-48A3-8DEE-AF0EA3D812A8}"/>
          </ac:picMkLst>
        </pc:picChg>
        <pc:picChg chg="add mod">
          <ac:chgData name="이동건" userId="4ad090f6-dadd-4301-b5d0-883b88f508af" providerId="ADAL" clId="{A2C955A9-3DFE-42A6-8803-4E64DB3603A4}" dt="2023-01-13T01:46:21.538" v="3053" actId="14100"/>
          <ac:picMkLst>
            <pc:docMk/>
            <pc:sldMk cId="3458887021" sldId="12520"/>
            <ac:picMk id="40" creationId="{C9666B45-6739-47E3-B6CB-C64B617CD4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772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772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B671A7-2D4D-4767-8EB6-0DD157A10DF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173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834" y="4720908"/>
            <a:ext cx="544353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94071A-F791-4658-817D-FBE9824F85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5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4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2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6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47725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23-01-13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Line 2">
            <a:extLst>
              <a:ext uri="{FF2B5EF4-FFF2-40B4-BE49-F238E27FC236}">
                <a16:creationId xmlns:a16="http://schemas.microsoft.com/office/drawing/2014/main" id="{EE009F8D-9C7C-D3CA-7B1A-EF6B8C7B70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9001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0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017" y="6453336"/>
            <a:ext cx="9884987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98461" y="6576186"/>
            <a:ext cx="2100977" cy="200457"/>
          </a:xfrm>
          <a:prstGeom prst="rect">
            <a:avLst/>
          </a:prstGeom>
          <a:noFill/>
          <a:ln>
            <a:noFill/>
          </a:ln>
        </p:spPr>
        <p:txBody>
          <a:bodyPr wrap="none" lIns="30679" tIns="30679" rIns="30679" bIns="30679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dirty="0">
                <a:solidFill>
                  <a:srgbClr val="7F7F7F"/>
                </a:solidFill>
                <a:ea typeface="굴림" pitchFamily="50" charset="-127"/>
              </a:rPr>
              <a:t>Copyright</a:t>
            </a:r>
            <a:r>
              <a:rPr lang="en-US" altLang="ko-KR" sz="900" b="0" dirty="0">
                <a:solidFill>
                  <a:srgbClr val="7F7F7F"/>
                </a:solidFill>
                <a:latin typeface="돋움" pitchFamily="50" charset="-127"/>
              </a:rPr>
              <a:t>ⓒ</a:t>
            </a:r>
            <a:r>
              <a:rPr lang="en-US" altLang="ko-KR" sz="900" b="0" dirty="0">
                <a:solidFill>
                  <a:srgbClr val="7F7F7F"/>
                </a:solidFill>
                <a:ea typeface="굴림" pitchFamily="50" charset="-127"/>
              </a:rPr>
              <a:t>. 2023. All Rights Reserved.</a:t>
            </a:r>
            <a:endParaRPr lang="en-US" altLang="ko-KR" sz="900" dirty="0">
              <a:solidFill>
                <a:srgbClr val="7F7F7F"/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917" y="6511394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1" r:id="rId1"/>
    <p:sldLayoutId id="2147486622" r:id="rId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/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/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1"/>
          <p:cNvGrpSpPr/>
          <p:nvPr/>
        </p:nvGrpSpPr>
        <p:grpSpPr>
          <a:xfrm>
            <a:off x="199500" y="267922"/>
            <a:ext cx="4162775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524797" y="5610508"/>
            <a:ext cx="2856407" cy="318924"/>
            <a:chOff x="4383432" y="5569318"/>
            <a:chExt cx="2856407" cy="31892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432" y="5615126"/>
              <a:ext cx="1131627" cy="2621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573751" y="5569318"/>
              <a:ext cx="1666088" cy="31892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/ </a:t>
              </a:r>
              <a:r>
                <a:rPr kumimoji="0" lang="ko-KR" altLang="en-US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광학솔루션연구소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38465" y="1475322"/>
            <a:ext cx="4821065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Sequential Flash LiDAR</a:t>
            </a:r>
            <a:r>
              <a:rPr lang="ko-KR" altLang="en-US" sz="2400" b="1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 기술 개발 </a:t>
            </a:r>
            <a:endParaRPr lang="en-US" altLang="ko-KR" sz="2400" b="1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불확실성검증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Gate3, A</a:t>
            </a:r>
            <a:r>
              <a:rPr lang="ko-KR" altLang="en-US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등급</a:t>
            </a:r>
            <a:r>
              <a:rPr lang="en-US" altLang="ko-KR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A3D0E-A673-4CEB-AB24-7C4E4C8A30B9}"/>
              </a:ext>
            </a:extLst>
          </p:cNvPr>
          <p:cNvSpPr txBox="1"/>
          <p:nvPr/>
        </p:nvSpPr>
        <p:spPr>
          <a:xfrm>
            <a:off x="4610024" y="5193316"/>
            <a:ext cx="914400" cy="3787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altLang="ko-KR" sz="1400" b="1" dirty="0">
                <a:latin typeface="+mj-lt"/>
                <a:ea typeface="+mj-ea"/>
              </a:rPr>
              <a:t>01.17</a:t>
            </a:r>
            <a:endParaRPr lang="ko-KR" altLang="en-US" sz="1400" b="1" dirty="0">
              <a:latin typeface="+mj-lt"/>
              <a:ea typeface="+mj-ea"/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AED048F9-338F-8B22-3120-6BECF881E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38365"/>
              </p:ext>
            </p:extLst>
          </p:nvPr>
        </p:nvGraphicFramePr>
        <p:xfrm>
          <a:off x="5741514" y="2648057"/>
          <a:ext cx="3667897" cy="1296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14">
                  <a:extLst>
                    <a:ext uri="{9D8B030D-6E8A-4147-A177-3AD203B41FA5}">
                      <a16:colId xmlns:a16="http://schemas.microsoft.com/office/drawing/2014/main" val="1000624568"/>
                    </a:ext>
                  </a:extLst>
                </a:gridCol>
                <a:gridCol w="2834283">
                  <a:extLst>
                    <a:ext uri="{9D8B030D-6E8A-4147-A177-3AD203B41FA5}">
                      <a16:colId xmlns:a16="http://schemas.microsoft.com/office/drawing/2014/main" val="2078351788"/>
                    </a:ext>
                  </a:extLst>
                </a:gridCol>
              </a:tblGrid>
              <a:tr h="357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 </a:t>
                      </a:r>
                      <a:r>
                        <a:rPr lang="ko-KR" altLang="en-US" sz="1050" dirty="0" err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김명섭책임</a:t>
                      </a:r>
                      <a:endParaRPr lang="en-US" altLang="ko-KR" sz="105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81075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기술개발 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Gate3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32162"/>
                  </a:ext>
                </a:extLst>
              </a:tr>
              <a:tr h="58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연구소장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CE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팀장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개발기획팀장</a:t>
                      </a:r>
                      <a:r>
                        <a:rPr lang="en-US" altLang="ko-KR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Lens</a:t>
                      </a:r>
                      <a:r>
                        <a:rPr lang="ko-KR" altLang="en-US" sz="105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11971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922D9D6-6AC8-9285-B513-BC7EEFFE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32553"/>
              </p:ext>
            </p:extLst>
          </p:nvPr>
        </p:nvGraphicFramePr>
        <p:xfrm>
          <a:off x="6589203" y="727726"/>
          <a:ext cx="2820208" cy="44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AE934C8F-2020-498A-BFB4-5518A00D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1252513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 dirty="0">
                <a:latin typeface="+mj-lt"/>
                <a:ea typeface="+mn-ea"/>
              </a:rPr>
              <a:t>보고에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A2AD8-310A-4C8C-BCF9-ECAB46693849}"/>
              </a:ext>
            </a:extLst>
          </p:cNvPr>
          <p:cNvSpPr txBox="1"/>
          <p:nvPr/>
        </p:nvSpPr>
        <p:spPr>
          <a:xfrm>
            <a:off x="1509312" y="4313573"/>
            <a:ext cx="7181842" cy="4968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80000" indent="-18000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Font typeface="Wingdings" pitchFamily="2" charset="2"/>
              <a:buChar char="q"/>
              <a:defRPr sz="13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1pPr>
            <a:lvl2pPr marL="742950" indent="-285750" eaLnBrk="0" hangingPunct="0">
              <a:defRPr>
                <a:latin typeface="굴림" charset="-127"/>
                <a:ea typeface="굴림" charset="-127"/>
              </a:defRPr>
            </a:lvl2pPr>
            <a:lvl3pPr marL="1143000" indent="-228600" eaLnBrk="0" hangingPunct="0">
              <a:defRPr>
                <a:latin typeface="굴림" charset="-127"/>
                <a:ea typeface="굴림" charset="-127"/>
              </a:defRPr>
            </a:lvl3pPr>
            <a:lvl4pPr marL="1600200" indent="-228600" eaLnBrk="0" hangingPunct="0">
              <a:defRPr>
                <a:latin typeface="굴림" charset="-127"/>
                <a:ea typeface="굴림" charset="-127"/>
              </a:defRPr>
            </a:lvl4pPr>
            <a:lvl5pPr marL="2057400" indent="-228600" eaLnBrk="0" hangingPunct="0">
              <a:defRPr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9pPr>
          </a:lstStyle>
          <a:p>
            <a:pPr lvl="0">
              <a:defRPr/>
            </a:pPr>
            <a:r>
              <a:rPr lang="ko-KR" altLang="en-US" sz="1400" kern="0" dirty="0">
                <a:solidFill>
                  <a:schemeClr val="tx1"/>
                </a:solidFill>
              </a:rPr>
              <a:t> 지난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월 </a:t>
            </a:r>
            <a:r>
              <a:rPr lang="en-US" altLang="ko-KR" sz="1400" kern="0" dirty="0">
                <a:solidFill>
                  <a:schemeClr val="tx1"/>
                </a:solidFill>
              </a:rPr>
              <a:t>LiDAR </a:t>
            </a:r>
            <a:r>
              <a:rPr lang="ko-KR" altLang="en-US" sz="1400" kern="0" dirty="0">
                <a:solidFill>
                  <a:schemeClr val="tx1"/>
                </a:solidFill>
              </a:rPr>
              <a:t>요소 기술 검증과 </a:t>
            </a:r>
            <a:r>
              <a:rPr lang="en-US" altLang="ko-KR" sz="1400" kern="0" dirty="0">
                <a:solidFill>
                  <a:schemeClr val="tx1"/>
                </a:solidFill>
              </a:rPr>
              <a:t>Cal. /AA </a:t>
            </a:r>
            <a:r>
              <a:rPr lang="ko-KR" altLang="en-US" sz="1400" kern="0" dirty="0">
                <a:solidFill>
                  <a:schemeClr val="tx1"/>
                </a:solidFill>
              </a:rPr>
              <a:t>장비 내재화</a:t>
            </a:r>
            <a:r>
              <a:rPr lang="en-US" altLang="ko-KR" sz="1400" kern="0" dirty="0">
                <a:solidFill>
                  <a:schemeClr val="tx1"/>
                </a:solidFill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</a:rPr>
              <a:t>과제 </a:t>
            </a:r>
            <a:r>
              <a:rPr lang="en-US" altLang="ko-KR" sz="1400" kern="0" dirty="0">
                <a:solidFill>
                  <a:schemeClr val="tx1"/>
                </a:solidFill>
              </a:rPr>
              <a:t>(</a:t>
            </a:r>
            <a:r>
              <a:rPr lang="ko-KR" altLang="en-US" sz="1400" kern="0" dirty="0">
                <a:solidFill>
                  <a:schemeClr val="tx1"/>
                </a:solidFill>
              </a:rPr>
              <a:t>불확실성검증 </a:t>
            </a:r>
            <a:r>
              <a:rPr lang="en-US" altLang="ko-KR" sz="1400" kern="0" dirty="0">
                <a:solidFill>
                  <a:schemeClr val="tx1"/>
                </a:solidFill>
              </a:rPr>
              <a:t>Gate2)</a:t>
            </a:r>
            <a:r>
              <a:rPr lang="ko-KR" altLang="en-US" sz="1400" kern="0" dirty="0">
                <a:solidFill>
                  <a:schemeClr val="tx1"/>
                </a:solidFill>
              </a:rPr>
              <a:t>를 진행하였고</a:t>
            </a:r>
            <a:r>
              <a:rPr lang="en-US" altLang="ko-KR" sz="1400" kern="0" dirty="0">
                <a:solidFill>
                  <a:schemeClr val="tx1"/>
                </a:solidFill>
              </a:rPr>
              <a:t>,                                                  </a:t>
            </a:r>
            <a:r>
              <a:rPr lang="ko-KR" altLang="en-US" sz="1400" kern="0" dirty="0">
                <a:solidFill>
                  <a:schemeClr val="tx1"/>
                </a:solidFill>
              </a:rPr>
              <a:t>금일은 </a:t>
            </a:r>
            <a:r>
              <a:rPr lang="ko-KR" altLang="en-US" sz="1400" kern="0" dirty="0">
                <a:solidFill>
                  <a:srgbClr val="0000FF"/>
                </a:solidFill>
              </a:rPr>
              <a:t>중간 기술 검토 내용 </a:t>
            </a:r>
            <a:r>
              <a:rPr lang="en-US" altLang="ko-KR" sz="1400" kern="0" dirty="0">
                <a:solidFill>
                  <a:srgbClr val="0000FF"/>
                </a:solidFill>
              </a:rPr>
              <a:t>(</a:t>
            </a:r>
            <a:r>
              <a:rPr lang="ko-KR" altLang="en-US" sz="1400" kern="0" dirty="0">
                <a:solidFill>
                  <a:srgbClr val="0000FF"/>
                </a:solidFill>
              </a:rPr>
              <a:t>불확실성 검증 </a:t>
            </a:r>
            <a:r>
              <a:rPr lang="en-US" altLang="ko-KR" sz="1400" kern="0" dirty="0">
                <a:solidFill>
                  <a:srgbClr val="0000FF"/>
                </a:solidFill>
              </a:rPr>
              <a:t>Gate3)</a:t>
            </a:r>
            <a:r>
              <a:rPr lang="ko-KR" altLang="en-US" sz="1400" kern="0" dirty="0">
                <a:solidFill>
                  <a:schemeClr val="tx1"/>
                </a:solidFill>
              </a:rPr>
              <a:t>을 보고 드리겠습니다</a:t>
            </a:r>
            <a:r>
              <a:rPr lang="en-US" altLang="ko-KR" sz="1400" kern="0" dirty="0">
                <a:solidFill>
                  <a:schemeClr val="tx1"/>
                </a:solidFill>
              </a:rPr>
              <a:t>.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20F1DB-5C65-E251-7713-5D684D80F9D0}"/>
              </a:ext>
            </a:extLst>
          </p:cNvPr>
          <p:cNvSpPr/>
          <p:nvPr/>
        </p:nvSpPr>
        <p:spPr bwMode="auto">
          <a:xfrm>
            <a:off x="1430938" y="1601899"/>
            <a:ext cx="842175" cy="7823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</a:t>
            </a:r>
            <a:endParaRPr kumimoji="0"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87E6C8-BCBD-B6C8-2F30-3F74DAB1CCAC}"/>
              </a:ext>
            </a:extLst>
          </p:cNvPr>
          <p:cNvSpPr/>
          <p:nvPr/>
        </p:nvSpPr>
        <p:spPr bwMode="auto">
          <a:xfrm>
            <a:off x="1430938" y="2957736"/>
            <a:ext cx="842175" cy="7823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사업적</a:t>
            </a:r>
            <a:endParaRPr kumimoji="0"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기대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DE04-82D7-F6A3-FE8F-AC06DF5C6767}"/>
              </a:ext>
            </a:extLst>
          </p:cNvPr>
          <p:cNvSpPr txBox="1"/>
          <p:nvPr/>
        </p:nvSpPr>
        <p:spPr>
          <a:xfrm>
            <a:off x="2600960" y="1643520"/>
            <a:ext cx="4130766" cy="8667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marL="182563" indent="-18256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latin typeface="+mj-lt"/>
                <a:ea typeface="+mj-ea"/>
              </a:rPr>
              <a:t>VCSEL,</a:t>
            </a:r>
            <a:r>
              <a:rPr lang="ko-KR" altLang="en-US" sz="1400" kern="0" dirty="0">
                <a:latin typeface="+mj-lt"/>
                <a:ea typeface="+mj-ea"/>
              </a:rPr>
              <a:t> </a:t>
            </a:r>
            <a:r>
              <a:rPr lang="en-US" altLang="ko-KR" sz="1400" kern="0" dirty="0">
                <a:latin typeface="+mj-lt"/>
                <a:ea typeface="+mj-ea"/>
              </a:rPr>
              <a:t>SPAD, FET, TEC </a:t>
            </a:r>
            <a:r>
              <a:rPr lang="ko-KR" altLang="en-US" sz="1400" kern="0" dirty="0">
                <a:latin typeface="+mj-lt"/>
                <a:ea typeface="+mj-ea"/>
              </a:rPr>
              <a:t>등의 핵심부품을 검증</a:t>
            </a:r>
            <a:endParaRPr lang="en-US" altLang="ko-KR" sz="1400" kern="0" dirty="0">
              <a:latin typeface="+mj-lt"/>
              <a:ea typeface="+mj-ea"/>
            </a:endParaRPr>
          </a:p>
          <a:p>
            <a:pPr marL="182563" indent="-18256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latin typeface="+mj-lt"/>
                <a:ea typeface="+mj-ea"/>
              </a:rPr>
              <a:t>SPAD Calibration, AA </a:t>
            </a:r>
            <a:r>
              <a:rPr lang="ko-KR" altLang="en-US" sz="1400" kern="0" dirty="0">
                <a:latin typeface="+mj-lt"/>
                <a:ea typeface="+mj-ea"/>
              </a:rPr>
              <a:t>알고리즘 및 장비 확보</a:t>
            </a:r>
            <a:endParaRPr lang="en-US" altLang="ko-KR" sz="1400" kern="0" dirty="0">
              <a:latin typeface="+mj-lt"/>
              <a:ea typeface="+mj-ea"/>
            </a:endParaRPr>
          </a:p>
          <a:p>
            <a:pPr marL="182563" indent="-18256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  <a:ea typeface="+mj-ea"/>
              </a:rPr>
              <a:t>70m </a:t>
            </a:r>
            <a:r>
              <a:rPr lang="ko-KR" altLang="en-US" sz="1400" dirty="0">
                <a:latin typeface="+mj-lt"/>
                <a:ea typeface="+mj-ea"/>
              </a:rPr>
              <a:t>단</a:t>
            </a:r>
            <a:r>
              <a:rPr lang="en-US" altLang="ko-KR" sz="1400" dirty="0">
                <a:latin typeface="+mj-lt"/>
                <a:ea typeface="+mj-ea"/>
              </a:rPr>
              <a:t>/</a:t>
            </a:r>
            <a:r>
              <a:rPr lang="ko-KR" altLang="en-US" sz="1400" dirty="0">
                <a:latin typeface="+mj-lt"/>
                <a:ea typeface="+mj-ea"/>
              </a:rPr>
              <a:t>중거리</a:t>
            </a:r>
            <a:r>
              <a:rPr lang="en-US" altLang="ko-KR" sz="1400" dirty="0">
                <a:latin typeface="+mj-lt"/>
                <a:ea typeface="+mj-ea"/>
              </a:rPr>
              <a:t> Sequential Flash LiDAR </a:t>
            </a:r>
            <a:r>
              <a:rPr lang="ko-KR" altLang="en-US" sz="1400" dirty="0">
                <a:latin typeface="+mj-lt"/>
                <a:ea typeface="+mj-ea"/>
              </a:rPr>
              <a:t>모듈 검증</a:t>
            </a:r>
            <a:endParaRPr lang="en-US" altLang="ko-KR" sz="1400" dirty="0"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2F265-B197-A707-27DA-0EA03307E75F}"/>
              </a:ext>
            </a:extLst>
          </p:cNvPr>
          <p:cNvSpPr txBox="1"/>
          <p:nvPr/>
        </p:nvSpPr>
        <p:spPr>
          <a:xfrm>
            <a:off x="2600960" y="3044783"/>
            <a:ext cx="4775200" cy="5771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+mj-lt"/>
                <a:ea typeface="+mj-ea"/>
              </a:rPr>
              <a:t>LiDAR</a:t>
            </a:r>
            <a:r>
              <a:rPr lang="ko-KR" altLang="en-US" sz="1400" dirty="0">
                <a:latin typeface="+mj-lt"/>
                <a:ea typeface="+mj-ea"/>
              </a:rPr>
              <a:t> 사업 육성 경쟁력을 목적 </a:t>
            </a:r>
            <a:r>
              <a:rPr lang="en-US" altLang="ko-KR" sz="1400" dirty="0">
                <a:latin typeface="+mj-lt"/>
                <a:ea typeface="+mj-ea"/>
              </a:rPr>
              <a:t>LiDAR </a:t>
            </a:r>
            <a:r>
              <a:rPr lang="ko-KR" altLang="en-US" sz="1400" dirty="0">
                <a:latin typeface="+mj-lt"/>
                <a:ea typeface="+mj-ea"/>
              </a:rPr>
              <a:t>요소기술 단계적 확보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</a:p>
          <a:p>
            <a:pPr marL="87313" indent="-87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+mj-lt"/>
                <a:ea typeface="+mj-ea"/>
              </a:rPr>
              <a:t>  LiDAR </a:t>
            </a:r>
            <a:r>
              <a:rPr lang="ko-KR" altLang="en-US" sz="1400" dirty="0">
                <a:latin typeface="+mj-lt"/>
                <a:ea typeface="+mj-ea"/>
              </a:rPr>
              <a:t> 과제 관련 고객 영역에 대한 기술적 지원</a:t>
            </a: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88E12A36-55C2-C653-7B52-1595C7768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3" y="629001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9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2432B12B-8CC4-FEA2-EA57-FFCA5CF70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96" y="2508421"/>
            <a:ext cx="1150416" cy="27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58" tIns="43628" rIns="87258" bIns="43628">
            <a:spAutoFit/>
          </a:bodyPr>
          <a:lstStyle/>
          <a:p>
            <a:pPr defTabSz="871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kumimoji="0"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 개발 목표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3CB65CE-B3B7-C72F-42BC-272F38B5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171" y="800180"/>
            <a:ext cx="1728192" cy="27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58" tIns="43628" rIns="87258" bIns="43628">
            <a:spAutoFit/>
          </a:bodyPr>
          <a:lstStyle/>
          <a:p>
            <a:pPr defTabSz="871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kumimoji="0" lang="en-US" altLang="ko-KR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 </a:t>
            </a:r>
            <a:r>
              <a:rPr kumimoji="0"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기술 </a:t>
            </a:r>
            <a:r>
              <a:rPr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확보 및 </a:t>
            </a:r>
            <a:r>
              <a:rPr lang="ko-KR" altLang="en-US" sz="1200" b="1" dirty="0" err="1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미흡점</a:t>
            </a:r>
            <a:endParaRPr kumimoji="0" lang="ko-KR" altLang="en-US" sz="1200" b="1" dirty="0">
              <a:solidFill>
                <a:srgbClr val="000000"/>
              </a:solidFill>
              <a:latin typeface="LG스마트체2.0 Regular" pitchFamily="50" charset="-127"/>
              <a:ea typeface="LG스마트체2.0 Regular" pitchFamily="50" charset="-127"/>
              <a:cs typeface="Arial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3DA28A3-8455-2489-0D32-0D0D9038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96" y="4942061"/>
            <a:ext cx="1728154" cy="27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58" tIns="43628" rIns="87258" bIns="43628">
            <a:spAutoFit/>
          </a:bodyPr>
          <a:lstStyle/>
          <a:p>
            <a:pPr defTabSz="871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kumimoji="0"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 개발 기간 </a:t>
            </a:r>
            <a:r>
              <a:rPr kumimoji="0" lang="en-US" altLang="ko-KR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/ </a:t>
            </a:r>
            <a:r>
              <a:rPr kumimoji="0"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인원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DBD855-6476-63DB-0C44-096FC4629B16}"/>
              </a:ext>
            </a:extLst>
          </p:cNvPr>
          <p:cNvGrpSpPr/>
          <p:nvPr/>
        </p:nvGrpSpPr>
        <p:grpSpPr>
          <a:xfrm>
            <a:off x="4937079" y="1194006"/>
            <a:ext cx="4512432" cy="3341641"/>
            <a:chOff x="5097462" y="4725144"/>
            <a:chExt cx="4608066" cy="1382000"/>
          </a:xfrm>
        </p:grpSpPr>
        <p:sp>
          <p:nvSpPr>
            <p:cNvPr id="8" name="Rectangle 128">
              <a:extLst>
                <a:ext uri="{FF2B5EF4-FFF2-40B4-BE49-F238E27FC236}">
                  <a16:creationId xmlns:a16="http://schemas.microsoft.com/office/drawing/2014/main" id="{8291F8A8-B016-C9A1-70FE-ADA79E901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2" y="4725144"/>
              <a:ext cx="496252" cy="1382000"/>
            </a:xfrm>
            <a:prstGeom prst="rect">
              <a:avLst/>
            </a:prstGeom>
            <a:solidFill>
              <a:sysClr val="window" lastClr="FFFFFF">
                <a:lumMod val="75000"/>
                <a:alpha val="50195"/>
              </a:sys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G스마트체2.0 Regular" pitchFamily="50" charset="-127"/>
                  <a:ea typeface="LG스마트체2.0 Regular" pitchFamily="50" charset="-127"/>
                </a:rPr>
                <a:t>확보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2.0 Regular" pitchFamily="50" charset="-127"/>
                <a:ea typeface="LG스마트체2.0 Regular" pitchFamily="50" charset="-127"/>
              </a:endParaRPr>
            </a:p>
          </p:txBody>
        </p:sp>
        <p:sp>
          <p:nvSpPr>
            <p:cNvPr id="9" name="Rectangle 125">
              <a:extLst>
                <a:ext uri="{FF2B5EF4-FFF2-40B4-BE49-F238E27FC236}">
                  <a16:creationId xmlns:a16="http://schemas.microsoft.com/office/drawing/2014/main" id="{224E46C1-D77D-2519-E114-204A0472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4725145"/>
              <a:ext cx="4608065" cy="1376003"/>
            </a:xfrm>
            <a:prstGeom prst="rect">
              <a:avLst/>
            </a:prstGeom>
            <a:noFill/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2.0 Regular" pitchFamily="50" charset="-127"/>
                <a:ea typeface="LG스마트체2.0 Regular" pitchFamily="50" charset="-127"/>
              </a:endParaRP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:a16="http://schemas.microsoft.com/office/drawing/2014/main" id="{7963028E-69A4-0D92-CA5D-8E640060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96" y="796740"/>
            <a:ext cx="1150416" cy="27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58" tIns="43628" rIns="87258" bIns="43628">
            <a:spAutoFit/>
          </a:bodyPr>
          <a:lstStyle/>
          <a:p>
            <a:pPr defTabSz="871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kumimoji="0" lang="ko-KR" altLang="en-US" sz="1200" b="1" dirty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 개발 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D336E9-4B94-75F1-5EDC-6C4E774299C7}"/>
              </a:ext>
            </a:extLst>
          </p:cNvPr>
          <p:cNvSpPr/>
          <p:nvPr/>
        </p:nvSpPr>
        <p:spPr>
          <a:xfrm>
            <a:off x="294700" y="1081199"/>
            <a:ext cx="4512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lvl="0" indent="-825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atin typeface="Arial Narrow" panose="020B0606020202030204" pitchFamily="34" charset="0"/>
                <a:ea typeface="+mj-ea"/>
                <a:cs typeface="Arial" charset="0"/>
              </a:rPr>
              <a:t>개발 목적</a:t>
            </a:r>
            <a:endParaRPr lang="en-US" altLang="ko-KR" sz="1200" b="1" dirty="0">
              <a:latin typeface="Arial Narrow" panose="020B0606020202030204" pitchFamily="34" charset="0"/>
              <a:ea typeface="+mj-ea"/>
              <a:cs typeface="Arial" charset="0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+mj-ea"/>
                <a:cs typeface="Arial" charset="0"/>
              </a:rPr>
              <a:t>  - 56Ch addressable VCSEL, SPAD </a:t>
            </a:r>
            <a:r>
              <a:rPr lang="ko-KR" altLang="en-US" sz="1200" dirty="0">
                <a:latin typeface="Arial Narrow" panose="020B0606020202030204" pitchFamily="34" charset="0"/>
                <a:ea typeface="+mj-ea"/>
                <a:cs typeface="Arial" charset="0"/>
              </a:rPr>
              <a:t>등의 </a:t>
            </a:r>
            <a:r>
              <a:rPr lang="en-US" altLang="ko-KR" sz="1200" dirty="0">
                <a:latin typeface="Arial Narrow" panose="020B0606020202030204" pitchFamily="34" charset="0"/>
                <a:ea typeface="+mj-ea"/>
                <a:cs typeface="Arial" charset="0"/>
              </a:rPr>
              <a:t>Sequential Flash LiDAR </a:t>
            </a:r>
            <a:r>
              <a:rPr lang="ko-KR" altLang="en-US" sz="1200" dirty="0">
                <a:latin typeface="Arial Narrow" panose="020B0606020202030204" pitchFamily="34" charset="0"/>
                <a:ea typeface="+mj-ea"/>
                <a:cs typeface="Arial" charset="0"/>
              </a:rPr>
              <a:t>기술 검증 </a:t>
            </a:r>
            <a:endParaRPr lang="en-US" altLang="ko-KR" sz="1200" dirty="0">
              <a:latin typeface="Arial Narrow" panose="020B0606020202030204" pitchFamily="34" charset="0"/>
              <a:ea typeface="+mj-ea"/>
              <a:cs typeface="Arial" charset="0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+mj-ea"/>
                <a:cs typeface="Arial" charset="0"/>
              </a:rPr>
              <a:t>  - SPAD Cal., </a:t>
            </a:r>
            <a:r>
              <a:rPr lang="ko-KR" altLang="en-US" sz="1200" dirty="0">
                <a:latin typeface="Arial Narrow" panose="020B0606020202030204" pitchFamily="34" charset="0"/>
                <a:ea typeface="+mj-ea"/>
                <a:cs typeface="Arial" charset="0"/>
              </a:rPr>
              <a:t>광각 </a:t>
            </a:r>
            <a:r>
              <a:rPr lang="en-US" altLang="ko-KR" sz="1200" dirty="0">
                <a:latin typeface="Arial Narrow" panose="020B0606020202030204" pitchFamily="34" charset="0"/>
                <a:ea typeface="+mj-ea"/>
                <a:cs typeface="Arial" charset="0"/>
              </a:rPr>
              <a:t>AA </a:t>
            </a:r>
            <a:r>
              <a:rPr lang="ko-KR" altLang="en-US" sz="1200" dirty="0">
                <a:latin typeface="Arial Narrow" panose="020B0606020202030204" pitchFamily="34" charset="0"/>
                <a:ea typeface="+mj-ea"/>
                <a:cs typeface="Arial" charset="0"/>
              </a:rPr>
              <a:t>공정을 통한</a:t>
            </a:r>
            <a:r>
              <a:rPr lang="en-US" altLang="ko-KR" sz="1200" dirty="0">
                <a:latin typeface="Arial Narrow" panose="020B0606020202030204" pitchFamily="34" charset="0"/>
                <a:ea typeface="+mj-ea"/>
                <a:cs typeface="Arial" charset="0"/>
              </a:rPr>
              <a:t> </a:t>
            </a:r>
            <a:r>
              <a:rPr lang="ko-KR" altLang="en-US" sz="1200" dirty="0">
                <a:latin typeface="Arial Narrow" panose="020B0606020202030204" pitchFamily="34" charset="0"/>
                <a:ea typeface="+mj-ea"/>
                <a:cs typeface="Arial" charset="0"/>
              </a:rPr>
              <a:t>기반기술 확보</a:t>
            </a:r>
            <a:endParaRPr kumimoji="1" lang="en-US" altLang="ko-KR" sz="1200" dirty="0">
              <a:latin typeface="Arial Narrow" panose="020B0606020202030204" pitchFamily="34" charset="0"/>
              <a:ea typeface="+mj-ea"/>
              <a:cs typeface=""/>
            </a:endParaRPr>
          </a:p>
          <a:p>
            <a:pPr marL="82550" lvl="0" indent="-825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>
              <a:latin typeface="Arial Narrow" panose="020B0606020202030204" pitchFamily="34" charset="0"/>
              <a:ea typeface="+mj-ea"/>
              <a:cs typeface="Arial" charset="0"/>
            </a:endParaRPr>
          </a:p>
          <a:p>
            <a:pPr marL="82550" lvl="0" indent="-825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latin typeface="Arial Narrow" panose="020B0606020202030204" pitchFamily="34" charset="0"/>
                <a:ea typeface="+mj-ea"/>
                <a:cs typeface="Arial" charset="0"/>
              </a:rPr>
              <a:t>Value Proposition</a:t>
            </a:r>
          </a:p>
          <a:p>
            <a:r>
              <a:rPr kumimoji="1"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  - 0.5~10m 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Multi-</a:t>
            </a:r>
            <a:r>
              <a:rPr lang="en-US" altLang="ko-KR" sz="1200" dirty="0" err="1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iToF</a:t>
            </a:r>
            <a:r>
              <a:rPr kumimoji="1"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</a:t>
            </a:r>
            <a:r>
              <a:rPr kumimoji="1"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0.5~70m</a:t>
            </a:r>
            <a:r>
              <a:rPr kumimoji="1" lang="ko-KR" altLang="en-US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d-</a:t>
            </a:r>
            <a:r>
              <a:rPr kumimoji="1" lang="en-US" altLang="ko-KR" sz="1200" dirty="0" err="1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ToF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</a:t>
            </a:r>
            <a:r>
              <a:rPr kumimoji="1" lang="ko-KR" altLang="en-US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거리성능</a:t>
            </a:r>
            <a:endParaRPr kumimoji="1" lang="en-US" altLang="ko-KR" sz="1200" dirty="0">
              <a:solidFill>
                <a:srgbClr val="0000FF"/>
              </a:solidFill>
              <a:latin typeface="Arial Narrow" panose="020B0606020202030204" pitchFamily="34" charset="0"/>
              <a:ea typeface="+mj-ea"/>
              <a:cs typeface="Arial" pitchFamily="34" charset="0"/>
              <a:sym typeface="Wingdings" pitchFamily="2" charset="2"/>
            </a:endParaRPr>
          </a:p>
          <a:p>
            <a:r>
              <a:rPr kumimoji="1"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  - 2Ch D-IC</a:t>
            </a:r>
            <a:r>
              <a:rPr kumimoji="1"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2D Flood / Dot  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56Ch </a:t>
            </a:r>
            <a:r>
              <a:rPr kumimoji="1" lang="en-US" altLang="ko-KR" sz="1200" dirty="0" err="1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GaN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-FET 1D Flood </a:t>
            </a:r>
            <a:r>
              <a:rPr kumimoji="1" lang="ko-KR" altLang="en-US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다채널구현</a:t>
            </a:r>
            <a:r>
              <a:rPr kumimoji="1"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Arial" pitchFamily="34" charset="0"/>
                <a:sym typeface="Wingdings" pitchFamily="2" charset="2"/>
              </a:rPr>
              <a:t>  </a:t>
            </a:r>
            <a:endParaRPr lang="en-US" altLang="ko-KR" sz="1200" dirty="0">
              <a:solidFill>
                <a:srgbClr val="0000FF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5DFA2-AB71-E77F-9C91-D960EED82062}"/>
              </a:ext>
            </a:extLst>
          </p:cNvPr>
          <p:cNvSpPr/>
          <p:nvPr/>
        </p:nvSpPr>
        <p:spPr>
          <a:xfrm>
            <a:off x="340330" y="5185386"/>
            <a:ext cx="4122613" cy="52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00"/>
              </a:lnSpc>
              <a:spcBef>
                <a:spcPts val="300"/>
              </a:spcBef>
              <a:buFont typeface="Arial" charset="0"/>
              <a:buChar char="•"/>
            </a:pP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개발 기간 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: 22.4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월 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~ 23.1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월 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(9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개월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spcBef>
                <a:spcPts val="300"/>
              </a:spcBef>
              <a:buFont typeface="Arial" charset="0"/>
              <a:buChar char="•"/>
            </a:pP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개발 인원 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: 10.5 M/M (PL1, 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기구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1, 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회로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1, 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광학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1, </a:t>
            </a:r>
            <a:r>
              <a:rPr lang="ko-KR" altLang="en-US" sz="1200" dirty="0">
                <a:latin typeface="LG스마트체2.0 Regular" pitchFamily="50" charset="-127"/>
                <a:ea typeface="LG스마트체2.0 Regular" pitchFamily="50" charset="-127"/>
              </a:rPr>
              <a:t>평가</a:t>
            </a:r>
            <a:r>
              <a:rPr lang="en-US" altLang="ko-KR" sz="1200" dirty="0">
                <a:latin typeface="LG스마트체2.0 Regular" pitchFamily="50" charset="-127"/>
                <a:ea typeface="LG스마트체2.0 Regular" pitchFamily="50" charset="-127"/>
              </a:rPr>
              <a:t>2)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DE15CD-83EC-500B-38DC-6D55BB09A747}"/>
              </a:ext>
            </a:extLst>
          </p:cNvPr>
          <p:cNvGrpSpPr/>
          <p:nvPr/>
        </p:nvGrpSpPr>
        <p:grpSpPr>
          <a:xfrm>
            <a:off x="4933567" y="4657751"/>
            <a:ext cx="4512432" cy="1651570"/>
            <a:chOff x="4880991" y="1465262"/>
            <a:chExt cx="4730905" cy="2952401"/>
          </a:xfrm>
        </p:grpSpPr>
        <p:sp>
          <p:nvSpPr>
            <p:cNvPr id="15" name="Rectangle 129">
              <a:extLst>
                <a:ext uri="{FF2B5EF4-FFF2-40B4-BE49-F238E27FC236}">
                  <a16:creationId xmlns:a16="http://schemas.microsoft.com/office/drawing/2014/main" id="{895371F3-B97B-1B48-6D9E-F76C69066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991" y="1465262"/>
              <a:ext cx="523760" cy="2952401"/>
            </a:xfrm>
            <a:prstGeom prst="rect">
              <a:avLst/>
            </a:prstGeom>
            <a:solidFill>
              <a:sysClr val="window" lastClr="FFFFFF">
                <a:lumMod val="75000"/>
                <a:alpha val="50195"/>
              </a:sys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G스마트체2.0 Regular" pitchFamily="50" charset="-127"/>
                  <a:ea typeface="LG스마트체2.0 Regular" pitchFamily="50" charset="-127"/>
                </a:rPr>
                <a:t>미흡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2.0 Regular" pitchFamily="50" charset="-127"/>
                <a:ea typeface="LG스마트체2.0 Regular" pitchFamily="50" charset="-127"/>
              </a:endParaRPr>
            </a:p>
          </p:txBody>
        </p:sp>
        <p:sp>
          <p:nvSpPr>
            <p:cNvPr id="16" name="Rectangle 130">
              <a:extLst>
                <a:ext uri="{FF2B5EF4-FFF2-40B4-BE49-F238E27FC236}">
                  <a16:creationId xmlns:a16="http://schemas.microsoft.com/office/drawing/2014/main" id="{CF862D47-15DD-2695-1783-71F20EF6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992" y="1465262"/>
              <a:ext cx="4730904" cy="2943381"/>
            </a:xfrm>
            <a:prstGeom prst="rect">
              <a:avLst/>
            </a:prstGeom>
            <a:noFill/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7" name="Text Box 158">
            <a:extLst>
              <a:ext uri="{FF2B5EF4-FFF2-40B4-BE49-F238E27FC236}">
                <a16:creationId xmlns:a16="http://schemas.microsoft.com/office/drawing/2014/main" id="{8512C944-A47F-8C57-9A90-0F7DC5F4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124" y="4813640"/>
            <a:ext cx="4012795" cy="5290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>
              <a:lnSpc>
                <a:spcPts val="16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altLang="ko-KR" b="1" dirty="0">
                <a:latin typeface="LG스마트체2.0 Regular" pitchFamily="50" charset="-127"/>
                <a:ea typeface="LG스마트체2.0 Regular" pitchFamily="50" charset="-127"/>
              </a:rPr>
              <a:t> Tx/Rx </a:t>
            </a:r>
            <a:r>
              <a:rPr lang="ko-KR" altLang="en-US" b="1" dirty="0">
                <a:latin typeface="LG스마트체2.0 Regular" pitchFamily="50" charset="-127"/>
                <a:ea typeface="LG스마트체2.0 Regular" pitchFamily="50" charset="-127"/>
              </a:rPr>
              <a:t>광학계 매칭 설계 오류</a:t>
            </a:r>
            <a:endParaRPr lang="en-US" altLang="ko-KR" b="1" dirty="0">
              <a:latin typeface="LG스마트체2.0 Regular" pitchFamily="50" charset="-127"/>
              <a:ea typeface="LG스마트체2.0 Regular" pitchFamily="50" charset="-127"/>
            </a:endParaRPr>
          </a:p>
          <a:p>
            <a:pPr algn="l"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  - 1D Diffuser</a:t>
            </a:r>
            <a:r>
              <a:rPr lang="ko-KR" altLang="en-US" dirty="0">
                <a:latin typeface="LG스마트체2.0 Regular" pitchFamily="50" charset="-127"/>
                <a:ea typeface="LG스마트체2.0 Regular" pitchFamily="50" charset="-127"/>
              </a:rPr>
              <a:t>를 </a:t>
            </a:r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f*θ</a:t>
            </a:r>
            <a:r>
              <a:rPr lang="ko-KR" altLang="en-US" dirty="0">
                <a:latin typeface="LG스마트체2.0 Regular" pitchFamily="50" charset="-127"/>
                <a:ea typeface="LG스마트체2.0 Regular" pitchFamily="50" charset="-127"/>
              </a:rPr>
              <a:t> 오판하여 </a:t>
            </a:r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Rx invisible </a:t>
            </a:r>
            <a:r>
              <a:rPr lang="ko-KR" altLang="en-US" dirty="0">
                <a:latin typeface="LG스마트체2.0 Regular" pitchFamily="50" charset="-127"/>
                <a:ea typeface="LG스마트체2.0 Regular" pitchFamily="50" charset="-127"/>
              </a:rPr>
              <a:t>영역 </a:t>
            </a:r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18% </a:t>
            </a:r>
            <a:r>
              <a:rPr lang="ko-KR" altLang="en-US" dirty="0">
                <a:latin typeface="LG스마트체2.0 Regular" pitchFamily="50" charset="-127"/>
                <a:ea typeface="LG스마트체2.0 Regular" pitchFamily="50" charset="-127"/>
              </a:rPr>
              <a:t>발생  </a:t>
            </a:r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 </a:t>
            </a:r>
            <a:endParaRPr lang="en-US" altLang="ko-KR" dirty="0">
              <a:latin typeface="LG스마트체2.0 Regular" pitchFamily="50" charset="-127"/>
              <a:ea typeface="LG스마트체2.0 Regular" pitchFamily="50" charset="-127"/>
              <a:sym typeface="Wingdings" pitchFamily="2" charset="2"/>
            </a:endParaRPr>
          </a:p>
        </p:txBody>
      </p:sp>
      <p:sp>
        <p:nvSpPr>
          <p:cNvPr id="19" name="Text Box 158">
            <a:extLst>
              <a:ext uri="{FF2B5EF4-FFF2-40B4-BE49-F238E27FC236}">
                <a16:creationId xmlns:a16="http://schemas.microsoft.com/office/drawing/2014/main" id="{4C708517-E190-BDC4-45BB-47B5822E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875" y="5445225"/>
            <a:ext cx="3377234" cy="76783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소형화 모듈 경쟁력 미흡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l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Grabber GPIO Pin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부족으로 </a:t>
            </a:r>
            <a:r>
              <a:rPr lang="ko-KR" altLang="en-US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아두이노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사용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l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- FPGA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설계 역량 부족</a:t>
            </a:r>
            <a:endParaRPr lang="en-US" altLang="ko-KR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745C42-EEBA-40DA-8E7F-1D91FA4B6A1B}"/>
              </a:ext>
            </a:extLst>
          </p:cNvPr>
          <p:cNvSpPr/>
          <p:nvPr/>
        </p:nvSpPr>
        <p:spPr>
          <a:xfrm>
            <a:off x="336645" y="2757550"/>
            <a:ext cx="37786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lvl="0" indent="-825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소자 검증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업체 발굴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포함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- 56Ch Addressable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구동 회로 설계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(Mux, </a:t>
            </a:r>
            <a:r>
              <a:rPr lang="en-US" altLang="ko-KR" sz="12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GaN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-FET)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SPAD 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구동 회로 설계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Vbr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- 1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Diffuser,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Glass Lens 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광학설계</a:t>
            </a:r>
            <a:r>
              <a:rPr kumimoji="1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cs typeface="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cs typeface=""/>
              </a:rPr>
              <a:t>                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marL="82550" lvl="0" indent="-82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SPAD Calibration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장비구축</a:t>
            </a:r>
            <a:endParaRPr lang="en-US" altLang="ko-KR" sz="12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- TDC, P2P Sensor Cal.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 IR LED Geo, Fiber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거리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marL="87313" lvl="0" indent="-87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120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 광각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AA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장비 구축</a:t>
            </a:r>
            <a:endParaRPr lang="en-US" altLang="ko-KR" sz="12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-  OC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및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Pixel shift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알고리즘 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sp>
        <p:nvSpPr>
          <p:cNvPr id="21" name="Text Box 158">
            <a:extLst>
              <a:ext uri="{FF2B5EF4-FFF2-40B4-BE49-F238E27FC236}">
                <a16:creationId xmlns:a16="http://schemas.microsoft.com/office/drawing/2014/main" id="{725F9F6B-107E-6630-D34F-B8FD1599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996" y="3467488"/>
            <a:ext cx="1615086" cy="7675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altLang="ko-KR" b="1" dirty="0">
                <a:latin typeface="LG스마트체2.0 Regular" pitchFamily="50" charset="-127"/>
                <a:ea typeface="LG스마트체2.0 Regular" pitchFamily="50" charset="-127"/>
              </a:rPr>
              <a:t> </a:t>
            </a:r>
            <a:r>
              <a:rPr lang="ko-KR" altLang="en-US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광각 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AA </a:t>
            </a:r>
            <a:r>
              <a:rPr lang="ko-KR" altLang="en-US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장비 구축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 AA Process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 - DLL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알고리즘 확보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22" name="Text Box 158">
            <a:extLst>
              <a:ext uri="{FF2B5EF4-FFF2-40B4-BE49-F238E27FC236}">
                <a16:creationId xmlns:a16="http://schemas.microsoft.com/office/drawing/2014/main" id="{31EAB3A7-F750-E1F6-CFA3-3B6F500F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69" y="2440820"/>
            <a:ext cx="3380239" cy="767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altLang="ko-KR" b="1" dirty="0">
                <a:latin typeface="LG스마트체2.0 Regular" pitchFamily="50" charset="-127"/>
                <a:ea typeface="LG스마트체2.0 Regular" pitchFamily="50" charset="-127"/>
              </a:rPr>
              <a:t> SPAD Calibration</a:t>
            </a: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 - T0, P2P, TDC Cal.</a:t>
            </a: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 - Geo, Z Cal..</a:t>
            </a:r>
          </a:p>
        </p:txBody>
      </p:sp>
      <p:sp>
        <p:nvSpPr>
          <p:cNvPr id="23" name="Text Box 158">
            <a:extLst>
              <a:ext uri="{FF2B5EF4-FFF2-40B4-BE49-F238E27FC236}">
                <a16:creationId xmlns:a16="http://schemas.microsoft.com/office/drawing/2014/main" id="{F0968DA4-630A-6824-02FF-1DD5C4B3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996" y="1412453"/>
            <a:ext cx="3620055" cy="7716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Sequential Flash </a:t>
            </a:r>
            <a:r>
              <a:rPr lang="ko-KR" altLang="en-US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구동기술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 - Tx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설계 및 파워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파형 평가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lnSpc>
                <a:spcPts val="1600"/>
              </a:lnSpc>
              <a:spcBef>
                <a:spcPts val="3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2.0 Regular" pitchFamily="50" charset="-127"/>
                <a:cs typeface="Arial" pitchFamily="34" charset="0"/>
              </a:rPr>
              <a:t>   - Rx</a:t>
            </a:r>
            <a:r>
              <a:rPr lang="ko-KR" altLang="en-US" dirty="0">
                <a:latin typeface="Arial Narrow" panose="020B0606020202030204" pitchFamily="34" charset="0"/>
                <a:ea typeface="LG스마트체2.0 Regular" pitchFamily="50" charset="-127"/>
                <a:cs typeface="Arial" pitchFamily="34" charset="0"/>
              </a:rPr>
              <a:t> 설계 및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SPAD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구동 기술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5F69D-9368-8143-384A-F9D6E7226A64}"/>
              </a:ext>
            </a:extLst>
          </p:cNvPr>
          <p:cNvSpPr>
            <a:spLocks noChangeAspect="1"/>
          </p:cNvSpPr>
          <p:nvPr/>
        </p:nvSpPr>
        <p:spPr>
          <a:xfrm>
            <a:off x="765973" y="6024733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D38283D-CE37-A874-FAD7-C115BE15AC35}"/>
              </a:ext>
            </a:extLst>
          </p:cNvPr>
          <p:cNvSpPr>
            <a:spLocks noChangeAspect="1"/>
          </p:cNvSpPr>
          <p:nvPr/>
        </p:nvSpPr>
        <p:spPr>
          <a:xfrm>
            <a:off x="1692262" y="6021498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9" name="직선 화살표 연결선 79">
            <a:extLst>
              <a:ext uri="{FF2B5EF4-FFF2-40B4-BE49-F238E27FC236}">
                <a16:creationId xmlns:a16="http://schemas.microsoft.com/office/drawing/2014/main" id="{06E3A41D-0641-9534-30D1-1C794D0646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3429" y="6067970"/>
            <a:ext cx="850124" cy="3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70322F-F3E9-736D-7DAB-8C8E936D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328" y="6170651"/>
            <a:ext cx="36972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설계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cxnSp>
        <p:nvCxnSpPr>
          <p:cNvPr id="31" name="직선 화살표 연결선 79">
            <a:extLst>
              <a:ext uri="{FF2B5EF4-FFF2-40B4-BE49-F238E27FC236}">
                <a16:creationId xmlns:a16="http://schemas.microsoft.com/office/drawing/2014/main" id="{6A5F3C56-6CE1-C9E7-17D0-B54A5D0D5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1007" y="6068290"/>
            <a:ext cx="62998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D2026CA-F015-9853-1A63-D74225B58F10}"/>
              </a:ext>
            </a:extLst>
          </p:cNvPr>
          <p:cNvSpPr>
            <a:spLocks noChangeAspect="1"/>
          </p:cNvSpPr>
          <p:nvPr/>
        </p:nvSpPr>
        <p:spPr>
          <a:xfrm>
            <a:off x="2371404" y="6033377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3" name="직선 화살표 연결선 79">
            <a:extLst>
              <a:ext uri="{FF2B5EF4-FFF2-40B4-BE49-F238E27FC236}">
                <a16:creationId xmlns:a16="http://schemas.microsoft.com/office/drawing/2014/main" id="{41EBEF6B-849E-E50A-00EF-A54137602C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64347" y="6076678"/>
            <a:ext cx="381105" cy="317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10F2645-E8E3-65A8-2428-96F157CCB0F9}"/>
              </a:ext>
            </a:extLst>
          </p:cNvPr>
          <p:cNvSpPr>
            <a:spLocks noChangeAspect="1"/>
          </p:cNvSpPr>
          <p:nvPr/>
        </p:nvSpPr>
        <p:spPr>
          <a:xfrm>
            <a:off x="2859418" y="6033377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DF739-E6AD-A7A0-95F1-07471670F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69" y="5838982"/>
            <a:ext cx="26784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4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2251A3-C7A7-1D68-0C7F-072538B0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85" y="6176095"/>
            <a:ext cx="2678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2D9B-6DDB-7801-4E98-F1CCE372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9" y="5669434"/>
            <a:ext cx="3848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="1" dirty="0">
              <a:solidFill>
                <a:schemeClr val="tx1"/>
              </a:solidFill>
              <a:latin typeface="Arial Narrow"/>
              <a:ea typeface="LG스마트체2.0 Regular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8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B4C5E2-F994-B666-B2E0-77F9DEB5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784" y="6175585"/>
            <a:ext cx="6157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부품수급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90322-F310-F0BE-FF15-352026594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703" y="5669434"/>
            <a:ext cx="335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="1" dirty="0">
              <a:solidFill>
                <a:schemeClr val="tx1"/>
              </a:solidFill>
              <a:latin typeface="Arial Narrow"/>
              <a:ea typeface="LG스마트체2.0 Regular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10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F26A8-D0BD-742A-A014-605FAD52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66" y="5826965"/>
            <a:ext cx="35102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11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390068-4132-4AF2-5F9E-233B14F0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656" y="6181304"/>
            <a:ext cx="39868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광학부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cxnSp>
        <p:nvCxnSpPr>
          <p:cNvPr id="42" name="직선 화살표 연결선 79">
            <a:extLst>
              <a:ext uri="{FF2B5EF4-FFF2-40B4-BE49-F238E27FC236}">
                <a16:creationId xmlns:a16="http://schemas.microsoft.com/office/drawing/2014/main" id="{BEB69803-AAA0-8DAC-7EE6-C3023FF7DB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5639" y="6088558"/>
            <a:ext cx="370363" cy="453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AF06CB8E-2246-7E85-6DA3-22EE972D0C04}"/>
              </a:ext>
            </a:extLst>
          </p:cNvPr>
          <p:cNvSpPr>
            <a:spLocks noChangeAspect="1"/>
          </p:cNvSpPr>
          <p:nvPr/>
        </p:nvSpPr>
        <p:spPr>
          <a:xfrm>
            <a:off x="3344711" y="6037910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2133CE-9908-4E71-3B1E-54D95CCD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414" y="5920438"/>
            <a:ext cx="44182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dirty="0">
                <a:solidFill>
                  <a:srgbClr val="FF0000"/>
                </a:solidFill>
                <a:latin typeface="Arial Narrow"/>
                <a:ea typeface="LG스마트체2.0 Regular"/>
              </a:rPr>
              <a:t>현재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2181E3-C1EB-99A4-A958-DF1E147D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526" y="6182951"/>
            <a:ext cx="69089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dirty="0">
                <a:solidFill>
                  <a:schemeClr val="tx1"/>
                </a:solidFill>
                <a:latin typeface="Arial Narrow"/>
                <a:ea typeface="LG스마트체2.0 Regular"/>
              </a:rPr>
              <a:t>Cal./Val.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59" name="실행 단추: 끝으로 이동 5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1A831D-7B52-6980-1E6F-491CCCFA49A6}"/>
              </a:ext>
            </a:extLst>
          </p:cNvPr>
          <p:cNvSpPr/>
          <p:nvPr/>
        </p:nvSpPr>
        <p:spPr bwMode="auto">
          <a:xfrm>
            <a:off x="7982072" y="1640523"/>
            <a:ext cx="292761" cy="183108"/>
          </a:xfrm>
          <a:prstGeom prst="actionButtonEnd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실행 단추: 끝으로 이동 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CBA57E-BF3A-B9E8-DB9E-27DD70EC4781}"/>
              </a:ext>
            </a:extLst>
          </p:cNvPr>
          <p:cNvSpPr/>
          <p:nvPr/>
        </p:nvSpPr>
        <p:spPr bwMode="auto">
          <a:xfrm>
            <a:off x="7988871" y="2637443"/>
            <a:ext cx="292761" cy="183108"/>
          </a:xfrm>
          <a:prstGeom prst="actionButtonEnd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실행 단추: 끝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F26F07-3C24-24AB-2AA8-0D3679C8A350}"/>
              </a:ext>
            </a:extLst>
          </p:cNvPr>
          <p:cNvSpPr/>
          <p:nvPr/>
        </p:nvSpPr>
        <p:spPr bwMode="auto">
          <a:xfrm>
            <a:off x="7988869" y="3579142"/>
            <a:ext cx="292761" cy="183108"/>
          </a:xfrm>
          <a:prstGeom prst="actionButtonEnd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5FAA69-8E02-E230-D794-209B439F0F51}"/>
              </a:ext>
            </a:extLst>
          </p:cNvPr>
          <p:cNvSpPr>
            <a:spLocks noChangeAspect="1"/>
          </p:cNvSpPr>
          <p:nvPr/>
        </p:nvSpPr>
        <p:spPr>
          <a:xfrm>
            <a:off x="3835124" y="6039511"/>
            <a:ext cx="92943" cy="929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64" name="직선 화살표 연결선 79">
            <a:extLst>
              <a:ext uri="{FF2B5EF4-FFF2-40B4-BE49-F238E27FC236}">
                <a16:creationId xmlns:a16="http://schemas.microsoft.com/office/drawing/2014/main" id="{EADA3526-8F52-AE85-6878-39E8F70E23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7654" y="6089962"/>
            <a:ext cx="398689" cy="19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D41EC72-4568-344E-FD7F-F517C13A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768" y="5826965"/>
            <a:ext cx="4855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12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95BD51-F4D9-1A8F-33C2-8264D8A1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00" y="6181847"/>
            <a:ext cx="45815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dirty="0" err="1">
                <a:solidFill>
                  <a:schemeClr val="tx1"/>
                </a:solidFill>
                <a:latin typeface="Arial Narrow"/>
                <a:ea typeface="LG스마트체2.0 Regular"/>
              </a:rPr>
              <a:t>전자부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DAFD5C44-8849-606E-BB30-BC05B81E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103290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+mn-lt"/>
                <a:ea typeface="+mn-ea"/>
              </a:rPr>
              <a:t>Summery</a:t>
            </a:r>
            <a:endParaRPr lang="ko-KR" altLang="en-US" sz="2000" b="1" dirty="0">
              <a:latin typeface="+mn-lt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ACFF90-CAD8-F68B-10F9-04AA3670B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46" y="5826965"/>
            <a:ext cx="4855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r">
              <a:lnSpc>
                <a:spcPct val="100000"/>
              </a:lnSpc>
              <a:defRPr sz="800" b="0" ker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23.1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2">
            <a:extLst>
              <a:ext uri="{FF2B5EF4-FFF2-40B4-BE49-F238E27FC236}">
                <a16:creationId xmlns:a16="http://schemas.microsoft.com/office/drawing/2014/main" id="{DAFD5C44-8849-606E-BB30-BC05B81E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290040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Sequential Flash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구동기술</a:t>
            </a:r>
            <a:endParaRPr lang="ko-KR" altLang="en-US" sz="3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70F5346-B49B-4DDE-E41E-8418C5375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78287"/>
              </p:ext>
            </p:extLst>
          </p:nvPr>
        </p:nvGraphicFramePr>
        <p:xfrm>
          <a:off x="164753" y="722813"/>
          <a:ext cx="9576493" cy="5622229"/>
        </p:xfrm>
        <a:graphic>
          <a:graphicData uri="http://schemas.openxmlformats.org/drawingml/2006/table">
            <a:tbl>
              <a:tblPr/>
              <a:tblGrid>
                <a:gridCol w="81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346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목적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Sequential Flash LiDAR 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시스템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설계안을 분석하고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,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Tx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을 평가하여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LiDAR System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에 적합한 설계 개선안을 마련하고자 함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95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Sequential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Flash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LiDAR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시스템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설계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구성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Grabber – Arduino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를 통한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LiDAR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제어 시스템 구현을 완료함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시스템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Signal Line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구성안 설계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PRI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Grabber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외부 신호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를 통한 시스템 구성안  확정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IMX459 Control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신호 라인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(44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분석을 통한 시스템 구성 설계</a:t>
                      </a:r>
                      <a:endParaRPr lang="en-US" altLang="ko-KR" sz="1100" b="0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가용 가능한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Grabber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신호 구성 분석</a:t>
                      </a:r>
                      <a:endParaRPr lang="en-US" altLang="ko-KR" sz="1100" b="0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시스템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Power Line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설계 및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Use-case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구성안 설계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외부 </a:t>
                      </a: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External Power adapter + PRI Grabber Power line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외부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12V Power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adapter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PRI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grabber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Power line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100" b="0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Tx 56ch sequential switching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use-case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sym typeface="Wingdings" panose="05000000000000000000" pitchFamily="2" charset="2"/>
                        </a:rPr>
                        <a:t>검토 및 확정</a:t>
                      </a:r>
                      <a:endParaRPr lang="en-US" altLang="ko-KR" sz="1100" b="0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dirty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56ch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Sequential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Tx Control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MCU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설계</a:t>
                      </a: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VCSEL 56ch sequential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switching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구현 및 평가를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Rx reading sequential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에 맞춘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VCSEL CH switching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기술 확보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  <a:sym typeface="Wingdings" panose="05000000000000000000" pitchFamily="2" charset="2"/>
                        </a:rPr>
                        <a:t>.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Module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평가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시스템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타켓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Optical Power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에 맞춘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Exposure Time / Pulse width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구현을 완료함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,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기생 인덕턴스 감소를 위한 설계 및 공정 개선이 필요함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Inductance simulation / Pulse shape / Optical Power </a:t>
                      </a: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평가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개선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필요 사항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System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최적화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- Grabber update / FPGA / MCU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적용을 통한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LiDAR System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최적화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11082"/>
                  </a:ext>
                </a:extLst>
              </a:tr>
            </a:tbl>
          </a:graphicData>
        </a:graphic>
      </p:graphicFrame>
      <p:sp>
        <p:nvSpPr>
          <p:cNvPr id="4" name="실행 단추: 끝으로 이동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1B7B9CA-DACE-B3C5-FCA4-0511B3512394}"/>
              </a:ext>
            </a:extLst>
          </p:cNvPr>
          <p:cNvSpPr/>
          <p:nvPr/>
        </p:nvSpPr>
        <p:spPr>
          <a:xfrm>
            <a:off x="388169" y="3220853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실행 단추: 끝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7769CCF-7A1F-6996-00F0-23870771AC4F}"/>
              </a:ext>
            </a:extLst>
          </p:cNvPr>
          <p:cNvSpPr/>
          <p:nvPr/>
        </p:nvSpPr>
        <p:spPr>
          <a:xfrm>
            <a:off x="5112172" y="3202923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4CEF3-F91D-6C21-90F5-0622EAE10473}"/>
              </a:ext>
            </a:extLst>
          </p:cNvPr>
          <p:cNvSpPr/>
          <p:nvPr/>
        </p:nvSpPr>
        <p:spPr>
          <a:xfrm>
            <a:off x="2930713" y="1351687"/>
            <a:ext cx="20202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LGIT PRI</a:t>
            </a:r>
            <a:r>
              <a:rPr lang="ko-KR" altLang="en-US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Grabber + Tx Arduino + Rx Arduino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7D52BC-0F77-EB2A-E6ED-B5F3E298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718" y="3176987"/>
            <a:ext cx="1842736" cy="687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A827E-1BBC-B88A-B1B6-50CD39B8B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85" y="3157364"/>
            <a:ext cx="2345639" cy="7272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4AC24E-579F-53E8-992C-376B5154E58A}"/>
              </a:ext>
            </a:extLst>
          </p:cNvPr>
          <p:cNvSpPr/>
          <p:nvPr/>
        </p:nvSpPr>
        <p:spPr>
          <a:xfrm>
            <a:off x="2860528" y="2159784"/>
            <a:ext cx="22516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Tx B/D 4</a:t>
            </a:r>
            <a:r>
              <a:rPr lang="ko-KR" altLang="en-US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개 </a:t>
            </a:r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Power line</a:t>
            </a:r>
            <a:r>
              <a:rPr lang="ko-KR" altLang="en-US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+ Rx B/D 6</a:t>
            </a:r>
            <a:r>
              <a:rPr lang="ko-KR" altLang="en-US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개 </a:t>
            </a:r>
            <a:r>
              <a:rPr lang="en-US" altLang="ko-KR" sz="800" b="1" dirty="0">
                <a:solidFill>
                  <a:srgbClr val="00B050"/>
                </a:solidFill>
                <a:latin typeface="Arial Narrow" pitchFamily="34" charset="0"/>
                <a:ea typeface="LG스마트체2.0 Regular" panose="020B0600000101010101" pitchFamily="50" charset="-127"/>
                <a:sym typeface="Wingdings" panose="05000000000000000000" pitchFamily="2" charset="2"/>
              </a:rPr>
              <a:t>Power line</a:t>
            </a:r>
          </a:p>
        </p:txBody>
      </p:sp>
      <p:sp>
        <p:nvSpPr>
          <p:cNvPr id="10" name="실행 단추: 끝으로 이동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6E2004C-3F7B-71D5-0392-8EE83EACDCB4}"/>
              </a:ext>
            </a:extLst>
          </p:cNvPr>
          <p:cNvSpPr/>
          <p:nvPr/>
        </p:nvSpPr>
        <p:spPr>
          <a:xfrm>
            <a:off x="388169" y="5624419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실행 단추: 끝으로 이동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43C0944-93B3-2650-40A0-988322C56DF9}"/>
              </a:ext>
            </a:extLst>
          </p:cNvPr>
          <p:cNvSpPr/>
          <p:nvPr/>
        </p:nvSpPr>
        <p:spPr>
          <a:xfrm>
            <a:off x="5112172" y="5624419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7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2">
            <a:extLst>
              <a:ext uri="{FF2B5EF4-FFF2-40B4-BE49-F238E27FC236}">
                <a16:creationId xmlns:a16="http://schemas.microsoft.com/office/drawing/2014/main" id="{DAFD5C44-8849-606E-BB30-BC05B81E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212935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LG스마트체2.0 Regular" pitchFamily="50" charset="-127"/>
                <a:ea typeface="LG스마트체2.0 Regular" pitchFamily="50" charset="-127"/>
              </a:rPr>
              <a:t>Calibration-Depth</a:t>
            </a:r>
            <a:endParaRPr lang="ko-KR" altLang="en-US" sz="3600" b="1" dirty="0">
              <a:latin typeface="+mn-lt"/>
              <a:ea typeface="+mn-ea"/>
            </a:endParaRP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1F542B91-BA29-824C-7EFC-350CE32FD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6160"/>
              </p:ext>
            </p:extLst>
          </p:nvPr>
        </p:nvGraphicFramePr>
        <p:xfrm>
          <a:off x="164753" y="729593"/>
          <a:ext cx="9576493" cy="5618956"/>
        </p:xfrm>
        <a:graphic>
          <a:graphicData uri="http://schemas.openxmlformats.org/drawingml/2006/table">
            <a:tbl>
              <a:tblPr/>
              <a:tblGrid>
                <a:gridCol w="59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88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목적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Sequential Flash LiDAR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설계안을 분석하고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Tx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을 평가하여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 LiDAR System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에 적합한 설계 개선안을 마련하고자 함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064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Depth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cal.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컨셉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ACE d-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ToF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Calibration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기술을 내재화 하면서 센서 차이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(Reference pixel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유무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및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신규 장비 도입에 의한 새로운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Calibration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항목 및 기술 도입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신규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개발 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기술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1. PDE (Photon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Detection Efficiency)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Argo AI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및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KIST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의 센서 평가 기술을 내재화 하여 장비 구성 진행 중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3230563" algn="l"/>
                        </a:tabLst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d-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ToF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sensor PDP, DCR, After pulse, Dead time, jitter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 가능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2. Depth Calibration using Optical Fiber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중장거리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(70m) depth calibration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에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optical fiber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방식 적용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Optical fiber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적용으로 </a:t>
                      </a: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실거리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공간 및 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시간 절약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3. DNL/INL, P2P </a:t>
                      </a: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TDC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의 선형성 확보를 위한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uniform IR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광원을 통한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DNL/INL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측정기술 내재화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Optical fiber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적용한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GT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시간을 기준으로 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TDC-Pixel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간 라우팅 지연 보상기술 내재화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4. T0 timing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IMX459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센서의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Reference pixel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부재로 센서동작에서부터 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LASER Pulse  </a:t>
                      </a: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2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성능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지표</a:t>
                      </a: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향후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계획</a:t>
                      </a: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11082"/>
                  </a:ext>
                </a:extLst>
              </a:tr>
            </a:tbl>
          </a:graphicData>
        </a:graphic>
      </p:graphicFrame>
      <p:sp>
        <p:nvSpPr>
          <p:cNvPr id="4" name="실행 단추: 끝으로 이동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E50A96A-EAAA-5DA3-EB91-9BF86C4A267E}"/>
              </a:ext>
            </a:extLst>
          </p:cNvPr>
          <p:cNvSpPr/>
          <p:nvPr/>
        </p:nvSpPr>
        <p:spPr>
          <a:xfrm>
            <a:off x="292374" y="3272592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실행 단추: 끝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A43C8BB-6E2D-B984-653D-2525E79B0E03}"/>
              </a:ext>
            </a:extLst>
          </p:cNvPr>
          <p:cNvSpPr/>
          <p:nvPr/>
        </p:nvSpPr>
        <p:spPr>
          <a:xfrm>
            <a:off x="4953000" y="3211632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실행 단추: 끝으로 이동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98490D-129F-C849-0BB2-38E2B5C07103}"/>
              </a:ext>
            </a:extLst>
          </p:cNvPr>
          <p:cNvSpPr/>
          <p:nvPr/>
        </p:nvSpPr>
        <p:spPr>
          <a:xfrm>
            <a:off x="273050" y="563312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실행 단추: 끝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B903C6A-1946-DB62-F759-E9B870A9289A}"/>
              </a:ext>
            </a:extLst>
          </p:cNvPr>
          <p:cNvSpPr/>
          <p:nvPr/>
        </p:nvSpPr>
        <p:spPr>
          <a:xfrm>
            <a:off x="5016376" y="563312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6DEA8B-0858-4709-87FD-A24CD68D30F0}"/>
              </a:ext>
            </a:extLst>
          </p:cNvPr>
          <p:cNvSpPr/>
          <p:nvPr/>
        </p:nvSpPr>
        <p:spPr>
          <a:xfrm>
            <a:off x="3722912" y="1605846"/>
            <a:ext cx="1195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Reference pixel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Stray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pulse shape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Eco Pulse shape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Super-pixel</a:t>
            </a:r>
            <a:endParaRPr lang="ko-KR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35BE3-B622-4FEA-B994-931A1D7AE499}"/>
              </a:ext>
            </a:extLst>
          </p:cNvPr>
          <p:cNvSpPr/>
          <p:nvPr/>
        </p:nvSpPr>
        <p:spPr bwMode="auto">
          <a:xfrm>
            <a:off x="911869" y="1761771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Break down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E0BC80-8357-44B6-B98A-B4A8FCFABA45}"/>
              </a:ext>
            </a:extLst>
          </p:cNvPr>
          <p:cNvSpPr/>
          <p:nvPr/>
        </p:nvSpPr>
        <p:spPr bwMode="auto">
          <a:xfrm>
            <a:off x="911869" y="2555553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DNL/INL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C66F46-3BF8-4F1D-A24C-475BE056B1B3}"/>
              </a:ext>
            </a:extLst>
          </p:cNvPr>
          <p:cNvSpPr/>
          <p:nvPr/>
        </p:nvSpPr>
        <p:spPr bwMode="auto">
          <a:xfrm>
            <a:off x="911869" y="3084743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P2P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D62943-6C0A-4964-9D1C-64AA179136E1}"/>
              </a:ext>
            </a:extLst>
          </p:cNvPr>
          <p:cNvSpPr/>
          <p:nvPr/>
        </p:nvSpPr>
        <p:spPr bwMode="auto">
          <a:xfrm>
            <a:off x="918048" y="3349338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Depth offset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5359D-E1DD-46DE-A3E1-20DFC4355496}"/>
              </a:ext>
            </a:extLst>
          </p:cNvPr>
          <p:cNvSpPr/>
          <p:nvPr/>
        </p:nvSpPr>
        <p:spPr bwMode="auto">
          <a:xfrm>
            <a:off x="918048" y="2026365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DCR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F08FFD-A17B-4068-B8A6-5EAACE9ECBA0}"/>
              </a:ext>
            </a:extLst>
          </p:cNvPr>
          <p:cNvSpPr/>
          <p:nvPr/>
        </p:nvSpPr>
        <p:spPr bwMode="auto">
          <a:xfrm>
            <a:off x="911869" y="2290959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PDP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EA8F3-52A0-40C7-A642-B31E26FCE28C}"/>
              </a:ext>
            </a:extLst>
          </p:cNvPr>
          <p:cNvSpPr/>
          <p:nvPr/>
        </p:nvSpPr>
        <p:spPr bwMode="auto">
          <a:xfrm>
            <a:off x="916221" y="2820148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T</a:t>
            </a:r>
            <a:r>
              <a:rPr kumimoji="0" lang="en-US" altLang="ko-KR" kern="0" baseline="-250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 timing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86820-3B23-478E-92D3-BA44F7C347C7}"/>
              </a:ext>
            </a:extLst>
          </p:cNvPr>
          <p:cNvSpPr/>
          <p:nvPr/>
        </p:nvSpPr>
        <p:spPr bwMode="auto">
          <a:xfrm>
            <a:off x="2884363" y="1761771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Dark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EA553F-3B40-46C3-8784-EE75265A7AA8}"/>
              </a:ext>
            </a:extLst>
          </p:cNvPr>
          <p:cNvSpPr/>
          <p:nvPr/>
        </p:nvSpPr>
        <p:spPr bwMode="auto">
          <a:xfrm>
            <a:off x="2884363" y="2026797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DNL/INL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030E38-A1F0-40E0-AC5C-6440DA790194}"/>
              </a:ext>
            </a:extLst>
          </p:cNvPr>
          <p:cNvSpPr/>
          <p:nvPr/>
        </p:nvSpPr>
        <p:spPr bwMode="auto">
          <a:xfrm>
            <a:off x="2893071" y="2291823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P2P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F9EEAB-91D7-4DB8-A9BA-939772242C52}"/>
              </a:ext>
            </a:extLst>
          </p:cNvPr>
          <p:cNvSpPr/>
          <p:nvPr/>
        </p:nvSpPr>
        <p:spPr bwMode="auto">
          <a:xfrm>
            <a:off x="2890542" y="2556849"/>
            <a:ext cx="783772" cy="1772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>
                <a:solidFill>
                  <a:prstClr val="black"/>
                </a:solidFill>
                <a:latin typeface="+mj-ea"/>
                <a:ea typeface="+mj-ea"/>
              </a:rPr>
              <a:t>Rail</a:t>
            </a:r>
            <a:endParaRPr kumimoji="0" lang="ko-KR" altLang="en-US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6506A4-CB9F-46C2-AED1-C56DC7F0A93D}"/>
              </a:ext>
            </a:extLst>
          </p:cNvPr>
          <p:cNvSpPr/>
          <p:nvPr/>
        </p:nvSpPr>
        <p:spPr>
          <a:xfrm>
            <a:off x="1650113" y="2811438"/>
            <a:ext cx="11952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Reference pixel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부재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23705-3869-44BA-94A0-B8D400A4764B}"/>
              </a:ext>
            </a:extLst>
          </p:cNvPr>
          <p:cNvSpPr txBox="1"/>
          <p:nvPr/>
        </p:nvSpPr>
        <p:spPr>
          <a:xfrm>
            <a:off x="4038600" y="12408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7AAEED-1907-4A20-8E3F-461AFAF72A89}"/>
              </a:ext>
            </a:extLst>
          </p:cNvPr>
          <p:cNvSpPr/>
          <p:nvPr/>
        </p:nvSpPr>
        <p:spPr>
          <a:xfrm>
            <a:off x="801186" y="1505885"/>
            <a:ext cx="1143262" cy="2308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b="1" u="sng" dirty="0">
                <a:latin typeface="+mj-ea"/>
                <a:ea typeface="+mj-ea"/>
              </a:rPr>
              <a:t>S-LiDAR(IMX459) </a:t>
            </a:r>
            <a:endParaRPr lang="ko-KR" altLang="en-US" b="1" u="sng" dirty="0"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579AFF-24EF-4E87-BD3F-0DDB0293771D}"/>
              </a:ext>
            </a:extLst>
          </p:cNvPr>
          <p:cNvSpPr/>
          <p:nvPr/>
        </p:nvSpPr>
        <p:spPr>
          <a:xfrm>
            <a:off x="2826093" y="1505885"/>
            <a:ext cx="906017" cy="2308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b="1" u="sng" dirty="0">
                <a:latin typeface="+mj-ea"/>
                <a:ea typeface="+mj-ea"/>
              </a:rPr>
              <a:t>ACE(IMX590)</a:t>
            </a:r>
            <a:endParaRPr lang="ko-KR" altLang="en-US" b="1" u="sng" dirty="0"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E3E702-47FB-47E7-8560-69F28175AB04}"/>
              </a:ext>
            </a:extLst>
          </p:cNvPr>
          <p:cNvSpPr/>
          <p:nvPr/>
        </p:nvSpPr>
        <p:spPr>
          <a:xfrm>
            <a:off x="1666983" y="2276675"/>
            <a:ext cx="1051891" cy="2308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PDP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측정장비도입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D19F7B-37AD-4F5C-BB1A-85D1030AA74E}"/>
              </a:ext>
            </a:extLst>
          </p:cNvPr>
          <p:cNvSpPr/>
          <p:nvPr/>
        </p:nvSpPr>
        <p:spPr>
          <a:xfrm>
            <a:off x="1666983" y="3336970"/>
            <a:ext cx="11952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장거리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Calibration</a:t>
            </a:r>
            <a:endParaRPr lang="ko-KR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0341D99-77C2-4986-94AD-6A090B35C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875" y="2963587"/>
            <a:ext cx="1100047" cy="7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1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43FDA0DF-A1CF-4608-A5A9-B1EEF1A4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34281"/>
              </p:ext>
            </p:extLst>
          </p:nvPr>
        </p:nvGraphicFramePr>
        <p:xfrm>
          <a:off x="164753" y="723301"/>
          <a:ext cx="9576493" cy="5595273"/>
        </p:xfrm>
        <a:graphic>
          <a:graphicData uri="http://schemas.openxmlformats.org/drawingml/2006/table">
            <a:tbl>
              <a:tblPr/>
              <a:tblGrid>
                <a:gridCol w="59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924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목적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광각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Lens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의 가장자리 왜곡을 보정하여 물체의 위치를 정확히 특정한다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45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Lens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Cal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  <a:b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절차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Infineon / Samsung LSI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의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lens calibration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기술 내재화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신규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lens calibration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장비 도입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기존 기술 외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Sensor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성능을 고려한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Calibration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기술 확보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신규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개발 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기술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Camera parameter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측정 및 계산 알고리즘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Zhang’s technique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내재화 완료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Pinhole model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에서 정의하는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intrinsic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및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extrinsic parameter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계산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알고리즘 구현 완료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Open-source library (OpenCV)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를 활용한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LED dot detection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알고리즘 구축 완료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Fast Fourier Transform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을 이용한 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image upscaling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알고리즘 구축 완료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- 2D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FFT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를 적용한 뒤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Zero-padding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하여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high spatial frequency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영역 추가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IFFT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을 적용하여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up sampling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image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획득</a:t>
                      </a:r>
                      <a:b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Principal Component Analysis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를 이용한 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LED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dot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detection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확률 증가 알고리즘 구현 완료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다중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parameter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분석에 쓰이는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PCA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를 사용해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LED dot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간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covariance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계산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Principal axis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를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new eigenvector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로 간주하여 회전각 계산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Lens distortion parameter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계산 알고리즘 구현 완료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Radial distortion modeling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을 사용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Undistortion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알고리즘 구현 완료</a:t>
                      </a:r>
                      <a: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br>
                        <a:rPr kumimoji="0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</a:b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- Target-to-source mapping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을 이용하여 왜곡 보정된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image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획득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"/>
                        </a:rPr>
                        <a:t>.</a:t>
                      </a:r>
                      <a:endParaRPr kumimoji="0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지표</a:t>
                      </a: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Lens distortion parameter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반복 측정 결과 오차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5%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이내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왜곡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보정 결과 예시</a:t>
                      </a: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향후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계획</a:t>
                      </a: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LED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chart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 촬영 시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LiDAR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의 거리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회전각에 대한 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Recipe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확보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LED chart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에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marker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추가하여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extrinsic parameter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측정 시 정확도 향상 도모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"/>
                        </a:rPr>
                        <a:t>.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11082"/>
                  </a:ext>
                </a:extLst>
              </a:tr>
            </a:tbl>
          </a:graphicData>
        </a:graphic>
      </p:graphicFrame>
      <p:sp>
        <p:nvSpPr>
          <p:cNvPr id="69" name="Text Box 2">
            <a:extLst>
              <a:ext uri="{FF2B5EF4-FFF2-40B4-BE49-F238E27FC236}">
                <a16:creationId xmlns:a16="http://schemas.microsoft.com/office/drawing/2014/main" id="{DAFD5C44-8849-606E-BB30-BC05B81E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297734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LG스마트체2.0 Regular" pitchFamily="50" charset="-127"/>
                <a:ea typeface="LG스마트체2.0 Regular" pitchFamily="50" charset="-127"/>
              </a:rPr>
              <a:t>Calibration-lens distortion</a:t>
            </a:r>
            <a:endParaRPr lang="ko-KR" altLang="en-US" sz="3600" b="1" dirty="0">
              <a:latin typeface="+mn-lt"/>
              <a:ea typeface="+mn-ea"/>
            </a:endParaRPr>
          </a:p>
        </p:txBody>
      </p:sp>
      <p:sp>
        <p:nvSpPr>
          <p:cNvPr id="4" name="실행 단추: 끝으로 이동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E50A96A-EAAA-5DA3-EB91-9BF86C4A267E}"/>
              </a:ext>
            </a:extLst>
          </p:cNvPr>
          <p:cNvSpPr/>
          <p:nvPr/>
        </p:nvSpPr>
        <p:spPr>
          <a:xfrm>
            <a:off x="312668" y="346442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실행 단추: 끝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A43C8BB-6E2D-B984-653D-2525E79B0E03}"/>
              </a:ext>
            </a:extLst>
          </p:cNvPr>
          <p:cNvSpPr/>
          <p:nvPr/>
        </p:nvSpPr>
        <p:spPr>
          <a:xfrm>
            <a:off x="5036671" y="344649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실행 단추: 끝으로 이동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98490D-129F-C849-0BB2-38E2B5C07103}"/>
              </a:ext>
            </a:extLst>
          </p:cNvPr>
          <p:cNvSpPr/>
          <p:nvPr/>
        </p:nvSpPr>
        <p:spPr>
          <a:xfrm>
            <a:off x="312668" y="5867994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실행 단추: 끝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B903C6A-1946-DB62-F759-E9B870A9289A}"/>
              </a:ext>
            </a:extLst>
          </p:cNvPr>
          <p:cNvSpPr/>
          <p:nvPr/>
        </p:nvSpPr>
        <p:spPr>
          <a:xfrm>
            <a:off x="5036671" y="5867994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0E5011-B8D1-47B4-9589-06B0847CF8E7}"/>
              </a:ext>
            </a:extLst>
          </p:cNvPr>
          <p:cNvGrpSpPr/>
          <p:nvPr/>
        </p:nvGrpSpPr>
        <p:grpSpPr>
          <a:xfrm>
            <a:off x="3232446" y="1680932"/>
            <a:ext cx="1334020" cy="2243048"/>
            <a:chOff x="1010648" y="1749099"/>
            <a:chExt cx="1334020" cy="22430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ED1BB0-E9D4-47E9-8CE7-5A71BB0D66C1}"/>
                </a:ext>
              </a:extLst>
            </p:cNvPr>
            <p:cNvSpPr/>
            <p:nvPr/>
          </p:nvSpPr>
          <p:spPr>
            <a:xfrm>
              <a:off x="1010648" y="1749099"/>
              <a:ext cx="1334020" cy="230832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b="1" u="sng" dirty="0">
                  <a:latin typeface="+mj-ea"/>
                  <a:ea typeface="+mj-ea"/>
                </a:rPr>
                <a:t>Infineon / Samsung LSI</a:t>
              </a:r>
              <a:endParaRPr lang="ko-KR" altLang="en-US" b="1" u="sng" dirty="0">
                <a:latin typeface="+mj-ea"/>
                <a:ea typeface="+mj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1E2FD8-0EAA-48C6-BB7F-CFA6B4D2EE44}"/>
                </a:ext>
              </a:extLst>
            </p:cNvPr>
            <p:cNvSpPr/>
            <p:nvPr/>
          </p:nvSpPr>
          <p:spPr bwMode="auto">
            <a:xfrm>
              <a:off x="1285772" y="2091817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Initial value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1A2211-1523-4B75-BA31-8528A0057DA1}"/>
                </a:ext>
              </a:extLst>
            </p:cNvPr>
            <p:cNvSpPr/>
            <p:nvPr/>
          </p:nvSpPr>
          <p:spPr bwMode="auto">
            <a:xfrm>
              <a:off x="1285772" y="2885599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Intrinsic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F2F026B-9F54-4D57-BC66-B8F4B28FB349}"/>
                </a:ext>
              </a:extLst>
            </p:cNvPr>
            <p:cNvSpPr/>
            <p:nvPr/>
          </p:nvSpPr>
          <p:spPr bwMode="auto">
            <a:xfrm>
              <a:off x="1285772" y="3414788"/>
              <a:ext cx="783772" cy="312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Distortion modeling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4CB294-34CD-4C33-BE81-D0A271AFC451}"/>
                </a:ext>
              </a:extLst>
            </p:cNvPr>
            <p:cNvSpPr/>
            <p:nvPr/>
          </p:nvSpPr>
          <p:spPr bwMode="auto">
            <a:xfrm>
              <a:off x="1285772" y="3814937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 err="1">
                  <a:solidFill>
                    <a:prstClr val="black"/>
                  </a:solidFill>
                  <a:latin typeface="+mj-ea"/>
                  <a:ea typeface="+mj-ea"/>
                </a:rPr>
                <a:t>Undistortion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A6EEA1-9755-4B94-80FE-E696D085E8F3}"/>
                </a:ext>
              </a:extLst>
            </p:cNvPr>
            <p:cNvSpPr/>
            <p:nvPr/>
          </p:nvSpPr>
          <p:spPr bwMode="auto">
            <a:xfrm>
              <a:off x="1285772" y="2356411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Image taking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1C5EE0-0C6A-4B8F-8490-BDB66D992C55}"/>
                </a:ext>
              </a:extLst>
            </p:cNvPr>
            <p:cNvSpPr/>
            <p:nvPr/>
          </p:nvSpPr>
          <p:spPr bwMode="auto">
            <a:xfrm>
              <a:off x="1285772" y="2621005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Dot detection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A39F81-5391-49DC-A1CE-F506DC6F9104}"/>
                </a:ext>
              </a:extLst>
            </p:cNvPr>
            <p:cNvSpPr/>
            <p:nvPr/>
          </p:nvSpPr>
          <p:spPr bwMode="auto">
            <a:xfrm>
              <a:off x="1285772" y="3150194"/>
              <a:ext cx="783772" cy="17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>
                  <a:solidFill>
                    <a:prstClr val="black"/>
                  </a:solidFill>
                  <a:latin typeface="+mj-ea"/>
                  <a:ea typeface="+mj-ea"/>
                </a:rPr>
                <a:t>Extrinsic</a:t>
              </a:r>
              <a:endParaRPr kumimoji="0" lang="ko-KR" altLang="en-US" kern="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8C7AA0-0161-4B1B-AA32-75B8D3659C9A}"/>
              </a:ext>
            </a:extLst>
          </p:cNvPr>
          <p:cNvGrpSpPr/>
          <p:nvPr/>
        </p:nvGrpSpPr>
        <p:grpSpPr>
          <a:xfrm>
            <a:off x="1012687" y="1665956"/>
            <a:ext cx="2171455" cy="2811903"/>
            <a:chOff x="2899445" y="1748843"/>
            <a:chExt cx="2171455" cy="281190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13B2A71-C250-484B-BA9B-525A50B3236D}"/>
                </a:ext>
              </a:extLst>
            </p:cNvPr>
            <p:cNvGrpSpPr/>
            <p:nvPr/>
          </p:nvGrpSpPr>
          <p:grpSpPr>
            <a:xfrm>
              <a:off x="2899445" y="1748843"/>
              <a:ext cx="783772" cy="2811903"/>
              <a:chOff x="3352671" y="1749099"/>
              <a:chExt cx="783772" cy="28119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0DF95C5-F5D4-472C-843D-4CD1B17B76D2}"/>
                  </a:ext>
                </a:extLst>
              </p:cNvPr>
              <p:cNvSpPr/>
              <p:nvPr/>
            </p:nvSpPr>
            <p:spPr>
              <a:xfrm>
                <a:off x="3443834" y="1749099"/>
                <a:ext cx="601447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ko-KR" b="1" u="sng" dirty="0">
                    <a:latin typeface="+mj-ea"/>
                    <a:ea typeface="+mj-ea"/>
                  </a:rPr>
                  <a:t>S-LiDAR</a:t>
                </a:r>
                <a:endParaRPr lang="ko-KR" altLang="en-US" b="1" u="sng" dirty="0">
                  <a:latin typeface="+mj-ea"/>
                  <a:ea typeface="+mj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E6640C0-256B-40A0-93B3-0A608565157C}"/>
                  </a:ext>
                </a:extLst>
              </p:cNvPr>
              <p:cNvSpPr/>
              <p:nvPr/>
            </p:nvSpPr>
            <p:spPr bwMode="auto">
              <a:xfrm>
                <a:off x="3352671" y="2091817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Moving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44D09A-CC7E-4A20-B9A0-E1B319E3557D}"/>
                  </a:ext>
                </a:extLst>
              </p:cNvPr>
              <p:cNvSpPr/>
              <p:nvPr/>
            </p:nvSpPr>
            <p:spPr bwMode="auto">
              <a:xfrm>
                <a:off x="3352671" y="3429000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Intrinsic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4B57262-6325-48F4-BD78-5F1130B6BD24}"/>
                  </a:ext>
                </a:extLst>
              </p:cNvPr>
              <p:cNvSpPr/>
              <p:nvPr/>
            </p:nvSpPr>
            <p:spPr bwMode="auto">
              <a:xfrm>
                <a:off x="3352671" y="3975158"/>
                <a:ext cx="783772" cy="3127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Distortion modeling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AE1F44D-EFB6-45BB-B113-25FC3E0F6475}"/>
                  </a:ext>
                </a:extLst>
              </p:cNvPr>
              <p:cNvSpPr/>
              <p:nvPr/>
            </p:nvSpPr>
            <p:spPr bwMode="auto">
              <a:xfrm>
                <a:off x="3352671" y="4383792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Undistortion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9F1D32E-7E54-492E-BEAC-90D86B5458B0}"/>
                  </a:ext>
                </a:extLst>
              </p:cNvPr>
              <p:cNvSpPr/>
              <p:nvPr/>
            </p:nvSpPr>
            <p:spPr bwMode="auto">
              <a:xfrm>
                <a:off x="3352671" y="2356411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Image taking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EFA3B15-7672-4F30-96F8-0F8C101AFA8A}"/>
                  </a:ext>
                </a:extLst>
              </p:cNvPr>
              <p:cNvSpPr/>
              <p:nvPr/>
            </p:nvSpPr>
            <p:spPr bwMode="auto">
              <a:xfrm>
                <a:off x="3352671" y="3150193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Dot detection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9AC9F41-F7A2-4B63-A404-0AAD87FCAF0D}"/>
                  </a:ext>
                </a:extLst>
              </p:cNvPr>
              <p:cNvSpPr/>
              <p:nvPr/>
            </p:nvSpPr>
            <p:spPr bwMode="auto">
              <a:xfrm>
                <a:off x="3352671" y="3702079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Extrinsic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E049148-4D3A-4BEB-A4DC-A4F0EC829C63}"/>
                  </a:ext>
                </a:extLst>
              </p:cNvPr>
              <p:cNvSpPr/>
              <p:nvPr/>
            </p:nvSpPr>
            <p:spPr bwMode="auto">
              <a:xfrm>
                <a:off x="3352671" y="2621005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Upscaling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4A40A88-F56B-4BA2-AAD1-EFA505095C2B}"/>
                  </a:ext>
                </a:extLst>
              </p:cNvPr>
              <p:cNvSpPr/>
              <p:nvPr/>
            </p:nvSpPr>
            <p:spPr bwMode="auto">
              <a:xfrm>
                <a:off x="3352671" y="2885599"/>
                <a:ext cx="783772" cy="177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kern="0" dirty="0">
                    <a:solidFill>
                      <a:prstClr val="black"/>
                    </a:solidFill>
                    <a:latin typeface="+mj-ea"/>
                    <a:ea typeface="+mj-ea"/>
                  </a:rPr>
                  <a:t>PCA</a:t>
                </a:r>
                <a:endParaRPr kumimoji="0" lang="ko-KR" altLang="en-US" kern="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8F72E74-7B05-4BBA-8ED4-ED89D803C6FD}"/>
                </a:ext>
              </a:extLst>
            </p:cNvPr>
            <p:cNvSpPr/>
            <p:nvPr/>
          </p:nvSpPr>
          <p:spPr>
            <a:xfrm>
              <a:off x="3648988" y="2073203"/>
              <a:ext cx="13876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008000"/>
                  </a:solidFill>
                  <a:latin typeface="+mj-ea"/>
                  <a:ea typeface="+mj-ea"/>
                </a:rPr>
                <a:t>성능을 한정 짓는 </a:t>
              </a:r>
              <a:r>
                <a:rPr lang="en-US" altLang="ko-KR" dirty="0">
                  <a:solidFill>
                    <a:srgbClr val="008000"/>
                  </a:solidFill>
                  <a:latin typeface="+mj-ea"/>
                  <a:ea typeface="+mj-ea"/>
                </a:rPr>
                <a:t>Initial value </a:t>
              </a:r>
              <a:r>
                <a:rPr lang="ko-KR" altLang="en-US" dirty="0">
                  <a:solidFill>
                    <a:srgbClr val="008000"/>
                  </a:solidFill>
                  <a:latin typeface="+mj-ea"/>
                  <a:ea typeface="+mj-ea"/>
                </a:rPr>
                <a:t>입력 삭제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77DACA-F5F1-48C8-A6C0-B8E5C96806F6}"/>
                </a:ext>
              </a:extLst>
            </p:cNvPr>
            <p:cNvSpPr/>
            <p:nvPr/>
          </p:nvSpPr>
          <p:spPr>
            <a:xfrm>
              <a:off x="3683217" y="2589391"/>
              <a:ext cx="13876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008000"/>
                  </a:solidFill>
                  <a:latin typeface="+mj-ea"/>
                  <a:ea typeface="+mj-ea"/>
                </a:rPr>
                <a:t>낮은 해상도 보정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045926-CEA5-4461-BC7D-1BED7C056B42}"/>
                </a:ext>
              </a:extLst>
            </p:cNvPr>
            <p:cNvSpPr/>
            <p:nvPr/>
          </p:nvSpPr>
          <p:spPr>
            <a:xfrm>
              <a:off x="3683217" y="2843949"/>
              <a:ext cx="113206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008000"/>
                  </a:solidFill>
                  <a:latin typeface="+mj-ea"/>
                  <a:ea typeface="+mj-ea"/>
                </a:rPr>
                <a:t>LiDAR </a:t>
              </a:r>
              <a:r>
                <a:rPr lang="ko-KR" altLang="en-US" dirty="0">
                  <a:solidFill>
                    <a:srgbClr val="008000"/>
                  </a:solidFill>
                  <a:latin typeface="+mj-ea"/>
                  <a:ea typeface="+mj-ea"/>
                </a:rPr>
                <a:t>회전으로 인한 </a:t>
              </a:r>
              <a:r>
                <a:rPr lang="en-US" altLang="ko-KR" dirty="0">
                  <a:solidFill>
                    <a:srgbClr val="008000"/>
                  </a:solidFill>
                  <a:latin typeface="+mj-ea"/>
                  <a:ea typeface="+mj-ea"/>
                </a:rPr>
                <a:t>detection </a:t>
              </a:r>
              <a:r>
                <a:rPr lang="ko-KR" altLang="en-US" dirty="0">
                  <a:solidFill>
                    <a:srgbClr val="008000"/>
                  </a:solidFill>
                  <a:latin typeface="+mj-ea"/>
                  <a:ea typeface="+mj-ea"/>
                </a:rPr>
                <a:t>확률 저하 보정</a:t>
              </a: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DED8963-2A55-48A3-8DEE-AF0EA3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0" y="5434101"/>
            <a:ext cx="1639481" cy="478182"/>
          </a:xfrm>
          <a:prstGeom prst="rect">
            <a:avLst/>
          </a:prstGeom>
        </p:spPr>
      </p:pic>
      <p:pic>
        <p:nvPicPr>
          <p:cNvPr id="40" name="그림 39" descr="밤하늘이(가) 표시된 사진&#10;&#10;자동 생성된 설명">
            <a:extLst>
              <a:ext uri="{FF2B5EF4-FFF2-40B4-BE49-F238E27FC236}">
                <a16:creationId xmlns:a16="http://schemas.microsoft.com/office/drawing/2014/main" id="{C9666B45-6739-47E3-B6CB-C64B617C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4" y="5438971"/>
            <a:ext cx="1639478" cy="478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510256-0289-4937-8063-0FBA081915E6}"/>
              </a:ext>
            </a:extLst>
          </p:cNvPr>
          <p:cNvSpPr txBox="1"/>
          <p:nvPr/>
        </p:nvSpPr>
        <p:spPr>
          <a:xfrm>
            <a:off x="1372797" y="5987195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왜곡 보정 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27DA61-2ED5-4E56-A05A-2214A88F20E4}"/>
              </a:ext>
            </a:extLst>
          </p:cNvPr>
          <p:cNvSpPr txBox="1"/>
          <p:nvPr/>
        </p:nvSpPr>
        <p:spPr>
          <a:xfrm>
            <a:off x="3155369" y="5980603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왜곡 보정 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5888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2">
            <a:extLst>
              <a:ext uri="{FF2B5EF4-FFF2-40B4-BE49-F238E27FC236}">
                <a16:creationId xmlns:a16="http://schemas.microsoft.com/office/drawing/2014/main" id="{DAFD5C44-8849-606E-BB30-BC05B81E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8" y="124085"/>
            <a:ext cx="95595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AA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장비</a:t>
            </a:r>
            <a:endParaRPr lang="ko-KR" altLang="en-US" sz="3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C0BA4CE4-FA1A-C204-3FC1-13E9E9EB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79734"/>
              </p:ext>
            </p:extLst>
          </p:nvPr>
        </p:nvGraphicFramePr>
        <p:xfrm>
          <a:off x="164753" y="790553"/>
          <a:ext cx="9576493" cy="5415997"/>
        </p:xfrm>
        <a:graphic>
          <a:graphicData uri="http://schemas.openxmlformats.org/drawingml/2006/table">
            <a:tbl>
              <a:tblPr/>
              <a:tblGrid>
                <a:gridCol w="81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88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목적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Sequential Flash LiDAR 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시스템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설계안을 분석하고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,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Tx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을 평가하여</a:t>
                      </a:r>
                      <a:r>
                        <a:rPr lang="en-US" altLang="ko-KR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 LiDAR System</a:t>
                      </a:r>
                      <a:r>
                        <a:rPr lang="ko-KR" altLang="en-US" b="1" dirty="0">
                          <a:latin typeface="Arial Narrow" panose="020B0606020202030204" pitchFamily="34" charset="0"/>
                          <a:ea typeface="LG스마트체2.0 Regular" pitchFamily="50" charset="-127"/>
                        </a:rPr>
                        <a:t>에 적합한 설계 개선안을 마련하고자 함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315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장비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구조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DLL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200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Wingdings" pitchFamily="2" charset="2"/>
                        <a:defRPr kumimoji="1" sz="10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향후계획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1441" marR="91441" marT="45734" marB="4573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"/>
                      </a:endParaRPr>
                    </a:p>
                  </a:txBody>
                  <a:tcPr marL="91441" marR="91441" marT="45734" marB="45734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11082"/>
                  </a:ext>
                </a:extLst>
              </a:tr>
            </a:tbl>
          </a:graphicData>
        </a:graphic>
      </p:graphicFrame>
      <p:sp>
        <p:nvSpPr>
          <p:cNvPr id="4" name="실행 단추: 끝으로 이동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03D5588-53EC-A9E3-F262-45F02C3E11E2}"/>
              </a:ext>
            </a:extLst>
          </p:cNvPr>
          <p:cNvSpPr/>
          <p:nvPr/>
        </p:nvSpPr>
        <p:spPr>
          <a:xfrm>
            <a:off x="388169" y="3290522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실행 단추: 끝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952B05A-92E6-FB81-5D82-8989D5E9C2DF}"/>
              </a:ext>
            </a:extLst>
          </p:cNvPr>
          <p:cNvSpPr/>
          <p:nvPr/>
        </p:nvSpPr>
        <p:spPr>
          <a:xfrm>
            <a:off x="5112172" y="3272592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실행 단추: 끝으로 이동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517F3C0-EE0C-3966-B0F6-FCEDD0A5F163}"/>
              </a:ext>
            </a:extLst>
          </p:cNvPr>
          <p:cNvSpPr/>
          <p:nvPr/>
        </p:nvSpPr>
        <p:spPr>
          <a:xfrm>
            <a:off x="388169" y="569408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실행 단추: 끝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6A2D4A-77A6-F7C6-725E-26134D7A59F4}"/>
              </a:ext>
            </a:extLst>
          </p:cNvPr>
          <p:cNvSpPr/>
          <p:nvPr/>
        </p:nvSpPr>
        <p:spPr>
          <a:xfrm>
            <a:off x="5112172" y="5694088"/>
            <a:ext cx="382900" cy="266705"/>
          </a:xfrm>
          <a:prstGeom prst="actionButtonEnd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6924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3175" cap="flat" cmpd="sng" algn="ctr">
          <a:solidFill>
            <a:sysClr val="window" lastClr="FFFFFF">
              <a:lumMod val="50000"/>
            </a:sys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kern="0" dirty="0" smtClean="0">
            <a:solidFill>
              <a:prstClr val="black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txDef>
      <a:spPr>
        <a:noFill/>
        <a:ln>
          <a:noFill/>
        </a:ln>
      </a:spPr>
      <a:bodyPr wrap="none" lIns="0" tIns="0" rIns="0" bIns="0" anchor="ctr" anchorCtr="0">
        <a:noAutofit/>
      </a:bodyPr>
      <a:lstStyle>
        <a:defPPr algn="l">
          <a:defRPr sz="1400"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D5DA20-A49E-4F12-8389-8027CD7B71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EE999B-4E95-4DA8-896F-B5107B6B1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BBCA0D-6803-4D5E-9E4F-B286EF5F69A9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77472</TotalTime>
  <Words>1191</Words>
  <Application>Microsoft Office PowerPoint</Application>
  <PresentationFormat>A4 용지(210x297mm)</PresentationFormat>
  <Paragraphs>240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Wingdings</vt:lpstr>
      <vt:lpstr>Arial Narrow</vt:lpstr>
      <vt:lpstr>Arial</vt:lpstr>
      <vt:lpstr>돋움</vt:lpstr>
      <vt:lpstr>LG스마트체 Regular</vt:lpstr>
      <vt:lpstr>LG스마트체2.0 Regular</vt:lpstr>
      <vt:lpstr>굴림</vt:lpstr>
      <vt:lpstr>LG스마트체 Bold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LG마이크론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이동건</cp:lastModifiedBy>
  <cp:revision>7994</cp:revision>
  <cp:lastPrinted>2020-01-31T03:54:19Z</cp:lastPrinted>
  <dcterms:created xsi:type="dcterms:W3CDTF">2004-03-03T01:34:50Z</dcterms:created>
  <dcterms:modified xsi:type="dcterms:W3CDTF">2023-01-13T04:50:47Z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2022-04-20T07:13:46Z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52a125f8-6428-43f3-b57e-713573c0520b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