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F6C5B-7ADC-4020-9078-69A280D66655}" v="12" dt="2022-04-15T02:44:16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org/10.3390/s1701009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ToF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measurement Errors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Classification of the errors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4758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dirty="0"/>
              <a:t>Errors in the depth measurement using the </a:t>
            </a:r>
            <a:r>
              <a:rPr lang="en-US" altLang="ko-KR" sz="1400" dirty="0" err="1"/>
              <a:t>ToF</a:t>
            </a:r>
            <a:r>
              <a:rPr lang="en-US" altLang="ko-KR" sz="1400" dirty="0"/>
              <a:t> cameras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7D2BF-D66E-4B79-9C39-B138DEBA0736}"/>
              </a:ext>
            </a:extLst>
          </p:cNvPr>
          <p:cNvSpPr txBox="1"/>
          <p:nvPr/>
        </p:nvSpPr>
        <p:spPr>
          <a:xfrm>
            <a:off x="728138" y="1645955"/>
            <a:ext cx="10277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Systematic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21809-41AF-4BF8-8078-89CF29018C21}"/>
              </a:ext>
            </a:extLst>
          </p:cNvPr>
          <p:cNvSpPr/>
          <p:nvPr/>
        </p:nvSpPr>
        <p:spPr>
          <a:xfrm>
            <a:off x="334472" y="1102119"/>
            <a:ext cx="65287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Errors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995E6-AA26-4277-94E1-1EFAF6043FEA}"/>
              </a:ext>
            </a:extLst>
          </p:cNvPr>
          <p:cNvSpPr txBox="1"/>
          <p:nvPr/>
        </p:nvSpPr>
        <p:spPr>
          <a:xfrm>
            <a:off x="731813" y="4829172"/>
            <a:ext cx="1390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Non-systematic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55DA0-C3D8-4A14-AF20-623F7E967919}"/>
              </a:ext>
            </a:extLst>
          </p:cNvPr>
          <p:cNvSpPr txBox="1"/>
          <p:nvPr/>
        </p:nvSpPr>
        <p:spPr>
          <a:xfrm>
            <a:off x="728138" y="1992972"/>
            <a:ext cx="23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Caused by imaging conditions.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Generally managed by calibration.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7CF51-6951-41E0-A849-6BE6DFAE065A}"/>
              </a:ext>
            </a:extLst>
          </p:cNvPr>
          <p:cNvSpPr txBox="1"/>
          <p:nvPr/>
        </p:nvSpPr>
        <p:spPr>
          <a:xfrm>
            <a:off x="728137" y="5140404"/>
            <a:ext cx="27190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Caused by external environments and noise.</a:t>
            </a:r>
          </a:p>
          <a:p>
            <a:r>
              <a:rPr lang="en-US" altLang="ko-KR" sz="1050" dirty="0"/>
              <a:t>Generally managed by filtering.</a:t>
            </a:r>
          </a:p>
          <a:p>
            <a:r>
              <a:rPr lang="en-US" altLang="ko-KR" sz="1050" dirty="0"/>
              <a:t>Machine Learning is also taken.</a:t>
            </a:r>
            <a:endParaRPr lang="ko-KR" altLang="en-US" sz="105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E5D190-72FB-4ECB-933A-475031474A1F}"/>
              </a:ext>
            </a:extLst>
          </p:cNvPr>
          <p:cNvCxnSpPr>
            <a:cxnSpLocks/>
          </p:cNvCxnSpPr>
          <p:nvPr/>
        </p:nvCxnSpPr>
        <p:spPr>
          <a:xfrm flipH="1">
            <a:off x="482141" y="1477802"/>
            <a:ext cx="1" cy="348485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DEF00F-1C45-44C7-B81D-26EEF8276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2141" y="1797749"/>
            <a:ext cx="245997" cy="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E6B5F5-D15E-4C52-A28B-955948B56C5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5816" y="4983061"/>
            <a:ext cx="245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E32740-1E45-40B8-AD58-B032207EBD34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E02428-B51D-4CA5-B6ED-68C878C214AC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 flipV="1">
            <a:off x="1755920" y="1779858"/>
            <a:ext cx="2193609" cy="19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1">
            <a:extLst>
              <a:ext uri="{FF2B5EF4-FFF2-40B4-BE49-F238E27FC236}">
                <a16:creationId xmlns:a16="http://schemas.microsoft.com/office/drawing/2014/main" id="{D4F47942-0296-4071-8942-A50ECA915014}"/>
              </a:ext>
            </a:extLst>
          </p:cNvPr>
          <p:cNvCxnSpPr>
            <a:cxnSpLocks/>
          </p:cNvCxnSpPr>
          <p:nvPr/>
        </p:nvCxnSpPr>
        <p:spPr>
          <a:xfrm flipH="1">
            <a:off x="3651600" y="1793778"/>
            <a:ext cx="1" cy="28432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F64CB9-F8E4-4468-8FE1-31F1BDBB89B0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649356" y="2494157"/>
            <a:ext cx="300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7A06B0B-F032-4A1E-90CE-791C5C4FCAA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655708" y="3208456"/>
            <a:ext cx="293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AE7C2C-31F1-4BEB-8476-04D3B940E7D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653843" y="3922755"/>
            <a:ext cx="295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6BED2E0-D8B6-4D13-ACD1-A74A5A2B88C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649356" y="4637055"/>
            <a:ext cx="300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E72368-754C-4FFB-9A19-5FD037216936}"/>
              </a:ext>
            </a:extLst>
          </p:cNvPr>
          <p:cNvSpPr txBox="1"/>
          <p:nvPr/>
        </p:nvSpPr>
        <p:spPr>
          <a:xfrm>
            <a:off x="3949529" y="1625969"/>
            <a:ext cx="14659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Depth Distortion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F05BDA-C013-41C8-AE6D-79E3A0DD494B}"/>
              </a:ext>
            </a:extLst>
          </p:cNvPr>
          <p:cNvSpPr txBox="1"/>
          <p:nvPr/>
        </p:nvSpPr>
        <p:spPr>
          <a:xfrm>
            <a:off x="3949529" y="2340268"/>
            <a:ext cx="24709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Integration-time-related error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15001A-2897-4BDA-9657-53036D40D82B}"/>
              </a:ext>
            </a:extLst>
          </p:cNvPr>
          <p:cNvSpPr txBox="1"/>
          <p:nvPr/>
        </p:nvSpPr>
        <p:spPr>
          <a:xfrm>
            <a:off x="3949529" y="3054567"/>
            <a:ext cx="22566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Built-in pixel-related errors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27F23F-276A-4741-87A6-6FE36C3CE5BB}"/>
              </a:ext>
            </a:extLst>
          </p:cNvPr>
          <p:cNvSpPr txBox="1"/>
          <p:nvPr/>
        </p:nvSpPr>
        <p:spPr>
          <a:xfrm>
            <a:off x="3949529" y="3768866"/>
            <a:ext cx="20629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Amplitude related errors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ED4D2D-80EF-416F-9444-DE5E1AD4BA08}"/>
              </a:ext>
            </a:extLst>
          </p:cNvPr>
          <p:cNvSpPr txBox="1"/>
          <p:nvPr/>
        </p:nvSpPr>
        <p:spPr>
          <a:xfrm>
            <a:off x="3949529" y="4483166"/>
            <a:ext cx="22579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Temperature-related errors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876C2C-8584-4C6A-A0DD-2AE3283044BB}"/>
              </a:ext>
            </a:extLst>
          </p:cNvPr>
          <p:cNvSpPr txBox="1"/>
          <p:nvPr/>
        </p:nvSpPr>
        <p:spPr>
          <a:xfrm>
            <a:off x="6420462" y="2292300"/>
            <a:ext cx="26901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Different IT gives different depth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Main reason is still under investigation.</a:t>
            </a:r>
            <a:endParaRPr lang="ko-KR" alt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D36251-D9CA-4D8E-A8A9-EC2E10ACC7B3}"/>
              </a:ext>
            </a:extLst>
          </p:cNvPr>
          <p:cNvSpPr txBox="1"/>
          <p:nvPr/>
        </p:nvSpPr>
        <p:spPr>
          <a:xfrm>
            <a:off x="5384762" y="1564051"/>
            <a:ext cx="3347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Wiggling, Circular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Depends</a:t>
            </a:r>
            <a:r>
              <a:rPr lang="ko-KR" altLang="en-US" sz="1050" dirty="0"/>
              <a:t> </a:t>
            </a:r>
            <a:r>
              <a:rPr lang="en-US" altLang="ko-KR" sz="1050" dirty="0"/>
              <a:t>only on</a:t>
            </a:r>
            <a:r>
              <a:rPr lang="ko-KR" altLang="en-US" sz="1050" dirty="0"/>
              <a:t> </a:t>
            </a:r>
            <a:r>
              <a:rPr lang="en-US" altLang="ko-KR" sz="1050" dirty="0"/>
              <a:t>the</a:t>
            </a:r>
            <a:r>
              <a:rPr lang="ko-KR" altLang="en-US" sz="1050" dirty="0"/>
              <a:t> </a:t>
            </a:r>
            <a:r>
              <a:rPr lang="en-US" altLang="ko-KR" sz="1050" dirty="0"/>
              <a:t>measured</a:t>
            </a:r>
            <a:r>
              <a:rPr lang="ko-KR" altLang="en-US" sz="1050" dirty="0"/>
              <a:t> </a:t>
            </a:r>
            <a:r>
              <a:rPr lang="en-US" altLang="ko-KR" sz="1050" dirty="0"/>
              <a:t>depth</a:t>
            </a:r>
            <a:r>
              <a:rPr lang="ko-KR" altLang="en-US" sz="1050" dirty="0"/>
              <a:t> </a:t>
            </a:r>
            <a:r>
              <a:rPr lang="en-US" altLang="ko-KR" sz="1050" dirty="0"/>
              <a:t>for</a:t>
            </a:r>
            <a:r>
              <a:rPr lang="ko-KR" altLang="en-US" sz="1050" dirty="0"/>
              <a:t> </a:t>
            </a:r>
            <a:r>
              <a:rPr lang="en-US" altLang="ko-KR" sz="1050" dirty="0"/>
              <a:t>each</a:t>
            </a:r>
            <a:r>
              <a:rPr lang="ko-KR" altLang="en-US" sz="1050" dirty="0"/>
              <a:t> </a:t>
            </a:r>
            <a:r>
              <a:rPr lang="en-US" altLang="ko-KR" sz="1050" dirty="0"/>
              <a:t>pixel.</a:t>
            </a:r>
            <a:endParaRPr lang="ko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61E7CF-E5BB-4490-A83D-027EE6260A95}"/>
              </a:ext>
            </a:extLst>
          </p:cNvPr>
          <p:cNvSpPr txBox="1"/>
          <p:nvPr/>
        </p:nvSpPr>
        <p:spPr>
          <a:xfrm>
            <a:off x="6206172" y="3004797"/>
            <a:ext cx="3339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Due to different material properties in CMOS-gates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Due to capacitor charge time delay.</a:t>
            </a:r>
            <a:endParaRPr lang="ko-KR" altLang="en-US" sz="105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672ECC-6D54-4786-A566-0224C7ED823A}"/>
              </a:ext>
            </a:extLst>
          </p:cNvPr>
          <p:cNvSpPr/>
          <p:nvPr/>
        </p:nvSpPr>
        <p:spPr>
          <a:xfrm>
            <a:off x="6012466" y="3702823"/>
            <a:ext cx="24816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Gaussian beam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Low illumination for each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Difference in object reflectance.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D726F-2B66-4323-AF4B-CEA1CD3FE048}"/>
              </a:ext>
            </a:extLst>
          </p:cNvPr>
          <p:cNvSpPr txBox="1"/>
          <p:nvPr/>
        </p:nvSpPr>
        <p:spPr>
          <a:xfrm>
            <a:off x="3869234" y="4838716"/>
            <a:ext cx="37032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Temperature affects the </a:t>
            </a:r>
            <a:r>
              <a:rPr lang="en-US" altLang="ko-KR" sz="1050"/>
              <a:t>data processing.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Just wait until the temperature reaches an adequate level.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7947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Depth Distortion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93193B-0867-4F19-8E65-1C191EBE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04" y="810003"/>
            <a:ext cx="5207981" cy="5021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905C3-9DA2-4044-98B7-02393588454A}"/>
              </a:ext>
            </a:extLst>
          </p:cNvPr>
          <p:cNvSpPr txBox="1"/>
          <p:nvPr/>
        </p:nvSpPr>
        <p:spPr>
          <a:xfrm>
            <a:off x="101722" y="1372804"/>
            <a:ext cx="3870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Caused because the emitted laser cannot be generated in practice as theoretically planned.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Produces an offset that </a:t>
            </a:r>
            <a:r>
              <a:rPr lang="en-US" altLang="ko-KR" sz="1400" b="1" dirty="0"/>
              <a:t>depends only on the measured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Usually, it shows a sinusoidal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1: Compare to reference ground truth distance. Needs an additional sensor to acquire reference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2: Optimizing the errors by modeling the errors. Only applicable in a limited range.</a:t>
            </a:r>
            <a:br>
              <a:rPr lang="en-US" altLang="ko-KR" sz="1400" dirty="0"/>
            </a:br>
            <a:r>
              <a:rPr lang="en-US" altLang="ko-KR" sz="1400" dirty="0"/>
              <a:t>Examples of modeling: Look-up</a:t>
            </a:r>
            <a:r>
              <a:rPr lang="ko-KR" altLang="en-US" sz="1400" dirty="0"/>
              <a:t> </a:t>
            </a:r>
            <a:r>
              <a:rPr lang="en-US" altLang="ko-KR" sz="1400" dirty="0"/>
              <a:t>table, B-Spline, Polynomial regression.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F50324-76B6-4F8D-8A58-D2A9F60057F7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13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Integration-time-related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6493C-1CC3-4C71-9548-D5AD6D6B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277"/>
            <a:ext cx="9906000" cy="3791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1467D-3BD4-491C-95B2-F866102BF8C6}"/>
              </a:ext>
            </a:extLst>
          </p:cNvPr>
          <p:cNvSpPr txBox="1"/>
          <p:nvPr/>
        </p:nvSpPr>
        <p:spPr>
          <a:xfrm>
            <a:off x="101722" y="635435"/>
            <a:ext cx="8591647" cy="166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 the same scene different IT gives different depth values.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The main reason is still a subject of investigation.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Modulating the IT affects other Calibration methods. So, the auto mode for IT is not recommended.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1: Choose one IT, perform the other calibrations and never change it. For short-range detection.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2: Repeat depth distortion calibration for different IT. Then apply it according to the current IT.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14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Built-in pixel-related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B35B41-2020-4FBE-B233-481F0019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64" y="815678"/>
            <a:ext cx="5289556" cy="4777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6849E-D0B1-4AB0-AFB6-55089E2223A4}"/>
              </a:ext>
            </a:extLst>
          </p:cNvPr>
          <p:cNvSpPr txBox="1"/>
          <p:nvPr/>
        </p:nvSpPr>
        <p:spPr>
          <a:xfrm>
            <a:off x="148964" y="1847447"/>
            <a:ext cx="4048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Reason 1: Different material properties in </a:t>
            </a:r>
            <a:r>
              <a:rPr lang="en-US" altLang="ko-KR" sz="1400" dirty="0">
                <a:solidFill>
                  <a:srgbClr val="FF0000"/>
                </a:solidFill>
              </a:rPr>
              <a:t>CMOS gates.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Reason 2: Capacitor charge time delay during the signal correlation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Commonly represented with </a:t>
            </a:r>
            <a:r>
              <a:rPr lang="en-US" altLang="ko-KR" sz="1400" b="1" dirty="0"/>
              <a:t>a fixed pattern noise (FPN) table</a:t>
            </a:r>
            <a:r>
              <a:rPr lang="en-US" altLang="ko-KR" sz="1400" dirty="0"/>
              <a:t>. Comparison to computed depth with a reference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Always coupled with the amplitude-related errors.</a:t>
            </a:r>
          </a:p>
        </p:txBody>
      </p:sp>
    </p:spTree>
    <p:extLst>
      <p:ext uri="{BB962C8B-B14F-4D97-AF65-F5344CB8AC3E}">
        <p14:creationId xmlns:p14="http://schemas.microsoft.com/office/powerpoint/2010/main" val="269061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Amplitude-related errors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94ECA0-F59C-4F1E-AED0-A2793702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53" y="819150"/>
            <a:ext cx="6257925" cy="521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81873-F8F7-4460-8F98-90A7E4CA5CE5}"/>
              </a:ext>
            </a:extLst>
          </p:cNvPr>
          <p:cNvSpPr txBox="1"/>
          <p:nvPr/>
        </p:nvSpPr>
        <p:spPr>
          <a:xfrm>
            <a:off x="101722" y="752419"/>
            <a:ext cx="34446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Due to low or overexposed reflected amplitudes.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low amplitude at the border 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 Overestimating depth at the edges.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Overexposed by Too-close-to-the camera or too-long-IT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 Overestimating the center.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Reason 1: Gaussian beam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Reason 2: Low illumination for each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Reason 3: Difference in object reflectance. (Different depth measurements for pixels at the same distances.)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Correction 1: Filter pixels with amplitudes lower than a threshold.  Possibility of losing too many portions of the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Correction 2: Extending the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Correction 3: Take the median of built-in pixel-related and amplitude-related errors for various reflectance and use them as a look-up table.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34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Temperature-related errors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D8BA5F-24FE-4D58-B466-9723D146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71" y="1166321"/>
            <a:ext cx="4942002" cy="435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F2E67-589F-47F8-9483-80B8E2913142}"/>
              </a:ext>
            </a:extLst>
          </p:cNvPr>
          <p:cNvSpPr txBox="1"/>
          <p:nvPr/>
        </p:nvSpPr>
        <p:spPr>
          <a:xfrm>
            <a:off x="169727" y="2278334"/>
            <a:ext cx="4624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Reason: Happens because internal camera temperature affects depth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Correction: Switch on the camera and wait until the temperature of the camera becomes stable.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Overestimation has been observed in the SR-2 </a:t>
            </a:r>
            <a:r>
              <a:rPr lang="en-US" altLang="ko-KR" sz="1400" dirty="0" err="1"/>
              <a:t>SwissRanger</a:t>
            </a:r>
            <a:r>
              <a:rPr lang="en-US" altLang="ko-KR" sz="1400" dirty="0"/>
              <a:t> camera.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650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F0905-D11C-44B2-8FBA-5A2BEBC1BAC8}"/>
              </a:ext>
            </a:extLst>
          </p:cNvPr>
          <p:cNvSpPr txBox="1"/>
          <p:nvPr/>
        </p:nvSpPr>
        <p:spPr>
          <a:xfrm>
            <a:off x="0" y="5771620"/>
            <a:ext cx="93850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</a:t>
            </a:r>
            <a:r>
              <a:rPr lang="en-US" altLang="ko-KR" sz="900" dirty="0">
                <a:hlinkClick r:id="rId2"/>
              </a:rPr>
              <a:t>https://doi.org/10.3390/s17010092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Rapp, Holger. "Experimental and theoretical investigation of correlating TOF-camera systems." (2007).</a:t>
            </a:r>
            <a:endParaRPr lang="ko-KR" altLang="en-US" sz="900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8BEEF01A-CB90-49E7-B938-2719BD5C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 reductions found in literatures</a:t>
            </a:r>
            <a:endParaRPr lang="ko-KR" altLang="en-US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65A381B-C3AE-464C-9D05-2F6145BF2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61019A-1FD9-489E-8862-E21505A4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89"/>
            <a:ext cx="9906000" cy="2208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3A9F8-16F1-4027-A7A6-D46DDBEA929C}"/>
              </a:ext>
            </a:extLst>
          </p:cNvPr>
          <p:cNvSpPr txBox="1"/>
          <p:nvPr/>
        </p:nvSpPr>
        <p:spPr>
          <a:xfrm>
            <a:off x="0" y="2768139"/>
            <a:ext cx="9804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Comparison between the Compensation method used in literature.</a:t>
            </a:r>
          </a:p>
          <a:p>
            <a:endParaRPr lang="en-US" altLang="ko-KR" sz="1400" dirty="0"/>
          </a:p>
          <a:p>
            <a:r>
              <a:rPr lang="en-US" altLang="ko-KR" sz="1400" dirty="0"/>
              <a:t>The first two results were able to obtain errors of less than 3mm, by reducing three main error sources: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depth distortion (40%)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400" dirty="0"/>
              <a:t>integration-time-related errors. (33.3%)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built-in pixel-related errors (6.6%)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For some of the systematic errors, the attribution for error reduction was quantified by Rapp.</a:t>
            </a:r>
          </a:p>
        </p:txBody>
      </p:sp>
    </p:spTree>
    <p:extLst>
      <p:ext uri="{BB962C8B-B14F-4D97-AF65-F5344CB8AC3E}">
        <p14:creationId xmlns:p14="http://schemas.microsoft.com/office/powerpoint/2010/main" val="329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37565-8ADF-4BF9-AAFD-EE492B79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B-spline 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32C24-3AEE-47AD-BDA0-776559734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ToF</a:t>
            </a:r>
            <a:r>
              <a:rPr lang="en-US" altLang="ko-KR" dirty="0"/>
              <a:t> camera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21B9C-1638-4DDF-982C-01D02BE16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 t="12477" r="3048"/>
          <a:stretch/>
        </p:blipFill>
        <p:spPr>
          <a:xfrm>
            <a:off x="1343583" y="720055"/>
            <a:ext cx="7218834" cy="56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6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4" ma:contentTypeDescription="새 문서를 만듭니다." ma:contentTypeScope="" ma:versionID="150678de8c619f3a87355c78babac8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995f1b83d421338afb7cfbfaf14fb91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41B0D3-821F-4705-90B8-7326D00BCEA5}"/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1222</Words>
  <Application>Microsoft Office PowerPoint</Application>
  <PresentationFormat>A4 용지(210x297mm)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LG Smart UI Bold</vt:lpstr>
      <vt:lpstr>LG Smart UI Regular</vt:lpstr>
      <vt:lpstr>LG스마트체 Bold</vt:lpstr>
      <vt:lpstr>LG스마트체 Regular</vt:lpstr>
      <vt:lpstr>LG스마트체2.0 SemiBold</vt:lpstr>
      <vt:lpstr>굴림</vt:lpstr>
      <vt:lpstr>맑은 고딕</vt:lpstr>
      <vt:lpstr>Arial</vt:lpstr>
      <vt:lpstr>Arial Narrow</vt:lpstr>
      <vt:lpstr>Wingdings</vt:lpstr>
      <vt:lpstr>Office 테마</vt:lpstr>
      <vt:lpstr>PowerPoint 프레젠테이션</vt:lpstr>
      <vt:lpstr>Classification of the errors</vt:lpstr>
      <vt:lpstr>Systematic errors: Depth Distortion</vt:lpstr>
      <vt:lpstr>Systematic errors: Integration-time-related error</vt:lpstr>
      <vt:lpstr>Systematic errors: Built-in pixel-related error</vt:lpstr>
      <vt:lpstr>Systematic errors: Amplitude-related errors</vt:lpstr>
      <vt:lpstr>Systematic errors: Temperature-related errors</vt:lpstr>
      <vt:lpstr>Error reductions found in literatures</vt:lpstr>
      <vt:lpstr>B-spline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10</cp:revision>
  <dcterms:created xsi:type="dcterms:W3CDTF">2021-03-24T07:02:47Z</dcterms:created>
  <dcterms:modified xsi:type="dcterms:W3CDTF">2022-04-15T03:02:13Z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2021-12-20T10:44:27Z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