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64" r:id="rId6"/>
    <p:sldId id="265" r:id="rId7"/>
    <p:sldId id="268" r:id="rId8"/>
    <p:sldId id="266" r:id="rId9"/>
    <p:sldId id="267" r:id="rId10"/>
    <p:sldId id="269" r:id="rId11"/>
    <p:sldId id="270" r:id="rId12"/>
    <p:sldId id="271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3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573"/>
    <a:srgbClr val="D3D3D3"/>
    <a:srgbClr val="ED7D31"/>
    <a:srgbClr val="44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F6C5B-7ADC-4020-9078-69A280D66655}" v="12" dt="2022-04-15T02:44:16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ToF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measurement Errors: Depth Distortion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Depth Distortion</a:t>
            </a:r>
            <a:r>
              <a:rPr lang="ko-KR" altLang="en-US" dirty="0"/>
              <a:t>의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8558753" cy="2037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Depth distortions of </a:t>
            </a:r>
            <a:r>
              <a:rPr lang="en-US" altLang="ko-KR" sz="1600" dirty="0" err="1"/>
              <a:t>ToF</a:t>
            </a:r>
            <a:r>
              <a:rPr lang="en-US" altLang="ko-KR" sz="1600" dirty="0"/>
              <a:t> cameras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각</a:t>
            </a:r>
            <a:r>
              <a:rPr lang="en-US" altLang="ko-KR" sz="1400" dirty="0"/>
              <a:t> pixel </a:t>
            </a:r>
            <a:r>
              <a:rPr lang="ko-KR" altLang="en-US" sz="1400" dirty="0"/>
              <a:t>별 동일한 거리에 위치한 대상을 측정한 </a:t>
            </a:r>
            <a:r>
              <a:rPr lang="en-US" altLang="ko-KR" sz="1400" dirty="0"/>
              <a:t>depth </a:t>
            </a:r>
            <a:r>
              <a:rPr lang="ko-KR" altLang="en-US" sz="1400" dirty="0"/>
              <a:t>값이 일치하지 않는 문제 </a:t>
            </a:r>
            <a:r>
              <a:rPr lang="en-US" altLang="ko-KR" sz="1400" dirty="0"/>
              <a:t>(Fixed Pattern Phase Noise)</a:t>
            </a:r>
            <a:br>
              <a:rPr lang="en-US" altLang="ko-KR" sz="1400" dirty="0"/>
            </a:br>
            <a:r>
              <a:rPr lang="en-US" altLang="ko-KR" sz="1400" dirty="0"/>
              <a:t>Pixel</a:t>
            </a:r>
            <a:r>
              <a:rPr lang="ko-KR" altLang="en-US" sz="1400" dirty="0"/>
              <a:t>의 설계된 위치와 조립된 위치의 차이로 인한 오차를 보상하는 과정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Pixel</a:t>
            </a:r>
            <a:r>
              <a:rPr lang="ko-KR" altLang="en-US" sz="1400" dirty="0"/>
              <a:t>에서 측정한 </a:t>
            </a:r>
            <a:r>
              <a:rPr lang="en-US" altLang="ko-KR" sz="1400" dirty="0"/>
              <a:t>depth </a:t>
            </a:r>
            <a:r>
              <a:rPr lang="ko-KR" altLang="en-US" sz="1400" dirty="0"/>
              <a:t>값이 실제 거리</a:t>
            </a:r>
            <a:r>
              <a:rPr lang="en-US" altLang="ko-KR" sz="1400" dirty="0"/>
              <a:t>(Ground truth, GT)</a:t>
            </a:r>
            <a:r>
              <a:rPr lang="ko-KR" altLang="en-US" sz="1400" dirty="0"/>
              <a:t>와 일치하지 않는 문제 </a:t>
            </a:r>
            <a:r>
              <a:rPr lang="en-US" altLang="ko-KR" sz="1400" dirty="0"/>
              <a:t>(Wiggling)</a:t>
            </a:r>
            <a:br>
              <a:rPr lang="en-US" altLang="ko-KR" sz="1400" dirty="0"/>
            </a:br>
            <a:r>
              <a:rPr lang="en-US" altLang="ko-KR" sz="1400" dirty="0"/>
              <a:t>GT </a:t>
            </a:r>
            <a:r>
              <a:rPr lang="ko-KR" altLang="en-US" sz="1400" dirty="0"/>
              <a:t>값과 측정 값의 차이를 거리에 대한 거동을 분석하여 보상한다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FAFF09-42B8-49EB-A7B5-D26B683C1416}"/>
              </a:ext>
            </a:extLst>
          </p:cNvPr>
          <p:cNvGrpSpPr/>
          <p:nvPr/>
        </p:nvGrpSpPr>
        <p:grpSpPr>
          <a:xfrm>
            <a:off x="5309315" y="2212936"/>
            <a:ext cx="4226636" cy="4213665"/>
            <a:chOff x="5417102" y="2189920"/>
            <a:chExt cx="4226636" cy="421366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79E8749-4607-4B45-BCA0-2A369C010D1E}"/>
                </a:ext>
              </a:extLst>
            </p:cNvPr>
            <p:cNvGrpSpPr/>
            <p:nvPr/>
          </p:nvGrpSpPr>
          <p:grpSpPr>
            <a:xfrm>
              <a:off x="5417102" y="2189920"/>
              <a:ext cx="4157461" cy="1910354"/>
              <a:chOff x="3491176" y="2274392"/>
              <a:chExt cx="5079634" cy="258539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7FDF9B4-A31D-4ACC-902D-85C5BCDEF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9474" y="2274392"/>
                <a:ext cx="4671336" cy="225422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12639E-8EDD-4B56-9340-88175D9FB38F}"/>
                  </a:ext>
                </a:extLst>
              </p:cNvPr>
              <p:cNvSpPr txBox="1"/>
              <p:nvPr/>
            </p:nvSpPr>
            <p:spPr>
              <a:xfrm>
                <a:off x="5313883" y="4516148"/>
                <a:ext cx="1611960" cy="343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Distance, (GT) [mm]</a:t>
                </a:r>
                <a:endParaRPr lang="ko-KR" altLang="en-US" sz="105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26ED9F-93E8-4691-8749-9C8A55DC448A}"/>
                  </a:ext>
                </a:extLst>
              </p:cNvPr>
              <p:cNvSpPr txBox="1"/>
              <p:nvPr/>
            </p:nvSpPr>
            <p:spPr>
              <a:xfrm rot="16200000">
                <a:off x="2970818" y="3286800"/>
                <a:ext cx="1350953" cy="3102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Error [mm]</a:t>
                </a:r>
                <a:endParaRPr lang="ko-KR" altLang="en-US" sz="1050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8DED055-8DBA-4CC8-86B5-C7EB930984AA}"/>
                </a:ext>
              </a:extLst>
            </p:cNvPr>
            <p:cNvGrpSpPr/>
            <p:nvPr/>
          </p:nvGrpSpPr>
          <p:grpSpPr>
            <a:xfrm>
              <a:off x="5774942" y="4134928"/>
              <a:ext cx="2644084" cy="1979066"/>
              <a:chOff x="5310042" y="4113390"/>
              <a:chExt cx="2644084" cy="197906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644FBBB-7D3C-490E-AE3F-C3BF3BEB9A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593" b="5579"/>
              <a:stretch/>
            </p:blipFill>
            <p:spPr>
              <a:xfrm>
                <a:off x="5568148" y="4113390"/>
                <a:ext cx="2385978" cy="175126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EBC364-9E82-47CE-89BF-5024AE895B09}"/>
                  </a:ext>
                </a:extLst>
              </p:cNvPr>
              <p:cNvSpPr txBox="1"/>
              <p:nvPr/>
            </p:nvSpPr>
            <p:spPr>
              <a:xfrm>
                <a:off x="6275842" y="5838540"/>
                <a:ext cx="1319319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Distance, (GT) [mm]</a:t>
                </a:r>
                <a:endParaRPr lang="ko-KR" altLang="en-US" sz="105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6C5737-C7B9-4876-A449-FB7A25D1075A}"/>
                  </a:ext>
                </a:extLst>
              </p:cNvPr>
              <p:cNvSpPr txBox="1"/>
              <p:nvPr/>
            </p:nvSpPr>
            <p:spPr>
              <a:xfrm rot="16200000">
                <a:off x="4937889" y="4864816"/>
                <a:ext cx="99822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Error [mm]</a:t>
                </a:r>
                <a:endParaRPr lang="ko-KR" altLang="en-US" sz="105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36301E-C49B-45BC-AC89-5963C7295F6F}"/>
                </a:ext>
              </a:extLst>
            </p:cNvPr>
            <p:cNvSpPr txBox="1"/>
            <p:nvPr/>
          </p:nvSpPr>
          <p:spPr>
            <a:xfrm>
              <a:off x="7010849" y="6126586"/>
              <a:ext cx="2563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(b) Depth error </a:t>
              </a:r>
              <a:r>
                <a:rPr lang="ko-KR" altLang="en-US" sz="1200" b="1" dirty="0"/>
                <a:t>측정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C081ED-5CA1-4888-A93F-89F712B81135}"/>
                </a:ext>
              </a:extLst>
            </p:cNvPr>
            <p:cNvSpPr txBox="1"/>
            <p:nvPr/>
          </p:nvSpPr>
          <p:spPr>
            <a:xfrm>
              <a:off x="8324419" y="3393194"/>
              <a:ext cx="93916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Jasper </a:t>
              </a:r>
              <a:r>
                <a:rPr lang="ko-KR" altLang="en-US" sz="1050" dirty="0">
                  <a:solidFill>
                    <a:srgbClr val="FF0000"/>
                  </a:solidFill>
                </a:rPr>
                <a:t>사례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8DC6DE-D03F-4B01-A509-D81F595C2A2F}"/>
                </a:ext>
              </a:extLst>
            </p:cNvPr>
            <p:cNvSpPr txBox="1"/>
            <p:nvPr/>
          </p:nvSpPr>
          <p:spPr>
            <a:xfrm>
              <a:off x="8324419" y="4927907"/>
              <a:ext cx="131931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I-</a:t>
              </a:r>
              <a:r>
                <a:rPr lang="en-US" altLang="ko-KR" sz="1050" dirty="0" err="1">
                  <a:solidFill>
                    <a:srgbClr val="FF0000"/>
                  </a:solidFill>
                </a:rPr>
                <a:t>ToF</a:t>
              </a:r>
              <a:r>
                <a:rPr lang="en-US" altLang="ko-KR" sz="1050" dirty="0">
                  <a:solidFill>
                    <a:srgbClr val="FF0000"/>
                  </a:solidFill>
                </a:rPr>
                <a:t> </a:t>
              </a:r>
              <a:r>
                <a:rPr lang="ko-KR" altLang="en-US" sz="1050" dirty="0">
                  <a:solidFill>
                    <a:srgbClr val="FF0000"/>
                  </a:solidFill>
                </a:rPr>
                <a:t>논문 사례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CB15DDA-7463-42CE-AF41-3829698EE3D2}"/>
              </a:ext>
            </a:extLst>
          </p:cNvPr>
          <p:cNvGrpSpPr/>
          <p:nvPr/>
        </p:nvGrpSpPr>
        <p:grpSpPr>
          <a:xfrm>
            <a:off x="650784" y="2360728"/>
            <a:ext cx="5212524" cy="4051557"/>
            <a:chOff x="650784" y="2360728"/>
            <a:chExt cx="5212524" cy="405155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150EB51-0372-438B-9CF1-3574AB2C78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4130" y="2360728"/>
              <a:ext cx="2634678" cy="1936971"/>
              <a:chOff x="1134978" y="2164073"/>
              <a:chExt cx="2869754" cy="2109795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C7C84248-D1B2-432A-82F6-0B2CB68AC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179" y="2164073"/>
                <a:ext cx="2644656" cy="2066633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5D96F8-899E-4682-9408-61F9A000E9C5}"/>
                  </a:ext>
                </a:extLst>
              </p:cNvPr>
              <p:cNvSpPr txBox="1"/>
              <p:nvPr/>
            </p:nvSpPr>
            <p:spPr>
              <a:xfrm>
                <a:off x="2850894" y="4005678"/>
                <a:ext cx="1153838" cy="2681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Pixel</a:t>
                </a:r>
                <a:endParaRPr lang="ko-KR" altLang="en-US" sz="10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06D5FD-1133-4AAD-A87A-2A6B50BE6009}"/>
                  </a:ext>
                </a:extLst>
              </p:cNvPr>
              <p:cNvSpPr txBox="1"/>
              <p:nvPr/>
            </p:nvSpPr>
            <p:spPr>
              <a:xfrm>
                <a:off x="1819664" y="4005677"/>
                <a:ext cx="498783" cy="2681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Pixel</a:t>
                </a:r>
                <a:endParaRPr lang="ko-KR" altLang="en-US" sz="10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D39521B-943D-467F-8702-22A81E230919}"/>
                  </a:ext>
                </a:extLst>
              </p:cNvPr>
              <p:cNvSpPr txBox="1"/>
              <p:nvPr/>
            </p:nvSpPr>
            <p:spPr>
              <a:xfrm rot="16200000">
                <a:off x="665865" y="2757619"/>
                <a:ext cx="1206416" cy="2681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FPN offset [m]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5DF9C8D-003D-4B6F-AAB0-3E9CB9B1604C}"/>
                </a:ext>
              </a:extLst>
            </p:cNvPr>
            <p:cNvSpPr txBox="1"/>
            <p:nvPr/>
          </p:nvSpPr>
          <p:spPr>
            <a:xfrm>
              <a:off x="1660954" y="6135286"/>
              <a:ext cx="2091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(a) FPPN error </a:t>
              </a:r>
              <a:r>
                <a:rPr lang="ko-KR" altLang="en-US" sz="1200" b="1" dirty="0"/>
                <a:t>측정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CD6CAC0-13C2-40ED-BE10-4ABB37846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715" y="4459454"/>
              <a:ext cx="2563714" cy="165748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679D8C-F9DC-49BC-9FD8-0F422206EF12}"/>
                </a:ext>
              </a:extLst>
            </p:cNvPr>
            <p:cNvSpPr txBox="1"/>
            <p:nvPr/>
          </p:nvSpPr>
          <p:spPr>
            <a:xfrm>
              <a:off x="3109075" y="5524731"/>
              <a:ext cx="27238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DSNU</a:t>
              </a:r>
              <a:br>
                <a:rPr lang="en-US" altLang="ko-KR" sz="1050" dirty="0">
                  <a:solidFill>
                    <a:srgbClr val="FF0000"/>
                  </a:solidFill>
                </a:rPr>
              </a:br>
              <a:r>
                <a:rPr lang="en-US" altLang="ko-KR" sz="1050" dirty="0">
                  <a:solidFill>
                    <a:srgbClr val="FF0000"/>
                  </a:solidFill>
                </a:rPr>
                <a:t>(Dark Signal Non-Uniformity)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44B7ED-6D70-464A-9A8A-45A6FB9AC498}"/>
                </a:ext>
              </a:extLst>
            </p:cNvPr>
            <p:cNvSpPr txBox="1"/>
            <p:nvPr/>
          </p:nvSpPr>
          <p:spPr>
            <a:xfrm>
              <a:off x="3139416" y="4720071"/>
              <a:ext cx="27238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PRNU</a:t>
              </a:r>
              <a:br>
                <a:rPr lang="en-US" altLang="ko-KR" sz="1050" dirty="0">
                  <a:solidFill>
                    <a:srgbClr val="FF0000"/>
                  </a:solidFill>
                </a:rPr>
              </a:br>
              <a:r>
                <a:rPr lang="en-US" altLang="ko-KR" sz="1050" dirty="0">
                  <a:solidFill>
                    <a:srgbClr val="FF0000"/>
                  </a:solidFill>
                </a:rPr>
                <a:t>(Photon Response Non-Uniformity)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DE960C-83DC-424D-B921-599DEA2E7EE0}"/>
                </a:ext>
              </a:extLst>
            </p:cNvPr>
            <p:cNvSpPr txBox="1"/>
            <p:nvPr/>
          </p:nvSpPr>
          <p:spPr>
            <a:xfrm>
              <a:off x="650784" y="3844765"/>
              <a:ext cx="27238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Pixel </a:t>
              </a:r>
              <a:r>
                <a:rPr lang="ko-KR" altLang="en-US" sz="1050" dirty="0">
                  <a:solidFill>
                    <a:srgbClr val="FF0000"/>
                  </a:solidFill>
                </a:rPr>
                <a:t>별 </a:t>
              </a:r>
              <a:r>
                <a:rPr lang="en-US" altLang="ko-KR" sz="1050" dirty="0">
                  <a:solidFill>
                    <a:srgbClr val="FF0000"/>
                  </a:solidFill>
                </a:rPr>
                <a:t>depth offset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9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Depth Distortion</a:t>
            </a:r>
            <a:r>
              <a:rPr lang="ko-KR" altLang="en-US" dirty="0"/>
              <a:t>의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8501751" cy="4622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Calibration method for the depth error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Depth error </a:t>
            </a:r>
            <a:r>
              <a:rPr lang="ko-KR" altLang="en-US" sz="1400" dirty="0"/>
              <a:t>조정을 위해 시도 된 기법들이 다수 존재</a:t>
            </a:r>
            <a:r>
              <a:rPr lang="en-US" altLang="ko-KR" sz="1400" dirty="0"/>
              <a:t>: Look-up table, B-Splines, Polynomial</a:t>
            </a:r>
            <a:br>
              <a:rPr lang="en-US" altLang="ko-KR" sz="1400" dirty="0"/>
            </a:br>
            <a:r>
              <a:rPr lang="en-US" altLang="ko-KR" sz="1400" dirty="0"/>
              <a:t>Look-up table</a:t>
            </a:r>
            <a:r>
              <a:rPr lang="ko-KR" altLang="en-US" sz="1400" dirty="0"/>
              <a:t>의 경우 가장 정확하지만 많은 측정이 요구 됨</a:t>
            </a:r>
            <a:r>
              <a:rPr lang="en-US" altLang="ko-KR" sz="1400" dirty="0"/>
              <a:t>, ex) 1.25~7.5m, 0.05m </a:t>
            </a:r>
            <a:r>
              <a:rPr lang="ko-KR" altLang="en-US" sz="1400" dirty="0"/>
              <a:t>간격 측정</a:t>
            </a:r>
            <a:r>
              <a:rPr lang="en-US" altLang="ko-KR" sz="1400" dirty="0"/>
              <a:t>: </a:t>
            </a:r>
            <a:r>
              <a:rPr lang="ko-KR" altLang="en-US" sz="1400" dirty="0"/>
              <a:t>총 </a:t>
            </a:r>
            <a:r>
              <a:rPr lang="en-US" altLang="ko-KR" sz="1400" dirty="0"/>
              <a:t>125</a:t>
            </a:r>
            <a:r>
              <a:rPr lang="ko-KR" altLang="en-US" sz="1400" dirty="0"/>
              <a:t>회 측정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I-</a:t>
            </a:r>
            <a:r>
              <a:rPr lang="en-US" altLang="ko-KR" sz="1400" dirty="0" err="1"/>
              <a:t>ToF</a:t>
            </a:r>
            <a:r>
              <a:rPr lang="ko-KR" altLang="en-US" sz="1400" dirty="0"/>
              <a:t>의 </a:t>
            </a:r>
            <a:r>
              <a:rPr lang="en-US" altLang="ko-KR" sz="1400" dirty="0"/>
              <a:t>sinusoidal wave </a:t>
            </a:r>
            <a:r>
              <a:rPr lang="ko-KR" altLang="en-US" sz="1400" dirty="0"/>
              <a:t>거동의 </a:t>
            </a:r>
            <a:r>
              <a:rPr lang="en-US" altLang="ko-KR" sz="1400" dirty="0"/>
              <a:t>depth error</a:t>
            </a:r>
            <a:r>
              <a:rPr lang="ko-KR" altLang="en-US" sz="1400" dirty="0"/>
              <a:t>가 관측 됨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ko-KR" altLang="en-US" sz="1400" dirty="0"/>
              <a:t>최소한의 측정으로 전체 </a:t>
            </a:r>
            <a:r>
              <a:rPr lang="en-US" altLang="ko-KR" sz="1400" dirty="0"/>
              <a:t>depth error </a:t>
            </a:r>
            <a:r>
              <a:rPr lang="ko-KR" altLang="en-US" sz="1400" dirty="0"/>
              <a:t>거동을 예측하는 모델이 연구 됨</a:t>
            </a:r>
            <a:r>
              <a:rPr lang="en-US" altLang="ko-KR" sz="1400" dirty="0"/>
              <a:t>: B-spline, Polynomial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d-</a:t>
            </a:r>
            <a:r>
              <a:rPr lang="en-US" altLang="ko-KR" sz="1400" dirty="0" err="1"/>
              <a:t>ToF</a:t>
            </a:r>
            <a:r>
              <a:rPr lang="ko-KR" altLang="en-US" sz="1400" dirty="0"/>
              <a:t>의 경우 선형 회귀 또는 다항함수로 </a:t>
            </a:r>
            <a:r>
              <a:rPr lang="en-US" altLang="ko-KR" sz="1400" dirty="0"/>
              <a:t>depth error </a:t>
            </a:r>
            <a:r>
              <a:rPr lang="ko-KR" altLang="en-US" sz="1400" dirty="0"/>
              <a:t>예측 모델을 구축 할 수 있을 것으로 예상 중</a:t>
            </a:r>
            <a:br>
              <a:rPr lang="en-US" altLang="ko-KR" sz="1400" dirty="0"/>
            </a:br>
            <a:r>
              <a:rPr lang="en-US" altLang="ko-KR" sz="1400" dirty="0"/>
              <a:t>→ Raw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기반 </a:t>
            </a:r>
            <a:r>
              <a:rPr lang="en-US" altLang="ko-KR" sz="1400" dirty="0"/>
              <a:t>depth error</a:t>
            </a:r>
            <a:r>
              <a:rPr lang="ko-KR" altLang="en-US" sz="1400" dirty="0"/>
              <a:t>의 주요한 특성을 선별하여 </a:t>
            </a:r>
            <a:r>
              <a:rPr lang="en-US" altLang="ko-KR" sz="1400" dirty="0"/>
              <a:t>pure data</a:t>
            </a:r>
            <a:r>
              <a:rPr lang="ko-KR" altLang="en-US" sz="1400" dirty="0"/>
              <a:t>를 선정함 </a:t>
            </a:r>
            <a:r>
              <a:rPr lang="en-US" altLang="ko-KR" sz="1400" dirty="0"/>
              <a:t>(PCA, histogram etc.)</a:t>
            </a:r>
            <a:br>
              <a:rPr lang="en-US" altLang="ko-KR" sz="1400" dirty="0"/>
            </a:br>
            <a:r>
              <a:rPr lang="en-US" altLang="ko-KR" sz="1400" dirty="0"/>
              <a:t>→ Pure</a:t>
            </a:r>
            <a:r>
              <a:rPr lang="ko-KR" altLang="en-US" sz="1400" dirty="0"/>
              <a:t> </a:t>
            </a:r>
            <a:r>
              <a:rPr lang="en-US" altLang="ko-KR" sz="1400" dirty="0"/>
              <a:t>data </a:t>
            </a:r>
            <a:r>
              <a:rPr lang="ko-KR" altLang="en-US" sz="1400" dirty="0"/>
              <a:t>기반 </a:t>
            </a:r>
            <a:r>
              <a:rPr lang="en-US" altLang="ko-KR" sz="1400" dirty="0"/>
              <a:t>Least Square Method </a:t>
            </a:r>
            <a:r>
              <a:rPr lang="ko-KR" altLang="en-US" sz="1400" dirty="0"/>
              <a:t>또는 다항함수를 활용한 </a:t>
            </a:r>
            <a:r>
              <a:rPr lang="en-US" altLang="ko-KR" sz="1400" dirty="0"/>
              <a:t>interpolation </a:t>
            </a:r>
            <a:r>
              <a:rPr lang="ko-KR" altLang="en-US" sz="1400" dirty="0"/>
              <a:t>기법 적용</a:t>
            </a:r>
            <a:br>
              <a:rPr lang="en-US" altLang="ko-KR" sz="1400" dirty="0"/>
            </a:br>
            <a:endParaRPr lang="en-US" altLang="ko-KR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D59661-24D2-4624-A1D0-BF38418F3BEE}"/>
              </a:ext>
            </a:extLst>
          </p:cNvPr>
          <p:cNvGrpSpPr/>
          <p:nvPr/>
        </p:nvGrpSpPr>
        <p:grpSpPr>
          <a:xfrm>
            <a:off x="1043065" y="2394914"/>
            <a:ext cx="7291603" cy="1191993"/>
            <a:chOff x="1072562" y="2412514"/>
            <a:chExt cx="7291603" cy="11919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EA98FB1-7717-4D13-894E-F8C4540F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562" y="2412514"/>
              <a:ext cx="7291603" cy="114903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65B72F-6B3B-4D25-9FFF-BBDEAC47CBE5}"/>
                </a:ext>
              </a:extLst>
            </p:cNvPr>
            <p:cNvSpPr/>
            <p:nvPr/>
          </p:nvSpPr>
          <p:spPr>
            <a:xfrm>
              <a:off x="2931980" y="2513025"/>
              <a:ext cx="1956388" cy="10914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7F3A70E-CEE5-4908-8752-A3188FD3F2BD}"/>
              </a:ext>
            </a:extLst>
          </p:cNvPr>
          <p:cNvSpPr txBox="1"/>
          <p:nvPr/>
        </p:nvSpPr>
        <p:spPr>
          <a:xfrm>
            <a:off x="3398520" y="360317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I-</a:t>
            </a:r>
            <a:r>
              <a:rPr lang="en-US" altLang="ko-KR" sz="1200" b="1" dirty="0" err="1"/>
              <a:t>ToF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error</a:t>
            </a:r>
            <a:r>
              <a:rPr lang="ko-KR" altLang="en-US" sz="1200" b="1" dirty="0"/>
              <a:t>와 각 </a:t>
            </a:r>
            <a:r>
              <a:rPr lang="en-US" altLang="ko-KR" sz="1200" b="1" dirty="0"/>
              <a:t>error</a:t>
            </a:r>
            <a:r>
              <a:rPr lang="ko-KR" altLang="en-US" sz="1200" b="1" dirty="0"/>
              <a:t>에 대한 </a:t>
            </a:r>
            <a:r>
              <a:rPr lang="en-US" altLang="ko-KR" sz="1200" b="1" dirty="0"/>
              <a:t>cal. method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4779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Curve Fitting Method for Depth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4664547" cy="744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Single Value Decomposition(</a:t>
            </a:r>
            <a:r>
              <a:rPr lang="ko-KR" altLang="en-US" sz="1600" dirty="0" err="1"/>
              <a:t>특이값</a:t>
            </a:r>
            <a:r>
              <a:rPr lang="ko-KR" altLang="en-US" sz="1600" dirty="0"/>
              <a:t> 분해</a:t>
            </a:r>
            <a:r>
              <a:rPr lang="en-US" altLang="ko-KR" sz="1600" dirty="0"/>
              <a:t>)</a:t>
            </a:r>
            <a:r>
              <a:rPr lang="ko-KR" altLang="en-US" sz="1600" dirty="0"/>
              <a:t>의 활용</a:t>
            </a:r>
            <a:endParaRPr lang="en-US" altLang="ko-KR" sz="16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F6ECB6-D1BE-47C2-94F5-A29EB26BE5F5}"/>
                  </a:ext>
                </a:extLst>
              </p:cNvPr>
              <p:cNvSpPr/>
              <p:nvPr/>
            </p:nvSpPr>
            <p:spPr>
              <a:xfrm>
                <a:off x="422576" y="2781017"/>
                <a:ext cx="5297540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F6ECB6-D1BE-47C2-94F5-A29EB26BE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6" y="2781017"/>
                <a:ext cx="5297540" cy="662104"/>
              </a:xfrm>
              <a:prstGeom prst="rect">
                <a:avLst/>
              </a:prstGeom>
              <a:blipFill>
                <a:blip r:embed="rId2"/>
                <a:stretch>
                  <a:fillRect t="-64220" b="-61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E9C34-6655-4121-8DB5-B6C1984A947E}"/>
                  </a:ext>
                </a:extLst>
              </p:cNvPr>
              <p:cNvSpPr txBox="1"/>
              <p:nvPr/>
            </p:nvSpPr>
            <p:spPr>
              <a:xfrm>
                <a:off x="422576" y="3381846"/>
                <a:ext cx="4378763" cy="3276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algn="ctr"/>
                <a:br>
                  <a:rPr lang="en-US" altLang="ko-KR" sz="16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algn="ctr"/>
                <a:r>
                  <a:rPr lang="en-US" altLang="ko-KR" sz="1600" dirty="0"/>
                  <a:t>(</a:t>
                </a:r>
                <a:r>
                  <a:rPr lang="ko-KR" altLang="en-US" sz="1600" dirty="0"/>
                  <a:t>해가 존재하지 않음 → </a:t>
                </a:r>
                <a:r>
                  <a:rPr lang="en-US" altLang="ko-KR" sz="1600" dirty="0"/>
                  <a:t>Pseudo inverse matrix </a:t>
                </a:r>
                <a:r>
                  <a:rPr lang="ko-KR" altLang="en-US" sz="1600" dirty="0"/>
                  <a:t>필요</a:t>
                </a:r>
                <a:r>
                  <a:rPr lang="en-US" altLang="ko-KR" sz="1600" dirty="0"/>
                  <a:t>)</a:t>
                </a:r>
              </a:p>
              <a:p>
                <a:pPr algn="ctr"/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E9C34-6655-4121-8DB5-B6C1984A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6" y="3381846"/>
                <a:ext cx="4378763" cy="3276603"/>
              </a:xfrm>
              <a:prstGeom prst="rect">
                <a:avLst/>
              </a:prstGeom>
              <a:blipFill>
                <a:blip r:embed="rId3"/>
                <a:stretch>
                  <a:fillRect l="-2086" r="-2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5ECC94C-1F84-4F1B-AE49-E644E6670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97" y="1100618"/>
            <a:ext cx="3382508" cy="1434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801F2E-B2C2-4466-9598-3E5AAA8065AB}"/>
                  </a:ext>
                </a:extLst>
              </p:cNvPr>
              <p:cNvSpPr/>
              <p:nvPr/>
            </p:nvSpPr>
            <p:spPr>
              <a:xfrm>
                <a:off x="5720116" y="671647"/>
                <a:ext cx="3840058" cy="3503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×7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eigen vector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eigen vector</a:t>
                </a:r>
                <a:endParaRPr lang="ko-KR" altLang="en-US" sz="1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4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𝑎𝑝𝑝𝑥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×7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dirty="0"/>
                  <a:t>=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𝑎𝑝𝑝𝑥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801F2E-B2C2-4466-9598-3E5AAA806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16" y="671647"/>
                <a:ext cx="3840058" cy="3503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6D0C12F6-833F-4F08-8E49-DA9431CB3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706" y="4345640"/>
            <a:ext cx="3380908" cy="1434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6D218D-DBBA-4A22-8EC2-5B49BED0BC96}"/>
                  </a:ext>
                </a:extLst>
              </p:cNvPr>
              <p:cNvSpPr txBox="1"/>
              <p:nvPr/>
            </p:nvSpPr>
            <p:spPr>
              <a:xfrm>
                <a:off x="1882099" y="2423408"/>
                <a:ext cx="929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6D218D-DBBA-4A22-8EC2-5B49BED0B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99" y="2423408"/>
                <a:ext cx="9296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E40FD1-206B-4019-A193-05BEEFBCFDB4}"/>
                  </a:ext>
                </a:extLst>
              </p:cNvPr>
              <p:cNvSpPr txBox="1"/>
              <p:nvPr/>
            </p:nvSpPr>
            <p:spPr>
              <a:xfrm>
                <a:off x="0" y="1537404"/>
                <a:ext cx="929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E40FD1-206B-4019-A193-05BEEFBC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7404"/>
                <a:ext cx="929640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33A58-205D-412E-8C92-ED9E05095F9D}"/>
                  </a:ext>
                </a:extLst>
              </p:cNvPr>
              <p:cNvSpPr txBox="1"/>
              <p:nvPr/>
            </p:nvSpPr>
            <p:spPr>
              <a:xfrm>
                <a:off x="7209692" y="5722944"/>
                <a:ext cx="929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33A58-205D-412E-8C92-ED9E05095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2" y="5722944"/>
                <a:ext cx="9296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B371F7-95C8-41CB-9FA9-E206984151AB}"/>
                  </a:ext>
                </a:extLst>
              </p:cNvPr>
              <p:cNvSpPr txBox="1"/>
              <p:nvPr/>
            </p:nvSpPr>
            <p:spPr>
              <a:xfrm>
                <a:off x="5327593" y="4836940"/>
                <a:ext cx="929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B371F7-95C8-41CB-9FA9-E2069841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593" y="4836940"/>
                <a:ext cx="929640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F7BC279F-D79F-4128-922E-913E134379ED}"/>
              </a:ext>
            </a:extLst>
          </p:cNvPr>
          <p:cNvGrpSpPr/>
          <p:nvPr/>
        </p:nvGrpSpPr>
        <p:grpSpPr>
          <a:xfrm>
            <a:off x="7429369" y="5232328"/>
            <a:ext cx="2393741" cy="279773"/>
            <a:chOff x="4058920" y="3129280"/>
            <a:chExt cx="2873895" cy="3499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B6FDA34-E672-4871-B0B0-87AC7ED8188F}"/>
                </a:ext>
              </a:extLst>
            </p:cNvPr>
            <p:cNvCxnSpPr>
              <a:cxnSpLocks/>
            </p:cNvCxnSpPr>
            <p:nvPr/>
          </p:nvCxnSpPr>
          <p:spPr>
            <a:xfrm>
              <a:off x="4058920" y="3129280"/>
              <a:ext cx="408377" cy="0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2A2455-68D7-43BC-94E5-0823503D0CB0}"/>
                    </a:ext>
                  </a:extLst>
                </p:cNvPr>
                <p:cNvSpPr txBox="1"/>
                <p:nvPr/>
              </p:nvSpPr>
              <p:spPr>
                <a:xfrm>
                  <a:off x="4131945" y="3152001"/>
                  <a:ext cx="2800870" cy="327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𝑒𝑠𝑡𝑖𝑚𝑎𝑡𝑖𝑜𝑛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2A2455-68D7-43BC-94E5-0823503D0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945" y="3152001"/>
                  <a:ext cx="2800870" cy="3272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6520311-76B1-49F2-B2E0-4176ACB2B834}"/>
              </a:ext>
            </a:extLst>
          </p:cNvPr>
          <p:cNvSpPr/>
          <p:nvPr/>
        </p:nvSpPr>
        <p:spPr>
          <a:xfrm>
            <a:off x="795534" y="1250530"/>
            <a:ext cx="2961462" cy="915382"/>
          </a:xfrm>
          <a:custGeom>
            <a:avLst/>
            <a:gdLst>
              <a:gd name="connsiteX0" fmla="*/ 2575195 w 2961462"/>
              <a:gd name="connsiteY0" fmla="*/ 13494 h 915382"/>
              <a:gd name="connsiteX1" fmla="*/ 289195 w 2961462"/>
              <a:gd name="connsiteY1" fmla="*/ 112105 h 915382"/>
              <a:gd name="connsiteX2" fmla="*/ 127831 w 2961462"/>
              <a:gd name="connsiteY2" fmla="*/ 909964 h 915382"/>
              <a:gd name="connsiteX3" fmla="*/ 1167737 w 2961462"/>
              <a:gd name="connsiteY3" fmla="*/ 479658 h 915382"/>
              <a:gd name="connsiteX4" fmla="*/ 2073172 w 2961462"/>
              <a:gd name="connsiteY4" fmla="*/ 829282 h 915382"/>
              <a:gd name="connsiteX5" fmla="*/ 2826207 w 2961462"/>
              <a:gd name="connsiteY5" fmla="*/ 381046 h 915382"/>
              <a:gd name="connsiteX6" fmla="*/ 2942748 w 2961462"/>
              <a:gd name="connsiteY6" fmla="*/ 40388 h 915382"/>
              <a:gd name="connsiteX7" fmla="*/ 2575195 w 2961462"/>
              <a:gd name="connsiteY7" fmla="*/ 13494 h 91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462" h="915382">
                <a:moveTo>
                  <a:pt x="2575195" y="13494"/>
                </a:moveTo>
                <a:cubicBezTo>
                  <a:pt x="2132936" y="25447"/>
                  <a:pt x="697089" y="-37307"/>
                  <a:pt x="289195" y="112105"/>
                </a:cubicBezTo>
                <a:cubicBezTo>
                  <a:pt x="-118699" y="261517"/>
                  <a:pt x="-18593" y="848705"/>
                  <a:pt x="127831" y="909964"/>
                </a:cubicBezTo>
                <a:cubicBezTo>
                  <a:pt x="274255" y="971223"/>
                  <a:pt x="843514" y="493105"/>
                  <a:pt x="1167737" y="479658"/>
                </a:cubicBezTo>
                <a:cubicBezTo>
                  <a:pt x="1491960" y="466211"/>
                  <a:pt x="1796760" y="845717"/>
                  <a:pt x="2073172" y="829282"/>
                </a:cubicBezTo>
                <a:cubicBezTo>
                  <a:pt x="2349584" y="812847"/>
                  <a:pt x="2681278" y="512528"/>
                  <a:pt x="2826207" y="381046"/>
                </a:cubicBezTo>
                <a:cubicBezTo>
                  <a:pt x="2971136" y="249564"/>
                  <a:pt x="2980101" y="100153"/>
                  <a:pt x="2942748" y="40388"/>
                </a:cubicBezTo>
                <a:cubicBezTo>
                  <a:pt x="2905395" y="-19377"/>
                  <a:pt x="3017454" y="1541"/>
                  <a:pt x="2575195" y="1349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AA0046-39D7-4908-9AB3-79099CAA82D9}"/>
                  </a:ext>
                </a:extLst>
              </p:cNvPr>
              <p:cNvSpPr txBox="1"/>
              <p:nvPr/>
            </p:nvSpPr>
            <p:spPr>
              <a:xfrm>
                <a:off x="3219052" y="1752531"/>
                <a:ext cx="6545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AA0046-39D7-4908-9AB3-79099CAA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52" y="1752531"/>
                <a:ext cx="654558" cy="46166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Curve Fitting Method for Depth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7891263" cy="1714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Polynomial equation</a:t>
            </a:r>
            <a:r>
              <a:rPr lang="ko-KR" altLang="en-US" sz="1600" dirty="0"/>
              <a:t>을 활용한 </a:t>
            </a:r>
            <a:r>
              <a:rPr lang="en-US" altLang="ko-KR" sz="1600" dirty="0"/>
              <a:t>fitting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Depth error</a:t>
            </a:r>
            <a:r>
              <a:rPr lang="ko-KR" altLang="en-US" sz="1400" dirty="0"/>
              <a:t>를 조정에 있어서 가장 중요한 시스템의 특성은 재현성</a:t>
            </a:r>
            <a:r>
              <a:rPr lang="en-US" altLang="ko-KR" sz="1400" dirty="0"/>
              <a:t>(Repeatability)</a:t>
            </a:r>
            <a:r>
              <a:rPr lang="ko-KR" altLang="en-US" sz="1400" dirty="0"/>
              <a:t>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ko-KR" altLang="en-US" sz="1400" dirty="0"/>
              <a:t>동일한 </a:t>
            </a:r>
            <a:r>
              <a:rPr lang="en-US" altLang="ko-KR" sz="1400" dirty="0"/>
              <a:t>GT</a:t>
            </a:r>
            <a:r>
              <a:rPr lang="ko-KR" altLang="en-US" sz="1400" dirty="0"/>
              <a:t>에 위치한 대상을 여러 번 반복하여 측정하였을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측정 값의 </a:t>
            </a:r>
            <a:r>
              <a:rPr lang="en-US" altLang="ko-KR" sz="1400" dirty="0"/>
              <a:t>Variance</a:t>
            </a:r>
            <a:r>
              <a:rPr lang="ko-KR" altLang="en-US" sz="1400" dirty="0"/>
              <a:t>가 최소화 되는 것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단순히 </a:t>
            </a:r>
            <a:r>
              <a:rPr lang="en-US" altLang="ko-KR" sz="1400" dirty="0"/>
              <a:t>Ground truth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depth error</a:t>
            </a:r>
            <a:r>
              <a:rPr lang="ko-KR" altLang="en-US" sz="1400" dirty="0"/>
              <a:t>가 결정된다고 가정하였을 때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71EE2-A297-46E8-AEEA-EFE66AD1CAD9}"/>
                  </a:ext>
                </a:extLst>
              </p:cNvPr>
              <p:cNvSpPr txBox="1"/>
              <p:nvPr/>
            </p:nvSpPr>
            <p:spPr>
              <a:xfrm>
                <a:off x="57150" y="2080424"/>
                <a:ext cx="9791700" cy="71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𝑐𝑎𝑙𝑖𝑏𝑟𝑎𝑡𝑒𝑑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71EE2-A297-46E8-AEEA-EFE66AD1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2080424"/>
                <a:ext cx="9791700" cy="719877"/>
              </a:xfrm>
              <a:prstGeom prst="rect">
                <a:avLst/>
              </a:prstGeom>
              <a:blipFill>
                <a:blip r:embed="rId2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1BEA4483-DE4D-420C-B34D-0BF87EA0EAF8}"/>
              </a:ext>
            </a:extLst>
          </p:cNvPr>
          <p:cNvGrpSpPr/>
          <p:nvPr/>
        </p:nvGrpSpPr>
        <p:grpSpPr>
          <a:xfrm>
            <a:off x="278062" y="3468573"/>
            <a:ext cx="7628505" cy="2740066"/>
            <a:chOff x="354262" y="3016548"/>
            <a:chExt cx="7628505" cy="274006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600E800-F832-4063-BB17-DAD57E431A17}"/>
                </a:ext>
              </a:extLst>
            </p:cNvPr>
            <p:cNvGrpSpPr/>
            <p:nvPr/>
          </p:nvGrpSpPr>
          <p:grpSpPr>
            <a:xfrm>
              <a:off x="354262" y="3016548"/>
              <a:ext cx="4328901" cy="2740066"/>
              <a:chOff x="354262" y="3016548"/>
              <a:chExt cx="4328901" cy="2740066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E9EA646-1ECE-46DB-8AD4-563DAD49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929" y="3016548"/>
                <a:ext cx="3994234" cy="2463067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D5AA8E-0580-4A8B-AEB9-F8C4805044F6}"/>
                  </a:ext>
                </a:extLst>
              </p:cNvPr>
              <p:cNvSpPr txBox="1"/>
              <p:nvPr/>
            </p:nvSpPr>
            <p:spPr>
              <a:xfrm>
                <a:off x="2221226" y="5479615"/>
                <a:ext cx="929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GT [m]</a:t>
                </a:r>
                <a:endParaRPr lang="ko-KR" altLang="en-US" sz="12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D21790-A04A-442F-9356-7EF9C373AC7E}"/>
                  </a:ext>
                </a:extLst>
              </p:cNvPr>
              <p:cNvSpPr txBox="1"/>
              <p:nvPr/>
            </p:nvSpPr>
            <p:spPr>
              <a:xfrm rot="16200000">
                <a:off x="27942" y="4068942"/>
                <a:ext cx="929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Error  [m]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A372B56-1E11-4B95-9D46-60205BA4F0A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732" y="3106951"/>
                    <a:ext cx="2916188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Error </a:t>
                    </a:r>
                    <a:r>
                      <a:rPr lang="ko-KR" altLang="en-US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분포 측정 조건</a:t>
                    </a:r>
                    <a:r>
                      <a:rPr lang="en-US" altLang="ko-KR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: GT</a:t>
                    </a:r>
                    <a:r>
                      <a:rPr lang="ko-KR" altLang="en-US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별 </a:t>
                    </a:r>
                    <a:r>
                      <a:rPr lang="en-US" altLang="ko-KR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100</a:t>
                    </a:r>
                    <a:r>
                      <a:rPr lang="ko-KR" altLang="en-US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회 측정함</a:t>
                    </a:r>
                    <a:endParaRPr lang="en-US" altLang="ko-KR" sz="105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ko-KR" sz="105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𝐫𝐚𝐰</m:t>
                            </m:r>
                          </m:sub>
                        </m:sSub>
                        <m:r>
                          <a:rPr lang="en-US" altLang="ko-KR" sz="105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05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ko-KR" sz="105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𝐆𝐓</m:t>
                            </m:r>
                          </m:sub>
                        </m:sSub>
                      </m:oMath>
                    </a14:m>
                    <a:r>
                      <a:rPr lang="ko-KR" altLang="en-US" sz="1050" b="1" dirty="0">
                        <a:solidFill>
                          <a:srgbClr val="FF0000"/>
                        </a:solidFill>
                      </a:rPr>
                      <a:t> 관계를 통해 </a:t>
                    </a:r>
                    <a:r>
                      <a:rPr lang="en-US" altLang="ko-KR" sz="1050" b="1" dirty="0">
                        <a:solidFill>
                          <a:srgbClr val="FF0000"/>
                        </a:solidFill>
                      </a:rPr>
                      <a:t>raw error data</a:t>
                    </a:r>
                    <a:r>
                      <a:rPr lang="ko-KR" altLang="en-US" sz="1050" b="1" dirty="0">
                        <a:solidFill>
                          <a:srgbClr val="FF0000"/>
                        </a:solidFill>
                      </a:rPr>
                      <a:t>를 획득함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A372B56-1E11-4B95-9D46-60205BA4F0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732" y="3106951"/>
                    <a:ext cx="2916188" cy="4154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35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오른쪽 중괄호 33">
              <a:extLst>
                <a:ext uri="{FF2B5EF4-FFF2-40B4-BE49-F238E27FC236}">
                  <a16:creationId xmlns:a16="http://schemas.microsoft.com/office/drawing/2014/main" id="{508E37CC-320E-4C0B-8F7D-E22A4340591E}"/>
                </a:ext>
              </a:extLst>
            </p:cNvPr>
            <p:cNvSpPr/>
            <p:nvPr/>
          </p:nvSpPr>
          <p:spPr>
            <a:xfrm>
              <a:off x="4114800" y="3284220"/>
              <a:ext cx="335280" cy="1684020"/>
            </a:xfrm>
            <a:prstGeom prst="rightBrace">
              <a:avLst>
                <a:gd name="adj1" fmla="val 8333"/>
                <a:gd name="adj2" fmla="val 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B8B96F-AE60-45CF-8680-CFC681ED32D3}"/>
                    </a:ext>
                  </a:extLst>
                </p:cNvPr>
                <p:cNvSpPr txBox="1"/>
                <p:nvPr/>
              </p:nvSpPr>
              <p:spPr>
                <a:xfrm>
                  <a:off x="4409905" y="3100779"/>
                  <a:ext cx="35728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각 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GT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별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</m:oMath>
                  </a14:m>
                  <a:r>
                    <a:rPr lang="ko-KR" alt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200" dirty="0"/>
                    <a:t>의 재현성이 뛰어나야 </a:t>
                  </a:r>
                  <a:r>
                    <a:rPr lang="en-US" altLang="ko-KR" sz="1200" dirty="0"/>
                    <a:t>Calibration</a:t>
                  </a:r>
                  <a:r>
                    <a:rPr lang="ko-KR" altLang="en-US" sz="1200" dirty="0"/>
                    <a:t>을 통한 </a:t>
                  </a:r>
                  <a:r>
                    <a:rPr lang="en-US" altLang="ko-KR" sz="1200" dirty="0"/>
                    <a:t>depth estimation</a:t>
                  </a:r>
                  <a:r>
                    <a:rPr lang="ko-KR" altLang="en-US" sz="1200" dirty="0"/>
                    <a:t>이 정확해짐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B8B96F-AE60-45CF-8680-CFC681ED3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905" y="3100779"/>
                  <a:ext cx="3572862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316"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6DE645-0732-4B40-B61E-915791E4E849}"/>
              </a:ext>
            </a:extLst>
          </p:cNvPr>
          <p:cNvSpPr/>
          <p:nvPr/>
        </p:nvSpPr>
        <p:spPr>
          <a:xfrm>
            <a:off x="416562" y="3035054"/>
            <a:ext cx="6331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Depth error cal. </a:t>
            </a:r>
            <a:r>
              <a:rPr lang="ko-KR" altLang="en-US" sz="1600" dirty="0"/>
              <a:t>예시</a:t>
            </a:r>
            <a:r>
              <a:rPr lang="en-US" altLang="ko-KR" sz="1600" dirty="0"/>
              <a:t>) 50m, 6</a:t>
            </a:r>
            <a:r>
              <a:rPr lang="ko-KR" altLang="en-US" sz="1600" dirty="0"/>
              <a:t>회 측정</a:t>
            </a:r>
            <a:r>
              <a:rPr lang="en-US" altLang="ko-KR" sz="1600" dirty="0"/>
              <a:t>, </a:t>
            </a:r>
            <a:r>
              <a:rPr lang="ko-KR" altLang="en-US" sz="1600" dirty="0"/>
              <a:t>각 지점 별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데이터 추출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991AE1EF-DE81-45F5-9742-D7B6081A0EF2}"/>
              </a:ext>
            </a:extLst>
          </p:cNvPr>
          <p:cNvSpPr/>
          <p:nvPr/>
        </p:nvSpPr>
        <p:spPr>
          <a:xfrm>
            <a:off x="4352210" y="4440068"/>
            <a:ext cx="925159" cy="637246"/>
          </a:xfrm>
          <a:prstGeom prst="rightArrow">
            <a:avLst>
              <a:gd name="adj1" fmla="val 50000"/>
              <a:gd name="adj2" fmla="val 703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229AEF-1EEE-40F3-9C3B-52F34EFC039C}"/>
                  </a:ext>
                </a:extLst>
              </p:cNvPr>
              <p:cNvSpPr txBox="1"/>
              <p:nvPr/>
            </p:nvSpPr>
            <p:spPr>
              <a:xfrm>
                <a:off x="5277369" y="4104998"/>
                <a:ext cx="4453371" cy="207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400" dirty="0"/>
                  <a:t> 를 찾기 위한 모델 가정 </a:t>
                </a:r>
                <a:r>
                  <a:rPr lang="en-US" altLang="ko-KR" sz="1400" dirty="0"/>
                  <a:t>(6</a:t>
                </a:r>
                <a:r>
                  <a:rPr lang="en-US" altLang="ko-KR" sz="1400" baseline="30000" dirty="0"/>
                  <a:t>th</a:t>
                </a:r>
                <a:r>
                  <a:rPr lang="en-US" altLang="ko-KR" sz="1400" dirty="0"/>
                  <a:t> polynomial)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Single Value Decomposition </a:t>
                </a:r>
                <a:r>
                  <a:rPr lang="ko-KR" altLang="en-US" sz="1400" dirty="0"/>
                  <a:t>알고리즘 및 </a:t>
                </a:r>
                <a:r>
                  <a:rPr lang="en-US" altLang="ko-KR" sz="1400" dirty="0"/>
                  <a:t>Least Square Method </a:t>
                </a:r>
                <a:r>
                  <a:rPr lang="ko-KR" altLang="en-US" sz="1400" dirty="0"/>
                  <a:t>적용하여 </a:t>
                </a:r>
                <a:r>
                  <a:rPr lang="en-US" altLang="ko-KR" sz="1400" dirty="0"/>
                  <a:t>raw error data </a:t>
                </a:r>
                <a:r>
                  <a:rPr lang="ko-KR" altLang="en-US" sz="1400" dirty="0"/>
                  <a:t>분포와 </a:t>
                </a:r>
                <a:r>
                  <a:rPr lang="ko-KR" altLang="en-US" sz="1400" dirty="0" err="1"/>
                  <a:t>모델식</a:t>
                </a:r>
                <a:r>
                  <a:rPr lang="ko-KR" altLang="en-US" sz="1400" dirty="0"/>
                  <a:t> 간의 </a:t>
                </a:r>
                <a:r>
                  <a:rPr lang="en-US" altLang="ko-KR" sz="1400" dirty="0"/>
                  <a:t>residual</a:t>
                </a:r>
                <a:r>
                  <a:rPr lang="ko-KR" altLang="en-US" sz="1400" dirty="0"/>
                  <a:t>의 제곱을 최소화 시키는 모델 식의 계수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를 찾음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229AEF-1EEE-40F3-9C3B-52F34EFC0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69" y="4104998"/>
                <a:ext cx="4453371" cy="2075761"/>
              </a:xfrm>
              <a:prstGeom prst="rect">
                <a:avLst/>
              </a:prstGeom>
              <a:blipFill>
                <a:blip r:embed="rId6"/>
                <a:stretch>
                  <a:fillRect l="-411" t="-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0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Curve Fitting Method for Depth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7891263" cy="1714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Polynomial equation</a:t>
            </a:r>
            <a:r>
              <a:rPr lang="ko-KR" altLang="en-US" sz="1600" dirty="0"/>
              <a:t>을 활용한 </a:t>
            </a:r>
            <a:r>
              <a:rPr lang="en-US" altLang="ko-KR" sz="1600" dirty="0"/>
              <a:t>fitting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Depth error</a:t>
            </a:r>
            <a:r>
              <a:rPr lang="ko-KR" altLang="en-US" sz="1400" dirty="0"/>
              <a:t>를 조정에 있어서 가장 중요한 시스템의 특성은 재현성</a:t>
            </a:r>
            <a:r>
              <a:rPr lang="en-US" altLang="ko-KR" sz="1400" dirty="0"/>
              <a:t>(Repeatability)</a:t>
            </a:r>
            <a:r>
              <a:rPr lang="ko-KR" altLang="en-US" sz="1400" dirty="0"/>
              <a:t>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ko-KR" altLang="en-US" sz="1400" dirty="0"/>
              <a:t>동일한 </a:t>
            </a:r>
            <a:r>
              <a:rPr lang="en-US" altLang="ko-KR" sz="1400" dirty="0"/>
              <a:t>GT</a:t>
            </a:r>
            <a:r>
              <a:rPr lang="ko-KR" altLang="en-US" sz="1400" dirty="0"/>
              <a:t>에 위치한 대상을 여러 번 반복하여 측정하였을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측정 값의 </a:t>
            </a:r>
            <a:r>
              <a:rPr lang="en-US" altLang="ko-KR" sz="1400" dirty="0"/>
              <a:t>Variance</a:t>
            </a:r>
            <a:r>
              <a:rPr lang="ko-KR" altLang="en-US" sz="1400" dirty="0"/>
              <a:t>가 최소화 되는 것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단순히 </a:t>
            </a:r>
            <a:r>
              <a:rPr lang="en-US" altLang="ko-KR" sz="1400" dirty="0"/>
              <a:t>Ground truth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depth error</a:t>
            </a:r>
            <a:r>
              <a:rPr lang="ko-KR" altLang="en-US" sz="1400" dirty="0"/>
              <a:t>가 결정된다고 가정하였을 때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10B86E-27CE-46DA-B8A4-B87405CC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39" y="2153665"/>
            <a:ext cx="2801514" cy="1669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DECB97-546A-4EDE-AB36-94176943CB4E}"/>
              </a:ext>
            </a:extLst>
          </p:cNvPr>
          <p:cNvSpPr txBox="1"/>
          <p:nvPr/>
        </p:nvSpPr>
        <p:spPr>
          <a:xfrm>
            <a:off x="2634441" y="3842900"/>
            <a:ext cx="73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GT [m]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7A2BF-532C-4AE1-A4C9-796B9E12E6BC}"/>
              </a:ext>
            </a:extLst>
          </p:cNvPr>
          <p:cNvSpPr txBox="1"/>
          <p:nvPr/>
        </p:nvSpPr>
        <p:spPr>
          <a:xfrm rot="16200000">
            <a:off x="903173" y="2857571"/>
            <a:ext cx="103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Error  [m]</a:t>
            </a:r>
            <a:endParaRPr lang="ko-KR" altLang="en-US" sz="11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842987-8115-4677-8997-15440D1B8B01}"/>
              </a:ext>
            </a:extLst>
          </p:cNvPr>
          <p:cNvGrpSpPr/>
          <p:nvPr/>
        </p:nvGrpSpPr>
        <p:grpSpPr>
          <a:xfrm>
            <a:off x="1838273" y="2227066"/>
            <a:ext cx="2393741" cy="279773"/>
            <a:chOff x="4058920" y="3129280"/>
            <a:chExt cx="2873895" cy="34997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14C14AD-14B2-4B81-B63D-E03FD89C6AD2}"/>
                </a:ext>
              </a:extLst>
            </p:cNvPr>
            <p:cNvCxnSpPr>
              <a:cxnSpLocks/>
            </p:cNvCxnSpPr>
            <p:nvPr/>
          </p:nvCxnSpPr>
          <p:spPr>
            <a:xfrm>
              <a:off x="4058920" y="3129280"/>
              <a:ext cx="408377" cy="0"/>
            </a:xfrm>
            <a:prstGeom prst="line">
              <a:avLst/>
            </a:prstGeom>
            <a:ln w="19050">
              <a:solidFill>
                <a:srgbClr val="447E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0E1D1E-A2EE-463E-A45B-9A1670EC2836}"/>
                    </a:ext>
                  </a:extLst>
                </p:cNvPr>
                <p:cNvSpPr txBox="1"/>
                <p:nvPr/>
              </p:nvSpPr>
              <p:spPr>
                <a:xfrm>
                  <a:off x="4131945" y="3152001"/>
                  <a:ext cx="2800870" cy="327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0E1D1E-A2EE-463E-A45B-9A1670EC2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945" y="3152001"/>
                  <a:ext cx="2800870" cy="327256"/>
                </a:xfrm>
                <a:prstGeom prst="rect">
                  <a:avLst/>
                </a:prstGeom>
                <a:blipFill>
                  <a:blip r:embed="rId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5AFACD-3DE5-42EB-81BC-57E20DC73EFA}"/>
              </a:ext>
            </a:extLst>
          </p:cNvPr>
          <p:cNvGrpSpPr/>
          <p:nvPr/>
        </p:nvGrpSpPr>
        <p:grpSpPr>
          <a:xfrm>
            <a:off x="5206358" y="2144512"/>
            <a:ext cx="2909320" cy="1687587"/>
            <a:chOff x="5019799" y="2363420"/>
            <a:chExt cx="2909320" cy="16875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6120CB-DB9F-4C39-B20A-C4288ECA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9799" y="2363420"/>
              <a:ext cx="2909320" cy="1687587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CF2A26-9F97-4E1F-87F7-872773927DE7}"/>
                </a:ext>
              </a:extLst>
            </p:cNvPr>
            <p:cNvGrpSpPr/>
            <p:nvPr/>
          </p:nvGrpSpPr>
          <p:grpSpPr>
            <a:xfrm>
              <a:off x="5349301" y="2391998"/>
              <a:ext cx="885612" cy="642925"/>
              <a:chOff x="8354012" y="1654751"/>
              <a:chExt cx="885612" cy="642925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543EA41F-FBB6-4A3F-A69C-5374736DC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1788314"/>
                <a:ext cx="340148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BA64A62-C645-457C-80B4-261D0A619F73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1654751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BA64A62-C645-457C-80B4-261D0A619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1654751"/>
                    <a:ext cx="539411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51D571B-2677-4C0B-A480-4BCAFF630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1979255"/>
                <a:ext cx="340148" cy="0"/>
              </a:xfrm>
              <a:prstGeom prst="line">
                <a:avLst/>
              </a:prstGeom>
              <a:ln w="19050">
                <a:solidFill>
                  <a:srgbClr val="D3D3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566F0D2-2104-4C2C-8CCF-007876A34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1845692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𝐶𝑎𝑙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566F0D2-2104-4C2C-8CCF-007876A34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1845692"/>
                    <a:ext cx="539411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9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3FD19CE-B4AB-4319-9EAD-31FD79879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2169629"/>
                <a:ext cx="340148" cy="0"/>
              </a:xfrm>
              <a:prstGeom prst="line">
                <a:avLst/>
              </a:prstGeom>
              <a:ln w="19050">
                <a:solidFill>
                  <a:srgbClr val="EFA5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3648D1D-E23F-4F3A-9645-C6B63D4E0C54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2036066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𝑅𝑎𝑤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3648D1D-E23F-4F3A-9645-C6B63D4E0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2036066"/>
                    <a:ext cx="539411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7D0DB5-E8E6-47F7-ACA0-0EEC5D643DA5}"/>
              </a:ext>
            </a:extLst>
          </p:cNvPr>
          <p:cNvGrpSpPr/>
          <p:nvPr/>
        </p:nvGrpSpPr>
        <p:grpSpPr>
          <a:xfrm>
            <a:off x="5206359" y="4204685"/>
            <a:ext cx="2909320" cy="1739032"/>
            <a:chOff x="5019800" y="4392329"/>
            <a:chExt cx="2909320" cy="17390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0AED395-DADD-4E1D-8715-76582DE2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9800" y="4392329"/>
              <a:ext cx="2909320" cy="1739032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D7D4E44-3F31-4803-AE6D-E6AA4E7C8811}"/>
                </a:ext>
              </a:extLst>
            </p:cNvPr>
            <p:cNvGrpSpPr/>
            <p:nvPr/>
          </p:nvGrpSpPr>
          <p:grpSpPr>
            <a:xfrm>
              <a:off x="5351568" y="4533633"/>
              <a:ext cx="885612" cy="642925"/>
              <a:chOff x="8354012" y="1654751"/>
              <a:chExt cx="885612" cy="642925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9C2E8D9-A697-4CB2-BA4D-0398E3860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1788314"/>
                <a:ext cx="340148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4B94775-3FD2-4A90-A6EA-FDFD88EF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1654751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4B94775-3FD2-4A90-A6EA-FDFD88EFD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1654751"/>
                    <a:ext cx="539411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EC963EA-13D2-497B-BED8-BC76A91CA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1979255"/>
                <a:ext cx="340148" cy="0"/>
              </a:xfrm>
              <a:prstGeom prst="line">
                <a:avLst/>
              </a:prstGeom>
              <a:ln w="19050">
                <a:solidFill>
                  <a:srgbClr val="D3D3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A2CD76E-9D2C-477C-B32A-7029598B54FC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1845692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𝐶𝑎𝑙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A2CD76E-9D2C-477C-B32A-7029598B5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1845692"/>
                    <a:ext cx="539411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921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77803E3-0147-4149-8498-DC95F419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2169629"/>
                <a:ext cx="340148" cy="0"/>
              </a:xfrm>
              <a:prstGeom prst="line">
                <a:avLst/>
              </a:prstGeom>
              <a:ln w="19050">
                <a:solidFill>
                  <a:srgbClr val="EFA5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4F59ADC-580E-44E8-86C2-45B60FF4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2036066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𝑅𝑎𝑤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4F59ADC-580E-44E8-86C2-45B60FF4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2036066"/>
                    <a:ext cx="539411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70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D9214D6-D0FA-4797-838A-32DFC512E5F2}"/>
              </a:ext>
            </a:extLst>
          </p:cNvPr>
          <p:cNvGrpSpPr/>
          <p:nvPr/>
        </p:nvGrpSpPr>
        <p:grpSpPr>
          <a:xfrm>
            <a:off x="1294072" y="4204685"/>
            <a:ext cx="3090383" cy="1989180"/>
            <a:chOff x="1311070" y="4216147"/>
            <a:chExt cx="3090383" cy="198918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A2948FE-D10E-44F3-A6C6-E230475E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99939" y="4216147"/>
              <a:ext cx="2801514" cy="17275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4649F7-DCF7-4E24-AA71-DFB6B0FE49E2}"/>
                </a:ext>
              </a:extLst>
            </p:cNvPr>
            <p:cNvSpPr txBox="1"/>
            <p:nvPr/>
          </p:nvSpPr>
          <p:spPr>
            <a:xfrm>
              <a:off x="2693564" y="5943717"/>
              <a:ext cx="7325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GT [m]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75136E-5386-410F-9FFE-24FF87F19D1D}"/>
                </a:ext>
              </a:extLst>
            </p:cNvPr>
            <p:cNvSpPr txBox="1"/>
            <p:nvPr/>
          </p:nvSpPr>
          <p:spPr>
            <a:xfrm rot="16200000">
              <a:off x="924489" y="4943395"/>
              <a:ext cx="1034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Error  [m]</a:t>
              </a:r>
              <a:endParaRPr lang="ko-KR" altLang="en-US" sz="1100" b="1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7D8AA7F-C4A2-4E5B-B947-DDFE70506420}"/>
                </a:ext>
              </a:extLst>
            </p:cNvPr>
            <p:cNvGrpSpPr/>
            <p:nvPr/>
          </p:nvGrpSpPr>
          <p:grpSpPr>
            <a:xfrm>
              <a:off x="1862948" y="4377167"/>
              <a:ext cx="2393741" cy="279773"/>
              <a:chOff x="4058920" y="3129280"/>
              <a:chExt cx="2873895" cy="349977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B3EC1CA-0F9D-4609-BFCF-1A204897B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8920" y="3129280"/>
                <a:ext cx="408377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CAACDEA-9039-4C28-8423-66E99ACA6B7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945" y="3152001"/>
                    <a:ext cx="2800870" cy="327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30E1D1E-A2EE-463E-A45B-9A1670EC2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945" y="3152001"/>
                    <a:ext cx="2800870" cy="3272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1ED05DD-EE3C-4C99-A505-22C267B89FA8}"/>
              </a:ext>
            </a:extLst>
          </p:cNvPr>
          <p:cNvSpPr txBox="1"/>
          <p:nvPr/>
        </p:nvSpPr>
        <p:spPr>
          <a:xfrm>
            <a:off x="6327243" y="5952563"/>
            <a:ext cx="73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GT [m]</a:t>
            </a:r>
            <a:endParaRPr lang="ko-KR" altLang="en-US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B2F45-D48B-4C0C-8D50-AA8EBCB63BD5}"/>
              </a:ext>
            </a:extLst>
          </p:cNvPr>
          <p:cNvSpPr txBox="1"/>
          <p:nvPr/>
        </p:nvSpPr>
        <p:spPr>
          <a:xfrm rot="16200000">
            <a:off x="4558168" y="4952241"/>
            <a:ext cx="103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Depth  [m]</a:t>
            </a:r>
            <a:endParaRPr lang="ko-KR" altLang="en-US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D7B0B-A414-4794-9B9C-5A5550B9C943}"/>
              </a:ext>
            </a:extLst>
          </p:cNvPr>
          <p:cNvSpPr txBox="1"/>
          <p:nvPr/>
        </p:nvSpPr>
        <p:spPr>
          <a:xfrm>
            <a:off x="6327243" y="3811748"/>
            <a:ext cx="73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GT [m]</a:t>
            </a:r>
            <a:endParaRPr lang="ko-KR" altLang="en-US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67F77F-62E0-4B5B-B768-1D25E6E4192A}"/>
              </a:ext>
            </a:extLst>
          </p:cNvPr>
          <p:cNvSpPr txBox="1"/>
          <p:nvPr/>
        </p:nvSpPr>
        <p:spPr>
          <a:xfrm rot="16200000">
            <a:off x="4558168" y="2811426"/>
            <a:ext cx="103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Depth  [m]</a:t>
            </a:r>
            <a:endParaRPr lang="ko-KR" altLang="en-US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B1FD0-94D6-4285-9427-2E0FB421AFDD}"/>
              </a:ext>
            </a:extLst>
          </p:cNvPr>
          <p:cNvSpPr txBox="1"/>
          <p:nvPr/>
        </p:nvSpPr>
        <p:spPr>
          <a:xfrm>
            <a:off x="2634441" y="6073559"/>
            <a:ext cx="71087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</a:rPr>
              <a:t>Dark, P2P, TDC Cal</a:t>
            </a:r>
            <a:r>
              <a:rPr lang="ko-KR" altLang="en-US" sz="2500" b="1" dirty="0">
                <a:solidFill>
                  <a:srgbClr val="FF0000"/>
                </a:solidFill>
              </a:rPr>
              <a:t>을 해결하지 못하면 </a:t>
            </a:r>
            <a:r>
              <a:rPr lang="en-US" altLang="ko-KR" sz="2500" b="1" dirty="0">
                <a:solidFill>
                  <a:srgbClr val="FF0000"/>
                </a:solidFill>
              </a:rPr>
              <a:t>LiDAR</a:t>
            </a:r>
            <a:r>
              <a:rPr lang="ko-KR" altLang="en-US" sz="2500" b="1" dirty="0">
                <a:solidFill>
                  <a:srgbClr val="FF0000"/>
                </a:solidFill>
              </a:rPr>
              <a:t>의 재현성이 매우 떨어질 것으로 예상 됨</a:t>
            </a:r>
          </a:p>
        </p:txBody>
      </p:sp>
    </p:spTree>
    <p:extLst>
      <p:ext uri="{BB962C8B-B14F-4D97-AF65-F5344CB8AC3E}">
        <p14:creationId xmlns:p14="http://schemas.microsoft.com/office/powerpoint/2010/main" val="225781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TDC(Time-to-digital convertor) calibration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S-LiDAR Cal. method research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8418908" cy="1714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Histogram Test for ADC Pass/Fail test and cal.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사용자가 알고 있는 신호를 입력하여 </a:t>
            </a:r>
            <a:r>
              <a:rPr lang="en-US" altLang="ko-KR" sz="1400" dirty="0"/>
              <a:t>ADC</a:t>
            </a:r>
            <a:r>
              <a:rPr lang="ko-KR" altLang="en-US" sz="1400" dirty="0"/>
              <a:t>의 </a:t>
            </a:r>
            <a:r>
              <a:rPr lang="en-US" altLang="ko-KR" sz="1400" dirty="0"/>
              <a:t>output </a:t>
            </a:r>
            <a:r>
              <a:rPr lang="ko-KR" altLang="en-US" sz="1400" dirty="0"/>
              <a:t>결과를 누적하여 </a:t>
            </a:r>
            <a:r>
              <a:rPr lang="en-US" altLang="ko-KR" sz="1400" dirty="0"/>
              <a:t>Histogram</a:t>
            </a:r>
            <a:r>
              <a:rPr lang="ko-KR" altLang="en-US" sz="1400" dirty="0"/>
              <a:t>화 시킴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Histogram </a:t>
            </a:r>
            <a:r>
              <a:rPr lang="ko-KR" altLang="en-US" sz="1400" dirty="0"/>
              <a:t>결과를 기반으로 </a:t>
            </a:r>
            <a:r>
              <a:rPr lang="en-US" altLang="ko-KR" sz="1400" dirty="0"/>
              <a:t>INL, DNL</a:t>
            </a:r>
            <a:r>
              <a:rPr lang="ko-KR" altLang="en-US" sz="1400" dirty="0"/>
              <a:t>을 측정함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DNL(Differential nonlinearity): </a:t>
            </a:r>
            <a:r>
              <a:rPr lang="ko-KR" altLang="en-US" sz="1400" dirty="0"/>
              <a:t>디지털로 변환되는 아날로그 신호 입력 범위가 일정하지 않아 발생하는 에러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INL(Integral nonlinearity): </a:t>
            </a:r>
            <a:r>
              <a:rPr lang="ko-KR" altLang="en-US" sz="1400" dirty="0"/>
              <a:t>이상적인 출력과 </a:t>
            </a:r>
            <a:r>
              <a:rPr lang="en-US" altLang="ko-KR" sz="1400" dirty="0"/>
              <a:t>ADC I/O </a:t>
            </a:r>
            <a:r>
              <a:rPr lang="ko-KR" altLang="en-US" sz="1400" dirty="0"/>
              <a:t>출력 간의 차이에서 발생하는 에러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2646D4-A443-49D8-984B-6FF70878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8" y="2406385"/>
            <a:ext cx="3597593" cy="346510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BE1DA3F-1AFB-4163-AEF5-D592739C786E}"/>
              </a:ext>
            </a:extLst>
          </p:cNvPr>
          <p:cNvSpPr txBox="1"/>
          <p:nvPr/>
        </p:nvSpPr>
        <p:spPr>
          <a:xfrm>
            <a:off x="371488" y="6016412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이상적인 </a:t>
            </a:r>
            <a:r>
              <a:rPr lang="en-US" altLang="ko-KR" sz="1200" b="1" dirty="0"/>
              <a:t>A/D</a:t>
            </a:r>
            <a:r>
              <a:rPr lang="ko-KR" altLang="en-US" sz="1200" b="1" dirty="0"/>
              <a:t> 변환 결과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DE65655-791F-4AB2-A993-8BB26E509347}"/>
              </a:ext>
            </a:extLst>
          </p:cNvPr>
          <p:cNvGrpSpPr>
            <a:grpSpLocks noChangeAspect="1"/>
          </p:cNvGrpSpPr>
          <p:nvPr/>
        </p:nvGrpSpPr>
        <p:grpSpPr>
          <a:xfrm>
            <a:off x="6807277" y="2963814"/>
            <a:ext cx="2914908" cy="2736935"/>
            <a:chOff x="4788617" y="2416025"/>
            <a:chExt cx="3118085" cy="292770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1499D1-E616-456F-A76E-3515CEFE82E9}"/>
                </a:ext>
              </a:extLst>
            </p:cNvPr>
            <p:cNvGrpSpPr/>
            <p:nvPr/>
          </p:nvGrpSpPr>
          <p:grpSpPr>
            <a:xfrm>
              <a:off x="4788617" y="2416025"/>
              <a:ext cx="3118085" cy="2927707"/>
              <a:chOff x="4616215" y="1865273"/>
              <a:chExt cx="4010025" cy="416242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F3DA49C-54A1-4FAC-B13A-1D0E37224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6215" y="1865273"/>
                <a:ext cx="4010025" cy="4162425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954B0F4-CE98-485D-ABC3-28867D08E4BC}"/>
                  </a:ext>
                </a:extLst>
              </p:cNvPr>
              <p:cNvSpPr/>
              <p:nvPr/>
            </p:nvSpPr>
            <p:spPr>
              <a:xfrm>
                <a:off x="5238750" y="2095500"/>
                <a:ext cx="2447925" cy="476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7C5F031-D76B-41B9-A84E-EB5ADEE18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2169" y="3718773"/>
              <a:ext cx="0" cy="322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667932C-EA1D-4595-88DA-9E03B469A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0313" y="3660881"/>
              <a:ext cx="0" cy="115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8630139-90C8-4996-946D-4079C32D8CB9}"/>
                </a:ext>
              </a:extLst>
            </p:cNvPr>
            <p:cNvCxnSpPr>
              <a:cxnSpLocks/>
            </p:cNvCxnSpPr>
            <p:nvPr/>
          </p:nvCxnSpPr>
          <p:spPr>
            <a:xfrm>
              <a:off x="5930283" y="3733064"/>
              <a:ext cx="36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AC2175-EC50-4092-8CB1-885AD0654AB6}"/>
                </a:ext>
              </a:extLst>
            </p:cNvPr>
            <p:cNvSpPr txBox="1"/>
            <p:nvPr/>
          </p:nvSpPr>
          <p:spPr>
            <a:xfrm>
              <a:off x="5170540" y="3704053"/>
              <a:ext cx="932964" cy="27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Code size</a:t>
              </a:r>
              <a:endParaRPr lang="ko-KR" altLang="en-US" sz="11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AC7208E-FD86-47D3-A0F6-FDE4532E0C64}"/>
                </a:ext>
              </a:extLst>
            </p:cNvPr>
            <p:cNvSpPr/>
            <p:nvPr/>
          </p:nvSpPr>
          <p:spPr>
            <a:xfrm>
              <a:off x="5469732" y="46482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61BB9CB-C5E8-4FD2-928E-A683170BC4C2}"/>
                </a:ext>
              </a:extLst>
            </p:cNvPr>
            <p:cNvSpPr/>
            <p:nvPr/>
          </p:nvSpPr>
          <p:spPr>
            <a:xfrm>
              <a:off x="5767388" y="435530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41CD401-5726-4D40-8901-283873834B8B}"/>
                </a:ext>
              </a:extLst>
            </p:cNvPr>
            <p:cNvSpPr/>
            <p:nvPr/>
          </p:nvSpPr>
          <p:spPr>
            <a:xfrm>
              <a:off x="6105850" y="40728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D78EB25-2B0F-43F8-8EB2-867C8A86D3CC}"/>
                </a:ext>
              </a:extLst>
            </p:cNvPr>
            <p:cNvSpPr/>
            <p:nvPr/>
          </p:nvSpPr>
          <p:spPr>
            <a:xfrm>
              <a:off x="6443987" y="37767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00EE8AB-7AA3-4ABD-AE31-E3426A34D52F}"/>
                </a:ext>
              </a:extLst>
            </p:cNvPr>
            <p:cNvSpPr/>
            <p:nvPr/>
          </p:nvSpPr>
          <p:spPr>
            <a:xfrm>
              <a:off x="6723718" y="350651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BEF1E52-DECD-49F0-97F8-8BDC796C1533}"/>
                </a:ext>
              </a:extLst>
            </p:cNvPr>
            <p:cNvSpPr/>
            <p:nvPr/>
          </p:nvSpPr>
          <p:spPr>
            <a:xfrm>
              <a:off x="6953576" y="321864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25B7A2B-7E19-4046-8FA0-84DFA43D808C}"/>
                </a:ext>
              </a:extLst>
            </p:cNvPr>
            <p:cNvSpPr/>
            <p:nvPr/>
          </p:nvSpPr>
          <p:spPr>
            <a:xfrm>
              <a:off x="7171360" y="29298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F392918-058E-4CB4-9974-86431E2FCB5E}"/>
                </a:ext>
              </a:extLst>
            </p:cNvPr>
            <p:cNvSpPr/>
            <p:nvPr/>
          </p:nvSpPr>
          <p:spPr>
            <a:xfrm>
              <a:off x="7455650" y="2636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A569533-DF08-424D-A709-D5531A0234CF}"/>
                </a:ext>
              </a:extLst>
            </p:cNvPr>
            <p:cNvCxnSpPr>
              <a:cxnSpLocks/>
            </p:cNvCxnSpPr>
            <p:nvPr/>
          </p:nvCxnSpPr>
          <p:spPr>
            <a:xfrm>
              <a:off x="5268287" y="3528326"/>
              <a:ext cx="1458943" cy="1247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9DB324F-E920-4920-8A88-38BD70280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20" y="3896189"/>
              <a:ext cx="0" cy="322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0111548-C724-4018-B1EF-FD52B3CB2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718" y="3585959"/>
              <a:ext cx="5895" cy="634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0E1CED3-D45D-43C5-A934-86B7525FA10E}"/>
                </a:ext>
              </a:extLst>
            </p:cNvPr>
            <p:cNvCxnSpPr>
              <a:cxnSpLocks/>
            </p:cNvCxnSpPr>
            <p:nvPr/>
          </p:nvCxnSpPr>
          <p:spPr>
            <a:xfrm>
              <a:off x="6597033" y="4252867"/>
              <a:ext cx="1806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98321C4-044A-4B4A-8467-F62AD0C0AA2E}"/>
                </a:ext>
              </a:extLst>
            </p:cNvPr>
            <p:cNvSpPr txBox="1"/>
            <p:nvPr/>
          </p:nvSpPr>
          <p:spPr>
            <a:xfrm>
              <a:off x="6691831" y="4237575"/>
              <a:ext cx="704846" cy="27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INL</a:t>
              </a:r>
              <a:endParaRPr lang="ko-KR" altLang="en-US" sz="11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F641DB7A-5835-4C68-913E-EEBDD5269A1B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6263138" y="3161620"/>
              <a:ext cx="470409" cy="258214"/>
            </a:xfrm>
            <a:prstGeom prst="straightConnector1">
              <a:avLst/>
            </a:prstGeom>
            <a:ln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CB3C184-DD11-4E26-AD31-4332D90FE434}"/>
                </a:ext>
              </a:extLst>
            </p:cNvPr>
            <p:cNvSpPr txBox="1"/>
            <p:nvPr/>
          </p:nvSpPr>
          <p:spPr>
            <a:xfrm>
              <a:off x="5236746" y="2881775"/>
              <a:ext cx="2052783" cy="27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/>
                  </a:solidFill>
                </a:rPr>
                <a:t>Ideal transfer function</a:t>
              </a:r>
              <a:endParaRPr lang="ko-KR" altLang="en-US" sz="1100" dirty="0">
                <a:solidFill>
                  <a:schemeClr val="accent6"/>
                </a:solidFill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BD8CB3E-A8A6-47D1-9CDD-7FE7E14D79B1}"/>
                </a:ext>
              </a:extLst>
            </p:cNvPr>
            <p:cNvCxnSpPr>
              <a:cxnSpLocks/>
              <a:stCxn id="85" idx="0"/>
            </p:cNvCxnSpPr>
            <p:nvPr/>
          </p:nvCxnSpPr>
          <p:spPr>
            <a:xfrm flipH="1" flipV="1">
              <a:off x="6166927" y="4167943"/>
              <a:ext cx="499551" cy="358969"/>
            </a:xfrm>
            <a:prstGeom prst="straightConnector1">
              <a:avLst/>
            </a:prstGeom>
            <a:ln w="952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3D41139-1AA2-4773-8844-FFFAACC8BE1A}"/>
                </a:ext>
              </a:extLst>
            </p:cNvPr>
            <p:cNvSpPr txBox="1"/>
            <p:nvPr/>
          </p:nvSpPr>
          <p:spPr>
            <a:xfrm>
              <a:off x="5845457" y="4526911"/>
              <a:ext cx="1642042" cy="27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accent1"/>
                  </a:solidFill>
                </a:rPr>
                <a:t>ADC transfer function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FD17D24-F445-4B9D-B13A-A018719E07E6}"/>
                </a:ext>
              </a:extLst>
            </p:cNvPr>
            <p:cNvSpPr/>
            <p:nvPr/>
          </p:nvSpPr>
          <p:spPr>
            <a:xfrm>
              <a:off x="5350624" y="2609990"/>
              <a:ext cx="108000" cy="1078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778F1C-30E8-45E8-A183-613067BC6980}"/>
                </a:ext>
              </a:extLst>
            </p:cNvPr>
            <p:cNvSpPr txBox="1"/>
            <p:nvPr/>
          </p:nvSpPr>
          <p:spPr>
            <a:xfrm>
              <a:off x="5389259" y="2529350"/>
              <a:ext cx="1836101" cy="460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: Quantization Level</a:t>
              </a:r>
              <a:br>
                <a:rPr lang="en-US" altLang="ko-KR" sz="1100" dirty="0"/>
              </a:br>
              <a:r>
                <a:rPr lang="en-US" altLang="ko-KR" sz="1100" dirty="0"/>
                <a:t>  (code center)</a:t>
              </a:r>
              <a:endParaRPr lang="ko-KR" altLang="en-US" sz="1100" dirty="0"/>
            </a:p>
          </p:txBody>
        </p:sp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id="{AD057370-9F75-489F-8D8D-569448EE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04" y="2889000"/>
            <a:ext cx="2547773" cy="273693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5B7D712-EAF8-4C29-A49F-0DA4868202DF}"/>
              </a:ext>
            </a:extLst>
          </p:cNvPr>
          <p:cNvSpPr txBox="1"/>
          <p:nvPr/>
        </p:nvSpPr>
        <p:spPr>
          <a:xfrm>
            <a:off x="5501038" y="5775564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Histogram test </a:t>
            </a:r>
            <a:r>
              <a:rPr lang="ko-KR" altLang="en-US" sz="1200" b="1" dirty="0"/>
              <a:t>결과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좌</a:t>
            </a:r>
            <a:r>
              <a:rPr lang="en-US" altLang="ko-KR" sz="1200" b="1" dirty="0"/>
              <a:t>) Histogram data, (</a:t>
            </a:r>
            <a:r>
              <a:rPr lang="ko-KR" altLang="en-US" sz="1200" b="1" dirty="0"/>
              <a:t>우</a:t>
            </a:r>
            <a:r>
              <a:rPr lang="en-US" altLang="ko-KR" sz="1200" b="1" dirty="0"/>
              <a:t>) ADC </a:t>
            </a:r>
            <a:r>
              <a:rPr lang="ko-KR" altLang="en-US" sz="1200" b="1" dirty="0"/>
              <a:t>변환 결과</a:t>
            </a:r>
          </a:p>
        </p:txBody>
      </p:sp>
    </p:spTree>
    <p:extLst>
      <p:ext uri="{BB962C8B-B14F-4D97-AF65-F5344CB8AC3E}">
        <p14:creationId xmlns:p14="http://schemas.microsoft.com/office/powerpoint/2010/main" val="301431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TDC(Time-to-digital convertor) calibration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2354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Ramp Histogram Test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BD8255-2A7E-44CB-B84A-216D7E0AE224}"/>
              </a:ext>
            </a:extLst>
          </p:cNvPr>
          <p:cNvSpPr txBox="1"/>
          <p:nvPr/>
        </p:nvSpPr>
        <p:spPr>
          <a:xfrm>
            <a:off x="224415" y="1094642"/>
            <a:ext cx="3906903" cy="3610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Over-range bin</a:t>
            </a:r>
            <a:r>
              <a:rPr lang="ko-KR" altLang="en-US" sz="1400" dirty="0"/>
              <a:t>에 해당하는 데이터 소거</a:t>
            </a:r>
            <a:br>
              <a:rPr lang="en-US" altLang="ko-KR" sz="1400" dirty="0"/>
            </a:br>
            <a:r>
              <a:rPr lang="en-US" altLang="ko-KR" sz="1400" dirty="0"/>
              <a:t>(0 and full-scale bin)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Avg. height: count/bin</a:t>
            </a:r>
            <a:r>
              <a:rPr lang="ko-KR" altLang="en-US" sz="1400" dirty="0"/>
              <a:t>에 대한 평균값 계산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Code count normalization</a:t>
            </a:r>
            <a:br>
              <a:rPr lang="en-US" altLang="ko-KR" sz="1400" dirty="0"/>
            </a:br>
            <a:r>
              <a:rPr lang="en-US" altLang="ko-KR" sz="1400" dirty="0"/>
              <a:t>Histogram data</a:t>
            </a:r>
            <a:r>
              <a:rPr lang="ko-KR" altLang="en-US" sz="1400" dirty="0"/>
              <a:t>를 </a:t>
            </a:r>
            <a:r>
              <a:rPr lang="en-US" altLang="ko-KR" sz="1400" dirty="0"/>
              <a:t>avg. count/bin</a:t>
            </a:r>
            <a:r>
              <a:rPr lang="ko-KR" altLang="en-US" sz="1400" dirty="0"/>
              <a:t>으로 나눠 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정규화 된 </a:t>
            </a:r>
            <a:r>
              <a:rPr lang="en-US" altLang="ko-KR" sz="1400" dirty="0"/>
              <a:t>Histogram data</a:t>
            </a:r>
            <a:r>
              <a:rPr lang="ko-KR" altLang="en-US" sz="1400" dirty="0"/>
              <a:t>에서 </a:t>
            </a:r>
            <a:r>
              <a:rPr lang="en-US" altLang="ko-KR" sz="1400" dirty="0"/>
              <a:t>1</a:t>
            </a:r>
            <a:r>
              <a:rPr lang="ko-KR" altLang="en-US" sz="1400" dirty="0"/>
              <a:t>만큼 감산함</a:t>
            </a:r>
            <a:endParaRPr lang="en-US" altLang="ko-K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E1D3D3-1228-4C82-A137-BED986C11320}"/>
                  </a:ext>
                </a:extLst>
              </p:cNvPr>
              <p:cNvSpPr txBox="1"/>
              <p:nvPr/>
            </p:nvSpPr>
            <p:spPr>
              <a:xfrm>
                <a:off x="535555" y="1768478"/>
                <a:ext cx="3168623" cy="1358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3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3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3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3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−2)</m:t>
                      </m:r>
                    </m:oMath>
                  </m:oMathPara>
                </a14:m>
                <a:endParaRPr lang="en-US" altLang="ko-KR" sz="13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300" i="1">
                          <a:latin typeface="Cambria Math" panose="02040503050406030204" pitchFamily="18" charset="0"/>
                        </a:rPr>
                        <m:t>𝑛𝑏𝑖𝑛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altLang="ko-KR" sz="13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E1D3D3-1228-4C82-A137-BED986C1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5" y="1768478"/>
                <a:ext cx="3168623" cy="1358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8BF6AF0-2E32-4AF9-A1CA-FE539684AB35}"/>
              </a:ext>
            </a:extLst>
          </p:cNvPr>
          <p:cNvSpPr txBox="1"/>
          <p:nvPr/>
        </p:nvSpPr>
        <p:spPr>
          <a:xfrm>
            <a:off x="387176" y="3720332"/>
            <a:ext cx="363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정규화 된 각 빈의 결과 중 </a:t>
            </a:r>
            <a:r>
              <a:rPr lang="en-US" altLang="ko-KR" sz="1200" dirty="0"/>
              <a:t>1</a:t>
            </a:r>
            <a:r>
              <a:rPr lang="ko-KR" altLang="en-US" sz="1200" dirty="0"/>
              <a:t>에 값을 갖는 다면 </a:t>
            </a:r>
            <a:r>
              <a:rPr lang="en-US" altLang="ko-KR" sz="1200" dirty="0"/>
              <a:t>ideal </a:t>
            </a:r>
            <a:r>
              <a:rPr lang="ko-KR" altLang="en-US" sz="1200" dirty="0"/>
              <a:t>한 결과임</a:t>
            </a:r>
            <a:r>
              <a:rPr lang="en-US" altLang="ko-KR" sz="1200" dirty="0"/>
              <a:t> (</a:t>
            </a:r>
            <a:r>
              <a:rPr lang="ko-KR" altLang="en-US" sz="1200" dirty="0"/>
              <a:t>그 외 </a:t>
            </a:r>
            <a:r>
              <a:rPr lang="en-US" altLang="ko-KR" sz="1200" dirty="0"/>
              <a:t>bin</a:t>
            </a:r>
            <a:r>
              <a:rPr lang="ko-KR" altLang="en-US" sz="1200" dirty="0"/>
              <a:t>은 오차 존재</a:t>
            </a:r>
            <a:r>
              <a:rPr lang="en-US" altLang="ko-KR" sz="1200" dirty="0"/>
              <a:t>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9CF03C-44F6-4962-8482-C773EB0F84DB}"/>
              </a:ext>
            </a:extLst>
          </p:cNvPr>
          <p:cNvGrpSpPr/>
          <p:nvPr/>
        </p:nvGrpSpPr>
        <p:grpSpPr>
          <a:xfrm>
            <a:off x="5612685" y="709162"/>
            <a:ext cx="4188134" cy="3652530"/>
            <a:chOff x="5364912" y="666423"/>
            <a:chExt cx="4188134" cy="365253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37C5D19-001D-4F62-A463-5FB3364299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7951" y="679881"/>
              <a:ext cx="3935095" cy="3639072"/>
              <a:chOff x="4131318" y="742313"/>
              <a:chExt cx="5483006" cy="507053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6726CFB-2A78-4CA0-8B48-28E463F6EC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31318" y="742313"/>
                <a:ext cx="5483006" cy="2624441"/>
                <a:chOff x="3867417" y="1147459"/>
                <a:chExt cx="5775720" cy="2764548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8F93E122-807C-4EC4-88C5-B5E926E42D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7417" y="1147459"/>
                  <a:ext cx="2450724" cy="2632681"/>
                </a:xfrm>
                <a:prstGeom prst="rect">
                  <a:avLst/>
                </a:prstGeom>
              </p:spPr>
            </p:pic>
            <p:sp>
              <p:nvSpPr>
                <p:cNvPr id="2" name="화살표: 오른쪽 1">
                  <a:extLst>
                    <a:ext uri="{FF2B5EF4-FFF2-40B4-BE49-F238E27FC236}">
                      <a16:creationId xmlns:a16="http://schemas.microsoft.com/office/drawing/2014/main" id="{3C546B7E-2B1F-4959-9DFC-1A8078064642}"/>
                    </a:ext>
                  </a:extLst>
                </p:cNvPr>
                <p:cNvSpPr/>
                <p:nvPr/>
              </p:nvSpPr>
              <p:spPr>
                <a:xfrm>
                  <a:off x="6318141" y="2190749"/>
                  <a:ext cx="768350" cy="546100"/>
                </a:xfrm>
                <a:prstGeom prst="rightArrow">
                  <a:avLst>
                    <a:gd name="adj1" fmla="val 38372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E85D213-2B8C-448F-AB54-AE0DBBB573D8}"/>
                    </a:ext>
                  </a:extLst>
                </p:cNvPr>
                <p:cNvGrpSpPr/>
                <p:nvPr/>
              </p:nvGrpSpPr>
              <p:grpSpPr>
                <a:xfrm>
                  <a:off x="6736339" y="1175072"/>
                  <a:ext cx="2906798" cy="2736935"/>
                  <a:chOff x="6736339" y="1175072"/>
                  <a:chExt cx="2906798" cy="2736935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350B9A9A-5797-42E1-929B-FAE3C81F1C20}"/>
                      </a:ext>
                    </a:extLst>
                  </p:cNvPr>
                  <p:cNvGrpSpPr/>
                  <p:nvPr/>
                </p:nvGrpSpPr>
                <p:grpSpPr>
                  <a:xfrm>
                    <a:off x="7086491" y="1175072"/>
                    <a:ext cx="2547773" cy="2736935"/>
                    <a:chOff x="6971830" y="1213172"/>
                    <a:chExt cx="2547773" cy="2736935"/>
                  </a:xfrm>
                </p:grpSpPr>
                <p:pic>
                  <p:nvPicPr>
                    <p:cNvPr id="38" name="그림 37">
                      <a:extLst>
                        <a:ext uri="{FF2B5EF4-FFF2-40B4-BE49-F238E27FC236}">
                          <a16:creationId xmlns:a16="http://schemas.microsoft.com/office/drawing/2014/main" id="{E2AC3B13-F0CF-4168-9ED6-8121410B48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71830" y="1213172"/>
                      <a:ext cx="2547773" cy="273693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직사각형 5">
                      <a:extLst>
                        <a:ext uri="{FF2B5EF4-FFF2-40B4-BE49-F238E27FC236}">
                          <a16:creationId xmlns:a16="http://schemas.microsoft.com/office/drawing/2014/main" id="{5FB8F4AF-D89F-4CFA-AEAA-37D6E8765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5442" y="1374614"/>
                      <a:ext cx="215900" cy="2235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98FC8F8E-C8D0-4F47-B02C-502BB1393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193" y="1374614"/>
                      <a:ext cx="215900" cy="2235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0669B225-D0E0-429B-94F4-A608340650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36339" y="1496231"/>
                        <a:ext cx="2906798" cy="3613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=600/6</m:t>
                              </m:r>
                            </m:oMath>
                          </m:oMathPara>
                        </a14:m>
                        <a:endParaRPr lang="ko-KR" altLang="en-US" sz="1000" dirty="0"/>
                      </a:p>
                    </p:txBody>
                  </p:sp>
                </mc:Choice>
                <mc:Fallback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0669B225-D0E0-429B-94F4-A608340650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36339" y="1496231"/>
                        <a:ext cx="2906798" cy="36139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ABA3B07-F31C-4409-913E-311404EC52A8}"/>
                  </a:ext>
                </a:extLst>
              </p:cNvPr>
              <p:cNvGrpSpPr/>
              <p:nvPr/>
            </p:nvGrpSpPr>
            <p:grpSpPr>
              <a:xfrm>
                <a:off x="4205120" y="3366754"/>
                <a:ext cx="5400781" cy="2446098"/>
                <a:chOff x="4205120" y="3366754"/>
                <a:chExt cx="5400781" cy="2446098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D7D1EB9B-3B7C-458A-ACB7-770DD641CD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5120" y="3366754"/>
                  <a:ext cx="2252719" cy="2430353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B3A523D5-E959-4276-9B60-4F67FF71CD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2629" y="3444745"/>
                  <a:ext cx="2323272" cy="2368107"/>
                </a:xfrm>
                <a:prstGeom prst="rect">
                  <a:avLst/>
                </a:prstGeom>
              </p:spPr>
            </p:pic>
            <p:sp>
              <p:nvSpPr>
                <p:cNvPr id="54" name="화살표: 오른쪽 53">
                  <a:extLst>
                    <a:ext uri="{FF2B5EF4-FFF2-40B4-BE49-F238E27FC236}">
                      <a16:creationId xmlns:a16="http://schemas.microsoft.com/office/drawing/2014/main" id="{3B7F3F67-4AA8-412F-8D1F-E2B46832D97C}"/>
                    </a:ext>
                  </a:extLst>
                </p:cNvPr>
                <p:cNvSpPr/>
                <p:nvPr/>
              </p:nvSpPr>
              <p:spPr>
                <a:xfrm>
                  <a:off x="6475783" y="4198122"/>
                  <a:ext cx="729410" cy="518424"/>
                </a:xfrm>
                <a:prstGeom prst="rightArrow">
                  <a:avLst>
                    <a:gd name="adj1" fmla="val 38372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47716A-1CBD-4762-9540-1A14E51194AC}"/>
                </a:ext>
              </a:extLst>
            </p:cNvPr>
            <p:cNvSpPr txBox="1"/>
            <p:nvPr/>
          </p:nvSpPr>
          <p:spPr>
            <a:xfrm>
              <a:off x="5364912" y="666423"/>
              <a:ext cx="319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24B4D6-9DDD-4C46-81CB-66029D58D8E6}"/>
                </a:ext>
              </a:extLst>
            </p:cNvPr>
            <p:cNvSpPr txBox="1"/>
            <p:nvPr/>
          </p:nvSpPr>
          <p:spPr>
            <a:xfrm>
              <a:off x="7632165" y="684401"/>
              <a:ext cx="319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0FE25E-E153-4A9F-9186-2FEDFAFDA848}"/>
                </a:ext>
              </a:extLst>
            </p:cNvPr>
            <p:cNvSpPr txBox="1"/>
            <p:nvPr/>
          </p:nvSpPr>
          <p:spPr>
            <a:xfrm>
              <a:off x="5395326" y="2561687"/>
              <a:ext cx="25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DD889A-53D5-475D-987E-1EB3AA951B72}"/>
                </a:ext>
              </a:extLst>
            </p:cNvPr>
            <p:cNvSpPr txBox="1"/>
            <p:nvPr/>
          </p:nvSpPr>
          <p:spPr>
            <a:xfrm>
              <a:off x="7645159" y="2549276"/>
              <a:ext cx="319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E0C3952-4614-47B1-8D74-ED47ECA5F3D5}"/>
              </a:ext>
            </a:extLst>
          </p:cNvPr>
          <p:cNvSpPr txBox="1"/>
          <p:nvPr/>
        </p:nvSpPr>
        <p:spPr>
          <a:xfrm>
            <a:off x="402456" y="4648592"/>
            <a:ext cx="363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DNL </a:t>
            </a:r>
            <a:r>
              <a:rPr lang="ko-KR" altLang="en-US" sz="1200"/>
              <a:t>결과 </a:t>
            </a:r>
            <a:r>
              <a:rPr lang="en-US" altLang="ko-KR" sz="1200"/>
              <a:t>[0.71, 1.66] </a:t>
            </a:r>
            <a:r>
              <a:rPr lang="ko-KR" altLang="en-US" sz="1200"/>
              <a:t>기준을 통과 해야함</a:t>
            </a:r>
            <a:br>
              <a:rPr lang="en-US" altLang="ko-KR" sz="1200"/>
            </a:br>
            <a:r>
              <a:rPr lang="ko-KR" altLang="en-US" sz="1200"/>
              <a:t>통상적으로 </a:t>
            </a:r>
            <a:r>
              <a:rPr lang="en-US" altLang="ko-KR" sz="1200"/>
              <a:t>[0.8, 1.2] </a:t>
            </a:r>
            <a:r>
              <a:rPr lang="en-US" altLang="ko-KR" sz="1200" i="1"/>
              <a:t>in Jasper case</a:t>
            </a:r>
            <a:endParaRPr lang="en-US" altLang="ko-KR" sz="1200" i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17CABCE-C0FB-439D-B33E-A74FAF49CF90}"/>
              </a:ext>
            </a:extLst>
          </p:cNvPr>
          <p:cNvGrpSpPr/>
          <p:nvPr/>
        </p:nvGrpSpPr>
        <p:grpSpPr>
          <a:xfrm>
            <a:off x="4599477" y="4421012"/>
            <a:ext cx="5353950" cy="1976565"/>
            <a:chOff x="4434840" y="4537147"/>
            <a:chExt cx="5353950" cy="197656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7A9DB80-3E71-4D7E-907B-2F7F43FC0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4977" y="4655040"/>
              <a:ext cx="2896864" cy="148075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DDAEC6-7002-473A-B052-181DA1F372F9}"/>
                </a:ext>
              </a:extLst>
            </p:cNvPr>
            <p:cNvSpPr/>
            <p:nvPr/>
          </p:nvSpPr>
          <p:spPr>
            <a:xfrm>
              <a:off x="4622682" y="4537147"/>
              <a:ext cx="3388659" cy="16995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E1249F-1844-47BC-8C29-68FDB7320606}"/>
                </a:ext>
              </a:extLst>
            </p:cNvPr>
            <p:cNvSpPr txBox="1"/>
            <p:nvPr/>
          </p:nvSpPr>
          <p:spPr>
            <a:xfrm>
              <a:off x="8011341" y="5106227"/>
              <a:ext cx="1777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Jasper </a:t>
              </a:r>
              <a:r>
                <a:rPr lang="ko-KR" altLang="en-US" sz="2000" b="1" dirty="0"/>
                <a:t>사례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4BBD6F-C28E-4110-8714-80171FB967E3}"/>
                </a:ext>
              </a:extLst>
            </p:cNvPr>
            <p:cNvSpPr txBox="1"/>
            <p:nvPr/>
          </p:nvSpPr>
          <p:spPr>
            <a:xfrm>
              <a:off x="4434840" y="6236713"/>
              <a:ext cx="4509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* Normalized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code count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결과</a:t>
              </a:r>
            </a:p>
          </p:txBody>
        </p:sp>
      </p:grp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56C5FC5-A78A-4625-8E11-1216A5105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S-LiDAR Cal. method research</a:t>
            </a:r>
            <a:endParaRPr lang="ko-KR" altLang="en-US" sz="1050" dirty="0"/>
          </a:p>
          <a:p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F557B27-707A-4675-8715-F74A55B6BE9E}"/>
              </a:ext>
            </a:extLst>
          </p:cNvPr>
          <p:cNvGrpSpPr/>
          <p:nvPr/>
        </p:nvGrpSpPr>
        <p:grpSpPr>
          <a:xfrm>
            <a:off x="3876218" y="848567"/>
            <a:ext cx="1787373" cy="1636000"/>
            <a:chOff x="3785535" y="1012772"/>
            <a:chExt cx="1787373" cy="163600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06F1FF8-F902-468C-A0DE-EBA1EB493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2783" y="1012772"/>
              <a:ext cx="1698446" cy="13931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F164B1-99FB-46A6-91EE-AF052C22425D}"/>
                </a:ext>
              </a:extLst>
            </p:cNvPr>
            <p:cNvSpPr txBox="1"/>
            <p:nvPr/>
          </p:nvSpPr>
          <p:spPr>
            <a:xfrm>
              <a:off x="3785535" y="2356384"/>
              <a:ext cx="17873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Ramp waveform signal</a:t>
              </a:r>
              <a:endParaRPr lang="ko-KR" altLang="en-US" sz="13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31540A-2196-4BEC-B1F0-503E87FBD7BE}"/>
                  </a:ext>
                </a:extLst>
              </p:cNvPr>
              <p:cNvSpPr txBox="1"/>
              <p:nvPr/>
            </p:nvSpPr>
            <p:spPr>
              <a:xfrm>
                <a:off x="119239" y="5204697"/>
                <a:ext cx="2287678" cy="96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300" b="0" i="0" smtClean="0">
                              <a:latin typeface="Cambria Math" panose="02040503050406030204" pitchFamily="18" charset="0"/>
                            </a:rPr>
                            <m:t>DNL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3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br>
                  <a:rPr lang="en-US" altLang="ko-KR" sz="1300" b="0" dirty="0"/>
                </a:br>
                <a:endParaRPr lang="en-US" altLang="ko-KR" sz="1300" b="0" dirty="0"/>
              </a:p>
              <a:p>
                <a:pPr>
                  <a:lnSpc>
                    <a:spcPct val="150000"/>
                  </a:lnSpc>
                </a:pPr>
                <a:endParaRPr lang="en-US" altLang="ko-KR" sz="13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31540A-2196-4BEC-B1F0-503E87FBD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9" y="5204697"/>
                <a:ext cx="2287678" cy="969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DF87E0F-F07F-4D51-B732-C3B086C989A3}"/>
                  </a:ext>
                </a:extLst>
              </p:cNvPr>
              <p:cNvSpPr/>
              <p:nvPr/>
            </p:nvSpPr>
            <p:spPr>
              <a:xfrm>
                <a:off x="2338419" y="5241177"/>
                <a:ext cx="1680268" cy="736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i="1" smtClean="0">
                          <a:latin typeface="Cambria Math" panose="02040503050406030204" pitchFamily="18" charset="0"/>
                        </a:rPr>
                        <m:t>𝐼𝑁</m:t>
                      </m:r>
                      <m:sSub>
                        <m:sSubPr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𝐷𝑁𝐿</m:t>
                                  </m:r>
                                </m:e>
                                <m:sub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300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DF87E0F-F07F-4D51-B732-C3B086C98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19" y="5241177"/>
                <a:ext cx="1680268" cy="7364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04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TDC(Time-to-digital convertor) calibration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32115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ADC gain and offset calibration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56C5FC5-A78A-4625-8E11-1216A5105B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S-LiDAR Cal. method research</a:t>
            </a:r>
            <a:endParaRPr lang="ko-KR" altLang="en-US" sz="105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20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8" ma:contentTypeDescription="새 문서를 만듭니다." ma:contentTypeScope="" ma:versionID="5b5ba568f8907ee260abf74bb04b3f21">
  <xsd:schema xmlns:xsd="http://www.w3.org/2001/XMLSchema" xmlns:xs="http://www.w3.org/2001/XMLSchema" xmlns:p="http://schemas.microsoft.com/office/2006/metadata/properties" xmlns:ns2="345c0310-5f6a-4163-af51-f88ea6aa846a" targetNamespace="http://schemas.microsoft.com/office/2006/metadata/properties" ma:root="true" ma:fieldsID="922390ea546d26c68bc11bca0fcb133f" ns2:_="">
    <xsd:import namespace="345c0310-5f6a-4163-af51-f88ea6aa8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C50BAE-EE3E-47E3-858C-083029EF1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1039</Words>
  <Application>Microsoft Office PowerPoint</Application>
  <PresentationFormat>A4 용지(210x297mm)</PresentationFormat>
  <Paragraphs>138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Depth Distortion의 정의</vt:lpstr>
      <vt:lpstr>Depth Distortion의 정의</vt:lpstr>
      <vt:lpstr>Curve Fitting Method for Depth Error</vt:lpstr>
      <vt:lpstr>Curve Fitting Method for Depth Error</vt:lpstr>
      <vt:lpstr>Curve Fitting Method for Depth Error</vt:lpstr>
      <vt:lpstr>TDC(Time-to-digital convertor) calibration</vt:lpstr>
      <vt:lpstr>TDC(Time-to-digital convertor) calibration</vt:lpstr>
      <vt:lpstr>TDC(Time-to-digital convertor)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이석민</cp:lastModifiedBy>
  <cp:revision>85</cp:revision>
  <dcterms:created xsi:type="dcterms:W3CDTF">2021-03-24T07:02:47Z</dcterms:created>
  <dcterms:modified xsi:type="dcterms:W3CDTF">2022-05-16T07:40:15Z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2022-05-16T07:40:14Z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</Properties>
</file>