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12493" r:id="rId6"/>
    <p:sldId id="12490" r:id="rId7"/>
    <p:sldId id="12495" r:id="rId8"/>
    <p:sldId id="12855" r:id="rId9"/>
    <p:sldId id="12858" r:id="rId10"/>
    <p:sldId id="12500" r:id="rId11"/>
    <p:sldId id="12857" r:id="rId12"/>
    <p:sldId id="12501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석민" initials="이" lastIdx="4" clrIdx="0">
    <p:extLst>
      <p:ext uri="{19B8F6BF-5375-455C-9EA6-DF929625EA0E}">
        <p15:presenceInfo xmlns:p15="http://schemas.microsoft.com/office/powerpoint/2012/main" userId="S::seokmin.lee@lginnotek.com::57b50b14-a57c-4682-bf7d-a9d8ba6f9b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D0CECE"/>
    <a:srgbClr val="FFFFFF"/>
    <a:srgbClr val="0000FC"/>
    <a:srgbClr val="EFA573"/>
    <a:srgbClr val="D3D3D3"/>
    <a:srgbClr val="ED7D31"/>
    <a:srgbClr val="447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4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06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66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5A8DCFB4-07C3-4D3E-A22C-F0E8C881893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9661F43-5923-429E-B3E8-C9AEC4934C7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2.png"/><Relationship Id="rId21" Type="http://schemas.openxmlformats.org/officeDocument/2006/relationships/image" Target="../media/image110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795487" y="1814930"/>
            <a:ext cx="8307022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S-LiDAR</a:t>
            </a:r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geometry and z-calibration Test set-up concept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2">
            <a:extLst>
              <a:ext uri="{FF2B5EF4-FFF2-40B4-BE49-F238E27FC236}">
                <a16:creationId xmlns:a16="http://schemas.microsoft.com/office/drawing/2014/main" id="{7B312F7C-DE00-4D4B-99E7-B0CD34222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91384"/>
            <a:ext cx="2624771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S-LiDAR </a:t>
            </a: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모듈 개발 일정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987AF0D-6137-4F62-93EB-536B0B7F4417}"/>
              </a:ext>
            </a:extLst>
          </p:cNvPr>
          <p:cNvGraphicFramePr>
            <a:graphicFrameLocks noGrp="1"/>
          </p:cNvGraphicFramePr>
          <p:nvPr/>
        </p:nvGraphicFramePr>
        <p:xfrm>
          <a:off x="300524" y="1459817"/>
          <a:ext cx="9252792" cy="4902525"/>
        </p:xfrm>
        <a:graphic>
          <a:graphicData uri="http://schemas.openxmlformats.org/drawingml/2006/table">
            <a:tbl>
              <a:tblPr/>
              <a:tblGrid>
                <a:gridCol w="881256">
                  <a:extLst>
                    <a:ext uri="{9D8B030D-6E8A-4147-A177-3AD203B41FA5}">
                      <a16:colId xmlns:a16="http://schemas.microsoft.com/office/drawing/2014/main" val="3548721825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4197399728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4188698369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3824097862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689759875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487616982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638033155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805417477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160971621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489769666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605781626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3621767434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159929227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18895001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4119665222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72112657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348636221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778361155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274546448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212209392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921770456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32790620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인원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22.2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22.3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22.4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22.5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22.6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22.7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22.8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22.9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22.10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22.11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22.12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과제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8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27162"/>
                  </a:ext>
                </a:extLst>
              </a:tr>
              <a:tr h="605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1">
                          <a:latin typeface="Arial Narrow" panose="020B0606020202030204" pitchFamily="34" charset="0"/>
                        </a:rPr>
                        <a:t>광학</a:t>
                      </a:r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1">
                          <a:latin typeface="Arial Narrow" panose="020B0606020202030204" pitchFamily="34" charset="0"/>
                        </a:rPr>
                        <a:t>기구</a:t>
                      </a:r>
                      <a:endParaRPr lang="ko-KR" altLang="en-US" sz="115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1">
                          <a:latin typeface="Arial Narrow" panose="020B0606020202030204" pitchFamily="34" charset="0"/>
                        </a:rPr>
                        <a:t>회로</a:t>
                      </a:r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1">
                          <a:latin typeface="Arial Narrow" panose="020B0606020202030204" pitchFamily="34" charset="0"/>
                        </a:rPr>
                        <a:t>공정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183977"/>
                  </a:ext>
                </a:extLst>
              </a:tr>
              <a:tr h="60554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Cal.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w/CTO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347052"/>
                  </a:ext>
                </a:extLst>
              </a:tr>
              <a:tr h="60554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AA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254632"/>
                  </a:ext>
                </a:extLst>
              </a:tr>
              <a:tr h="605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기타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127363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93470303-2F9D-45C6-8935-593FBD1B463B}"/>
              </a:ext>
            </a:extLst>
          </p:cNvPr>
          <p:cNvSpPr/>
          <p:nvPr/>
        </p:nvSpPr>
        <p:spPr>
          <a:xfrm>
            <a:off x="6718349" y="2938101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C555DE1-7DA1-4F57-8236-A398063428F7}"/>
              </a:ext>
            </a:extLst>
          </p:cNvPr>
          <p:cNvSpPr/>
          <p:nvPr/>
        </p:nvSpPr>
        <p:spPr>
          <a:xfrm>
            <a:off x="7039141" y="4123432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F2B15E-960F-45F7-B803-A1E8E35071EF}"/>
              </a:ext>
            </a:extLst>
          </p:cNvPr>
          <p:cNvSpPr/>
          <p:nvPr/>
        </p:nvSpPr>
        <p:spPr>
          <a:xfrm>
            <a:off x="8125948" y="4131401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C6052D9-9644-4D9A-A8C4-3FF2BC26E796}"/>
              </a:ext>
            </a:extLst>
          </p:cNvPr>
          <p:cNvSpPr/>
          <p:nvPr/>
        </p:nvSpPr>
        <p:spPr>
          <a:xfrm>
            <a:off x="5042210" y="2231438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C289D1-3BAC-4F0F-9732-574483A202F8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5042210" y="2273283"/>
            <a:ext cx="2048938" cy="121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6714662-82B4-4FC8-BE41-112AB5131464}"/>
              </a:ext>
            </a:extLst>
          </p:cNvPr>
          <p:cNvCxnSpPr>
            <a:cxnSpLocks/>
          </p:cNvCxnSpPr>
          <p:nvPr/>
        </p:nvCxnSpPr>
        <p:spPr>
          <a:xfrm flipV="1">
            <a:off x="7121525" y="4167958"/>
            <a:ext cx="1004423" cy="37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15DECD2-F475-4BD3-8C1E-5C99C430AA68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5773865" y="2992076"/>
            <a:ext cx="944484" cy="1265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6857EEE4-73B3-4ED6-85FA-2EDE25643FD0}"/>
              </a:ext>
            </a:extLst>
          </p:cNvPr>
          <p:cNvSpPr/>
          <p:nvPr/>
        </p:nvSpPr>
        <p:spPr>
          <a:xfrm>
            <a:off x="5665863" y="2950755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F1F1BA6-E3A1-46B8-916E-4040B3620955}"/>
              </a:ext>
            </a:extLst>
          </p:cNvPr>
          <p:cNvSpPr/>
          <p:nvPr/>
        </p:nvSpPr>
        <p:spPr>
          <a:xfrm>
            <a:off x="6344527" y="3606765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84A8BDB-9F78-452D-9FEA-8929D4726A56}"/>
              </a:ext>
            </a:extLst>
          </p:cNvPr>
          <p:cNvCxnSpPr>
            <a:cxnSpLocks/>
          </p:cNvCxnSpPr>
          <p:nvPr/>
        </p:nvCxnSpPr>
        <p:spPr>
          <a:xfrm>
            <a:off x="4672976" y="5095665"/>
            <a:ext cx="2377966" cy="63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2209E956-6326-436A-AE96-45B40A90B85F}"/>
              </a:ext>
            </a:extLst>
          </p:cNvPr>
          <p:cNvSpPr/>
          <p:nvPr/>
        </p:nvSpPr>
        <p:spPr>
          <a:xfrm>
            <a:off x="4672976" y="5041690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00B05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4320B0-43E4-4AD5-B6ED-5CB0B890AD3E}"/>
              </a:ext>
            </a:extLst>
          </p:cNvPr>
          <p:cNvSpPr txBox="1"/>
          <p:nvPr/>
        </p:nvSpPr>
        <p:spPr>
          <a:xfrm>
            <a:off x="8464777" y="4818507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입고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B831D3-A1E8-40F9-AA62-C1C4E3594108}"/>
              </a:ext>
            </a:extLst>
          </p:cNvPr>
          <p:cNvSpPr txBox="1"/>
          <p:nvPr/>
        </p:nvSpPr>
        <p:spPr>
          <a:xfrm>
            <a:off x="7413070" y="3914661"/>
            <a:ext cx="445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조립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899589-FBFA-44F9-A394-5F9C5284591C}"/>
              </a:ext>
            </a:extLst>
          </p:cNvPr>
          <p:cNvSpPr txBox="1"/>
          <p:nvPr/>
        </p:nvSpPr>
        <p:spPr>
          <a:xfrm>
            <a:off x="8614424" y="3922950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Cal./Val.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D2724B1-E8E7-4B8E-B37D-43474805A0CE}"/>
              </a:ext>
            </a:extLst>
          </p:cNvPr>
          <p:cNvCxnSpPr>
            <a:cxnSpLocks/>
          </p:cNvCxnSpPr>
          <p:nvPr/>
        </p:nvCxnSpPr>
        <p:spPr>
          <a:xfrm>
            <a:off x="8191359" y="4175847"/>
            <a:ext cx="1395883" cy="923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A2F573C-B48A-40EE-B453-D6A3BBF17ED7}"/>
              </a:ext>
            </a:extLst>
          </p:cNvPr>
          <p:cNvSpPr txBox="1"/>
          <p:nvPr/>
        </p:nvSpPr>
        <p:spPr>
          <a:xfrm>
            <a:off x="5133503" y="1981834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발주 </a:t>
            </a:r>
            <a:r>
              <a:rPr lang="en-US" altLang="ko-KR" sz="105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(Lens, Diffuser, </a:t>
            </a:r>
            <a:r>
              <a:rPr lang="en-US" altLang="ko-KR" sz="105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Colli.lens</a:t>
            </a:r>
            <a:r>
              <a:rPr lang="en-US" altLang="ko-KR" sz="105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05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0E5BB9-3FB0-423C-A421-928A4F3F80C8}"/>
              </a:ext>
            </a:extLst>
          </p:cNvPr>
          <p:cNvSpPr/>
          <p:nvPr/>
        </p:nvSpPr>
        <p:spPr>
          <a:xfrm>
            <a:off x="7081623" y="2219308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8F74959-22CB-4E95-B323-9EDA3529769E}"/>
              </a:ext>
            </a:extLst>
          </p:cNvPr>
          <p:cNvSpPr/>
          <p:nvPr/>
        </p:nvSpPr>
        <p:spPr>
          <a:xfrm>
            <a:off x="7035126" y="3602939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596408F-212E-4C4B-B5D3-2DD22333C583}"/>
              </a:ext>
            </a:extLst>
          </p:cNvPr>
          <p:cNvCxnSpPr>
            <a:cxnSpLocks/>
          </p:cNvCxnSpPr>
          <p:nvPr/>
        </p:nvCxnSpPr>
        <p:spPr>
          <a:xfrm flipV="1">
            <a:off x="6419850" y="3656914"/>
            <a:ext cx="623985" cy="413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93B2ECBE-01E4-4EEF-A811-55A53B1C17A5}"/>
              </a:ext>
            </a:extLst>
          </p:cNvPr>
          <p:cNvSpPr/>
          <p:nvPr/>
        </p:nvSpPr>
        <p:spPr>
          <a:xfrm>
            <a:off x="2206576" y="6086504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7D6CF4C-5A13-457E-BC34-A263015EE64F}"/>
              </a:ext>
            </a:extLst>
          </p:cNvPr>
          <p:cNvCxnSpPr>
            <a:cxnSpLocks/>
          </p:cNvCxnSpPr>
          <p:nvPr/>
        </p:nvCxnSpPr>
        <p:spPr>
          <a:xfrm>
            <a:off x="2276475" y="6131771"/>
            <a:ext cx="5069667" cy="152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3ABFED3-60AD-47F3-9135-EA97EC65E13E}"/>
              </a:ext>
            </a:extLst>
          </p:cNvPr>
          <p:cNvSpPr txBox="1"/>
          <p:nvPr/>
        </p:nvSpPr>
        <p:spPr>
          <a:xfrm>
            <a:off x="4315624" y="593893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BM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6313A654-12FA-4A28-80D1-7275B4CB257A}"/>
              </a:ext>
            </a:extLst>
          </p:cNvPr>
          <p:cNvSpPr/>
          <p:nvPr/>
        </p:nvSpPr>
        <p:spPr>
          <a:xfrm>
            <a:off x="7346142" y="6049526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76C0E72-E017-4BCC-BA40-D0C60AE05D56}"/>
              </a:ext>
            </a:extLst>
          </p:cNvPr>
          <p:cNvSpPr/>
          <p:nvPr/>
        </p:nvSpPr>
        <p:spPr>
          <a:xfrm>
            <a:off x="5333979" y="4352009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537B45F-0F25-4108-B911-7B94837DCA1C}"/>
              </a:ext>
            </a:extLst>
          </p:cNvPr>
          <p:cNvSpPr txBox="1"/>
          <p:nvPr/>
        </p:nvSpPr>
        <p:spPr>
          <a:xfrm>
            <a:off x="6319368" y="4202359"/>
            <a:ext cx="1647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Point Cloud, RGB+D (TBD)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E0E580A-0F4A-4559-80D4-78145F855FF3}"/>
              </a:ext>
            </a:extLst>
          </p:cNvPr>
          <p:cNvCxnSpPr>
            <a:cxnSpLocks/>
          </p:cNvCxnSpPr>
          <p:nvPr/>
        </p:nvCxnSpPr>
        <p:spPr>
          <a:xfrm>
            <a:off x="5433272" y="4405984"/>
            <a:ext cx="4128753" cy="855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C42F360A-9AE8-430C-99F3-6BE918E7C008}"/>
              </a:ext>
            </a:extLst>
          </p:cNvPr>
          <p:cNvSpPr/>
          <p:nvPr/>
        </p:nvSpPr>
        <p:spPr>
          <a:xfrm>
            <a:off x="3908756" y="2938214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E397F39-B496-4C15-8AD7-D21CE342CFC4}"/>
              </a:ext>
            </a:extLst>
          </p:cNvPr>
          <p:cNvSpPr/>
          <p:nvPr/>
        </p:nvSpPr>
        <p:spPr>
          <a:xfrm>
            <a:off x="3241707" y="2235998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3932C58-08DD-4B23-88AF-BD27723CF137}"/>
              </a:ext>
            </a:extLst>
          </p:cNvPr>
          <p:cNvSpPr/>
          <p:nvPr/>
        </p:nvSpPr>
        <p:spPr>
          <a:xfrm>
            <a:off x="4597175" y="3600147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332ED53-44F2-42A5-A5E6-EFCD1814EC1F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669829" y="3656914"/>
            <a:ext cx="1674698" cy="382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6D13F-1AFC-4031-A5BF-F93EE9509AE2}"/>
              </a:ext>
            </a:extLst>
          </p:cNvPr>
          <p:cNvSpPr txBox="1"/>
          <p:nvPr/>
        </p:nvSpPr>
        <p:spPr>
          <a:xfrm>
            <a:off x="5245893" y="331266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DR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975F7EB-A1F9-427D-80ED-BFF86B366B53}"/>
              </a:ext>
            </a:extLst>
          </p:cNvPr>
          <p:cNvCxnSpPr>
            <a:cxnSpLocks/>
          </p:cNvCxnSpPr>
          <p:nvPr/>
        </p:nvCxnSpPr>
        <p:spPr>
          <a:xfrm>
            <a:off x="3980702" y="2991540"/>
            <a:ext cx="1733775" cy="376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06CCB33-B14C-4C3B-92F9-4F03F859E6EB}"/>
              </a:ext>
            </a:extLst>
          </p:cNvPr>
          <p:cNvCxnSpPr>
            <a:cxnSpLocks/>
          </p:cNvCxnSpPr>
          <p:nvPr/>
        </p:nvCxnSpPr>
        <p:spPr>
          <a:xfrm flipV="1">
            <a:off x="3349709" y="2285413"/>
            <a:ext cx="1692501" cy="456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A7D132E-2202-444A-A400-FA83C4CDCD33}"/>
              </a:ext>
            </a:extLst>
          </p:cNvPr>
          <p:cNvSpPr txBox="1"/>
          <p:nvPr/>
        </p:nvSpPr>
        <p:spPr>
          <a:xfrm>
            <a:off x="4363563" y="270713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DR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0C39FF9-5880-4D82-BC33-7545694D11A8}"/>
              </a:ext>
            </a:extLst>
          </p:cNvPr>
          <p:cNvSpPr txBox="1"/>
          <p:nvPr/>
        </p:nvSpPr>
        <p:spPr>
          <a:xfrm>
            <a:off x="3803217" y="203982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DR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2DE489AC-2462-4302-9E79-BD435345E211}"/>
              </a:ext>
            </a:extLst>
          </p:cNvPr>
          <p:cNvCxnSpPr>
            <a:cxnSpLocks/>
          </p:cNvCxnSpPr>
          <p:nvPr/>
        </p:nvCxnSpPr>
        <p:spPr>
          <a:xfrm flipV="1">
            <a:off x="7143127" y="5101697"/>
            <a:ext cx="1697250" cy="25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30C6902F-B593-44F9-89A8-EC8DBE8520C7}"/>
              </a:ext>
            </a:extLst>
          </p:cNvPr>
          <p:cNvSpPr/>
          <p:nvPr/>
        </p:nvSpPr>
        <p:spPr>
          <a:xfrm>
            <a:off x="8840377" y="5066772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AEF2469-C499-4617-A115-A225BF1FD5CF}"/>
              </a:ext>
            </a:extLst>
          </p:cNvPr>
          <p:cNvSpPr/>
          <p:nvPr/>
        </p:nvSpPr>
        <p:spPr>
          <a:xfrm>
            <a:off x="7050942" y="5048040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339BF43-80D0-4586-A41D-44ADB1B83587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3316287" y="5992492"/>
            <a:ext cx="2701665" cy="32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3B48997-64E5-4F0F-B28B-D5D6E8E30C76}"/>
              </a:ext>
            </a:extLst>
          </p:cNvPr>
          <p:cNvSpPr txBox="1"/>
          <p:nvPr/>
        </p:nvSpPr>
        <p:spPr>
          <a:xfrm>
            <a:off x="4396266" y="5754925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특허분석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274B1356-E962-42B3-8E5D-393A47E2C7B4}"/>
              </a:ext>
            </a:extLst>
          </p:cNvPr>
          <p:cNvSpPr/>
          <p:nvPr/>
        </p:nvSpPr>
        <p:spPr>
          <a:xfrm>
            <a:off x="3273376" y="5930565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981BD70-4DF7-4EF1-938D-04F1EEE3343E}"/>
              </a:ext>
            </a:extLst>
          </p:cNvPr>
          <p:cNvSpPr/>
          <p:nvPr/>
        </p:nvSpPr>
        <p:spPr>
          <a:xfrm>
            <a:off x="6017952" y="5938517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EC525E3A-9D59-4626-BD66-ABD79BFE21C7}"/>
              </a:ext>
            </a:extLst>
          </p:cNvPr>
          <p:cNvCxnSpPr>
            <a:cxnSpLocks/>
          </p:cNvCxnSpPr>
          <p:nvPr/>
        </p:nvCxnSpPr>
        <p:spPr>
          <a:xfrm>
            <a:off x="5282565" y="6316514"/>
            <a:ext cx="776718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164C5439-E3DF-446D-A7D0-01E7602C8C45}"/>
              </a:ext>
            </a:extLst>
          </p:cNvPr>
          <p:cNvSpPr/>
          <p:nvPr/>
        </p:nvSpPr>
        <p:spPr>
          <a:xfrm>
            <a:off x="6004849" y="6277062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7AF260F-C037-490C-9169-0CEB7F0CEA7F}"/>
              </a:ext>
            </a:extLst>
          </p:cNvPr>
          <p:cNvSpPr/>
          <p:nvPr/>
        </p:nvSpPr>
        <p:spPr>
          <a:xfrm>
            <a:off x="5288971" y="6259728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BEEDC00-A01C-4386-B27B-B22A9DC072B4}"/>
              </a:ext>
            </a:extLst>
          </p:cNvPr>
          <p:cNvSpPr txBox="1"/>
          <p:nvPr/>
        </p:nvSpPr>
        <p:spPr>
          <a:xfrm>
            <a:off x="5200371" y="6102964"/>
            <a:ext cx="987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시뮬레이션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차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8AB6B677-7F18-488E-8996-C824F4986B1E}"/>
              </a:ext>
            </a:extLst>
          </p:cNvPr>
          <p:cNvSpPr/>
          <p:nvPr/>
        </p:nvSpPr>
        <p:spPr>
          <a:xfrm>
            <a:off x="5365543" y="5392939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8A1A83A-AB69-4C6D-B46D-D15ECF7AB225}"/>
              </a:ext>
            </a:extLst>
          </p:cNvPr>
          <p:cNvCxnSpPr>
            <a:cxnSpLocks/>
          </p:cNvCxnSpPr>
          <p:nvPr/>
        </p:nvCxnSpPr>
        <p:spPr>
          <a:xfrm>
            <a:off x="4000500" y="5452186"/>
            <a:ext cx="1365043" cy="506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BB10006A-D664-46DA-B585-7D4E101E69F7}"/>
              </a:ext>
            </a:extLst>
          </p:cNvPr>
          <p:cNvSpPr/>
          <p:nvPr/>
        </p:nvSpPr>
        <p:spPr>
          <a:xfrm>
            <a:off x="3926701" y="5401819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00B05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63C9754-B506-4104-BBA8-ED055C89B59A}"/>
              </a:ext>
            </a:extLst>
          </p:cNvPr>
          <p:cNvSpPr txBox="1"/>
          <p:nvPr/>
        </p:nvSpPr>
        <p:spPr>
          <a:xfrm>
            <a:off x="4669829" y="5202581"/>
            <a:ext cx="20890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AA 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장비발주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Onestone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퓨런티어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A2CDB22-A336-41C6-B6BC-D15D5B64ECB8}"/>
              </a:ext>
            </a:extLst>
          </p:cNvPr>
          <p:cNvSpPr txBox="1"/>
          <p:nvPr/>
        </p:nvSpPr>
        <p:spPr>
          <a:xfrm>
            <a:off x="7188410" y="5458332"/>
            <a:ext cx="13548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범용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AA 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장비검토시작</a:t>
            </a: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A3FB9C5D-F561-4A0D-831F-05935EA4BEB1}"/>
              </a:ext>
            </a:extLst>
          </p:cNvPr>
          <p:cNvSpPr/>
          <p:nvPr/>
        </p:nvSpPr>
        <p:spPr>
          <a:xfrm>
            <a:off x="7597724" y="5653865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FB145A3-36D0-41C8-9D47-53A0FA49CE05}"/>
              </a:ext>
            </a:extLst>
          </p:cNvPr>
          <p:cNvSpPr txBox="1"/>
          <p:nvPr/>
        </p:nvSpPr>
        <p:spPr>
          <a:xfrm>
            <a:off x="6861681" y="1980238"/>
            <a:ext cx="4523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입고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9ECA4F2-A366-4CED-BB05-DBB47D4CCF1D}"/>
              </a:ext>
            </a:extLst>
          </p:cNvPr>
          <p:cNvSpPr txBox="1"/>
          <p:nvPr/>
        </p:nvSpPr>
        <p:spPr>
          <a:xfrm>
            <a:off x="5085112" y="2697431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발주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(TEC, </a:t>
            </a:r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부품등등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E1ADCB5-C4A3-4125-AC55-E2A6FA00ACFC}"/>
              </a:ext>
            </a:extLst>
          </p:cNvPr>
          <p:cNvSpPr txBox="1"/>
          <p:nvPr/>
        </p:nvSpPr>
        <p:spPr>
          <a:xfrm>
            <a:off x="6550191" y="2696825"/>
            <a:ext cx="4523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입고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729EF02-5506-4EF8-9C96-1CAB9A7787E7}"/>
              </a:ext>
            </a:extLst>
          </p:cNvPr>
          <p:cNvSpPr txBox="1"/>
          <p:nvPr/>
        </p:nvSpPr>
        <p:spPr>
          <a:xfrm>
            <a:off x="5607787" y="3310385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발주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Tx,Rx,Main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board)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BE90826-43EE-4C90-A142-D3C89CD0887D}"/>
              </a:ext>
            </a:extLst>
          </p:cNvPr>
          <p:cNvSpPr txBox="1"/>
          <p:nvPr/>
        </p:nvSpPr>
        <p:spPr>
          <a:xfrm>
            <a:off x="6912364" y="3310385"/>
            <a:ext cx="4523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입고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757ABB7-02AE-4C8E-BF8F-CA826F42586F}"/>
              </a:ext>
            </a:extLst>
          </p:cNvPr>
          <p:cNvSpPr txBox="1"/>
          <p:nvPr/>
        </p:nvSpPr>
        <p:spPr>
          <a:xfrm>
            <a:off x="6738175" y="4838541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발주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62A5637-3C3A-4320-B8C6-919C6094A930}"/>
              </a:ext>
            </a:extLst>
          </p:cNvPr>
          <p:cNvSpPr txBox="1"/>
          <p:nvPr/>
        </p:nvSpPr>
        <p:spPr>
          <a:xfrm>
            <a:off x="7364732" y="5207094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AA 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장비입고 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73172982-362A-441E-87D3-E2D3147BFE02}"/>
              </a:ext>
            </a:extLst>
          </p:cNvPr>
          <p:cNvSpPr/>
          <p:nvPr/>
        </p:nvSpPr>
        <p:spPr>
          <a:xfrm>
            <a:off x="8092882" y="5402464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594F0BE5-1949-454C-A798-8E0285204D23}"/>
              </a:ext>
            </a:extLst>
          </p:cNvPr>
          <p:cNvCxnSpPr>
            <a:cxnSpLocks/>
          </p:cNvCxnSpPr>
          <p:nvPr/>
        </p:nvCxnSpPr>
        <p:spPr>
          <a:xfrm>
            <a:off x="5473545" y="5446914"/>
            <a:ext cx="2635154" cy="6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3B40E598-6971-4987-841B-ADCB0CF29A1B}"/>
              </a:ext>
            </a:extLst>
          </p:cNvPr>
          <p:cNvSpPr txBox="1"/>
          <p:nvPr/>
        </p:nvSpPr>
        <p:spPr>
          <a:xfrm>
            <a:off x="3630382" y="5156970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컨셉논의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AA43DB92-028E-4D8D-8825-4ACDED25C916}"/>
              </a:ext>
            </a:extLst>
          </p:cNvPr>
          <p:cNvCxnSpPr>
            <a:cxnSpLocks/>
            <a:stCxn id="171" idx="6"/>
          </p:cNvCxnSpPr>
          <p:nvPr/>
        </p:nvCxnSpPr>
        <p:spPr>
          <a:xfrm flipV="1">
            <a:off x="7705726" y="5700180"/>
            <a:ext cx="1856299" cy="766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EE51F9DC-EEAF-4BFE-BBF0-18F9F9343AE5}"/>
              </a:ext>
            </a:extLst>
          </p:cNvPr>
          <p:cNvCxnSpPr>
            <a:cxnSpLocks/>
          </p:cNvCxnSpPr>
          <p:nvPr/>
        </p:nvCxnSpPr>
        <p:spPr>
          <a:xfrm flipV="1">
            <a:off x="6059283" y="4798580"/>
            <a:ext cx="1404386" cy="349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id="{A506C9BF-DD23-4D1A-8DC9-7A9D9EDCD81A}"/>
              </a:ext>
            </a:extLst>
          </p:cNvPr>
          <p:cNvSpPr/>
          <p:nvPr/>
        </p:nvSpPr>
        <p:spPr>
          <a:xfrm>
            <a:off x="7431942" y="4745509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99E0D3A-4EBE-4985-BFA0-1CCD8486D47F}"/>
              </a:ext>
            </a:extLst>
          </p:cNvPr>
          <p:cNvSpPr txBox="1"/>
          <p:nvPr/>
        </p:nvSpPr>
        <p:spPr>
          <a:xfrm>
            <a:off x="7197952" y="4539449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입고</a:t>
            </a: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BE91CFB6-69E8-4DCC-8AC1-62113B49B584}"/>
              </a:ext>
            </a:extLst>
          </p:cNvPr>
          <p:cNvSpPr/>
          <p:nvPr/>
        </p:nvSpPr>
        <p:spPr>
          <a:xfrm>
            <a:off x="5995757" y="4745969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00B05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D03E117-0610-405F-A23C-FAE676E33172}"/>
              </a:ext>
            </a:extLst>
          </p:cNvPr>
          <p:cNvSpPr/>
          <p:nvPr/>
        </p:nvSpPr>
        <p:spPr>
          <a:xfrm>
            <a:off x="4644401" y="4750400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00B05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4DC6040-CB06-4A90-8AA5-F814C844C7AF}"/>
              </a:ext>
            </a:extLst>
          </p:cNvPr>
          <p:cNvCxnSpPr>
            <a:cxnSpLocks/>
          </p:cNvCxnSpPr>
          <p:nvPr/>
        </p:nvCxnSpPr>
        <p:spPr>
          <a:xfrm flipV="1">
            <a:off x="4678974" y="4798580"/>
            <a:ext cx="1404386" cy="349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57DB9C7E-3656-4375-A7D3-5F418E22CDEB}"/>
              </a:ext>
            </a:extLst>
          </p:cNvPr>
          <p:cNvSpPr txBox="1"/>
          <p:nvPr/>
        </p:nvSpPr>
        <p:spPr>
          <a:xfrm>
            <a:off x="5714477" y="4539449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발주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EEAC214-7198-42A5-B7DC-59234E8E401B}"/>
              </a:ext>
            </a:extLst>
          </p:cNvPr>
          <p:cNvSpPr txBox="1"/>
          <p:nvPr/>
        </p:nvSpPr>
        <p:spPr>
          <a:xfrm>
            <a:off x="4353596" y="4539449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컨셉논의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(Geo, Z)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3435C19-D7E7-4F24-A82E-14CB4D99DF7C}"/>
              </a:ext>
            </a:extLst>
          </p:cNvPr>
          <p:cNvSpPr txBox="1"/>
          <p:nvPr/>
        </p:nvSpPr>
        <p:spPr>
          <a:xfrm>
            <a:off x="4368824" y="4830130"/>
            <a:ext cx="21226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컨셉논의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(Dark, P2P, TDC), EVK 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53ED240-7ACE-490E-B342-C50587A2E2F0}"/>
              </a:ext>
            </a:extLst>
          </p:cNvPr>
          <p:cNvCxnSpPr>
            <a:cxnSpLocks/>
          </p:cNvCxnSpPr>
          <p:nvPr/>
        </p:nvCxnSpPr>
        <p:spPr>
          <a:xfrm>
            <a:off x="5192211" y="1309796"/>
            <a:ext cx="0" cy="5229549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82FD6D7-A083-4C03-A7D5-D445C13B7BC7}"/>
              </a:ext>
            </a:extLst>
          </p:cNvPr>
          <p:cNvSpPr txBox="1"/>
          <p:nvPr/>
        </p:nvSpPr>
        <p:spPr>
          <a:xfrm>
            <a:off x="4951234" y="106665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339966"/>
                </a:solidFill>
              </a:rPr>
              <a:t>현재</a:t>
            </a: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022B4AA5-AB85-42C2-B03A-A3CF2F0BC7E0}"/>
              </a:ext>
            </a:extLst>
          </p:cNvPr>
          <p:cNvSpPr/>
          <p:nvPr/>
        </p:nvSpPr>
        <p:spPr>
          <a:xfrm>
            <a:off x="2208885" y="6240678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D24838C9-EF0F-43D8-8250-2E99D593B4C3}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2272173" y="6308621"/>
            <a:ext cx="3016798" cy="508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7518CA4-E588-4AAA-9D2E-711737CC6386}"/>
              </a:ext>
            </a:extLst>
          </p:cNvPr>
          <p:cNvSpPr txBox="1"/>
          <p:nvPr/>
        </p:nvSpPr>
        <p:spPr>
          <a:xfrm>
            <a:off x="3076117" y="6094491"/>
            <a:ext cx="987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시뮬레이션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차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66D4BA6-2CA4-4E1F-BD6A-73543ABB0D96}"/>
              </a:ext>
            </a:extLst>
          </p:cNvPr>
          <p:cNvSpPr txBox="1"/>
          <p:nvPr/>
        </p:nvSpPr>
        <p:spPr>
          <a:xfrm>
            <a:off x="8932115" y="5458332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23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년 상반기</a:t>
            </a: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8467EF84-1752-46F0-A82F-8BC16BEEBD0D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7539944" y="4788332"/>
            <a:ext cx="606939" cy="1115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DBE58150-C4D8-40D1-85BA-C98702258908}"/>
              </a:ext>
            </a:extLst>
          </p:cNvPr>
          <p:cNvSpPr txBox="1"/>
          <p:nvPr/>
        </p:nvSpPr>
        <p:spPr>
          <a:xfrm>
            <a:off x="7767206" y="4545859"/>
            <a:ext cx="10454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알고리즘 내재화</a:t>
            </a: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89948FA5-1802-410F-BE08-B15DABFB1E48}"/>
              </a:ext>
            </a:extLst>
          </p:cNvPr>
          <p:cNvSpPr/>
          <p:nvPr/>
        </p:nvSpPr>
        <p:spPr>
          <a:xfrm>
            <a:off x="8130301" y="4745361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1F5D349-3CE9-4C0A-B787-1C1034EDC673}"/>
              </a:ext>
            </a:extLst>
          </p:cNvPr>
          <p:cNvSpPr/>
          <p:nvPr/>
        </p:nvSpPr>
        <p:spPr>
          <a:xfrm>
            <a:off x="5381167" y="1698615"/>
            <a:ext cx="678116" cy="26952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FF07354F-8EDF-4E65-92A5-243DA4E9342A}"/>
              </a:ext>
            </a:extLst>
          </p:cNvPr>
          <p:cNvSpPr/>
          <p:nvPr/>
        </p:nvSpPr>
        <p:spPr>
          <a:xfrm>
            <a:off x="6059283" y="1698615"/>
            <a:ext cx="3494033" cy="26952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B3DB5-AADE-4DB0-BCAD-5C11491AE7F0}"/>
              </a:ext>
            </a:extLst>
          </p:cNvPr>
          <p:cNvSpPr txBox="1"/>
          <p:nvPr/>
        </p:nvSpPr>
        <p:spPr>
          <a:xfrm>
            <a:off x="5552361" y="1706397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Arial Narrow" panose="020B0606020202030204" pitchFamily="34" charset="0"/>
                <a:cs typeface="Angsana New" panose="02020603050405020304" pitchFamily="18" charset="-34"/>
              </a:rPr>
              <a:t>CP</a:t>
            </a:r>
            <a:endParaRPr lang="ko-KR" altLang="en-US" sz="1100" b="1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94F6B7-B39B-484C-98DF-E0ABD9F5B386}"/>
              </a:ext>
            </a:extLst>
          </p:cNvPr>
          <p:cNvSpPr txBox="1"/>
          <p:nvPr/>
        </p:nvSpPr>
        <p:spPr>
          <a:xfrm>
            <a:off x="7662816" y="169318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Arial Narrow" panose="020B0606020202030204" pitchFamily="34" charset="0"/>
                <a:cs typeface="Angsana New" panose="02020603050405020304" pitchFamily="18" charset="-34"/>
              </a:rPr>
              <a:t>PP</a:t>
            </a:r>
            <a:endParaRPr lang="ko-KR" altLang="en-US" sz="1100" b="1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07E3D4-25FE-4C49-8DDB-30ABDCD826E8}"/>
              </a:ext>
            </a:extLst>
          </p:cNvPr>
          <p:cNvSpPr txBox="1"/>
          <p:nvPr/>
        </p:nvSpPr>
        <p:spPr>
          <a:xfrm>
            <a:off x="351011" y="650631"/>
            <a:ext cx="4318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Arial Narrow" panose="020B0606020202030204" pitchFamily="34" charset="0"/>
              </a:rPr>
              <a:t>플</a:t>
            </a:r>
            <a:r>
              <a:rPr lang="en-US" altLang="ko-KR" sz="1100" b="1">
                <a:latin typeface="Arial Narrow" panose="020B0606020202030204" pitchFamily="34" charset="0"/>
              </a:rPr>
              <a:t>3</a:t>
            </a:r>
            <a:r>
              <a:rPr lang="ko-KR" altLang="en-US" sz="1100" b="1">
                <a:latin typeface="Arial Narrow" panose="020B0606020202030204" pitchFamily="34" charset="0"/>
              </a:rPr>
              <a:t>일정 </a:t>
            </a:r>
            <a:r>
              <a:rPr lang="en-US" altLang="ko-KR" sz="1100" b="1">
                <a:latin typeface="Arial Narrow" panose="020B0606020202030204" pitchFamily="34" charset="0"/>
              </a:rPr>
              <a:t>: </a:t>
            </a:r>
          </a:p>
          <a:p>
            <a:r>
              <a:rPr lang="en-US" altLang="ko-KR" sz="1100">
                <a:latin typeface="Arial Narrow" panose="020B0606020202030204" pitchFamily="34" charset="0"/>
              </a:rPr>
              <a:t>7</a:t>
            </a:r>
            <a:r>
              <a:rPr lang="ko-KR" altLang="en-US" sz="1100">
                <a:latin typeface="Arial Narrow" panose="020B0606020202030204" pitchFamily="34" charset="0"/>
              </a:rPr>
              <a:t>월초 </a:t>
            </a:r>
            <a:r>
              <a:rPr lang="en-US" altLang="ko-KR" sz="1100">
                <a:latin typeface="Arial Narrow" panose="020B0606020202030204" pitchFamily="34" charset="0"/>
              </a:rPr>
              <a:t>CP</a:t>
            </a:r>
            <a:r>
              <a:rPr lang="ko-KR" altLang="en-US" sz="1100">
                <a:latin typeface="Arial Narrow" panose="020B0606020202030204" pitchFamily="34" charset="0"/>
              </a:rPr>
              <a:t>심의</a:t>
            </a:r>
            <a:endParaRPr lang="en-US" altLang="ko-KR" sz="1100">
              <a:latin typeface="Arial Narrow" panose="020B0606020202030204" pitchFamily="34" charset="0"/>
            </a:endParaRPr>
          </a:p>
          <a:p>
            <a:r>
              <a:rPr lang="en-US" altLang="ko-KR" sz="1100">
                <a:latin typeface="Arial Narrow" panose="020B0606020202030204" pitchFamily="34" charset="0"/>
              </a:rPr>
              <a:t>7</a:t>
            </a:r>
            <a:r>
              <a:rPr lang="ko-KR" altLang="en-US" sz="1100">
                <a:latin typeface="Arial Narrow" panose="020B0606020202030204" pitchFamily="34" charset="0"/>
              </a:rPr>
              <a:t>월</a:t>
            </a:r>
            <a:r>
              <a:rPr lang="en-US" altLang="ko-KR" sz="1100">
                <a:latin typeface="Arial Narrow" panose="020B0606020202030204" pitchFamily="34" charset="0"/>
              </a:rPr>
              <a:t>31</a:t>
            </a:r>
            <a:r>
              <a:rPr lang="ko-KR" altLang="en-US" sz="1100">
                <a:latin typeface="Arial Narrow" panose="020B0606020202030204" pitchFamily="34" charset="0"/>
              </a:rPr>
              <a:t>일 특허공유회</a:t>
            </a:r>
            <a:endParaRPr lang="en-US" altLang="ko-KR" sz="1100">
              <a:latin typeface="Arial Narrow" panose="020B0606020202030204" pitchFamily="34" charset="0"/>
            </a:endParaRPr>
          </a:p>
          <a:p>
            <a:r>
              <a:rPr lang="ko-KR" altLang="en-US" sz="1100">
                <a:latin typeface="Arial Narrow" panose="020B0606020202030204" pitchFamily="34" charset="0"/>
              </a:rPr>
              <a:t>광학부품</a:t>
            </a:r>
            <a:r>
              <a:rPr lang="en-US" altLang="ko-KR" sz="1100">
                <a:latin typeface="Arial Narrow" panose="020B0606020202030204" pitchFamily="34" charset="0"/>
              </a:rPr>
              <a:t> </a:t>
            </a:r>
            <a:r>
              <a:rPr lang="ko-KR" altLang="en-US" sz="1100">
                <a:latin typeface="Arial Narrow" panose="020B0606020202030204" pitchFamily="34" charset="0"/>
              </a:rPr>
              <a:t>발주 변경 </a:t>
            </a:r>
            <a:r>
              <a:rPr lang="en-US" altLang="ko-KR" sz="1100">
                <a:latin typeface="Arial Narrow" panose="020B0606020202030204" pitchFamily="34" charset="0"/>
              </a:rPr>
              <a:t>(5</a:t>
            </a:r>
            <a:r>
              <a:rPr lang="ko-KR" altLang="en-US" sz="1100">
                <a:latin typeface="Arial Narrow" panose="020B0606020202030204" pitchFamily="34" charset="0"/>
              </a:rPr>
              <a:t>월말 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 6</a:t>
            </a:r>
            <a:r>
              <a:rPr lang="ko-KR" altLang="en-US" sz="1100">
                <a:latin typeface="Arial Narrow" panose="020B0606020202030204" pitchFamily="34" charset="0"/>
                <a:sym typeface="Wingdings" panose="05000000000000000000" pitchFamily="2" charset="2"/>
              </a:rPr>
              <a:t>월말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100">
                <a:latin typeface="Arial Narrow" panose="020B0606020202030204" pitchFamily="34" charset="0"/>
                <a:sym typeface="Wingdings" panose="05000000000000000000" pitchFamily="2" charset="2"/>
              </a:rPr>
              <a:t>공용제품 사용 및 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Filter </a:t>
            </a:r>
            <a:r>
              <a:rPr lang="ko-KR" altLang="en-US" sz="1100">
                <a:latin typeface="Arial Narrow" panose="020B0606020202030204" pitchFamily="34" charset="0"/>
                <a:sym typeface="Wingdings" panose="05000000000000000000" pitchFamily="2" charset="2"/>
              </a:rPr>
              <a:t>재검토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endParaRPr lang="ko-KR" altLang="en-US" sz="1100">
              <a:latin typeface="Arial Narrow" panose="020B0606020202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4ABBCD-CCD3-4BB9-8E45-DB2A7AC3D958}"/>
              </a:ext>
            </a:extLst>
          </p:cNvPr>
          <p:cNvSpPr txBox="1"/>
          <p:nvPr/>
        </p:nvSpPr>
        <p:spPr>
          <a:xfrm>
            <a:off x="5387980" y="641114"/>
            <a:ext cx="4518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Arial Narrow" panose="020B0606020202030204" pitchFamily="34" charset="0"/>
              </a:rPr>
              <a:t>모비스 일정 </a:t>
            </a:r>
            <a:r>
              <a:rPr lang="en-US" altLang="ko-KR" sz="1100" b="1">
                <a:latin typeface="Arial Narrow" panose="020B0606020202030204" pitchFamily="34" charset="0"/>
              </a:rPr>
              <a:t>: </a:t>
            </a:r>
            <a:r>
              <a:rPr lang="en-US" altLang="ko-KR" sz="1100" strike="sngStrike">
                <a:latin typeface="Arial Narrow" panose="020B0606020202030204" pitchFamily="34" charset="0"/>
              </a:rPr>
              <a:t>17</a:t>
            </a:r>
            <a:r>
              <a:rPr lang="ko-KR" altLang="en-US" sz="1100" strike="sngStrike">
                <a:latin typeface="Arial Narrow" panose="020B0606020202030204" pitchFamily="34" charset="0"/>
              </a:rPr>
              <a:t>일 노상무님 보고</a:t>
            </a:r>
            <a:r>
              <a:rPr lang="en-US" altLang="ko-KR" sz="1100" b="1">
                <a:latin typeface="Arial Narrow" panose="020B0606020202030204" pitchFamily="34" charset="0"/>
              </a:rPr>
              <a:t>, </a:t>
            </a:r>
            <a:r>
              <a:rPr lang="en-US" altLang="ko-KR" sz="1100" strike="sngStrike">
                <a:latin typeface="Arial Narrow" panose="020B0606020202030204" pitchFamily="34" charset="0"/>
              </a:rPr>
              <a:t>6</a:t>
            </a:r>
            <a:r>
              <a:rPr lang="ko-KR" altLang="en-US" sz="1100" strike="sngStrike">
                <a:latin typeface="Arial Narrow" panose="020B0606020202030204" pitchFamily="34" charset="0"/>
              </a:rPr>
              <a:t>월</a:t>
            </a:r>
            <a:r>
              <a:rPr lang="en-US" altLang="ko-KR" sz="1100" strike="sngStrike">
                <a:latin typeface="Arial Narrow" panose="020B0606020202030204" pitchFamily="34" charset="0"/>
              </a:rPr>
              <a:t>21</a:t>
            </a:r>
            <a:r>
              <a:rPr lang="ko-KR" altLang="en-US" sz="1100" strike="sngStrike">
                <a:latin typeface="Arial Narrow" panose="020B0606020202030204" pitchFamily="34" charset="0"/>
              </a:rPr>
              <a:t>일 </a:t>
            </a:r>
            <a:r>
              <a:rPr lang="en-US" altLang="ko-KR" sz="1100" strike="sngStrike">
                <a:latin typeface="Arial Narrow" panose="020B0606020202030204" pitchFamily="34" charset="0"/>
              </a:rPr>
              <a:t>CTO</a:t>
            </a:r>
            <a:r>
              <a:rPr lang="ko-KR" altLang="en-US" sz="1100" strike="sngStrike">
                <a:latin typeface="Arial Narrow" panose="020B0606020202030204" pitchFamily="34" charset="0"/>
              </a:rPr>
              <a:t> 과제발의</a:t>
            </a:r>
            <a:r>
              <a:rPr lang="en-US" altLang="ko-KR" sz="1100" strike="sngStrike">
                <a:latin typeface="Arial Narrow" panose="020B0606020202030204" pitchFamily="34" charset="0"/>
              </a:rPr>
              <a:t> (~23.8)</a:t>
            </a:r>
            <a:endParaRPr lang="en-US" altLang="ko-KR" sz="1100" b="1" strike="sngStrike">
              <a:latin typeface="Arial Narrow" panose="020B0606020202030204" pitchFamily="34" charset="0"/>
            </a:endParaRPr>
          </a:p>
          <a:p>
            <a:r>
              <a:rPr lang="en-US" altLang="ko-KR" sz="1100">
                <a:latin typeface="Arial Narrow" panose="020B0606020202030204" pitchFamily="34" charset="0"/>
              </a:rPr>
              <a:t>Rx Lens T0</a:t>
            </a:r>
            <a:r>
              <a:rPr lang="ko-KR" altLang="en-US" sz="1100">
                <a:latin typeface="Arial Narrow" panose="020B0606020202030204" pitchFamily="34" charset="0"/>
              </a:rPr>
              <a:t> 입고 </a:t>
            </a:r>
            <a:r>
              <a:rPr lang="en-US" altLang="ko-KR" sz="1100">
                <a:latin typeface="Arial Narrow" panose="020B0606020202030204" pitchFamily="34" charset="0"/>
              </a:rPr>
              <a:t>: </a:t>
            </a:r>
            <a:r>
              <a:rPr lang="en-US" altLang="ko-KR" sz="1100" strike="sngStrike">
                <a:latin typeface="Arial Narrow" panose="020B0606020202030204" pitchFamily="34" charset="0"/>
              </a:rPr>
              <a:t>6</a:t>
            </a:r>
            <a:r>
              <a:rPr lang="ko-KR" altLang="en-US" sz="1100" strike="sngStrike">
                <a:latin typeface="Arial Narrow" panose="020B0606020202030204" pitchFamily="34" charset="0"/>
              </a:rPr>
              <a:t>월</a:t>
            </a:r>
            <a:r>
              <a:rPr lang="en-US" altLang="ko-KR" sz="1100" strike="sngStrike">
                <a:latin typeface="Arial Narrow" panose="020B0606020202030204" pitchFamily="34" charset="0"/>
              </a:rPr>
              <a:t>8</a:t>
            </a:r>
            <a:r>
              <a:rPr lang="ko-KR" altLang="en-US" sz="1100" strike="sngStrike">
                <a:latin typeface="Arial Narrow" panose="020B0606020202030204" pitchFamily="34" charset="0"/>
              </a:rPr>
              <a:t>일 </a:t>
            </a:r>
            <a:r>
              <a:rPr lang="en-US" altLang="ko-KR" sz="1100" strike="sngStrike">
                <a:latin typeface="Arial Narrow" panose="020B0606020202030204" pitchFamily="34" charset="0"/>
              </a:rPr>
              <a:t>(26ea), </a:t>
            </a:r>
            <a:r>
              <a:rPr lang="en-US" altLang="ko-KR" sz="1100">
                <a:latin typeface="Arial Narrow" panose="020B0606020202030204" pitchFamily="34" charset="0"/>
              </a:rPr>
              <a:t>7</a:t>
            </a:r>
            <a:r>
              <a:rPr lang="ko-KR" altLang="en-US" sz="1100">
                <a:latin typeface="Arial Narrow" panose="020B0606020202030204" pitchFamily="34" charset="0"/>
              </a:rPr>
              <a:t>월</a:t>
            </a:r>
            <a:r>
              <a:rPr lang="en-US" altLang="ko-KR" sz="1100">
                <a:latin typeface="Arial Narrow" panose="020B0606020202030204" pitchFamily="34" charset="0"/>
              </a:rPr>
              <a:t>15</a:t>
            </a:r>
            <a:r>
              <a:rPr lang="ko-KR" altLang="en-US" sz="1100">
                <a:latin typeface="Arial Narrow" panose="020B0606020202030204" pitchFamily="34" charset="0"/>
              </a:rPr>
              <a:t>일 </a:t>
            </a:r>
            <a:r>
              <a:rPr lang="en-US" altLang="ko-KR" sz="1100">
                <a:latin typeface="Arial Narrow" panose="020B0606020202030204" pitchFamily="34" charset="0"/>
              </a:rPr>
              <a:t>T1 </a:t>
            </a:r>
          </a:p>
          <a:p>
            <a:r>
              <a:rPr lang="en-US" altLang="ko-KR" sz="1100" err="1">
                <a:latin typeface="Arial Narrow" panose="020B0606020202030204" pitchFamily="34" charset="0"/>
              </a:rPr>
              <a:t>TRx</a:t>
            </a:r>
            <a:r>
              <a:rPr lang="en-US" altLang="ko-KR" sz="1100">
                <a:latin typeface="Arial Narrow" panose="020B0606020202030204" pitchFamily="34" charset="0"/>
              </a:rPr>
              <a:t> </a:t>
            </a:r>
            <a:r>
              <a:rPr lang="ko-KR" altLang="en-US" sz="1100">
                <a:latin typeface="Arial Narrow" panose="020B0606020202030204" pitchFamily="34" charset="0"/>
              </a:rPr>
              <a:t>보드 입고 </a:t>
            </a:r>
            <a:r>
              <a:rPr lang="en-US" altLang="ko-KR" sz="1100">
                <a:latin typeface="Arial Narrow" panose="020B0606020202030204" pitchFamily="34" charset="0"/>
              </a:rPr>
              <a:t>: A0 </a:t>
            </a:r>
            <a:r>
              <a:rPr lang="ko-KR" altLang="en-US" sz="1100" err="1">
                <a:latin typeface="Arial Narrow" panose="020B0606020202030204" pitchFamily="34" charset="0"/>
              </a:rPr>
              <a:t>전자부</a:t>
            </a:r>
            <a:r>
              <a:rPr lang="en-US" altLang="ko-KR" sz="1100">
                <a:latin typeface="Arial Narrow" panose="020B0606020202030204" pitchFamily="34" charset="0"/>
              </a:rPr>
              <a:t>, 7</a:t>
            </a:r>
            <a:r>
              <a:rPr lang="ko-KR" altLang="en-US" sz="1100">
                <a:latin typeface="Arial Narrow" panose="020B0606020202030204" pitchFamily="34" charset="0"/>
              </a:rPr>
              <a:t>월 </a:t>
            </a:r>
            <a:r>
              <a:rPr lang="en-US" altLang="ko-KR" sz="1100">
                <a:latin typeface="Arial Narrow" panose="020B0606020202030204" pitchFamily="34" charset="0"/>
              </a:rPr>
              <a:t>2</a:t>
            </a:r>
            <a:r>
              <a:rPr lang="ko-KR" altLang="en-US" sz="1100">
                <a:latin typeface="Arial Narrow" panose="020B0606020202030204" pitchFamily="34" charset="0"/>
              </a:rPr>
              <a:t>주</a:t>
            </a:r>
            <a:r>
              <a:rPr lang="en-US" altLang="ko-KR" sz="1100">
                <a:latin typeface="Arial Narrow" panose="020B0606020202030204" pitchFamily="34" charset="0"/>
              </a:rPr>
              <a:t> </a:t>
            </a:r>
          </a:p>
          <a:p>
            <a:r>
              <a:rPr lang="en-US" altLang="ko-KR" sz="1100">
                <a:latin typeface="Arial Narrow" panose="020B0606020202030204" pitchFamily="34" charset="0"/>
              </a:rPr>
              <a:t>Demo </a:t>
            </a:r>
            <a:r>
              <a:rPr lang="ko-KR" altLang="en-US" sz="1100">
                <a:latin typeface="Arial Narrow" panose="020B0606020202030204" pitchFamily="34" charset="0"/>
              </a:rPr>
              <a:t>제출 </a:t>
            </a:r>
            <a:r>
              <a:rPr lang="en-US" altLang="ko-KR" sz="1100">
                <a:latin typeface="Arial Narrow" panose="020B0606020202030204" pitchFamily="34" charset="0"/>
              </a:rPr>
              <a:t>: 8</a:t>
            </a:r>
            <a:r>
              <a:rPr lang="ko-KR" altLang="en-US" sz="1100" err="1">
                <a:latin typeface="Arial Narrow" panose="020B0606020202030204" pitchFamily="34" charset="0"/>
              </a:rPr>
              <a:t>월중순</a:t>
            </a:r>
            <a:r>
              <a:rPr lang="ko-KR" altLang="en-US" sz="1100">
                <a:latin typeface="Arial Narrow" panose="020B0606020202030204" pitchFamily="34" charset="0"/>
              </a:rPr>
              <a:t> 입고 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100">
                <a:latin typeface="Arial Narrow" panose="020B0606020202030204" pitchFamily="34" charset="0"/>
              </a:rPr>
              <a:t> </a:t>
            </a:r>
            <a:r>
              <a:rPr lang="en-US" altLang="ko-KR" sz="1100">
                <a:latin typeface="Arial Narrow" panose="020B0606020202030204" pitchFamily="34" charset="0"/>
              </a:rPr>
              <a:t>A0 </a:t>
            </a:r>
            <a:r>
              <a:rPr lang="ko-KR" altLang="en-US" sz="1100" err="1">
                <a:latin typeface="Arial Narrow" panose="020B0606020202030204" pitchFamily="34" charset="0"/>
              </a:rPr>
              <a:t>전자부</a:t>
            </a:r>
            <a:r>
              <a:rPr lang="en-US" altLang="ko-KR" sz="1100">
                <a:latin typeface="Arial Narrow" panose="020B0606020202030204" pitchFamily="34" charset="0"/>
              </a:rPr>
              <a:t>, </a:t>
            </a:r>
            <a:r>
              <a:rPr lang="ko-KR" altLang="en-US" sz="1100">
                <a:latin typeface="Arial Narrow" panose="020B0606020202030204" pitchFamily="34" charset="0"/>
              </a:rPr>
              <a:t>하우징 </a:t>
            </a:r>
            <a:r>
              <a:rPr lang="en-US" altLang="ko-KR" sz="1100">
                <a:latin typeface="Arial Narrow" panose="020B0606020202030204" pitchFamily="34" charset="0"/>
              </a:rPr>
              <a:t>+</a:t>
            </a:r>
            <a:r>
              <a:rPr lang="ko-KR" altLang="en-US" sz="1100">
                <a:latin typeface="Arial Narrow" panose="020B0606020202030204" pitchFamily="34" charset="0"/>
              </a:rPr>
              <a:t> </a:t>
            </a:r>
            <a:r>
              <a:rPr lang="en-US" altLang="ko-KR" sz="1100">
                <a:latin typeface="Arial Narrow" panose="020B0606020202030204" pitchFamily="34" charset="0"/>
              </a:rPr>
              <a:t>A1 Mainboard </a:t>
            </a:r>
            <a:r>
              <a:rPr lang="ko-KR" altLang="en-US" sz="1100">
                <a:latin typeface="Arial Narrow" panose="020B0606020202030204" pitchFamily="34" charset="0"/>
              </a:rPr>
              <a:t> </a:t>
            </a:r>
            <a:r>
              <a:rPr lang="en-US" altLang="ko-KR" sz="1100">
                <a:latin typeface="Arial Narrow" panose="020B0606020202030204" pitchFamily="34" charset="0"/>
              </a:rPr>
              <a:t>(11</a:t>
            </a:r>
            <a:r>
              <a:rPr lang="ko-KR" altLang="en-US" sz="1100">
                <a:latin typeface="Arial Narrow" panose="020B0606020202030204" pitchFamily="34" charset="0"/>
              </a:rPr>
              <a:t>월</a:t>
            </a:r>
            <a:r>
              <a:rPr lang="en-US" altLang="ko-KR" sz="1100">
                <a:latin typeface="Arial Narrow" panose="020B0606020202030204" pitchFamily="34" charset="0"/>
              </a:rPr>
              <a:t>15</a:t>
            </a:r>
            <a:r>
              <a:rPr lang="ko-KR" altLang="en-US" sz="1100">
                <a:latin typeface="Arial Narrow" panose="020B0606020202030204" pitchFamily="34" charset="0"/>
              </a:rPr>
              <a:t>일</a:t>
            </a:r>
            <a:r>
              <a:rPr lang="en-US" altLang="ko-KR" sz="1100">
                <a:latin typeface="Arial Narrow" panose="020B0606020202030204" pitchFamily="34" charset="0"/>
              </a:rPr>
              <a:t>)</a:t>
            </a:r>
            <a:r>
              <a:rPr lang="ko-KR" altLang="en-US" sz="1100"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31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53832BC-983A-4B21-8620-8E7F55AB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66" y="106049"/>
            <a:ext cx="3476844" cy="384069"/>
          </a:xfrm>
        </p:spPr>
        <p:txBody>
          <a:bodyPr/>
          <a:lstStyle/>
          <a:p>
            <a:r>
              <a:rPr lang="en-US" altLang="ko-KR" sz="1651" dirty="0"/>
              <a:t>S-LiDAR Cal. (Dark, TDC, P2P)</a:t>
            </a:r>
            <a:endParaRPr lang="ko-KR" altLang="en-US" sz="165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A04044-4C97-48BC-9827-DEA1F7D4036A}"/>
              </a:ext>
            </a:extLst>
          </p:cNvPr>
          <p:cNvGraphicFramePr>
            <a:graphicFrameLocks noGrp="1"/>
          </p:cNvGraphicFramePr>
          <p:nvPr/>
        </p:nvGraphicFramePr>
        <p:xfrm>
          <a:off x="274638" y="827034"/>
          <a:ext cx="9090364" cy="1349828"/>
        </p:xfrm>
        <a:graphic>
          <a:graphicData uri="http://schemas.openxmlformats.org/drawingml/2006/table">
            <a:tbl>
              <a:tblPr/>
              <a:tblGrid>
                <a:gridCol w="807484">
                  <a:extLst>
                    <a:ext uri="{9D8B030D-6E8A-4147-A177-3AD203B41FA5}">
                      <a16:colId xmlns:a16="http://schemas.microsoft.com/office/drawing/2014/main" val="2260011247"/>
                    </a:ext>
                  </a:extLst>
                </a:gridCol>
                <a:gridCol w="807484">
                  <a:extLst>
                    <a:ext uri="{9D8B030D-6E8A-4147-A177-3AD203B41FA5}">
                      <a16:colId xmlns:a16="http://schemas.microsoft.com/office/drawing/2014/main" val="3559202782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298289219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241715350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82260242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04061375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43836783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783126073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2024294337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2739352368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469056843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113590081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87348458"/>
                    </a:ext>
                  </a:extLst>
                </a:gridCol>
                <a:gridCol w="656012">
                  <a:extLst>
                    <a:ext uri="{9D8B030D-6E8A-4147-A177-3AD203B41FA5}">
                      <a16:colId xmlns:a16="http://schemas.microsoft.com/office/drawing/2014/main" val="669343697"/>
                    </a:ext>
                  </a:extLst>
                </a:gridCol>
              </a:tblGrid>
              <a:tr h="215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Item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인원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11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901"/>
                  </a:ext>
                </a:extLst>
              </a:tr>
              <a:tr h="11341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Dark, TDC, P2P Cal.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장비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성동현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이동건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이석민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1114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01440D7-2F13-4AFB-848E-591154428CE2}"/>
              </a:ext>
            </a:extLst>
          </p:cNvPr>
          <p:cNvSpPr txBox="1"/>
          <p:nvPr/>
        </p:nvSpPr>
        <p:spPr>
          <a:xfrm>
            <a:off x="1925536" y="1173883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DNL</a:t>
            </a:r>
            <a:r>
              <a:rPr lang="ko-KR" altLang="en-US" sz="900"/>
              <a:t>용</a:t>
            </a:r>
            <a:endParaRPr lang="en-US" altLang="ko-KR" sz="900"/>
          </a:p>
          <a:p>
            <a:pPr algn="ctr"/>
            <a:r>
              <a:rPr lang="en-US" altLang="ko-KR" sz="900"/>
              <a:t>IR</a:t>
            </a:r>
            <a:r>
              <a:rPr lang="ko-KR" altLang="en-US" sz="900"/>
              <a:t> 광원</a:t>
            </a:r>
            <a:endParaRPr lang="en-US" altLang="ko-KR" sz="900"/>
          </a:p>
          <a:p>
            <a:pPr algn="ctr"/>
            <a:r>
              <a:rPr lang="ko-KR" altLang="en-US" sz="900"/>
              <a:t>발주</a:t>
            </a:r>
            <a:endParaRPr lang="en-US" altLang="ko-KR" sz="900"/>
          </a:p>
          <a:p>
            <a:pPr algn="ctr"/>
            <a:endParaRPr lang="en-US" altLang="ko-KR" sz="900"/>
          </a:p>
          <a:p>
            <a:pPr algn="ctr"/>
            <a:r>
              <a:rPr lang="en-US" altLang="ko-KR" sz="900"/>
              <a:t>P2P</a:t>
            </a:r>
          </a:p>
          <a:p>
            <a:pPr algn="ctr"/>
            <a:r>
              <a:rPr lang="ko-KR" altLang="en-US" sz="900"/>
              <a:t>광원설계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7C9405-6D22-4369-BE31-8B12E159DC96}"/>
              </a:ext>
            </a:extLst>
          </p:cNvPr>
          <p:cNvSpPr txBox="1"/>
          <p:nvPr/>
        </p:nvSpPr>
        <p:spPr>
          <a:xfrm>
            <a:off x="2642126" y="14201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EVK</a:t>
            </a:r>
          </a:p>
          <a:p>
            <a:pPr algn="ctr"/>
            <a:r>
              <a:rPr lang="ko-KR" altLang="en-US" sz="900"/>
              <a:t>입고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B2E427-81D1-472B-AF60-B8CFBC05A331}"/>
              </a:ext>
            </a:extLst>
          </p:cNvPr>
          <p:cNvSpPr txBox="1"/>
          <p:nvPr/>
        </p:nvSpPr>
        <p:spPr>
          <a:xfrm>
            <a:off x="3263341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P2P</a:t>
            </a:r>
          </a:p>
          <a:p>
            <a:pPr algn="ctr"/>
            <a:r>
              <a:rPr lang="ko-KR" altLang="en-US" sz="900"/>
              <a:t>장비</a:t>
            </a:r>
            <a:endParaRPr lang="en-US" altLang="ko-KR" sz="900"/>
          </a:p>
          <a:p>
            <a:pPr algn="ctr"/>
            <a:r>
              <a:rPr lang="ko-KR" altLang="en-US" sz="900"/>
              <a:t>발주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C4C238-CCD2-468D-B684-54B88C218E00}"/>
              </a:ext>
            </a:extLst>
          </p:cNvPr>
          <p:cNvSpPr txBox="1"/>
          <p:nvPr/>
        </p:nvSpPr>
        <p:spPr>
          <a:xfrm>
            <a:off x="3884557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Dark</a:t>
            </a:r>
          </a:p>
          <a:p>
            <a:pPr algn="ctr"/>
            <a:r>
              <a:rPr lang="en-US" altLang="ko-KR" sz="900"/>
              <a:t>Cal</a:t>
            </a:r>
          </a:p>
          <a:p>
            <a:pPr algn="ctr"/>
            <a:r>
              <a:rPr lang="ko-KR" altLang="en-US" sz="900"/>
              <a:t>검증</a:t>
            </a:r>
            <a:r>
              <a:rPr lang="en-US" altLang="ko-KR" sz="900"/>
              <a:t>	</a:t>
            </a:r>
            <a:endParaRPr lang="ko-KR" altLang="en-US" sz="9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B1144F-6870-4004-A090-27176FA9A347}"/>
              </a:ext>
            </a:extLst>
          </p:cNvPr>
          <p:cNvSpPr txBox="1"/>
          <p:nvPr/>
        </p:nvSpPr>
        <p:spPr>
          <a:xfrm>
            <a:off x="4390173" y="1296994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TDC</a:t>
            </a:r>
          </a:p>
          <a:p>
            <a:pPr algn="ctr"/>
            <a:r>
              <a:rPr lang="en-US" altLang="ko-KR" sz="900"/>
              <a:t>Cal</a:t>
            </a:r>
          </a:p>
          <a:p>
            <a:pPr algn="ctr"/>
            <a:r>
              <a:rPr lang="ko-KR" altLang="en-US" sz="900"/>
              <a:t>검증</a:t>
            </a:r>
            <a:endParaRPr lang="en-US" altLang="ko-KR" sz="900"/>
          </a:p>
          <a:p>
            <a:pPr algn="ctr"/>
            <a:r>
              <a:rPr lang="en-US" altLang="ko-KR" sz="900"/>
              <a:t>w/ IR</a:t>
            </a:r>
            <a:r>
              <a:rPr lang="ko-KR" altLang="en-US" sz="900"/>
              <a:t>광원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0640E-9F46-4E71-BD45-BD72ED3F38D1}"/>
              </a:ext>
            </a:extLst>
          </p:cNvPr>
          <p:cNvSpPr txBox="1"/>
          <p:nvPr/>
        </p:nvSpPr>
        <p:spPr>
          <a:xfrm>
            <a:off x="5085667" y="142010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err="1"/>
              <a:t>실거리</a:t>
            </a:r>
            <a:endParaRPr lang="en-US" altLang="ko-KR" sz="900"/>
          </a:p>
          <a:p>
            <a:pPr algn="ctr"/>
            <a:r>
              <a:rPr lang="en-US" altLang="ko-KR" sz="900"/>
              <a:t>TOF</a:t>
            </a:r>
            <a:endParaRPr lang="ko-KR" altLang="en-US" sz="9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9E87BA-39F1-4743-85E2-014E9E4884FB}"/>
              </a:ext>
            </a:extLst>
          </p:cNvPr>
          <p:cNvSpPr txBox="1"/>
          <p:nvPr/>
        </p:nvSpPr>
        <p:spPr>
          <a:xfrm>
            <a:off x="5760335" y="14201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Chart</a:t>
            </a:r>
          </a:p>
          <a:p>
            <a:pPr algn="ctr"/>
            <a:r>
              <a:rPr lang="ko-KR" altLang="en-US" sz="900"/>
              <a:t>측정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610A06-E18A-450C-90B0-AE138F3F628D}"/>
              </a:ext>
            </a:extLst>
          </p:cNvPr>
          <p:cNvSpPr txBox="1"/>
          <p:nvPr/>
        </p:nvSpPr>
        <p:spPr>
          <a:xfrm>
            <a:off x="6350044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P2P</a:t>
            </a:r>
          </a:p>
          <a:p>
            <a:pPr algn="ctr"/>
            <a:r>
              <a:rPr lang="ko-KR" altLang="en-US" sz="900"/>
              <a:t>입고</a:t>
            </a:r>
            <a:endParaRPr lang="en-US" altLang="ko-KR" sz="900"/>
          </a:p>
          <a:p>
            <a:pPr algn="ctr"/>
            <a:r>
              <a:rPr lang="ko-KR" altLang="en-US" sz="900"/>
              <a:t>검증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4CB68-148D-4A5A-955F-21785BA3AAD0}"/>
              </a:ext>
            </a:extLst>
          </p:cNvPr>
          <p:cNvSpPr txBox="1"/>
          <p:nvPr/>
        </p:nvSpPr>
        <p:spPr>
          <a:xfrm>
            <a:off x="6889934" y="129699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통합</a:t>
            </a:r>
            <a:endParaRPr lang="en-US" altLang="ko-KR" sz="900"/>
          </a:p>
          <a:p>
            <a:pPr algn="ctr"/>
            <a:r>
              <a:rPr lang="en-US" altLang="ko-KR" sz="900"/>
              <a:t>Cal</a:t>
            </a:r>
          </a:p>
          <a:p>
            <a:pPr algn="ctr"/>
            <a:r>
              <a:rPr lang="ko-KR" altLang="en-US" sz="900"/>
              <a:t>장비개발</a:t>
            </a:r>
            <a:endParaRPr lang="en-US" altLang="ko-KR" sz="900"/>
          </a:p>
          <a:p>
            <a:pPr algn="ctr"/>
            <a:r>
              <a:rPr lang="ko-KR" altLang="en-US" sz="900"/>
              <a:t>의사결정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80BF6B-8C8B-4FB1-85EB-7C4CEFDC047D}"/>
              </a:ext>
            </a:extLst>
          </p:cNvPr>
          <p:cNvSpPr txBox="1"/>
          <p:nvPr/>
        </p:nvSpPr>
        <p:spPr>
          <a:xfrm>
            <a:off x="7616717" y="1296994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통합</a:t>
            </a:r>
            <a:endParaRPr lang="en-US" altLang="ko-KR" sz="900"/>
          </a:p>
          <a:p>
            <a:pPr algn="ctr"/>
            <a:r>
              <a:rPr lang="en-US" altLang="ko-KR" sz="900"/>
              <a:t> Cal</a:t>
            </a:r>
          </a:p>
          <a:p>
            <a:pPr algn="ctr"/>
            <a:r>
              <a:rPr lang="ko-KR" altLang="en-US" sz="900"/>
              <a:t>장비</a:t>
            </a:r>
            <a:endParaRPr lang="en-US" altLang="ko-KR" sz="900"/>
          </a:p>
          <a:p>
            <a:pPr algn="ctr"/>
            <a:r>
              <a:rPr lang="ko-KR" altLang="en-US" sz="900"/>
              <a:t>설계</a:t>
            </a:r>
            <a:endParaRPr lang="en-US" altLang="ko-KR" sz="9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858B9E-FA43-4C66-BA88-BE50CB19A9F9}"/>
              </a:ext>
            </a:extLst>
          </p:cNvPr>
          <p:cNvSpPr txBox="1"/>
          <p:nvPr/>
        </p:nvSpPr>
        <p:spPr>
          <a:xfrm>
            <a:off x="8190383" y="1296994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통합</a:t>
            </a:r>
            <a:endParaRPr lang="en-US" altLang="ko-KR" sz="900"/>
          </a:p>
          <a:p>
            <a:pPr algn="ctr"/>
            <a:r>
              <a:rPr lang="en-US" altLang="ko-KR" sz="900"/>
              <a:t>Cal</a:t>
            </a:r>
          </a:p>
          <a:p>
            <a:pPr algn="ctr"/>
            <a:r>
              <a:rPr lang="ko-KR" altLang="en-US" sz="900"/>
              <a:t>장비</a:t>
            </a:r>
            <a:endParaRPr lang="en-US" altLang="ko-KR" sz="900"/>
          </a:p>
          <a:p>
            <a:pPr algn="ctr"/>
            <a:r>
              <a:rPr lang="ko-KR" altLang="en-US" sz="900"/>
              <a:t>발주</a:t>
            </a:r>
            <a:endParaRPr lang="en-US" altLang="ko-KR" sz="9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21FFA-24DD-4FD3-B885-B4819730DA73}"/>
              </a:ext>
            </a:extLst>
          </p:cNvPr>
          <p:cNvSpPr txBox="1"/>
          <p:nvPr/>
        </p:nvSpPr>
        <p:spPr>
          <a:xfrm>
            <a:off x="8882865" y="1481659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입고</a:t>
            </a:r>
            <a:endParaRPr lang="en-US" altLang="ko-KR" sz="90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330ED03-71F3-483A-9650-182C59BC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50" y="2822389"/>
            <a:ext cx="9045760" cy="33720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556D41-23E3-48BA-A0F2-C6072D823F35}"/>
              </a:ext>
            </a:extLst>
          </p:cNvPr>
          <p:cNvSpPr txBox="1"/>
          <p:nvPr/>
        </p:nvSpPr>
        <p:spPr>
          <a:xfrm>
            <a:off x="188932" y="2228617"/>
            <a:ext cx="670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ACE d-TOF Sensor Calibration </a:t>
            </a:r>
            <a:r>
              <a:rPr lang="ko-KR" altLang="en-US" sz="1200"/>
              <a:t>방식을 자사 </a:t>
            </a:r>
            <a:r>
              <a:rPr lang="en-US" altLang="ko-KR" sz="1200"/>
              <a:t>S-LiDAR </a:t>
            </a:r>
            <a:r>
              <a:rPr lang="ko-KR" altLang="en-US" sz="1200"/>
              <a:t>에 적용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전반적이 </a:t>
            </a:r>
            <a:r>
              <a:rPr lang="en-US" altLang="ko-KR" sz="1200"/>
              <a:t>Calibration </a:t>
            </a:r>
            <a:r>
              <a:rPr lang="ko-KR" altLang="en-US" sz="1200"/>
              <a:t>의 방식은 동일하지만 자사 </a:t>
            </a:r>
            <a:r>
              <a:rPr lang="en-US" altLang="ko-KR" sz="1200"/>
              <a:t>S-LiDAR </a:t>
            </a:r>
            <a:r>
              <a:rPr lang="ko-KR" altLang="en-US" sz="1200"/>
              <a:t>에 적합한 장비 구성으로 </a:t>
            </a:r>
            <a:r>
              <a:rPr lang="en-US" altLang="ko-KR" sz="1200"/>
              <a:t>Modification </a:t>
            </a:r>
            <a:endParaRPr lang="ko-KR" altLang="en-US" sz="1200"/>
          </a:p>
        </p:txBody>
      </p:sp>
      <p:sp>
        <p:nvSpPr>
          <p:cNvPr id="57" name="실행 단추: 처음으로 이동 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71B314-EB69-4E49-87E6-1EE6DD9A67FD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6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5BB11C4-3BC8-4DB2-A554-B45D9DFB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38823"/>
              </p:ext>
            </p:extLst>
          </p:nvPr>
        </p:nvGraphicFramePr>
        <p:xfrm>
          <a:off x="323630" y="781326"/>
          <a:ext cx="9090364" cy="965817"/>
        </p:xfrm>
        <a:graphic>
          <a:graphicData uri="http://schemas.openxmlformats.org/drawingml/2006/table">
            <a:tbl>
              <a:tblPr/>
              <a:tblGrid>
                <a:gridCol w="807484">
                  <a:extLst>
                    <a:ext uri="{9D8B030D-6E8A-4147-A177-3AD203B41FA5}">
                      <a16:colId xmlns:a16="http://schemas.microsoft.com/office/drawing/2014/main" val="3548721825"/>
                    </a:ext>
                  </a:extLst>
                </a:gridCol>
                <a:gridCol w="807484">
                  <a:extLst>
                    <a:ext uri="{9D8B030D-6E8A-4147-A177-3AD203B41FA5}">
                      <a16:colId xmlns:a16="http://schemas.microsoft.com/office/drawing/2014/main" val="88332199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4197399728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4188698369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3824097862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689759875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1487616982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638033155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80541747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160971621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489769666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605781626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3621767434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115992922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18895001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4119665222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7211265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1348636221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1778361155"/>
                    </a:ext>
                  </a:extLst>
                </a:gridCol>
                <a:gridCol w="164003">
                  <a:extLst>
                    <a:ext uri="{9D8B030D-6E8A-4147-A177-3AD203B41FA5}">
                      <a16:colId xmlns:a16="http://schemas.microsoft.com/office/drawing/2014/main" val="1274546448"/>
                    </a:ext>
                  </a:extLst>
                </a:gridCol>
                <a:gridCol w="164003">
                  <a:extLst>
                    <a:ext uri="{9D8B030D-6E8A-4147-A177-3AD203B41FA5}">
                      <a16:colId xmlns:a16="http://schemas.microsoft.com/office/drawing/2014/main" val="2212209392"/>
                    </a:ext>
                  </a:extLst>
                </a:gridCol>
                <a:gridCol w="164003">
                  <a:extLst>
                    <a:ext uri="{9D8B030D-6E8A-4147-A177-3AD203B41FA5}">
                      <a16:colId xmlns:a16="http://schemas.microsoft.com/office/drawing/2014/main" val="1921770456"/>
                    </a:ext>
                  </a:extLst>
                </a:gridCol>
                <a:gridCol w="164003">
                  <a:extLst>
                    <a:ext uri="{9D8B030D-6E8A-4147-A177-3AD203B41FA5}">
                      <a16:colId xmlns:a16="http://schemas.microsoft.com/office/drawing/2014/main" val="132790620"/>
                    </a:ext>
                  </a:extLst>
                </a:gridCol>
              </a:tblGrid>
              <a:tr h="2021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Item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인원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22.2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22.4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22.5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22.6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22.7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22.8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22.9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22.11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22.12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6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Geo and Z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</a:b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Cal.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장비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성동현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이동건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이석민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W/CTO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6291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(Geo, Z)</a:t>
            </a:r>
            <a:endParaRPr lang="ko-KR" altLang="en-US" sz="1800" b="1" dirty="0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24585-A5C8-4DC4-AEEE-A47474EB9835}"/>
              </a:ext>
            </a:extLst>
          </p:cNvPr>
          <p:cNvSpPr txBox="1"/>
          <p:nvPr/>
        </p:nvSpPr>
        <p:spPr>
          <a:xfrm>
            <a:off x="4055024" y="2009540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Arial Narrow" panose="020B0606020202030204" pitchFamily="34" charset="0"/>
              </a:rPr>
              <a:t>총 비용 </a:t>
            </a:r>
            <a:r>
              <a:rPr lang="en-US" altLang="ko-KR" sz="1200" dirty="0">
                <a:latin typeface="Arial Narrow" panose="020B0606020202030204" pitchFamily="34" charset="0"/>
              </a:rPr>
              <a:t>: 5800</a:t>
            </a:r>
            <a:r>
              <a:rPr lang="ko-KR" altLang="en-US" sz="1200" dirty="0">
                <a:latin typeface="Arial Narrow" panose="020B0606020202030204" pitchFamily="34" charset="0"/>
              </a:rPr>
              <a:t>만원</a:t>
            </a:r>
            <a:endParaRPr lang="en-US" altLang="ko-KR" sz="1200" dirty="0">
              <a:latin typeface="Arial Narrow" panose="020B0606020202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Arial Narrow" panose="020B0606020202030204" pitchFamily="34" charset="0"/>
              </a:rPr>
              <a:t>업체 </a:t>
            </a:r>
            <a:r>
              <a:rPr lang="en-US" altLang="ko-KR" sz="1200" dirty="0">
                <a:latin typeface="Arial Narrow" panose="020B0606020202030204" pitchFamily="34" charset="0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</a:rPr>
              <a:t>정성 </a:t>
            </a:r>
            <a:r>
              <a:rPr lang="en-US" altLang="ko-KR" sz="1200" dirty="0">
                <a:latin typeface="Arial Narrow" panose="020B0606020202030204" pitchFamily="34" charset="0"/>
              </a:rPr>
              <a:t>ENG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51AB13-6735-4C64-9EEC-6E81D8D832F0}"/>
              </a:ext>
            </a:extLst>
          </p:cNvPr>
          <p:cNvSpPr txBox="1"/>
          <p:nvPr/>
        </p:nvSpPr>
        <p:spPr>
          <a:xfrm>
            <a:off x="668811" y="1937141"/>
            <a:ext cx="3759527" cy="8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rial Narrow" panose="020B0606020202030204" pitchFamily="34" charset="0"/>
              </a:rPr>
              <a:t>M-LiDAR</a:t>
            </a:r>
            <a:r>
              <a:rPr lang="ko-KR" altLang="en-US" sz="1200" dirty="0">
                <a:latin typeface="Arial Narrow" panose="020B0606020202030204" pitchFamily="34" charset="0"/>
              </a:rPr>
              <a:t> </a:t>
            </a:r>
            <a:r>
              <a:rPr lang="en-US" altLang="ko-KR" sz="1200" dirty="0">
                <a:latin typeface="Arial Narrow" panose="020B0606020202030204" pitchFamily="34" charset="0"/>
              </a:rPr>
              <a:t>Calibration </a:t>
            </a:r>
            <a:r>
              <a:rPr lang="ko-KR" altLang="en-US" sz="1200" dirty="0">
                <a:latin typeface="Arial Narrow" panose="020B0606020202030204" pitchFamily="34" charset="0"/>
              </a:rPr>
              <a:t>장비 구축 </a:t>
            </a:r>
            <a:r>
              <a:rPr lang="en-US" altLang="ko-KR" sz="1200" dirty="0">
                <a:latin typeface="Arial Narrow" panose="020B0606020202030204" pitchFamily="34" charset="0"/>
              </a:rPr>
              <a:t>(CTO </a:t>
            </a:r>
            <a:r>
              <a:rPr lang="ko-KR" altLang="en-US" sz="1200" dirty="0" err="1">
                <a:latin typeface="Arial Narrow" panose="020B0606020202030204" pitchFamily="34" charset="0"/>
              </a:rPr>
              <a:t>박상형</a:t>
            </a:r>
            <a:r>
              <a:rPr lang="ko-KR" altLang="en-US" sz="1200" dirty="0">
                <a:latin typeface="Arial Narrow" panose="020B0606020202030204" pitchFamily="34" charset="0"/>
              </a:rPr>
              <a:t> 책임</a:t>
            </a:r>
            <a:r>
              <a:rPr lang="en-US" altLang="ko-KR" sz="1200" dirty="0">
                <a:latin typeface="Arial Narrow" panose="020B0606020202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Arial Narrow" panose="020B0606020202030204" pitchFamily="34" charset="0"/>
              </a:rPr>
              <a:t>      - Ref. </a:t>
            </a:r>
            <a:r>
              <a:rPr lang="ko-KR" altLang="en-US" sz="1200" dirty="0">
                <a:latin typeface="Arial Narrow" panose="020B0606020202030204" pitchFamily="34" charset="0"/>
              </a:rPr>
              <a:t>실험실 구축 </a:t>
            </a:r>
            <a:r>
              <a:rPr lang="en-US" altLang="ko-KR" sz="1200" dirty="0">
                <a:latin typeface="Arial Narrow" panose="020B0606020202030204" pitchFamily="34" charset="0"/>
              </a:rPr>
              <a:t>(</a:t>
            </a:r>
            <a:r>
              <a:rPr lang="ko-KR" altLang="en-US" sz="1200" dirty="0">
                <a:latin typeface="Arial Narrow" panose="020B0606020202030204" pitchFamily="34" charset="0"/>
              </a:rPr>
              <a:t>파주 </a:t>
            </a:r>
            <a:r>
              <a:rPr lang="en-US" altLang="ko-KR" sz="1200" dirty="0">
                <a:latin typeface="Arial Narrow" panose="020B0606020202030204" pitchFamily="34" charset="0"/>
              </a:rPr>
              <a:t>Argo </a:t>
            </a:r>
            <a:r>
              <a:rPr lang="ko-KR" altLang="en-US" sz="1200" dirty="0">
                <a:latin typeface="Arial Narrow" panose="020B0606020202030204" pitchFamily="34" charset="0"/>
              </a:rPr>
              <a:t>실험실 활용</a:t>
            </a:r>
            <a:r>
              <a:rPr lang="en-US" altLang="ko-KR" sz="1200" dirty="0">
                <a:latin typeface="Arial Narrow" panose="020B0606020202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Arial Narrow" panose="020B0606020202030204" pitchFamily="34" charset="0"/>
              </a:rPr>
              <a:t>      - Geo, Z Calibration </a:t>
            </a:r>
            <a:r>
              <a:rPr lang="ko-KR" altLang="en-US" sz="1200" dirty="0">
                <a:latin typeface="Arial Narrow" panose="020B0606020202030204" pitchFamily="34" charset="0"/>
              </a:rPr>
              <a:t>범용장비 구축</a:t>
            </a:r>
            <a:endParaRPr lang="en-US" altLang="ko-KR" sz="1200" dirty="0">
              <a:latin typeface="Arial Narrow" panose="020B060602020203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470A8DC-F216-4EE0-89CC-4E2F2B09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95" y="2981121"/>
            <a:ext cx="2174946" cy="170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DA664EA-AD2F-46D0-81D3-59C865E91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40" y="4584631"/>
            <a:ext cx="2731688" cy="1699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F824C2-2D18-458B-BE7C-77F1AFFA8869}"/>
              </a:ext>
            </a:extLst>
          </p:cNvPr>
          <p:cNvGrpSpPr/>
          <p:nvPr/>
        </p:nvGrpSpPr>
        <p:grpSpPr>
          <a:xfrm>
            <a:off x="3940768" y="4858534"/>
            <a:ext cx="2174945" cy="1254800"/>
            <a:chOff x="-68368" y="1543049"/>
            <a:chExt cx="9022898" cy="4051095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800D1AA-106E-4C1B-BC77-87A16AA61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467" y="1949276"/>
              <a:ext cx="8428334" cy="3644868"/>
            </a:xfrm>
            <a:prstGeom prst="rect">
              <a:avLst/>
            </a:prstGeom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4C6E5BD-5C13-45A1-8291-3A1D76196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474" y="2410988"/>
              <a:ext cx="7132320" cy="349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F3A1139-855E-43B3-B65D-1C52F36D41A7}"/>
                </a:ext>
              </a:extLst>
            </p:cNvPr>
            <p:cNvCxnSpPr>
              <a:cxnSpLocks/>
            </p:cNvCxnSpPr>
            <p:nvPr/>
          </p:nvCxnSpPr>
          <p:spPr>
            <a:xfrm>
              <a:off x="933450" y="3049608"/>
              <a:ext cx="72771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C65E16-8EA0-4BA0-BB61-D5D18A8E1932}"/>
                </a:ext>
              </a:extLst>
            </p:cNvPr>
            <p:cNvCxnSpPr>
              <a:cxnSpLocks/>
            </p:cNvCxnSpPr>
            <p:nvPr/>
          </p:nvCxnSpPr>
          <p:spPr>
            <a:xfrm>
              <a:off x="933450" y="3728551"/>
              <a:ext cx="72771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8D12826-1E18-4433-BED0-D0694FB76692}"/>
                </a:ext>
              </a:extLst>
            </p:cNvPr>
            <p:cNvCxnSpPr>
              <a:cxnSpLocks/>
            </p:cNvCxnSpPr>
            <p:nvPr/>
          </p:nvCxnSpPr>
          <p:spPr>
            <a:xfrm>
              <a:off x="933450" y="4406731"/>
              <a:ext cx="72771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168E6F6-C3B4-46D8-A5E3-C24E5FE23F6D}"/>
                </a:ext>
              </a:extLst>
            </p:cNvPr>
            <p:cNvCxnSpPr>
              <a:cxnSpLocks/>
            </p:cNvCxnSpPr>
            <p:nvPr/>
          </p:nvCxnSpPr>
          <p:spPr>
            <a:xfrm>
              <a:off x="933450" y="5077291"/>
              <a:ext cx="72771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5D545D5-A33E-4AFF-B49E-82375D0E4E8D}"/>
                </a:ext>
              </a:extLst>
            </p:cNvPr>
            <p:cNvSpPr/>
            <p:nvPr/>
          </p:nvSpPr>
          <p:spPr>
            <a:xfrm>
              <a:off x="8522202" y="2209175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D8C0D7F-1125-4A91-961B-A728434A0C1D}"/>
                </a:ext>
              </a:extLst>
            </p:cNvPr>
            <p:cNvSpPr/>
            <p:nvPr/>
          </p:nvSpPr>
          <p:spPr>
            <a:xfrm>
              <a:off x="8522202" y="2857081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ECC2B47-20EB-4142-8F91-0FEF5D389E7B}"/>
                </a:ext>
              </a:extLst>
            </p:cNvPr>
            <p:cNvSpPr/>
            <p:nvPr/>
          </p:nvSpPr>
          <p:spPr>
            <a:xfrm>
              <a:off x="8522202" y="3569897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21A21DB-4177-433F-8942-3BE180872233}"/>
                </a:ext>
              </a:extLst>
            </p:cNvPr>
            <p:cNvSpPr/>
            <p:nvPr/>
          </p:nvSpPr>
          <p:spPr>
            <a:xfrm>
              <a:off x="8522202" y="4229923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7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6FF4F9-47F4-4920-83E6-DEE81BCA3F75}"/>
                </a:ext>
              </a:extLst>
            </p:cNvPr>
            <p:cNvSpPr/>
            <p:nvPr/>
          </p:nvSpPr>
          <p:spPr>
            <a:xfrm>
              <a:off x="8522202" y="4912033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9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E5FFAF1-3F16-4F6C-810E-D1571798CB9E}"/>
                </a:ext>
              </a:extLst>
            </p:cNvPr>
            <p:cNvSpPr/>
            <p:nvPr/>
          </p:nvSpPr>
          <p:spPr>
            <a:xfrm>
              <a:off x="189470" y="2857081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3F24208-9DCC-4EF1-A653-E41208C89EC8}"/>
                </a:ext>
              </a:extLst>
            </p:cNvPr>
            <p:cNvSpPr/>
            <p:nvPr/>
          </p:nvSpPr>
          <p:spPr>
            <a:xfrm>
              <a:off x="189470" y="3526738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1FC5FB6-0C37-45EF-A6E0-9C315859BC17}"/>
                </a:ext>
              </a:extLst>
            </p:cNvPr>
            <p:cNvSpPr/>
            <p:nvPr/>
          </p:nvSpPr>
          <p:spPr>
            <a:xfrm>
              <a:off x="189470" y="4204918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6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5E4E350-842D-4AD2-A814-D410D3FF799A}"/>
                </a:ext>
              </a:extLst>
            </p:cNvPr>
            <p:cNvSpPr/>
            <p:nvPr/>
          </p:nvSpPr>
          <p:spPr>
            <a:xfrm>
              <a:off x="189470" y="4883098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8</a:t>
              </a:r>
              <a:endParaRPr lang="ko-KR" altLang="en-US" sz="800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FB42440-392C-42FE-BBAC-65BB9D042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" y="2401702"/>
              <a:ext cx="7256344" cy="65719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7F42D92-8F5A-4B95-A057-BDC10C72D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06" y="3049608"/>
              <a:ext cx="7256344" cy="70457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6675A44-7447-40A7-AC24-42A8237C4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06" y="3720168"/>
              <a:ext cx="7256344" cy="70457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8C7224E-9E48-4E78-A98A-C6376BDFE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06" y="4402088"/>
              <a:ext cx="7256344" cy="69321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모서리가 둥근 직사각형 12">
              <a:extLst>
                <a:ext uri="{FF2B5EF4-FFF2-40B4-BE49-F238E27FC236}">
                  <a16:creationId xmlns:a16="http://schemas.microsoft.com/office/drawing/2014/main" id="{58523BA3-8D9D-4022-AD4B-5FC5F53A2CB4}"/>
                </a:ext>
              </a:extLst>
            </p:cNvPr>
            <p:cNvSpPr/>
            <p:nvPr/>
          </p:nvSpPr>
          <p:spPr>
            <a:xfrm>
              <a:off x="-68368" y="1543049"/>
              <a:ext cx="2251680" cy="3600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Module</a:t>
              </a:r>
              <a:endParaRPr lang="ko-KR" altLang="en-US" sz="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화살표: 아래쪽 49">
              <a:extLst>
                <a:ext uri="{FF2B5EF4-FFF2-40B4-BE49-F238E27FC236}">
                  <a16:creationId xmlns:a16="http://schemas.microsoft.com/office/drawing/2014/main" id="{79663010-C36C-488B-975F-CDF452DB8CF5}"/>
                </a:ext>
              </a:extLst>
            </p:cNvPr>
            <p:cNvSpPr/>
            <p:nvPr/>
          </p:nvSpPr>
          <p:spPr>
            <a:xfrm>
              <a:off x="728153" y="1920547"/>
              <a:ext cx="410593" cy="3600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6144519A-E2B5-46F8-821E-08871F3AF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021" y="3138758"/>
            <a:ext cx="1550424" cy="15387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4D7A557-0279-4A8B-B501-4E2F90B27A1C}"/>
              </a:ext>
            </a:extLst>
          </p:cNvPr>
          <p:cNvSpPr txBox="1"/>
          <p:nvPr/>
        </p:nvSpPr>
        <p:spPr>
          <a:xfrm>
            <a:off x="4953000" y="1029016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ial Narrow" panose="020B0606020202030204" pitchFamily="34" charset="0"/>
              </a:rPr>
              <a:t>EVK </a:t>
            </a:r>
            <a:r>
              <a:rPr lang="ko-KR" altLang="en-US" sz="1050" dirty="0">
                <a:latin typeface="Arial Narrow" panose="020B0606020202030204" pitchFamily="34" charset="0"/>
              </a:rPr>
              <a:t>평가</a:t>
            </a:r>
            <a:endParaRPr lang="en-US" altLang="ko-KR" sz="1050" dirty="0">
              <a:latin typeface="Arial Narrow" panose="020B0606020202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9A11DD-BB70-4F9E-BE57-05D1A7FB17EB}"/>
              </a:ext>
            </a:extLst>
          </p:cNvPr>
          <p:cNvSpPr txBox="1"/>
          <p:nvPr/>
        </p:nvSpPr>
        <p:spPr>
          <a:xfrm>
            <a:off x="6988210" y="112902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Arial Narrow" panose="020B0606020202030204" pitchFamily="34" charset="0"/>
              </a:rPr>
              <a:t>장비셋업</a:t>
            </a:r>
            <a:endParaRPr lang="en-US" altLang="ko-KR" sz="1050" dirty="0">
              <a:latin typeface="Arial Narrow" panose="020B0606020202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7F4E91-ED86-47CB-BCC9-9235106DA2D0}"/>
              </a:ext>
            </a:extLst>
          </p:cNvPr>
          <p:cNvSpPr txBox="1"/>
          <p:nvPr/>
        </p:nvSpPr>
        <p:spPr>
          <a:xfrm>
            <a:off x="7557336" y="1027082"/>
            <a:ext cx="10182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Arial Narrow" panose="020B0606020202030204" pitchFamily="34" charset="0"/>
              </a:rPr>
              <a:t>Cal. </a:t>
            </a:r>
            <a:r>
              <a:rPr lang="ko-KR" altLang="en-US" sz="1050" dirty="0">
                <a:latin typeface="Arial Narrow" panose="020B0606020202030204" pitchFamily="34" charset="0"/>
              </a:rPr>
              <a:t>알고리즘 </a:t>
            </a:r>
            <a:endParaRPr lang="en-US" altLang="ko-KR" sz="1050" dirty="0">
              <a:latin typeface="Arial Narrow" panose="020B0606020202030204" pitchFamily="34" charset="0"/>
            </a:endParaRPr>
          </a:p>
          <a:p>
            <a:pPr algn="ctr"/>
            <a:r>
              <a:rPr lang="ko-KR" altLang="en-US" sz="1050" dirty="0">
                <a:latin typeface="Arial Narrow" panose="020B0606020202030204" pitchFamily="34" charset="0"/>
              </a:rPr>
              <a:t>내재화</a:t>
            </a:r>
            <a:endParaRPr lang="en-US" altLang="ko-KR" sz="1050" dirty="0"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976B92-B4BC-4EFF-9BFC-B5C37DA9C154}"/>
              </a:ext>
            </a:extLst>
          </p:cNvPr>
          <p:cNvSpPr txBox="1"/>
          <p:nvPr/>
        </p:nvSpPr>
        <p:spPr>
          <a:xfrm>
            <a:off x="6063607" y="113905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Arial Narrow" panose="020B0606020202030204" pitchFamily="34" charset="0"/>
              </a:rPr>
              <a:t>장비발주</a:t>
            </a:r>
            <a:endParaRPr lang="en-US" altLang="ko-KR" sz="1050" dirty="0">
              <a:latin typeface="Arial Narrow" panose="020B0606020202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710F9E-FDBE-4AED-8698-845DF539F19B}"/>
              </a:ext>
            </a:extLst>
          </p:cNvPr>
          <p:cNvSpPr txBox="1"/>
          <p:nvPr/>
        </p:nvSpPr>
        <p:spPr>
          <a:xfrm>
            <a:off x="4677409" y="1213226"/>
            <a:ext cx="1200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ial Narrow" panose="020B0606020202030204" pitchFamily="34" charset="0"/>
              </a:rPr>
              <a:t>M-LiDAR </a:t>
            </a:r>
            <a:r>
              <a:rPr lang="ko-KR" altLang="en-US" sz="1050" dirty="0">
                <a:latin typeface="Arial Narrow" panose="020B0606020202030204" pitchFamily="34" charset="0"/>
              </a:rPr>
              <a:t>완료보고</a:t>
            </a:r>
            <a:endParaRPr lang="en-US" altLang="ko-KR" sz="1050" dirty="0">
              <a:latin typeface="Arial Narrow" panose="020B060602020203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C04F51-640E-4413-BE2F-99CB19D30150}"/>
              </a:ext>
            </a:extLst>
          </p:cNvPr>
          <p:cNvCxnSpPr/>
          <p:nvPr/>
        </p:nvCxnSpPr>
        <p:spPr>
          <a:xfrm>
            <a:off x="5329646" y="1481869"/>
            <a:ext cx="9579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CE2EF6B-8AB2-4F69-952C-94571096B2DF}"/>
              </a:ext>
            </a:extLst>
          </p:cNvPr>
          <p:cNvCxnSpPr>
            <a:cxnSpLocks/>
          </p:cNvCxnSpPr>
          <p:nvPr/>
        </p:nvCxnSpPr>
        <p:spPr>
          <a:xfrm>
            <a:off x="6291525" y="1481869"/>
            <a:ext cx="12658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10146B2-66F7-4D45-BE29-47B76C4D6CB2}"/>
              </a:ext>
            </a:extLst>
          </p:cNvPr>
          <p:cNvCxnSpPr>
            <a:cxnSpLocks/>
          </p:cNvCxnSpPr>
          <p:nvPr/>
        </p:nvCxnSpPr>
        <p:spPr>
          <a:xfrm>
            <a:off x="7557336" y="1481869"/>
            <a:ext cx="60481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9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B92E-9091-F7F4-DF05-715E037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ko-KR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(Geometry)</a:t>
            </a:r>
            <a:endParaRPr lang="ko-KR" altLang="en-US" b="1" dirty="0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A489-DCD9-44A9-ADE9-3FB2FD6F5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E060D9-4042-32C4-7518-7D771E27F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72365"/>
              </p:ext>
            </p:extLst>
          </p:nvPr>
        </p:nvGraphicFramePr>
        <p:xfrm>
          <a:off x="220256" y="1040401"/>
          <a:ext cx="9507944" cy="539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561">
                  <a:extLst>
                    <a:ext uri="{9D8B030D-6E8A-4147-A177-3AD203B41FA5}">
                      <a16:colId xmlns:a16="http://schemas.microsoft.com/office/drawing/2014/main" val="3709035293"/>
                    </a:ext>
                  </a:extLst>
                </a:gridCol>
                <a:gridCol w="1364813">
                  <a:extLst>
                    <a:ext uri="{9D8B030D-6E8A-4147-A177-3AD203B41FA5}">
                      <a16:colId xmlns:a16="http://schemas.microsoft.com/office/drawing/2014/main" val="3861916222"/>
                    </a:ext>
                  </a:extLst>
                </a:gridCol>
                <a:gridCol w="3586785">
                  <a:extLst>
                    <a:ext uri="{9D8B030D-6E8A-4147-A177-3AD203B41FA5}">
                      <a16:colId xmlns:a16="http://schemas.microsoft.com/office/drawing/2014/main" val="3063225207"/>
                    </a:ext>
                  </a:extLst>
                </a:gridCol>
                <a:gridCol w="3586785">
                  <a:extLst>
                    <a:ext uri="{9D8B030D-6E8A-4147-A177-3AD203B41FA5}">
                      <a16:colId xmlns:a16="http://schemas.microsoft.com/office/drawing/2014/main" val="2384178425"/>
                    </a:ext>
                  </a:extLst>
                </a:gridCol>
              </a:tblGrid>
              <a:tr h="643146">
                <a:tc gridSpan="2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LED chart type</a:t>
                      </a:r>
                      <a:endParaRPr lang="en-US" altLang="ko-KR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Checkerboard chart type</a:t>
                      </a:r>
                      <a:endParaRPr lang="en-US" altLang="ko-KR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424854"/>
                  </a:ext>
                </a:extLst>
              </a:tr>
              <a:tr h="809120">
                <a:tc gridSpan="2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단일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Back light/Front light/Tx light</a:t>
                      </a:r>
                      <a:endParaRPr lang="en-US" altLang="ko-KR" sz="14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* Chart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의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light source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가 없음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628155"/>
                  </a:ext>
                </a:extLst>
              </a:tr>
              <a:tr h="809120">
                <a:tc rowSpan="4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장단점 비교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Geo cal.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정확도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왜곡 보정 효과가 다소 낮음</a:t>
                      </a: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af-ZA" sz="1200" b="0" kern="1200" dirty="0">
                          <a:solidFill>
                            <a:schemeClr val="tx1"/>
                          </a:solidFill>
                          <a:effectLst/>
                        </a:rPr>
                        <a:t>Chart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제작 공정상 조립오차 발생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왜곡 보정 효과가 높음</a:t>
                      </a: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af-ZA" sz="1200" b="0" kern="1200" dirty="0">
                          <a:solidFill>
                            <a:schemeClr val="tx1"/>
                          </a:solidFill>
                          <a:effectLst/>
                        </a:rPr>
                        <a:t>Chart design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을 인쇄하는 방식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689464"/>
                  </a:ext>
                </a:extLst>
              </a:tr>
              <a:tr h="518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부피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소형화 가능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큰 공간 필요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b="0" kern="1200" dirty="0">
                          <a:solidFill>
                            <a:schemeClr val="tx1"/>
                          </a:solidFill>
                          <a:effectLst/>
                        </a:rPr>
                        <a:t>* Chart + IR light source</a:t>
                      </a:r>
                      <a:endParaRPr lang="af-ZA" altLang="ko-KR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881536"/>
                  </a:ext>
                </a:extLst>
              </a:tr>
              <a:tr h="518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차트 수정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불가능함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Chart design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수정 후 인쇄하므로 용이함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655521"/>
                  </a:ext>
                </a:extLst>
              </a:tr>
              <a:tr h="518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Rx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해상도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저해상도 </a:t>
                      </a:r>
                      <a:r>
                        <a:rPr lang="af-ZA" sz="1200" b="0" kern="1200" dirty="0">
                          <a:solidFill>
                            <a:schemeClr val="tx1"/>
                          </a:solidFill>
                          <a:effectLst/>
                        </a:rPr>
                        <a:t>Rx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에서도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effectLst/>
                        </a:rPr>
                        <a:t>detection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 우수함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</a:rPr>
                        <a:t>SPAD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에 적합</a:t>
                      </a:r>
                      <a:endParaRPr lang="en-US" altLang="ko-KR" sz="1200" b="0" kern="12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285750" indent="-28575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</a:rPr>
                        <a:t>해상도 나누는 기준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</a:rPr>
                        <a:t>(?)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저해상도 </a:t>
                      </a:r>
                      <a:r>
                        <a:rPr lang="af-ZA" sz="1200" b="0" kern="1200" dirty="0">
                          <a:solidFill>
                            <a:schemeClr val="tx1"/>
                          </a:solidFill>
                          <a:effectLst/>
                        </a:rPr>
                        <a:t>Rx</a:t>
                      </a:r>
                      <a:r>
                        <a:rPr lang="af-ZA" altLang="ko-KR" sz="12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경우 </a:t>
                      </a:r>
                      <a:br>
                        <a:rPr lang="ko-KR" altLang="en-US" sz="1200" b="0" kern="12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af-ZA" sz="1200" b="0" kern="1200" dirty="0">
                          <a:solidFill>
                            <a:schemeClr val="tx1"/>
                          </a:solidFill>
                          <a:effectLst/>
                        </a:rPr>
                        <a:t>corner detection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의 어려움 존재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942175"/>
                  </a:ext>
                </a:extLst>
              </a:tr>
              <a:tr h="1517617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kern="1200" noProof="0">
                          <a:effectLst/>
                          <a:latin typeface="LG Smart UI Regular"/>
                        </a:rPr>
                        <a:t>Schematics</a:t>
                      </a:r>
                      <a:endParaRPr lang="ko-KR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255000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671697-1546-33C4-4C35-A57081A16AAC}"/>
              </a:ext>
            </a:extLst>
          </p:cNvPr>
          <p:cNvGrpSpPr/>
          <p:nvPr/>
        </p:nvGrpSpPr>
        <p:grpSpPr>
          <a:xfrm>
            <a:off x="2781102" y="5108427"/>
            <a:ext cx="6456405" cy="1066389"/>
            <a:chOff x="2915383" y="4124251"/>
            <a:chExt cx="6528345" cy="1099139"/>
          </a:xfrm>
        </p:grpSpPr>
        <p:pic>
          <p:nvPicPr>
            <p:cNvPr id="7" name="Picture 2" descr="enter image description here">
              <a:extLst>
                <a:ext uri="{FF2B5EF4-FFF2-40B4-BE49-F238E27FC236}">
                  <a16:creationId xmlns:a16="http://schemas.microsoft.com/office/drawing/2014/main" id="{A960BCDB-DA43-FAAD-C7E2-D04C27C41A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6" t="44474" r="39089" b="29571"/>
            <a:stretch/>
          </p:blipFill>
          <p:spPr bwMode="auto">
            <a:xfrm>
              <a:off x="4953239" y="4124251"/>
              <a:ext cx="1167901" cy="108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8D7B4F-AC08-694A-F5C3-2FA3975F1FDC}"/>
                </a:ext>
              </a:extLst>
            </p:cNvPr>
            <p:cNvSpPr/>
            <p:nvPr/>
          </p:nvSpPr>
          <p:spPr>
            <a:xfrm>
              <a:off x="2915383" y="4142490"/>
              <a:ext cx="1248163" cy="1080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텍스트, 바둑판식이(가) 표시된 사진&#10;&#10;자동 생성된 설명">
              <a:extLst>
                <a:ext uri="{FF2B5EF4-FFF2-40B4-BE49-F238E27FC236}">
                  <a16:creationId xmlns:a16="http://schemas.microsoft.com/office/drawing/2014/main" id="{2E6FA9C7-95A4-0854-2328-D1B92C5F7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44" t="72384" r="66570" b="10491"/>
            <a:stretch/>
          </p:blipFill>
          <p:spPr>
            <a:xfrm>
              <a:off x="8653879" y="4124251"/>
              <a:ext cx="789849" cy="1080900"/>
            </a:xfrm>
            <a:prstGeom prst="rect">
              <a:avLst/>
            </a:prstGeom>
          </p:spPr>
        </p:pic>
        <p:pic>
          <p:nvPicPr>
            <p:cNvPr id="13" name="그림 12" descr="텍스트, 실내, 바둑판식, 타일이(가) 표시된 사진&#10;&#10;자동 생성된 설명">
              <a:extLst>
                <a:ext uri="{FF2B5EF4-FFF2-40B4-BE49-F238E27FC236}">
                  <a16:creationId xmlns:a16="http://schemas.microsoft.com/office/drawing/2014/main" id="{F8AD8A25-E24D-3839-2BE4-E67AFF389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5" t="72778" r="67482" b="12273"/>
            <a:stretch/>
          </p:blipFill>
          <p:spPr>
            <a:xfrm>
              <a:off x="6835321" y="4124251"/>
              <a:ext cx="789849" cy="1065241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2C328D5-88F0-4561-EB47-9693D81E34CB}"/>
                </a:ext>
              </a:extLst>
            </p:cNvPr>
            <p:cNvCxnSpPr>
              <a:cxnSpLocks/>
            </p:cNvCxnSpPr>
            <p:nvPr/>
          </p:nvCxnSpPr>
          <p:spPr>
            <a:xfrm>
              <a:off x="7805459" y="4979919"/>
              <a:ext cx="623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707C7F-FC17-C5DA-85E4-0E67F93B0911}"/>
                </a:ext>
              </a:extLst>
            </p:cNvPr>
            <p:cNvSpPr txBox="1"/>
            <p:nvPr/>
          </p:nvSpPr>
          <p:spPr>
            <a:xfrm>
              <a:off x="7796337" y="4363219"/>
              <a:ext cx="599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/>
                <a:t>find</a:t>
              </a:r>
            </a:p>
            <a:p>
              <a:pPr algn="ctr"/>
              <a:r>
                <a:rPr lang="en-US" altLang="ko-KR" sz="1200"/>
                <a:t>center</a:t>
              </a:r>
              <a:endParaRPr lang="ko-KR" alt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DCB4EE-4F90-87B1-0150-CAE40F93DE20}"/>
                </a:ext>
              </a:extLst>
            </p:cNvPr>
            <p:cNvSpPr txBox="1"/>
            <p:nvPr/>
          </p:nvSpPr>
          <p:spPr>
            <a:xfrm>
              <a:off x="4193122" y="4335005"/>
              <a:ext cx="585545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/>
                <a:t>Find</a:t>
              </a:r>
            </a:p>
            <a:p>
              <a:pPr algn="ctr"/>
              <a:r>
                <a:rPr lang="en-US" altLang="ko-KR" sz="1200"/>
                <a:t>center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5AA06EA-91A5-D54F-73C8-36207EBB9CE7}"/>
                </a:ext>
              </a:extLst>
            </p:cNvPr>
            <p:cNvCxnSpPr>
              <a:cxnSpLocks/>
            </p:cNvCxnSpPr>
            <p:nvPr/>
          </p:nvCxnSpPr>
          <p:spPr>
            <a:xfrm>
              <a:off x="4277154" y="4843123"/>
              <a:ext cx="623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9402C0E-EB9D-7A1C-EC38-525A5019E63D}"/>
                </a:ext>
              </a:extLst>
            </p:cNvPr>
            <p:cNvSpPr/>
            <p:nvPr/>
          </p:nvSpPr>
          <p:spPr>
            <a:xfrm>
              <a:off x="3225248" y="4353244"/>
              <a:ext cx="627530" cy="627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44F7878-768E-45F5-B421-BCDF122D7111}"/>
              </a:ext>
            </a:extLst>
          </p:cNvPr>
          <p:cNvSpPr txBox="1"/>
          <p:nvPr/>
        </p:nvSpPr>
        <p:spPr>
          <a:xfrm>
            <a:off x="0" y="635007"/>
            <a:ext cx="26981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XY Cal Chart type comparison</a:t>
            </a:r>
            <a:endParaRPr lang="ko-KR" altLang="en-US" sz="1300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1BFC-1010-4817-B5DD-AFD7F13039C6}"/>
              </a:ext>
            </a:extLst>
          </p:cNvPr>
          <p:cNvSpPr txBox="1"/>
          <p:nvPr/>
        </p:nvSpPr>
        <p:spPr>
          <a:xfrm>
            <a:off x="-2444817" y="2618072"/>
            <a:ext cx="1559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낮은 해상도를 다른 방법으로 </a:t>
            </a:r>
            <a:r>
              <a:rPr lang="ko-KR" altLang="en-US" dirty="0" err="1"/>
              <a:t>증가시킬수있는</a:t>
            </a:r>
            <a:r>
              <a:rPr lang="ko-KR" altLang="en-US" dirty="0"/>
              <a:t> 방법</a:t>
            </a:r>
          </a:p>
        </p:txBody>
      </p:sp>
    </p:spTree>
    <p:extLst>
      <p:ext uri="{BB962C8B-B14F-4D97-AF65-F5344CB8AC3E}">
        <p14:creationId xmlns:p14="http://schemas.microsoft.com/office/powerpoint/2010/main" val="42168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(Geometry)</a:t>
            </a:r>
            <a:endParaRPr lang="ko-KR" altLang="en-US" sz="1800" b="1" dirty="0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DC72E79-E2D5-4A27-87A6-C82CE12DA4E8}"/>
              </a:ext>
            </a:extLst>
          </p:cNvPr>
          <p:cNvGrpSpPr/>
          <p:nvPr/>
        </p:nvGrpSpPr>
        <p:grpSpPr>
          <a:xfrm>
            <a:off x="6251099" y="1233402"/>
            <a:ext cx="2988887" cy="884711"/>
            <a:chOff x="426344" y="745053"/>
            <a:chExt cx="2988887" cy="884711"/>
          </a:xfrm>
        </p:grpSpPr>
        <p:sp>
          <p:nvSpPr>
            <p:cNvPr id="2" name="화살표: 위쪽/아래쪽 1">
              <a:extLst>
                <a:ext uri="{FF2B5EF4-FFF2-40B4-BE49-F238E27FC236}">
                  <a16:creationId xmlns:a16="http://schemas.microsoft.com/office/drawing/2014/main" id="{A6759B07-D8BA-407A-BFCD-2CFBB2188838}"/>
                </a:ext>
              </a:extLst>
            </p:cNvPr>
            <p:cNvSpPr/>
            <p:nvPr/>
          </p:nvSpPr>
          <p:spPr>
            <a:xfrm>
              <a:off x="3336218" y="1259014"/>
              <a:ext cx="79013" cy="370750"/>
            </a:xfrm>
            <a:prstGeom prst="upDownArrow">
              <a:avLst>
                <a:gd name="adj1" fmla="val 50000"/>
                <a:gd name="adj2" fmla="val 14622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B5E91C94-77E3-48D7-A750-C6884F975D0B}"/>
                    </a:ext>
                  </a:extLst>
                </p:cNvPr>
                <p:cNvSpPr txBox="1"/>
                <p:nvPr/>
              </p:nvSpPr>
              <p:spPr>
                <a:xfrm>
                  <a:off x="426344" y="745053"/>
                  <a:ext cx="291163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𝐹𝑂𝑉</m:t>
                      </m:r>
                    </m:oMath>
                  </a14:m>
                  <a:r>
                    <a:rPr lang="en-US" altLang="ko-KR" sz="1200" dirty="0"/>
                    <a:t>: </a:t>
                  </a:r>
                  <a:br>
                    <a:rPr lang="en-US" altLang="ko-KR" sz="1200" dirty="0"/>
                  </a:br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𝐿𝐸𝐷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𝐶h𝑎𝑟𝑡</m:t>
                      </m:r>
                    </m:oMath>
                  </a14:m>
                  <a:r>
                    <a:rPr lang="en-US" altLang="ko-KR" sz="1200" dirty="0"/>
                    <a:t>:</a:t>
                  </a:r>
                  <a:br>
                    <a:rPr lang="en-US" altLang="ko-KR" sz="1200" dirty="0"/>
                  </a:br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𝑚𝑜𝑡𝑜𝑟</m:t>
                      </m:r>
                    </m:oMath>
                  </a14:m>
                  <a:r>
                    <a:rPr lang="en-US" altLang="ko-KR" sz="1200" dirty="0"/>
                    <a:t>:      (rotation motion)</a:t>
                  </a:r>
                  <a:br>
                    <a:rPr lang="en-US" altLang="ko-KR" sz="1200" dirty="0"/>
                  </a:br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𝑠𝑡𝑎𝑔𝑒</m:t>
                      </m:r>
                    </m:oMath>
                  </a14:m>
                  <a:r>
                    <a:rPr lang="en-US" altLang="ko-KR" sz="1200" dirty="0"/>
                    <a:t>:             (translation motion)</a:t>
                  </a:r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B5E91C94-77E3-48D7-A750-C6884F975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44" y="745053"/>
                  <a:ext cx="2911631" cy="830997"/>
                </a:xfrm>
                <a:prstGeom prst="rect">
                  <a:avLst/>
                </a:prstGeom>
                <a:blipFill>
                  <a:blip r:embed="rId4"/>
                  <a:stretch>
                    <a:fillRect r="-1883" b="-43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92869D9F-49F4-4C24-866C-BEB392BE5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784" y="890642"/>
              <a:ext cx="355323" cy="219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E9BC3999-AA26-43D1-8ABB-6EE5F2C1D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6464" y="1080616"/>
              <a:ext cx="355323" cy="2195"/>
            </a:xfrm>
            <a:prstGeom prst="line">
              <a:avLst/>
            </a:prstGeom>
            <a:ln w="12700">
              <a:solidFill>
                <a:srgbClr val="0000F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08D7CB2B-2D24-4920-B659-3162A6E1EA4C}"/>
                </a:ext>
              </a:extLst>
            </p:cNvPr>
            <p:cNvGrpSpPr/>
            <p:nvPr/>
          </p:nvGrpSpPr>
          <p:grpSpPr>
            <a:xfrm>
              <a:off x="1598218" y="1186806"/>
              <a:ext cx="151372" cy="151372"/>
              <a:chOff x="6228070" y="3881455"/>
              <a:chExt cx="216000" cy="216000"/>
            </a:xfrm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E84D97FA-C8D4-4168-A03F-F69D26B0D996}"/>
                  </a:ext>
                </a:extLst>
              </p:cNvPr>
              <p:cNvSpPr/>
              <p:nvPr/>
            </p:nvSpPr>
            <p:spPr>
              <a:xfrm>
                <a:off x="6228070" y="3881455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71B33E4F-ED2A-4AB2-92C5-BA701C534157}"/>
                  </a:ext>
                </a:extLst>
              </p:cNvPr>
              <p:cNvSpPr/>
              <p:nvPr/>
            </p:nvSpPr>
            <p:spPr>
              <a:xfrm>
                <a:off x="6281938" y="3934788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0A397E0-B350-401E-BF4C-C4CC274D52CC}"/>
                </a:ext>
              </a:extLst>
            </p:cNvPr>
            <p:cNvSpPr/>
            <p:nvPr/>
          </p:nvSpPr>
          <p:spPr>
            <a:xfrm>
              <a:off x="1482271" y="1359880"/>
              <a:ext cx="408206" cy="184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화살표: 원형 2">
              <a:extLst>
                <a:ext uri="{FF2B5EF4-FFF2-40B4-BE49-F238E27FC236}">
                  <a16:creationId xmlns:a16="http://schemas.microsoft.com/office/drawing/2014/main" id="{E75D3053-3D3C-49A6-BDB1-5624CB5D689C}"/>
                </a:ext>
              </a:extLst>
            </p:cNvPr>
            <p:cNvSpPr/>
            <p:nvPr/>
          </p:nvSpPr>
          <p:spPr>
            <a:xfrm>
              <a:off x="2958562" y="1080616"/>
              <a:ext cx="296105" cy="270700"/>
            </a:xfrm>
            <a:prstGeom prst="circularArrow">
              <a:avLst>
                <a:gd name="adj1" fmla="val 5681"/>
                <a:gd name="adj2" fmla="val 1021850"/>
                <a:gd name="adj3" fmla="val 20733182"/>
                <a:gd name="adj4" fmla="val 3587375"/>
                <a:gd name="adj5" fmla="val 1159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9" name="TextBox 368">
            <a:extLst>
              <a:ext uri="{FF2B5EF4-FFF2-40B4-BE49-F238E27FC236}">
                <a16:creationId xmlns:a16="http://schemas.microsoft.com/office/drawing/2014/main" id="{E8E70217-0A90-4F7A-8327-172E8079C22C}"/>
              </a:ext>
            </a:extLst>
          </p:cNvPr>
          <p:cNvSpPr txBox="1"/>
          <p:nvPr/>
        </p:nvSpPr>
        <p:spPr>
          <a:xfrm>
            <a:off x="244385" y="699618"/>
            <a:ext cx="5755179" cy="149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 Narrow" panose="020B0606020202030204" pitchFamily="34" charset="0"/>
              </a:rPr>
              <a:t>One-chart moving concept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rial Narrow" panose="020B0606020202030204" pitchFamily="34" charset="0"/>
              </a:rPr>
              <a:t>Jasper </a:t>
            </a:r>
            <a:r>
              <a:rPr lang="ko-KR" altLang="en-US" sz="1200" dirty="0">
                <a:latin typeface="Arial Narrow" panose="020B0606020202030204" pitchFamily="34" charset="0"/>
              </a:rPr>
              <a:t>방식의 </a:t>
            </a:r>
            <a:r>
              <a:rPr lang="en-US" altLang="ko-KR" sz="1200" dirty="0">
                <a:latin typeface="Arial Narrow" panose="020B0606020202030204" pitchFamily="34" charset="0"/>
              </a:rPr>
              <a:t>chart </a:t>
            </a:r>
            <a:r>
              <a:rPr lang="ko-KR" altLang="en-US" sz="1200" dirty="0">
                <a:latin typeface="Arial Narrow" panose="020B0606020202030204" pitchFamily="34" charset="0"/>
              </a:rPr>
              <a:t>병진운동 </a:t>
            </a:r>
            <a:r>
              <a:rPr lang="en-US" altLang="ko-KR" sz="1200" dirty="0">
                <a:latin typeface="Arial Narrow" panose="020B0606020202030204" pitchFamily="34" charset="0"/>
              </a:rPr>
              <a:t>concept + </a:t>
            </a:r>
            <a:r>
              <a:rPr lang="ko-KR" altLang="en-US" sz="1200" dirty="0">
                <a:latin typeface="Arial Narrow" panose="020B0606020202030204" pitchFamily="34" charset="0"/>
              </a:rPr>
              <a:t>회전이 가능한</a:t>
            </a:r>
            <a:r>
              <a:rPr lang="en-US" altLang="ko-KR" sz="1200" dirty="0">
                <a:latin typeface="Arial Narrow" panose="020B0606020202030204" pitchFamily="34" charset="0"/>
              </a:rPr>
              <a:t> LED chart </a:t>
            </a:r>
            <a:r>
              <a:rPr lang="ko-KR" altLang="en-US" sz="1200" dirty="0">
                <a:latin typeface="Arial Narrow" panose="020B0606020202030204" pitchFamily="34" charset="0"/>
              </a:rPr>
              <a:t>방식 접목</a:t>
            </a:r>
            <a:endParaRPr lang="en-US" altLang="ko-KR" sz="1200" dirty="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rial Narrow" panose="020B0606020202030204" pitchFamily="34" charset="0"/>
              </a:rPr>
              <a:t>Lens distortion calibration</a:t>
            </a:r>
            <a:r>
              <a:rPr lang="ko-KR" altLang="en-US" sz="1200" dirty="0">
                <a:latin typeface="Arial Narrow" panose="020B0606020202030204" pitchFamily="34" charset="0"/>
              </a:rPr>
              <a:t> </a:t>
            </a:r>
            <a:r>
              <a:rPr lang="en-US" altLang="ko-KR" sz="1200" dirty="0">
                <a:latin typeface="Arial Narrow" panose="020B0606020202030204" pitchFamily="34" charset="0"/>
              </a:rPr>
              <a:t>method</a:t>
            </a:r>
            <a:r>
              <a:rPr lang="ko-KR" altLang="en-US" sz="1200" dirty="0">
                <a:latin typeface="Arial Narrow" panose="020B0606020202030204" pitchFamily="34" charset="0"/>
              </a:rPr>
              <a:t>에서 요구하는 조건들을 모두 만족  </a:t>
            </a:r>
            <a:r>
              <a:rPr lang="en-US" altLang="ko-KR" sz="1200" dirty="0">
                <a:latin typeface="Arial Narrow" panose="020B0606020202030204" pitchFamily="34" charset="0"/>
              </a:rPr>
              <a:t>→ </a:t>
            </a:r>
            <a:r>
              <a:rPr lang="ko-KR" altLang="en-US" sz="1200" dirty="0">
                <a:latin typeface="Arial Narrow" panose="020B0606020202030204" pitchFamily="34" charset="0"/>
              </a:rPr>
              <a:t>정확도 우수</a:t>
            </a:r>
            <a:endParaRPr lang="en-US" altLang="ko-KR" sz="1200" dirty="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Arial Narrow" panose="020B0606020202030204" pitchFamily="34" charset="0"/>
              </a:rPr>
              <a:t>다양한 모듈의 </a:t>
            </a:r>
            <a:r>
              <a:rPr lang="en-US" altLang="ko-KR" sz="1200" dirty="0">
                <a:latin typeface="Arial Narrow" panose="020B0606020202030204" pitchFamily="34" charset="0"/>
              </a:rPr>
              <a:t>lens cal. </a:t>
            </a:r>
            <a:r>
              <a:rPr lang="ko-KR" altLang="en-US" sz="1200" dirty="0">
                <a:latin typeface="Arial Narrow" panose="020B0606020202030204" pitchFamily="34" charset="0"/>
              </a:rPr>
              <a:t>장비로 활용 가능 </a:t>
            </a:r>
            <a:r>
              <a:rPr lang="en-US" altLang="ko-KR" sz="1200" dirty="0">
                <a:latin typeface="Arial Narrow" panose="020B0606020202030204" pitchFamily="34" charset="0"/>
              </a:rPr>
              <a:t>→ </a:t>
            </a:r>
            <a:r>
              <a:rPr lang="ko-KR" altLang="en-US" sz="1200" dirty="0">
                <a:latin typeface="Arial Narrow" panose="020B0606020202030204" pitchFamily="34" charset="0"/>
              </a:rPr>
              <a:t>범용성 우수</a:t>
            </a:r>
            <a:endParaRPr lang="en-US" altLang="ko-KR" sz="1200" dirty="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Arial Narrow" panose="020B0606020202030204" pitchFamily="34" charset="0"/>
              </a:rPr>
              <a:t>차트 회전이 없는 </a:t>
            </a:r>
            <a:r>
              <a:rPr lang="en-US" altLang="ko-KR" sz="1200" dirty="0">
                <a:latin typeface="Arial Narrow" panose="020B0606020202030204" pitchFamily="34" charset="0"/>
              </a:rPr>
              <a:t>Plane </a:t>
            </a:r>
            <a:r>
              <a:rPr lang="ko-KR" altLang="en-US" sz="1200" dirty="0">
                <a:latin typeface="Arial Narrow" panose="020B0606020202030204" pitchFamily="34" charset="0"/>
              </a:rPr>
              <a:t>상태에서 </a:t>
            </a:r>
            <a:r>
              <a:rPr lang="en-US" altLang="ko-KR" sz="1200" dirty="0">
                <a:latin typeface="Arial Narrow" panose="020B0606020202030204" pitchFamily="34" charset="0"/>
              </a:rPr>
              <a:t>1</a:t>
            </a:r>
            <a:r>
              <a:rPr lang="ko-KR" altLang="en-US" sz="1200" dirty="0">
                <a:latin typeface="Arial Narrow" panose="020B0606020202030204" pitchFamily="34" charset="0"/>
              </a:rPr>
              <a:t>회 촬영</a:t>
            </a:r>
            <a:r>
              <a:rPr lang="en-US" altLang="ko-KR" sz="1200" dirty="0">
                <a:latin typeface="Arial Narrow" panose="020B0606020202030204" pitchFamily="34" charset="0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</a:rPr>
              <a:t>회전 및 병진 운동 후 </a:t>
            </a:r>
            <a:r>
              <a:rPr lang="en-US" altLang="ko-KR" sz="1200" dirty="0">
                <a:latin typeface="Arial Narrow" panose="020B0606020202030204" pitchFamily="34" charset="0"/>
              </a:rPr>
              <a:t>2</a:t>
            </a:r>
            <a:r>
              <a:rPr lang="ko-KR" altLang="en-US" sz="1200" dirty="0">
                <a:latin typeface="Arial Narrow" panose="020B0606020202030204" pitchFamily="34" charset="0"/>
              </a:rPr>
              <a:t>회 촬영</a:t>
            </a:r>
            <a:endParaRPr lang="en-US" altLang="ko-KR" sz="1200" dirty="0">
              <a:latin typeface="Arial Narrow" panose="020B060602020203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621433E-9DE3-412D-8782-7BA51AFB394C}"/>
              </a:ext>
            </a:extLst>
          </p:cNvPr>
          <p:cNvGrpSpPr/>
          <p:nvPr/>
        </p:nvGrpSpPr>
        <p:grpSpPr>
          <a:xfrm>
            <a:off x="4213280" y="4644824"/>
            <a:ext cx="5543550" cy="1814340"/>
            <a:chOff x="4213280" y="4644824"/>
            <a:chExt cx="5543550" cy="181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38C53773-1D7A-46F0-A443-544840B6F419}"/>
                    </a:ext>
                  </a:extLst>
                </p:cNvPr>
                <p:cNvSpPr txBox="1"/>
                <p:nvPr/>
              </p:nvSpPr>
              <p:spPr>
                <a:xfrm>
                  <a:off x="4380091" y="5474559"/>
                  <a:ext cx="2355264" cy="947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  <m:sSub>
                          <m:sSub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9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9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9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⁡(60</m:t>
                        </m:r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9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ko-KR" altLang="en-US" sz="9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  <m:oMath xmlns:m="http://schemas.openxmlformats.org/officeDocument/2006/math"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𝑙𝑜𝑠</m:t>
                        </m:r>
                        <m:sSub>
                          <m:sSubPr>
                            <m:ctrlPr>
                              <a:rPr lang="en-US" altLang="ko-KR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9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altLang="ko-KR" sz="9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altLang="ko-KR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9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⁡(60</m:t>
                            </m:r>
                            <m:r>
                              <a:rPr lang="en-US" altLang="ko-KR" sz="900" i="1">
                                <a:latin typeface="Cambria Math" panose="02040503050406030204" pitchFamily="18" charset="0"/>
                              </a:rPr>
                              <m:t>°</m:t>
                            </m:r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38C53773-1D7A-46F0-A443-544840B6F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1" y="5474559"/>
                  <a:ext cx="2355264" cy="9477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D1F513C-4AF3-4D41-B039-68F417B888C2}"/>
                </a:ext>
              </a:extLst>
            </p:cNvPr>
            <p:cNvGrpSpPr/>
            <p:nvPr/>
          </p:nvGrpSpPr>
          <p:grpSpPr>
            <a:xfrm>
              <a:off x="5920352" y="4644824"/>
              <a:ext cx="3836478" cy="1814340"/>
              <a:chOff x="5731622" y="4641627"/>
              <a:chExt cx="3836478" cy="181434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0B32CD5-578C-4424-9DF7-978C87BD6E23}"/>
                  </a:ext>
                </a:extLst>
              </p:cNvPr>
              <p:cNvGrpSpPr/>
              <p:nvPr/>
            </p:nvGrpSpPr>
            <p:grpSpPr>
              <a:xfrm>
                <a:off x="7376785" y="4771600"/>
                <a:ext cx="961247" cy="1387538"/>
                <a:chOff x="6971282" y="2131751"/>
                <a:chExt cx="1155779" cy="1651408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2DDDB47-1D2C-432A-8104-1D1EC96B2B92}"/>
                    </a:ext>
                  </a:extLst>
                </p:cNvPr>
                <p:cNvSpPr/>
                <p:nvPr/>
              </p:nvSpPr>
              <p:spPr>
                <a:xfrm>
                  <a:off x="6971282" y="2131751"/>
                  <a:ext cx="781373" cy="154795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AABC4E6F-CFF1-4510-BFAC-A58C87192D06}"/>
                    </a:ext>
                  </a:extLst>
                </p:cNvPr>
                <p:cNvSpPr/>
                <p:nvPr/>
              </p:nvSpPr>
              <p:spPr>
                <a:xfrm>
                  <a:off x="7293445" y="2135719"/>
                  <a:ext cx="833616" cy="16474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4BDFE711-C772-420E-8485-EEFD2BCB37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6948" y="4641627"/>
                <a:ext cx="1811152" cy="147415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04CA8035-F792-4D21-95DF-3FA03D8586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31622" y="4641627"/>
                <a:ext cx="1808497" cy="147415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0F2C72F-635F-4DDA-A7EF-AFF20AFBC203}"/>
                  </a:ext>
                </a:extLst>
              </p:cNvPr>
              <p:cNvGrpSpPr/>
              <p:nvPr/>
            </p:nvGrpSpPr>
            <p:grpSpPr>
              <a:xfrm>
                <a:off x="7102298" y="5843157"/>
                <a:ext cx="978022" cy="612810"/>
                <a:chOff x="7336568" y="3836825"/>
                <a:chExt cx="978022" cy="612810"/>
              </a:xfrm>
            </p:grpSpPr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1438FA73-8A92-49A9-867C-AC9B585274E9}"/>
                    </a:ext>
                  </a:extLst>
                </p:cNvPr>
                <p:cNvSpPr/>
                <p:nvPr/>
              </p:nvSpPr>
              <p:spPr>
                <a:xfrm rot="10800000">
                  <a:off x="7464064" y="4061806"/>
                  <a:ext cx="850526" cy="158263"/>
                </a:xfrm>
                <a:prstGeom prst="rect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2D105DD1-CEBB-4A3C-B8C6-38907E1E2AC7}"/>
                    </a:ext>
                  </a:extLst>
                </p:cNvPr>
                <p:cNvSpPr/>
                <p:nvPr/>
              </p:nvSpPr>
              <p:spPr>
                <a:xfrm rot="16200000">
                  <a:off x="7580946" y="4068423"/>
                  <a:ext cx="612810" cy="149614"/>
                </a:xfrm>
                <a:prstGeom prst="rect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9818C081-3C4C-4226-BE70-F626EEF5D792}"/>
                    </a:ext>
                  </a:extLst>
                </p:cNvPr>
                <p:cNvSpPr/>
                <p:nvPr/>
              </p:nvSpPr>
              <p:spPr>
                <a:xfrm>
                  <a:off x="7732200" y="3976802"/>
                  <a:ext cx="306642" cy="30664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7E47EC01-33C1-428B-9EE4-2BC4B09651BC}"/>
                    </a:ext>
                  </a:extLst>
                </p:cNvPr>
                <p:cNvSpPr txBox="1"/>
                <p:nvPr/>
              </p:nvSpPr>
              <p:spPr>
                <a:xfrm>
                  <a:off x="7336568" y="4163626"/>
                  <a:ext cx="54373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module</a:t>
                  </a:r>
                </a:p>
              </p:txBody>
            </p: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E5A1888D-3855-45D5-AF04-E04939CF2B4A}"/>
                    </a:ext>
                  </a:extLst>
                </p:cNvPr>
                <p:cNvGrpSpPr/>
                <p:nvPr/>
              </p:nvGrpSpPr>
              <p:grpSpPr>
                <a:xfrm>
                  <a:off x="7813210" y="4046872"/>
                  <a:ext cx="149614" cy="149614"/>
                  <a:chOff x="6231674" y="5572898"/>
                  <a:chExt cx="216000" cy="216000"/>
                </a:xfrm>
              </p:grpSpPr>
              <p:sp>
                <p:nvSpPr>
                  <p:cNvPr id="257" name="타원 256">
                    <a:extLst>
                      <a:ext uri="{FF2B5EF4-FFF2-40B4-BE49-F238E27FC236}">
                        <a16:creationId xmlns:a16="http://schemas.microsoft.com/office/drawing/2014/main" id="{7D72A3A4-424D-455B-98E2-FD56CEA78029}"/>
                      </a:ext>
                    </a:extLst>
                  </p:cNvPr>
                  <p:cNvSpPr/>
                  <p:nvPr/>
                </p:nvSpPr>
                <p:spPr>
                  <a:xfrm>
                    <a:off x="6231674" y="5572898"/>
                    <a:ext cx="216000" cy="216000"/>
                  </a:xfrm>
                  <a:prstGeom prst="ellipse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D791E7D0-BC16-490F-8878-5D9DDDC8018E}"/>
                      </a:ext>
                    </a:extLst>
                  </p:cNvPr>
                  <p:cNvSpPr/>
                  <p:nvPr/>
                </p:nvSpPr>
                <p:spPr>
                  <a:xfrm>
                    <a:off x="6285541" y="5626232"/>
                    <a:ext cx="108000" cy="108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A471E34C-57EF-4742-BB30-3246E38A7E12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>
                <a:off x="6202112" y="4774606"/>
                <a:ext cx="2885224" cy="0"/>
              </a:xfrm>
              <a:prstGeom prst="line">
                <a:avLst/>
              </a:prstGeom>
              <a:ln w="38100">
                <a:solidFill>
                  <a:srgbClr val="0000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62B2229B-F880-4855-87CE-56C47EE37E6B}"/>
                      </a:ext>
                    </a:extLst>
                  </p:cNvPr>
                  <p:cNvSpPr txBox="1"/>
                  <p:nvPr/>
                </p:nvSpPr>
                <p:spPr>
                  <a:xfrm>
                    <a:off x="6832958" y="5075490"/>
                    <a:ext cx="960654" cy="38396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62B2229B-F880-4855-87CE-56C47EE37E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958" y="5075490"/>
                    <a:ext cx="960654" cy="3839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69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BE9C225-9A6E-4C6D-805F-809C0859D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8442" y="4817037"/>
                <a:ext cx="91" cy="12538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4AC3B3AD-1762-4FA7-9128-D8B0E5EC38EB}"/>
                  </a:ext>
                </a:extLst>
              </p:cNvPr>
              <p:cNvCxnSpPr>
                <a:cxnSpLocks/>
              </p:cNvCxnSpPr>
              <p:nvPr/>
            </p:nvCxnSpPr>
            <p:spPr>
              <a:xfrm rot="21000000">
                <a:off x="6207523" y="4775429"/>
                <a:ext cx="2885224" cy="0"/>
              </a:xfrm>
              <a:prstGeom prst="line">
                <a:avLst/>
              </a:prstGeom>
              <a:ln w="38100">
                <a:solidFill>
                  <a:srgbClr val="0000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49BDAF24-E931-465F-8E9B-0539CEB87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830" y="4761401"/>
                <a:ext cx="3512414" cy="361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원호 84">
                <a:extLst>
                  <a:ext uri="{FF2B5EF4-FFF2-40B4-BE49-F238E27FC236}">
                    <a16:creationId xmlns:a16="http://schemas.microsoft.com/office/drawing/2014/main" id="{4495DF60-7FEC-4211-BC45-977D8BCC0DBF}"/>
                  </a:ext>
                </a:extLst>
              </p:cNvPr>
              <p:cNvSpPr/>
              <p:nvPr/>
            </p:nvSpPr>
            <p:spPr>
              <a:xfrm>
                <a:off x="7268768" y="5717523"/>
                <a:ext cx="686156" cy="585044"/>
              </a:xfrm>
              <a:prstGeom prst="arc">
                <a:avLst>
                  <a:gd name="adj1" fmla="val 16683236"/>
                  <a:gd name="adj2" fmla="val 2106193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5EA60C7B-7116-47CA-A506-3A8FEE582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750882" y="5593875"/>
                    <a:ext cx="286308" cy="1722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5EA60C7B-7116-47CA-A506-3A8FEE582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882" y="5593875"/>
                    <a:ext cx="286308" cy="17229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7021" b="-32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5DEDB4C1-87FA-45C7-BF87-7D20AC1EA302}"/>
                  </a:ext>
                </a:extLst>
              </p:cNvPr>
              <p:cNvGrpSpPr/>
              <p:nvPr/>
            </p:nvGrpSpPr>
            <p:grpSpPr>
              <a:xfrm>
                <a:off x="7648319" y="5761422"/>
                <a:ext cx="374035" cy="374035"/>
                <a:chOff x="5958526" y="3942165"/>
                <a:chExt cx="540000" cy="540000"/>
              </a:xfrm>
            </p:grpSpPr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87936373-1F38-40F4-84A5-3EF078079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8526" y="4480979"/>
                  <a:ext cx="5400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화살표 연결선 103">
                  <a:extLst>
                    <a:ext uri="{FF2B5EF4-FFF2-40B4-BE49-F238E27FC236}">
                      <a16:creationId xmlns:a16="http://schemas.microsoft.com/office/drawing/2014/main" id="{A3E2E312-3193-4034-9318-5E0957639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8526" y="3942165"/>
                  <a:ext cx="0" cy="540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CA70F7C3-DFEB-475C-B16F-DB7D99D265AE}"/>
                </a:ext>
              </a:extLst>
            </p:cNvPr>
            <p:cNvSpPr/>
            <p:nvPr/>
          </p:nvSpPr>
          <p:spPr>
            <a:xfrm>
              <a:off x="4213280" y="5193390"/>
              <a:ext cx="23262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0" dirty="0">
                  <a:solidFill>
                    <a:srgbClr val="00B050"/>
                  </a:solidFill>
                </a:rPr>
                <a:t>2. </a:t>
              </a:r>
              <a:r>
                <a:rPr lang="ko-KR" altLang="en-US" sz="1000" b="0" dirty="0">
                  <a:solidFill>
                    <a:srgbClr val="00B050"/>
                  </a:solidFill>
                </a:rPr>
                <a:t>회전 후 </a:t>
              </a:r>
              <a:r>
                <a:rPr lang="en-US" altLang="ko-KR" sz="1000" b="0" dirty="0">
                  <a:solidFill>
                    <a:srgbClr val="00B050"/>
                  </a:solidFill>
                </a:rPr>
                <a:t>linear stage</a:t>
              </a:r>
              <a:r>
                <a:rPr lang="ko-KR" altLang="en-US" sz="1000" b="0" dirty="0">
                  <a:solidFill>
                    <a:srgbClr val="00B050"/>
                  </a:solidFill>
                </a:rPr>
                <a:t>를 통한 </a:t>
              </a:r>
              <a:r>
                <a:rPr lang="en-US" altLang="ko-KR" sz="1000" b="0" dirty="0">
                  <a:solidFill>
                    <a:srgbClr val="00B050"/>
                  </a:solidFill>
                </a:rPr>
                <a:t>chart</a:t>
              </a:r>
              <a:r>
                <a:rPr lang="ko-KR" altLang="en-US" sz="1000" b="0" dirty="0">
                  <a:solidFill>
                    <a:srgbClr val="00B050"/>
                  </a:solidFill>
                </a:rPr>
                <a:t> 이동</a:t>
              </a:r>
              <a:endParaRPr lang="ko-KR" altLang="en-US" sz="1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0802D25-E5F4-401B-9291-A770D3ACF016}"/>
              </a:ext>
            </a:extLst>
          </p:cNvPr>
          <p:cNvGrpSpPr/>
          <p:nvPr/>
        </p:nvGrpSpPr>
        <p:grpSpPr>
          <a:xfrm>
            <a:off x="329381" y="2322546"/>
            <a:ext cx="4107536" cy="3601937"/>
            <a:chOff x="329381" y="2322546"/>
            <a:chExt cx="4107536" cy="3601937"/>
          </a:xfrm>
        </p:grpSpPr>
        <p:sp>
          <p:nvSpPr>
            <p:cNvPr id="240" name="같음 기호 239">
              <a:extLst>
                <a:ext uri="{FF2B5EF4-FFF2-40B4-BE49-F238E27FC236}">
                  <a16:creationId xmlns:a16="http://schemas.microsoft.com/office/drawing/2014/main" id="{48D19981-14BF-44A2-8D32-57E56501722B}"/>
                </a:ext>
              </a:extLst>
            </p:cNvPr>
            <p:cNvSpPr/>
            <p:nvPr/>
          </p:nvSpPr>
          <p:spPr>
            <a:xfrm rot="19893359">
              <a:off x="1480636" y="4394995"/>
              <a:ext cx="2695521" cy="800487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TopUp">
                <a:rot lat="19251873" lon="17555607" rev="3573027"/>
              </a:camera>
              <a:lightRig rig="flood" dir="t"/>
            </a:scene3d>
            <a:sp3d prstMaterial="metal">
              <a:bevelT w="571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8" name="같음 기호 237">
              <a:extLst>
                <a:ext uri="{FF2B5EF4-FFF2-40B4-BE49-F238E27FC236}">
                  <a16:creationId xmlns:a16="http://schemas.microsoft.com/office/drawing/2014/main" id="{128471C2-B9EF-4EC3-BF22-04688A2E24DA}"/>
                </a:ext>
              </a:extLst>
            </p:cNvPr>
            <p:cNvSpPr/>
            <p:nvPr/>
          </p:nvSpPr>
          <p:spPr>
            <a:xfrm rot="20996001">
              <a:off x="1420154" y="4341008"/>
              <a:ext cx="2705949" cy="800487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OffAxis2Top">
                <a:rot lat="17664864" lon="3433269" rev="17628089"/>
              </a:camera>
              <a:lightRig rig="threePt" dir="t"/>
            </a:scene3d>
            <a:sp3d prstMaterial="matte">
              <a:bevelT w="19050" h="317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정육면체 3">
              <a:extLst>
                <a:ext uri="{FF2B5EF4-FFF2-40B4-BE49-F238E27FC236}">
                  <a16:creationId xmlns:a16="http://schemas.microsoft.com/office/drawing/2014/main" id="{C6841B50-D7AE-4191-80FA-1301A1E5C54A}"/>
                </a:ext>
              </a:extLst>
            </p:cNvPr>
            <p:cNvSpPr/>
            <p:nvPr/>
          </p:nvSpPr>
          <p:spPr>
            <a:xfrm>
              <a:off x="2405080" y="4214646"/>
              <a:ext cx="1025812" cy="685236"/>
            </a:xfrm>
            <a:prstGeom prst="cube">
              <a:avLst>
                <a:gd name="adj" fmla="val 38612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원통형 19">
              <a:extLst>
                <a:ext uri="{FF2B5EF4-FFF2-40B4-BE49-F238E27FC236}">
                  <a16:creationId xmlns:a16="http://schemas.microsoft.com/office/drawing/2014/main" id="{6E66BAEE-B07F-48CF-B544-3089A4BA570A}"/>
                </a:ext>
              </a:extLst>
            </p:cNvPr>
            <p:cNvSpPr/>
            <p:nvPr/>
          </p:nvSpPr>
          <p:spPr>
            <a:xfrm>
              <a:off x="2746516" y="3927791"/>
              <a:ext cx="447032" cy="468859"/>
            </a:xfrm>
            <a:prstGeom prst="can">
              <a:avLst>
                <a:gd name="adj" fmla="val 50075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D001D4D-212F-4B50-B354-32CB23174261}"/>
                </a:ext>
              </a:extLst>
            </p:cNvPr>
            <p:cNvGrpSpPr/>
            <p:nvPr/>
          </p:nvGrpSpPr>
          <p:grpSpPr>
            <a:xfrm>
              <a:off x="329381" y="2322546"/>
              <a:ext cx="2899827" cy="2284424"/>
              <a:chOff x="4833608" y="4187899"/>
              <a:chExt cx="2627150" cy="2069615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7CE1AE9E-FCA7-4A30-8D24-6B4C907CECEB}"/>
                  </a:ext>
                </a:extLst>
              </p:cNvPr>
              <p:cNvSpPr/>
              <p:nvPr/>
            </p:nvSpPr>
            <p:spPr>
              <a:xfrm rot="21421534">
                <a:off x="5744201" y="4187899"/>
                <a:ext cx="86803" cy="2069615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21B2B9A-3C94-423C-A3DE-EEC61E7D98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33608" y="4618543"/>
                <a:ext cx="2035605" cy="1263217"/>
                <a:chOff x="3304027" y="4267155"/>
                <a:chExt cx="2818772" cy="1749220"/>
              </a:xfrm>
              <a:scene3d>
                <a:camera prst="perspectiveHeroicExtremeRightFacing"/>
                <a:lightRig rig="threePt" dir="t"/>
              </a:scene3d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82CDE068-0D80-4590-8296-8A04066EA949}"/>
                    </a:ext>
                  </a:extLst>
                </p:cNvPr>
                <p:cNvSpPr/>
                <p:nvPr/>
              </p:nvSpPr>
              <p:spPr>
                <a:xfrm>
                  <a:off x="3304027" y="4267155"/>
                  <a:ext cx="2818772" cy="17492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001D9B32-509A-43AB-B869-1E02D4B11212}"/>
                    </a:ext>
                  </a:extLst>
                </p:cNvPr>
                <p:cNvGrpSpPr/>
                <p:nvPr/>
              </p:nvGrpSpPr>
              <p:grpSpPr>
                <a:xfrm>
                  <a:off x="3509317" y="4403560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81AB1792-DF65-48AD-9F3F-2BD9E1BD8E5B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4468F7EA-0CD6-455D-83D7-8AFF50FE0CF5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47728E1E-51F5-42C8-BE49-82E27049D1F4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EC4FA3AD-63F0-428E-B995-918B3B1CB75C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DF6D869C-0D83-4D77-8FF6-4A0FD98FAE28}"/>
                    </a:ext>
                  </a:extLst>
                </p:cNvPr>
                <p:cNvGrpSpPr/>
                <p:nvPr/>
              </p:nvGrpSpPr>
              <p:grpSpPr>
                <a:xfrm>
                  <a:off x="3929590" y="4403560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DB3400C3-FF1D-4611-896E-5E81C31907A5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타원 134">
                    <a:extLst>
                      <a:ext uri="{FF2B5EF4-FFF2-40B4-BE49-F238E27FC236}">
                        <a16:creationId xmlns:a16="http://schemas.microsoft.com/office/drawing/2014/main" id="{B6A12E13-2A7A-4FEA-AB76-4538DBEFD139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타원 135">
                    <a:extLst>
                      <a:ext uri="{FF2B5EF4-FFF2-40B4-BE49-F238E27FC236}">
                        <a16:creationId xmlns:a16="http://schemas.microsoft.com/office/drawing/2014/main" id="{EFFCF793-9DEB-425D-9D4C-269D42ACC55A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타원 136">
                    <a:extLst>
                      <a:ext uri="{FF2B5EF4-FFF2-40B4-BE49-F238E27FC236}">
                        <a16:creationId xmlns:a16="http://schemas.microsoft.com/office/drawing/2014/main" id="{869E378D-1C28-459A-B1D6-E8124D615B0B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1" name="그룹 140">
                  <a:extLst>
                    <a:ext uri="{FF2B5EF4-FFF2-40B4-BE49-F238E27FC236}">
                      <a16:creationId xmlns:a16="http://schemas.microsoft.com/office/drawing/2014/main" id="{CD918682-5E27-4DE9-896E-36C9B984F27E}"/>
                    </a:ext>
                  </a:extLst>
                </p:cNvPr>
                <p:cNvGrpSpPr/>
                <p:nvPr/>
              </p:nvGrpSpPr>
              <p:grpSpPr>
                <a:xfrm>
                  <a:off x="4330478" y="4403560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142" name="타원 141">
                    <a:extLst>
                      <a:ext uri="{FF2B5EF4-FFF2-40B4-BE49-F238E27FC236}">
                        <a16:creationId xmlns:a16="http://schemas.microsoft.com/office/drawing/2014/main" id="{B2D2699B-37EF-4243-A280-D99383A3ED11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타원 144">
                    <a:extLst>
                      <a:ext uri="{FF2B5EF4-FFF2-40B4-BE49-F238E27FC236}">
                        <a16:creationId xmlns:a16="http://schemas.microsoft.com/office/drawing/2014/main" id="{E5B14659-736D-422F-9A10-C59ABDD062B6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타원 145">
                    <a:extLst>
                      <a:ext uri="{FF2B5EF4-FFF2-40B4-BE49-F238E27FC236}">
                        <a16:creationId xmlns:a16="http://schemas.microsoft.com/office/drawing/2014/main" id="{B2B4BA9F-0C62-4231-B03F-86E9E92DC02C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타원 148">
                    <a:extLst>
                      <a:ext uri="{FF2B5EF4-FFF2-40B4-BE49-F238E27FC236}">
                        <a16:creationId xmlns:a16="http://schemas.microsoft.com/office/drawing/2014/main" id="{3ED5105F-2510-444B-875D-969A5E452DDC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B2368863-A791-47C2-93B3-E15A1A9DDC89}"/>
                    </a:ext>
                  </a:extLst>
                </p:cNvPr>
                <p:cNvGrpSpPr/>
                <p:nvPr/>
              </p:nvGrpSpPr>
              <p:grpSpPr>
                <a:xfrm>
                  <a:off x="4750751" y="4403560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79273B25-AB44-446A-AED1-E98EACBEB424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DC2A1538-96CA-4DA1-8E95-F8B7BBF13595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타원 154">
                    <a:extLst>
                      <a:ext uri="{FF2B5EF4-FFF2-40B4-BE49-F238E27FC236}">
                        <a16:creationId xmlns:a16="http://schemas.microsoft.com/office/drawing/2014/main" id="{E4964C7B-E5C0-432B-BC26-A39D6F2F209D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타원 155">
                    <a:extLst>
                      <a:ext uri="{FF2B5EF4-FFF2-40B4-BE49-F238E27FC236}">
                        <a16:creationId xmlns:a16="http://schemas.microsoft.com/office/drawing/2014/main" id="{B08429D8-26B8-45A1-A274-3A626F1CC2C6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9" name="그룹 198">
                  <a:extLst>
                    <a:ext uri="{FF2B5EF4-FFF2-40B4-BE49-F238E27FC236}">
                      <a16:creationId xmlns:a16="http://schemas.microsoft.com/office/drawing/2014/main" id="{FB67FFAF-8CCC-430A-BF3A-02F077146A48}"/>
                    </a:ext>
                  </a:extLst>
                </p:cNvPr>
                <p:cNvGrpSpPr/>
                <p:nvPr/>
              </p:nvGrpSpPr>
              <p:grpSpPr>
                <a:xfrm>
                  <a:off x="3509317" y="4797081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200" name="타원 199">
                    <a:extLst>
                      <a:ext uri="{FF2B5EF4-FFF2-40B4-BE49-F238E27FC236}">
                        <a16:creationId xmlns:a16="http://schemas.microsoft.com/office/drawing/2014/main" id="{C5348DA8-C69A-4EE2-8EF7-105179C5E1B1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타원 200">
                    <a:extLst>
                      <a:ext uri="{FF2B5EF4-FFF2-40B4-BE49-F238E27FC236}">
                        <a16:creationId xmlns:a16="http://schemas.microsoft.com/office/drawing/2014/main" id="{43D4402F-4161-4B89-8468-29B2C4E9C019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2" name="타원 201">
                    <a:extLst>
                      <a:ext uri="{FF2B5EF4-FFF2-40B4-BE49-F238E27FC236}">
                        <a16:creationId xmlns:a16="http://schemas.microsoft.com/office/drawing/2014/main" id="{7B219E2E-155A-4197-9B38-226D7121E3EF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3" name="타원 202">
                    <a:extLst>
                      <a:ext uri="{FF2B5EF4-FFF2-40B4-BE49-F238E27FC236}">
                        <a16:creationId xmlns:a16="http://schemas.microsoft.com/office/drawing/2014/main" id="{4D6EB9D4-5E47-48A5-96C0-293F31C6E323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4" name="그룹 203">
                  <a:extLst>
                    <a:ext uri="{FF2B5EF4-FFF2-40B4-BE49-F238E27FC236}">
                      <a16:creationId xmlns:a16="http://schemas.microsoft.com/office/drawing/2014/main" id="{629A2439-F02B-4723-8960-125AB4936AC8}"/>
                    </a:ext>
                  </a:extLst>
                </p:cNvPr>
                <p:cNvGrpSpPr/>
                <p:nvPr/>
              </p:nvGrpSpPr>
              <p:grpSpPr>
                <a:xfrm>
                  <a:off x="3929590" y="4797081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205" name="타원 204">
                    <a:extLst>
                      <a:ext uri="{FF2B5EF4-FFF2-40B4-BE49-F238E27FC236}">
                        <a16:creationId xmlns:a16="http://schemas.microsoft.com/office/drawing/2014/main" id="{2298BC82-E796-45AE-9C62-B9B718E9ECB2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6" name="타원 205">
                    <a:extLst>
                      <a:ext uri="{FF2B5EF4-FFF2-40B4-BE49-F238E27FC236}">
                        <a16:creationId xmlns:a16="http://schemas.microsoft.com/office/drawing/2014/main" id="{CD8DF674-5B52-40E8-A5EB-4E3E0A4A2011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7" name="타원 206">
                    <a:extLst>
                      <a:ext uri="{FF2B5EF4-FFF2-40B4-BE49-F238E27FC236}">
                        <a16:creationId xmlns:a16="http://schemas.microsoft.com/office/drawing/2014/main" id="{2C57E91F-7A6F-49D5-A726-44059811F438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3386D20A-B1AE-4EC2-BBDF-0DA026229EA6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7FEFBAFD-BFAF-403E-A5A7-CA8EB2750A1B}"/>
                    </a:ext>
                  </a:extLst>
                </p:cNvPr>
                <p:cNvGrpSpPr/>
                <p:nvPr/>
              </p:nvGrpSpPr>
              <p:grpSpPr>
                <a:xfrm>
                  <a:off x="4330478" y="4797081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210" name="타원 209">
                    <a:extLst>
                      <a:ext uri="{FF2B5EF4-FFF2-40B4-BE49-F238E27FC236}">
                        <a16:creationId xmlns:a16="http://schemas.microsoft.com/office/drawing/2014/main" id="{B1B7E5A0-46F0-4B37-8672-980B2BBE6783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타원 210">
                    <a:extLst>
                      <a:ext uri="{FF2B5EF4-FFF2-40B4-BE49-F238E27FC236}">
                        <a16:creationId xmlns:a16="http://schemas.microsoft.com/office/drawing/2014/main" id="{6FE9A89F-6360-43AA-BCAA-2871C3DD8125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타원 211">
                    <a:extLst>
                      <a:ext uri="{FF2B5EF4-FFF2-40B4-BE49-F238E27FC236}">
                        <a16:creationId xmlns:a16="http://schemas.microsoft.com/office/drawing/2014/main" id="{56D7873D-9283-48F9-AB51-9DDF5D9AADD8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3" name="타원 212">
                    <a:extLst>
                      <a:ext uri="{FF2B5EF4-FFF2-40B4-BE49-F238E27FC236}">
                        <a16:creationId xmlns:a16="http://schemas.microsoft.com/office/drawing/2014/main" id="{57BF8DFB-0CFB-4B4A-9F66-58660583A0FA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4" name="그룹 213">
                  <a:extLst>
                    <a:ext uri="{FF2B5EF4-FFF2-40B4-BE49-F238E27FC236}">
                      <a16:creationId xmlns:a16="http://schemas.microsoft.com/office/drawing/2014/main" id="{7E8D967A-B56D-4DED-9BB7-2586DEEE06CC}"/>
                    </a:ext>
                  </a:extLst>
                </p:cNvPr>
                <p:cNvGrpSpPr/>
                <p:nvPr/>
              </p:nvGrpSpPr>
              <p:grpSpPr>
                <a:xfrm>
                  <a:off x="4750751" y="4797081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215" name="타원 214">
                    <a:extLst>
                      <a:ext uri="{FF2B5EF4-FFF2-40B4-BE49-F238E27FC236}">
                        <a16:creationId xmlns:a16="http://schemas.microsoft.com/office/drawing/2014/main" id="{6DA33FCA-62BF-4ED0-BBCA-8CB283B86F59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타원 215">
                    <a:extLst>
                      <a:ext uri="{FF2B5EF4-FFF2-40B4-BE49-F238E27FC236}">
                        <a16:creationId xmlns:a16="http://schemas.microsoft.com/office/drawing/2014/main" id="{F3D23AD1-73AC-4333-B65C-A00A7787671B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7" name="타원 216">
                    <a:extLst>
                      <a:ext uri="{FF2B5EF4-FFF2-40B4-BE49-F238E27FC236}">
                        <a16:creationId xmlns:a16="http://schemas.microsoft.com/office/drawing/2014/main" id="{73FE7155-9AFD-4E6A-9784-C9B36E4EE702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8" name="타원 217">
                    <a:extLst>
                      <a:ext uri="{FF2B5EF4-FFF2-40B4-BE49-F238E27FC236}">
                        <a16:creationId xmlns:a16="http://schemas.microsoft.com/office/drawing/2014/main" id="{250137E8-A187-470B-B7E7-9B8099CB5C0A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00A3120D-C6EE-4617-99D9-F34B28B83A5D}"/>
                    </a:ext>
                  </a:extLst>
                </p:cNvPr>
                <p:cNvGrpSpPr/>
                <p:nvPr/>
              </p:nvGrpSpPr>
              <p:grpSpPr>
                <a:xfrm>
                  <a:off x="3509317" y="5181221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220" name="타원 219">
                    <a:extLst>
                      <a:ext uri="{FF2B5EF4-FFF2-40B4-BE49-F238E27FC236}">
                        <a16:creationId xmlns:a16="http://schemas.microsoft.com/office/drawing/2014/main" id="{1BB66F1D-F51A-4FD3-9E27-4A9A424EE01E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" name="타원 220">
                    <a:extLst>
                      <a:ext uri="{FF2B5EF4-FFF2-40B4-BE49-F238E27FC236}">
                        <a16:creationId xmlns:a16="http://schemas.microsoft.com/office/drawing/2014/main" id="{597552BB-9CE0-4153-A4BE-6109068E09DE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" name="타원 221">
                    <a:extLst>
                      <a:ext uri="{FF2B5EF4-FFF2-40B4-BE49-F238E27FC236}">
                        <a16:creationId xmlns:a16="http://schemas.microsoft.com/office/drawing/2014/main" id="{69D5799B-0451-4AC5-AC87-626FE92920DF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" name="타원 222">
                    <a:extLst>
                      <a:ext uri="{FF2B5EF4-FFF2-40B4-BE49-F238E27FC236}">
                        <a16:creationId xmlns:a16="http://schemas.microsoft.com/office/drawing/2014/main" id="{A60D4CE9-AC98-4D3A-A28C-FACE4178165D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8A77F330-D48D-44A6-96E6-B7DF7B750CF1}"/>
                    </a:ext>
                  </a:extLst>
                </p:cNvPr>
                <p:cNvGrpSpPr/>
                <p:nvPr/>
              </p:nvGrpSpPr>
              <p:grpSpPr>
                <a:xfrm>
                  <a:off x="3929590" y="5181221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225" name="타원 224">
                    <a:extLst>
                      <a:ext uri="{FF2B5EF4-FFF2-40B4-BE49-F238E27FC236}">
                        <a16:creationId xmlns:a16="http://schemas.microsoft.com/office/drawing/2014/main" id="{236062DF-7C37-43E8-B56B-2ED5027316B3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타원 225">
                    <a:extLst>
                      <a:ext uri="{FF2B5EF4-FFF2-40B4-BE49-F238E27FC236}">
                        <a16:creationId xmlns:a16="http://schemas.microsoft.com/office/drawing/2014/main" id="{E5C4D8AD-20D8-4A0F-9F5D-C153F25A3587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타원 226">
                    <a:extLst>
                      <a:ext uri="{FF2B5EF4-FFF2-40B4-BE49-F238E27FC236}">
                        <a16:creationId xmlns:a16="http://schemas.microsoft.com/office/drawing/2014/main" id="{C108641D-0F68-4ABE-85B3-C873CBCA7F5E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타원 227">
                    <a:extLst>
                      <a:ext uri="{FF2B5EF4-FFF2-40B4-BE49-F238E27FC236}">
                        <a16:creationId xmlns:a16="http://schemas.microsoft.com/office/drawing/2014/main" id="{D8254B1C-80A9-47C3-9E29-B0D5EE753C62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9" name="그룹 228">
                  <a:extLst>
                    <a:ext uri="{FF2B5EF4-FFF2-40B4-BE49-F238E27FC236}">
                      <a16:creationId xmlns:a16="http://schemas.microsoft.com/office/drawing/2014/main" id="{0A944D1E-2002-4D6C-8B5D-525BFA06B5A3}"/>
                    </a:ext>
                  </a:extLst>
                </p:cNvPr>
                <p:cNvGrpSpPr/>
                <p:nvPr/>
              </p:nvGrpSpPr>
              <p:grpSpPr>
                <a:xfrm>
                  <a:off x="4330478" y="5181221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230" name="타원 229">
                    <a:extLst>
                      <a:ext uri="{FF2B5EF4-FFF2-40B4-BE49-F238E27FC236}">
                        <a16:creationId xmlns:a16="http://schemas.microsoft.com/office/drawing/2014/main" id="{2E446C14-B1AA-47B7-B839-FC4A4C18E804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타원 230">
                    <a:extLst>
                      <a:ext uri="{FF2B5EF4-FFF2-40B4-BE49-F238E27FC236}">
                        <a16:creationId xmlns:a16="http://schemas.microsoft.com/office/drawing/2014/main" id="{99FBEEBD-6A92-449F-A845-DE89A374F9D1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타원 231">
                    <a:extLst>
                      <a:ext uri="{FF2B5EF4-FFF2-40B4-BE49-F238E27FC236}">
                        <a16:creationId xmlns:a16="http://schemas.microsoft.com/office/drawing/2014/main" id="{245270F6-5F4C-4BA0-9580-0714F3894B00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타원 232">
                    <a:extLst>
                      <a:ext uri="{FF2B5EF4-FFF2-40B4-BE49-F238E27FC236}">
                        <a16:creationId xmlns:a16="http://schemas.microsoft.com/office/drawing/2014/main" id="{357074E0-F846-4854-BFF9-D1E11873DE9E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4" name="그룹 233">
                  <a:extLst>
                    <a:ext uri="{FF2B5EF4-FFF2-40B4-BE49-F238E27FC236}">
                      <a16:creationId xmlns:a16="http://schemas.microsoft.com/office/drawing/2014/main" id="{D6C3A90F-D33B-4F46-80B8-D2518F5182D6}"/>
                    </a:ext>
                  </a:extLst>
                </p:cNvPr>
                <p:cNvGrpSpPr/>
                <p:nvPr/>
              </p:nvGrpSpPr>
              <p:grpSpPr>
                <a:xfrm>
                  <a:off x="4750751" y="5181221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242" name="타원 241">
                    <a:extLst>
                      <a:ext uri="{FF2B5EF4-FFF2-40B4-BE49-F238E27FC236}">
                        <a16:creationId xmlns:a16="http://schemas.microsoft.com/office/drawing/2014/main" id="{7C816217-2315-4B6D-8626-72A90779D391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타원 242">
                    <a:extLst>
                      <a:ext uri="{FF2B5EF4-FFF2-40B4-BE49-F238E27FC236}">
                        <a16:creationId xmlns:a16="http://schemas.microsoft.com/office/drawing/2014/main" id="{10F1BFDD-279B-42E9-A43E-8D8447EFA40E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3DD4DDAB-9BD2-4FA7-9F31-50974398F036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타원 246">
                    <a:extLst>
                      <a:ext uri="{FF2B5EF4-FFF2-40B4-BE49-F238E27FC236}">
                        <a16:creationId xmlns:a16="http://schemas.microsoft.com/office/drawing/2014/main" id="{F5D5D88A-6144-4EBB-9DC5-9F9508115A1B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09" name="그룹 308">
                  <a:extLst>
                    <a:ext uri="{FF2B5EF4-FFF2-40B4-BE49-F238E27FC236}">
                      <a16:creationId xmlns:a16="http://schemas.microsoft.com/office/drawing/2014/main" id="{0FD7A009-E9DE-448B-B1E0-C5AE0ABC5E34}"/>
                    </a:ext>
                  </a:extLst>
                </p:cNvPr>
                <p:cNvGrpSpPr/>
                <p:nvPr/>
              </p:nvGrpSpPr>
              <p:grpSpPr>
                <a:xfrm>
                  <a:off x="3509317" y="5557596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310" name="타원 309">
                    <a:extLst>
                      <a:ext uri="{FF2B5EF4-FFF2-40B4-BE49-F238E27FC236}">
                        <a16:creationId xmlns:a16="http://schemas.microsoft.com/office/drawing/2014/main" id="{1C67A8F9-E263-464E-8082-85641B9B4D41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1" name="타원 310">
                    <a:extLst>
                      <a:ext uri="{FF2B5EF4-FFF2-40B4-BE49-F238E27FC236}">
                        <a16:creationId xmlns:a16="http://schemas.microsoft.com/office/drawing/2014/main" id="{9950B5A9-F537-4E20-AAFE-FE37E44CA2D9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2" name="타원 311">
                    <a:extLst>
                      <a:ext uri="{FF2B5EF4-FFF2-40B4-BE49-F238E27FC236}">
                        <a16:creationId xmlns:a16="http://schemas.microsoft.com/office/drawing/2014/main" id="{D8DC4E47-0D93-445C-8239-E3DC7F988D4D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3" name="타원 312">
                    <a:extLst>
                      <a:ext uri="{FF2B5EF4-FFF2-40B4-BE49-F238E27FC236}">
                        <a16:creationId xmlns:a16="http://schemas.microsoft.com/office/drawing/2014/main" id="{27784564-F2E5-4DCD-B23C-5C9C327AE684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4" name="그룹 313">
                  <a:extLst>
                    <a:ext uri="{FF2B5EF4-FFF2-40B4-BE49-F238E27FC236}">
                      <a16:creationId xmlns:a16="http://schemas.microsoft.com/office/drawing/2014/main" id="{122A1594-4C37-464C-9388-49B0F9109CAF}"/>
                    </a:ext>
                  </a:extLst>
                </p:cNvPr>
                <p:cNvGrpSpPr/>
                <p:nvPr/>
              </p:nvGrpSpPr>
              <p:grpSpPr>
                <a:xfrm>
                  <a:off x="3929590" y="5557596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315" name="타원 314">
                    <a:extLst>
                      <a:ext uri="{FF2B5EF4-FFF2-40B4-BE49-F238E27FC236}">
                        <a16:creationId xmlns:a16="http://schemas.microsoft.com/office/drawing/2014/main" id="{25C0A193-1830-4A3D-A469-6371E190C5A9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6" name="타원 315">
                    <a:extLst>
                      <a:ext uri="{FF2B5EF4-FFF2-40B4-BE49-F238E27FC236}">
                        <a16:creationId xmlns:a16="http://schemas.microsoft.com/office/drawing/2014/main" id="{6B306982-263C-49DC-BE62-F153FB62A40D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7" name="타원 316">
                    <a:extLst>
                      <a:ext uri="{FF2B5EF4-FFF2-40B4-BE49-F238E27FC236}">
                        <a16:creationId xmlns:a16="http://schemas.microsoft.com/office/drawing/2014/main" id="{B5F87C9E-8263-4C00-8238-350B7D6C77C0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8" name="타원 317">
                    <a:extLst>
                      <a:ext uri="{FF2B5EF4-FFF2-40B4-BE49-F238E27FC236}">
                        <a16:creationId xmlns:a16="http://schemas.microsoft.com/office/drawing/2014/main" id="{998F61CA-56D4-41C0-BFD1-C4C051FDFA1E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9" name="그룹 318">
                  <a:extLst>
                    <a:ext uri="{FF2B5EF4-FFF2-40B4-BE49-F238E27FC236}">
                      <a16:creationId xmlns:a16="http://schemas.microsoft.com/office/drawing/2014/main" id="{01BFA7ED-2EDC-458A-A3DE-672A69C974F9}"/>
                    </a:ext>
                  </a:extLst>
                </p:cNvPr>
                <p:cNvGrpSpPr/>
                <p:nvPr/>
              </p:nvGrpSpPr>
              <p:grpSpPr>
                <a:xfrm>
                  <a:off x="4330478" y="5557596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320" name="타원 319">
                    <a:extLst>
                      <a:ext uri="{FF2B5EF4-FFF2-40B4-BE49-F238E27FC236}">
                        <a16:creationId xmlns:a16="http://schemas.microsoft.com/office/drawing/2014/main" id="{01FAE55A-54A9-4284-8965-033F1A63C58E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1" name="타원 320">
                    <a:extLst>
                      <a:ext uri="{FF2B5EF4-FFF2-40B4-BE49-F238E27FC236}">
                        <a16:creationId xmlns:a16="http://schemas.microsoft.com/office/drawing/2014/main" id="{E8265B34-B6AE-485A-BCA7-86FEDDF714F9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2" name="타원 321">
                    <a:extLst>
                      <a:ext uri="{FF2B5EF4-FFF2-40B4-BE49-F238E27FC236}">
                        <a16:creationId xmlns:a16="http://schemas.microsoft.com/office/drawing/2014/main" id="{2F68B35E-DEE0-4C84-938E-50F0CC320E8E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3" name="타원 322">
                    <a:extLst>
                      <a:ext uri="{FF2B5EF4-FFF2-40B4-BE49-F238E27FC236}">
                        <a16:creationId xmlns:a16="http://schemas.microsoft.com/office/drawing/2014/main" id="{4CF33093-2196-4E02-B2F8-6AAC76A6AAA4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24" name="그룹 323">
                  <a:extLst>
                    <a:ext uri="{FF2B5EF4-FFF2-40B4-BE49-F238E27FC236}">
                      <a16:creationId xmlns:a16="http://schemas.microsoft.com/office/drawing/2014/main" id="{48AC3932-E5D5-4B8D-A1F1-3A15F256CA01}"/>
                    </a:ext>
                  </a:extLst>
                </p:cNvPr>
                <p:cNvGrpSpPr/>
                <p:nvPr/>
              </p:nvGrpSpPr>
              <p:grpSpPr>
                <a:xfrm>
                  <a:off x="4750751" y="5557596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325" name="타원 324">
                    <a:extLst>
                      <a:ext uri="{FF2B5EF4-FFF2-40B4-BE49-F238E27FC236}">
                        <a16:creationId xmlns:a16="http://schemas.microsoft.com/office/drawing/2014/main" id="{56F968CF-EE79-4595-9E55-1FA279D43F7D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6" name="타원 325">
                    <a:extLst>
                      <a:ext uri="{FF2B5EF4-FFF2-40B4-BE49-F238E27FC236}">
                        <a16:creationId xmlns:a16="http://schemas.microsoft.com/office/drawing/2014/main" id="{17FE4DC6-306F-44CD-B088-CE8A46108360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7" name="타원 326">
                    <a:extLst>
                      <a:ext uri="{FF2B5EF4-FFF2-40B4-BE49-F238E27FC236}">
                        <a16:creationId xmlns:a16="http://schemas.microsoft.com/office/drawing/2014/main" id="{454ACFCD-6FB3-4F38-9461-446A7030E3C8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8" name="타원 327">
                    <a:extLst>
                      <a:ext uri="{FF2B5EF4-FFF2-40B4-BE49-F238E27FC236}">
                        <a16:creationId xmlns:a16="http://schemas.microsoft.com/office/drawing/2014/main" id="{C181C02D-D7B3-4717-BE19-F4C0B544D51F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29" name="그룹 328">
                  <a:extLst>
                    <a:ext uri="{FF2B5EF4-FFF2-40B4-BE49-F238E27FC236}">
                      <a16:creationId xmlns:a16="http://schemas.microsoft.com/office/drawing/2014/main" id="{0AD12F6C-9988-4A66-8279-CB399DB5E0CD}"/>
                    </a:ext>
                  </a:extLst>
                </p:cNvPr>
                <p:cNvGrpSpPr/>
                <p:nvPr/>
              </p:nvGrpSpPr>
              <p:grpSpPr>
                <a:xfrm>
                  <a:off x="5174240" y="4403560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330" name="타원 329">
                    <a:extLst>
                      <a:ext uri="{FF2B5EF4-FFF2-40B4-BE49-F238E27FC236}">
                        <a16:creationId xmlns:a16="http://schemas.microsoft.com/office/drawing/2014/main" id="{DC68AC04-BC97-4071-B6B0-91C2B303C6BA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1" name="타원 330">
                    <a:extLst>
                      <a:ext uri="{FF2B5EF4-FFF2-40B4-BE49-F238E27FC236}">
                        <a16:creationId xmlns:a16="http://schemas.microsoft.com/office/drawing/2014/main" id="{255F4893-A96F-4F9E-88EA-3E882E9653E0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2" name="타원 331">
                    <a:extLst>
                      <a:ext uri="{FF2B5EF4-FFF2-40B4-BE49-F238E27FC236}">
                        <a16:creationId xmlns:a16="http://schemas.microsoft.com/office/drawing/2014/main" id="{DF5840F7-E9F0-4F8F-9BA5-64F9F51B1EAA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3" name="타원 332">
                    <a:extLst>
                      <a:ext uri="{FF2B5EF4-FFF2-40B4-BE49-F238E27FC236}">
                        <a16:creationId xmlns:a16="http://schemas.microsoft.com/office/drawing/2014/main" id="{DFFFFDA3-09B7-418F-AF6F-BC52AF1503E9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C365E169-CFE9-48ED-95A1-F2DF02A6CC81}"/>
                    </a:ext>
                  </a:extLst>
                </p:cNvPr>
                <p:cNvGrpSpPr/>
                <p:nvPr/>
              </p:nvGrpSpPr>
              <p:grpSpPr>
                <a:xfrm>
                  <a:off x="5174240" y="4797081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335" name="타원 334">
                    <a:extLst>
                      <a:ext uri="{FF2B5EF4-FFF2-40B4-BE49-F238E27FC236}">
                        <a16:creationId xmlns:a16="http://schemas.microsoft.com/office/drawing/2014/main" id="{48E0AD83-4289-4189-A2A9-170BFC4571DF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6" name="타원 335">
                    <a:extLst>
                      <a:ext uri="{FF2B5EF4-FFF2-40B4-BE49-F238E27FC236}">
                        <a16:creationId xmlns:a16="http://schemas.microsoft.com/office/drawing/2014/main" id="{EE4B79F0-D0D2-40B7-8FD8-268B5747FEE0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7" name="타원 336">
                    <a:extLst>
                      <a:ext uri="{FF2B5EF4-FFF2-40B4-BE49-F238E27FC236}">
                        <a16:creationId xmlns:a16="http://schemas.microsoft.com/office/drawing/2014/main" id="{E9B27C6C-0E26-4615-9514-BEBDA46A5B28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8" name="타원 337">
                    <a:extLst>
                      <a:ext uri="{FF2B5EF4-FFF2-40B4-BE49-F238E27FC236}">
                        <a16:creationId xmlns:a16="http://schemas.microsoft.com/office/drawing/2014/main" id="{1C558B51-3A44-462D-89FA-5AE928BE65DD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A2985B0B-B36A-4872-82D6-6F0BDCA10B89}"/>
                    </a:ext>
                  </a:extLst>
                </p:cNvPr>
                <p:cNvGrpSpPr/>
                <p:nvPr/>
              </p:nvGrpSpPr>
              <p:grpSpPr>
                <a:xfrm>
                  <a:off x="5174240" y="5181221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340" name="타원 339">
                    <a:extLst>
                      <a:ext uri="{FF2B5EF4-FFF2-40B4-BE49-F238E27FC236}">
                        <a16:creationId xmlns:a16="http://schemas.microsoft.com/office/drawing/2014/main" id="{FB66C80C-3FB1-46A0-95FE-D259F457D738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1" name="타원 340">
                    <a:extLst>
                      <a:ext uri="{FF2B5EF4-FFF2-40B4-BE49-F238E27FC236}">
                        <a16:creationId xmlns:a16="http://schemas.microsoft.com/office/drawing/2014/main" id="{2E1DD026-C257-4DEB-9FD3-85B51B8233B2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2" name="타원 341">
                    <a:extLst>
                      <a:ext uri="{FF2B5EF4-FFF2-40B4-BE49-F238E27FC236}">
                        <a16:creationId xmlns:a16="http://schemas.microsoft.com/office/drawing/2014/main" id="{C1B3ADED-AA2A-4901-98B2-87D5AD8012FA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3" name="타원 342">
                    <a:extLst>
                      <a:ext uri="{FF2B5EF4-FFF2-40B4-BE49-F238E27FC236}">
                        <a16:creationId xmlns:a16="http://schemas.microsoft.com/office/drawing/2014/main" id="{34B913D3-7E0E-47C6-8716-8FE89207DABA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44" name="그룹 343">
                  <a:extLst>
                    <a:ext uri="{FF2B5EF4-FFF2-40B4-BE49-F238E27FC236}">
                      <a16:creationId xmlns:a16="http://schemas.microsoft.com/office/drawing/2014/main" id="{F2184F61-1F16-4CC0-82D1-7A1A82CFD10D}"/>
                    </a:ext>
                  </a:extLst>
                </p:cNvPr>
                <p:cNvGrpSpPr/>
                <p:nvPr/>
              </p:nvGrpSpPr>
              <p:grpSpPr>
                <a:xfrm>
                  <a:off x="5174240" y="5557596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345" name="타원 344">
                    <a:extLst>
                      <a:ext uri="{FF2B5EF4-FFF2-40B4-BE49-F238E27FC236}">
                        <a16:creationId xmlns:a16="http://schemas.microsoft.com/office/drawing/2014/main" id="{B978246F-F279-4AC8-8B31-CDFD3122C0A2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6" name="타원 345">
                    <a:extLst>
                      <a:ext uri="{FF2B5EF4-FFF2-40B4-BE49-F238E27FC236}">
                        <a16:creationId xmlns:a16="http://schemas.microsoft.com/office/drawing/2014/main" id="{A2FA9B19-146E-4F4D-8C37-9E3F01788882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7" name="타원 346">
                    <a:extLst>
                      <a:ext uri="{FF2B5EF4-FFF2-40B4-BE49-F238E27FC236}">
                        <a16:creationId xmlns:a16="http://schemas.microsoft.com/office/drawing/2014/main" id="{DCC8F23E-5A80-459D-B1ED-4CDFCC9E305A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8" name="타원 347">
                    <a:extLst>
                      <a:ext uri="{FF2B5EF4-FFF2-40B4-BE49-F238E27FC236}">
                        <a16:creationId xmlns:a16="http://schemas.microsoft.com/office/drawing/2014/main" id="{AF584F10-10AA-4540-9139-C557B6999D01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49" name="그룹 348">
                  <a:extLst>
                    <a:ext uri="{FF2B5EF4-FFF2-40B4-BE49-F238E27FC236}">
                      <a16:creationId xmlns:a16="http://schemas.microsoft.com/office/drawing/2014/main" id="{F294EE01-28B1-4D2C-9A8B-92FA48466F3C}"/>
                    </a:ext>
                  </a:extLst>
                </p:cNvPr>
                <p:cNvGrpSpPr/>
                <p:nvPr/>
              </p:nvGrpSpPr>
              <p:grpSpPr>
                <a:xfrm>
                  <a:off x="5588383" y="4403560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350" name="타원 349">
                    <a:extLst>
                      <a:ext uri="{FF2B5EF4-FFF2-40B4-BE49-F238E27FC236}">
                        <a16:creationId xmlns:a16="http://schemas.microsoft.com/office/drawing/2014/main" id="{F3D7BC8B-243B-47D8-8C42-7855434D3752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1" name="타원 350">
                    <a:extLst>
                      <a:ext uri="{FF2B5EF4-FFF2-40B4-BE49-F238E27FC236}">
                        <a16:creationId xmlns:a16="http://schemas.microsoft.com/office/drawing/2014/main" id="{ED7873FF-B5D7-4161-9925-C36985E70277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2" name="타원 351">
                    <a:extLst>
                      <a:ext uri="{FF2B5EF4-FFF2-40B4-BE49-F238E27FC236}">
                        <a16:creationId xmlns:a16="http://schemas.microsoft.com/office/drawing/2014/main" id="{1CD1D781-FA69-4A01-96AF-178F5B718B94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3" name="타원 352">
                    <a:extLst>
                      <a:ext uri="{FF2B5EF4-FFF2-40B4-BE49-F238E27FC236}">
                        <a16:creationId xmlns:a16="http://schemas.microsoft.com/office/drawing/2014/main" id="{AABC3B15-E067-4A46-9737-4F2A10585E50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54" name="그룹 353">
                  <a:extLst>
                    <a:ext uri="{FF2B5EF4-FFF2-40B4-BE49-F238E27FC236}">
                      <a16:creationId xmlns:a16="http://schemas.microsoft.com/office/drawing/2014/main" id="{92E0BDC2-91A7-4379-8C5D-D6391E8BD0C2}"/>
                    </a:ext>
                  </a:extLst>
                </p:cNvPr>
                <p:cNvGrpSpPr/>
                <p:nvPr/>
              </p:nvGrpSpPr>
              <p:grpSpPr>
                <a:xfrm>
                  <a:off x="5588383" y="4797081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355" name="타원 354">
                    <a:extLst>
                      <a:ext uri="{FF2B5EF4-FFF2-40B4-BE49-F238E27FC236}">
                        <a16:creationId xmlns:a16="http://schemas.microsoft.com/office/drawing/2014/main" id="{53E58404-D92E-440A-9DB0-DC95F1A246FB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6" name="타원 355">
                    <a:extLst>
                      <a:ext uri="{FF2B5EF4-FFF2-40B4-BE49-F238E27FC236}">
                        <a16:creationId xmlns:a16="http://schemas.microsoft.com/office/drawing/2014/main" id="{1779F39B-0737-4F9A-9EC4-FCA067960A82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7" name="타원 356">
                    <a:extLst>
                      <a:ext uri="{FF2B5EF4-FFF2-40B4-BE49-F238E27FC236}">
                        <a16:creationId xmlns:a16="http://schemas.microsoft.com/office/drawing/2014/main" id="{5F67DF67-4CF5-4328-9B3F-D57A7981693B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8" name="타원 357">
                    <a:extLst>
                      <a:ext uri="{FF2B5EF4-FFF2-40B4-BE49-F238E27FC236}">
                        <a16:creationId xmlns:a16="http://schemas.microsoft.com/office/drawing/2014/main" id="{525BFC81-C55F-44F9-82DA-29533FD5A0DD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C0E31AAE-A051-46B5-9343-48FBF75C956E}"/>
                    </a:ext>
                  </a:extLst>
                </p:cNvPr>
                <p:cNvGrpSpPr/>
                <p:nvPr/>
              </p:nvGrpSpPr>
              <p:grpSpPr>
                <a:xfrm>
                  <a:off x="5588383" y="5181221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360" name="타원 359">
                    <a:extLst>
                      <a:ext uri="{FF2B5EF4-FFF2-40B4-BE49-F238E27FC236}">
                        <a16:creationId xmlns:a16="http://schemas.microsoft.com/office/drawing/2014/main" id="{B5141309-CE47-4C2F-B7BA-B8ED055AD141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1" name="타원 360">
                    <a:extLst>
                      <a:ext uri="{FF2B5EF4-FFF2-40B4-BE49-F238E27FC236}">
                        <a16:creationId xmlns:a16="http://schemas.microsoft.com/office/drawing/2014/main" id="{3A1CF7AF-8A5E-4BDE-8B8B-554A2B349712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2" name="타원 361">
                    <a:extLst>
                      <a:ext uri="{FF2B5EF4-FFF2-40B4-BE49-F238E27FC236}">
                        <a16:creationId xmlns:a16="http://schemas.microsoft.com/office/drawing/2014/main" id="{BBEA23B1-F8D2-461B-94A2-684DB1016647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3" name="타원 362">
                    <a:extLst>
                      <a:ext uri="{FF2B5EF4-FFF2-40B4-BE49-F238E27FC236}">
                        <a16:creationId xmlns:a16="http://schemas.microsoft.com/office/drawing/2014/main" id="{788B9727-7B83-4CFC-9EE2-E5C17924AB71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4" name="그룹 363">
                  <a:extLst>
                    <a:ext uri="{FF2B5EF4-FFF2-40B4-BE49-F238E27FC236}">
                      <a16:creationId xmlns:a16="http://schemas.microsoft.com/office/drawing/2014/main" id="{CA8E164A-3CF8-4DD6-A13A-4D2985183FF4}"/>
                    </a:ext>
                  </a:extLst>
                </p:cNvPr>
                <p:cNvGrpSpPr/>
                <p:nvPr/>
              </p:nvGrpSpPr>
              <p:grpSpPr>
                <a:xfrm>
                  <a:off x="5588383" y="5557596"/>
                  <a:ext cx="326818" cy="300071"/>
                  <a:chOff x="3509317" y="4403560"/>
                  <a:chExt cx="326818" cy="300071"/>
                </a:xfrm>
              </p:grpSpPr>
              <p:sp>
                <p:nvSpPr>
                  <p:cNvPr id="365" name="타원 364">
                    <a:extLst>
                      <a:ext uri="{FF2B5EF4-FFF2-40B4-BE49-F238E27FC236}">
                        <a16:creationId xmlns:a16="http://schemas.microsoft.com/office/drawing/2014/main" id="{9FDD7FDF-C79D-4039-BE0B-4FEB97CE2AC0}"/>
                      </a:ext>
                    </a:extLst>
                  </p:cNvPr>
                  <p:cNvSpPr/>
                  <p:nvPr/>
                </p:nvSpPr>
                <p:spPr>
                  <a:xfrm>
                    <a:off x="3509317" y="440356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6" name="타원 365">
                    <a:extLst>
                      <a:ext uri="{FF2B5EF4-FFF2-40B4-BE49-F238E27FC236}">
                        <a16:creationId xmlns:a16="http://schemas.microsoft.com/office/drawing/2014/main" id="{ABBE46DC-B641-4299-AB15-79204F50420D}"/>
                      </a:ext>
                    </a:extLst>
                  </p:cNvPr>
                  <p:cNvSpPr/>
                  <p:nvPr/>
                </p:nvSpPr>
                <p:spPr>
                  <a:xfrm>
                    <a:off x="3728135" y="440356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7" name="타원 366">
                    <a:extLst>
                      <a:ext uri="{FF2B5EF4-FFF2-40B4-BE49-F238E27FC236}">
                        <a16:creationId xmlns:a16="http://schemas.microsoft.com/office/drawing/2014/main" id="{FD4F465C-1C22-473A-934D-E3CD8CE0DFA4}"/>
                      </a:ext>
                    </a:extLst>
                  </p:cNvPr>
                  <p:cNvSpPr/>
                  <p:nvPr/>
                </p:nvSpPr>
                <p:spPr>
                  <a:xfrm>
                    <a:off x="3509317" y="4595631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8" name="타원 367">
                    <a:extLst>
                      <a:ext uri="{FF2B5EF4-FFF2-40B4-BE49-F238E27FC236}">
                        <a16:creationId xmlns:a16="http://schemas.microsoft.com/office/drawing/2014/main" id="{4F33A6A9-4C30-4526-BA64-C93B9E097EAE}"/>
                      </a:ext>
                    </a:extLst>
                  </p:cNvPr>
                  <p:cNvSpPr/>
                  <p:nvPr/>
                </p:nvSpPr>
                <p:spPr>
                  <a:xfrm>
                    <a:off x="3728135" y="4595630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1" name="화살표: 오른쪽으로 구부러짐 20">
                <a:extLst>
                  <a:ext uri="{FF2B5EF4-FFF2-40B4-BE49-F238E27FC236}">
                    <a16:creationId xmlns:a16="http://schemas.microsoft.com/office/drawing/2014/main" id="{65747051-FE56-4D9E-8F35-42EB7063FB93}"/>
                  </a:ext>
                </a:extLst>
              </p:cNvPr>
              <p:cNvSpPr/>
              <p:nvPr/>
            </p:nvSpPr>
            <p:spPr>
              <a:xfrm>
                <a:off x="6959211" y="5087074"/>
                <a:ext cx="501547" cy="329609"/>
              </a:xfrm>
              <a:prstGeom prst="curvedRightArrow">
                <a:avLst>
                  <a:gd name="adj1" fmla="val 25000"/>
                  <a:gd name="adj2" fmla="val 50000"/>
                  <a:gd name="adj3" fmla="val 3949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1E7A8C0-D8C1-4BA1-B2EB-746C1B810F9D}"/>
                </a:ext>
              </a:extLst>
            </p:cNvPr>
            <p:cNvCxnSpPr>
              <a:cxnSpLocks/>
            </p:cNvCxnSpPr>
            <p:nvPr/>
          </p:nvCxnSpPr>
          <p:spPr>
            <a:xfrm>
              <a:off x="608553" y="3007893"/>
              <a:ext cx="2126543" cy="1182525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B7CC27B4-6F5C-48D8-92D2-C447BD248B17}"/>
                </a:ext>
              </a:extLst>
            </p:cNvPr>
            <p:cNvCxnSpPr>
              <a:cxnSpLocks/>
            </p:cNvCxnSpPr>
            <p:nvPr/>
          </p:nvCxnSpPr>
          <p:spPr>
            <a:xfrm>
              <a:off x="671582" y="4203205"/>
              <a:ext cx="2074934" cy="72867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371">
              <a:extLst>
                <a:ext uri="{FF2B5EF4-FFF2-40B4-BE49-F238E27FC236}">
                  <a16:creationId xmlns:a16="http://schemas.microsoft.com/office/drawing/2014/main" id="{F105A78A-A92A-4414-B5FE-E5CC0C6196E8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21" y="3890535"/>
              <a:ext cx="436011" cy="239295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EE4A56E-E64A-4B8F-AA4F-C2C3B6D944A9}"/>
                </a:ext>
              </a:extLst>
            </p:cNvPr>
            <p:cNvSpPr/>
            <p:nvPr/>
          </p:nvSpPr>
          <p:spPr>
            <a:xfrm>
              <a:off x="2249792" y="2679478"/>
              <a:ext cx="824886" cy="305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 Narrow" panose="020B0606020202030204" pitchFamily="34" charset="0"/>
                </a:rPr>
                <a:t>LED chart</a:t>
              </a:r>
              <a:endParaRPr lang="ko-KR" altLang="en-US" sz="1200" dirty="0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116287A5-F059-4CF8-B31A-06A2455C317F}"/>
                </a:ext>
              </a:extLst>
            </p:cNvPr>
            <p:cNvSpPr/>
            <p:nvPr/>
          </p:nvSpPr>
          <p:spPr>
            <a:xfrm>
              <a:off x="3100420" y="3751668"/>
              <a:ext cx="662103" cy="305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 Narrow" panose="020B0606020202030204" pitchFamily="34" charset="0"/>
                </a:rPr>
                <a:t>Module</a:t>
              </a:r>
              <a:endParaRPr lang="ko-KR" altLang="en-US" sz="1200" dirty="0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0F31742A-1EF1-413F-A122-EEC5AFA476B2}"/>
                </a:ext>
              </a:extLst>
            </p:cNvPr>
            <p:cNvSpPr/>
            <p:nvPr/>
          </p:nvSpPr>
          <p:spPr>
            <a:xfrm>
              <a:off x="3424677" y="4122296"/>
              <a:ext cx="10005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 Narrow" panose="020B0606020202030204" pitchFamily="34" charset="0"/>
                </a:rPr>
                <a:t>Rotation stage</a:t>
              </a:r>
              <a:endParaRPr lang="ko-KR" altLang="en-US" sz="1200" dirty="0"/>
            </a:p>
          </p:txBody>
        </p:sp>
        <p:cxnSp>
          <p:nvCxnSpPr>
            <p:cNvPr id="370" name="직선 연결선 369">
              <a:extLst>
                <a:ext uri="{FF2B5EF4-FFF2-40B4-BE49-F238E27FC236}">
                  <a16:creationId xmlns:a16="http://schemas.microsoft.com/office/drawing/2014/main" id="{99E6579E-0F1B-4AFA-8AFF-E365FD3B80E5}"/>
                </a:ext>
              </a:extLst>
            </p:cNvPr>
            <p:cNvCxnSpPr>
              <a:cxnSpLocks/>
            </p:cNvCxnSpPr>
            <p:nvPr/>
          </p:nvCxnSpPr>
          <p:spPr>
            <a:xfrm>
              <a:off x="2150275" y="2808876"/>
              <a:ext cx="815716" cy="1110948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D39843-DB3E-466B-B001-003CE07D68EE}"/>
                </a:ext>
              </a:extLst>
            </p:cNvPr>
            <p:cNvSpPr/>
            <p:nvPr/>
          </p:nvSpPr>
          <p:spPr>
            <a:xfrm>
              <a:off x="1272630" y="5570283"/>
              <a:ext cx="2613216" cy="354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 dirty="0">
                  <a:latin typeface="Arial Narrow" panose="020B0606020202030204" pitchFamily="34" charset="0"/>
                </a:rPr>
                <a:t>One-chart moving concept schematic</a:t>
              </a: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781745C0-ACF7-4DCE-A1E2-C438D58E48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7763" y="3134139"/>
              <a:ext cx="0" cy="124732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화살표: 위쪽/아래쪽 240">
              <a:extLst>
                <a:ext uri="{FF2B5EF4-FFF2-40B4-BE49-F238E27FC236}">
                  <a16:creationId xmlns:a16="http://schemas.microsoft.com/office/drawing/2014/main" id="{E8427860-65C7-46A1-B171-ED4ED8795E2C}"/>
                </a:ext>
              </a:extLst>
            </p:cNvPr>
            <p:cNvSpPr/>
            <p:nvPr/>
          </p:nvSpPr>
          <p:spPr>
            <a:xfrm rot="16200000">
              <a:off x="2100415" y="4399580"/>
              <a:ext cx="253480" cy="1791303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화살표: 위쪽/아래쪽 243">
              <a:extLst>
                <a:ext uri="{FF2B5EF4-FFF2-40B4-BE49-F238E27FC236}">
                  <a16:creationId xmlns:a16="http://schemas.microsoft.com/office/drawing/2014/main" id="{2CCA565C-83D9-458B-8440-84621A2BDEC9}"/>
                </a:ext>
              </a:extLst>
            </p:cNvPr>
            <p:cNvSpPr/>
            <p:nvPr/>
          </p:nvSpPr>
          <p:spPr>
            <a:xfrm rot="3205412">
              <a:off x="3628601" y="4180131"/>
              <a:ext cx="253480" cy="1363153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77D6A8C3-8DBC-40FF-9B1C-E80EA0F6416A}"/>
                </a:ext>
              </a:extLst>
            </p:cNvPr>
            <p:cNvSpPr/>
            <p:nvPr/>
          </p:nvSpPr>
          <p:spPr>
            <a:xfrm>
              <a:off x="1182065" y="4787153"/>
              <a:ext cx="8803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 Narrow" panose="020B0606020202030204" pitchFamily="34" charset="0"/>
                </a:rPr>
                <a:t>Linear stage</a:t>
              </a:r>
              <a:endParaRPr lang="ko-KR" altLang="en-US" sz="12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0DB736F-BEF4-40E2-BD1F-CD96198F3F90}"/>
              </a:ext>
            </a:extLst>
          </p:cNvPr>
          <p:cNvGrpSpPr/>
          <p:nvPr/>
        </p:nvGrpSpPr>
        <p:grpSpPr>
          <a:xfrm>
            <a:off x="4243530" y="2194613"/>
            <a:ext cx="5167891" cy="2255729"/>
            <a:chOff x="4243530" y="2194613"/>
            <a:chExt cx="5167891" cy="2255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A1FEF8F-0D39-46D0-9AE1-50DBA9724BD1}"/>
                    </a:ext>
                  </a:extLst>
                </p:cNvPr>
                <p:cNvSpPr/>
                <p:nvPr/>
              </p:nvSpPr>
              <p:spPr>
                <a:xfrm>
                  <a:off x="7059752" y="3385716"/>
                  <a:ext cx="235166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b="0" dirty="0">
                      <a:solidFill>
                        <a:srgbClr val="00B050"/>
                      </a:solidFill>
                    </a:rPr>
                    <a:t>1. </a:t>
                  </a:r>
                  <a14:m>
                    <m:oMath xmlns:m="http://schemas.openxmlformats.org/officeDocument/2006/math">
                      <m:r>
                        <a:rPr lang="ko-KR" altLang="en-US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ko-KR" altLang="en-US" sz="1000" dirty="0">
                      <a:solidFill>
                        <a:srgbClr val="00B050"/>
                      </a:solidFill>
                    </a:rPr>
                    <a:t> 상태에서 </a:t>
                  </a:r>
                  <a:r>
                    <a:rPr lang="en-US" altLang="ko-KR" sz="1000" dirty="0">
                      <a:solidFill>
                        <a:srgbClr val="00B050"/>
                      </a:solidFill>
                    </a:rPr>
                    <a:t>1</a:t>
                  </a:r>
                  <a:r>
                    <a:rPr lang="ko-KR" altLang="en-US" sz="1000" dirty="0">
                      <a:solidFill>
                        <a:srgbClr val="00B050"/>
                      </a:solidFill>
                    </a:rPr>
                    <a:t>회 촬영 후 </a:t>
                  </a:r>
                  <a:r>
                    <a:rPr lang="en-US" altLang="ko-KR" sz="1000" dirty="0">
                      <a:solidFill>
                        <a:srgbClr val="00B050"/>
                      </a:solidFill>
                    </a:rPr>
                    <a:t>chart</a:t>
                  </a:r>
                  <a:r>
                    <a:rPr lang="ko-KR" altLang="en-US" sz="1000" dirty="0">
                      <a:solidFill>
                        <a:srgbClr val="00B050"/>
                      </a:solidFill>
                    </a:rPr>
                    <a:t> 회전</a:t>
                  </a: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A1FEF8F-0D39-46D0-9AE1-50DBA9724B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752" y="3385716"/>
                  <a:ext cx="2351669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A3C3E2-08F8-464E-838F-78CE58FD0695}"/>
                </a:ext>
              </a:extLst>
            </p:cNvPr>
            <p:cNvGrpSpPr/>
            <p:nvPr/>
          </p:nvGrpSpPr>
          <p:grpSpPr>
            <a:xfrm>
              <a:off x="4243530" y="2194613"/>
              <a:ext cx="3937876" cy="2255729"/>
              <a:chOff x="4243530" y="2194613"/>
              <a:chExt cx="3937876" cy="2255729"/>
            </a:xfrm>
          </p:grpSpPr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6FC8C65C-E68F-409C-BEEF-F01A968531F2}"/>
                  </a:ext>
                </a:extLst>
              </p:cNvPr>
              <p:cNvSpPr/>
              <p:nvPr/>
            </p:nvSpPr>
            <p:spPr>
              <a:xfrm rot="10800000">
                <a:off x="5840382" y="4062513"/>
                <a:ext cx="850526" cy="158263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D5875B4A-3136-4DC8-A2B1-EA6C99555DB0}"/>
                      </a:ext>
                    </a:extLst>
                  </p:cNvPr>
                  <p:cNvSpPr txBox="1"/>
                  <p:nvPr/>
                </p:nvSpPr>
                <p:spPr>
                  <a:xfrm>
                    <a:off x="7638574" y="2194613"/>
                    <a:ext cx="212451" cy="230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D5875B4A-3136-4DC8-A2B1-EA6C99555D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8574" y="2194613"/>
                    <a:ext cx="212451" cy="2303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14286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C9BD8F54-B366-404F-B1D6-A7679C2D226C}"/>
                  </a:ext>
                </a:extLst>
              </p:cNvPr>
              <p:cNvGrpSpPr/>
              <p:nvPr/>
            </p:nvGrpSpPr>
            <p:grpSpPr>
              <a:xfrm rot="5400000">
                <a:off x="5041065" y="2368136"/>
                <a:ext cx="886725" cy="1506932"/>
                <a:chOff x="6164490" y="3821176"/>
                <a:chExt cx="1387769" cy="1660464"/>
              </a:xfrm>
            </p:grpSpPr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31004168-3952-4FBA-8189-E86DC563813F}"/>
                    </a:ext>
                  </a:extLst>
                </p:cNvPr>
                <p:cNvSpPr/>
                <p:nvPr/>
              </p:nvSpPr>
              <p:spPr>
                <a:xfrm>
                  <a:off x="6164490" y="3889804"/>
                  <a:ext cx="938212" cy="1467462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사각형: 둥근 모서리 276">
                  <a:extLst>
                    <a:ext uri="{FF2B5EF4-FFF2-40B4-BE49-F238E27FC236}">
                      <a16:creationId xmlns:a16="http://schemas.microsoft.com/office/drawing/2014/main" id="{84E83A36-CE4D-4356-A448-D988917EE419}"/>
                    </a:ext>
                  </a:extLst>
                </p:cNvPr>
                <p:cNvSpPr/>
                <p:nvPr/>
              </p:nvSpPr>
              <p:spPr>
                <a:xfrm>
                  <a:off x="6551318" y="3821176"/>
                  <a:ext cx="1000941" cy="16604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EF450495-54F3-4FE4-AE9C-9992305DD3A7}"/>
                  </a:ext>
                </a:extLst>
              </p:cNvPr>
              <p:cNvGrpSpPr/>
              <p:nvPr/>
            </p:nvGrpSpPr>
            <p:grpSpPr>
              <a:xfrm>
                <a:off x="5990090" y="2917077"/>
                <a:ext cx="663194" cy="1067126"/>
                <a:chOff x="6164490" y="3821176"/>
                <a:chExt cx="957465" cy="1542549"/>
              </a:xfrm>
            </p:grpSpPr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0C8E38E9-9DD0-4DF0-818F-67467DD3E02D}"/>
                    </a:ext>
                  </a:extLst>
                </p:cNvPr>
                <p:cNvSpPr/>
                <p:nvPr/>
              </p:nvSpPr>
              <p:spPr>
                <a:xfrm>
                  <a:off x="6164490" y="3889804"/>
                  <a:ext cx="938212" cy="1467462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사각형: 둥근 모서리 157">
                  <a:extLst>
                    <a:ext uri="{FF2B5EF4-FFF2-40B4-BE49-F238E27FC236}">
                      <a16:creationId xmlns:a16="http://schemas.microsoft.com/office/drawing/2014/main" id="{EB119FF2-624C-4A87-849C-6240F9DB85FA}"/>
                    </a:ext>
                  </a:extLst>
                </p:cNvPr>
                <p:cNvSpPr/>
                <p:nvPr/>
              </p:nvSpPr>
              <p:spPr>
                <a:xfrm>
                  <a:off x="6551318" y="3821176"/>
                  <a:ext cx="570637" cy="154254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30616623-8FAE-41D3-9BCD-44C969A070A9}"/>
                  </a:ext>
                </a:extLst>
              </p:cNvPr>
              <p:cNvSpPr/>
              <p:nvPr/>
            </p:nvSpPr>
            <p:spPr>
              <a:xfrm rot="16200000">
                <a:off x="5957264" y="4069130"/>
                <a:ext cx="612810" cy="149614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F2A7F302-01B6-41EC-995F-7F2799083020}"/>
                  </a:ext>
                </a:extLst>
              </p:cNvPr>
              <p:cNvSpPr/>
              <p:nvPr/>
            </p:nvSpPr>
            <p:spPr>
              <a:xfrm>
                <a:off x="6108518" y="3977509"/>
                <a:ext cx="306642" cy="3066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5A81FCE7-5D39-4CAF-A452-16663D14802B}"/>
                  </a:ext>
                </a:extLst>
              </p:cNvPr>
              <p:cNvCxnSpPr>
                <a:cxnSpLocks/>
                <a:stCxn id="100" idx="7"/>
              </p:cNvCxnSpPr>
              <p:nvPr/>
            </p:nvCxnSpPr>
            <p:spPr>
              <a:xfrm flipV="1">
                <a:off x="6370254" y="2548266"/>
                <a:ext cx="1811152" cy="147415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C9FF4ADD-8B78-41B9-AF00-D182934C6F40}"/>
                  </a:ext>
                </a:extLst>
              </p:cNvPr>
              <p:cNvCxnSpPr>
                <a:cxnSpLocks/>
                <a:stCxn id="100" idx="1"/>
              </p:cNvCxnSpPr>
              <p:nvPr/>
            </p:nvCxnSpPr>
            <p:spPr>
              <a:xfrm flipH="1" flipV="1">
                <a:off x="4344928" y="2548266"/>
                <a:ext cx="1808497" cy="147415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77C0D10-E5C0-458A-93A3-D7C1A0F2F28D}"/>
                  </a:ext>
                </a:extLst>
              </p:cNvPr>
              <p:cNvSpPr txBox="1"/>
              <p:nvPr/>
            </p:nvSpPr>
            <p:spPr>
              <a:xfrm>
                <a:off x="6287740" y="4160401"/>
                <a:ext cx="5437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module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AC8B61A6-87EF-447D-9E26-29C3B38E50AE}"/>
                      </a:ext>
                    </a:extLst>
                  </p:cNvPr>
                  <p:cNvSpPr txBox="1"/>
                  <p:nvPr/>
                </p:nvSpPr>
                <p:spPr>
                  <a:xfrm>
                    <a:off x="5778856" y="3268858"/>
                    <a:ext cx="212451" cy="1918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AC8B61A6-87EF-447D-9E26-29C3B38E50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8856" y="3268858"/>
                    <a:ext cx="212451" cy="1918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8571" b="-2812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FDCE92B3-12C4-4B85-B94E-0E4A30C40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5945" y="2950800"/>
                <a:ext cx="2885224" cy="0"/>
              </a:xfrm>
              <a:prstGeom prst="line">
                <a:avLst/>
              </a:prstGeom>
              <a:ln w="38100">
                <a:solidFill>
                  <a:srgbClr val="0000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51E0F3D2-9C2A-4223-A05B-0EA10E692826}"/>
                  </a:ext>
                </a:extLst>
              </p:cNvPr>
              <p:cNvCxnSpPr>
                <a:cxnSpLocks/>
                <a:endCxn id="100" idx="0"/>
              </p:cNvCxnSpPr>
              <p:nvPr/>
            </p:nvCxnSpPr>
            <p:spPr>
              <a:xfrm>
                <a:off x="6261839" y="2797766"/>
                <a:ext cx="0" cy="11797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EFE37A02-C109-44BB-9342-8EDD9A778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0960" y="2858081"/>
                <a:ext cx="10064" cy="8224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39668CC3-686F-4A77-A00B-D5A5395FE3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3429" y="2433566"/>
                <a:ext cx="10064" cy="8224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5BA2FE46-B931-432B-9D47-F6D761CECF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20122" y="2846446"/>
                <a:ext cx="10064" cy="8224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CF823D88-870D-4FDC-851D-504CC20929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3690" y="2433566"/>
                <a:ext cx="10064" cy="8224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8E37FEBB-F1FE-4B59-99D3-E4A862AD07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3429" y="2518856"/>
                <a:ext cx="31032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화살표 연결선 151">
                <a:extLst>
                  <a:ext uri="{FF2B5EF4-FFF2-40B4-BE49-F238E27FC236}">
                    <a16:creationId xmlns:a16="http://schemas.microsoft.com/office/drawing/2014/main" id="{B42A8B0A-2BCE-4B2D-8856-86DD6AD89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0122" y="3362563"/>
                <a:ext cx="28090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2F97B30-8160-4FAB-A757-E14BD85F244A}"/>
                      </a:ext>
                    </a:extLst>
                  </p:cNvPr>
                  <p:cNvSpPr txBox="1"/>
                  <p:nvPr/>
                </p:nvSpPr>
                <p:spPr>
                  <a:xfrm>
                    <a:off x="4757588" y="3659038"/>
                    <a:ext cx="212451" cy="230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2F97B30-8160-4FAB-A757-E14BD85F24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7588" y="3659038"/>
                    <a:ext cx="212451" cy="2303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11429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1332AD0E-9819-443C-AAD5-A97EADF28EB4}"/>
                  </a:ext>
                </a:extLst>
              </p:cNvPr>
              <p:cNvGrpSpPr/>
              <p:nvPr/>
            </p:nvGrpSpPr>
            <p:grpSpPr>
              <a:xfrm>
                <a:off x="6261750" y="3756796"/>
                <a:ext cx="374035" cy="374035"/>
                <a:chOff x="5958526" y="3942165"/>
                <a:chExt cx="540000" cy="540000"/>
              </a:xfrm>
            </p:grpSpPr>
            <p:cxnSp>
              <p:nvCxnSpPr>
                <p:cNvPr id="181" name="직선 화살표 연결선 180">
                  <a:extLst>
                    <a:ext uri="{FF2B5EF4-FFF2-40B4-BE49-F238E27FC236}">
                      <a16:creationId xmlns:a16="http://schemas.microsoft.com/office/drawing/2014/main" id="{87613993-A683-40FE-98F3-C6B202494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8526" y="4480979"/>
                  <a:ext cx="5400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화살표 연결선 182">
                  <a:extLst>
                    <a:ext uri="{FF2B5EF4-FFF2-40B4-BE49-F238E27FC236}">
                      <a16:creationId xmlns:a16="http://schemas.microsoft.com/office/drawing/2014/main" id="{D82EFB44-920A-4F62-B0EE-15FEC69E7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8526" y="3942165"/>
                  <a:ext cx="0" cy="540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9" name="원호 268">
                <a:extLst>
                  <a:ext uri="{FF2B5EF4-FFF2-40B4-BE49-F238E27FC236}">
                    <a16:creationId xmlns:a16="http://schemas.microsoft.com/office/drawing/2014/main" id="{9804C0E9-7C08-41D3-BA03-8CD4B3AFDC66}"/>
                  </a:ext>
                </a:extLst>
              </p:cNvPr>
              <p:cNvSpPr/>
              <p:nvPr/>
            </p:nvSpPr>
            <p:spPr>
              <a:xfrm rot="13823399">
                <a:off x="5544019" y="2970388"/>
                <a:ext cx="266455" cy="172292"/>
              </a:xfrm>
              <a:prstGeom prst="arc">
                <a:avLst>
                  <a:gd name="adj1" fmla="val 18596384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C3E858D7-2A46-44B3-B387-7793D4137EAA}"/>
                      </a:ext>
                    </a:extLst>
                  </p:cNvPr>
                  <p:cNvSpPr txBox="1"/>
                  <p:nvPr/>
                </p:nvSpPr>
                <p:spPr>
                  <a:xfrm>
                    <a:off x="5321007" y="2891373"/>
                    <a:ext cx="251548" cy="2111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C3E858D7-2A46-44B3-B387-7793D4137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1007" y="2891373"/>
                    <a:ext cx="251548" cy="21117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205E99AA-3BEC-41ED-9686-FA9FD41E0929}"/>
                      </a:ext>
                    </a:extLst>
                  </p:cNvPr>
                  <p:cNvSpPr txBox="1"/>
                  <p:nvPr/>
                </p:nvSpPr>
                <p:spPr>
                  <a:xfrm>
                    <a:off x="6924747" y="2754152"/>
                    <a:ext cx="251548" cy="2111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205E99AA-3BEC-41ED-9686-FA9FD41E0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4747" y="2754152"/>
                    <a:ext cx="251548" cy="21117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2" name="원호 271">
                <a:extLst>
                  <a:ext uri="{FF2B5EF4-FFF2-40B4-BE49-F238E27FC236}">
                    <a16:creationId xmlns:a16="http://schemas.microsoft.com/office/drawing/2014/main" id="{47091C2D-751B-40FD-876D-35F465311E43}"/>
                  </a:ext>
                </a:extLst>
              </p:cNvPr>
              <p:cNvSpPr/>
              <p:nvPr/>
            </p:nvSpPr>
            <p:spPr>
              <a:xfrm rot="2064175">
                <a:off x="6603710" y="2789841"/>
                <a:ext cx="266455" cy="172292"/>
              </a:xfrm>
              <a:prstGeom prst="arc">
                <a:avLst>
                  <a:gd name="adj1" fmla="val 18596384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0E2AEB0E-6B18-4939-835C-2FFF1E0C712A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149" y="2572174"/>
                    <a:ext cx="212451" cy="2303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0E2AEB0E-6B18-4939-835C-2FFF1E0C71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6149" y="2572174"/>
                    <a:ext cx="212451" cy="2303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1429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C96E57FC-0C84-4045-9363-5E762225E3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4839" y="2950800"/>
                <a:ext cx="4913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C660B488-8DD2-443B-B533-476F7F71A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496" y="2950800"/>
                <a:ext cx="0" cy="24583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00C6B19B-819F-4054-B214-8D4157501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631" y="3196637"/>
                <a:ext cx="4913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BB73B82D-0A49-4988-9A95-BB96828E4C42}"/>
                      </a:ext>
                    </a:extLst>
                  </p:cNvPr>
                  <p:cNvSpPr txBox="1"/>
                  <p:nvPr/>
                </p:nvSpPr>
                <p:spPr>
                  <a:xfrm>
                    <a:off x="4243530" y="2941345"/>
                    <a:ext cx="212451" cy="230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BB73B82D-0A49-4988-9A95-BB96828E4C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3530" y="2941345"/>
                    <a:ext cx="212451" cy="2303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54286" b="-108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66C9F04-944F-4DA5-B625-A26664686C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7862" y="2701396"/>
                <a:ext cx="2835567" cy="494928"/>
              </a:xfrm>
              <a:prstGeom prst="line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직선 연결선 377">
                <a:extLst>
                  <a:ext uri="{FF2B5EF4-FFF2-40B4-BE49-F238E27FC236}">
                    <a16:creationId xmlns:a16="http://schemas.microsoft.com/office/drawing/2014/main" id="{286E140F-28CD-4121-A0A1-1B003C9F85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9589" y="2650891"/>
                <a:ext cx="3455265" cy="6042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5873F93A-4618-4EA5-A026-860C9FDE787A}"/>
                  </a:ext>
                </a:extLst>
              </p:cNvPr>
              <p:cNvGrpSpPr/>
              <p:nvPr/>
            </p:nvGrpSpPr>
            <p:grpSpPr>
              <a:xfrm>
                <a:off x="6189528" y="4047579"/>
                <a:ext cx="149614" cy="149614"/>
                <a:chOff x="6231674" y="5572898"/>
                <a:chExt cx="216000" cy="216000"/>
              </a:xfrm>
            </p:grpSpPr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14E72F81-C243-4BF4-ABE5-4F1BBEEE0F73}"/>
                    </a:ext>
                  </a:extLst>
                </p:cNvPr>
                <p:cNvSpPr/>
                <p:nvPr/>
              </p:nvSpPr>
              <p:spPr>
                <a:xfrm>
                  <a:off x="6231674" y="5572898"/>
                  <a:ext cx="216000" cy="216000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638D036C-7FDD-4D0B-BDC0-73242AEFB3C8}"/>
                    </a:ext>
                  </a:extLst>
                </p:cNvPr>
                <p:cNvSpPr/>
                <p:nvPr/>
              </p:nvSpPr>
              <p:spPr>
                <a:xfrm>
                  <a:off x="6285541" y="5626232"/>
                  <a:ext cx="108000" cy="108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60" name="원호 259">
                <a:extLst>
                  <a:ext uri="{FF2B5EF4-FFF2-40B4-BE49-F238E27FC236}">
                    <a16:creationId xmlns:a16="http://schemas.microsoft.com/office/drawing/2014/main" id="{F6733B53-0BE7-4D14-81E4-7D32C8195F1E}"/>
                  </a:ext>
                </a:extLst>
              </p:cNvPr>
              <p:cNvSpPr/>
              <p:nvPr/>
            </p:nvSpPr>
            <p:spPr>
              <a:xfrm>
                <a:off x="5887640" y="3616836"/>
                <a:ext cx="686156" cy="585044"/>
              </a:xfrm>
              <a:prstGeom prst="arc">
                <a:avLst>
                  <a:gd name="adj1" fmla="val 16683236"/>
                  <a:gd name="adj2" fmla="val 2106193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5AF962D-0C68-4C40-A3B3-DFBF780F253E}"/>
                      </a:ext>
                    </a:extLst>
                  </p:cNvPr>
                  <p:cNvSpPr txBox="1"/>
                  <p:nvPr/>
                </p:nvSpPr>
                <p:spPr>
                  <a:xfrm>
                    <a:off x="6369754" y="3493188"/>
                    <a:ext cx="286308" cy="1722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5AF962D-0C68-4C40-A3B3-DFBF780F2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754" y="3493188"/>
                    <a:ext cx="286308" cy="17229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7021" b="-32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30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(Geometry)</a:t>
            </a:r>
            <a:endParaRPr lang="ko-KR" altLang="en-US" sz="1800" b="1" dirty="0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8E70217-0A90-4F7A-8327-172E8079C22C}"/>
              </a:ext>
            </a:extLst>
          </p:cNvPr>
          <p:cNvSpPr txBox="1"/>
          <p:nvPr/>
        </p:nvSpPr>
        <p:spPr>
          <a:xfrm>
            <a:off x="244385" y="699618"/>
            <a:ext cx="9324369" cy="149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 Narrow" panose="020B0606020202030204" pitchFamily="34" charset="0"/>
              </a:rPr>
              <a:t>Folded Triple-chart concept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rial Narrow" panose="020B0606020202030204" pitchFamily="34" charset="0"/>
              </a:rPr>
              <a:t>3</a:t>
            </a:r>
            <a:r>
              <a:rPr lang="ko-KR" altLang="en-US" sz="1200" dirty="0">
                <a:latin typeface="Arial Narrow" panose="020B0606020202030204" pitchFamily="34" charset="0"/>
              </a:rPr>
              <a:t>개의 동일한 </a:t>
            </a:r>
            <a:r>
              <a:rPr lang="en-US" altLang="ko-KR" sz="1200" dirty="0">
                <a:latin typeface="Arial Narrow" panose="020B0606020202030204" pitchFamily="34" charset="0"/>
              </a:rPr>
              <a:t>LED chart</a:t>
            </a:r>
            <a:r>
              <a:rPr lang="ko-KR" altLang="en-US" sz="1200" dirty="0">
                <a:latin typeface="Arial Narrow" panose="020B0606020202030204" pitchFamily="34" charset="0"/>
              </a:rPr>
              <a:t>를 </a:t>
            </a:r>
            <a:r>
              <a:rPr lang="en-US" altLang="ko-KR" sz="1200" dirty="0">
                <a:latin typeface="Arial Narrow" panose="020B0606020202030204" pitchFamily="34" charset="0"/>
              </a:rPr>
              <a:t>hinge</a:t>
            </a:r>
            <a:r>
              <a:rPr lang="ko-KR" altLang="en-US" sz="1200" dirty="0">
                <a:latin typeface="Arial Narrow" panose="020B0606020202030204" pitchFamily="34" charset="0"/>
              </a:rPr>
              <a:t> 사용하여 구속한 방식</a:t>
            </a:r>
            <a:endParaRPr lang="en-US" altLang="ko-KR" sz="1200" dirty="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latin typeface="Arial Narrow" panose="020B0606020202030204" pitchFamily="34" charset="0"/>
              </a:rPr>
              <a:t>전처리</a:t>
            </a:r>
            <a:r>
              <a:rPr lang="ko-KR" altLang="en-US" sz="1200" dirty="0">
                <a:latin typeface="Arial Narrow" panose="020B0606020202030204" pitchFamily="34" charset="0"/>
              </a:rPr>
              <a:t> 과정 필요 </a:t>
            </a:r>
            <a:r>
              <a:rPr lang="en-US" altLang="ko-KR" sz="1200" dirty="0">
                <a:latin typeface="Arial Narrow" panose="020B0606020202030204" pitchFamily="34" charset="0"/>
              </a:rPr>
              <a:t>→ 1</a:t>
            </a:r>
            <a:r>
              <a:rPr lang="ko-KR" altLang="en-US" sz="1200" dirty="0">
                <a:latin typeface="Arial Narrow" panose="020B0606020202030204" pitchFamily="34" charset="0"/>
              </a:rPr>
              <a:t>회의 촬영 후 </a:t>
            </a:r>
            <a:r>
              <a:rPr lang="en-US" altLang="ko-KR" sz="1200" dirty="0">
                <a:latin typeface="Arial Narrow" panose="020B0606020202030204" pitchFamily="34" charset="0"/>
              </a:rPr>
              <a:t>image</a:t>
            </a:r>
            <a:r>
              <a:rPr lang="ko-KR" altLang="en-US" sz="1200" dirty="0">
                <a:latin typeface="Arial Narrow" panose="020B0606020202030204" pitchFamily="34" charset="0"/>
              </a:rPr>
              <a:t>를 분리하여 </a:t>
            </a:r>
            <a:r>
              <a:rPr lang="en-US" altLang="ko-KR" sz="1200" dirty="0">
                <a:latin typeface="Arial Narrow" panose="020B0606020202030204" pitchFamily="34" charset="0"/>
              </a:rPr>
              <a:t>3</a:t>
            </a:r>
            <a:r>
              <a:rPr lang="ko-KR" altLang="en-US" sz="1200" dirty="0">
                <a:latin typeface="Arial Narrow" panose="020B0606020202030204" pitchFamily="34" charset="0"/>
              </a:rPr>
              <a:t>장의 사진에서 </a:t>
            </a:r>
            <a:r>
              <a:rPr lang="en-US" altLang="ko-KR" sz="1200" dirty="0">
                <a:latin typeface="Arial Narrow" panose="020B0606020202030204" pitchFamily="34" charset="0"/>
              </a:rPr>
              <a:t>corner detection process </a:t>
            </a:r>
            <a:r>
              <a:rPr lang="ko-KR" altLang="en-US" sz="1200" dirty="0">
                <a:latin typeface="Arial Narrow" panose="020B0606020202030204" pitchFamily="34" charset="0"/>
              </a:rPr>
              <a:t>필요</a:t>
            </a:r>
            <a:endParaRPr lang="en-US" altLang="ko-KR" sz="1200" dirty="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rial Narrow" panose="020B0606020202030204" pitchFamily="34" charset="0"/>
              </a:rPr>
              <a:t>1</a:t>
            </a:r>
            <a:r>
              <a:rPr lang="ko-KR" altLang="en-US" sz="1200" dirty="0">
                <a:latin typeface="Arial Narrow" panose="020B0606020202030204" pitchFamily="34" charset="0"/>
              </a:rPr>
              <a:t>회의 촬영 후 </a:t>
            </a:r>
            <a:r>
              <a:rPr lang="en-US" altLang="ko-KR" sz="1200" dirty="0">
                <a:latin typeface="Arial Narrow" panose="020B0606020202030204" pitchFamily="34" charset="0"/>
              </a:rPr>
              <a:t>image</a:t>
            </a:r>
            <a:r>
              <a:rPr lang="ko-KR" altLang="en-US" sz="1200" dirty="0">
                <a:latin typeface="Arial Narrow" panose="020B0606020202030204" pitchFamily="34" charset="0"/>
              </a:rPr>
              <a:t>를 분할하여 사용하므로 </a:t>
            </a:r>
            <a:r>
              <a:rPr lang="en-US" altLang="ko-KR" sz="1200" dirty="0">
                <a:latin typeface="Arial Narrow" panose="020B0606020202030204" pitchFamily="34" charset="0"/>
              </a:rPr>
              <a:t>image</a:t>
            </a:r>
            <a:r>
              <a:rPr lang="ko-KR" altLang="en-US" sz="1200" dirty="0">
                <a:latin typeface="Arial Narrow" panose="020B0606020202030204" pitchFamily="34" charset="0"/>
              </a:rPr>
              <a:t>의 유효 왜곡 영역이 감소함 </a:t>
            </a:r>
            <a:r>
              <a:rPr lang="en-US" altLang="ko-KR" sz="1200" dirty="0">
                <a:latin typeface="Arial Narrow" panose="020B0606020202030204" pitchFamily="34" charset="0"/>
              </a:rPr>
              <a:t>→ calibration </a:t>
            </a:r>
            <a:r>
              <a:rPr lang="ko-KR" altLang="en-US" sz="1200" dirty="0">
                <a:latin typeface="Arial Narrow" panose="020B0606020202030204" pitchFamily="34" charset="0"/>
              </a:rPr>
              <a:t>정확도 저하</a:t>
            </a:r>
            <a:endParaRPr lang="en-US" altLang="ko-KR" sz="1200" dirty="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latin typeface="Arial Narrow" panose="020B0606020202030204" pitchFamily="34" charset="0"/>
              </a:rPr>
              <a:t>화각</a:t>
            </a:r>
            <a:r>
              <a:rPr lang="ko-KR" altLang="en-US" sz="1200" dirty="0">
                <a:latin typeface="Arial Narrow" panose="020B0606020202030204" pitchFamily="34" charset="0"/>
              </a:rPr>
              <a:t> 및 </a:t>
            </a:r>
            <a:r>
              <a:rPr lang="en-US" altLang="ko-KR" sz="1200" dirty="0">
                <a:latin typeface="Arial Narrow" panose="020B0606020202030204" pitchFamily="34" charset="0"/>
              </a:rPr>
              <a:t>image sensor</a:t>
            </a:r>
            <a:r>
              <a:rPr lang="ko-KR" altLang="en-US" sz="1200" dirty="0">
                <a:latin typeface="Arial Narrow" panose="020B0606020202030204" pitchFamily="34" charset="0"/>
              </a:rPr>
              <a:t>의 해상도에 따른 </a:t>
            </a:r>
            <a:r>
              <a:rPr lang="en-US" altLang="ko-KR" sz="1200" dirty="0">
                <a:latin typeface="Arial Narrow" panose="020B0606020202030204" pitchFamily="34" charset="0"/>
              </a:rPr>
              <a:t>chart design</a:t>
            </a:r>
            <a:r>
              <a:rPr lang="ko-KR" altLang="en-US" sz="1200" dirty="0">
                <a:latin typeface="Arial Narrow" panose="020B0606020202030204" pitchFamily="34" charset="0"/>
              </a:rPr>
              <a:t> 변경 요구됨 </a:t>
            </a:r>
            <a:r>
              <a:rPr lang="en-US" altLang="ko-KR" sz="1200" dirty="0">
                <a:latin typeface="Arial Narrow" panose="020B0606020202030204" pitchFamily="34" charset="0"/>
              </a:rPr>
              <a:t>→ </a:t>
            </a:r>
            <a:r>
              <a:rPr lang="ko-KR" altLang="en-US" sz="1200" dirty="0">
                <a:latin typeface="Arial Narrow" panose="020B0606020202030204" pitchFamily="34" charset="0"/>
              </a:rPr>
              <a:t>범용성 저하</a:t>
            </a:r>
            <a:endParaRPr lang="en-US" altLang="ko-KR" sz="1200" dirty="0">
              <a:latin typeface="Arial Narrow" panose="020B060602020203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8CDEB4A-74C4-41F5-8725-C2A31FE69B8D}"/>
              </a:ext>
            </a:extLst>
          </p:cNvPr>
          <p:cNvGrpSpPr>
            <a:grpSpLocks noChangeAspect="1"/>
          </p:cNvGrpSpPr>
          <p:nvPr/>
        </p:nvGrpSpPr>
        <p:grpSpPr>
          <a:xfrm>
            <a:off x="3121630" y="3594729"/>
            <a:ext cx="3031302" cy="2252109"/>
            <a:chOff x="5107832" y="2730710"/>
            <a:chExt cx="4017556" cy="2984848"/>
          </a:xfrm>
        </p:grpSpPr>
        <p:grpSp>
          <p:nvGrpSpPr>
            <p:cNvPr id="453" name="그룹 452">
              <a:extLst>
                <a:ext uri="{FF2B5EF4-FFF2-40B4-BE49-F238E27FC236}">
                  <a16:creationId xmlns:a16="http://schemas.microsoft.com/office/drawing/2014/main" id="{1635A1C8-4B46-4324-A77A-9C78A5F26B33}"/>
                </a:ext>
              </a:extLst>
            </p:cNvPr>
            <p:cNvGrpSpPr/>
            <p:nvPr/>
          </p:nvGrpSpPr>
          <p:grpSpPr>
            <a:xfrm>
              <a:off x="6861618" y="3906215"/>
              <a:ext cx="961247" cy="1590969"/>
              <a:chOff x="6164490" y="3821176"/>
              <a:chExt cx="1387769" cy="1660464"/>
            </a:xfrm>
          </p:grpSpPr>
          <p:sp>
            <p:nvSpPr>
              <p:cNvPr id="490" name="타원 489">
                <a:extLst>
                  <a:ext uri="{FF2B5EF4-FFF2-40B4-BE49-F238E27FC236}">
                    <a16:creationId xmlns:a16="http://schemas.microsoft.com/office/drawing/2014/main" id="{3572D8B0-1913-4E12-A35C-6EEBC9FB4081}"/>
                  </a:ext>
                </a:extLst>
              </p:cNvPr>
              <p:cNvSpPr/>
              <p:nvPr/>
            </p:nvSpPr>
            <p:spPr>
              <a:xfrm>
                <a:off x="6164490" y="3889804"/>
                <a:ext cx="938212" cy="146746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사각형: 둥근 모서리 490">
                <a:extLst>
                  <a:ext uri="{FF2B5EF4-FFF2-40B4-BE49-F238E27FC236}">
                    <a16:creationId xmlns:a16="http://schemas.microsoft.com/office/drawing/2014/main" id="{4DA0D81A-4E2A-4735-B396-F58B0FBEC3BB}"/>
                  </a:ext>
                </a:extLst>
              </p:cNvPr>
              <p:cNvSpPr/>
              <p:nvPr/>
            </p:nvSpPr>
            <p:spPr>
              <a:xfrm>
                <a:off x="6551318" y="3821176"/>
                <a:ext cx="1000941" cy="16604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FB80BE8A-71D4-43A3-97A2-2A7EB53BC5EB}"/>
                </a:ext>
              </a:extLst>
            </p:cNvPr>
            <p:cNvSpPr/>
            <p:nvPr/>
          </p:nvSpPr>
          <p:spPr>
            <a:xfrm>
              <a:off x="6980045" y="5408916"/>
              <a:ext cx="306642" cy="3066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cxnSp>
          <p:nvCxnSpPr>
            <p:cNvPr id="456" name="직선 연결선 455">
              <a:extLst>
                <a:ext uri="{FF2B5EF4-FFF2-40B4-BE49-F238E27FC236}">
                  <a16:creationId xmlns:a16="http://schemas.microsoft.com/office/drawing/2014/main" id="{C39F7F47-201B-4CE5-BAE8-2A4BF0713526}"/>
                </a:ext>
              </a:extLst>
            </p:cNvPr>
            <p:cNvCxnSpPr>
              <a:cxnSpLocks/>
              <a:stCxn id="455" idx="7"/>
            </p:cNvCxnSpPr>
            <p:nvPr/>
          </p:nvCxnSpPr>
          <p:spPr>
            <a:xfrm flipV="1">
              <a:off x="7241781" y="3979673"/>
              <a:ext cx="1811152" cy="147415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19D3FB9C-C612-4949-B204-CE672FCB5689}"/>
                </a:ext>
              </a:extLst>
            </p:cNvPr>
            <p:cNvCxnSpPr>
              <a:cxnSpLocks/>
              <a:stCxn id="455" idx="1"/>
            </p:cNvCxnSpPr>
            <p:nvPr/>
          </p:nvCxnSpPr>
          <p:spPr>
            <a:xfrm flipH="1" flipV="1">
              <a:off x="5216455" y="3979673"/>
              <a:ext cx="1808497" cy="147415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03435E72-434B-467E-9FA6-537A32460D9C}"/>
                </a:ext>
              </a:extLst>
            </p:cNvPr>
            <p:cNvSpPr txBox="1"/>
            <p:nvPr/>
          </p:nvSpPr>
          <p:spPr>
            <a:xfrm>
              <a:off x="6375915" y="5415419"/>
              <a:ext cx="543739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module</a:t>
              </a:r>
            </a:p>
          </p:txBody>
        </p:sp>
        <p:sp>
          <p:nvSpPr>
            <p:cNvPr id="459" name="원호 458">
              <a:extLst>
                <a:ext uri="{FF2B5EF4-FFF2-40B4-BE49-F238E27FC236}">
                  <a16:creationId xmlns:a16="http://schemas.microsoft.com/office/drawing/2014/main" id="{2D95B909-46A6-49E0-84FF-D823F28EE4B7}"/>
                </a:ext>
              </a:extLst>
            </p:cNvPr>
            <p:cNvSpPr/>
            <p:nvPr/>
          </p:nvSpPr>
          <p:spPr>
            <a:xfrm>
              <a:off x="7006857" y="5350399"/>
              <a:ext cx="266455" cy="172292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6D2D5835-B8A6-4844-8BA3-DF98B60142B6}"/>
                    </a:ext>
                  </a:extLst>
                </p:cNvPr>
                <p:cNvSpPr txBox="1"/>
                <p:nvPr/>
              </p:nvSpPr>
              <p:spPr>
                <a:xfrm>
                  <a:off x="7123681" y="4988820"/>
                  <a:ext cx="286308" cy="172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6D2D5835-B8A6-4844-8BA3-DF98B6014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681" y="4988820"/>
                  <a:ext cx="286308" cy="172292"/>
                </a:xfrm>
                <a:prstGeom prst="rect">
                  <a:avLst/>
                </a:prstGeom>
                <a:blipFill>
                  <a:blip r:embed="rId2"/>
                  <a:stretch>
                    <a:fillRect r="-57143" b="-76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152D119D-46DD-4221-8FC0-3FFDA699281E}"/>
                    </a:ext>
                  </a:extLst>
                </p:cNvPr>
                <p:cNvSpPr txBox="1"/>
                <p:nvPr/>
              </p:nvSpPr>
              <p:spPr>
                <a:xfrm>
                  <a:off x="6738858" y="4463936"/>
                  <a:ext cx="212451" cy="1918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152D119D-46DD-4221-8FC0-3FFDA6992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858" y="4463936"/>
                  <a:ext cx="212451" cy="191865"/>
                </a:xfrm>
                <a:prstGeom prst="rect">
                  <a:avLst/>
                </a:prstGeom>
                <a:blipFill>
                  <a:blip r:embed="rId3"/>
                  <a:stretch>
                    <a:fillRect r="-37037" b="-708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2" name="직선 연결선 461">
              <a:extLst>
                <a:ext uri="{FF2B5EF4-FFF2-40B4-BE49-F238E27FC236}">
                  <a16:creationId xmlns:a16="http://schemas.microsoft.com/office/drawing/2014/main" id="{BB2B7F58-D2CE-4CA1-9D34-31ADCA18E29F}"/>
                </a:ext>
              </a:extLst>
            </p:cNvPr>
            <p:cNvCxnSpPr>
              <a:cxnSpLocks/>
            </p:cNvCxnSpPr>
            <p:nvPr/>
          </p:nvCxnSpPr>
          <p:spPr>
            <a:xfrm>
              <a:off x="6421924" y="3282259"/>
              <a:ext cx="1404000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2C7A3693-6513-4265-9A6F-644500F587EA}"/>
                </a:ext>
              </a:extLst>
            </p:cNvPr>
            <p:cNvCxnSpPr>
              <a:cxnSpLocks/>
              <a:endCxn id="455" idx="0"/>
            </p:cNvCxnSpPr>
            <p:nvPr/>
          </p:nvCxnSpPr>
          <p:spPr>
            <a:xfrm>
              <a:off x="7119539" y="2730710"/>
              <a:ext cx="0" cy="26782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1" name="그룹 470">
              <a:extLst>
                <a:ext uri="{FF2B5EF4-FFF2-40B4-BE49-F238E27FC236}">
                  <a16:creationId xmlns:a16="http://schemas.microsoft.com/office/drawing/2014/main" id="{BAD02BB2-A70E-4B4F-8164-E10577637F25}"/>
                </a:ext>
              </a:extLst>
            </p:cNvPr>
            <p:cNvGrpSpPr/>
            <p:nvPr/>
          </p:nvGrpSpPr>
          <p:grpSpPr>
            <a:xfrm>
              <a:off x="7133277" y="5188203"/>
              <a:ext cx="374035" cy="374035"/>
              <a:chOff x="5958526" y="3942165"/>
              <a:chExt cx="540000" cy="540000"/>
            </a:xfrm>
          </p:grpSpPr>
          <p:cxnSp>
            <p:nvCxnSpPr>
              <p:cNvPr id="488" name="직선 화살표 연결선 487">
                <a:extLst>
                  <a:ext uri="{FF2B5EF4-FFF2-40B4-BE49-F238E27FC236}">
                    <a16:creationId xmlns:a16="http://schemas.microsoft.com/office/drawing/2014/main" id="{AE72E000-CB84-4151-981B-2D12860886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8526" y="4480979"/>
                <a:ext cx="54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화살표 연결선 488">
                <a:extLst>
                  <a:ext uri="{FF2B5EF4-FFF2-40B4-BE49-F238E27FC236}">
                    <a16:creationId xmlns:a16="http://schemas.microsoft.com/office/drawing/2014/main" id="{7DDB8EB2-D8B2-4040-A221-68D895D7A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8526" y="3942165"/>
                <a:ext cx="0" cy="54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5" name="직선 연결선 494">
              <a:extLst>
                <a:ext uri="{FF2B5EF4-FFF2-40B4-BE49-F238E27FC236}">
                  <a16:creationId xmlns:a16="http://schemas.microsoft.com/office/drawing/2014/main" id="{2356A491-868C-4ABE-B9CC-619C20CCF6E7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7721388" y="3621641"/>
              <a:ext cx="1404000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 495">
              <a:extLst>
                <a:ext uri="{FF2B5EF4-FFF2-40B4-BE49-F238E27FC236}">
                  <a16:creationId xmlns:a16="http://schemas.microsoft.com/office/drawing/2014/main" id="{A6AC7D75-892E-4B72-B22C-506D9507D613}"/>
                </a:ext>
              </a:extLst>
            </p:cNvPr>
            <p:cNvCxnSpPr>
              <a:cxnSpLocks/>
            </p:cNvCxnSpPr>
            <p:nvPr/>
          </p:nvCxnSpPr>
          <p:spPr>
            <a:xfrm rot="19800000" flipH="1">
              <a:off x="5107832" y="3633259"/>
              <a:ext cx="1404000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 496">
              <a:extLst>
                <a:ext uri="{FF2B5EF4-FFF2-40B4-BE49-F238E27FC236}">
                  <a16:creationId xmlns:a16="http://schemas.microsoft.com/office/drawing/2014/main" id="{DFEEACED-755A-4783-84BC-52D89E8B4A1C}"/>
                </a:ext>
              </a:extLst>
            </p:cNvPr>
            <p:cNvCxnSpPr/>
            <p:nvPr/>
          </p:nvCxnSpPr>
          <p:spPr>
            <a:xfrm>
              <a:off x="5251877" y="3972641"/>
              <a:ext cx="370750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원호 497">
              <a:extLst>
                <a:ext uri="{FF2B5EF4-FFF2-40B4-BE49-F238E27FC236}">
                  <a16:creationId xmlns:a16="http://schemas.microsoft.com/office/drawing/2014/main" id="{AB6077B8-74C2-46DA-8047-8F528012760D}"/>
                </a:ext>
              </a:extLst>
            </p:cNvPr>
            <p:cNvSpPr/>
            <p:nvPr/>
          </p:nvSpPr>
          <p:spPr>
            <a:xfrm rot="12199952">
              <a:off x="7703093" y="3183355"/>
              <a:ext cx="268900" cy="253964"/>
            </a:xfrm>
            <a:prstGeom prst="arc">
              <a:avLst>
                <a:gd name="adj1" fmla="val 11860849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직사각형 498">
                  <a:extLst>
                    <a:ext uri="{FF2B5EF4-FFF2-40B4-BE49-F238E27FC236}">
                      <a16:creationId xmlns:a16="http://schemas.microsoft.com/office/drawing/2014/main" id="{87398447-6943-4F42-9FDA-E4E5320AA2C2}"/>
                    </a:ext>
                  </a:extLst>
                </p:cNvPr>
                <p:cNvSpPr/>
                <p:nvPr/>
              </p:nvSpPr>
              <p:spPr>
                <a:xfrm>
                  <a:off x="7609854" y="3441033"/>
                  <a:ext cx="303304" cy="26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99" name="직사각형 498">
                  <a:extLst>
                    <a:ext uri="{FF2B5EF4-FFF2-40B4-BE49-F238E27FC236}">
                      <a16:creationId xmlns:a16="http://schemas.microsoft.com/office/drawing/2014/main" id="{87398447-6943-4F42-9FDA-E4E5320AA2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854" y="3441033"/>
                  <a:ext cx="303304" cy="263372"/>
                </a:xfrm>
                <a:prstGeom prst="rect">
                  <a:avLst/>
                </a:prstGeom>
                <a:blipFill>
                  <a:blip r:embed="rId4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0" name="원호 499">
              <a:extLst>
                <a:ext uri="{FF2B5EF4-FFF2-40B4-BE49-F238E27FC236}">
                  <a16:creationId xmlns:a16="http://schemas.microsoft.com/office/drawing/2014/main" id="{737BFD89-AC79-4B13-91C7-87954C776581}"/>
                </a:ext>
              </a:extLst>
            </p:cNvPr>
            <p:cNvSpPr/>
            <p:nvPr/>
          </p:nvSpPr>
          <p:spPr>
            <a:xfrm rot="16476475">
              <a:off x="8509313" y="3880412"/>
              <a:ext cx="405481" cy="198518"/>
            </a:xfrm>
            <a:prstGeom prst="arc">
              <a:avLst>
                <a:gd name="adj1" fmla="val 16200000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2F267C33-77BA-4AE6-A6E7-DCABA1FEDDFC}"/>
                    </a:ext>
                  </a:extLst>
                </p:cNvPr>
                <p:cNvSpPr txBox="1"/>
                <p:nvPr/>
              </p:nvSpPr>
              <p:spPr>
                <a:xfrm>
                  <a:off x="8044681" y="3686955"/>
                  <a:ext cx="568079" cy="2633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2F267C33-77BA-4AE6-A6E7-DCABA1FEDD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4681" y="3686955"/>
                  <a:ext cx="568079" cy="263372"/>
                </a:xfrm>
                <a:prstGeom prst="rect">
                  <a:avLst/>
                </a:prstGeom>
                <a:blipFill>
                  <a:blip r:embed="rId5"/>
                  <a:stretch>
                    <a:fillRect r="-18571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2" name="원호 501">
              <a:extLst>
                <a:ext uri="{FF2B5EF4-FFF2-40B4-BE49-F238E27FC236}">
                  <a16:creationId xmlns:a16="http://schemas.microsoft.com/office/drawing/2014/main" id="{108AD5E3-3421-496C-AC2E-AF639476F6A9}"/>
                </a:ext>
              </a:extLst>
            </p:cNvPr>
            <p:cNvSpPr/>
            <p:nvPr/>
          </p:nvSpPr>
          <p:spPr>
            <a:xfrm rot="3964294">
              <a:off x="8515268" y="3597523"/>
              <a:ext cx="680687" cy="281839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3" name="원호 502">
              <a:extLst>
                <a:ext uri="{FF2B5EF4-FFF2-40B4-BE49-F238E27FC236}">
                  <a16:creationId xmlns:a16="http://schemas.microsoft.com/office/drawing/2014/main" id="{4E18374A-F6A3-4406-B324-2734C147D662}"/>
                </a:ext>
              </a:extLst>
            </p:cNvPr>
            <p:cNvSpPr/>
            <p:nvPr/>
          </p:nvSpPr>
          <p:spPr>
            <a:xfrm rot="208835">
              <a:off x="7632417" y="3238720"/>
              <a:ext cx="1180846" cy="401506"/>
            </a:xfrm>
            <a:prstGeom prst="arc">
              <a:avLst>
                <a:gd name="adj1" fmla="val 12163400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9F95C8E8-BA5A-40A9-BB92-DD9439758330}"/>
                    </a:ext>
                  </a:extLst>
                </p:cNvPr>
                <p:cNvSpPr txBox="1"/>
                <p:nvPr/>
              </p:nvSpPr>
              <p:spPr>
                <a:xfrm>
                  <a:off x="8572282" y="3216850"/>
                  <a:ext cx="298915" cy="2633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9F95C8E8-BA5A-40A9-BB92-DD9439758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282" y="3216850"/>
                  <a:ext cx="298915" cy="263372"/>
                </a:xfrm>
                <a:prstGeom prst="rect">
                  <a:avLst/>
                </a:prstGeom>
                <a:blipFill>
                  <a:blip r:embed="rId6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5" name="원호 504">
              <a:extLst>
                <a:ext uri="{FF2B5EF4-FFF2-40B4-BE49-F238E27FC236}">
                  <a16:creationId xmlns:a16="http://schemas.microsoft.com/office/drawing/2014/main" id="{895619B4-C29D-4A3B-9D01-FB1496BF1F38}"/>
                </a:ext>
              </a:extLst>
            </p:cNvPr>
            <p:cNvSpPr/>
            <p:nvPr/>
          </p:nvSpPr>
          <p:spPr>
            <a:xfrm rot="5400000" flipH="1" flipV="1">
              <a:off x="7293003" y="2979475"/>
              <a:ext cx="221397" cy="560041"/>
            </a:xfrm>
            <a:prstGeom prst="arc">
              <a:avLst>
                <a:gd name="adj1" fmla="val 16337366"/>
                <a:gd name="adj2" fmla="val 191952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E63485D4-BB89-48A7-829F-10A20A546553}"/>
                    </a:ext>
                  </a:extLst>
                </p:cNvPr>
                <p:cNvSpPr txBox="1"/>
                <p:nvPr/>
              </p:nvSpPr>
              <p:spPr>
                <a:xfrm>
                  <a:off x="7308440" y="3006463"/>
                  <a:ext cx="381584" cy="21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E63485D4-BB89-48A7-829F-10A20A546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440" y="3006463"/>
                  <a:ext cx="381584" cy="219476"/>
                </a:xfrm>
                <a:prstGeom prst="rect">
                  <a:avLst/>
                </a:prstGeom>
                <a:blipFill>
                  <a:blip r:embed="rId7"/>
                  <a:stretch>
                    <a:fillRect r="-12766" b="-407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7" name="원호 506">
              <a:extLst>
                <a:ext uri="{FF2B5EF4-FFF2-40B4-BE49-F238E27FC236}">
                  <a16:creationId xmlns:a16="http://schemas.microsoft.com/office/drawing/2014/main" id="{7B55F5B0-1B5C-415D-87E0-B9E222F3327D}"/>
                </a:ext>
              </a:extLst>
            </p:cNvPr>
            <p:cNvSpPr/>
            <p:nvPr/>
          </p:nvSpPr>
          <p:spPr>
            <a:xfrm rot="16200000" flipV="1">
              <a:off x="7453139" y="2961368"/>
              <a:ext cx="221396" cy="560041"/>
            </a:xfrm>
            <a:prstGeom prst="arc">
              <a:avLst>
                <a:gd name="adj1" fmla="val 16487062"/>
                <a:gd name="adj2" fmla="val 1912201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A40EEFF-D641-45AD-A535-9CCE2689CF37}"/>
              </a:ext>
            </a:extLst>
          </p:cNvPr>
          <p:cNvGrpSpPr/>
          <p:nvPr/>
        </p:nvGrpSpPr>
        <p:grpSpPr>
          <a:xfrm>
            <a:off x="15625" y="2666637"/>
            <a:ext cx="3839616" cy="3063657"/>
            <a:chOff x="305698" y="2098622"/>
            <a:chExt cx="3839616" cy="3063657"/>
          </a:xfrm>
        </p:grpSpPr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50964BB8-DE42-409E-B094-A2642A0E505A}"/>
                </a:ext>
              </a:extLst>
            </p:cNvPr>
            <p:cNvSpPr/>
            <p:nvPr/>
          </p:nvSpPr>
          <p:spPr>
            <a:xfrm>
              <a:off x="1057638" y="4808079"/>
              <a:ext cx="2674643" cy="354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 dirty="0">
                  <a:latin typeface="Arial Narrow" panose="020B0606020202030204" pitchFamily="34" charset="0"/>
                </a:rPr>
                <a:t>Folded Triple-chart concept schematic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5100FBA-7148-4CBB-8C12-F1C508F784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5698" y="2098622"/>
              <a:ext cx="3839616" cy="2755862"/>
              <a:chOff x="147487" y="2571254"/>
              <a:chExt cx="4315347" cy="3097315"/>
            </a:xfrm>
          </p:grpSpPr>
          <p:sp>
            <p:nvSpPr>
              <p:cNvPr id="509" name="원통형 508">
                <a:extLst>
                  <a:ext uri="{FF2B5EF4-FFF2-40B4-BE49-F238E27FC236}">
                    <a16:creationId xmlns:a16="http://schemas.microsoft.com/office/drawing/2014/main" id="{E524D580-4D2E-45A2-B7F0-2101C7FD8EEE}"/>
                  </a:ext>
                </a:extLst>
              </p:cNvPr>
              <p:cNvSpPr/>
              <p:nvPr/>
            </p:nvSpPr>
            <p:spPr>
              <a:xfrm>
                <a:off x="2966667" y="2777952"/>
                <a:ext cx="95804" cy="325583"/>
              </a:xfrm>
              <a:prstGeom prst="can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원통형 46">
                <a:extLst>
                  <a:ext uri="{FF2B5EF4-FFF2-40B4-BE49-F238E27FC236}">
                    <a16:creationId xmlns:a16="http://schemas.microsoft.com/office/drawing/2014/main" id="{E40194B7-B3EA-4D4A-9E3D-4598E877259C}"/>
                  </a:ext>
                </a:extLst>
              </p:cNvPr>
              <p:cNvSpPr/>
              <p:nvPr/>
            </p:nvSpPr>
            <p:spPr>
              <a:xfrm>
                <a:off x="1605797" y="2978155"/>
                <a:ext cx="95804" cy="326709"/>
              </a:xfrm>
              <a:prstGeom prst="can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DD1634D-3446-4E60-8F53-6FB29C6A385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3961" y="2855361"/>
                <a:ext cx="4248873" cy="2813208"/>
                <a:chOff x="-110275" y="2906818"/>
                <a:chExt cx="4248873" cy="2813208"/>
              </a:xfrm>
            </p:grpSpPr>
            <p:sp>
              <p:nvSpPr>
                <p:cNvPr id="20" name="원통형 19">
                  <a:extLst>
                    <a:ext uri="{FF2B5EF4-FFF2-40B4-BE49-F238E27FC236}">
                      <a16:creationId xmlns:a16="http://schemas.microsoft.com/office/drawing/2014/main" id="{6E66BAEE-B07F-48CF-B544-3089A4BA570A}"/>
                    </a:ext>
                  </a:extLst>
                </p:cNvPr>
                <p:cNvSpPr/>
                <p:nvPr/>
              </p:nvSpPr>
              <p:spPr>
                <a:xfrm>
                  <a:off x="2599509" y="4894424"/>
                  <a:ext cx="519070" cy="519853"/>
                </a:xfrm>
                <a:prstGeom prst="can">
                  <a:avLst>
                    <a:gd name="adj" fmla="val 50075"/>
                  </a:avLst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7CE1AE9E-FCA7-4A30-8D24-6B4C907CECEB}"/>
                    </a:ext>
                  </a:extLst>
                </p:cNvPr>
                <p:cNvSpPr/>
                <p:nvPr/>
              </p:nvSpPr>
              <p:spPr>
                <a:xfrm>
                  <a:off x="1959735" y="2906818"/>
                  <a:ext cx="95812" cy="2284425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EE4A56E-E64A-4B8F-AA4F-C2C3B6D944A9}"/>
                    </a:ext>
                  </a:extLst>
                </p:cNvPr>
                <p:cNvSpPr/>
                <p:nvPr/>
              </p:nvSpPr>
              <p:spPr>
                <a:xfrm>
                  <a:off x="255914" y="3651923"/>
                  <a:ext cx="824886" cy="3057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latin typeface="Arial Narrow" panose="020B0606020202030204" pitchFamily="34" charset="0"/>
                    </a:rPr>
                    <a:t>LED chart</a:t>
                  </a:r>
                  <a:endParaRPr lang="ko-KR" altLang="en-US" sz="1200" dirty="0"/>
                </a:p>
              </p:txBody>
            </p:sp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116287A5-F059-4CF8-B31A-06A2455C317F}"/>
                    </a:ext>
                  </a:extLst>
                </p:cNvPr>
                <p:cNvSpPr/>
                <p:nvPr/>
              </p:nvSpPr>
              <p:spPr>
                <a:xfrm>
                  <a:off x="2666306" y="5414277"/>
                  <a:ext cx="662103" cy="3057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latin typeface="Arial Narrow" panose="020B0606020202030204" pitchFamily="34" charset="0"/>
                    </a:rPr>
                    <a:t>Module</a:t>
                  </a:r>
                  <a:endParaRPr lang="ko-KR" altLang="en-US" sz="1200" dirty="0"/>
                </a:p>
              </p:txBody>
            </p:sp>
            <p:pic>
              <p:nvPicPr>
                <p:cNvPr id="409" name="그림 408">
                  <a:extLst>
                    <a:ext uri="{FF2B5EF4-FFF2-40B4-BE49-F238E27FC236}">
                      <a16:creationId xmlns:a16="http://schemas.microsoft.com/office/drawing/2014/main" id="{165B61E1-F9EB-4C3D-82ED-F8D8D3CF2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110275" y="3018294"/>
                  <a:ext cx="4248873" cy="1474484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1E7A8C0-D8C1-4BA1-B2EB-746C1B810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858" y="3651923"/>
                  <a:ext cx="2327282" cy="1350706"/>
                </a:xfrm>
                <a:prstGeom prst="line">
                  <a:avLst/>
                </a:prstGeom>
                <a:ln w="9525">
                  <a:solidFill>
                    <a:srgbClr val="FFFF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직선 연결선 369">
                  <a:extLst>
                    <a:ext uri="{FF2B5EF4-FFF2-40B4-BE49-F238E27FC236}">
                      <a16:creationId xmlns:a16="http://schemas.microsoft.com/office/drawing/2014/main" id="{99E6579E-0F1B-4AFA-8AFF-E365FD3B8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50720" y="3029612"/>
                  <a:ext cx="786983" cy="1853494"/>
                </a:xfrm>
                <a:prstGeom prst="line">
                  <a:avLst/>
                </a:prstGeom>
                <a:ln w="9525">
                  <a:solidFill>
                    <a:srgbClr val="FFFF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직선 연결선 370">
                  <a:extLst>
                    <a:ext uri="{FF2B5EF4-FFF2-40B4-BE49-F238E27FC236}">
                      <a16:creationId xmlns:a16="http://schemas.microsoft.com/office/drawing/2014/main" id="{B7CC27B4-6F5C-48D8-92D2-C447BD248B17}"/>
                    </a:ext>
                  </a:extLst>
                </p:cNvPr>
                <p:cNvCxnSpPr>
                  <a:cxnSpLocks/>
                  <a:endCxn id="20" idx="2"/>
                </p:cNvCxnSpPr>
                <p:nvPr/>
              </p:nvCxnSpPr>
              <p:spPr>
                <a:xfrm>
                  <a:off x="255914" y="4504096"/>
                  <a:ext cx="2343595" cy="650255"/>
                </a:xfrm>
                <a:prstGeom prst="line">
                  <a:avLst/>
                </a:prstGeom>
                <a:ln w="9525">
                  <a:solidFill>
                    <a:srgbClr val="FFFF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직선 연결선 371">
                  <a:extLst>
                    <a:ext uri="{FF2B5EF4-FFF2-40B4-BE49-F238E27FC236}">
                      <a16:creationId xmlns:a16="http://schemas.microsoft.com/office/drawing/2014/main" id="{F105A78A-A92A-4414-B5FE-E5CC0C619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51891" y="4089400"/>
                  <a:ext cx="702559" cy="1043853"/>
                </a:xfrm>
                <a:prstGeom prst="line">
                  <a:avLst/>
                </a:prstGeom>
                <a:ln w="9525">
                  <a:solidFill>
                    <a:srgbClr val="FFFF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0" name="화살표: 오른쪽으로 구부러짐 509">
                <a:extLst>
                  <a:ext uri="{FF2B5EF4-FFF2-40B4-BE49-F238E27FC236}">
                    <a16:creationId xmlns:a16="http://schemas.microsoft.com/office/drawing/2014/main" id="{5155B51A-BEB2-45BA-83D9-4E09FFD21D6E}"/>
                  </a:ext>
                </a:extLst>
              </p:cNvPr>
              <p:cNvSpPr/>
              <p:nvPr/>
            </p:nvSpPr>
            <p:spPr>
              <a:xfrm>
                <a:off x="1535396" y="2889762"/>
                <a:ext cx="210982" cy="255388"/>
              </a:xfrm>
              <a:prstGeom prst="curvedRightArrow">
                <a:avLst>
                  <a:gd name="adj1" fmla="val 25000"/>
                  <a:gd name="adj2" fmla="val 50000"/>
                  <a:gd name="adj3" fmla="val 3949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화살표: 오른쪽으로 구부러짐 510">
                <a:extLst>
                  <a:ext uri="{FF2B5EF4-FFF2-40B4-BE49-F238E27FC236}">
                    <a16:creationId xmlns:a16="http://schemas.microsoft.com/office/drawing/2014/main" id="{55D949AE-8571-41F6-B717-96E84A163C04}"/>
                  </a:ext>
                </a:extLst>
              </p:cNvPr>
              <p:cNvSpPr/>
              <p:nvPr/>
            </p:nvSpPr>
            <p:spPr>
              <a:xfrm>
                <a:off x="2880723" y="2706910"/>
                <a:ext cx="210982" cy="208533"/>
              </a:xfrm>
              <a:prstGeom prst="curvedRightArrow">
                <a:avLst>
                  <a:gd name="adj1" fmla="val 25000"/>
                  <a:gd name="adj2" fmla="val 50000"/>
                  <a:gd name="adj3" fmla="val 3949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1581C6CD-9D02-4BD9-94F5-7E4E309C417C}"/>
                  </a:ext>
                </a:extLst>
              </p:cNvPr>
              <p:cNvSpPr/>
              <p:nvPr/>
            </p:nvSpPr>
            <p:spPr>
              <a:xfrm>
                <a:off x="147487" y="3146916"/>
                <a:ext cx="824886" cy="30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latin typeface="Arial Narrow" panose="020B0606020202030204" pitchFamily="34" charset="0"/>
                  </a:rPr>
                  <a:t>LED chart</a:t>
                </a:r>
                <a:endParaRPr lang="ko-KR" altLang="en-US" sz="1200" dirty="0"/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8ACEE5FD-7085-4A76-BF8A-D367DCFE5093}"/>
                  </a:ext>
                </a:extLst>
              </p:cNvPr>
              <p:cNvSpPr/>
              <p:nvPr/>
            </p:nvSpPr>
            <p:spPr>
              <a:xfrm>
                <a:off x="1136289" y="2685408"/>
                <a:ext cx="5148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latin typeface="Arial Narrow" panose="020B0606020202030204" pitchFamily="34" charset="0"/>
                  </a:rPr>
                  <a:t>Hinge</a:t>
                </a:r>
                <a:endParaRPr lang="ko-KR" altLang="en-US" sz="1200" dirty="0"/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06C42827-09F8-4DA1-A536-7CEA60CB0017}"/>
                  </a:ext>
                </a:extLst>
              </p:cNvPr>
              <p:cNvSpPr/>
              <p:nvPr/>
            </p:nvSpPr>
            <p:spPr>
              <a:xfrm>
                <a:off x="3101100" y="2571254"/>
                <a:ext cx="5148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latin typeface="Arial Narrow" panose="020B0606020202030204" pitchFamily="34" charset="0"/>
                  </a:rPr>
                  <a:t>Hinge</a:t>
                </a:r>
                <a:endParaRPr lang="ko-KR" altLang="en-US" sz="1200" dirty="0"/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E9D171-F5AB-4969-A027-A1BD89E088EB}"/>
              </a:ext>
            </a:extLst>
          </p:cNvPr>
          <p:cNvSpPr/>
          <p:nvPr/>
        </p:nvSpPr>
        <p:spPr>
          <a:xfrm>
            <a:off x="4371127" y="2475795"/>
            <a:ext cx="2570234" cy="1134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9BEF8B5A-829F-4A9D-9B5B-87FBFEE4AEF9}"/>
              </a:ext>
            </a:extLst>
          </p:cNvPr>
          <p:cNvGrpSpPr/>
          <p:nvPr/>
        </p:nvGrpSpPr>
        <p:grpSpPr>
          <a:xfrm>
            <a:off x="6187601" y="2666173"/>
            <a:ext cx="790147" cy="823501"/>
            <a:chOff x="5713403" y="1991106"/>
            <a:chExt cx="1200663" cy="1034611"/>
          </a:xfrm>
          <a:scene3d>
            <a:camera prst="isometricLeftDown"/>
            <a:lightRig rig="threePt" dir="t"/>
          </a:scene3d>
        </p:grpSpPr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4FD667E0-8151-4298-B63E-CD8C07F8DF26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55F5CC63-EA15-40A9-88A8-1CAFA2583E4A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타원 546">
              <a:extLst>
                <a:ext uri="{FF2B5EF4-FFF2-40B4-BE49-F238E27FC236}">
                  <a16:creationId xmlns:a16="http://schemas.microsoft.com/office/drawing/2014/main" id="{8412899D-A6DC-480E-83B3-19AC3479D61D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F4C6B3B3-1BCA-45B0-917E-284FF83BB68D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F19293D8-9626-4518-9864-0F05DF20297D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9186E720-DBEC-4900-9CEB-E9AD8D669A69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0A107012-9FB0-4BE8-833A-2B972C520328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8AD50902-F3FB-4CDA-971F-0E51A359C0C8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C79D290E-6A6F-4876-A599-310D45D3FE4B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54304346-43C0-43AE-B9A7-E1046AE61942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CB34271E-99CF-40DC-A643-85E5342DCD25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C25A35E-5006-4155-B028-B81BF0845247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19DFD6B5-A823-462C-B376-F42C2CEB8801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7FA690B8-E0EE-491C-97E4-DF8129F66B0C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00E9F753-BD20-4480-86E0-3D6E49B6D342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566ED90B-8A77-4E33-9037-A798469834F0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9F6FD634-84AB-46BB-9161-31701C3430B4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A8A86E1B-D111-40C2-BCD0-9783F1E9534C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3D61D854-9140-48F9-894F-9A5DC74634B1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786DE68C-B834-448D-9D98-49161E8763C9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3A231DE4-0F06-4432-A994-78C46D18250E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67CC96AF-54B4-46CC-848F-43DE3DD09FB1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74EB148-F973-41C3-B660-99D7596EBB5B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7C79B42E-CCC1-4EDA-A3B5-1870FBDEF32D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84E80877-DE9C-4280-B813-CE9A96D8A8A9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C2BB174-6DB9-412D-9359-92E0C82B3BEA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1BB6FCAA-D701-4B51-B8FF-8A00E1B1ECFE}"/>
              </a:ext>
            </a:extLst>
          </p:cNvPr>
          <p:cNvGrpSpPr/>
          <p:nvPr/>
        </p:nvGrpSpPr>
        <p:grpSpPr>
          <a:xfrm>
            <a:off x="4458113" y="2666173"/>
            <a:ext cx="790147" cy="838380"/>
            <a:chOff x="5728643" y="1991106"/>
            <a:chExt cx="1200663" cy="1034611"/>
          </a:xfrm>
          <a:scene3d>
            <a:camera prst="isometricRightUp"/>
            <a:lightRig rig="threePt" dir="t"/>
          </a:scene3d>
        </p:grpSpPr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4D455A73-292C-4BF6-9AA4-9A355EAEF208}"/>
                </a:ext>
              </a:extLst>
            </p:cNvPr>
            <p:cNvSpPr/>
            <p:nvPr/>
          </p:nvSpPr>
          <p:spPr>
            <a:xfrm>
              <a:off x="572864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D3BE72AD-5760-4EF8-A092-FA188D36ACCD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E9B7D403-76FA-4034-AF53-E3A8992DD3C9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A29ECDBB-41D7-4641-9324-47859CB915C3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6BB4D719-7C74-4549-8656-5B1CD3B544FC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2DF73D0E-4E83-4152-8FC5-2B50960FF083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AF370EE2-716E-4601-BB4F-73ABF315C8C7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D9555B58-845F-4E69-8BAB-F033C10588F2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3EC8D6AE-85C4-4099-ABA6-C66AAC76E23F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CF1BE5C9-214F-4A9A-84CE-47FA049121C6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859D2021-B464-450C-BDB2-81105646FDA0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0C8CAB28-339A-4C10-9B0B-0C8E91246165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6334342E-D33A-41D1-A496-DA00CACE6C9A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54CBB905-5C99-405C-8349-CAEA1E4CDB0C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EC57AA38-93F9-4B9E-A918-C9DBCD8F502B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168B37C6-E2AF-4B1E-86DC-41D548598D8F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C7EAC665-1F5D-453F-9D7B-3F82884CCA2F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9B04D073-DBC5-4099-A154-AB267A7B5660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04B1C363-EFF9-48C1-99CD-79B01890D6CF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8EC857D7-BD33-4DD6-AC3C-96898667D2F2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BC90D466-0CE6-43D1-AD09-8A8E78DD5DB0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16EE4EE6-5B14-40EB-BFA2-1754E31B918A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18AC6B00-C562-45E6-8DA0-46BB3691224F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2D24E69A-89F4-4F2E-B3EC-589D63508A35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D8256B19-3B0B-40A2-9AB2-3DE37664B39D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88455F3-8BCE-407E-85F1-D4707D60B902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F9A8F2B1-B5B7-47DF-A947-DFFBAF5DAC35}"/>
              </a:ext>
            </a:extLst>
          </p:cNvPr>
          <p:cNvSpPr/>
          <p:nvPr/>
        </p:nvSpPr>
        <p:spPr>
          <a:xfrm>
            <a:off x="7368846" y="1894973"/>
            <a:ext cx="2391012" cy="1055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5E42DFC2-CF1A-46E7-AD32-4D1A9CB330AC}"/>
              </a:ext>
            </a:extLst>
          </p:cNvPr>
          <p:cNvGrpSpPr/>
          <p:nvPr/>
        </p:nvGrpSpPr>
        <p:grpSpPr>
          <a:xfrm>
            <a:off x="7449766" y="2072076"/>
            <a:ext cx="735051" cy="779920"/>
            <a:chOff x="5728643" y="1991106"/>
            <a:chExt cx="1200663" cy="1034611"/>
          </a:xfrm>
          <a:scene3d>
            <a:camera prst="isometricRightUp"/>
            <a:lightRig rig="threePt" dir="t"/>
          </a:scene3d>
        </p:grpSpPr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4B6EA192-7BFD-4B49-BAC2-11D28D7F2AFE}"/>
                </a:ext>
              </a:extLst>
            </p:cNvPr>
            <p:cNvSpPr/>
            <p:nvPr/>
          </p:nvSpPr>
          <p:spPr>
            <a:xfrm>
              <a:off x="572864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2C7F361D-429B-44C1-9701-992EDC99B91C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2E685C9D-3A68-4583-ACAF-6A34D997344A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5DFE8398-23E3-4B87-AC14-B01DCD3B5FB1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타원 615">
              <a:extLst>
                <a:ext uri="{FF2B5EF4-FFF2-40B4-BE49-F238E27FC236}">
                  <a16:creationId xmlns:a16="http://schemas.microsoft.com/office/drawing/2014/main" id="{F9F191E6-12BD-4CF4-A6FC-6F2B00C5E012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타원 616">
              <a:extLst>
                <a:ext uri="{FF2B5EF4-FFF2-40B4-BE49-F238E27FC236}">
                  <a16:creationId xmlns:a16="http://schemas.microsoft.com/office/drawing/2014/main" id="{1869973F-C852-4A46-BD13-0352ED885032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타원 617">
              <a:extLst>
                <a:ext uri="{FF2B5EF4-FFF2-40B4-BE49-F238E27FC236}">
                  <a16:creationId xmlns:a16="http://schemas.microsoft.com/office/drawing/2014/main" id="{F91134BB-3C1D-44B8-BB67-BD12DCAA0C9F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FE2772CB-4E09-45B5-814B-989DDB97DA70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FC3FEEE2-894D-45A3-A86C-5C830929553E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2D1084E3-1AD0-4268-8E7F-A233C4F20F14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FB978FBE-65A8-4C43-ACF7-14B2B6BBB6FD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F313A16D-1345-4BC1-B71A-D80E48DC22A8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타원 623">
              <a:extLst>
                <a:ext uri="{FF2B5EF4-FFF2-40B4-BE49-F238E27FC236}">
                  <a16:creationId xmlns:a16="http://schemas.microsoft.com/office/drawing/2014/main" id="{F5E59468-2A8D-43FC-9F14-87945F336C16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6128C31D-959B-4672-9659-7E7E38393EFA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타원 625">
              <a:extLst>
                <a:ext uri="{FF2B5EF4-FFF2-40B4-BE49-F238E27FC236}">
                  <a16:creationId xmlns:a16="http://schemas.microsoft.com/office/drawing/2014/main" id="{CAB48A14-D2AE-4455-9514-9FAA87CEB0A1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7DC81F55-264B-4F6F-92B4-8CA5BF6A81C5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8" name="타원 627">
              <a:extLst>
                <a:ext uri="{FF2B5EF4-FFF2-40B4-BE49-F238E27FC236}">
                  <a16:creationId xmlns:a16="http://schemas.microsoft.com/office/drawing/2014/main" id="{176CF54E-7189-4ECC-9A44-6222F1758835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194F30CF-A170-43B3-BB8A-99AD9297AC84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617B5E32-3E02-435E-BBA5-333EFF38BDC5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타원 630">
              <a:extLst>
                <a:ext uri="{FF2B5EF4-FFF2-40B4-BE49-F238E27FC236}">
                  <a16:creationId xmlns:a16="http://schemas.microsoft.com/office/drawing/2014/main" id="{0B36A504-3AB4-46B9-B941-91517C0BD9F0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D5992CF8-593E-4BA9-A33E-54719AECF14B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>
              <a:extLst>
                <a:ext uri="{FF2B5EF4-FFF2-40B4-BE49-F238E27FC236}">
                  <a16:creationId xmlns:a16="http://schemas.microsoft.com/office/drawing/2014/main" id="{B807A611-16E5-4832-BA3A-E8DE1E8ED0EB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타원 633">
              <a:extLst>
                <a:ext uri="{FF2B5EF4-FFF2-40B4-BE49-F238E27FC236}">
                  <a16:creationId xmlns:a16="http://schemas.microsoft.com/office/drawing/2014/main" id="{3D7B3604-0093-4016-A612-10D5A46F64FD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CB21BD42-76F3-48AA-A616-939D520F7065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128FC94B-7A3C-485A-AD4D-1FC61B9602CE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타원 636">
              <a:extLst>
                <a:ext uri="{FF2B5EF4-FFF2-40B4-BE49-F238E27FC236}">
                  <a16:creationId xmlns:a16="http://schemas.microsoft.com/office/drawing/2014/main" id="{E1AB4809-0962-4234-8088-36586C61A625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9920DC3F-3704-47B1-8FFB-BFD75E6ACEEB}"/>
              </a:ext>
            </a:extLst>
          </p:cNvPr>
          <p:cNvSpPr/>
          <p:nvPr/>
        </p:nvSpPr>
        <p:spPr>
          <a:xfrm>
            <a:off x="7368846" y="3021030"/>
            <a:ext cx="2391012" cy="1055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0" name="직사각형 789">
            <a:extLst>
              <a:ext uri="{FF2B5EF4-FFF2-40B4-BE49-F238E27FC236}">
                <a16:creationId xmlns:a16="http://schemas.microsoft.com/office/drawing/2014/main" id="{B89FBBEF-8F88-4326-B68D-C1D99C45F004}"/>
              </a:ext>
            </a:extLst>
          </p:cNvPr>
          <p:cNvSpPr/>
          <p:nvPr/>
        </p:nvSpPr>
        <p:spPr>
          <a:xfrm>
            <a:off x="7368585" y="4253774"/>
            <a:ext cx="2391012" cy="1055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7" name="그룹 826">
            <a:extLst>
              <a:ext uri="{FF2B5EF4-FFF2-40B4-BE49-F238E27FC236}">
                <a16:creationId xmlns:a16="http://schemas.microsoft.com/office/drawing/2014/main" id="{3E30E5D8-3290-409F-B807-18866DFB87E7}"/>
              </a:ext>
            </a:extLst>
          </p:cNvPr>
          <p:cNvGrpSpPr/>
          <p:nvPr/>
        </p:nvGrpSpPr>
        <p:grpSpPr>
          <a:xfrm>
            <a:off x="9058396" y="4430876"/>
            <a:ext cx="735051" cy="766079"/>
            <a:chOff x="5713403" y="1991106"/>
            <a:chExt cx="1200663" cy="1034611"/>
          </a:xfrm>
          <a:scene3d>
            <a:camera prst="isometricLeftDown"/>
            <a:lightRig rig="threePt" dir="t"/>
          </a:scene3d>
        </p:grpSpPr>
        <p:sp>
          <p:nvSpPr>
            <p:cNvPr id="828" name="직사각형 827">
              <a:extLst>
                <a:ext uri="{FF2B5EF4-FFF2-40B4-BE49-F238E27FC236}">
                  <a16:creationId xmlns:a16="http://schemas.microsoft.com/office/drawing/2014/main" id="{93F34450-3910-4581-8895-C167B315DF8A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F9107145-15D7-4A55-B8FF-C6D7FAD778F8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3F7F0729-E8AD-47EB-A5F1-5BA29A820CD8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8C018FBA-780A-4B29-85B4-88E2237EC14F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0A7D79E4-DA7D-4D77-8492-D17EEDB59F35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A5B37368-D794-41FF-A542-D8AA82915567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CE3332F9-3292-45F2-B864-94FD00F756D4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82CDBDF3-57D8-481C-A605-BFFBCF4602F2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EA08E21E-5860-47F4-916E-7BC0FBE771AA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71BDB323-77E4-43FF-BE9D-DAFE3788CFDB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84E18274-B437-440B-8785-EB2AF48D9595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C0A24F65-6CD2-4A4C-8A5A-A855D7100691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73A62289-907F-4A5B-8185-86D6970A84C2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D7D317FB-E9E5-4B32-B3AA-D9FE31EFA7F5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ACD23775-B5F1-4172-A3F6-848DDF9653CA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AA4B77A0-8B48-42A6-8E60-04369E2F4C9E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727B76E8-BDD5-4624-9189-A7A1BA0D4AA6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586DD743-01A4-4864-966F-28CF01444C28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631A05C7-DE3F-4DDA-A18A-3943C3C72609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BBD66877-DB91-4048-9DAE-F937ACADDC83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BB2DED6A-6568-4DFB-AAEF-AA464DF7669D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A9B82AD4-D11D-45A6-A17A-C3AF36F80D2B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33CA50D4-90BC-494E-9D54-0540D6FBB9EC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2070F29C-308F-4CC5-ACC5-295D9E3D7B0F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>
              <a:extLst>
                <a:ext uri="{FF2B5EF4-FFF2-40B4-BE49-F238E27FC236}">
                  <a16:creationId xmlns:a16="http://schemas.microsoft.com/office/drawing/2014/main" id="{6C092DAA-1412-474F-97FE-FBFE53C56BAC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>
              <a:extLst>
                <a:ext uri="{FF2B5EF4-FFF2-40B4-BE49-F238E27FC236}">
                  <a16:creationId xmlns:a16="http://schemas.microsoft.com/office/drawing/2014/main" id="{0EC7D445-8985-4181-B743-FE1C34F08177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왼쪽 중괄호 54">
            <a:extLst>
              <a:ext uri="{FF2B5EF4-FFF2-40B4-BE49-F238E27FC236}">
                <a16:creationId xmlns:a16="http://schemas.microsoft.com/office/drawing/2014/main" id="{8757E212-DCC6-4E65-B71B-C9ECDCBBD021}"/>
              </a:ext>
            </a:extLst>
          </p:cNvPr>
          <p:cNvSpPr/>
          <p:nvPr/>
        </p:nvSpPr>
        <p:spPr>
          <a:xfrm>
            <a:off x="7043629" y="2469740"/>
            <a:ext cx="310318" cy="2639625"/>
          </a:xfrm>
          <a:prstGeom prst="leftBrace">
            <a:avLst>
              <a:gd name="adj1" fmla="val 36849"/>
              <a:gd name="adj2" fmla="val 272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1" name="직사각형 880">
            <a:extLst>
              <a:ext uri="{FF2B5EF4-FFF2-40B4-BE49-F238E27FC236}">
                <a16:creationId xmlns:a16="http://schemas.microsoft.com/office/drawing/2014/main" id="{ED8E6214-9393-4AB9-8665-D1FB4B913B9D}"/>
              </a:ext>
            </a:extLst>
          </p:cNvPr>
          <p:cNvSpPr/>
          <p:nvPr/>
        </p:nvSpPr>
        <p:spPr>
          <a:xfrm>
            <a:off x="4466913" y="2213950"/>
            <a:ext cx="24753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>
                <a:solidFill>
                  <a:srgbClr val="00B050"/>
                </a:solidFill>
              </a:rPr>
              <a:t>1</a:t>
            </a:r>
            <a:r>
              <a:rPr lang="ko-KR" altLang="en-US" sz="1000" b="0" dirty="0">
                <a:solidFill>
                  <a:srgbClr val="00B050"/>
                </a:solidFill>
              </a:rPr>
              <a:t>회 촬영 후</a:t>
            </a:r>
            <a:r>
              <a:rPr lang="en-US" altLang="ko-KR" sz="1000" dirty="0">
                <a:solidFill>
                  <a:srgbClr val="00B050"/>
                </a:solidFill>
              </a:rPr>
              <a:t> image </a:t>
            </a:r>
            <a:r>
              <a:rPr lang="ko-KR" altLang="en-US" sz="1000" dirty="0">
                <a:solidFill>
                  <a:srgbClr val="00B050"/>
                </a:solidFill>
              </a:rPr>
              <a:t>분리하여 </a:t>
            </a:r>
            <a:r>
              <a:rPr lang="en-US" altLang="ko-KR" sz="1000" dirty="0">
                <a:solidFill>
                  <a:srgbClr val="00B050"/>
                </a:solidFill>
              </a:rPr>
              <a:t>3</a:t>
            </a:r>
            <a:r>
              <a:rPr lang="ko-KR" altLang="en-US" sz="1000" dirty="0">
                <a:solidFill>
                  <a:srgbClr val="00B050"/>
                </a:solidFill>
              </a:rPr>
              <a:t>장의 사진 사용</a:t>
            </a:r>
          </a:p>
        </p:txBody>
      </p:sp>
      <p:grpSp>
        <p:nvGrpSpPr>
          <p:cNvPr id="882" name="그룹 881">
            <a:extLst>
              <a:ext uri="{FF2B5EF4-FFF2-40B4-BE49-F238E27FC236}">
                <a16:creationId xmlns:a16="http://schemas.microsoft.com/office/drawing/2014/main" id="{278D6E75-6D17-40B5-B7C3-BCB9A768D470}"/>
              </a:ext>
            </a:extLst>
          </p:cNvPr>
          <p:cNvGrpSpPr/>
          <p:nvPr/>
        </p:nvGrpSpPr>
        <p:grpSpPr>
          <a:xfrm>
            <a:off x="5135660" y="2571884"/>
            <a:ext cx="1146186" cy="661058"/>
            <a:chOff x="5713403" y="1991106"/>
            <a:chExt cx="1200663" cy="1034611"/>
          </a:xfrm>
        </p:grpSpPr>
        <p:sp>
          <p:nvSpPr>
            <p:cNvPr id="883" name="직사각형 882">
              <a:extLst>
                <a:ext uri="{FF2B5EF4-FFF2-40B4-BE49-F238E27FC236}">
                  <a16:creationId xmlns:a16="http://schemas.microsoft.com/office/drawing/2014/main" id="{C8CEB343-5266-4120-806B-3DBE1B3B5E2E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BF2C87F3-4AB1-4576-B3FC-B36CC92ED0E5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>
              <a:extLst>
                <a:ext uri="{FF2B5EF4-FFF2-40B4-BE49-F238E27FC236}">
                  <a16:creationId xmlns:a16="http://schemas.microsoft.com/office/drawing/2014/main" id="{363BD61A-472A-40AF-8F5F-4BB3B2EAAF6D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>
              <a:extLst>
                <a:ext uri="{FF2B5EF4-FFF2-40B4-BE49-F238E27FC236}">
                  <a16:creationId xmlns:a16="http://schemas.microsoft.com/office/drawing/2014/main" id="{FA1722A9-1F31-4033-B45A-9FB38A3C3D6A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>
              <a:extLst>
                <a:ext uri="{FF2B5EF4-FFF2-40B4-BE49-F238E27FC236}">
                  <a16:creationId xmlns:a16="http://schemas.microsoft.com/office/drawing/2014/main" id="{AEC2D20B-B394-4CCF-87FA-96D72509436A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>
              <a:extLst>
                <a:ext uri="{FF2B5EF4-FFF2-40B4-BE49-F238E27FC236}">
                  <a16:creationId xmlns:a16="http://schemas.microsoft.com/office/drawing/2014/main" id="{0733AD76-48E4-4E8D-8BCE-69DE55807255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>
              <a:extLst>
                <a:ext uri="{FF2B5EF4-FFF2-40B4-BE49-F238E27FC236}">
                  <a16:creationId xmlns:a16="http://schemas.microsoft.com/office/drawing/2014/main" id="{F5659739-C5E4-478E-B4E8-A3A2F8431015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>
              <a:extLst>
                <a:ext uri="{FF2B5EF4-FFF2-40B4-BE49-F238E27FC236}">
                  <a16:creationId xmlns:a16="http://schemas.microsoft.com/office/drawing/2014/main" id="{ED557186-D4EB-4F61-BAC0-9144B5F99824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2592F4CF-B92E-4D46-9DA8-8D49D0800425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E8400D13-1736-4E50-9315-8A55F7519F9F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13ED2F1F-5D18-4E4D-B25F-2F2B41EA6ED1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1C44F160-3BE8-45E5-9D5C-5C108CC1FE1D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A20B6DB1-2F44-498B-8093-BC1CC4C5111A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A9EE4059-44BD-4D14-82C4-38D12B94DC32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8200458E-3FEF-4256-B123-9B37A7AAEFA2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0190708B-6DF7-4469-8197-F51B0B9F2702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C8C82BBC-BFF0-42B4-9BB0-3954E5803B97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9CCBCD0B-935A-41FC-8D4F-04E2B815EBE6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59E2B059-22FF-48D1-8128-2B21BC4E2B45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8DA8F672-62ED-4DFB-9DE6-99B2FA63F4B0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542942F8-8A4E-4104-9A40-6BD7106EED19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6723F0D1-7593-4590-A722-8D8878C3F07F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D7AEBE59-A8F8-4953-ACFD-B042E37ABE1C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65A0879B-9D48-46F7-8F65-920BF5E45063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13F764CE-B2B0-447F-AAAF-2A2A8B8BC236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48ABCC45-E4FB-444A-8900-C8FB369A54DC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9" name="그룹 908">
            <a:extLst>
              <a:ext uri="{FF2B5EF4-FFF2-40B4-BE49-F238E27FC236}">
                <a16:creationId xmlns:a16="http://schemas.microsoft.com/office/drawing/2014/main" id="{856A8A70-5CFC-4F10-9268-4AF0CF5FCEEB}"/>
              </a:ext>
            </a:extLst>
          </p:cNvPr>
          <p:cNvGrpSpPr/>
          <p:nvPr/>
        </p:nvGrpSpPr>
        <p:grpSpPr>
          <a:xfrm>
            <a:off x="8036580" y="3196881"/>
            <a:ext cx="1146186" cy="661058"/>
            <a:chOff x="5713403" y="1991106"/>
            <a:chExt cx="1200663" cy="1034611"/>
          </a:xfrm>
        </p:grpSpPr>
        <p:sp>
          <p:nvSpPr>
            <p:cNvPr id="910" name="직사각형 909">
              <a:extLst>
                <a:ext uri="{FF2B5EF4-FFF2-40B4-BE49-F238E27FC236}">
                  <a16:creationId xmlns:a16="http://schemas.microsoft.com/office/drawing/2014/main" id="{C3B0F730-E196-4583-8455-6C03DB3B9AC7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E81C9D59-3951-4B7B-9738-D869C4D89B01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95BE1E07-A36E-48B9-A6D8-51B6062264E6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C284A945-4DED-4E2C-ABD7-A300007E4145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>
              <a:extLst>
                <a:ext uri="{FF2B5EF4-FFF2-40B4-BE49-F238E27FC236}">
                  <a16:creationId xmlns:a16="http://schemas.microsoft.com/office/drawing/2014/main" id="{5EE04DDD-E5C0-45F4-BA5E-1082BF3A9E59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>
              <a:extLst>
                <a:ext uri="{FF2B5EF4-FFF2-40B4-BE49-F238E27FC236}">
                  <a16:creationId xmlns:a16="http://schemas.microsoft.com/office/drawing/2014/main" id="{FE68019B-1D75-4AC8-BCE3-FA9BA8CC972B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>
              <a:extLst>
                <a:ext uri="{FF2B5EF4-FFF2-40B4-BE49-F238E27FC236}">
                  <a16:creationId xmlns:a16="http://schemas.microsoft.com/office/drawing/2014/main" id="{D45612A1-8128-4D27-9B0B-96746C5D4ABC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>
              <a:extLst>
                <a:ext uri="{FF2B5EF4-FFF2-40B4-BE49-F238E27FC236}">
                  <a16:creationId xmlns:a16="http://schemas.microsoft.com/office/drawing/2014/main" id="{912A076B-16DA-40A9-B5B5-8B2118B4070A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>
              <a:extLst>
                <a:ext uri="{FF2B5EF4-FFF2-40B4-BE49-F238E27FC236}">
                  <a16:creationId xmlns:a16="http://schemas.microsoft.com/office/drawing/2014/main" id="{596B86FA-23D5-429E-AF7F-AF6EA055DC6A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>
              <a:extLst>
                <a:ext uri="{FF2B5EF4-FFF2-40B4-BE49-F238E27FC236}">
                  <a16:creationId xmlns:a16="http://schemas.microsoft.com/office/drawing/2014/main" id="{561FA1E9-44B2-4A84-94E7-47367C863B8A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>
              <a:extLst>
                <a:ext uri="{FF2B5EF4-FFF2-40B4-BE49-F238E27FC236}">
                  <a16:creationId xmlns:a16="http://schemas.microsoft.com/office/drawing/2014/main" id="{80C2EEE7-B284-45EB-949D-F97AB8EB4E4C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>
              <a:extLst>
                <a:ext uri="{FF2B5EF4-FFF2-40B4-BE49-F238E27FC236}">
                  <a16:creationId xmlns:a16="http://schemas.microsoft.com/office/drawing/2014/main" id="{A89EA221-E01A-4C38-883E-A52F8C5B8AE0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>
              <a:extLst>
                <a:ext uri="{FF2B5EF4-FFF2-40B4-BE49-F238E27FC236}">
                  <a16:creationId xmlns:a16="http://schemas.microsoft.com/office/drawing/2014/main" id="{7155B869-4D10-4C06-ABFA-035E970B7DCE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>
              <a:extLst>
                <a:ext uri="{FF2B5EF4-FFF2-40B4-BE49-F238E27FC236}">
                  <a16:creationId xmlns:a16="http://schemas.microsoft.com/office/drawing/2014/main" id="{C21153DC-43A9-4701-B6F4-FD929E7344C2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>
              <a:extLst>
                <a:ext uri="{FF2B5EF4-FFF2-40B4-BE49-F238E27FC236}">
                  <a16:creationId xmlns:a16="http://schemas.microsoft.com/office/drawing/2014/main" id="{AA4C8A15-C212-4B35-96AE-D5504128EA16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>
              <a:extLst>
                <a:ext uri="{FF2B5EF4-FFF2-40B4-BE49-F238E27FC236}">
                  <a16:creationId xmlns:a16="http://schemas.microsoft.com/office/drawing/2014/main" id="{ADE7EEA6-F8B7-409B-9D12-9BB69B4DBE13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>
              <a:extLst>
                <a:ext uri="{FF2B5EF4-FFF2-40B4-BE49-F238E27FC236}">
                  <a16:creationId xmlns:a16="http://schemas.microsoft.com/office/drawing/2014/main" id="{C5097D25-F157-4022-B3F1-2B37C382BA5E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>
              <a:extLst>
                <a:ext uri="{FF2B5EF4-FFF2-40B4-BE49-F238E27FC236}">
                  <a16:creationId xmlns:a16="http://schemas.microsoft.com/office/drawing/2014/main" id="{48DE1FE8-2839-4F69-B529-3FD7A0CC1A04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>
              <a:extLst>
                <a:ext uri="{FF2B5EF4-FFF2-40B4-BE49-F238E27FC236}">
                  <a16:creationId xmlns:a16="http://schemas.microsoft.com/office/drawing/2014/main" id="{7407A4E5-AA0F-4B78-AB32-CAC0E834E1A8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>
              <a:extLst>
                <a:ext uri="{FF2B5EF4-FFF2-40B4-BE49-F238E27FC236}">
                  <a16:creationId xmlns:a16="http://schemas.microsoft.com/office/drawing/2014/main" id="{5F6C2A3D-89F2-49CA-9A64-61D4C2E98661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>
              <a:extLst>
                <a:ext uri="{FF2B5EF4-FFF2-40B4-BE49-F238E27FC236}">
                  <a16:creationId xmlns:a16="http://schemas.microsoft.com/office/drawing/2014/main" id="{1D552830-0A1C-40CA-8051-0270F7D2A688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>
              <a:extLst>
                <a:ext uri="{FF2B5EF4-FFF2-40B4-BE49-F238E27FC236}">
                  <a16:creationId xmlns:a16="http://schemas.microsoft.com/office/drawing/2014/main" id="{812EC56C-F0F4-4562-846C-692D670A01F7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>
              <a:extLst>
                <a:ext uri="{FF2B5EF4-FFF2-40B4-BE49-F238E27FC236}">
                  <a16:creationId xmlns:a16="http://schemas.microsoft.com/office/drawing/2014/main" id="{ABCFD47F-7A0D-4EFE-AFD7-B17F98934B5D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>
              <a:extLst>
                <a:ext uri="{FF2B5EF4-FFF2-40B4-BE49-F238E27FC236}">
                  <a16:creationId xmlns:a16="http://schemas.microsoft.com/office/drawing/2014/main" id="{D6A69A18-6D89-4C3C-A867-C976BA928E97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>
              <a:extLst>
                <a:ext uri="{FF2B5EF4-FFF2-40B4-BE49-F238E27FC236}">
                  <a16:creationId xmlns:a16="http://schemas.microsoft.com/office/drawing/2014/main" id="{17D5892E-D805-4F60-988B-6A52CA2C9CBB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>
              <a:extLst>
                <a:ext uri="{FF2B5EF4-FFF2-40B4-BE49-F238E27FC236}">
                  <a16:creationId xmlns:a16="http://schemas.microsoft.com/office/drawing/2014/main" id="{FCCB295A-E004-450C-A4C8-278ED0604623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6" name="직사각형 935">
            <a:extLst>
              <a:ext uri="{FF2B5EF4-FFF2-40B4-BE49-F238E27FC236}">
                <a16:creationId xmlns:a16="http://schemas.microsoft.com/office/drawing/2014/main" id="{CE2C1F2F-1500-44F1-989F-288435279923}"/>
              </a:ext>
            </a:extLst>
          </p:cNvPr>
          <p:cNvSpPr/>
          <p:nvPr/>
        </p:nvSpPr>
        <p:spPr>
          <a:xfrm>
            <a:off x="7374073" y="1578942"/>
            <a:ext cx="24432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각 사진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ko-KR" altLang="en-US" sz="1000" dirty="0">
                <a:solidFill>
                  <a:srgbClr val="00B050"/>
                </a:solidFill>
              </a:rPr>
              <a:t>별 </a:t>
            </a:r>
            <a:r>
              <a:rPr lang="en-US" altLang="ko-KR" sz="1000" dirty="0">
                <a:solidFill>
                  <a:srgbClr val="00B050"/>
                </a:solidFill>
              </a:rPr>
              <a:t>corner detection </a:t>
            </a:r>
            <a:r>
              <a:rPr lang="ko-KR" altLang="en-US" sz="1000" dirty="0">
                <a:solidFill>
                  <a:srgbClr val="00B050"/>
                </a:solidFill>
              </a:rPr>
              <a:t>알고리즘 적용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DC79626-308F-4AA8-B723-688F5769E6D7}"/>
              </a:ext>
            </a:extLst>
          </p:cNvPr>
          <p:cNvSpPr/>
          <p:nvPr/>
        </p:nvSpPr>
        <p:spPr>
          <a:xfrm>
            <a:off x="8422754" y="1957536"/>
            <a:ext cx="1252891" cy="9701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2ADF59-2A54-4025-ACB1-93D1D2EB281A}"/>
              </a:ext>
            </a:extLst>
          </p:cNvPr>
          <p:cNvSpPr/>
          <p:nvPr/>
        </p:nvSpPr>
        <p:spPr>
          <a:xfrm>
            <a:off x="8459524" y="2303163"/>
            <a:ext cx="12682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Arial Narrow" panose="020B0606020202030204" pitchFamily="34" charset="0"/>
              </a:rPr>
              <a:t>유효 왜곡 영역 손실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37" name="타원 936">
            <a:extLst>
              <a:ext uri="{FF2B5EF4-FFF2-40B4-BE49-F238E27FC236}">
                <a16:creationId xmlns:a16="http://schemas.microsoft.com/office/drawing/2014/main" id="{42BD36F3-DB72-4B43-96B0-2B99075CF4C0}"/>
              </a:ext>
            </a:extLst>
          </p:cNvPr>
          <p:cNvSpPr/>
          <p:nvPr/>
        </p:nvSpPr>
        <p:spPr>
          <a:xfrm>
            <a:off x="7525031" y="4262575"/>
            <a:ext cx="1252891" cy="9701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8" name="직사각형 937">
            <a:extLst>
              <a:ext uri="{FF2B5EF4-FFF2-40B4-BE49-F238E27FC236}">
                <a16:creationId xmlns:a16="http://schemas.microsoft.com/office/drawing/2014/main" id="{58F8834C-77BD-4DE9-A229-C3B770CF3125}"/>
              </a:ext>
            </a:extLst>
          </p:cNvPr>
          <p:cNvSpPr/>
          <p:nvPr/>
        </p:nvSpPr>
        <p:spPr>
          <a:xfrm>
            <a:off x="7561801" y="4608202"/>
            <a:ext cx="12682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Arial Narrow" panose="020B0606020202030204" pitchFamily="34" charset="0"/>
              </a:rPr>
              <a:t>유효 왜곡 영역 손실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39" name="타원 938">
            <a:extLst>
              <a:ext uri="{FF2B5EF4-FFF2-40B4-BE49-F238E27FC236}">
                <a16:creationId xmlns:a16="http://schemas.microsoft.com/office/drawing/2014/main" id="{450EBD2F-9328-41CF-BB2D-0421815B4557}"/>
              </a:ext>
            </a:extLst>
          </p:cNvPr>
          <p:cNvSpPr/>
          <p:nvPr/>
        </p:nvSpPr>
        <p:spPr>
          <a:xfrm>
            <a:off x="7424330" y="3089299"/>
            <a:ext cx="556302" cy="8823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0" name="타원 939">
            <a:extLst>
              <a:ext uri="{FF2B5EF4-FFF2-40B4-BE49-F238E27FC236}">
                <a16:creationId xmlns:a16="http://schemas.microsoft.com/office/drawing/2014/main" id="{DC5C10E0-200D-405C-9AB6-2445A3C93AA6}"/>
              </a:ext>
            </a:extLst>
          </p:cNvPr>
          <p:cNvSpPr/>
          <p:nvPr/>
        </p:nvSpPr>
        <p:spPr>
          <a:xfrm>
            <a:off x="9213408" y="3116422"/>
            <a:ext cx="556302" cy="8823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8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B92E-9091-F7F4-DF05-715E037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ko-KR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(Geometry)</a:t>
            </a:r>
            <a:endParaRPr lang="ko-KR" altLang="en-US" b="1" dirty="0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A489-DCD9-44A9-ADE9-3FB2FD6F5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FCEAEC-AAD0-4D7C-886B-7260E6055F37}"/>
                  </a:ext>
                </a:extLst>
              </p:cNvPr>
              <p:cNvSpPr txBox="1"/>
              <p:nvPr/>
            </p:nvSpPr>
            <p:spPr>
              <a:xfrm>
                <a:off x="5224369" y="4325651"/>
                <a:ext cx="1463862" cy="298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lit/>
                        </m:rP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2:</m:t>
                      </m:r>
                      <m:rad>
                        <m:radPr>
                          <m:deg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FCEAEC-AAD0-4D7C-886B-7260E6055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369" y="4325651"/>
                <a:ext cx="1463862" cy="298736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77DA6D-1169-4E3B-AB54-B159EC787922}"/>
                  </a:ext>
                </a:extLst>
              </p:cNvPr>
              <p:cNvSpPr txBox="1"/>
              <p:nvPr/>
            </p:nvSpPr>
            <p:spPr>
              <a:xfrm>
                <a:off x="6842358" y="4223691"/>
                <a:ext cx="1117677" cy="497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77DA6D-1169-4E3B-AB54-B159EC787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358" y="4223691"/>
                <a:ext cx="1117677" cy="497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54CC14-5BE2-490E-958C-9A918F07CFFB}"/>
                  </a:ext>
                </a:extLst>
              </p:cNvPr>
              <p:cNvSpPr txBox="1"/>
              <p:nvPr/>
            </p:nvSpPr>
            <p:spPr>
              <a:xfrm>
                <a:off x="5248810" y="4865079"/>
                <a:ext cx="2313454" cy="693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54CC14-5BE2-490E-958C-9A918F07C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10" y="4865079"/>
                <a:ext cx="2313454" cy="6937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44854A9-E2C9-4A2C-BD14-C16E41C1D562}"/>
                  </a:ext>
                </a:extLst>
              </p:cNvPr>
              <p:cNvSpPr txBox="1"/>
              <p:nvPr/>
            </p:nvSpPr>
            <p:spPr>
              <a:xfrm>
                <a:off x="5198533" y="5702803"/>
                <a:ext cx="43514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=0.4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일 때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~101°</m:t>
                    </m:r>
                  </m:oMath>
                </a14:m>
                <a:r>
                  <a:rPr lang="en-US" altLang="ko-KR" sz="1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S-LiDAR</a:t>
                </a:r>
                <a:r>
                  <a:rPr lang="ko-KR" altLang="en-US" sz="1200" dirty="0"/>
                  <a:t>로 </a:t>
                </a:r>
                <a:r>
                  <a:rPr lang="en-US" altLang="ko-KR" sz="1200" dirty="0"/>
                  <a:t>LED chart</a:t>
                </a:r>
                <a:r>
                  <a:rPr lang="ko-KR" altLang="en-US" sz="1200" dirty="0"/>
                  <a:t>를 확인한 뒤 </a:t>
                </a:r>
                <a:r>
                  <a:rPr lang="en-US" altLang="ko-KR" sz="1200" dirty="0"/>
                  <a:t>LED dot</a:t>
                </a:r>
                <a:r>
                  <a:rPr lang="ko-KR" altLang="en-US" sz="1200" dirty="0"/>
                  <a:t>이 명확히 구별되는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sz="1200" dirty="0"/>
                  <a:t> 를 결정할 예정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44854A9-E2C9-4A2C-BD14-C16E41C1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533" y="5702803"/>
                <a:ext cx="4351418" cy="646331"/>
              </a:xfrm>
              <a:prstGeom prst="rect">
                <a:avLst/>
              </a:prstGeom>
              <a:blipFill>
                <a:blip r:embed="rId6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DEF3A53C-A4B7-4B08-9D92-5F0C63BA4B48}"/>
                  </a:ext>
                </a:extLst>
              </p:cNvPr>
              <p:cNvSpPr txBox="1"/>
              <p:nvPr/>
            </p:nvSpPr>
            <p:spPr>
              <a:xfrm>
                <a:off x="94090" y="4402397"/>
                <a:ext cx="48839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ko-KR" altLang="en-US" sz="1200" dirty="0"/>
                  <a:t>차트와의 거리 </a:t>
                </a:r>
                <a:r>
                  <a:rPr lang="en-US" altLang="ko-KR" sz="1200" dirty="0"/>
                  <a:t>(by</a:t>
                </a:r>
                <a:r>
                  <a:rPr lang="ko-KR" altLang="en-US" sz="1200" dirty="0"/>
                  <a:t> 박호진 사원</a:t>
                </a:r>
                <a:r>
                  <a:rPr lang="en-US" altLang="ko-KR" sz="1200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target</a:t>
                </a:r>
                <a:r>
                  <a:rPr lang="ko-KR" altLang="en-US" sz="1200" dirty="0"/>
                  <a:t>과 </a:t>
                </a:r>
                <a:r>
                  <a:rPr lang="en-US" altLang="ko-KR" sz="1200" dirty="0"/>
                  <a:t>lens </a:t>
                </a:r>
                <a:r>
                  <a:rPr lang="ko-KR" altLang="en-US" sz="1200" dirty="0"/>
                  <a:t>와의 거리가 </a:t>
                </a:r>
                <a:r>
                  <a:rPr lang="en-US" altLang="ko-KR" sz="1200" dirty="0"/>
                  <a:t>35cm </a:t>
                </a:r>
                <a:r>
                  <a:rPr lang="ko-KR" altLang="en-US" sz="1200" dirty="0"/>
                  <a:t>일 때 상이 맺히는 거리는 </a:t>
                </a:r>
                <a:r>
                  <a:rPr lang="en-US" altLang="ko-KR" sz="1200" dirty="0"/>
                  <a:t>5.816mm.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target</a:t>
                </a:r>
                <a:r>
                  <a:rPr lang="ko-KR" altLang="en-US" sz="1200" dirty="0"/>
                  <a:t>과 </a:t>
                </a:r>
                <a:r>
                  <a:rPr lang="en-US" altLang="ko-KR" sz="1200" dirty="0"/>
                  <a:t>lens </a:t>
                </a:r>
                <a:r>
                  <a:rPr lang="ko-KR" altLang="en-US" sz="1200" dirty="0"/>
                  <a:t>와의 거리가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1200" dirty="0"/>
                  <a:t> 일 때 상이 맺히는 거리는 </a:t>
                </a:r>
                <a:r>
                  <a:rPr lang="en-US" altLang="ko-KR" sz="1200" dirty="0"/>
                  <a:t>5.794mm.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너무 멀면 </a:t>
                </a:r>
                <a:r>
                  <a:rPr lang="en-US" altLang="ko-KR" sz="1200" dirty="0"/>
                  <a:t>chart </a:t>
                </a:r>
                <a:r>
                  <a:rPr lang="ko-KR" altLang="en-US" sz="1200" dirty="0"/>
                  <a:t>크기 커짐</a:t>
                </a:r>
                <a:r>
                  <a:rPr lang="en-US" altLang="ko-KR" sz="120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rgbClr val="FF0000"/>
                    </a:solidFill>
                  </a:rPr>
                  <a:t>LED 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크기 및 세기에 따라 달라질 가능성 있음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DEF3A53C-A4B7-4B08-9D92-5F0C63BA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0" y="4402397"/>
                <a:ext cx="4883929" cy="1015663"/>
              </a:xfrm>
              <a:prstGeom prst="rect">
                <a:avLst/>
              </a:prstGeom>
              <a:blipFill>
                <a:blip r:embed="rId7"/>
                <a:stretch>
                  <a:fillRect b="-41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05703910-510E-4BA7-BE95-9D101152DB45}"/>
                  </a:ext>
                </a:extLst>
              </p:cNvPr>
              <p:cNvSpPr txBox="1"/>
              <p:nvPr/>
            </p:nvSpPr>
            <p:spPr>
              <a:xfrm>
                <a:off x="121025" y="5440791"/>
                <a:ext cx="471705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altLang="ko-KR" sz="1200" dirty="0"/>
                  <a:t>LED</a:t>
                </a:r>
                <a:r>
                  <a:rPr lang="ko-KR" altLang="en-US" sz="1200" dirty="0"/>
                  <a:t> 간격 </a:t>
                </a:r>
                <a:r>
                  <a:rPr lang="en-US" altLang="ko-KR" sz="1200" dirty="0"/>
                  <a:t>(by</a:t>
                </a:r>
                <a:r>
                  <a:rPr lang="ko-KR" altLang="en-US" sz="1200" dirty="0"/>
                  <a:t> 박호진 사원</a:t>
                </a:r>
                <a:r>
                  <a:rPr lang="en-US" altLang="ko-KR" sz="1200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Sensor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576, 168</m:t>
                        </m:r>
                      </m:e>
                    </m:d>
                  </m:oMath>
                </a14:m>
                <a:r>
                  <a:rPr lang="ko-KR" altLang="en-US" sz="1200" dirty="0"/>
                  <a:t> 기준 </a:t>
                </a:r>
                <a:r>
                  <a:rPr lang="en-US" altLang="ko-KR" sz="1200" dirty="0"/>
                  <a:t>40cm </a:t>
                </a:r>
                <a:r>
                  <a:rPr lang="ko-KR" altLang="en-US" sz="1200" dirty="0"/>
                  <a:t>밖에서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10.08 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dirty="0"/>
                  <a:t> 가 </a:t>
                </a:r>
                <a:r>
                  <a:rPr lang="en-US" altLang="ko-KR" sz="1200" dirty="0"/>
                  <a:t>1.459 mm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Sensor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192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56</m:t>
                        </m:r>
                      </m:e>
                    </m:d>
                  </m:oMath>
                </a14:m>
                <a:r>
                  <a:rPr lang="ko-KR" altLang="en-US" sz="1200" dirty="0"/>
                  <a:t> 기준 </a:t>
                </a:r>
                <a:r>
                  <a:rPr lang="en-US" altLang="ko-KR" sz="1200" dirty="0"/>
                  <a:t>40cm </a:t>
                </a:r>
                <a:r>
                  <a:rPr lang="ko-KR" altLang="en-US" sz="1200" dirty="0"/>
                  <a:t>밖에서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10.08 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dirty="0"/>
                  <a:t> 가 </a:t>
                </a:r>
                <a:r>
                  <a:rPr lang="en-US" altLang="ko-KR" sz="1200" dirty="0"/>
                  <a:t>4.377 mm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차트 거리가 </a:t>
                </a:r>
                <a:r>
                  <a:rPr lang="en-US" altLang="ko-KR" sz="1200" dirty="0"/>
                  <a:t>40 cm </a:t>
                </a:r>
                <a:r>
                  <a:rPr lang="ko-KR" altLang="en-US" sz="1200" dirty="0"/>
                  <a:t>일 경우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간격 </a:t>
                </a:r>
                <a:r>
                  <a:rPr lang="en-US" altLang="ko-KR" sz="1200" dirty="0"/>
                  <a:t>10cm </a:t>
                </a:r>
                <a:r>
                  <a:rPr lang="ko-KR" altLang="en-US" sz="1200" dirty="0"/>
                  <a:t>면 센서에 맺힌 </a:t>
                </a:r>
                <a:r>
                  <a:rPr lang="en-US" altLang="ko-KR" sz="1200" dirty="0"/>
                  <a:t>LED </a:t>
                </a:r>
                <a:r>
                  <a:rPr lang="ko-KR" altLang="en-US" sz="1200" dirty="0"/>
                  <a:t>상이 겹치지 않을 만큼 충분히 큼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05703910-510E-4BA7-BE95-9D101152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5" y="5440791"/>
                <a:ext cx="4717058" cy="1015663"/>
              </a:xfrm>
              <a:prstGeom prst="rect">
                <a:avLst/>
              </a:prstGeom>
              <a:blipFill>
                <a:blip r:embed="rId8"/>
                <a:stretch>
                  <a:fillRect t="-602"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46440133-93A3-450F-887F-45246D9A7029}"/>
              </a:ext>
            </a:extLst>
          </p:cNvPr>
          <p:cNvGrpSpPr/>
          <p:nvPr/>
        </p:nvGrpSpPr>
        <p:grpSpPr>
          <a:xfrm>
            <a:off x="693152" y="1170877"/>
            <a:ext cx="3707503" cy="3052814"/>
            <a:chOff x="537299" y="852157"/>
            <a:chExt cx="3899329" cy="321076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443AFF3-8098-434B-96B1-C9CBCBB6B0F4}"/>
                </a:ext>
              </a:extLst>
            </p:cNvPr>
            <p:cNvSpPr/>
            <p:nvPr/>
          </p:nvSpPr>
          <p:spPr>
            <a:xfrm>
              <a:off x="2254066" y="3366482"/>
              <a:ext cx="465609" cy="46560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B2E5A9-6DDF-407B-8139-8F9612CAC79B}"/>
                </a:ext>
              </a:extLst>
            </p:cNvPr>
            <p:cNvCxnSpPr>
              <a:cxnSpLocks/>
            </p:cNvCxnSpPr>
            <p:nvPr/>
          </p:nvCxnSpPr>
          <p:spPr>
            <a:xfrm>
              <a:off x="1736963" y="1447609"/>
              <a:ext cx="1499814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C7CF8F53-96F0-45C8-B298-7FFA95BBB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299" y="1454665"/>
              <a:ext cx="1199851" cy="89988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C7368C36-09A8-4CEA-AFA1-C03BB56AF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6777" y="1454665"/>
              <a:ext cx="1199851" cy="89988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49F566B-7DD3-45C7-845E-CA0A1D311DA2}"/>
                </a:ext>
              </a:extLst>
            </p:cNvPr>
            <p:cNvCxnSpPr/>
            <p:nvPr/>
          </p:nvCxnSpPr>
          <p:spPr>
            <a:xfrm>
              <a:off x="537299" y="2354553"/>
              <a:ext cx="389932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A158E7ED-F2AD-465F-9211-A8072F3D6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072" y="2345884"/>
              <a:ext cx="1921950" cy="118555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67F6DFDB-655E-4A4A-AFA3-45B32932E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300" y="2354553"/>
              <a:ext cx="1939106" cy="1195951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BD797EFD-24C0-4D05-B208-9C8B65492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6963" y="885179"/>
              <a:ext cx="749907" cy="5624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DFE3C0D6-2614-439C-B58E-AF24A169FF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7072" y="890291"/>
              <a:ext cx="822528" cy="6168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019ACAE4-30B9-48C2-A675-8392B533DE8E}"/>
                </a:ext>
              </a:extLst>
            </p:cNvPr>
            <p:cNvCxnSpPr>
              <a:cxnSpLocks/>
            </p:cNvCxnSpPr>
            <p:nvPr/>
          </p:nvCxnSpPr>
          <p:spPr>
            <a:xfrm>
              <a:off x="2486870" y="885179"/>
              <a:ext cx="0" cy="267883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2E6005-08C8-4657-8540-6415B917ED81}"/>
                </a:ext>
              </a:extLst>
            </p:cNvPr>
            <p:cNvSpPr txBox="1"/>
            <p:nvPr/>
          </p:nvSpPr>
          <p:spPr>
            <a:xfrm>
              <a:off x="2233770" y="3832091"/>
              <a:ext cx="596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S-LiDAR</a:t>
              </a:r>
            </a:p>
          </p:txBody>
        </p:sp>
        <p:sp>
          <p:nvSpPr>
            <p:cNvPr id="352" name="원호 351">
              <a:extLst>
                <a:ext uri="{FF2B5EF4-FFF2-40B4-BE49-F238E27FC236}">
                  <a16:creationId xmlns:a16="http://schemas.microsoft.com/office/drawing/2014/main" id="{6BF7164E-0E55-4059-B8A2-F426E6DB2E97}"/>
                </a:ext>
              </a:extLst>
            </p:cNvPr>
            <p:cNvSpPr/>
            <p:nvPr/>
          </p:nvSpPr>
          <p:spPr>
            <a:xfrm>
              <a:off x="2270831" y="3313560"/>
              <a:ext cx="426460" cy="208789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71CE62CB-FCA6-4AE7-9CE2-B15A137D83EA}"/>
                    </a:ext>
                  </a:extLst>
                </p:cNvPr>
                <p:cNvSpPr txBox="1"/>
                <p:nvPr/>
              </p:nvSpPr>
              <p:spPr>
                <a:xfrm>
                  <a:off x="2487030" y="3070926"/>
                  <a:ext cx="4347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71CE62CB-FCA6-4AE7-9CE2-B15A137D8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030" y="3070926"/>
                  <a:ext cx="43473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B16B67-4C00-4761-A10F-FBD1EBFF10C0}"/>
                    </a:ext>
                  </a:extLst>
                </p:cNvPr>
                <p:cNvSpPr txBox="1"/>
                <p:nvPr/>
              </p:nvSpPr>
              <p:spPr>
                <a:xfrm>
                  <a:off x="2063487" y="2735483"/>
                  <a:ext cx="3225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B16B67-4C00-4761-A10F-FBD1EBFF1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487" y="2735483"/>
                  <a:ext cx="32258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5" name="원호 354">
              <a:extLst>
                <a:ext uri="{FF2B5EF4-FFF2-40B4-BE49-F238E27FC236}">
                  <a16:creationId xmlns:a16="http://schemas.microsoft.com/office/drawing/2014/main" id="{33CA53CF-856B-45F1-9701-0768B1EBE970}"/>
                </a:ext>
              </a:extLst>
            </p:cNvPr>
            <p:cNvSpPr/>
            <p:nvPr/>
          </p:nvSpPr>
          <p:spPr>
            <a:xfrm rot="17892334">
              <a:off x="2106048" y="2493169"/>
              <a:ext cx="605451" cy="296421"/>
            </a:xfrm>
            <a:prstGeom prst="arc">
              <a:avLst>
                <a:gd name="adj1" fmla="val 13017783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6" name="원호 355">
              <a:extLst>
                <a:ext uri="{FF2B5EF4-FFF2-40B4-BE49-F238E27FC236}">
                  <a16:creationId xmlns:a16="http://schemas.microsoft.com/office/drawing/2014/main" id="{A29ADA7A-61E0-4544-BC76-3CB8C93A8118}"/>
                </a:ext>
              </a:extLst>
            </p:cNvPr>
            <p:cNvSpPr/>
            <p:nvPr/>
          </p:nvSpPr>
          <p:spPr>
            <a:xfrm rot="14136875">
              <a:off x="2028481" y="3076982"/>
              <a:ext cx="1050327" cy="422279"/>
            </a:xfrm>
            <a:prstGeom prst="arc">
              <a:avLst>
                <a:gd name="adj1" fmla="val 13641582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4" name="원호 363">
              <a:extLst>
                <a:ext uri="{FF2B5EF4-FFF2-40B4-BE49-F238E27FC236}">
                  <a16:creationId xmlns:a16="http://schemas.microsoft.com/office/drawing/2014/main" id="{06D4C447-77AC-4C6F-9FBA-3EAF7447CEA4}"/>
                </a:ext>
              </a:extLst>
            </p:cNvPr>
            <p:cNvSpPr/>
            <p:nvPr/>
          </p:nvSpPr>
          <p:spPr>
            <a:xfrm rot="9710633">
              <a:off x="2314782" y="2603680"/>
              <a:ext cx="1991445" cy="974984"/>
            </a:xfrm>
            <a:prstGeom prst="arc">
              <a:avLst>
                <a:gd name="adj1" fmla="val 15546249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5" name="원호 364">
              <a:extLst>
                <a:ext uri="{FF2B5EF4-FFF2-40B4-BE49-F238E27FC236}">
                  <a16:creationId xmlns:a16="http://schemas.microsoft.com/office/drawing/2014/main" id="{ACD437E2-90D7-49A1-A2F7-91C07998092B}"/>
                </a:ext>
              </a:extLst>
            </p:cNvPr>
            <p:cNvSpPr/>
            <p:nvPr/>
          </p:nvSpPr>
          <p:spPr>
            <a:xfrm rot="5052979">
              <a:off x="2880302" y="1810920"/>
              <a:ext cx="1691942" cy="1417076"/>
            </a:xfrm>
            <a:prstGeom prst="arc">
              <a:avLst>
                <a:gd name="adj1" fmla="val 15847244"/>
                <a:gd name="adj2" fmla="val 204115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23C499D6-3D0C-43B4-B2BE-ACCD7BC7542D}"/>
                    </a:ext>
                  </a:extLst>
                </p:cNvPr>
                <p:cNvSpPr txBox="1"/>
                <p:nvPr/>
              </p:nvSpPr>
              <p:spPr>
                <a:xfrm>
                  <a:off x="3697670" y="3220157"/>
                  <a:ext cx="4075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 i="1" dirty="0"/>
                </a:p>
              </p:txBody>
            </p:sp>
          </mc:Choice>
          <mc:Fallback xmlns="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23C499D6-3D0C-43B4-B2BE-ACCD7BC75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7670" y="3220157"/>
                  <a:ext cx="40754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원호 367">
              <a:extLst>
                <a:ext uri="{FF2B5EF4-FFF2-40B4-BE49-F238E27FC236}">
                  <a16:creationId xmlns:a16="http://schemas.microsoft.com/office/drawing/2014/main" id="{2DF82202-2469-49CB-8331-6856D96CDE61}"/>
                </a:ext>
              </a:extLst>
            </p:cNvPr>
            <p:cNvSpPr/>
            <p:nvPr/>
          </p:nvSpPr>
          <p:spPr>
            <a:xfrm rot="3964294">
              <a:off x="3860513" y="1867320"/>
              <a:ext cx="715906" cy="296421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9" name="원호 368">
              <a:extLst>
                <a:ext uri="{FF2B5EF4-FFF2-40B4-BE49-F238E27FC236}">
                  <a16:creationId xmlns:a16="http://schemas.microsoft.com/office/drawing/2014/main" id="{9681D9EB-D688-4824-AD89-ABFE01EF6EC9}"/>
                </a:ext>
              </a:extLst>
            </p:cNvPr>
            <p:cNvSpPr/>
            <p:nvPr/>
          </p:nvSpPr>
          <p:spPr>
            <a:xfrm rot="208835">
              <a:off x="2904855" y="1449355"/>
              <a:ext cx="1241943" cy="422280"/>
            </a:xfrm>
            <a:prstGeom prst="arc">
              <a:avLst>
                <a:gd name="adj1" fmla="val 12757207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33D3315D-47C2-47EE-92B7-158B8C44AC2D}"/>
                    </a:ext>
                  </a:extLst>
                </p:cNvPr>
                <p:cNvSpPr txBox="1"/>
                <p:nvPr/>
              </p:nvSpPr>
              <p:spPr>
                <a:xfrm>
                  <a:off x="3920477" y="1466951"/>
                  <a:ext cx="31438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33D3315D-47C2-47EE-92B7-158B8C44A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0477" y="1466951"/>
                  <a:ext cx="314381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2" name="원호 371">
              <a:extLst>
                <a:ext uri="{FF2B5EF4-FFF2-40B4-BE49-F238E27FC236}">
                  <a16:creationId xmlns:a16="http://schemas.microsoft.com/office/drawing/2014/main" id="{5C3F3313-CF1A-4FEF-81EC-17183855D09C}"/>
                </a:ext>
              </a:extLst>
            </p:cNvPr>
            <p:cNvSpPr/>
            <p:nvPr/>
          </p:nvSpPr>
          <p:spPr>
            <a:xfrm rot="16200000" flipV="1">
              <a:off x="2797642" y="1164878"/>
              <a:ext cx="232851" cy="589018"/>
            </a:xfrm>
            <a:prstGeom prst="arc">
              <a:avLst>
                <a:gd name="adj1" fmla="val 16487062"/>
                <a:gd name="adj2" fmla="val 1912201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3" name="원호 372">
              <a:extLst>
                <a:ext uri="{FF2B5EF4-FFF2-40B4-BE49-F238E27FC236}">
                  <a16:creationId xmlns:a16="http://schemas.microsoft.com/office/drawing/2014/main" id="{B0D4779E-F2CC-4BC4-B712-4BF3CB134F04}"/>
                </a:ext>
              </a:extLst>
            </p:cNvPr>
            <p:cNvSpPr/>
            <p:nvPr/>
          </p:nvSpPr>
          <p:spPr>
            <a:xfrm rot="5400000" flipH="1" flipV="1">
              <a:off x="2664953" y="1164876"/>
              <a:ext cx="232852" cy="589018"/>
            </a:xfrm>
            <a:prstGeom prst="arc">
              <a:avLst>
                <a:gd name="adj1" fmla="val 16337366"/>
                <a:gd name="adj2" fmla="val 191952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4E1959-1BA1-4EC3-AFDF-2FCCBCFCC2F4}"/>
                    </a:ext>
                  </a:extLst>
                </p:cNvPr>
                <p:cNvSpPr txBox="1"/>
                <p:nvPr/>
              </p:nvSpPr>
              <p:spPr>
                <a:xfrm>
                  <a:off x="2681189" y="1193260"/>
                  <a:ext cx="40132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4E1959-1BA1-4EC3-AFDF-2FCCBCFCC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189" y="1193260"/>
                  <a:ext cx="401327" cy="230832"/>
                </a:xfrm>
                <a:prstGeom prst="rect">
                  <a:avLst/>
                </a:prstGeom>
                <a:blipFill>
                  <a:blip r:embed="rId1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5" name="원호 374">
              <a:extLst>
                <a:ext uri="{FF2B5EF4-FFF2-40B4-BE49-F238E27FC236}">
                  <a16:creationId xmlns:a16="http://schemas.microsoft.com/office/drawing/2014/main" id="{86214CBA-EE24-4379-9036-D26F2CCB9B79}"/>
                </a:ext>
              </a:extLst>
            </p:cNvPr>
            <p:cNvSpPr/>
            <p:nvPr/>
          </p:nvSpPr>
          <p:spPr>
            <a:xfrm rot="16476475">
              <a:off x="4023213" y="2270640"/>
              <a:ext cx="426460" cy="208789"/>
            </a:xfrm>
            <a:prstGeom prst="arc">
              <a:avLst>
                <a:gd name="adj1" fmla="val 16200000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D29B52E-D146-462E-A9D6-5362BFBF24AD}"/>
                    </a:ext>
                  </a:extLst>
                </p:cNvPr>
                <p:cNvSpPr txBox="1"/>
                <p:nvPr/>
              </p:nvSpPr>
              <p:spPr>
                <a:xfrm>
                  <a:off x="3534541" y="2067173"/>
                  <a:ext cx="5974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D29B52E-D146-462E-A9D6-5362BFBF2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541" y="2067173"/>
                  <a:ext cx="597471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47F8ABE1-BD3F-44AC-92B1-B9A94F19214B}"/>
                </a:ext>
              </a:extLst>
            </p:cNvPr>
            <p:cNvSpPr/>
            <p:nvPr/>
          </p:nvSpPr>
          <p:spPr>
            <a:xfrm rot="12199952">
              <a:off x="3108086" y="1316039"/>
              <a:ext cx="282813" cy="267104"/>
            </a:xfrm>
            <a:prstGeom prst="arc">
              <a:avLst>
                <a:gd name="adj1" fmla="val 11860849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C0EF5811-7551-484E-BC07-244DF239133E}"/>
                    </a:ext>
                  </a:extLst>
                </p:cNvPr>
                <p:cNvSpPr/>
                <p:nvPr/>
              </p:nvSpPr>
              <p:spPr>
                <a:xfrm>
                  <a:off x="3010023" y="1587050"/>
                  <a:ext cx="31899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C0EF5811-7551-484E-BC07-244DF2391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023" y="1587050"/>
                  <a:ext cx="318997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0" name="원호 379">
              <a:extLst>
                <a:ext uri="{FF2B5EF4-FFF2-40B4-BE49-F238E27FC236}">
                  <a16:creationId xmlns:a16="http://schemas.microsoft.com/office/drawing/2014/main" id="{B58FE9C5-EF5A-43F9-BFBE-7DAE0BEC6F41}"/>
                </a:ext>
              </a:extLst>
            </p:cNvPr>
            <p:cNvSpPr/>
            <p:nvPr/>
          </p:nvSpPr>
          <p:spPr>
            <a:xfrm rot="11960361">
              <a:off x="2431930" y="2304292"/>
              <a:ext cx="911877" cy="250820"/>
            </a:xfrm>
            <a:prstGeom prst="arc">
              <a:avLst>
                <a:gd name="adj1" fmla="val 12195960"/>
                <a:gd name="adj2" fmla="val 210150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1" name="원호 380">
              <a:extLst>
                <a:ext uri="{FF2B5EF4-FFF2-40B4-BE49-F238E27FC236}">
                  <a16:creationId xmlns:a16="http://schemas.microsoft.com/office/drawing/2014/main" id="{FCD319D3-37EA-4290-944C-A766DEBACE4A}"/>
                </a:ext>
              </a:extLst>
            </p:cNvPr>
            <p:cNvSpPr/>
            <p:nvPr/>
          </p:nvSpPr>
          <p:spPr>
            <a:xfrm rot="10443426">
              <a:off x="2922409" y="2117901"/>
              <a:ext cx="1498035" cy="532246"/>
            </a:xfrm>
            <a:prstGeom prst="arc">
              <a:avLst>
                <a:gd name="adj1" fmla="val 11115875"/>
                <a:gd name="adj2" fmla="val 158405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E90D8D66-9935-49B4-AD61-E980AC261377}"/>
                    </a:ext>
                  </a:extLst>
                </p:cNvPr>
                <p:cNvSpPr txBox="1"/>
                <p:nvPr/>
              </p:nvSpPr>
              <p:spPr>
                <a:xfrm>
                  <a:off x="3129628" y="2454176"/>
                  <a:ext cx="508601" cy="2987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E90D8D66-9935-49B4-AD61-E980AC261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628" y="2454176"/>
                  <a:ext cx="508601" cy="29873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5" name="원호 384">
              <a:extLst>
                <a:ext uri="{FF2B5EF4-FFF2-40B4-BE49-F238E27FC236}">
                  <a16:creationId xmlns:a16="http://schemas.microsoft.com/office/drawing/2014/main" id="{61C12507-005B-408F-9F2E-CC8383258373}"/>
                </a:ext>
              </a:extLst>
            </p:cNvPr>
            <p:cNvSpPr/>
            <p:nvPr/>
          </p:nvSpPr>
          <p:spPr>
            <a:xfrm rot="3964294">
              <a:off x="2911252" y="1151310"/>
              <a:ext cx="420968" cy="254174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6" name="원호 385">
              <a:extLst>
                <a:ext uri="{FF2B5EF4-FFF2-40B4-BE49-F238E27FC236}">
                  <a16:creationId xmlns:a16="http://schemas.microsoft.com/office/drawing/2014/main" id="{52E2971B-EFFD-4115-A8DD-006FC5329492}"/>
                </a:ext>
              </a:extLst>
            </p:cNvPr>
            <p:cNvSpPr/>
            <p:nvPr/>
          </p:nvSpPr>
          <p:spPr>
            <a:xfrm rot="208835">
              <a:off x="2339997" y="855599"/>
              <a:ext cx="730289" cy="362094"/>
            </a:xfrm>
            <a:prstGeom prst="arc">
              <a:avLst>
                <a:gd name="adj1" fmla="val 12757207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290826F6-803F-46BA-8C88-2FD6365D290A}"/>
                    </a:ext>
                  </a:extLst>
                </p:cNvPr>
                <p:cNvSpPr txBox="1"/>
                <p:nvPr/>
              </p:nvSpPr>
              <p:spPr>
                <a:xfrm>
                  <a:off x="2932823" y="852157"/>
                  <a:ext cx="2809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290826F6-803F-46BA-8C88-2FD6365D2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823" y="852157"/>
                  <a:ext cx="280911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0" name="원호 429">
              <a:extLst>
                <a:ext uri="{FF2B5EF4-FFF2-40B4-BE49-F238E27FC236}">
                  <a16:creationId xmlns:a16="http://schemas.microsoft.com/office/drawing/2014/main" id="{F5C520E2-044C-431F-B7BA-DA93D2B83DA2}"/>
                </a:ext>
              </a:extLst>
            </p:cNvPr>
            <p:cNvSpPr/>
            <p:nvPr/>
          </p:nvSpPr>
          <p:spPr>
            <a:xfrm rot="17892334">
              <a:off x="2102211" y="1593574"/>
              <a:ext cx="605451" cy="296421"/>
            </a:xfrm>
            <a:prstGeom prst="arc">
              <a:avLst>
                <a:gd name="adj1" fmla="val 16839696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원호 430">
              <a:extLst>
                <a:ext uri="{FF2B5EF4-FFF2-40B4-BE49-F238E27FC236}">
                  <a16:creationId xmlns:a16="http://schemas.microsoft.com/office/drawing/2014/main" id="{0424480A-1D12-48E1-9352-56CDD5D5ACE8}"/>
                </a:ext>
              </a:extLst>
            </p:cNvPr>
            <p:cNvSpPr/>
            <p:nvPr/>
          </p:nvSpPr>
          <p:spPr>
            <a:xfrm rot="14136875">
              <a:off x="2021027" y="1876393"/>
              <a:ext cx="1050327" cy="422279"/>
            </a:xfrm>
            <a:prstGeom prst="arc">
              <a:avLst>
                <a:gd name="adj1" fmla="val 13641582"/>
                <a:gd name="adj2" fmla="val 185073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51251F64-F59F-46D3-B35C-1D67AF7CB234}"/>
                    </a:ext>
                  </a:extLst>
                </p:cNvPr>
                <p:cNvSpPr txBox="1"/>
                <p:nvPr/>
              </p:nvSpPr>
              <p:spPr>
                <a:xfrm>
                  <a:off x="1870752" y="1744024"/>
                  <a:ext cx="6522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51251F64-F59F-46D3-B35C-1D67AF7CB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752" y="1744024"/>
                  <a:ext cx="652294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C5E760-2ED9-4749-AB2F-4E774A84B42B}"/>
              </a:ext>
            </a:extLst>
          </p:cNvPr>
          <p:cNvGrpSpPr/>
          <p:nvPr/>
        </p:nvGrpSpPr>
        <p:grpSpPr>
          <a:xfrm>
            <a:off x="4987769" y="1469655"/>
            <a:ext cx="4775470" cy="2478404"/>
            <a:chOff x="5125245" y="1287031"/>
            <a:chExt cx="4775470" cy="247840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69D1060-AD4F-483E-B8C1-F4B5C6A20622}"/>
                </a:ext>
              </a:extLst>
            </p:cNvPr>
            <p:cNvCxnSpPr/>
            <p:nvPr/>
          </p:nvCxnSpPr>
          <p:spPr>
            <a:xfrm>
              <a:off x="5149074" y="2354553"/>
              <a:ext cx="441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EA2A69A-E059-4853-80FF-BED774F23DD7}"/>
                </a:ext>
              </a:extLst>
            </p:cNvPr>
            <p:cNvSpPr/>
            <p:nvPr/>
          </p:nvSpPr>
          <p:spPr>
            <a:xfrm>
              <a:off x="7844680" y="1594274"/>
              <a:ext cx="287866" cy="1457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5FD8D34-83D5-4F9D-9D77-BC1D531C8C0F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V="1">
              <a:off x="5192271" y="1594274"/>
              <a:ext cx="2796342" cy="1103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>
              <a:extLst>
                <a:ext uri="{FF2B5EF4-FFF2-40B4-BE49-F238E27FC236}">
                  <a16:creationId xmlns:a16="http://schemas.microsoft.com/office/drawing/2014/main" id="{E1506385-EE22-4DE9-86B3-10D0193459BE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>
              <a:off x="5125245" y="2015530"/>
              <a:ext cx="2863368" cy="1036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EE463627-3179-4952-9DC3-D0FDA7B52F05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 flipV="1">
              <a:off x="7988613" y="1594274"/>
              <a:ext cx="1578720" cy="92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49EACFC1-335F-4FC5-9C5F-83EC716B3D6B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H="1">
              <a:off x="7988613" y="2205672"/>
              <a:ext cx="1578720" cy="8463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81A88E3-89B7-4F2E-A47D-986A93471E01}"/>
                </a:ext>
              </a:extLst>
            </p:cNvPr>
            <p:cNvCxnSpPr/>
            <p:nvPr/>
          </p:nvCxnSpPr>
          <p:spPr>
            <a:xfrm>
              <a:off x="9101666" y="2119080"/>
              <a:ext cx="0" cy="450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A36CA101-9401-40D1-88DF-E81DD38A2977}"/>
                </a:ext>
              </a:extLst>
            </p:cNvPr>
            <p:cNvCxnSpPr/>
            <p:nvPr/>
          </p:nvCxnSpPr>
          <p:spPr>
            <a:xfrm>
              <a:off x="9491133" y="2119080"/>
              <a:ext cx="0" cy="450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id="{9E088974-57A9-4C2A-B4A7-B0BB254286BA}"/>
                </a:ext>
              </a:extLst>
            </p:cNvPr>
            <p:cNvCxnSpPr>
              <a:cxnSpLocks/>
            </p:cNvCxnSpPr>
            <p:nvPr/>
          </p:nvCxnSpPr>
          <p:spPr>
            <a:xfrm>
              <a:off x="6556929" y="2041780"/>
              <a:ext cx="0" cy="587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6DF50081-995A-40F0-8F6F-F70C77DA0751}"/>
                </a:ext>
              </a:extLst>
            </p:cNvPr>
            <p:cNvCxnSpPr>
              <a:cxnSpLocks/>
            </p:cNvCxnSpPr>
            <p:nvPr/>
          </p:nvCxnSpPr>
          <p:spPr>
            <a:xfrm>
              <a:off x="5617129" y="2067173"/>
              <a:ext cx="0" cy="587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8AF0C5E-375A-47A0-8B62-ADA5359D5E91}"/>
                </a:ext>
              </a:extLst>
            </p:cNvPr>
            <p:cNvCxnSpPr/>
            <p:nvPr/>
          </p:nvCxnSpPr>
          <p:spPr>
            <a:xfrm>
              <a:off x="9101666" y="2628863"/>
              <a:ext cx="0" cy="6592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59F0C9B-D866-4E20-A044-775CCAD153F0}"/>
                    </a:ext>
                  </a:extLst>
                </p:cNvPr>
                <p:cNvSpPr txBox="1"/>
                <p:nvPr/>
              </p:nvSpPr>
              <p:spPr>
                <a:xfrm>
                  <a:off x="8508428" y="3282157"/>
                  <a:ext cx="7922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5.794</m:t>
                      </m:r>
                    </m:oMath>
                  </a14:m>
                  <a:r>
                    <a:rPr lang="ko-KR" altLang="en-US" sz="1050" dirty="0"/>
                    <a:t> </a:t>
                  </a:r>
                  <a:r>
                    <a:rPr lang="en-US" altLang="ko-KR" sz="1050" dirty="0"/>
                    <a:t>mm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59F0C9B-D866-4E20-A044-775CCAD15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428" y="3282157"/>
                  <a:ext cx="792205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21355D25-3837-46C2-B36A-3AC349D6ED08}"/>
                </a:ext>
              </a:extLst>
            </p:cNvPr>
            <p:cNvCxnSpPr>
              <a:cxnSpLocks/>
              <a:endCxn id="425" idx="0"/>
            </p:cNvCxnSpPr>
            <p:nvPr/>
          </p:nvCxnSpPr>
          <p:spPr>
            <a:xfrm>
              <a:off x="9519040" y="2654256"/>
              <a:ext cx="0" cy="85726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01C1D7BA-E222-4DFB-B372-518CA874D212}"/>
                    </a:ext>
                  </a:extLst>
                </p:cNvPr>
                <p:cNvSpPr txBox="1"/>
                <p:nvPr/>
              </p:nvSpPr>
              <p:spPr>
                <a:xfrm>
                  <a:off x="9137364" y="3511519"/>
                  <a:ext cx="76335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5.816</m:t>
                      </m:r>
                    </m:oMath>
                  </a14:m>
                  <a:r>
                    <a:rPr lang="ko-KR" altLang="en-US" sz="1050" dirty="0"/>
                    <a:t> </a:t>
                  </a:r>
                  <a:r>
                    <a:rPr lang="en-US" altLang="ko-KR" sz="1050" dirty="0"/>
                    <a:t>mm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01C1D7BA-E222-4DFB-B372-518CA874D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7364" y="3511519"/>
                  <a:ext cx="763351" cy="253916"/>
                </a:xfrm>
                <a:prstGeom prst="rect">
                  <a:avLst/>
                </a:prstGeom>
                <a:blipFill>
                  <a:blip r:embed="rId20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53B9C5DC-CAD1-4761-B673-60F63C765531}"/>
                </a:ext>
              </a:extLst>
            </p:cNvPr>
            <p:cNvCxnSpPr>
              <a:cxnSpLocks/>
            </p:cNvCxnSpPr>
            <p:nvPr/>
          </p:nvCxnSpPr>
          <p:spPr>
            <a:xfrm>
              <a:off x="6066366" y="2392797"/>
              <a:ext cx="0" cy="103620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>
              <a:extLst>
                <a:ext uri="{FF2B5EF4-FFF2-40B4-BE49-F238E27FC236}">
                  <a16:creationId xmlns:a16="http://schemas.microsoft.com/office/drawing/2014/main" id="{BEA5CFB5-2047-4EAE-9FE0-A12BBE5A6A7B}"/>
                </a:ext>
              </a:extLst>
            </p:cNvPr>
            <p:cNvCxnSpPr>
              <a:cxnSpLocks/>
            </p:cNvCxnSpPr>
            <p:nvPr/>
          </p:nvCxnSpPr>
          <p:spPr>
            <a:xfrm>
              <a:off x="7988613" y="3081184"/>
              <a:ext cx="0" cy="34781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D0B1C96-62FD-4DA2-B190-097032F46814}"/>
                </a:ext>
              </a:extLst>
            </p:cNvPr>
            <p:cNvCxnSpPr>
              <a:cxnSpLocks/>
            </p:cNvCxnSpPr>
            <p:nvPr/>
          </p:nvCxnSpPr>
          <p:spPr>
            <a:xfrm>
              <a:off x="6066366" y="3313560"/>
              <a:ext cx="1922247" cy="189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51115D1-8C38-4CD2-A15E-503C92BC94EA}"/>
                    </a:ext>
                  </a:extLst>
                </p:cNvPr>
                <p:cNvSpPr txBox="1"/>
                <p:nvPr/>
              </p:nvSpPr>
              <p:spPr>
                <a:xfrm>
                  <a:off x="6515603" y="3036307"/>
                  <a:ext cx="9307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51115D1-8C38-4CD2-A15E-503C92BC9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603" y="3036307"/>
                  <a:ext cx="930704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2" name="직선 연결선 441">
              <a:extLst>
                <a:ext uri="{FF2B5EF4-FFF2-40B4-BE49-F238E27FC236}">
                  <a16:creationId xmlns:a16="http://schemas.microsoft.com/office/drawing/2014/main" id="{97BD1F32-CB5F-4188-A9C6-FFFB617D4BC3}"/>
                </a:ext>
              </a:extLst>
            </p:cNvPr>
            <p:cNvCxnSpPr>
              <a:cxnSpLocks/>
            </p:cNvCxnSpPr>
            <p:nvPr/>
          </p:nvCxnSpPr>
          <p:spPr>
            <a:xfrm>
              <a:off x="5617129" y="1575811"/>
              <a:ext cx="0" cy="4397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312BD565-6169-4625-8768-8D0E28045106}"/>
                </a:ext>
              </a:extLst>
            </p:cNvPr>
            <p:cNvCxnSpPr>
              <a:cxnSpLocks/>
            </p:cNvCxnSpPr>
            <p:nvPr/>
          </p:nvCxnSpPr>
          <p:spPr>
            <a:xfrm>
              <a:off x="6560658" y="1575811"/>
              <a:ext cx="0" cy="4397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126F4DDB-5228-4D2E-9510-C04E14799998}"/>
                </a:ext>
              </a:extLst>
            </p:cNvPr>
            <p:cNvCxnSpPr>
              <a:cxnSpLocks/>
            </p:cNvCxnSpPr>
            <p:nvPr/>
          </p:nvCxnSpPr>
          <p:spPr>
            <a:xfrm>
              <a:off x="9096929" y="1594274"/>
              <a:ext cx="0" cy="4397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4F70B609-F740-4243-87D0-9E0A09E13730}"/>
                </a:ext>
              </a:extLst>
            </p:cNvPr>
            <p:cNvCxnSpPr>
              <a:cxnSpLocks/>
            </p:cNvCxnSpPr>
            <p:nvPr/>
          </p:nvCxnSpPr>
          <p:spPr>
            <a:xfrm>
              <a:off x="9491133" y="1598828"/>
              <a:ext cx="0" cy="4397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화살표 연결선 446">
              <a:extLst>
                <a:ext uri="{FF2B5EF4-FFF2-40B4-BE49-F238E27FC236}">
                  <a16:creationId xmlns:a16="http://schemas.microsoft.com/office/drawing/2014/main" id="{ED31E41E-C16C-43FD-BB94-C1CE30AB5176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10" y="1865486"/>
              <a:ext cx="876793" cy="59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직선 화살표 연결선 448">
              <a:extLst>
                <a:ext uri="{FF2B5EF4-FFF2-40B4-BE49-F238E27FC236}">
                  <a16:creationId xmlns:a16="http://schemas.microsoft.com/office/drawing/2014/main" id="{40AFBA93-3701-4D8A-AF65-B10D58777438}"/>
                </a:ext>
              </a:extLst>
            </p:cNvPr>
            <p:cNvCxnSpPr>
              <a:cxnSpLocks/>
            </p:cNvCxnSpPr>
            <p:nvPr/>
          </p:nvCxnSpPr>
          <p:spPr>
            <a:xfrm>
              <a:off x="9137364" y="1838804"/>
              <a:ext cx="3537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8A48D0-6EC3-4B3E-925D-3D22176A1899}"/>
                </a:ext>
              </a:extLst>
            </p:cNvPr>
            <p:cNvSpPr txBox="1"/>
            <p:nvPr/>
          </p:nvSpPr>
          <p:spPr>
            <a:xfrm>
              <a:off x="5596365" y="1497254"/>
              <a:ext cx="9765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Depth of field</a:t>
              </a:r>
              <a:endParaRPr lang="ko-KR" altLang="en-US" sz="1050" dirty="0"/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1B45D7CF-E743-4FCD-80E6-AEC39CC5720C}"/>
                </a:ext>
              </a:extLst>
            </p:cNvPr>
            <p:cNvSpPr txBox="1"/>
            <p:nvPr/>
          </p:nvSpPr>
          <p:spPr>
            <a:xfrm>
              <a:off x="8794714" y="1287031"/>
              <a:ext cx="10390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Depth of focus</a:t>
              </a:r>
              <a:endParaRPr lang="ko-KR" altLang="en-US" sz="105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E002CF5-62BF-44C2-BCE9-5F0A60DB91A3}"/>
              </a:ext>
            </a:extLst>
          </p:cNvPr>
          <p:cNvSpPr txBox="1"/>
          <p:nvPr/>
        </p:nvSpPr>
        <p:spPr>
          <a:xfrm>
            <a:off x="0" y="635007"/>
            <a:ext cx="2259080" cy="374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 Narrow" panose="020B0606020202030204" pitchFamily="34" charset="0"/>
              </a:rPr>
              <a:t>Folded Triple-chart concept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163799F-E697-4B43-8A50-DAB3C60858E4}"/>
              </a:ext>
            </a:extLst>
          </p:cNvPr>
          <p:cNvCxnSpPr>
            <a:cxnSpLocks/>
          </p:cNvCxnSpPr>
          <p:nvPr/>
        </p:nvCxnSpPr>
        <p:spPr>
          <a:xfrm>
            <a:off x="534975" y="2633985"/>
            <a:ext cx="4180863" cy="0"/>
          </a:xfrm>
          <a:prstGeom prst="line">
            <a:avLst/>
          </a:prstGeom>
          <a:ln w="38100">
            <a:solidFill>
              <a:srgbClr val="000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0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(Geometry)</a:t>
            </a:r>
            <a:endParaRPr lang="ko-KR" altLang="en-US" sz="1800" b="1" dirty="0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8E70217-0A90-4F7A-8327-172E8079C22C}"/>
              </a:ext>
            </a:extLst>
          </p:cNvPr>
          <p:cNvSpPr txBox="1"/>
          <p:nvPr/>
        </p:nvSpPr>
        <p:spPr>
          <a:xfrm>
            <a:off x="244385" y="699618"/>
            <a:ext cx="9324369" cy="37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 Narrow" panose="020B0606020202030204" pitchFamily="34" charset="0"/>
              </a:rPr>
              <a:t>Calibration concept comparison​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53C8A2-4AAB-41DA-BC37-A7C7A5CC2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95651"/>
              </p:ext>
            </p:extLst>
          </p:nvPr>
        </p:nvGraphicFramePr>
        <p:xfrm>
          <a:off x="681038" y="1284470"/>
          <a:ext cx="8543927" cy="4612815"/>
        </p:xfrm>
        <a:graphic>
          <a:graphicData uri="http://schemas.openxmlformats.org/drawingml/2006/table">
            <a:tbl>
              <a:tblPr/>
              <a:tblGrid>
                <a:gridCol w="961276">
                  <a:extLst>
                    <a:ext uri="{9D8B030D-6E8A-4147-A177-3AD203B41FA5}">
                      <a16:colId xmlns:a16="http://schemas.microsoft.com/office/drawing/2014/main" val="1010973972"/>
                    </a:ext>
                  </a:extLst>
                </a:gridCol>
                <a:gridCol w="1566935">
                  <a:extLst>
                    <a:ext uri="{9D8B030D-6E8A-4147-A177-3AD203B41FA5}">
                      <a16:colId xmlns:a16="http://schemas.microsoft.com/office/drawing/2014/main" val="3517474775"/>
                    </a:ext>
                  </a:extLst>
                </a:gridCol>
                <a:gridCol w="3143543">
                  <a:extLst>
                    <a:ext uri="{9D8B030D-6E8A-4147-A177-3AD203B41FA5}">
                      <a16:colId xmlns:a16="http://schemas.microsoft.com/office/drawing/2014/main" val="735973892"/>
                    </a:ext>
                  </a:extLst>
                </a:gridCol>
                <a:gridCol w="2872173">
                  <a:extLst>
                    <a:ext uri="{9D8B030D-6E8A-4147-A177-3AD203B41FA5}">
                      <a16:colId xmlns:a16="http://schemas.microsoft.com/office/drawing/2014/main" val="3135720623"/>
                    </a:ext>
                  </a:extLst>
                </a:gridCol>
              </a:tblGrid>
              <a:tr h="402095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1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구분</a:t>
                      </a:r>
                      <a:r>
                        <a:rPr lang="ko-KR" altLang="en-US" sz="1100" b="1" i="0" dirty="0">
                          <a:solidFill>
                            <a:srgbClr val="FFFFFF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  <a:endParaRPr lang="ko-KR" alt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LED chart type</a:t>
                      </a:r>
                      <a:r>
                        <a:rPr lang="en-US" sz="1100" b="1" i="0" dirty="0">
                          <a:solidFill>
                            <a:srgbClr val="FFFFFF"/>
                          </a:solidFill>
                          <a:effectLst/>
                          <a:latin typeface="LG Smart UI Regular" panose="020B0500000101010101" pitchFamily="50" charset="-127"/>
                        </a:rPr>
                        <a:t>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Checkerboard chart type</a:t>
                      </a:r>
                      <a:r>
                        <a:rPr lang="en-US" sz="1100" b="1" i="0" dirty="0">
                          <a:solidFill>
                            <a:srgbClr val="FFFFFF"/>
                          </a:solidFill>
                          <a:effectLst/>
                          <a:latin typeface="LG Smart UI Regular" panose="020B0500000101010101" pitchFamily="50" charset="-127"/>
                        </a:rPr>
                        <a:t>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4147"/>
                  </a:ext>
                </a:extLst>
              </a:tr>
              <a:tr h="506904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특징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One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chart + rotation + translation motions</a:t>
                      </a:r>
                    </a:p>
                    <a:p>
                      <a:pPr algn="ctr" fontAlgn="base"/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* Jesper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concept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+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moving LED chart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G Smart UI Regular" panose="020B0500000101010101" pitchFamily="50" charset="-127"/>
                          <a:cs typeface="+mn-cs"/>
                        </a:rPr>
                        <a:t>Triple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G Smart UI Regular" panose="020B05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G Smart UI Regular" panose="020B0500000101010101" pitchFamily="50" charset="-127"/>
                          <a:cs typeface="+mn-cs"/>
                        </a:rPr>
                        <a:t>chart + hinge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384197"/>
                  </a:ext>
                </a:extLst>
              </a:tr>
              <a:tr h="506904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장단점 비교​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Geo cal. 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정확도​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왜곡 보정효과 상대적으로 정확함</a:t>
                      </a:r>
                      <a:endParaRPr lang="en-US" altLang="ko-KR" sz="1100" b="0" i="0" dirty="0">
                        <a:solidFill>
                          <a:srgbClr val="000000"/>
                        </a:solidFill>
                        <a:effectLst/>
                        <a:ea typeface="LG Smart UI Regular" panose="020B0500000101010101" pitchFamily="50" charset="-127"/>
                      </a:endParaRPr>
                    </a:p>
                    <a:p>
                      <a:pPr algn="ctr" fontAlgn="base"/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* 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Zhang’s technique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process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를 따름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왜곡 보정효과 다소 저하됨</a:t>
                      </a:r>
                      <a:endParaRPr lang="en-US" altLang="ko-KR" sz="1100" b="0" i="0" dirty="0">
                        <a:solidFill>
                          <a:srgbClr val="000000"/>
                        </a:solidFill>
                        <a:effectLst/>
                        <a:ea typeface="LG Smart UI Regular" panose="020B0500000101010101" pitchFamily="50" charset="-127"/>
                      </a:endParaRPr>
                    </a:p>
                    <a:p>
                      <a:pPr algn="ctr" fontAlgn="base"/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* 1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장의 사진 사용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유효 왜곡 면적 부족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032470"/>
                  </a:ext>
                </a:extLst>
              </a:tr>
              <a:tr h="506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부피​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소형화 가능​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소형화에 다소 어려움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351361"/>
                  </a:ext>
                </a:extLst>
              </a:tr>
              <a:tr h="324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범용성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상대적으로 범용적</a:t>
                      </a:r>
                      <a:endParaRPr lang="en-US" altLang="ko-KR" sz="1100" b="0" i="0" dirty="0">
                        <a:solidFill>
                          <a:srgbClr val="000000"/>
                        </a:solidFill>
                        <a:effectLst/>
                        <a:ea typeface="LG Smart UI Regular" panose="020B0500000101010101" pitchFamily="50" charset="-127"/>
                      </a:endParaRPr>
                    </a:p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*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1100" b="0" i="0" dirty="0" err="1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화각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및 센서 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resolution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에 따라 차트 위치 조정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다소 부족한 범용성</a:t>
                      </a:r>
                      <a:endParaRPr lang="en-US" altLang="ko-KR" sz="1100" b="0" i="0" dirty="0">
                        <a:solidFill>
                          <a:srgbClr val="000000"/>
                        </a:solidFill>
                        <a:effectLst/>
                        <a:latin typeface="LG Smart UI Regular" panose="020B0500000101010101" pitchFamily="50" charset="-127"/>
                      </a:endParaRPr>
                    </a:p>
                    <a:p>
                      <a:pPr algn="ctr" fontAlgn="base"/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* 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고정된 차트 위치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4011"/>
                  </a:ext>
                </a:extLst>
              </a:tr>
              <a:tr h="2274062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Schematics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  <a:endParaRPr lang="en-US" altLang="ko-KR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51554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7721BE2-BE2E-4D65-B32D-A05E7DA3A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207962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543B4D-F3AB-4EC7-ADDF-520DCA5F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95" y="3717774"/>
            <a:ext cx="2485073" cy="21212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5EF6DF-384B-44DF-94FF-F0AB16DAD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92" y="3684956"/>
            <a:ext cx="2422954" cy="21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9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4" ma:contentTypeDescription="새 문서를 만듭니다." ma:contentTypeScope="" ma:versionID="150678de8c619f3a87355c78babac8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995f1b83d421338afb7cfbfaf14fb91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31AAB2-A7AB-4D81-BE2C-66ED582AA29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3799</TotalTime>
  <Words>1157</Words>
  <Application>Microsoft Office PowerPoint</Application>
  <PresentationFormat>A4 용지(210x297mm)</PresentationFormat>
  <Paragraphs>312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4" baseType="lpstr">
      <vt:lpstr>LG Smart UI Bold</vt:lpstr>
      <vt:lpstr>LG Smart UI Regular</vt:lpstr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PowerPoint 프레젠테이션</vt:lpstr>
      <vt:lpstr>PowerPoint 프레젠테이션</vt:lpstr>
      <vt:lpstr>S-LiDAR Cal. (Dark, TDC, P2P)</vt:lpstr>
      <vt:lpstr>PowerPoint 프레젠테이션</vt:lpstr>
      <vt:lpstr>Calibration (Geometry)</vt:lpstr>
      <vt:lpstr>PowerPoint 프레젠테이션</vt:lpstr>
      <vt:lpstr>PowerPoint 프레젠테이션</vt:lpstr>
      <vt:lpstr>Calibration (Geometry)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이석민</cp:lastModifiedBy>
  <cp:revision>177</cp:revision>
  <dcterms:created xsi:type="dcterms:W3CDTF">2021-03-24T07:02:47Z</dcterms:created>
  <dcterms:modified xsi:type="dcterms:W3CDTF">2022-07-06T01:05:31Z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2022-07-06T01:05:31Z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