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269" r:id="rId3"/>
    <p:sldId id="273" r:id="rId4"/>
    <p:sldId id="270" r:id="rId5"/>
    <p:sldId id="272" r:id="rId6"/>
    <p:sldId id="276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91F3C-FEFF-4898-880C-37126EC55D7C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BDBD2-B2B1-4401-84D0-201D71DC72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3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0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154881"/>
            <a:ext cx="6912768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E83A431-E886-45B8-96CF-2CBE6EC45A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278" y="620688"/>
            <a:ext cx="11963399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A5E43FB8-310B-458D-A3B9-EAD4571CF8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5278" y="6535738"/>
            <a:ext cx="11961446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59" y="6606097"/>
            <a:ext cx="1046410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7506" y="252927"/>
            <a:ext cx="2269423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3CB18E-0617-4516-94EE-A192C5AE0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763" y="256238"/>
            <a:ext cx="1234823" cy="39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1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1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8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7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6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2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2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9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3792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Argo SPAD sensor analysis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33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342501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095" y="3635688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Absorption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5" y="900696"/>
            <a:ext cx="5292717" cy="27349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-1095" y="4319844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Grading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1095" y="5047333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Charge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-1095" y="5823669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Multiplication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391" y="3954090"/>
            <a:ext cx="573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InGaAs</a:t>
            </a:r>
            <a:r>
              <a:rPr lang="en-US" altLang="ko-KR" sz="1400" dirty="0"/>
              <a:t> layer, </a:t>
            </a:r>
            <a:r>
              <a:rPr lang="en-US" altLang="ko-KR" sz="1400" dirty="0" err="1"/>
              <a:t>Eg</a:t>
            </a:r>
            <a:r>
              <a:rPr lang="en-US" altLang="ko-KR" sz="1400" dirty="0"/>
              <a:t> = 0.75eV, cutoff wavelength = 1670nm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91" y="4623146"/>
            <a:ext cx="627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To avoid carrier accumulation in the heterojunction interface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391" y="5352481"/>
            <a:ext cx="573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To provide high electric field in the multiplication region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91" y="6100557"/>
            <a:ext cx="5732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To provide desired avalanche probability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InGaAs</a:t>
            </a:r>
            <a:r>
              <a:rPr lang="en-US" altLang="ko-KR" dirty="0"/>
              <a:t>/</a:t>
            </a:r>
            <a:r>
              <a:rPr lang="en-US" altLang="ko-KR" dirty="0" err="1"/>
              <a:t>InP</a:t>
            </a:r>
            <a:r>
              <a:rPr lang="en-US" altLang="ko-KR" dirty="0"/>
              <a:t> SPAD system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96000" y="1532791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Because of the high bandgap of </a:t>
            </a:r>
            <a:r>
              <a:rPr lang="en-US" altLang="ko-KR" sz="1400" dirty="0" err="1"/>
              <a:t>InP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Eg</a:t>
            </a:r>
            <a:r>
              <a:rPr lang="en-US" altLang="ko-KR" sz="1400" dirty="0"/>
              <a:t> = 1.35ev), the photons pass through the </a:t>
            </a:r>
            <a:r>
              <a:rPr lang="en-US" altLang="ko-KR" sz="1400" dirty="0" err="1"/>
              <a:t>InP</a:t>
            </a:r>
            <a:r>
              <a:rPr lang="en-US" altLang="ko-KR" sz="1400" dirty="0"/>
              <a:t> region.</a:t>
            </a:r>
            <a:endParaRPr lang="ko-KR" altLang="en-US" sz="1400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576195" y="4016299"/>
            <a:ext cx="2063472" cy="1418260"/>
            <a:chOff x="6224031" y="3022899"/>
            <a:chExt cx="2185830" cy="177686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6228678" y="3022899"/>
              <a:ext cx="1086522" cy="612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28678" y="3893947"/>
              <a:ext cx="1086522" cy="612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315200" y="3860943"/>
              <a:ext cx="1086522" cy="492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7315200" y="4241928"/>
              <a:ext cx="1086522" cy="492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315200" y="3635688"/>
              <a:ext cx="0" cy="225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7315200" y="4240911"/>
              <a:ext cx="0" cy="265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7530616" y="4382575"/>
              <a:ext cx="107636" cy="12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7530616" y="3848912"/>
              <a:ext cx="107636" cy="1262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>
              <a:stCxn id="15" idx="2"/>
            </p:cNvCxnSpPr>
            <p:nvPr/>
          </p:nvCxnSpPr>
          <p:spPr>
            <a:xfrm flipH="1" flipV="1">
              <a:off x="7369018" y="4436395"/>
              <a:ext cx="161598" cy="9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>
              <a:off x="7638252" y="3909617"/>
              <a:ext cx="161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584434" y="4473732"/>
              <a:ext cx="397866" cy="326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</a:t>
              </a:r>
              <a:r>
                <a:rPr lang="en-US" altLang="ko-KR" sz="1400" baseline="30000" dirty="0"/>
                <a:t>+</a:t>
              </a:r>
              <a:endParaRPr lang="ko-KR" alt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20269" y="3577448"/>
              <a:ext cx="341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</a:t>
              </a:r>
              <a:r>
                <a:rPr lang="en-US" altLang="ko-KR" sz="1400" baseline="30000" dirty="0"/>
                <a:t>-</a:t>
              </a:r>
              <a:endParaRPr lang="ko-KR" alt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224031" y="3446111"/>
              <a:ext cx="521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InP</a:t>
              </a:r>
              <a:endParaRPr lang="ko-KR" alt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47676" y="3446111"/>
              <a:ext cx="762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InGaAs</a:t>
              </a:r>
              <a:endParaRPr lang="ko-KR" altLang="en-US" sz="14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9216465" y="3991623"/>
            <a:ext cx="2120652" cy="1397005"/>
            <a:chOff x="8864301" y="2998222"/>
            <a:chExt cx="2327328" cy="1813283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8864301" y="3893947"/>
              <a:ext cx="807702" cy="455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9950823" y="3860943"/>
              <a:ext cx="1086522" cy="492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9950823" y="4241928"/>
              <a:ext cx="1086522" cy="492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950823" y="3707474"/>
              <a:ext cx="0" cy="153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950823" y="4240911"/>
              <a:ext cx="0" cy="123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10166239" y="4382577"/>
              <a:ext cx="107635" cy="1261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0166239" y="3854879"/>
              <a:ext cx="107635" cy="1261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화살표 연결선 96"/>
            <p:cNvCxnSpPr>
              <a:stCxn id="95" idx="2"/>
            </p:cNvCxnSpPr>
            <p:nvPr/>
          </p:nvCxnSpPr>
          <p:spPr>
            <a:xfrm flipH="1" flipV="1">
              <a:off x="10004642" y="4436396"/>
              <a:ext cx="161598" cy="9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6" idx="6"/>
            </p:cNvCxnSpPr>
            <p:nvPr/>
          </p:nvCxnSpPr>
          <p:spPr>
            <a:xfrm flipV="1">
              <a:off x="10273875" y="3909617"/>
              <a:ext cx="161598" cy="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0220056" y="4473732"/>
              <a:ext cx="409843" cy="33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</a:t>
              </a:r>
              <a:r>
                <a:rPr lang="en-US" altLang="ko-KR" sz="1400" baseline="30000" dirty="0"/>
                <a:t>+</a:t>
              </a:r>
              <a:endParaRPr lang="ko-KR" alt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055892" y="3577448"/>
              <a:ext cx="341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</a:t>
              </a:r>
              <a:r>
                <a:rPr lang="en-US" altLang="ko-KR" sz="1400" baseline="30000" dirty="0"/>
                <a:t>-</a:t>
              </a:r>
              <a:endParaRPr lang="ko-KR" altLang="en-US" sz="1400" dirty="0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8864301" y="3022899"/>
              <a:ext cx="807702" cy="455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9676796" y="4241928"/>
              <a:ext cx="269234" cy="12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9672003" y="4240911"/>
              <a:ext cx="0" cy="108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9672003" y="3478436"/>
              <a:ext cx="0" cy="1085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9676796" y="3585412"/>
              <a:ext cx="269234" cy="12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9751948" y="2998222"/>
              <a:ext cx="8779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InGaAsP</a:t>
              </a:r>
              <a:endParaRPr lang="ko-KR" altLang="en-US" sz="1400" dirty="0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 flipH="1">
              <a:off x="9820275" y="3284694"/>
              <a:ext cx="125755" cy="292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0429444" y="3446111"/>
              <a:ext cx="762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InGaAs</a:t>
              </a:r>
              <a:endParaRPr lang="ko-KR" altLang="en-US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927726" y="3446111"/>
              <a:ext cx="521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InP</a:t>
              </a:r>
              <a:endParaRPr lang="ko-KR" altLang="en-US" sz="14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6095999" y="-652571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Photon absorption process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096000" y="1210486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Photon absorption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096000" y="2070673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sz="1400" dirty="0"/>
              <a:t>Electron hole generation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096000" y="238308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photons are absorbed at the </a:t>
            </a:r>
            <a:r>
              <a:rPr lang="en-US" altLang="ko-KR" sz="1400" dirty="0" err="1"/>
              <a:t>InGaAs</a:t>
            </a:r>
            <a:r>
              <a:rPr lang="en-US" altLang="ko-KR" sz="1400" dirty="0"/>
              <a:t> region (</a:t>
            </a:r>
            <a:r>
              <a:rPr lang="en-US" altLang="ko-KR" sz="1400" dirty="0" err="1"/>
              <a:t>Eg</a:t>
            </a:r>
            <a:r>
              <a:rPr lang="en-US" altLang="ko-KR" sz="1400" dirty="0"/>
              <a:t> = 0.75eV) and electron hole pairs are generated.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96000" y="2910045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sz="1400" dirty="0"/>
              <a:t>Hole propagation</a:t>
            </a:r>
            <a:endParaRPr lang="ko-KR" alt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96000" y="322245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grading region prevents the hole from trapping at the interface between </a:t>
            </a:r>
            <a:r>
              <a:rPr lang="en-US" altLang="ko-KR" sz="1400" dirty="0" err="1"/>
              <a:t>InGaAs</a:t>
            </a:r>
            <a:r>
              <a:rPr lang="en-US" altLang="ko-KR" sz="1400" dirty="0"/>
              <a:t> region and </a:t>
            </a:r>
            <a:r>
              <a:rPr lang="en-US" altLang="ko-KR" sz="1400" dirty="0" err="1"/>
              <a:t>InP</a:t>
            </a:r>
            <a:r>
              <a:rPr lang="en-US" altLang="ko-KR" sz="1400" dirty="0"/>
              <a:t> region.</a:t>
            </a:r>
            <a:endParaRPr lang="ko-KR" alt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96000" y="5590255"/>
            <a:ext cx="3028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en-US" altLang="ko-KR" sz="1400" dirty="0"/>
              <a:t>Impact ionization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096000" y="5902662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The impact ionization is generated at the multiplication region.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113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4" name="Picture 9" descr="C:\Users\Administrator\Desktop\(TEM)(AM-A-210106-0029)_APD_210115\Export\0000DF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0" r="30482"/>
          <a:stretch/>
        </p:blipFill>
        <p:spPr bwMode="auto">
          <a:xfrm>
            <a:off x="365266" y="1132204"/>
            <a:ext cx="2536676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C:\Users\Administrator\Desktop\(TEM)(AM-A-210106-0029)_APD_210115\Export\0008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420476"/>
            <a:ext cx="209157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2" descr="C:\Users\Administrator\Desktop\(TEM)(AM-A-210106-0029)_APD_210115\Export\0009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41" y="1420476"/>
            <a:ext cx="209157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3" descr="C:\Users\Administrator\Desktop\(TEM)(AM-A-210106-0029)_APD_210115\Export\0010D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4012764"/>
            <a:ext cx="209157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 descr="C:\Users\Administrator\Desktop\(TEM)(AM-A-210106-0029)_APD_210115\Export\0011D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697" y="4012764"/>
            <a:ext cx="209157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" descr="C:\Users\Administrator\Desktop\(TEM)(AM-A-210106-0029)_APD_210115\Export\0004D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420476"/>
            <a:ext cx="2091579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344488" y="824427"/>
            <a:ext cx="79701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Overview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73280" y="3704747"/>
            <a:ext cx="18828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6. </a:t>
            </a:r>
            <a:r>
              <a:rPr lang="en-US" altLang="ko-KR" sz="1400" dirty="0" err="1">
                <a:latin typeface="Arial Narrow" panose="020B0606020202030204" pitchFamily="34" charset="0"/>
              </a:rPr>
              <a:t>i-InGaAs</a:t>
            </a:r>
            <a:r>
              <a:rPr lang="en-US" altLang="ko-KR" sz="1400" dirty="0">
                <a:latin typeface="Arial Narrow" panose="020B0606020202030204" pitchFamily="34" charset="0"/>
              </a:rPr>
              <a:t> / </a:t>
            </a:r>
            <a:r>
              <a:rPr lang="en-US" altLang="ko-KR" sz="1400" dirty="0" err="1">
                <a:latin typeface="Arial Narrow" panose="020B0606020202030204" pitchFamily="34" charset="0"/>
              </a:rPr>
              <a:t>InP</a:t>
            </a:r>
            <a:r>
              <a:rPr lang="en-US" altLang="ko-KR" sz="1400" dirty="0">
                <a:latin typeface="Arial Narrow" panose="020B0606020202030204" pitchFamily="34" charset="0"/>
              </a:rPr>
              <a:t> Interface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75867" y="1060196"/>
            <a:ext cx="1101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1. Passivation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473280" y="1060196"/>
            <a:ext cx="13163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3. Anode Contact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12669" y="1060196"/>
            <a:ext cx="11688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2. Anode Metal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75867" y="3704747"/>
            <a:ext cx="154561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4. </a:t>
            </a:r>
            <a:r>
              <a:rPr lang="en-US" altLang="ko-KR" sz="1400" dirty="0" err="1">
                <a:latin typeface="Arial Narrow" panose="020B0606020202030204" pitchFamily="34" charset="0"/>
              </a:rPr>
              <a:t>i-InGaAs</a:t>
            </a:r>
            <a:r>
              <a:rPr lang="en-US" altLang="ko-KR" sz="1400" dirty="0">
                <a:latin typeface="Arial Narrow" panose="020B0606020202030204" pitchFamily="34" charset="0"/>
              </a:rPr>
              <a:t> absorber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86" name="Picture 4" descr="C:\Users\Administrator\Desktop\(TEM)(AM-A-210106-0029)_APD_210115\Export\0012DF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46" y="4012764"/>
            <a:ext cx="209157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5257278" y="3704747"/>
            <a:ext cx="17626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5. </a:t>
            </a:r>
            <a:r>
              <a:rPr lang="en-US" altLang="ko-KR" sz="1400" dirty="0" err="1">
                <a:latin typeface="Arial Narrow" panose="020B0606020202030204" pitchFamily="34" charset="0"/>
              </a:rPr>
              <a:t>InP</a:t>
            </a:r>
            <a:r>
              <a:rPr lang="en-US" altLang="ko-KR" sz="1400" dirty="0">
                <a:latin typeface="Arial Narrow" panose="020B0606020202030204" pitchFamily="34" charset="0"/>
              </a:rPr>
              <a:t>/</a:t>
            </a:r>
            <a:r>
              <a:rPr lang="en-US" altLang="ko-KR" sz="1400" dirty="0" err="1">
                <a:latin typeface="Arial Narrow" panose="020B0606020202030204" pitchFamily="34" charset="0"/>
              </a:rPr>
              <a:t>InGaAsP</a:t>
            </a:r>
            <a:r>
              <a:rPr lang="en-US" altLang="ko-KR" sz="1400" dirty="0">
                <a:latin typeface="Arial Narrow" panose="020B0606020202030204" pitchFamily="34" charset="0"/>
              </a:rPr>
              <a:t> Grading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80189" y="275819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SiN</a:t>
            </a:r>
            <a:r>
              <a:rPr lang="en-US" altLang="ko-KR" sz="1000" baseline="-25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x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 : 161.4nm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57056" y="5149844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InGaAsP</a:t>
            </a:r>
            <a:r>
              <a:rPr lang="en-US" altLang="ko-KR" sz="900" dirty="0">
                <a:solidFill>
                  <a:schemeClr val="bg1"/>
                </a:solidFill>
                <a:latin typeface="Arial Narrow" panose="020B0606020202030204" pitchFamily="34" charset="0"/>
              </a:rPr>
              <a:t> : 46.9nm</a:t>
            </a:r>
            <a:endParaRPr lang="ko-KR" alt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761312" y="4421819"/>
            <a:ext cx="6751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i-InGaAs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761312" y="5535725"/>
            <a:ext cx="765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InP</a:t>
            </a:r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 buffer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352600" y="5119066"/>
            <a:ext cx="3577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InP</a:t>
            </a:r>
            <a:endParaRPr lang="ko-KR" alt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7689304" y="2068308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342730" y="5996998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3224808" y="5766116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028600" y="4588588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6479733" y="5956740"/>
            <a:ext cx="5533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i-InGaAs</a:t>
            </a:r>
            <a:endParaRPr lang="ko-KR" alt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5342730" y="5499978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457056" y="5668708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InGaAsP</a:t>
            </a:r>
            <a:r>
              <a:rPr lang="en-US" altLang="ko-KR" sz="900" dirty="0">
                <a:solidFill>
                  <a:schemeClr val="bg1"/>
                </a:solidFill>
                <a:latin typeface="Arial Narrow" panose="020B0606020202030204" pitchFamily="34" charset="0"/>
              </a:rPr>
              <a:t> : 45.9nm</a:t>
            </a:r>
            <a:endParaRPr lang="ko-KR" alt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969224" y="4774152"/>
            <a:ext cx="0" cy="11049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457056" y="4588588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InGaAsP</a:t>
            </a:r>
            <a:r>
              <a:rPr lang="en-US" altLang="ko-KR" sz="900" dirty="0">
                <a:solidFill>
                  <a:schemeClr val="bg1"/>
                </a:solidFill>
                <a:latin typeface="Arial Narrow" panose="020B0606020202030204" pitchFamily="34" charset="0"/>
              </a:rPr>
              <a:t> : 43.2nm</a:t>
            </a:r>
            <a:endParaRPr lang="ko-KR" alt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5342730" y="452928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23981" y="4478688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FF00"/>
                </a:solidFill>
              </a:rPr>
              <a:t>Ga,As</a:t>
            </a:r>
            <a:r>
              <a:rPr lang="en-US" altLang="ko-KR" sz="1000" dirty="0">
                <a:solidFill>
                  <a:srgbClr val="FFFF00"/>
                </a:solidFill>
                <a:latin typeface="Arial Narrow"/>
              </a:rPr>
              <a:t>↑ / </a:t>
            </a:r>
            <a:r>
              <a:rPr lang="en-US" altLang="ko-KR" sz="1000" dirty="0" err="1">
                <a:solidFill>
                  <a:srgbClr val="FFFF00"/>
                </a:solidFill>
                <a:latin typeface="Arial Narrow"/>
              </a:rPr>
              <a:t>In,</a:t>
            </a:r>
            <a:r>
              <a:rPr lang="en-US" altLang="ko-KR" sz="1000" dirty="0" err="1">
                <a:solidFill>
                  <a:srgbClr val="FFFF00"/>
                </a:solidFill>
              </a:rPr>
              <a:t>P</a:t>
            </a:r>
            <a:r>
              <a:rPr lang="en-US" altLang="ko-KR" sz="1000" dirty="0">
                <a:solidFill>
                  <a:srgbClr val="FFFF00"/>
                </a:solidFill>
                <a:latin typeface="Arial Narrow"/>
              </a:rPr>
              <a:t>↓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457056" y="411095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InP</a:t>
            </a:r>
            <a:endParaRPr lang="ko-KR" alt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57056" y="2382762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Au : 181.2nm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61312" y="296151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Ti+InP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(Diffused) : 27.3nm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40632" y="1822087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Au : 1.36</a:t>
            </a:r>
            <a:r>
              <a:rPr lang="en-US" altLang="ko-KR" sz="1000" dirty="0">
                <a:latin typeface="Arial Narrow"/>
              </a:rPr>
              <a:t>µm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61312" y="1564252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Pt : 40nm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57056" y="1780276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Pt : 44.2nm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82830" y="113220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SiN</a:t>
            </a:r>
            <a:r>
              <a:rPr lang="en-US" altLang="ko-KR" sz="1000" baseline="-25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x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 : 91.5nm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57056" y="149224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Au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224808" y="2284332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583456" y="164261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342730" y="200265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5342730" y="1839584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5342730" y="311452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1676400" y="1395952"/>
            <a:ext cx="196850" cy="196850"/>
          </a:xfrm>
          <a:prstGeom prst="straightConnector1">
            <a:avLst/>
          </a:prstGeom>
          <a:ln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342730" y="2834996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224808" y="271638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224808" y="2068308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224808" y="3055212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1583456" y="2184766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5342730" y="4965104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57056" y="194436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 : 29nm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80189" y="2038111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SiN</a:t>
            </a:r>
            <a:r>
              <a:rPr lang="en-US" altLang="ko-KR" sz="1000" baseline="-25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x</a:t>
            </a:r>
            <a:r>
              <a:rPr lang="en-US" altLang="ko-KR" sz="1000" baseline="-25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: 95.2nm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180189" y="239815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SiN</a:t>
            </a:r>
            <a:r>
              <a:rPr lang="en-US" altLang="ko-KR" sz="1000" baseline="-25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x</a:t>
            </a:r>
            <a:r>
              <a:rPr lang="en-US" altLang="ko-KR" sz="1000" baseline="-25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: 249.7nm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892054" y="2284332"/>
            <a:ext cx="614013" cy="344651"/>
          </a:xfrm>
          <a:prstGeom prst="straightConnector1">
            <a:avLst/>
          </a:prstGeom>
          <a:ln w="635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3906939" y="2716260"/>
            <a:ext cx="599128" cy="120"/>
          </a:xfrm>
          <a:prstGeom prst="straightConnector1">
            <a:avLst/>
          </a:prstGeom>
          <a:ln w="6350">
            <a:solidFill>
              <a:schemeClr val="bg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448944" y="25723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Oxygen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@Interface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1028600" y="4050624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3224808" y="4463622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028600" y="2308147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1028600" y="4012524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3584848" y="4948628"/>
            <a:ext cx="10679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latin typeface="Arial Narrow" panose="020B0606020202030204" pitchFamily="34" charset="0"/>
              </a:rPr>
              <a:t>i-InGaAs</a:t>
            </a:r>
            <a:r>
              <a:rPr lang="en-US" altLang="ko-KR" sz="1100" dirty="0">
                <a:latin typeface="Arial Narrow" panose="020B0606020202030204" pitchFamily="34" charset="0"/>
              </a:rPr>
              <a:t> : 1.3</a:t>
            </a:r>
            <a:r>
              <a:rPr lang="en-US" altLang="ko-KR" sz="1100" dirty="0">
                <a:latin typeface="Arial Narrow"/>
              </a:rPr>
              <a:t>µm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352600" y="4228548"/>
            <a:ext cx="10679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i-InGaAs</a:t>
            </a:r>
            <a:r>
              <a:rPr lang="en-US" altLang="ko-KR" sz="1100" dirty="0">
                <a:solidFill>
                  <a:schemeClr val="bg1"/>
                </a:solidFill>
                <a:latin typeface="Arial Narrow" panose="020B0606020202030204" pitchFamily="34" charset="0"/>
              </a:rPr>
              <a:t> : 1.3</a:t>
            </a:r>
            <a:r>
              <a:rPr lang="en-US" altLang="ko-KR" sz="1100" dirty="0">
                <a:solidFill>
                  <a:schemeClr val="bg1"/>
                </a:solidFill>
                <a:latin typeface="Arial Narrow"/>
              </a:rPr>
              <a:t>µm</a:t>
            </a:r>
            <a:endParaRPr lang="ko-KR" alt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352600" y="3887558"/>
            <a:ext cx="11112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arrow" panose="020B0606020202030204" pitchFamily="34" charset="0"/>
              </a:rPr>
              <a:t>Grading : ~136nm</a:t>
            </a:r>
            <a:endParaRPr lang="ko-KR" alt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1352600" y="2788388"/>
            <a:ext cx="792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InP</a:t>
            </a:r>
            <a:r>
              <a:rPr lang="en-US" altLang="ko-KR" sz="1100" dirty="0">
                <a:solidFill>
                  <a:schemeClr val="bg1"/>
                </a:solidFill>
                <a:latin typeface="Arial Narrow" panose="020B0606020202030204" pitchFamily="34" charset="0"/>
              </a:rPr>
              <a:t> : 4.3</a:t>
            </a:r>
            <a:r>
              <a:rPr lang="en-US" altLang="ko-KR" sz="1100" dirty="0">
                <a:solidFill>
                  <a:schemeClr val="bg1"/>
                </a:solidFill>
                <a:latin typeface="Arial Narrow"/>
              </a:rPr>
              <a:t>µm</a:t>
            </a:r>
            <a:endParaRPr lang="ko-KR" altLang="en-US" sz="11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457056" y="2927076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 : 28.4nm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457056" y="276718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Arial Narrow" panose="020B0606020202030204" pitchFamily="34" charset="0"/>
              </a:rPr>
              <a:t>Pt : 40nm</a:t>
            </a:r>
            <a:endParaRPr lang="ko-KR" altLang="en-US" sz="1000" dirty="0">
              <a:latin typeface="Arial Narrow" panose="020B0606020202030204" pitchFamily="34" charset="0"/>
            </a:endParaRPr>
          </a:p>
        </p:txBody>
      </p:sp>
      <p:cxnSp>
        <p:nvCxnSpPr>
          <p:cNvPr id="140" name="직선 연결선 139"/>
          <p:cNvCxnSpPr/>
          <p:nvPr/>
        </p:nvCxnSpPr>
        <p:spPr>
          <a:xfrm>
            <a:off x="5342730" y="2966312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689304" y="2945104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7689304" y="3203420"/>
            <a:ext cx="3240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761312" y="2398151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Ti</a:t>
            </a:r>
            <a:r>
              <a:rPr lang="en-US" altLang="ko-KR" sz="1000" dirty="0">
                <a:solidFill>
                  <a:schemeClr val="bg1"/>
                </a:solidFill>
                <a:latin typeface="Arial Narrow" panose="020B0606020202030204" pitchFamily="34" charset="0"/>
              </a:rPr>
              <a:t> : 27.3nm</a:t>
            </a:r>
            <a:endParaRPr lang="ko-KR" altLang="en-US" sz="1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24355" y="1959638"/>
            <a:ext cx="304800" cy="30480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1640632" y="2068308"/>
            <a:ext cx="304800" cy="30480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033120" y="3013875"/>
            <a:ext cx="208183" cy="189257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1617255" y="3860350"/>
            <a:ext cx="959481" cy="872254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3921512" y="4259465"/>
            <a:ext cx="375948" cy="34177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4026170" y="5686832"/>
            <a:ext cx="183305" cy="166640"/>
          </a:xfrm>
          <a:prstGeom prst="rect">
            <a:avLst/>
          </a:prstGeom>
          <a:noFill/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809370" y="206830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1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928664" y="228433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2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288390" y="3102842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3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568624" y="3606898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4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840118" y="4012524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5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08687" y="5702945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FF00"/>
                </a:solidFill>
                <a:latin typeface="Arial Narrow" panose="020B0606020202030204" pitchFamily="34" charset="0"/>
              </a:rPr>
              <a:t>6</a:t>
            </a:r>
            <a:endParaRPr lang="ko-KR" altLang="en-US" sz="1100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1085156-F7BB-43A0-AEA3-7BE999F2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Characteristics of SPAD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36" y="1126828"/>
            <a:ext cx="1806712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Material characteristics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346679" y="1126828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Breakdown voltage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61935" y="1515897"/>
            <a:ext cx="180671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Quenching characteristics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2346679" y="1513197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Dead time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61935" y="1902266"/>
            <a:ext cx="180671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Efficiency characteristics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346679" y="1899566"/>
            <a:ext cx="21600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Photon detection efficiency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346679" y="2285935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Dark count rate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346679" y="2672304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After pulse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346679" y="3058674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Cross talk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346679" y="3445044"/>
            <a:ext cx="2160000" cy="279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Timing jitter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935" y="2288635"/>
            <a:ext cx="180671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Noise characteristics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5" idx="3"/>
            <a:endCxn id="75" idx="1"/>
          </p:cNvCxnSpPr>
          <p:nvPr/>
        </p:nvCxnSpPr>
        <p:spPr>
          <a:xfrm>
            <a:off x="1968648" y="1266678"/>
            <a:ext cx="3780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6" idx="3"/>
            <a:endCxn id="77" idx="1"/>
          </p:cNvCxnSpPr>
          <p:nvPr/>
        </p:nvCxnSpPr>
        <p:spPr>
          <a:xfrm flipV="1">
            <a:off x="1968648" y="1653047"/>
            <a:ext cx="378031" cy="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8" idx="3"/>
            <a:endCxn id="79" idx="1"/>
          </p:cNvCxnSpPr>
          <p:nvPr/>
        </p:nvCxnSpPr>
        <p:spPr>
          <a:xfrm flipV="1">
            <a:off x="1968648" y="2038066"/>
            <a:ext cx="378031" cy="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3"/>
            <a:endCxn id="80" idx="1"/>
          </p:cNvCxnSpPr>
          <p:nvPr/>
        </p:nvCxnSpPr>
        <p:spPr>
          <a:xfrm flipV="1">
            <a:off x="1968648" y="2425785"/>
            <a:ext cx="378031" cy="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4" idx="3"/>
            <a:endCxn id="81" idx="1"/>
          </p:cNvCxnSpPr>
          <p:nvPr/>
        </p:nvCxnSpPr>
        <p:spPr>
          <a:xfrm>
            <a:off x="1968648" y="2427135"/>
            <a:ext cx="378031" cy="3850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4" idx="3"/>
            <a:endCxn id="82" idx="1"/>
          </p:cNvCxnSpPr>
          <p:nvPr/>
        </p:nvCxnSpPr>
        <p:spPr>
          <a:xfrm>
            <a:off x="1968648" y="2427135"/>
            <a:ext cx="378031" cy="7713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84" idx="3"/>
            <a:endCxn id="83" idx="1"/>
          </p:cNvCxnSpPr>
          <p:nvPr/>
        </p:nvCxnSpPr>
        <p:spPr>
          <a:xfrm>
            <a:off x="1968648" y="2427135"/>
            <a:ext cx="378031" cy="1157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26927" y="1884176"/>
            <a:ext cx="136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Done in RX test</a:t>
            </a:r>
            <a:endParaRPr lang="ko-KR" altLang="en-US" sz="1400" dirty="0"/>
          </a:p>
        </p:txBody>
      </p:sp>
      <p:cxnSp>
        <p:nvCxnSpPr>
          <p:cNvPr id="97" name="직선 화살표 연결선 96"/>
          <p:cNvCxnSpPr>
            <a:stCxn id="75" idx="3"/>
            <a:endCxn id="92" idx="1"/>
          </p:cNvCxnSpPr>
          <p:nvPr/>
        </p:nvCxnSpPr>
        <p:spPr>
          <a:xfrm>
            <a:off x="4506679" y="1266678"/>
            <a:ext cx="220248" cy="771387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9" idx="3"/>
            <a:endCxn id="92" idx="1"/>
          </p:cNvCxnSpPr>
          <p:nvPr/>
        </p:nvCxnSpPr>
        <p:spPr>
          <a:xfrm flipV="1">
            <a:off x="4506679" y="2038065"/>
            <a:ext cx="220248" cy="1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0" idx="3"/>
            <a:endCxn id="92" idx="1"/>
          </p:cNvCxnSpPr>
          <p:nvPr/>
        </p:nvCxnSpPr>
        <p:spPr>
          <a:xfrm flipV="1">
            <a:off x="4506679" y="2038065"/>
            <a:ext cx="220248" cy="38772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96000" y="1044923"/>
            <a:ext cx="424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Basic setup for characterize SPAD characteristics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126486" y="1348225"/>
            <a:ext cx="5846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Attenuator</a:t>
            </a:r>
            <a:br>
              <a:rPr lang="en-US" altLang="ko-KR" sz="1400" dirty="0"/>
            </a:br>
            <a:r>
              <a:rPr lang="en-US" altLang="ko-KR" sz="1400" dirty="0"/>
              <a:t>attenuating the laser power down to the single-photon level.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Quenching electronics</a:t>
            </a:r>
            <a:br>
              <a:rPr lang="en-US" altLang="ko-KR" sz="1400" dirty="0"/>
            </a:br>
            <a:r>
              <a:rPr lang="en-US" altLang="ko-KR" sz="1400" dirty="0"/>
              <a:t>gating the SPAD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Signal generator</a:t>
            </a:r>
            <a:br>
              <a:rPr lang="en-US" altLang="ko-KR" sz="1400" dirty="0"/>
            </a:br>
            <a:r>
              <a:rPr lang="en-US" altLang="ko-KR" sz="1400" dirty="0"/>
              <a:t>outputs original gates and synchronized signals with the same frequency to drive a laser diode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Counter</a:t>
            </a:r>
            <a:br>
              <a:rPr lang="en-US" altLang="ko-KR" sz="1400" dirty="0"/>
            </a:br>
            <a:r>
              <a:rPr lang="en-US" altLang="ko-KR" sz="1400" dirty="0"/>
              <a:t>counting the triggered signal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3" y="3724743"/>
            <a:ext cx="5861668" cy="26322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1" y="3831414"/>
            <a:ext cx="4837355" cy="26308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80437E-823B-435F-BF3F-481B0359F66C}"/>
              </a:ext>
            </a:extLst>
          </p:cNvPr>
          <p:cNvSpPr txBox="1"/>
          <p:nvPr/>
        </p:nvSpPr>
        <p:spPr>
          <a:xfrm>
            <a:off x="0" y="6537548"/>
            <a:ext cx="5654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Advances</a:t>
            </a:r>
            <a:r>
              <a:rPr lang="ko-KR" altLang="en-US" sz="900" dirty="0"/>
              <a:t> </a:t>
            </a:r>
            <a:r>
              <a:rPr lang="en-US" altLang="ko-KR" sz="900" dirty="0"/>
              <a:t>in</a:t>
            </a:r>
            <a:r>
              <a:rPr lang="ko-KR" altLang="en-US" sz="900" dirty="0"/>
              <a:t> </a:t>
            </a:r>
            <a:r>
              <a:rPr lang="en-US" altLang="ko-KR" sz="900" dirty="0" err="1"/>
              <a:t>InGaAs</a:t>
            </a:r>
            <a:r>
              <a:rPr lang="en-US" altLang="ko-KR" sz="900" dirty="0"/>
              <a:t>/</a:t>
            </a:r>
            <a:r>
              <a:rPr lang="en-US" altLang="ko-KR" sz="900" dirty="0" err="1"/>
              <a:t>InP</a:t>
            </a:r>
            <a:r>
              <a:rPr lang="en-US" altLang="ko-KR" sz="900" dirty="0"/>
              <a:t> single-photon detector systems for quantum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2163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Characteristics of SPAD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7" y="2747065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Photon detection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85" y="3062607"/>
                <a:ext cx="5341194" cy="117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/>
                  <a:t>The ratio btw the number of incoming photons and the number of output current pulses</a:t>
                </a:r>
                <a:br>
                  <a:rPr lang="en-US" altLang="ko-KR" sz="1400" dirty="0"/>
                </a:b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𝑝𝑑𝑒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𝑝h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𝑝h𝑜𝑡𝑜𝑛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/>
                  <a:t>Measurement of photon detection efficiency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" y="3062607"/>
                <a:ext cx="5341194" cy="1173078"/>
              </a:xfrm>
              <a:prstGeom prst="rect">
                <a:avLst/>
              </a:prstGeom>
              <a:blipFill>
                <a:blip r:embed="rId2"/>
                <a:stretch>
                  <a:fillRect l="-342" t="-1554" b="-4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21636" y="4274228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Starting from single pixel illumination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636" y="4865965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The target pixel starts avalanche event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636" y="5457702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Counting the avalanche event during the measurement time.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636" y="6049439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Calculating PDE based on counted photons and incoming photons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>
            <a:off x="2798791" y="4551227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9" idx="2"/>
            <a:endCxn id="20" idx="0"/>
          </p:cNvCxnSpPr>
          <p:nvPr/>
        </p:nvCxnSpPr>
        <p:spPr>
          <a:xfrm>
            <a:off x="2798791" y="5142964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0" idx="2"/>
            <a:endCxn id="21" idx="0"/>
          </p:cNvCxnSpPr>
          <p:nvPr/>
        </p:nvCxnSpPr>
        <p:spPr>
          <a:xfrm>
            <a:off x="2798791" y="5734701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2" y="872767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Dark count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1188309"/>
            <a:ext cx="5341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</a:t>
            </a:r>
            <a:r>
              <a:rPr lang="en-US" altLang="ko-KR" sz="1400" dirty="0">
                <a:solidFill>
                  <a:srgbClr val="FF0000"/>
                </a:solidFill>
              </a:rPr>
              <a:t>thermally generated carriers </a:t>
            </a:r>
            <a:r>
              <a:rPr lang="en-US" altLang="ko-KR" sz="1400" dirty="0"/>
              <a:t>can trigger the avalanche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Even when the device is kept in dark conditions, there can be avalanche process (dark count)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Measurement of dark count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48151" y="2221393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Protect the light propagating through the pixel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448151" y="2813130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Counting the avalanche event during the measurement time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448151" y="3404867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Calculating PDE based on counted signals with in the time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31" idx="0"/>
          </p:cNvCxnSpPr>
          <p:nvPr/>
        </p:nvCxnSpPr>
        <p:spPr>
          <a:xfrm>
            <a:off x="8825306" y="2498392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32" idx="0"/>
          </p:cNvCxnSpPr>
          <p:nvPr/>
        </p:nvCxnSpPr>
        <p:spPr>
          <a:xfrm>
            <a:off x="8825306" y="3090129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7">
            <a:extLst>
              <a:ext uri="{FF2B5EF4-FFF2-40B4-BE49-F238E27FC236}">
                <a16:creationId xmlns:a16="http://schemas.microsoft.com/office/drawing/2014/main" id="{3F7C11F9-127F-4ABF-88DC-418EE86A4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07445"/>
              </p:ext>
            </p:extLst>
          </p:nvPr>
        </p:nvGraphicFramePr>
        <p:xfrm>
          <a:off x="6186720" y="4342727"/>
          <a:ext cx="5940000" cy="1845211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:a16="http://schemas.microsoft.com/office/drawing/2014/main" val="2205438289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310636948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749430965"/>
                    </a:ext>
                  </a:extLst>
                </a:gridCol>
              </a:tblGrid>
              <a:tr h="23701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US" sz="1000" dirty="0">
                        <a:effectLst/>
                      </a:endParaRPr>
                    </a:p>
                  </a:txBody>
                  <a:tcPr marL="6654" marR="6654" marT="11976" marB="119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000" dirty="0">
                        <a:effectLst/>
                      </a:endParaRPr>
                    </a:p>
                  </a:txBody>
                  <a:tcPr marL="6654" marR="6654" marT="11976" marB="119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Acceptance Criteria</a:t>
                      </a:r>
                      <a:endParaRPr lang="en-US" sz="1000" dirty="0">
                        <a:effectLst/>
                      </a:endParaRPr>
                    </a:p>
                  </a:txBody>
                  <a:tcPr marL="6654" marR="6654" marT="11976" marB="119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09125"/>
                  </a:ext>
                </a:extLst>
              </a:tr>
              <a:tr h="2507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 turn on voltage (V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voltage at which 50% of pixels fire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85V ± 10V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718480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VBR gradient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difference between voltage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 which 85% and 15% of pixels fire at all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≤1V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4680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voltage where average PDE of array is 20%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exists and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≤ 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+4.2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41636"/>
                  </a:ext>
                </a:extLst>
              </a:tr>
              <a:tr h="45249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DCR(V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[mean(ln)] DCR for array at 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exp[mean(ln)] DCR for array at V</a:t>
                      </a:r>
                      <a:r>
                        <a:rPr lang="en-US" sz="1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PDE20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≤ 500kHz</a:t>
                      </a:r>
                      <a:endParaRPr lang="en-US" sz="1000" dirty="0">
                        <a:effectLst/>
                      </a:endParaRPr>
                    </a:p>
                  </a:txBody>
                  <a:tcPr marL="16634" marR="16634" marT="16634" marB="1663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640037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9487" y="1024902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Breakdown voltage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485" y="1340444"/>
            <a:ext cx="534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voltage at which SPAD fire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32" y="1233970"/>
            <a:ext cx="3062630" cy="11259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47343" y="2527241"/>
            <a:ext cx="2869936" cy="17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Operating region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30670" y="1310048"/>
            <a:ext cx="280287" cy="17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3460305" y="995310"/>
            <a:ext cx="1374066" cy="17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Breakdown voltage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3610958" y="1204996"/>
            <a:ext cx="130384" cy="10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오른쪽 중괄호 46"/>
          <p:cNvSpPr/>
          <p:nvPr/>
        </p:nvSpPr>
        <p:spPr>
          <a:xfrm rot="5400000">
            <a:off x="3118963" y="2045379"/>
            <a:ext cx="181089" cy="6870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8" name="TextBox 47"/>
          <p:cNvSpPr txBox="1"/>
          <p:nvPr/>
        </p:nvSpPr>
        <p:spPr>
          <a:xfrm>
            <a:off x="6096002" y="3998806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/>
              <a:t>Inspection criteria of Argo FPA module</a:t>
            </a:r>
          </a:p>
        </p:txBody>
      </p:sp>
    </p:spTree>
    <p:extLst>
      <p:ext uri="{BB962C8B-B14F-4D97-AF65-F5344CB8AC3E}">
        <p14:creationId xmlns:p14="http://schemas.microsoft.com/office/powerpoint/2010/main" val="78574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364152" y="3150541"/>
            <a:ext cx="1725679" cy="1372245"/>
            <a:chOff x="5301091" y="3371877"/>
            <a:chExt cx="3362325" cy="267369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1091" y="3492869"/>
              <a:ext cx="3362325" cy="2552700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648687" y="3439788"/>
              <a:ext cx="317641" cy="143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23880" y="3371877"/>
              <a:ext cx="317641" cy="143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Characteristics of SPAD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487" y="1044923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After pulse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85" y="1357828"/>
            <a:ext cx="5761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probability to have another count in the same pixel, that is correlated to the former one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Due to the </a:t>
            </a:r>
            <a:r>
              <a:rPr lang="en-US" altLang="ko-KR" sz="1400" dirty="0">
                <a:solidFill>
                  <a:srgbClr val="FF0000"/>
                </a:solidFill>
              </a:rPr>
              <a:t>trapping of free carriers </a:t>
            </a:r>
            <a:r>
              <a:rPr lang="en-US" altLang="ko-KR" sz="1400" dirty="0"/>
              <a:t>during the avalanche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Larger the SPAD hold off time is, the smaller the after pulse probability is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1822" y="2409709"/>
            <a:ext cx="1548000" cy="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SPAD gating speed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238051" y="2409709"/>
            <a:ext cx="1548000" cy="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After pulse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6" idx="3"/>
            <a:endCxn id="14" idx="1"/>
          </p:cNvCxnSpPr>
          <p:nvPr/>
        </p:nvCxnSpPr>
        <p:spPr>
          <a:xfrm>
            <a:off x="1999822" y="2554938"/>
            <a:ext cx="123822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6801" y="2347115"/>
            <a:ext cx="864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Trade off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821" y="2711287"/>
            <a:ext cx="137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Dead time ↓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051" y="2711287"/>
            <a:ext cx="1376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Dead time↑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322726" y="3089095"/>
            <a:ext cx="3603812" cy="1373168"/>
            <a:chOff x="451821" y="3429000"/>
            <a:chExt cx="3871683" cy="147523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21" y="3429000"/>
              <a:ext cx="2373338" cy="1475235"/>
            </a:xfrm>
            <a:prstGeom prst="rect">
              <a:avLst/>
            </a:prstGeom>
          </p:spPr>
        </p:pic>
        <p:sp>
          <p:nvSpPr>
            <p:cNvPr id="20" name="타원 19"/>
            <p:cNvSpPr/>
            <p:nvPr/>
          </p:nvSpPr>
          <p:spPr>
            <a:xfrm>
              <a:off x="836417" y="3879093"/>
              <a:ext cx="1441526" cy="165783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6525" y="3594813"/>
              <a:ext cx="1376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Trapping site</a:t>
              </a:r>
            </a:p>
          </p:txBody>
        </p:sp>
        <p:cxnSp>
          <p:nvCxnSpPr>
            <p:cNvPr id="25" name="구부러진 연결선 24"/>
            <p:cNvCxnSpPr/>
            <p:nvPr/>
          </p:nvCxnSpPr>
          <p:spPr>
            <a:xfrm rot="16200000">
              <a:off x="2480034" y="3364298"/>
              <a:ext cx="142881" cy="864000"/>
            </a:xfrm>
            <a:prstGeom prst="curved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1" y="4658615"/>
            <a:ext cx="3775171" cy="17431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201344" y="811660"/>
            <a:ext cx="565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Measurement of after pulse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51518" y="1197428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Measure the dark count rate for specific dead time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651518" y="1789165"/>
            <a:ext cx="47543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Repeat the dark count measurements with different dead times set for the active quenching circuit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651518" y="2565568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Measure the photon count rate for same dead times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651518" y="3157305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Using the below equation, calculate </a:t>
            </a:r>
            <a:r>
              <a:rPr lang="en-US" altLang="ko-KR" sz="1200" dirty="0" err="1"/>
              <a:t>detrap</a:t>
            </a:r>
            <a:r>
              <a:rPr lang="en-US" altLang="ko-KR" sz="1200" dirty="0"/>
              <a:t> time and average after pulse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>
            <a:stCxn id="41" idx="2"/>
            <a:endCxn id="42" idx="0"/>
          </p:cNvCxnSpPr>
          <p:nvPr/>
        </p:nvCxnSpPr>
        <p:spPr>
          <a:xfrm>
            <a:off x="9028673" y="1474427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2"/>
            <a:endCxn id="43" idx="0"/>
          </p:cNvCxnSpPr>
          <p:nvPr/>
        </p:nvCxnSpPr>
        <p:spPr>
          <a:xfrm>
            <a:off x="9028673" y="2250830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3" idx="2"/>
            <a:endCxn id="44" idx="0"/>
          </p:cNvCxnSpPr>
          <p:nvPr/>
        </p:nvCxnSpPr>
        <p:spPr>
          <a:xfrm>
            <a:off x="9028673" y="2842567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6537548"/>
            <a:ext cx="5654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Afterpulsing</a:t>
            </a:r>
            <a:r>
              <a:rPr lang="en-US" altLang="ko-KR" sz="900" dirty="0"/>
              <a:t> Effects in Free-Running </a:t>
            </a:r>
            <a:r>
              <a:rPr lang="en-US" altLang="ko-KR" sz="900" dirty="0" err="1"/>
              <a:t>InGaAsP</a:t>
            </a:r>
            <a:r>
              <a:rPr lang="en-US" altLang="ko-KR" sz="900" dirty="0"/>
              <a:t> Single-Photon Avalanche Diodes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25" y="4084279"/>
            <a:ext cx="3451677" cy="1906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/>
              <p:cNvSpPr/>
              <p:nvPr/>
            </p:nvSpPr>
            <p:spPr>
              <a:xfrm>
                <a:off x="6096000" y="3749042"/>
                <a:ext cx="2076466" cy="1026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h𝑜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3" name="직사각형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49042"/>
                <a:ext cx="2076466" cy="10269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6096000" y="4898023"/>
                <a:ext cx="1835631" cy="1202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: </a:t>
                </a:r>
                <a:r>
                  <a:rPr lang="en-US" altLang="ko-KR" sz="1400" dirty="0"/>
                  <a:t>dark count</a:t>
                </a:r>
                <a:br>
                  <a:rPr lang="en-US" altLang="ko-KR" sz="1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sz="1400" dirty="0"/>
                  <a:t> : photon count</a:t>
                </a:r>
                <a:br>
                  <a:rPr lang="en-US" altLang="ko-KR" sz="1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en-US" altLang="ko-KR" sz="1400" dirty="0"/>
                  <a:t> : after pulse count</a:t>
                </a:r>
                <a:br>
                  <a:rPr lang="en-US" altLang="ko-KR" sz="1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altLang="ko-KR" sz="1400" dirty="0"/>
                  <a:t> : hold-off time</a:t>
                </a:r>
                <a:br>
                  <a:rPr lang="en-US" altLang="ko-KR" sz="14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:r>
                  <a:rPr lang="en-US" altLang="ko-KR" sz="1400" dirty="0" err="1"/>
                  <a:t>detrap</a:t>
                </a:r>
                <a:r>
                  <a:rPr lang="en-US" altLang="ko-KR" sz="1400" dirty="0"/>
                  <a:t> time</a:t>
                </a:r>
                <a:endParaRPr lang="en-US" altLang="ko-KR" sz="1400" b="0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8023"/>
                <a:ext cx="1835631" cy="1202765"/>
              </a:xfrm>
              <a:prstGeom prst="rect">
                <a:avLst/>
              </a:prstGeom>
              <a:blipFill>
                <a:blip r:embed="rId7"/>
                <a:stretch>
                  <a:fillRect t="-50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8404325" y="3749042"/>
            <a:ext cx="36442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↓  Count rate per photon flux</a:t>
            </a:r>
          </a:p>
        </p:txBody>
      </p:sp>
    </p:spTree>
    <p:extLst>
      <p:ext uri="{BB962C8B-B14F-4D97-AF65-F5344CB8AC3E}">
        <p14:creationId xmlns:p14="http://schemas.microsoft.com/office/powerpoint/2010/main" val="251113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Characteristics of SPAD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487" y="1044923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Crosstalk</a:t>
            </a:r>
            <a:endParaRPr lang="ko-KR" altLang="en-US" sz="1400" dirty="0"/>
          </a:p>
        </p:txBody>
      </p:sp>
      <p:pic>
        <p:nvPicPr>
          <p:cNvPr id="1026" name="Picture 2" descr="figure: Fig. 3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7" y="2305707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6" y="1357828"/>
            <a:ext cx="5654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en-US" altLang="ko-KR" sz="1400" dirty="0">
                <a:sym typeface="Wingdings" panose="05000000000000000000" pitchFamily="2" charset="2"/>
              </a:rPr>
              <a:t>The hot carriers lead to intense emission of secondary photons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en-US" altLang="ko-KR" sz="1400" dirty="0">
                <a:sym typeface="Wingdings" panose="05000000000000000000" pitchFamily="2" charset="2"/>
              </a:rPr>
              <a:t>Some of which escape from the chip</a:t>
            </a:r>
          </a:p>
          <a:p>
            <a:pPr marL="285750" indent="-285750">
              <a:buFont typeface="Calibri" panose="020F0502020204030204" pitchFamily="34" charset="0"/>
              <a:buChar char="→"/>
            </a:pPr>
            <a:r>
              <a:rPr lang="en-US" altLang="ko-KR" sz="1400" dirty="0">
                <a:sym typeface="Wingdings" panose="05000000000000000000" pitchFamily="2" charset="2"/>
              </a:rPr>
              <a:t>If </a:t>
            </a:r>
            <a:r>
              <a:rPr lang="en-US" altLang="ko-KR" sz="1400" dirty="0">
                <a:solidFill>
                  <a:srgbClr val="FF0000"/>
                </a:solidFill>
                <a:sym typeface="Wingdings" panose="05000000000000000000" pitchFamily="2" charset="2"/>
              </a:rPr>
              <a:t>re-absorption takes place within the active area of a neighboring pixel</a:t>
            </a:r>
            <a:r>
              <a:rPr lang="en-US" altLang="ko-KR" sz="1400" dirty="0">
                <a:sym typeface="Wingdings" panose="05000000000000000000" pitchFamily="2" charset="2"/>
              </a:rPr>
              <a:t>, an avalanche process is triggered.</a:t>
            </a:r>
            <a:endParaRPr lang="en-US" altLang="ko-KR" sz="1400" dirty="0"/>
          </a:p>
        </p:txBody>
      </p:sp>
      <p:pic>
        <p:nvPicPr>
          <p:cNvPr id="10" name="Picture 16" descr="C:\Users\Administrator\Desktop\(TEM)(AM-A-210106-0029)_APD_210115\(FIB)Mobility Task_PDA(2)_210108\PDA_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2" y="4833312"/>
            <a:ext cx="1787902" cy="164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542518" y="5543002"/>
            <a:ext cx="0" cy="822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619189" y="5598762"/>
            <a:ext cx="23698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9353" y="548097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01026" y="4707288"/>
            <a:ext cx="1924538" cy="1772500"/>
            <a:chOff x="6562037" y="3429000"/>
            <a:chExt cx="3049197" cy="2808312"/>
          </a:xfrm>
        </p:grpSpPr>
        <p:pic>
          <p:nvPicPr>
            <p:cNvPr id="9" name="Picture 8" descr="C:\Users\Administrator\Desktop\(TEM)(AM-A-210106-0029)_APD_210115\(FIB)Mobility Task_PDA(2)_210108\PDA_018.jp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2037" y="3429312"/>
              <a:ext cx="3049197" cy="280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6568824" y="3429000"/>
              <a:ext cx="404330" cy="4388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1</a:t>
              </a:r>
              <a:endParaRPr lang="ko-KR" altLang="en-US" sz="1200" dirty="0"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8409384" y="3900140"/>
              <a:ext cx="0" cy="933172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7750356" y="4221088"/>
              <a:ext cx="5870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5.68</a:t>
              </a:r>
              <a:r>
                <a:rPr lang="en-US" altLang="ko-KR" sz="1100" dirty="0">
                  <a:solidFill>
                    <a:schemeClr val="bg1"/>
                  </a:solidFill>
                  <a:latin typeface="Arial Narrow"/>
                </a:rPr>
                <a:t>µm</a:t>
              </a:r>
              <a:endParaRPr lang="ko-KR" altLang="en-US" sz="11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9486" y="4366726"/>
            <a:ext cx="565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Can be prevented using isolation between pixel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01344" y="811660"/>
            <a:ext cx="565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Measurement of crosstalk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51518" y="1197428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Starting from single pixel illumination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51518" y="1789165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The target pixel starts avalanche event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651518" y="2380902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Scanning the data for a trigger pixel that experienced an avalanche event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651518" y="2972639"/>
            <a:ext cx="47543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Search for all pixels that may have fired at nearly the same time as the trigger pixel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651518" y="3749042"/>
            <a:ext cx="47543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Analyze the temporal correlation of assumed crosstalk counts with test trigger pixel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201344" y="4310092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Assumption:</a:t>
            </a:r>
            <a:br>
              <a:rPr lang="en-US" altLang="ko-KR" sz="1400" dirty="0"/>
            </a:br>
            <a:r>
              <a:rPr lang="en-US" altLang="ko-KR" sz="1400" dirty="0"/>
              <a:t>Any avalanche event within some ns of the trigger pixel is correlated</a:t>
            </a:r>
          </a:p>
        </p:txBody>
      </p:sp>
      <p:cxnSp>
        <p:nvCxnSpPr>
          <p:cNvPr id="21" name="직선 화살표 연결선 20"/>
          <p:cNvCxnSpPr>
            <a:stCxn id="37" idx="2"/>
            <a:endCxn id="40" idx="0"/>
          </p:cNvCxnSpPr>
          <p:nvPr/>
        </p:nvCxnSpPr>
        <p:spPr>
          <a:xfrm>
            <a:off x="9028673" y="1474427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  <a:endCxn id="41" idx="0"/>
          </p:cNvCxnSpPr>
          <p:nvPr/>
        </p:nvCxnSpPr>
        <p:spPr>
          <a:xfrm>
            <a:off x="9028673" y="2066164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1" idx="2"/>
            <a:endCxn id="42" idx="0"/>
          </p:cNvCxnSpPr>
          <p:nvPr/>
        </p:nvCxnSpPr>
        <p:spPr>
          <a:xfrm>
            <a:off x="9028673" y="2657901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2" idx="2"/>
            <a:endCxn id="43" idx="0"/>
          </p:cNvCxnSpPr>
          <p:nvPr/>
        </p:nvCxnSpPr>
        <p:spPr>
          <a:xfrm>
            <a:off x="9028673" y="3434304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611" y="4882119"/>
            <a:ext cx="3665066" cy="151519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6537548"/>
            <a:ext cx="56546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InP</a:t>
            </a:r>
            <a:r>
              <a:rPr lang="en-US" altLang="ko-KR" sz="900" dirty="0"/>
              <a:t>-based Geiger-mode avalanche photodiode arrays for three-dimensional imaging at 1.06um</a:t>
            </a:r>
          </a:p>
        </p:txBody>
      </p:sp>
    </p:spTree>
    <p:extLst>
      <p:ext uri="{BB962C8B-B14F-4D97-AF65-F5344CB8AC3E}">
        <p14:creationId xmlns:p14="http://schemas.microsoft.com/office/powerpoint/2010/main" val="183892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12" y="3697468"/>
            <a:ext cx="3495806" cy="27161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Argo SPAD sensor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966328" y="252927"/>
            <a:ext cx="2880601" cy="3206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75591"/>
            <a:ext cx="302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Characteristics of SPAD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487" y="1044923"/>
            <a:ext cx="378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Timing jitter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86" y="1357828"/>
            <a:ext cx="5654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The total time uncertainty between incident photons and corresponding electrical signal outputs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Measurement of timing jitter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9398" y="3804925"/>
            <a:ext cx="1017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Jitter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0" y="2270897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Sending laser pulses directly to the detector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660" y="2862634"/>
            <a:ext cx="47543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Collecting the histogram of the distribution of the delay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10" idx="2"/>
            <a:endCxn id="11" idx="0"/>
          </p:cNvCxnSpPr>
          <p:nvPr/>
        </p:nvCxnSpPr>
        <p:spPr>
          <a:xfrm>
            <a:off x="2896815" y="2547896"/>
            <a:ext cx="0" cy="31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603351" y="3958814"/>
            <a:ext cx="922519" cy="279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1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CFF6AD-FF4B-4629-B510-74C845547602}"/>
</file>

<file path=customXml/itemProps2.xml><?xml version="1.0" encoding="utf-8"?>
<ds:datastoreItem xmlns:ds="http://schemas.openxmlformats.org/officeDocument/2006/customXml" ds:itemID="{D95C57F4-0B82-4B58-86F6-FFFEF3FFA953}"/>
</file>

<file path=customXml/itemProps3.xml><?xml version="1.0" encoding="utf-8"?>
<ds:datastoreItem xmlns:ds="http://schemas.openxmlformats.org/officeDocument/2006/customXml" ds:itemID="{6D18E99C-26B4-4BD1-8296-466AFA44141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6363</TotalTime>
  <Words>959</Words>
  <Application>Microsoft Office PowerPoint</Application>
  <PresentationFormat>와이드스크린</PresentationFormat>
  <Paragraphs>178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LG스마트체 Bold</vt:lpstr>
      <vt:lpstr>LG스마트체 Regular</vt:lpstr>
      <vt:lpstr>LG스마트체2.0 SemiBold</vt:lpstr>
      <vt:lpstr>굴림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Argo SPAD sensor analysis</vt:lpstr>
      <vt:lpstr>Argo SPAD sensor analysis</vt:lpstr>
      <vt:lpstr>Argo SPAD sensor analysis</vt:lpstr>
      <vt:lpstr>Argo SPAD sensor analysis</vt:lpstr>
      <vt:lpstr>Argo SPAD sensor analysis</vt:lpstr>
      <vt:lpstr>Argo SPAD sensor analysis</vt:lpstr>
      <vt:lpstr>Argo SPAD sensor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Ingyu Jang(장인규)</cp:lastModifiedBy>
  <cp:revision>116</cp:revision>
  <dcterms:created xsi:type="dcterms:W3CDTF">2021-03-24T07:02:47Z</dcterms:created>
  <dcterms:modified xsi:type="dcterms:W3CDTF">2022-04-29T00:02:53Z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2022-04-29T00:02:53Z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a7003c3a-d2b7-4104-9240-07fa1dd72514</vt:lpwstr>
  </property>
  <property fmtid="{D5CDD505-2E9C-101B-9397-08002B2CF9AE}" pid="8" name="MSIP_Label_d456ec4f-41b4-4f73-af44-e5c120342660_ContentBits">
    <vt:lpwstr>0</vt:lpwstr>
  </property>
  <property fmtid="{D5CDD505-2E9C-101B-9397-08002B2CF9AE}" pid="9" name="ContentTypeId">
    <vt:lpwstr>0x010100622C3F94F261814F970C94DD4C165FB8</vt:lpwstr>
  </property>
</Properties>
</file>