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83" r:id="rId5"/>
    <p:sldId id="304" r:id="rId6"/>
    <p:sldId id="305" r:id="rId7"/>
    <p:sldId id="306" r:id="rId8"/>
    <p:sldId id="292" r:id="rId9"/>
    <p:sldId id="293" r:id="rId10"/>
    <p:sldId id="296" r:id="rId11"/>
    <p:sldId id="294" r:id="rId12"/>
    <p:sldId id="299" r:id="rId13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4F4F"/>
    <a:srgbClr val="C7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16818-E8EB-4612-81F7-6362235220AE}" v="20" dt="2022-05-22T22:53:13.386"/>
    <p1510:client id="{BBBD443D-0ACC-40A2-BD44-313358158C21}" v="4" dt="2022-05-23T04:56:56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00" y="588"/>
      </p:cViewPr>
      <p:guideLst>
        <p:guide orient="horz" pos="255"/>
        <p:guide pos="1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호중" userId="ab23c55f-c7ae-4db0-9522-d97f8615bd84" providerId="ADAL" clId="{2A8313DD-5361-460A-AD1E-BE616437AD24}"/>
    <pc:docChg chg="custSel modSld">
      <pc:chgData name="이호중" userId="ab23c55f-c7ae-4db0-9522-d97f8615bd84" providerId="ADAL" clId="{2A8313DD-5361-460A-AD1E-BE616437AD24}" dt="2022-05-23T04:56:56.871" v="36" actId="207"/>
      <pc:docMkLst>
        <pc:docMk/>
      </pc:docMkLst>
      <pc:sldChg chg="addSp modSp">
        <pc:chgData name="이호중" userId="ab23c55f-c7ae-4db0-9522-d97f8615bd84" providerId="ADAL" clId="{2A8313DD-5361-460A-AD1E-BE616437AD24}" dt="2022-05-23T04:56:56.871" v="36" actId="207"/>
        <pc:sldMkLst>
          <pc:docMk/>
          <pc:sldMk cId="369632129" sldId="304"/>
        </pc:sldMkLst>
        <pc:spChg chg="add mod">
          <ac:chgData name="이호중" userId="ab23c55f-c7ae-4db0-9522-d97f8615bd84" providerId="ADAL" clId="{2A8313DD-5361-460A-AD1E-BE616437AD24}" dt="2022-05-23T04:55:44.365" v="8" actId="1035"/>
          <ac:spMkLst>
            <pc:docMk/>
            <pc:sldMk cId="369632129" sldId="304"/>
            <ac:spMk id="5" creationId="{683FAB3D-3F60-440B-A66F-6C7102866C37}"/>
          </ac:spMkLst>
        </pc:spChg>
        <pc:spChg chg="add mod">
          <ac:chgData name="이호중" userId="ab23c55f-c7ae-4db0-9522-d97f8615bd84" providerId="ADAL" clId="{2A8313DD-5361-460A-AD1E-BE616437AD24}" dt="2022-05-23T04:56:56.871" v="36" actId="207"/>
          <ac:spMkLst>
            <pc:docMk/>
            <pc:sldMk cId="369632129" sldId="304"/>
            <ac:spMk id="6" creationId="{49065920-8849-4244-A734-2EBAF9C626E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ginnotek.sharepoint.com/sites/LiDARCalibration/Shared%20Documents/&#53440;&#45817;&#49457;%20&#44160;&#53664;/Resource%20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'Range Parameter 비교'!$B$1</c:f>
              <c:strCache>
                <c:ptCount val="1"/>
                <c:pt idx="0">
                  <c:v>A사 Range Parameter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'Range Parameter 비교'!$A$2:$A$86</c:f>
              <c:numCache>
                <c:formatCode>General</c:formatCode>
                <c:ptCount val="8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</c:numCache>
            </c:numRef>
          </c:xVal>
          <c:yVal>
            <c:numRef>
              <c:f>'Range Parameter 비교'!$B$2:$B$86</c:f>
              <c:numCache>
                <c:formatCode>General</c:formatCode>
                <c:ptCount val="85"/>
                <c:pt idx="0">
                  <c:v>3.2724581658840103E-2</c:v>
                </c:pt>
                <c:pt idx="1">
                  <c:v>3.0409070352713199E-2</c:v>
                </c:pt>
                <c:pt idx="2">
                  <c:v>2.7989223599433899E-2</c:v>
                </c:pt>
                <c:pt idx="3">
                  <c:v>2.5663702748715801E-2</c:v>
                </c:pt>
                <c:pt idx="4">
                  <c:v>2.4068907834589402E-2</c:v>
                </c:pt>
                <c:pt idx="5">
                  <c:v>2.2313122327128999E-2</c:v>
                </c:pt>
                <c:pt idx="6">
                  <c:v>1.91023300091425E-2</c:v>
                </c:pt>
                <c:pt idx="7">
                  <c:v>2.3992480089267E-2</c:v>
                </c:pt>
                <c:pt idx="8">
                  <c:v>2.0416293293237599E-2</c:v>
                </c:pt>
                <c:pt idx="9">
                  <c:v>1.8317700053254699E-2</c:v>
                </c:pt>
                <c:pt idx="10">
                  <c:v>2.42057473709185E-2</c:v>
                </c:pt>
                <c:pt idx="11">
                  <c:v>2.42545930668711E-2</c:v>
                </c:pt>
                <c:pt idx="12">
                  <c:v>1.7446708865463699E-2</c:v>
                </c:pt>
                <c:pt idx="13">
                  <c:v>2.16960217803716E-2</c:v>
                </c:pt>
                <c:pt idx="14">
                  <c:v>1.58309166630109E-2</c:v>
                </c:pt>
                <c:pt idx="15">
                  <c:v>2.4460527425010901E-2</c:v>
                </c:pt>
                <c:pt idx="16">
                  <c:v>1.8900237977504699E-2</c:v>
                </c:pt>
                <c:pt idx="17">
                  <c:v>2.97769724080959E-2</c:v>
                </c:pt>
                <c:pt idx="18">
                  <c:v>2.18295777837435E-2</c:v>
                </c:pt>
                <c:pt idx="19">
                  <c:v>3.07309739291667E-2</c:v>
                </c:pt>
                <c:pt idx="20">
                  <c:v>2.6150562800467E-2</c:v>
                </c:pt>
                <c:pt idx="21">
                  <c:v>3.06606975694497E-2</c:v>
                </c:pt>
                <c:pt idx="22">
                  <c:v>2.6526234423120802E-2</c:v>
                </c:pt>
                <c:pt idx="23">
                  <c:v>2.3032672703266099E-2</c:v>
                </c:pt>
                <c:pt idx="24">
                  <c:v>3.6504471053679703E-2</c:v>
                </c:pt>
                <c:pt idx="25">
                  <c:v>3.9964028944571801E-2</c:v>
                </c:pt>
                <c:pt idx="26">
                  <c:v>3.8026964912811899E-2</c:v>
                </c:pt>
                <c:pt idx="27">
                  <c:v>3.7892995402216897E-2</c:v>
                </c:pt>
                <c:pt idx="28">
                  <c:v>4.1889229789376203E-2</c:v>
                </c:pt>
                <c:pt idx="29">
                  <c:v>4.3690022081136697E-2</c:v>
                </c:pt>
                <c:pt idx="30">
                  <c:v>4.1039360066254901E-2</c:v>
                </c:pt>
                <c:pt idx="31">
                  <c:v>4.6020800868670102E-2</c:v>
                </c:pt>
                <c:pt idx="32">
                  <c:v>4.9412439266840601E-2</c:v>
                </c:pt>
                <c:pt idx="33">
                  <c:v>4.5136998097101803E-2</c:v>
                </c:pt>
                <c:pt idx="34">
                  <c:v>4.9796895434458997E-2</c:v>
                </c:pt>
                <c:pt idx="35">
                  <c:v>5.0714360550045898E-2</c:v>
                </c:pt>
                <c:pt idx="36">
                  <c:v>5.66632412374019E-2</c:v>
                </c:pt>
                <c:pt idx="37">
                  <c:v>4.6853477135300602E-2</c:v>
                </c:pt>
                <c:pt idx="38">
                  <c:v>5.3888383011023201E-2</c:v>
                </c:pt>
                <c:pt idx="39">
                  <c:v>5.8329366147518102E-2</c:v>
                </c:pt>
                <c:pt idx="40">
                  <c:v>5.8589254816373101E-2</c:v>
                </c:pt>
                <c:pt idx="41">
                  <c:v>6.1104918519655799E-2</c:v>
                </c:pt>
                <c:pt idx="42">
                  <c:v>6.0213101406892101E-2</c:v>
                </c:pt>
                <c:pt idx="43">
                  <c:v>5.3906830027699401E-2</c:v>
                </c:pt>
                <c:pt idx="44">
                  <c:v>4.3004322797059999E-2</c:v>
                </c:pt>
                <c:pt idx="45">
                  <c:v>4.6490995213389397E-2</c:v>
                </c:pt>
                <c:pt idx="46">
                  <c:v>4.9403004348277997E-2</c:v>
                </c:pt>
                <c:pt idx="47">
                  <c:v>5.6666996330022798E-2</c:v>
                </c:pt>
                <c:pt idx="48">
                  <c:v>5.4696463048458099E-2</c:v>
                </c:pt>
                <c:pt idx="49">
                  <c:v>5.4193692902723897E-2</c:v>
                </c:pt>
                <c:pt idx="50">
                  <c:v>4.7884788364171899E-2</c:v>
                </c:pt>
                <c:pt idx="51">
                  <c:v>5.69857470691204E-2</c:v>
                </c:pt>
                <c:pt idx="52">
                  <c:v>4.0573462843894903E-2</c:v>
                </c:pt>
                <c:pt idx="53">
                  <c:v>4.65668179094791E-2</c:v>
                </c:pt>
                <c:pt idx="54">
                  <c:v>4.4471995284159897E-2</c:v>
                </c:pt>
                <c:pt idx="55">
                  <c:v>3.1328819692134802E-2</c:v>
                </c:pt>
                <c:pt idx="56">
                  <c:v>2.6870461801687801E-2</c:v>
                </c:pt>
                <c:pt idx="57">
                  <c:v>3.0904573698838499E-2</c:v>
                </c:pt>
                <c:pt idx="58">
                  <c:v>1.8533741123974299E-2</c:v>
                </c:pt>
                <c:pt idx="59">
                  <c:v>2.5747371216614998E-2</c:v>
                </c:pt>
                <c:pt idx="60">
                  <c:v>1.6179055906832201E-2</c:v>
                </c:pt>
                <c:pt idx="61">
                  <c:v>1.224733190611E-2</c:v>
                </c:pt>
                <c:pt idx="62">
                  <c:v>1.40750661181906E-2</c:v>
                </c:pt>
                <c:pt idx="63">
                  <c:v>1.5707054020216001E-2</c:v>
                </c:pt>
                <c:pt idx="64">
                  <c:v>1.575550592194E-2</c:v>
                </c:pt>
                <c:pt idx="65">
                  <c:v>7.7247491572052197E-3</c:v>
                </c:pt>
                <c:pt idx="66">
                  <c:v>2.0146452200909401E-3</c:v>
                </c:pt>
                <c:pt idx="67">
                  <c:v>1.6596338246017599E-3</c:v>
                </c:pt>
                <c:pt idx="68">
                  <c:v>2.0305832149460899E-3</c:v>
                </c:pt>
                <c:pt idx="69">
                  <c:v>-4.3169629934709502E-3</c:v>
                </c:pt>
                <c:pt idx="70">
                  <c:v>2.0818067714571901E-3</c:v>
                </c:pt>
                <c:pt idx="71">
                  <c:v>-4.6799245950144997E-3</c:v>
                </c:pt>
                <c:pt idx="72">
                  <c:v>-3.5633411219653899E-3</c:v>
                </c:pt>
                <c:pt idx="73">
                  <c:v>-5.4990281350910603E-3</c:v>
                </c:pt>
                <c:pt idx="74">
                  <c:v>-6.66420169485112E-3</c:v>
                </c:pt>
                <c:pt idx="75">
                  <c:v>-2.1933679468929702E-2</c:v>
                </c:pt>
                <c:pt idx="76">
                  <c:v>-1.27189978957176E-2</c:v>
                </c:pt>
                <c:pt idx="77">
                  <c:v>-1.8003665376454502E-2</c:v>
                </c:pt>
                <c:pt idx="78">
                  <c:v>-1.5814740210771502E-2</c:v>
                </c:pt>
                <c:pt idx="79">
                  <c:v>-1.9619806359211601E-2</c:v>
                </c:pt>
                <c:pt idx="80">
                  <c:v>-1.1603255445758499E-2</c:v>
                </c:pt>
                <c:pt idx="81">
                  <c:v>-1.25699816271662E-2</c:v>
                </c:pt>
                <c:pt idx="82">
                  <c:v>-2.0949112251400899E-2</c:v>
                </c:pt>
                <c:pt idx="83">
                  <c:v>-6.3139309640973798E-3</c:v>
                </c:pt>
                <c:pt idx="84">
                  <c:v>-1.6983919776976102E-2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0D-4341-8E6D-CDBC0A546A25}"/>
            </c:ext>
          </c:extLst>
        </c:ser>
        <c:ser>
          <c:idx val="1"/>
          <c:order val="1"/>
          <c:tx>
            <c:strRef>
              <c:f>'Range Parameter 비교'!$C$1</c:f>
              <c:strCache>
                <c:ptCount val="1"/>
                <c:pt idx="0">
                  <c:v>간이 Range Calibration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'Range Parameter 비교'!$A$2:$A$86</c:f>
              <c:numCache>
                <c:formatCode>General</c:formatCode>
                <c:ptCount val="8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</c:numCache>
            </c:numRef>
          </c:xVal>
          <c:yVal>
            <c:numRef>
              <c:f>'Range Parameter 비교'!$C$2:$C$86</c:f>
              <c:numCache>
                <c:formatCode>General</c:formatCode>
                <c:ptCount val="85"/>
                <c:pt idx="0">
                  <c:v>4.2813533333330156E-2</c:v>
                </c:pt>
                <c:pt idx="1">
                  <c:v>2.1563499999995628E-2</c:v>
                </c:pt>
                <c:pt idx="2">
                  <c:v>1.2656966666664715E-2</c:v>
                </c:pt>
                <c:pt idx="3">
                  <c:v>3.0000766666663736E-2</c:v>
                </c:pt>
                <c:pt idx="4">
                  <c:v>1.7344600000001265E-2</c:v>
                </c:pt>
                <c:pt idx="5">
                  <c:v>1.875899999998154E-3</c:v>
                </c:pt>
                <c:pt idx="6">
                  <c:v>2.2500866666664621E-2</c:v>
                </c:pt>
                <c:pt idx="7">
                  <c:v>1.2506666666638466E-3</c:v>
                </c:pt>
                <c:pt idx="8">
                  <c:v>1.2500666666671378E-2</c:v>
                </c:pt>
                <c:pt idx="9">
                  <c:v>-1.2030433333332979E-2</c:v>
                </c:pt>
                <c:pt idx="10">
                  <c:v>4.0469533333336472E-2</c:v>
                </c:pt>
                <c:pt idx="11">
                  <c:v>-5.9367000000030102E-3</c:v>
                </c:pt>
                <c:pt idx="12">
                  <c:v>-3.4365333333248316E-3</c:v>
                </c:pt>
                <c:pt idx="13">
                  <c:v>3.1303333332743932E-4</c:v>
                </c:pt>
                <c:pt idx="14">
                  <c:v>4.8446000000019751E-3</c:v>
                </c:pt>
                <c:pt idx="15">
                  <c:v>-7.6554999999949302E-3</c:v>
                </c:pt>
                <c:pt idx="16">
                  <c:v>7.6569666666692626E-3</c:v>
                </c:pt>
                <c:pt idx="17">
                  <c:v>1.5938266666669421E-2</c:v>
                </c:pt>
                <c:pt idx="18">
                  <c:v>1.5696666667253112E-4</c:v>
                </c:pt>
                <c:pt idx="19">
                  <c:v>2.296970000000087E-2</c:v>
                </c:pt>
                <c:pt idx="20">
                  <c:v>1.7969500000006633E-2</c:v>
                </c:pt>
                <c:pt idx="21">
                  <c:v>3.5945666666634679E-3</c:v>
                </c:pt>
                <c:pt idx="22">
                  <c:v>1.1250766666670131E-2</c:v>
                </c:pt>
                <c:pt idx="23">
                  <c:v>1.4069333333317502E-3</c:v>
                </c:pt>
                <c:pt idx="24">
                  <c:v>2.4532199999992343E-2</c:v>
                </c:pt>
                <c:pt idx="25">
                  <c:v>3.9063466666664937E-2</c:v>
                </c:pt>
                <c:pt idx="26">
                  <c:v>1.4063333333336203E-2</c:v>
                </c:pt>
                <c:pt idx="27">
                  <c:v>2.5157066666672279E-2</c:v>
                </c:pt>
                <c:pt idx="28">
                  <c:v>2.3125933333336235E-2</c:v>
                </c:pt>
                <c:pt idx="29">
                  <c:v>6.8750933333337372E-2</c:v>
                </c:pt>
                <c:pt idx="30">
                  <c:v>7.7032133333329256E-2</c:v>
                </c:pt>
                <c:pt idx="31">
                  <c:v>3.0000766666670842E-2</c:v>
                </c:pt>
                <c:pt idx="32">
                  <c:v>5.7656933333333882E-2</c:v>
                </c:pt>
                <c:pt idx="33">
                  <c:v>4.3282133333335082E-2</c:v>
                </c:pt>
                <c:pt idx="34">
                  <c:v>8.6719500000004501E-2</c:v>
                </c:pt>
                <c:pt idx="35">
                  <c:v>5.859453333333775E-2</c:v>
                </c:pt>
                <c:pt idx="36">
                  <c:v>7.2032233333338525E-2</c:v>
                </c:pt>
                <c:pt idx="37">
                  <c:v>7.1094500000000949E-2</c:v>
                </c:pt>
                <c:pt idx="38">
                  <c:v>7.5157233333335682E-2</c:v>
                </c:pt>
                <c:pt idx="39">
                  <c:v>5.7813499999994633E-2</c:v>
                </c:pt>
                <c:pt idx="40">
                  <c:v>3.1094366666675199E-2</c:v>
                </c:pt>
                <c:pt idx="41">
                  <c:v>4.500070000000278E-2</c:v>
                </c:pt>
                <c:pt idx="42">
                  <c:v>4.6250966666665505E-2</c:v>
                </c:pt>
                <c:pt idx="43">
                  <c:v>3.8907266666665663E-2</c:v>
                </c:pt>
                <c:pt idx="44">
                  <c:v>2.546966666666961E-2</c:v>
                </c:pt>
                <c:pt idx="45">
                  <c:v>2.0313333333334072E-2</c:v>
                </c:pt>
                <c:pt idx="46">
                  <c:v>6.5000733333334892E-2</c:v>
                </c:pt>
                <c:pt idx="47">
                  <c:v>6.1407199999997886E-2</c:v>
                </c:pt>
                <c:pt idx="48">
                  <c:v>6.1875866666667889E-2</c:v>
                </c:pt>
                <c:pt idx="49">
                  <c:v>4.0313399999998722E-2</c:v>
                </c:pt>
                <c:pt idx="50">
                  <c:v>2.8594700000002859E-2</c:v>
                </c:pt>
                <c:pt idx="51">
                  <c:v>4.5000966666666642E-2</c:v>
                </c:pt>
                <c:pt idx="52">
                  <c:v>9.2813466666669342E-2</c:v>
                </c:pt>
                <c:pt idx="53">
                  <c:v>6.9844533333338177E-2</c:v>
                </c:pt>
                <c:pt idx="54">
                  <c:v>5.5469599999998564E-2</c:v>
                </c:pt>
                <c:pt idx="55">
                  <c:v>7.0319666666698311E-3</c:v>
                </c:pt>
                <c:pt idx="56">
                  <c:v>2.6250833333335777E-2</c:v>
                </c:pt>
                <c:pt idx="57">
                  <c:v>4.4375800000000964E-2</c:v>
                </c:pt>
                <c:pt idx="58">
                  <c:v>2.171963333333693E-2</c:v>
                </c:pt>
                <c:pt idx="59">
                  <c:v>2.21883333333288E-2</c:v>
                </c:pt>
                <c:pt idx="60">
                  <c:v>1.8438233333331056E-2</c:v>
                </c:pt>
                <c:pt idx="61">
                  <c:v>1.0313233333334892E-2</c:v>
                </c:pt>
                <c:pt idx="62">
                  <c:v>2.0938400000005686E-2</c:v>
                </c:pt>
                <c:pt idx="63">
                  <c:v>1.6875900000002275E-2</c:v>
                </c:pt>
                <c:pt idx="64">
                  <c:v>3.5000733333337308E-2</c:v>
                </c:pt>
                <c:pt idx="65">
                  <c:v>-2.0306333333373061E-3</c:v>
                </c:pt>
                <c:pt idx="66">
                  <c:v>-4.1249166666666781E-2</c:v>
                </c:pt>
                <c:pt idx="67">
                  <c:v>-3.9374333333338285E-2</c:v>
                </c:pt>
                <c:pt idx="68">
                  <c:v>4.8447666666646683E-3</c:v>
                </c:pt>
                <c:pt idx="69">
                  <c:v>2.6719533333331213E-2</c:v>
                </c:pt>
                <c:pt idx="70">
                  <c:v>1.5723333332928746E-4</c:v>
                </c:pt>
                <c:pt idx="71">
                  <c:v>4.0000733333332761E-2</c:v>
                </c:pt>
                <c:pt idx="72">
                  <c:v>5.0006333333350028E-3</c:v>
                </c:pt>
                <c:pt idx="73">
                  <c:v>-1.1874166666668629E-2</c:v>
                </c:pt>
                <c:pt idx="74">
                  <c:v>-4.3280366666660797E-2</c:v>
                </c:pt>
                <c:pt idx="75">
                  <c:v>3.9070333333377505E-3</c:v>
                </c:pt>
                <c:pt idx="76">
                  <c:v>-3.5930333333347164E-3</c:v>
                </c:pt>
                <c:pt idx="77">
                  <c:v>1.5157266666658842E-2</c:v>
                </c:pt>
                <c:pt idx="78">
                  <c:v>-3.2803333333326634E-3</c:v>
                </c:pt>
                <c:pt idx="79">
                  <c:v>2.7500666666668394E-2</c:v>
                </c:pt>
                <c:pt idx="80">
                  <c:v>-5.1554333333392321E-3</c:v>
                </c:pt>
                <c:pt idx="81">
                  <c:v>-1.1561600000003835E-2</c:v>
                </c:pt>
                <c:pt idx="82">
                  <c:v>-2.4991666666736023E-3</c:v>
                </c:pt>
                <c:pt idx="83">
                  <c:v>3.8750700000001359E-2</c:v>
                </c:pt>
                <c:pt idx="84">
                  <c:v>3.5469566666666452E-2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0D-4341-8E6D-CDBC0A546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289280"/>
        <c:axId val="18931312"/>
      </c:scatterChart>
      <c:valAx>
        <c:axId val="31828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alt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931312"/>
        <c:crosses val="autoZero"/>
        <c:crossBetween val="midCat"/>
      </c:valAx>
      <c:valAx>
        <c:axId val="1893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alt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8289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ko-KR" altLang="en-US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100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DC568860-0CE8-4758-B067-71AD09B3BC40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B5D3B5E9-46CA-4D82-BF47-3A8E170139DE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36E4F8C-DE81-49D6-8081-50F9DB84A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</a:t>
            </a:r>
            <a:r>
              <a:rPr lang="ko-KR" altLang="en-US"/>
              <a:t>사 </a:t>
            </a:r>
            <a:r>
              <a:rPr lang="en-US" altLang="ko-KR"/>
              <a:t>Range calibration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E7A1-4701-4B3B-AB0C-8019711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Range cal. &amp; ground truth process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3A458-3959-4024-9A20-27312593F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40FE5-7EDF-410E-B599-D2A97EA9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862"/>
            <a:ext cx="9906000" cy="56822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3FAB3D-3F60-440B-A66F-6C7102866C37}"/>
              </a:ext>
            </a:extLst>
          </p:cNvPr>
          <p:cNvSpPr/>
          <p:nvPr/>
        </p:nvSpPr>
        <p:spPr>
          <a:xfrm>
            <a:off x="5930900" y="4178300"/>
            <a:ext cx="2032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65920-8849-4244-A734-2EBAF9C626E7}"/>
              </a:ext>
            </a:extLst>
          </p:cNvPr>
          <p:cNvSpPr txBox="1"/>
          <p:nvPr/>
        </p:nvSpPr>
        <p:spPr>
          <a:xfrm>
            <a:off x="6134100" y="39497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Cal. Region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34731-69B3-4390-9C0D-BD6CC7BC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Ground truth and targets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980A3-A846-40F7-A86C-398B8FA50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2A09E4-0DB0-4037-A137-0F28696F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288"/>
            <a:ext cx="4272295" cy="4873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99E3AE-C6F9-4412-A3CC-3163FDCE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84" y="2080153"/>
            <a:ext cx="5591679" cy="29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8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C7D5B-C547-4C3A-96C9-97DC70D1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 </a:t>
            </a:r>
            <a:r>
              <a:rPr lang="ko-KR" altLang="en-US"/>
              <a:t>환경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CE2BF-860C-44D7-80F1-A8D16F134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D0ED51-BD62-43D1-B1E6-5C404C137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4"/>
          <a:stretch/>
        </p:blipFill>
        <p:spPr>
          <a:xfrm>
            <a:off x="4558372" y="1441590"/>
            <a:ext cx="5347628" cy="39748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D7FD19-DE3F-4E64-9020-3268130B2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986"/>
          <a:stretch/>
        </p:blipFill>
        <p:spPr>
          <a:xfrm>
            <a:off x="165100" y="1553308"/>
            <a:ext cx="4429438" cy="3406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D319A-BB63-41DC-89F8-19BA92E61291}"/>
              </a:ext>
            </a:extLst>
          </p:cNvPr>
          <p:cNvSpPr txBox="1"/>
          <p:nvPr/>
        </p:nvSpPr>
        <p:spPr>
          <a:xfrm>
            <a:off x="-3795" y="786190"/>
            <a:ext cx="1627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- Amber </a:t>
            </a:r>
            <a:r>
              <a:rPr lang="ko-KR" altLang="en-US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환경 예시</a:t>
            </a:r>
            <a:endParaRPr lang="en-US" altLang="ko-KR" sz="160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F1AB8-2759-41D7-A30D-A2276A3152EE}"/>
              </a:ext>
            </a:extLst>
          </p:cNvPr>
          <p:cNvSpPr txBox="1"/>
          <p:nvPr/>
        </p:nvSpPr>
        <p:spPr>
          <a:xfrm>
            <a:off x="4953000" y="786190"/>
            <a:ext cx="2364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- LiDAR cal. </a:t>
            </a:r>
            <a:r>
              <a:rPr lang="ko-KR" altLang="en-US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과제 환경 예시</a:t>
            </a:r>
            <a:endParaRPr lang="en-US" altLang="ko-KR" sz="160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30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0850C-0659-4463-A723-8FC3DDFE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Range cal algorithm block diagram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3CAAE1-CB67-47F8-8788-6DDDB948BD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76372-4B67-42EA-A4E4-652288FE175A}"/>
              </a:ext>
            </a:extLst>
          </p:cNvPr>
          <p:cNvSpPr txBox="1"/>
          <p:nvPr/>
        </p:nvSpPr>
        <p:spPr>
          <a:xfrm>
            <a:off x="1918799" y="2951946"/>
            <a:ext cx="883579" cy="55399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Noise filtering(Median)</a:t>
            </a:r>
            <a:endParaRPr lang="ko-KR" altLang="en-US" sz="10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667B38-FD85-48E1-8F2D-CA008204986C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802378" y="3228945"/>
            <a:ext cx="286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616020-B857-4584-AD6E-96DE52DB5546}"/>
              </a:ext>
            </a:extLst>
          </p:cNvPr>
          <p:cNvSpPr txBox="1"/>
          <p:nvPr/>
        </p:nvSpPr>
        <p:spPr>
          <a:xfrm>
            <a:off x="3088704" y="2951946"/>
            <a:ext cx="1202556" cy="55399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Target finding &amp; boundary filter in denoised image</a:t>
            </a:r>
            <a:endParaRPr lang="ko-KR" alt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94BA-DE8E-4E29-B0D1-8002B7E78CAB}"/>
              </a:ext>
            </a:extLst>
          </p:cNvPr>
          <p:cNvSpPr txBox="1"/>
          <p:nvPr/>
        </p:nvSpPr>
        <p:spPr>
          <a:xfrm>
            <a:off x="93650" y="2644169"/>
            <a:ext cx="1446028" cy="1169551"/>
          </a:xfrm>
          <a:prstGeom prst="rect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Input range data</a:t>
            </a:r>
          </a:p>
          <a:p>
            <a:r>
              <a:rPr lang="en-US" altLang="ko-KR" sz="1000"/>
              <a:t>(ex. 0~250, .txt)</a:t>
            </a:r>
          </a:p>
          <a:p>
            <a:r>
              <a:rPr lang="en-US" altLang="ko-KR" sz="1000"/>
              <a:t>(Header </a:t>
            </a:r>
            <a:r>
              <a:rPr lang="en-US" altLang="ko-KR" sz="1000">
                <a:sym typeface="Wingdings" panose="05000000000000000000" pitchFamily="2" charset="2"/>
              </a:rPr>
              <a:t> </a:t>
            </a:r>
          </a:p>
          <a:p>
            <a:pPr marL="228600" indent="-228600">
              <a:buAutoNum type="arabicPeriod"/>
            </a:pPr>
            <a:r>
              <a:rPr lang="en-US" altLang="ko-KR" sz="1000">
                <a:sym typeface="Wingdings" panose="05000000000000000000" pitchFamily="2" charset="2"/>
              </a:rPr>
              <a:t>Num azimuth</a:t>
            </a:r>
          </a:p>
          <a:p>
            <a:pPr marL="228600" indent="-228600">
              <a:buAutoNum type="arabicPeriod"/>
            </a:pPr>
            <a:r>
              <a:rPr lang="en-US" altLang="ko-KR" sz="1000">
                <a:sym typeface="Wingdings" panose="05000000000000000000" pitchFamily="2" charset="2"/>
              </a:rPr>
              <a:t>Num elevation</a:t>
            </a:r>
          </a:p>
          <a:p>
            <a:pPr marL="228600" indent="-228600">
              <a:buAutoNum type="arabicPeriod"/>
            </a:pPr>
            <a:r>
              <a:rPr lang="en-US" altLang="ko-KR" sz="1000">
                <a:sym typeface="Wingdings" panose="05000000000000000000" pitchFamily="2" charset="2"/>
              </a:rPr>
              <a:t>Num frames</a:t>
            </a:r>
          </a:p>
          <a:p>
            <a:r>
              <a:rPr lang="en-US" altLang="ko-KR" sz="1000">
                <a:sym typeface="Wingdings" panose="05000000000000000000" pitchFamily="2" charset="2"/>
              </a:rPr>
              <a:t>)</a:t>
            </a:r>
            <a:endParaRPr lang="en-US" altLang="ko-KR" sz="10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64685F-63F8-4BDF-A77C-A6E2D0163198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1539678" y="3228945"/>
            <a:ext cx="3791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920D5C-639E-452A-A2A3-3B0544C9FB2C}"/>
              </a:ext>
            </a:extLst>
          </p:cNvPr>
          <p:cNvSpPr/>
          <p:nvPr/>
        </p:nvSpPr>
        <p:spPr>
          <a:xfrm>
            <a:off x="8401356" y="677297"/>
            <a:ext cx="1482580" cy="1149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1345205-0867-4C2F-8962-645D6660516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9297351" y="1102431"/>
            <a:ext cx="497149" cy="123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8800F1-AD46-49F7-8EE4-F25AF92CE968}"/>
              </a:ext>
            </a:extLst>
          </p:cNvPr>
          <p:cNvSpPr txBox="1"/>
          <p:nvPr/>
        </p:nvSpPr>
        <p:spPr>
          <a:xfrm>
            <a:off x="8472008" y="1102431"/>
            <a:ext cx="825343" cy="246221"/>
          </a:xfrm>
          <a:prstGeom prst="rect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Input data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2848306-D3B4-455C-AA9F-4A6160AE8301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 flipV="1">
            <a:off x="9368374" y="1508549"/>
            <a:ext cx="426131" cy="1231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757E9B-C6C6-4B15-8D68-805C551BFD48}"/>
              </a:ext>
            </a:extLst>
          </p:cNvPr>
          <p:cNvSpPr txBox="1"/>
          <p:nvPr/>
        </p:nvSpPr>
        <p:spPr>
          <a:xfrm>
            <a:off x="8472009" y="1508550"/>
            <a:ext cx="896364" cy="246221"/>
          </a:xfrm>
          <a:prstGeom prst="rect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Output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912412-CF0D-49C6-AB81-A56C4F38B462}"/>
              </a:ext>
            </a:extLst>
          </p:cNvPr>
          <p:cNvSpPr txBox="1"/>
          <p:nvPr/>
        </p:nvSpPr>
        <p:spPr>
          <a:xfrm>
            <a:off x="8691430" y="751705"/>
            <a:ext cx="1004418" cy="24622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Function</a:t>
            </a:r>
            <a:endParaRPr lang="ko-KR" altLang="en-US" sz="1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77F3DF-CE52-45B6-92B0-009F6D4AD9D5}"/>
              </a:ext>
            </a:extLst>
          </p:cNvPr>
          <p:cNvSpPr txBox="1"/>
          <p:nvPr/>
        </p:nvSpPr>
        <p:spPr>
          <a:xfrm>
            <a:off x="-3795" y="786190"/>
            <a:ext cx="23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- Range_calibration.py </a:t>
            </a:r>
            <a:r>
              <a:rPr lang="ko-KR" altLang="en-US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파일</a:t>
            </a:r>
            <a:endParaRPr lang="en-US" altLang="ko-KR" sz="160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6F4414-CBA4-419F-B49B-6115C3CDAB1B}"/>
              </a:ext>
            </a:extLst>
          </p:cNvPr>
          <p:cNvCxnSpPr>
            <a:cxnSpLocks/>
            <a:stCxn id="12" idx="3"/>
            <a:endCxn id="47" idx="1"/>
          </p:cNvCxnSpPr>
          <p:nvPr/>
        </p:nvCxnSpPr>
        <p:spPr>
          <a:xfrm>
            <a:off x="4291260" y="3228945"/>
            <a:ext cx="3189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B465362-E9B6-4B26-94EC-40AA4363CDAA}"/>
              </a:ext>
            </a:extLst>
          </p:cNvPr>
          <p:cNvSpPr txBox="1"/>
          <p:nvPr/>
        </p:nvSpPr>
        <p:spPr>
          <a:xfrm>
            <a:off x="4610237" y="2951946"/>
            <a:ext cx="1202556" cy="55399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Exclude noisy Elevation line in original image</a:t>
            </a:r>
            <a:endParaRPr lang="ko-KR" altLang="en-US" sz="10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AB016E-75D4-4185-ACB1-23722EF4FA78}"/>
              </a:ext>
            </a:extLst>
          </p:cNvPr>
          <p:cNvSpPr txBox="1"/>
          <p:nvPr/>
        </p:nvSpPr>
        <p:spPr>
          <a:xfrm>
            <a:off x="6131770" y="2875002"/>
            <a:ext cx="1202556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Range data accumulation by elevation line one frame</a:t>
            </a:r>
            <a:endParaRPr lang="ko-KR" altLang="en-US" sz="10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E79B455-883F-4C34-8EDB-E7E97B07638C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5812793" y="3228945"/>
            <a:ext cx="3189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B6C438-A616-436E-9E65-7AA532E09979}"/>
              </a:ext>
            </a:extLst>
          </p:cNvPr>
          <p:cNvSpPr txBox="1"/>
          <p:nvPr/>
        </p:nvSpPr>
        <p:spPr>
          <a:xfrm>
            <a:off x="7653303" y="2951946"/>
            <a:ext cx="1014025" cy="55399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Range data accumulation by frames</a:t>
            </a:r>
            <a:endParaRPr lang="ko-KR" altLang="en-US" sz="10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9FF896-F8D0-4DB2-8276-9A8F2E3BA8C0}"/>
              </a:ext>
            </a:extLst>
          </p:cNvPr>
          <p:cNvCxnSpPr>
            <a:cxnSpLocks/>
            <a:stCxn id="54" idx="3"/>
            <a:endCxn id="61" idx="1"/>
          </p:cNvCxnSpPr>
          <p:nvPr/>
        </p:nvCxnSpPr>
        <p:spPr>
          <a:xfrm>
            <a:off x="7334326" y="3228945"/>
            <a:ext cx="3189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FEB47D3-1015-4B58-99D4-288EDB09FE35}"/>
              </a:ext>
            </a:extLst>
          </p:cNvPr>
          <p:cNvCxnSpPr>
            <a:cxnSpLocks/>
          </p:cNvCxnSpPr>
          <p:nvPr/>
        </p:nvCxnSpPr>
        <p:spPr>
          <a:xfrm rot="5400000">
            <a:off x="1651148" y="3273994"/>
            <a:ext cx="1333769" cy="12436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E5B22B79-3007-4720-8C16-8A8B196575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5" y="2028919"/>
            <a:ext cx="9906000" cy="273824"/>
          </a:xfrm>
          <a:prstGeom prst="rect">
            <a:avLst/>
          </a:prstGeom>
        </p:spPr>
      </p:pic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E5AC433-248D-4ED6-8BAF-9562D4BDB8D9}"/>
              </a:ext>
            </a:extLst>
          </p:cNvPr>
          <p:cNvCxnSpPr>
            <a:cxnSpLocks/>
          </p:cNvCxnSpPr>
          <p:nvPr/>
        </p:nvCxnSpPr>
        <p:spPr>
          <a:xfrm rot="5400000">
            <a:off x="1418937" y="2583397"/>
            <a:ext cx="885607" cy="3232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>
            <a:extLst>
              <a:ext uri="{FF2B5EF4-FFF2-40B4-BE49-F238E27FC236}">
                <a16:creationId xmlns:a16="http://schemas.microsoft.com/office/drawing/2014/main" id="{B7446D18-8278-42D1-900B-65BA954A1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5" y="4581237"/>
            <a:ext cx="9906000" cy="273824"/>
          </a:xfrm>
          <a:prstGeom prst="rect">
            <a:avLst/>
          </a:prstGeom>
        </p:spPr>
      </p:pic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09BEBB13-47B8-4C00-80BA-7D4E748E5FD8}"/>
              </a:ext>
            </a:extLst>
          </p:cNvPr>
          <p:cNvCxnSpPr>
            <a:cxnSpLocks/>
          </p:cNvCxnSpPr>
          <p:nvPr/>
        </p:nvCxnSpPr>
        <p:spPr>
          <a:xfrm rot="5400000">
            <a:off x="2699207" y="3411323"/>
            <a:ext cx="1949114" cy="15843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>
            <a:extLst>
              <a:ext uri="{FF2B5EF4-FFF2-40B4-BE49-F238E27FC236}">
                <a16:creationId xmlns:a16="http://schemas.microsoft.com/office/drawing/2014/main" id="{1F54559F-C26F-48D6-8643-90B50F001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5" y="5181229"/>
            <a:ext cx="9906000" cy="273824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598AD196-A37F-4675-BA43-658D8098FFA7}"/>
              </a:ext>
            </a:extLst>
          </p:cNvPr>
          <p:cNvSpPr/>
          <p:nvPr/>
        </p:nvSpPr>
        <p:spPr>
          <a:xfrm>
            <a:off x="7546974" y="5178057"/>
            <a:ext cx="86007" cy="273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0023076-5084-4E67-9B74-3BE804F72084}"/>
              </a:ext>
            </a:extLst>
          </p:cNvPr>
          <p:cNvCxnSpPr>
            <a:cxnSpLocks/>
          </p:cNvCxnSpPr>
          <p:nvPr/>
        </p:nvCxnSpPr>
        <p:spPr>
          <a:xfrm rot="5400000">
            <a:off x="3637500" y="3277398"/>
            <a:ext cx="2374726" cy="22778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659DA711-B1F0-4C2C-8DBD-23D310FA7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290" y="5596263"/>
            <a:ext cx="2512345" cy="1202406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C0D2E904-0B4D-4991-AF18-61B4376E8410}"/>
              </a:ext>
            </a:extLst>
          </p:cNvPr>
          <p:cNvSpPr/>
          <p:nvPr/>
        </p:nvSpPr>
        <p:spPr>
          <a:xfrm>
            <a:off x="3937826" y="5603665"/>
            <a:ext cx="74053" cy="120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2B9301-24A2-4C28-AF68-C33B20C9DD1F}"/>
              </a:ext>
            </a:extLst>
          </p:cNvPr>
          <p:cNvSpPr txBox="1"/>
          <p:nvPr/>
        </p:nvSpPr>
        <p:spPr>
          <a:xfrm>
            <a:off x="8986305" y="2951942"/>
            <a:ext cx="849857" cy="55399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Calculate offset with GT range</a:t>
            </a:r>
            <a:endParaRPr lang="ko-KR" altLang="en-US" sz="100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2831EDD-1350-4C90-8C0D-E768B88A813B}"/>
              </a:ext>
            </a:extLst>
          </p:cNvPr>
          <p:cNvCxnSpPr>
            <a:cxnSpLocks/>
            <a:stCxn id="61" idx="3"/>
            <a:endCxn id="99" idx="1"/>
          </p:cNvCxnSpPr>
          <p:nvPr/>
        </p:nvCxnSpPr>
        <p:spPr>
          <a:xfrm flipV="1">
            <a:off x="8667328" y="3228941"/>
            <a:ext cx="318977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A9A2020-DEF2-442E-B2BA-971D0917507B}"/>
              </a:ext>
            </a:extLst>
          </p:cNvPr>
          <p:cNvSpPr txBox="1"/>
          <p:nvPr/>
        </p:nvSpPr>
        <p:spPr>
          <a:xfrm>
            <a:off x="8960872" y="3835841"/>
            <a:ext cx="896364" cy="400110"/>
          </a:xfrm>
          <a:prstGeom prst="rect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Range cal. </a:t>
            </a:r>
          </a:p>
          <a:p>
            <a:r>
              <a:rPr lang="en-US" altLang="ko-KR" sz="1000"/>
              <a:t>parameter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1AFA6B9-5CCC-4DDE-B233-BD3001B74AEE}"/>
              </a:ext>
            </a:extLst>
          </p:cNvPr>
          <p:cNvCxnSpPr>
            <a:cxnSpLocks/>
            <a:stCxn id="99" idx="2"/>
            <a:endCxn id="113" idx="0"/>
          </p:cNvCxnSpPr>
          <p:nvPr/>
        </p:nvCxnSpPr>
        <p:spPr>
          <a:xfrm flipH="1">
            <a:off x="9409054" y="3505940"/>
            <a:ext cx="2180" cy="329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8FAD1BD-3183-4CC9-AA9C-2EDE5A5B2B9F}"/>
              </a:ext>
            </a:extLst>
          </p:cNvPr>
          <p:cNvSpPr/>
          <p:nvPr/>
        </p:nvSpPr>
        <p:spPr>
          <a:xfrm>
            <a:off x="4133887" y="5603665"/>
            <a:ext cx="67321" cy="120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2DECBF2-14D8-4CE9-8332-93DA341F90E6}"/>
              </a:ext>
            </a:extLst>
          </p:cNvPr>
          <p:cNvSpPr/>
          <p:nvPr/>
        </p:nvSpPr>
        <p:spPr>
          <a:xfrm>
            <a:off x="4247331" y="5602444"/>
            <a:ext cx="50579" cy="120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D3478A71-48BA-4FC4-80BA-1503FDB23D5C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rot="10800000" flipV="1">
            <a:off x="4297911" y="5682289"/>
            <a:ext cx="1270461" cy="521357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E7F5275-785D-4FBF-91C1-F32B1ECE74C4}"/>
              </a:ext>
            </a:extLst>
          </p:cNvPr>
          <p:cNvSpPr txBox="1"/>
          <p:nvPr/>
        </p:nvSpPr>
        <p:spPr>
          <a:xfrm>
            <a:off x="5568371" y="5482235"/>
            <a:ext cx="1034812" cy="400110"/>
          </a:xfrm>
          <a:prstGeom prst="rect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Lines to be accumulated</a:t>
            </a:r>
          </a:p>
        </p:txBody>
      </p:sp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id="{10D88722-31C4-45A3-B0B7-47DF78DCEF26}"/>
              </a:ext>
            </a:extLst>
          </p:cNvPr>
          <p:cNvSpPr/>
          <p:nvPr/>
        </p:nvSpPr>
        <p:spPr>
          <a:xfrm>
            <a:off x="5448057" y="5894716"/>
            <a:ext cx="1536384" cy="533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개선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7CB4CB35-D11D-4DDE-9CA2-49691ECBA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58" y="5603665"/>
            <a:ext cx="2512345" cy="1202406"/>
          </a:xfrm>
          <a:prstGeom prst="rect">
            <a:avLst/>
          </a:prstGeom>
        </p:spPr>
      </p:pic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6E61353-479E-46DE-8B00-1E74776F0277}"/>
              </a:ext>
            </a:extLst>
          </p:cNvPr>
          <p:cNvSpPr/>
          <p:nvPr/>
        </p:nvSpPr>
        <p:spPr>
          <a:xfrm>
            <a:off x="8610600" y="5603665"/>
            <a:ext cx="457619" cy="120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F1DBF95-38EE-4479-8DBF-AB12E6956870}"/>
              </a:ext>
            </a:extLst>
          </p:cNvPr>
          <p:cNvSpPr/>
          <p:nvPr/>
        </p:nvSpPr>
        <p:spPr>
          <a:xfrm flipH="1">
            <a:off x="8667328" y="6724651"/>
            <a:ext cx="74240" cy="740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9E9C400-AB36-4B2A-86D1-FCC3A58E99B0}"/>
              </a:ext>
            </a:extLst>
          </p:cNvPr>
          <p:cNvSpPr/>
          <p:nvPr/>
        </p:nvSpPr>
        <p:spPr>
          <a:xfrm flipH="1">
            <a:off x="8961081" y="6556931"/>
            <a:ext cx="74240" cy="740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5342F4-C034-4D48-9DE6-37B0B966DC77}"/>
              </a:ext>
            </a:extLst>
          </p:cNvPr>
          <p:cNvSpPr/>
          <p:nvPr/>
        </p:nvSpPr>
        <p:spPr>
          <a:xfrm flipH="1">
            <a:off x="8864062" y="6650633"/>
            <a:ext cx="74240" cy="740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AFD3E1C-0052-497E-80AD-CBA71E550C3B}"/>
              </a:ext>
            </a:extLst>
          </p:cNvPr>
          <p:cNvSpPr/>
          <p:nvPr/>
        </p:nvSpPr>
        <p:spPr>
          <a:xfrm flipH="1">
            <a:off x="8773934" y="6723174"/>
            <a:ext cx="74240" cy="740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948292F-317F-47C0-AFE3-109FF49E165C}"/>
              </a:ext>
            </a:extLst>
          </p:cNvPr>
          <p:cNvSpPr/>
          <p:nvPr/>
        </p:nvSpPr>
        <p:spPr>
          <a:xfrm flipH="1">
            <a:off x="8957910" y="6660417"/>
            <a:ext cx="74240" cy="740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9A06ADF-3917-4A60-938A-961CC437128D}"/>
              </a:ext>
            </a:extLst>
          </p:cNvPr>
          <p:cNvSpPr/>
          <p:nvPr/>
        </p:nvSpPr>
        <p:spPr>
          <a:xfrm flipH="1">
            <a:off x="8912099" y="6734694"/>
            <a:ext cx="74240" cy="740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C56CDC5-CAEA-4B00-BDFA-7BC7C1CE8ED1}"/>
              </a:ext>
            </a:extLst>
          </p:cNvPr>
          <p:cNvSpPr/>
          <p:nvPr/>
        </p:nvSpPr>
        <p:spPr>
          <a:xfrm flipH="1">
            <a:off x="8983661" y="6728067"/>
            <a:ext cx="74240" cy="740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F8CD9B7-6A58-437B-B42C-68425916A8EC}"/>
              </a:ext>
            </a:extLst>
          </p:cNvPr>
          <p:cNvSpPr txBox="1"/>
          <p:nvPr/>
        </p:nvSpPr>
        <p:spPr>
          <a:xfrm>
            <a:off x="6425641" y="6430894"/>
            <a:ext cx="1034812" cy="400110"/>
          </a:xfrm>
          <a:prstGeom prst="rect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points to be excluded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B8FE29E3-0E43-4E8B-A287-1FE40E3A8626}"/>
              </a:ext>
            </a:extLst>
          </p:cNvPr>
          <p:cNvCxnSpPr>
            <a:cxnSpLocks/>
            <a:stCxn id="138" idx="3"/>
            <a:endCxn id="131" idx="3"/>
          </p:cNvCxnSpPr>
          <p:nvPr/>
        </p:nvCxnSpPr>
        <p:spPr>
          <a:xfrm>
            <a:off x="7460453" y="6630949"/>
            <a:ext cx="1206875" cy="130711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1D1966FC-0879-4ACC-A8C3-CF872C8A0239}"/>
              </a:ext>
            </a:extLst>
          </p:cNvPr>
          <p:cNvCxnSpPr>
            <a:cxnSpLocks/>
            <a:stCxn id="123" idx="3"/>
            <a:endCxn id="130" idx="1"/>
          </p:cNvCxnSpPr>
          <p:nvPr/>
        </p:nvCxnSpPr>
        <p:spPr>
          <a:xfrm>
            <a:off x="6603183" y="5682290"/>
            <a:ext cx="2007417" cy="52257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6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3B870-3557-457B-83C1-D7AA2CE7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Range cal Results (</a:t>
            </a:r>
            <a:r>
              <a:rPr lang="ko-KR" altLang="en-US"/>
              <a:t>단독</a:t>
            </a:r>
            <a:r>
              <a:rPr lang="en-US" altLang="ko-KR"/>
              <a:t> frame)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A6253-DBA6-4985-86AF-8C2E34F27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3C02CB-15F2-42C3-BF35-8184EE2E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37" y="749038"/>
            <a:ext cx="3955264" cy="29191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977256-703E-41DB-96DC-9C5DBBC7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449" y="749037"/>
            <a:ext cx="4020239" cy="29191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F28BBC-D2B5-47EE-BB4A-EA0A08C29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083" y="3668233"/>
            <a:ext cx="4020238" cy="29383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7B9CC25-EDCA-4038-844F-885CCB067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71" y="3627608"/>
            <a:ext cx="4020239" cy="29383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9458F3-F645-4A86-BF8B-06E53BD6749E}"/>
              </a:ext>
            </a:extLst>
          </p:cNvPr>
          <p:cNvSpPr txBox="1"/>
          <p:nvPr/>
        </p:nvSpPr>
        <p:spPr>
          <a:xfrm>
            <a:off x="1291451" y="842086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*Frame 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CCD185-9C57-4EB1-9574-29D12E58CD28}"/>
              </a:ext>
            </a:extLst>
          </p:cNvPr>
          <p:cNvSpPr txBox="1"/>
          <p:nvPr/>
        </p:nvSpPr>
        <p:spPr>
          <a:xfrm>
            <a:off x="5694759" y="842086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*Frame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E3234C-722C-4327-A38F-3DBE8ED1B844}"/>
              </a:ext>
            </a:extLst>
          </p:cNvPr>
          <p:cNvSpPr txBox="1"/>
          <p:nvPr/>
        </p:nvSpPr>
        <p:spPr>
          <a:xfrm>
            <a:off x="1291451" y="3745332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*Frame #3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DE9745-3E2C-4238-B096-FC9834D49AEB}"/>
              </a:ext>
            </a:extLst>
          </p:cNvPr>
          <p:cNvSpPr txBox="1"/>
          <p:nvPr/>
        </p:nvSpPr>
        <p:spPr>
          <a:xfrm>
            <a:off x="5694759" y="3761282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*Frame #4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8FE355-DB7C-408D-B13A-4E70AE690B92}"/>
              </a:ext>
            </a:extLst>
          </p:cNvPr>
          <p:cNvSpPr txBox="1"/>
          <p:nvPr/>
        </p:nvSpPr>
        <p:spPr>
          <a:xfrm>
            <a:off x="2258382" y="3187891"/>
            <a:ext cx="269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Superpixels(0~84)</a:t>
            </a:r>
            <a:endParaRPr lang="ko-KR" alt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E13D26-2CFB-470F-BA7F-51B191078174}"/>
              </a:ext>
            </a:extLst>
          </p:cNvPr>
          <p:cNvSpPr txBox="1"/>
          <p:nvPr/>
        </p:nvSpPr>
        <p:spPr>
          <a:xfrm>
            <a:off x="345143" y="622228"/>
            <a:ext cx="269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Range offset (meters)</a:t>
            </a:r>
            <a:endParaRPr lang="ko-KR" alt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D1A403-EB72-4CA3-B61C-EBB2091DA040}"/>
              </a:ext>
            </a:extLst>
          </p:cNvPr>
          <p:cNvSpPr txBox="1"/>
          <p:nvPr/>
        </p:nvSpPr>
        <p:spPr>
          <a:xfrm>
            <a:off x="6762140" y="3215798"/>
            <a:ext cx="269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Superpixels(0~84)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42C96E-FFA2-4A47-8B2F-9CFE596CB7EA}"/>
              </a:ext>
            </a:extLst>
          </p:cNvPr>
          <p:cNvSpPr txBox="1"/>
          <p:nvPr/>
        </p:nvSpPr>
        <p:spPr>
          <a:xfrm>
            <a:off x="4848901" y="650135"/>
            <a:ext cx="269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Range offset (meters)</a:t>
            </a:r>
            <a:endParaRPr lang="ko-KR" alt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89FAD7-8A7F-4609-8358-7D1581010C41}"/>
              </a:ext>
            </a:extLst>
          </p:cNvPr>
          <p:cNvSpPr txBox="1"/>
          <p:nvPr/>
        </p:nvSpPr>
        <p:spPr>
          <a:xfrm>
            <a:off x="2258382" y="6115195"/>
            <a:ext cx="269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Superpixels(0~84)</a:t>
            </a:r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4ADB8A-158E-4847-B387-B5931118B6C3}"/>
              </a:ext>
            </a:extLst>
          </p:cNvPr>
          <p:cNvSpPr txBox="1"/>
          <p:nvPr/>
        </p:nvSpPr>
        <p:spPr>
          <a:xfrm>
            <a:off x="345143" y="3549532"/>
            <a:ext cx="269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Range offset (meters)</a:t>
            </a:r>
            <a:endParaRPr lang="ko-KR" alt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EAD325-16CE-44C8-9579-DD8E86A72655}"/>
              </a:ext>
            </a:extLst>
          </p:cNvPr>
          <p:cNvSpPr txBox="1"/>
          <p:nvPr/>
        </p:nvSpPr>
        <p:spPr>
          <a:xfrm>
            <a:off x="6755640" y="6115195"/>
            <a:ext cx="269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Superpixels(0~84)</a:t>
            </a:r>
            <a:endParaRPr lang="ko-KR" alt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550750-FF0F-4044-B161-C1CF31FF7C40}"/>
              </a:ext>
            </a:extLst>
          </p:cNvPr>
          <p:cNvSpPr txBox="1"/>
          <p:nvPr/>
        </p:nvSpPr>
        <p:spPr>
          <a:xfrm>
            <a:off x="4842401" y="3549532"/>
            <a:ext cx="269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Range offset (meters)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4370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3B870-3557-457B-83C1-D7AA2CE7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Range cal Results (4 frames </a:t>
            </a:r>
            <a:r>
              <a:rPr lang="ko-KR" altLang="en-US"/>
              <a:t>누적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A6253-DBA6-4985-86AF-8C2E34F27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60F336-A36B-4878-B353-7979FE2B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32" y="808956"/>
            <a:ext cx="2525489" cy="16666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EE739F-6218-4FF6-B9F4-B90D87E43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203" y="791599"/>
            <a:ext cx="2302636" cy="1666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FE166A-3152-4DE3-AA17-5222C6B7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789" y="828733"/>
            <a:ext cx="2495521" cy="16468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3E8643-E31B-44A5-9B9C-5F6B5FF41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79" y="829699"/>
            <a:ext cx="2495521" cy="1666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D78DD1-E4E1-4FF1-86BB-859F257127A1}"/>
              </a:ext>
            </a:extLst>
          </p:cNvPr>
          <p:cNvSpPr txBox="1"/>
          <p:nvPr/>
        </p:nvSpPr>
        <p:spPr>
          <a:xfrm>
            <a:off x="457229" y="829699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Frame 1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D27B17-9CC4-4C8E-BFB5-8439865F5193}"/>
              </a:ext>
            </a:extLst>
          </p:cNvPr>
          <p:cNvGrpSpPr/>
          <p:nvPr/>
        </p:nvGrpSpPr>
        <p:grpSpPr>
          <a:xfrm>
            <a:off x="3372413" y="3626119"/>
            <a:ext cx="3140861" cy="2275182"/>
            <a:chOff x="3702571" y="3781259"/>
            <a:chExt cx="3140861" cy="227518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9940CB8-6E62-4155-962F-1D31E2392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02571" y="3781259"/>
              <a:ext cx="3140861" cy="227518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0FF73F-70EC-440F-AAB6-C7C0B5C20C5A}"/>
                </a:ext>
              </a:extLst>
            </p:cNvPr>
            <p:cNvSpPr txBox="1"/>
            <p:nvPr/>
          </p:nvSpPr>
          <p:spPr>
            <a:xfrm>
              <a:off x="3973397" y="3798616"/>
              <a:ext cx="1996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Frame 1~4 accumulated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900DF5-0CB6-444D-93B9-FF67DA865804}"/>
              </a:ext>
            </a:extLst>
          </p:cNvPr>
          <p:cNvSpPr txBox="1"/>
          <p:nvPr/>
        </p:nvSpPr>
        <p:spPr>
          <a:xfrm>
            <a:off x="3020800" y="829699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Frame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FCDC3-7D68-403A-AEC7-44A24D5E6877}"/>
              </a:ext>
            </a:extLst>
          </p:cNvPr>
          <p:cNvSpPr txBox="1"/>
          <p:nvPr/>
        </p:nvSpPr>
        <p:spPr>
          <a:xfrm>
            <a:off x="5565339" y="848749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Frame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754452-5C52-4636-8DE1-E79CF02AFDB3}"/>
              </a:ext>
            </a:extLst>
          </p:cNvPr>
          <p:cNvSpPr txBox="1"/>
          <p:nvPr/>
        </p:nvSpPr>
        <p:spPr>
          <a:xfrm>
            <a:off x="7660162" y="848749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Frame 4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FF39792-5871-4E2D-BE1C-B2CBD23C5B4E}"/>
              </a:ext>
            </a:extLst>
          </p:cNvPr>
          <p:cNvSpPr/>
          <p:nvPr/>
        </p:nvSpPr>
        <p:spPr>
          <a:xfrm>
            <a:off x="4650743" y="3010971"/>
            <a:ext cx="783789" cy="527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69EDAC88-F7D8-4A7B-BA22-1A4F866A76C0}"/>
              </a:ext>
            </a:extLst>
          </p:cNvPr>
          <p:cNvSpPr/>
          <p:nvPr/>
        </p:nvSpPr>
        <p:spPr>
          <a:xfrm rot="5400000">
            <a:off x="4572893" y="-1835240"/>
            <a:ext cx="944336" cy="95313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1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3B870-3557-457B-83C1-D7AA2CE7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6" y="154880"/>
            <a:ext cx="7982643" cy="418721"/>
          </a:xfrm>
        </p:spPr>
        <p:txBody>
          <a:bodyPr/>
          <a:lstStyle/>
          <a:p>
            <a:r>
              <a:rPr lang="en-US" altLang="ko-KR"/>
              <a:t>Range cal Results </a:t>
            </a:r>
            <a:r>
              <a:rPr lang="ko-KR" altLang="en-US"/>
              <a:t>비교</a:t>
            </a:r>
            <a:r>
              <a:rPr lang="en-US" altLang="ko-KR"/>
              <a:t> (4 frames </a:t>
            </a:r>
            <a:r>
              <a:rPr lang="ko-KR" altLang="en-US"/>
              <a:t>누적 </a:t>
            </a:r>
            <a:r>
              <a:rPr lang="en-US" altLang="ko-KR"/>
              <a:t>vs Amber vs Gate 1. result)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A6253-DBA6-4985-86AF-8C2E34F27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78DD1-E4E1-4FF1-86BB-859F257127A1}"/>
              </a:ext>
            </a:extLst>
          </p:cNvPr>
          <p:cNvSpPr txBox="1"/>
          <p:nvPr/>
        </p:nvSpPr>
        <p:spPr>
          <a:xfrm>
            <a:off x="1276937" y="1431643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*New algorithm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E6BE1B-BCB9-4283-B50C-D11C81E2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12" y="1755127"/>
            <a:ext cx="4278513" cy="3243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0FF73F-70EC-440F-AAB6-C7C0B5C20C5A}"/>
              </a:ext>
            </a:extLst>
          </p:cNvPr>
          <p:cNvSpPr txBox="1"/>
          <p:nvPr/>
        </p:nvSpPr>
        <p:spPr>
          <a:xfrm>
            <a:off x="5554652" y="1518173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*Amber &amp; Gate1. result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83FA2500-C96C-4ED0-9DFE-F373F5364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399101"/>
              </p:ext>
            </p:extLst>
          </p:nvPr>
        </p:nvGraphicFramePr>
        <p:xfrm>
          <a:off x="4953000" y="1143000"/>
          <a:ext cx="4539961" cy="5000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4C40DA2-2B8F-4253-B492-189A4EA1D6F0}"/>
              </a:ext>
            </a:extLst>
          </p:cNvPr>
          <p:cNvCxnSpPr/>
          <p:nvPr/>
        </p:nvCxnSpPr>
        <p:spPr>
          <a:xfrm>
            <a:off x="1137237" y="4584700"/>
            <a:ext cx="8146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FF296C4-9A8A-4B85-A5B7-2D5E058EFD39}"/>
              </a:ext>
            </a:extLst>
          </p:cNvPr>
          <p:cNvCxnSpPr/>
          <p:nvPr/>
        </p:nvCxnSpPr>
        <p:spPr>
          <a:xfrm>
            <a:off x="1165229" y="2374900"/>
            <a:ext cx="8146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48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01E505-427D-42BB-A1F8-8E6EDC23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62" y="3680520"/>
            <a:ext cx="5591677" cy="2379682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89176601-37DA-40EF-B5CB-AB692D5AB4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61" y="850817"/>
            <a:ext cx="5591678" cy="2570577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>
                <a:latin typeface="Arial Narrow" panose="020B0606020202030204" pitchFamily="34" charset="0"/>
              </a:rPr>
              <a:t>소제목</a:t>
            </a:r>
            <a:endParaRPr lang="ko-KR" altLang="en-US" sz="1050">
              <a:latin typeface="Arial Narrow" panose="020B0606020202030204" pitchFamily="34" charset="0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1CA37FB7-6781-47D6-87B4-E5BF3871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6" y="154880"/>
            <a:ext cx="6179243" cy="418721"/>
          </a:xfrm>
        </p:spPr>
        <p:txBody>
          <a:bodyPr/>
          <a:lstStyle/>
          <a:p>
            <a:r>
              <a:rPr lang="en-US" altLang="ko-KR"/>
              <a:t>Amber vs Sprint.4 validation</a:t>
            </a:r>
            <a:r>
              <a:rPr lang="ko-KR" altLang="en-US"/>
              <a:t>결과 비교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0FD3B0-1705-4F0B-828A-66F5B370AB50}"/>
              </a:ext>
            </a:extLst>
          </p:cNvPr>
          <p:cNvSpPr/>
          <p:nvPr/>
        </p:nvSpPr>
        <p:spPr>
          <a:xfrm>
            <a:off x="4377851" y="4025391"/>
            <a:ext cx="1655079" cy="196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C6DFE-06C7-4FA0-8BCB-D14DEB643182}"/>
              </a:ext>
            </a:extLst>
          </p:cNvPr>
          <p:cNvSpPr txBox="1"/>
          <p:nvPr/>
        </p:nvSpPr>
        <p:spPr>
          <a:xfrm>
            <a:off x="1078175" y="203032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Amber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014CD-18AA-4AD3-8234-C50B203B651E}"/>
              </a:ext>
            </a:extLst>
          </p:cNvPr>
          <p:cNvSpPr txBox="1"/>
          <p:nvPr/>
        </p:nvSpPr>
        <p:spPr>
          <a:xfrm>
            <a:off x="840128" y="4701084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Sprint review</a:t>
            </a:r>
          </a:p>
        </p:txBody>
      </p:sp>
    </p:spTree>
    <p:extLst>
      <p:ext uri="{BB962C8B-B14F-4D97-AF65-F5344CB8AC3E}">
        <p14:creationId xmlns:p14="http://schemas.microsoft.com/office/powerpoint/2010/main" val="145522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130897-37BD-4CC6-996A-8FE6E09E8BDC}"/>
</file>

<file path=customXml/itemProps2.xml><?xml version="1.0" encoding="utf-8"?>
<ds:datastoreItem xmlns:ds="http://schemas.openxmlformats.org/officeDocument/2006/customXml" ds:itemID="{B1E42051-166A-4074-A4E6-8C1136EA9B3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fb37e99f-bfa8-4a13-bdba-5f6b90b8f89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03918B8-246F-4F9B-A183-3BC28E5A1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46238</TotalTime>
  <Words>236</Words>
  <Application>Microsoft Office PowerPoint</Application>
  <PresentationFormat>A4 용지(210x297mm)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LG스마트체 Bold</vt:lpstr>
      <vt:lpstr>LG스마트체 Regular</vt:lpstr>
      <vt:lpstr>LG스마트체 SemiBold</vt:lpstr>
      <vt:lpstr>LG스마트체2.0 Bold</vt:lpstr>
      <vt:lpstr>LG스마트체2.0 SemiBold</vt:lpstr>
      <vt:lpstr>굴림</vt:lpstr>
      <vt:lpstr>맑은 고딕</vt:lpstr>
      <vt:lpstr>Arial</vt:lpstr>
      <vt:lpstr>Arial Narrow</vt:lpstr>
      <vt:lpstr>Office 테마</vt:lpstr>
      <vt:lpstr>A사 Range calibration</vt:lpstr>
      <vt:lpstr>Range cal. &amp; ground truth process</vt:lpstr>
      <vt:lpstr>Ground truth and targets</vt:lpstr>
      <vt:lpstr>Test 환경</vt:lpstr>
      <vt:lpstr>Range cal algorithm block diagram</vt:lpstr>
      <vt:lpstr>Range cal Results (단독 frame)</vt:lpstr>
      <vt:lpstr>Range cal Results (4 frames 누적)</vt:lpstr>
      <vt:lpstr>Range cal Results 비교 (4 frames 누적 vs Amber vs Gate 1. result)</vt:lpstr>
      <vt:lpstr>Amber vs Sprint.4 validation결과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 이호중</cp:lastModifiedBy>
  <cp:revision>1</cp:revision>
  <cp:lastPrinted>2019-10-21T04:57:44Z</cp:lastPrinted>
  <dcterms:created xsi:type="dcterms:W3CDTF">2019-09-09T06:27:34Z</dcterms:created>
  <dcterms:modified xsi:type="dcterms:W3CDTF">2022-05-23T04:57:07Z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2022-01-24T00:21:16Z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8578d9f5-ae80-4915-8697-a19760d2c3b1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</Properties>
</file>