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4"/>
    <p:sldMasterId id="2147483672" r:id="rId5"/>
    <p:sldMasterId id="2147483688" r:id="rId6"/>
    <p:sldMasterId id="2147483687" r:id="rId7"/>
  </p:sldMasterIdLst>
  <p:notesMasterIdLst>
    <p:notesMasterId r:id="rId15"/>
  </p:notesMasterIdLst>
  <p:sldIdLst>
    <p:sldId id="4597" r:id="rId8"/>
    <p:sldId id="4586" r:id="rId9"/>
    <p:sldId id="321" r:id="rId10"/>
    <p:sldId id="318" r:id="rId11"/>
    <p:sldId id="322" r:id="rId12"/>
    <p:sldId id="328" r:id="rId13"/>
    <p:sldId id="329" r:id="rId14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0F0"/>
    <a:srgbClr val="FFCCCC"/>
    <a:srgbClr val="0033CC"/>
    <a:srgbClr val="FF6464"/>
    <a:srgbClr val="FF0000"/>
    <a:srgbClr val="CCFFCC"/>
    <a:srgbClr val="009900"/>
    <a:srgbClr val="00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114" y="-852"/>
      </p:cViewPr>
      <p:guideLst>
        <p:guide orient="horz" pos="3249"/>
        <p:guide pos="262"/>
        <p:guide pos="5978"/>
        <p:guide orient="horz" pos="4292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12FD251-7414-4C77-84B6-1729DE5FC70E}"/>
    <pc:docChg chg="modSld">
      <pc:chgData name="이동건" userId="4ad090f6-dadd-4301-b5d0-883b88f508af" providerId="ADAL" clId="{412FD251-7414-4C77-84B6-1729DE5FC70E}" dt="2022-04-05T03:22:57.203" v="6" actId="255"/>
      <pc:docMkLst>
        <pc:docMk/>
      </pc:docMkLst>
      <pc:sldChg chg="modSp">
        <pc:chgData name="이동건" userId="4ad090f6-dadd-4301-b5d0-883b88f508af" providerId="ADAL" clId="{412FD251-7414-4C77-84B6-1729DE5FC70E}" dt="2022-04-05T03:22:57.203" v="6" actId="255"/>
        <pc:sldMkLst>
          <pc:docMk/>
          <pc:sldMk cId="1644308633" sldId="328"/>
        </pc:sldMkLst>
        <pc:spChg chg="mod">
          <ac:chgData name="이동건" userId="4ad090f6-dadd-4301-b5d0-883b88f508af" providerId="ADAL" clId="{412FD251-7414-4C77-84B6-1729DE5FC70E}" dt="2022-04-05T03:22:57.203" v="6" actId="255"/>
          <ac:spMkLst>
            <pc:docMk/>
            <pc:sldMk cId="1644308633" sldId="328"/>
            <ac:spMk id="64" creationId="{277091F1-E002-4902-B6F4-0B53340E30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8BFC89-7473-4D21-8DE9-00166EC38EAA}" type="datetimeFigureOut">
              <a:rPr lang="ko-KR" altLang="en-US"/>
              <a:pPr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E80E56A-B051-4D1C-A9CD-64FB56F03A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6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9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84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900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71"/>
            <a:ext cx="2311400" cy="365125"/>
          </a:xfrm>
          <a:prstGeom prst="rect">
            <a:avLst/>
          </a:prstGeom>
        </p:spPr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8" y="620688"/>
            <a:ext cx="9720263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7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21" y="654261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30" y="252946"/>
            <a:ext cx="1843906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3" y="256238"/>
            <a:ext cx="1003295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1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15126"/>
            <a:ext cx="1131627" cy="262146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6394ACA-662B-4BC7-AC04-CF9E98CFD4EB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FFAEA9EF-D5A3-41A0-9245-0E08C6F23D0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6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2097" y="6520867"/>
            <a:ext cx="193058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>
                <a:solidFill>
                  <a:srgbClr val="7F7F7F"/>
                </a:solidFill>
                <a:latin typeface="+mn-lt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>
              <a:solidFill>
                <a:srgbClr val="7F7F7F"/>
              </a:solidFill>
              <a:latin typeface="+mn-lt"/>
              <a:ea typeface="LG스마트체2.0 Semi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B5078757-CDEC-406F-94CA-A53ECBE6743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F3827055-5DB3-4C5B-A7A8-3916D5435842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2097" y="6520867"/>
            <a:ext cx="193058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>
                <a:solidFill>
                  <a:srgbClr val="7F7F7F"/>
                </a:solidFill>
                <a:latin typeface="+mn-lt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>
              <a:solidFill>
                <a:srgbClr val="7F7F7F"/>
              </a:solidFill>
              <a:latin typeface="+mn-lt"/>
              <a:ea typeface="LG스마트체2.0 SemiBold" panose="020B0600000101010101" pitchFamily="50" charset="-127"/>
            </a:endParaRPr>
          </a:p>
        </p:txBody>
      </p:sp>
      <p:sp>
        <p:nvSpPr>
          <p:cNvPr id="15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+mn-lt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+mn-lt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+mn-lt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+mn-lt"/>
              <a:ea typeface="LG스마트체 Regular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EAC7680-4891-4900-9978-4830D923137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ACFE8B4-8765-423F-8A95-AD0CC345EAF7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4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7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7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7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E7822010-66E1-4484-93B4-C07A2CA6984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EE1B2B85-AC1B-463D-B026-D8C9EBC4D3F4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900017"/>
      </p:ext>
    </p:extLst>
  </p:cSld>
  <p:clrMap bg1="lt1" tx1="dk1" bg2="lt2" tx2="dk2" accent1="accent1" accent2="accent2" accent3="accent3" accent4="accent4" accent5="accent5" accent6="accent6" hlink="hlink" folHlink="folHlink"/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974A6-B812-44CB-9B5D-EC732189D870}"/>
              </a:ext>
            </a:extLst>
          </p:cNvPr>
          <p:cNvSpPr txBox="1"/>
          <p:nvPr/>
        </p:nvSpPr>
        <p:spPr>
          <a:xfrm>
            <a:off x="2208422" y="1551601"/>
            <a:ext cx="6128182" cy="346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</a:pP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ko-KR" altLang="en-US" sz="1600" b="1" kern="100">
                <a:effectLst/>
                <a:latin typeface="+mj-ea"/>
                <a:ea typeface="+mj-ea"/>
                <a:cs typeface="Times New Roman" panose="02020603050405020304" pitchFamily="18" charset="0"/>
              </a:rPr>
              <a:t>공유 내용</a:t>
            </a:r>
            <a:endParaRPr lang="en-US" altLang="ko-KR" sz="1600" b="1" kern="10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타당성 검토 과제 </a:t>
            </a: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calibration concept</a:t>
            </a: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Geometrical calibration </a:t>
            </a: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코드 분석</a:t>
            </a: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내용</a:t>
            </a: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(GMAPD </a:t>
            </a: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이미지 생성 포함</a:t>
            </a: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Range calibration </a:t>
            </a: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코드 분석 내용</a:t>
            </a:r>
            <a:endParaRPr lang="en-US" altLang="ko-KR" sz="1600" b="1" kern="10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Calibration Data Input / Output</a:t>
            </a: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endParaRPr lang="en-US" altLang="ko-KR" sz="1600" b="1" kern="10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endParaRPr lang="en-US" altLang="ko-KR" sz="1600" b="1" kern="10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표 136">
            <a:extLst>
              <a:ext uri="{FF2B5EF4-FFF2-40B4-BE49-F238E27FC236}">
                <a16:creationId xmlns:a16="http://schemas.microsoft.com/office/drawing/2014/main" id="{EB1907B8-06EF-4FF9-B9CC-136D0AD2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72999"/>
              </p:ext>
            </p:extLst>
          </p:nvPr>
        </p:nvGraphicFramePr>
        <p:xfrm>
          <a:off x="478172" y="1355195"/>
          <a:ext cx="8807846" cy="3917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845">
                  <a:extLst>
                    <a:ext uri="{9D8B030D-6E8A-4147-A177-3AD203B41FA5}">
                      <a16:colId xmlns:a16="http://schemas.microsoft.com/office/drawing/2014/main" val="2960602960"/>
                    </a:ext>
                  </a:extLst>
                </a:gridCol>
                <a:gridCol w="3547157">
                  <a:extLst>
                    <a:ext uri="{9D8B030D-6E8A-4147-A177-3AD203B41FA5}">
                      <a16:colId xmlns:a16="http://schemas.microsoft.com/office/drawing/2014/main" val="2160157566"/>
                    </a:ext>
                  </a:extLst>
                </a:gridCol>
                <a:gridCol w="4084844">
                  <a:extLst>
                    <a:ext uri="{9D8B030D-6E8A-4147-A177-3AD203B41FA5}">
                      <a16:colId xmlns:a16="http://schemas.microsoft.com/office/drawing/2014/main" val="21554405"/>
                    </a:ext>
                  </a:extLst>
                </a:gridCol>
              </a:tblGrid>
              <a:tr h="4938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XY(Geometric)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Z(Range)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0678"/>
                  </a:ext>
                </a:extLst>
              </a:tr>
              <a:tr h="5733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Space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3m x 2m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5m x 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251824"/>
                  </a:ext>
                </a:extLst>
              </a:tr>
              <a:tr h="2850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방법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8580514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C888EC3-2568-4183-94AD-81E56015321C}"/>
              </a:ext>
            </a:extLst>
          </p:cNvPr>
          <p:cNvSpPr/>
          <p:nvPr/>
        </p:nvSpPr>
        <p:spPr>
          <a:xfrm>
            <a:off x="5477230" y="2709924"/>
            <a:ext cx="3587125" cy="1814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7ED3C75-7288-407D-AEB2-E3367592ACC2}"/>
              </a:ext>
            </a:extLst>
          </p:cNvPr>
          <p:cNvSpPr/>
          <p:nvPr/>
        </p:nvSpPr>
        <p:spPr>
          <a:xfrm>
            <a:off x="1885799" y="3022772"/>
            <a:ext cx="3230583" cy="131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32771C1-99EB-446C-B9DC-A0CD9446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타당성 검토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D70A13-79CF-4A2C-965E-7187C545DCF3}"/>
              </a:ext>
            </a:extLst>
          </p:cNvPr>
          <p:cNvGrpSpPr/>
          <p:nvPr/>
        </p:nvGrpSpPr>
        <p:grpSpPr>
          <a:xfrm>
            <a:off x="1994471" y="3383426"/>
            <a:ext cx="702308" cy="563243"/>
            <a:chOff x="1145689" y="1400933"/>
            <a:chExt cx="1133954" cy="1054699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AC3F002-C962-4D5B-BF26-97B57829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689" y="1400933"/>
              <a:ext cx="1133954" cy="1054699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EC5710C5-286F-4111-BB36-F5BD6CB9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381" y="1694919"/>
              <a:ext cx="195089" cy="195089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827748E-42E3-4640-8D98-93C4FDD5179C}"/>
              </a:ext>
            </a:extLst>
          </p:cNvPr>
          <p:cNvGrpSpPr/>
          <p:nvPr/>
        </p:nvGrpSpPr>
        <p:grpSpPr>
          <a:xfrm>
            <a:off x="3433916" y="3074331"/>
            <a:ext cx="1569418" cy="1186956"/>
            <a:chOff x="5202290" y="715087"/>
            <a:chExt cx="2840314" cy="2055338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F3B954B-788B-4C0A-8C14-21C94139357C}"/>
                </a:ext>
              </a:extLst>
            </p:cNvPr>
            <p:cNvGrpSpPr/>
            <p:nvPr/>
          </p:nvGrpSpPr>
          <p:grpSpPr>
            <a:xfrm>
              <a:off x="5202290" y="715087"/>
              <a:ext cx="2840314" cy="2055338"/>
              <a:chOff x="6105278" y="692201"/>
              <a:chExt cx="5072753" cy="3467696"/>
            </a:xfrm>
          </p:grpSpPr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FD80AE79-D784-43FD-9CF6-CE69B8EB3B3A}"/>
                  </a:ext>
                </a:extLst>
              </p:cNvPr>
              <p:cNvSpPr/>
              <p:nvPr/>
            </p:nvSpPr>
            <p:spPr>
              <a:xfrm>
                <a:off x="6105278" y="692201"/>
                <a:ext cx="5072753" cy="3467696"/>
              </a:xfrm>
              <a:prstGeom prst="cube">
                <a:avLst>
                  <a:gd name="adj" fmla="val 2592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199653AC-8A21-4E6A-B6D7-9514CDB9167E}"/>
                  </a:ext>
                </a:extLst>
              </p:cNvPr>
              <p:cNvGrpSpPr/>
              <p:nvPr/>
            </p:nvGrpSpPr>
            <p:grpSpPr>
              <a:xfrm>
                <a:off x="6399751" y="1046391"/>
                <a:ext cx="4406215" cy="72135"/>
                <a:chOff x="542953" y="1566085"/>
                <a:chExt cx="2117399" cy="35247"/>
              </a:xfrm>
              <a:solidFill>
                <a:srgbClr val="C00000"/>
              </a:solidFill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6438E8AB-EF55-45D5-BDDD-62418227A096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96EA9EA8-2BC9-4658-8CAD-5DA8F25E021A}"/>
                    </a:ext>
                  </a:extLst>
                </p:cNvPr>
                <p:cNvSpPr/>
                <p:nvPr/>
              </p:nvSpPr>
              <p:spPr>
                <a:xfrm>
                  <a:off x="840496" y="156608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48F8D70D-36B4-43A1-9E94-C12353FBFF5F}"/>
                    </a:ext>
                  </a:extLst>
                </p:cNvPr>
                <p:cNvSpPr/>
                <p:nvPr/>
              </p:nvSpPr>
              <p:spPr>
                <a:xfrm>
                  <a:off x="1138039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1EF18C8-CC42-4909-A31A-73350ECE60F1}"/>
                    </a:ext>
                  </a:extLst>
                </p:cNvPr>
                <p:cNvSpPr/>
                <p:nvPr/>
              </p:nvSpPr>
              <p:spPr>
                <a:xfrm>
                  <a:off x="1435582" y="156615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BA366FB9-C344-4DFA-967D-6BCC2654FDFD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4BF41E82-5C44-4264-B00A-45D3D8F36737}"/>
                    </a:ext>
                  </a:extLst>
                </p:cNvPr>
                <p:cNvSpPr/>
                <p:nvPr/>
              </p:nvSpPr>
              <p:spPr>
                <a:xfrm>
                  <a:off x="2030668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B251753D-D3BA-49B0-B001-3614A573608B}"/>
                    </a:ext>
                  </a:extLst>
                </p:cNvPr>
                <p:cNvSpPr/>
                <p:nvPr/>
              </p:nvSpPr>
              <p:spPr>
                <a:xfrm>
                  <a:off x="2328211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F608960F-0DF8-4C3C-885E-E4FA6DFB030D}"/>
                    </a:ext>
                  </a:extLst>
                </p:cNvPr>
                <p:cNvSpPr/>
                <p:nvPr/>
              </p:nvSpPr>
              <p:spPr>
                <a:xfrm>
                  <a:off x="2625753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77EF4B0C-FB4C-4081-84D8-FED41FA14618}"/>
                  </a:ext>
                </a:extLst>
              </p:cNvPr>
              <p:cNvGrpSpPr/>
              <p:nvPr/>
            </p:nvGrpSpPr>
            <p:grpSpPr>
              <a:xfrm>
                <a:off x="6399751" y="1602632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1B202431-8970-4CBF-8613-47E79DEB7433}"/>
                    </a:ext>
                  </a:extLst>
                </p:cNvPr>
                <p:cNvSpPr/>
                <p:nvPr/>
              </p:nvSpPr>
              <p:spPr>
                <a:xfrm>
                  <a:off x="5429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6635A5B0-11FC-45E3-973F-DBD666D68305}"/>
                    </a:ext>
                  </a:extLst>
                </p:cNvPr>
                <p:cNvSpPr/>
                <p:nvPr/>
              </p:nvSpPr>
              <p:spPr>
                <a:xfrm>
                  <a:off x="840496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1218C2F5-81E1-4070-873D-FF861F5880DA}"/>
                    </a:ext>
                  </a:extLst>
                </p:cNvPr>
                <p:cNvSpPr/>
                <p:nvPr/>
              </p:nvSpPr>
              <p:spPr>
                <a:xfrm>
                  <a:off x="1138039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EC21805-7B34-468E-8B15-36E1BC44BCCB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ADC6352-7CA0-423A-A6B3-CAA0EA3CEF03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4D08A6ED-9422-43F1-996D-65753382C44A}"/>
                    </a:ext>
                  </a:extLst>
                </p:cNvPr>
                <p:cNvSpPr/>
                <p:nvPr/>
              </p:nvSpPr>
              <p:spPr>
                <a:xfrm>
                  <a:off x="2030668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D818DEA7-8854-4F68-B9CD-B8DFCADC08FB}"/>
                    </a:ext>
                  </a:extLst>
                </p:cNvPr>
                <p:cNvSpPr/>
                <p:nvPr/>
              </p:nvSpPr>
              <p:spPr>
                <a:xfrm>
                  <a:off x="2328212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10E46A84-653F-48D1-9C87-656B224265FD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6EB56DEC-2646-46C4-B45F-02112E4529B5}"/>
                  </a:ext>
                </a:extLst>
              </p:cNvPr>
              <p:cNvGrpSpPr/>
              <p:nvPr/>
            </p:nvGrpSpPr>
            <p:grpSpPr>
              <a:xfrm>
                <a:off x="6399751" y="2158765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021E08DF-9A44-447D-B3EA-E967A3A51651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E8958CDC-E0D0-4583-B301-9F0CD10C5731}"/>
                    </a:ext>
                  </a:extLst>
                </p:cNvPr>
                <p:cNvSpPr/>
                <p:nvPr/>
              </p:nvSpPr>
              <p:spPr>
                <a:xfrm>
                  <a:off x="840496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3EB4B04A-CDDF-4664-9C96-54A13E0D7B5F}"/>
                    </a:ext>
                  </a:extLst>
                </p:cNvPr>
                <p:cNvSpPr/>
                <p:nvPr/>
              </p:nvSpPr>
              <p:spPr>
                <a:xfrm>
                  <a:off x="1138039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7000D2C4-6726-4726-A1A2-D5EEC3A05012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8DFB012B-117F-4EF2-8587-71A242CC5779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130D480E-5C13-4145-BF56-CEFB49F33E9F}"/>
                    </a:ext>
                  </a:extLst>
                </p:cNvPr>
                <p:cNvSpPr/>
                <p:nvPr/>
              </p:nvSpPr>
              <p:spPr>
                <a:xfrm>
                  <a:off x="2030668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C8D2AAC9-CD6B-43DE-BCC3-FC233123500B}"/>
                    </a:ext>
                  </a:extLst>
                </p:cNvPr>
                <p:cNvSpPr/>
                <p:nvPr/>
              </p:nvSpPr>
              <p:spPr>
                <a:xfrm>
                  <a:off x="2328211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21754726-DAC9-43E9-9268-B73A0A0AB456}"/>
                    </a:ext>
                  </a:extLst>
                </p:cNvPr>
                <p:cNvSpPr/>
                <p:nvPr/>
              </p:nvSpPr>
              <p:spPr>
                <a:xfrm>
                  <a:off x="26257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4CA363D8-D19A-490C-B479-784B3DF68A26}"/>
                  </a:ext>
                </a:extLst>
              </p:cNvPr>
              <p:cNvGrpSpPr/>
              <p:nvPr/>
            </p:nvGrpSpPr>
            <p:grpSpPr>
              <a:xfrm>
                <a:off x="6399751" y="2714654"/>
                <a:ext cx="4406215" cy="72134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18A4E2B4-3993-49A3-9FA9-C6C1E329F320}"/>
                    </a:ext>
                  </a:extLst>
                </p:cNvPr>
                <p:cNvSpPr/>
                <p:nvPr/>
              </p:nvSpPr>
              <p:spPr>
                <a:xfrm>
                  <a:off x="5429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9BDA3B7D-888D-49E8-AE0B-6198FB8C1705}"/>
                    </a:ext>
                  </a:extLst>
                </p:cNvPr>
                <p:cNvSpPr/>
                <p:nvPr/>
              </p:nvSpPr>
              <p:spPr>
                <a:xfrm>
                  <a:off x="840496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BF5FAF73-AB3A-4FB8-9DF4-8ABBCAD84883}"/>
                    </a:ext>
                  </a:extLst>
                </p:cNvPr>
                <p:cNvSpPr/>
                <p:nvPr/>
              </p:nvSpPr>
              <p:spPr>
                <a:xfrm>
                  <a:off x="1138039" y="156613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DB9BF8EB-CFDC-4EF2-AD56-6FF8F31A9814}"/>
                    </a:ext>
                  </a:extLst>
                </p:cNvPr>
                <p:cNvSpPr/>
                <p:nvPr/>
              </p:nvSpPr>
              <p:spPr>
                <a:xfrm>
                  <a:off x="1435582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EA7EDD28-60FD-4C3E-BC83-7F15D9E8E470}"/>
                    </a:ext>
                  </a:extLst>
                </p:cNvPr>
                <p:cNvSpPr/>
                <p:nvPr/>
              </p:nvSpPr>
              <p:spPr>
                <a:xfrm>
                  <a:off x="1733125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4FF7C579-F087-452F-BB96-03BDCC8446DD}"/>
                    </a:ext>
                  </a:extLst>
                </p:cNvPr>
                <p:cNvSpPr/>
                <p:nvPr/>
              </p:nvSpPr>
              <p:spPr>
                <a:xfrm>
                  <a:off x="2030668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5E7C1B1B-0204-44B8-96E8-888FBDE5F404}"/>
                    </a:ext>
                  </a:extLst>
                </p:cNvPr>
                <p:cNvSpPr/>
                <p:nvPr/>
              </p:nvSpPr>
              <p:spPr>
                <a:xfrm>
                  <a:off x="2328212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5B459675-8FD4-4A66-BF50-0DE14D765604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8BB07C46-2A13-4AE8-BA2E-0B6DAC8CE85B}"/>
                  </a:ext>
                </a:extLst>
              </p:cNvPr>
              <p:cNvGrpSpPr/>
              <p:nvPr/>
            </p:nvGrpSpPr>
            <p:grpSpPr>
              <a:xfrm>
                <a:off x="6399751" y="3827116"/>
                <a:ext cx="4406215" cy="72117"/>
                <a:chOff x="542953" y="1566075"/>
                <a:chExt cx="2117399" cy="35237"/>
              </a:xfrm>
              <a:solidFill>
                <a:srgbClr val="C00000"/>
              </a:solidFill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83108208-2D1E-45C9-AF9D-5FE1387C8108}"/>
                    </a:ext>
                  </a:extLst>
                </p:cNvPr>
                <p:cNvSpPr/>
                <p:nvPr/>
              </p:nvSpPr>
              <p:spPr>
                <a:xfrm>
                  <a:off x="542953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E51347EC-9AC4-46FC-A01D-C74502027255}"/>
                    </a:ext>
                  </a:extLst>
                </p:cNvPr>
                <p:cNvSpPr/>
                <p:nvPr/>
              </p:nvSpPr>
              <p:spPr>
                <a:xfrm>
                  <a:off x="840496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921F4A83-FF45-4062-8EEA-EADF213DF7A1}"/>
                    </a:ext>
                  </a:extLst>
                </p:cNvPr>
                <p:cNvSpPr/>
                <p:nvPr/>
              </p:nvSpPr>
              <p:spPr>
                <a:xfrm>
                  <a:off x="1138039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6B13B9A1-FD30-4BF8-98E0-E3BC7BC41D5C}"/>
                    </a:ext>
                  </a:extLst>
                </p:cNvPr>
                <p:cNvSpPr/>
                <p:nvPr/>
              </p:nvSpPr>
              <p:spPr>
                <a:xfrm>
                  <a:off x="1435582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C5F77CB8-9131-423D-9F5D-4411C81B3C70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E1AC9A6A-D85B-4572-A0B4-41838C5E95B6}"/>
                    </a:ext>
                  </a:extLst>
                </p:cNvPr>
                <p:cNvSpPr/>
                <p:nvPr/>
              </p:nvSpPr>
              <p:spPr>
                <a:xfrm>
                  <a:off x="2030668" y="156609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7202F7ED-5DDE-40E2-B75D-6F3F3CCE9AFB}"/>
                    </a:ext>
                  </a:extLst>
                </p:cNvPr>
                <p:cNvSpPr/>
                <p:nvPr/>
              </p:nvSpPr>
              <p:spPr>
                <a:xfrm>
                  <a:off x="2328212" y="156607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7191DD70-C67E-4D38-9BA2-BAB34AC4DCC0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128C1DB7-352F-457B-93BE-8FD9631F8287}"/>
                  </a:ext>
                </a:extLst>
              </p:cNvPr>
              <p:cNvGrpSpPr/>
              <p:nvPr/>
            </p:nvGrpSpPr>
            <p:grpSpPr>
              <a:xfrm>
                <a:off x="6399751" y="3270832"/>
                <a:ext cx="4406215" cy="72135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60AAE14B-8EA9-423B-A563-0D90BF846968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3D784DB3-1ED3-4AD6-9E74-790167C39615}"/>
                    </a:ext>
                  </a:extLst>
                </p:cNvPr>
                <p:cNvSpPr/>
                <p:nvPr/>
              </p:nvSpPr>
              <p:spPr>
                <a:xfrm>
                  <a:off x="840496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AAA00DDB-DE02-48EE-8628-0EECCC5EB2FB}"/>
                    </a:ext>
                  </a:extLst>
                </p:cNvPr>
                <p:cNvSpPr/>
                <p:nvPr/>
              </p:nvSpPr>
              <p:spPr>
                <a:xfrm>
                  <a:off x="1138039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F803F6BE-16EA-4054-BD45-38631747E483}"/>
                    </a:ext>
                  </a:extLst>
                </p:cNvPr>
                <p:cNvSpPr/>
                <p:nvPr/>
              </p:nvSpPr>
              <p:spPr>
                <a:xfrm>
                  <a:off x="1435582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F6C25663-73C8-4ADA-8929-39E81C162F27}"/>
                    </a:ext>
                  </a:extLst>
                </p:cNvPr>
                <p:cNvSpPr/>
                <p:nvPr/>
              </p:nvSpPr>
              <p:spPr>
                <a:xfrm>
                  <a:off x="1733125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9FF31625-C242-45C0-B740-671D6B05F9D3}"/>
                    </a:ext>
                  </a:extLst>
                </p:cNvPr>
                <p:cNvSpPr/>
                <p:nvPr/>
              </p:nvSpPr>
              <p:spPr>
                <a:xfrm>
                  <a:off x="2030668" y="156613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729D33FD-E0F9-42EC-80E8-E948CB79064D}"/>
                    </a:ext>
                  </a:extLst>
                </p:cNvPr>
                <p:cNvSpPr/>
                <p:nvPr/>
              </p:nvSpPr>
              <p:spPr>
                <a:xfrm>
                  <a:off x="2328211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D43C4DCE-2808-4882-9B27-BA1176AD4224}"/>
                    </a:ext>
                  </a:extLst>
                </p:cNvPr>
                <p:cNvSpPr/>
                <p:nvPr/>
              </p:nvSpPr>
              <p:spPr>
                <a:xfrm>
                  <a:off x="26257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315A76B-5E56-4A06-A4AE-7EEB63DAE2D2}"/>
                </a:ext>
              </a:extLst>
            </p:cNvPr>
            <p:cNvSpPr/>
            <p:nvPr/>
          </p:nvSpPr>
          <p:spPr>
            <a:xfrm>
              <a:off x="5221368" y="889233"/>
              <a:ext cx="2080470" cy="16022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75398D4-9ABA-4E6C-A32A-DA1AF1E44780}"/>
              </a:ext>
            </a:extLst>
          </p:cNvPr>
          <p:cNvCxnSpPr>
            <a:cxnSpLocks/>
          </p:cNvCxnSpPr>
          <p:nvPr/>
        </p:nvCxnSpPr>
        <p:spPr>
          <a:xfrm>
            <a:off x="2272855" y="3314519"/>
            <a:ext cx="1849127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2F9FCC7-9107-4485-9C5D-EC6EA601C5C6}"/>
              </a:ext>
            </a:extLst>
          </p:cNvPr>
          <p:cNvSpPr txBox="1"/>
          <p:nvPr/>
        </p:nvSpPr>
        <p:spPr>
          <a:xfrm>
            <a:off x="3032128" y="327517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+mn-lt"/>
              </a:rPr>
              <a:t>3m</a:t>
            </a:r>
            <a:endParaRPr lang="ko-KR" altLang="en-US" sz="1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F0EC840-8C78-4156-BA80-8C2826A39477}"/>
              </a:ext>
            </a:extLst>
          </p:cNvPr>
          <p:cNvSpPr txBox="1"/>
          <p:nvPr/>
        </p:nvSpPr>
        <p:spPr>
          <a:xfrm>
            <a:off x="3674325" y="376638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</a:rPr>
              <a:t>SWIR LEDs</a:t>
            </a:r>
            <a:endParaRPr lang="ko-KR" altLang="en-US" sz="9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5776967-CE0F-474E-9E2C-36B6F874CF6A}"/>
              </a:ext>
            </a:extLst>
          </p:cNvPr>
          <p:cNvSpPr txBox="1"/>
          <p:nvPr/>
        </p:nvSpPr>
        <p:spPr>
          <a:xfrm>
            <a:off x="1971735" y="3956167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LG스마트체2.0 Regular" panose="020B0600000101010101" pitchFamily="50" charset="-127"/>
              </a:rPr>
              <a:t>LiDAR</a:t>
            </a:r>
            <a:endParaRPr lang="ko-KR" altLang="en-US" sz="1000">
              <a:solidFill>
                <a:srgbClr val="00990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BC5E57C-8D52-453A-BA50-C7484744C3E2}"/>
              </a:ext>
            </a:extLst>
          </p:cNvPr>
          <p:cNvSpPr txBox="1"/>
          <p:nvPr/>
        </p:nvSpPr>
        <p:spPr>
          <a:xfrm>
            <a:off x="3738859" y="285504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XY Cal.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용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Target</a:t>
            </a:r>
            <a:endParaRPr lang="ko-KR" altLang="en-US" sz="1000">
              <a:solidFill>
                <a:srgbClr val="009900"/>
              </a:solidFill>
              <a:latin typeface="+mj-lt"/>
              <a:ea typeface="+mj-ea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7D6DD066-F29B-4968-B814-5065F8647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50" y="2710010"/>
            <a:ext cx="213567" cy="540000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42110850-8B54-4719-9308-0DF88E8B1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11122" y="3582256"/>
            <a:ext cx="213567" cy="540000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BDC649F2-AA78-4D38-B725-893A64528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02361" y="3032470"/>
            <a:ext cx="213567" cy="540000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D3446ABD-2880-4D4F-906E-C576FF8B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34" y="3697707"/>
            <a:ext cx="811279" cy="754577"/>
          </a:xfrm>
          <a:prstGeom prst="rect">
            <a:avLst/>
          </a:prstGeom>
        </p:spPr>
      </p:pic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FBA4849D-862A-4C94-A582-9A1EA2423B36}"/>
              </a:ext>
            </a:extLst>
          </p:cNvPr>
          <p:cNvSpPr/>
          <p:nvPr/>
        </p:nvSpPr>
        <p:spPr>
          <a:xfrm>
            <a:off x="6188611" y="4038605"/>
            <a:ext cx="357614" cy="418721"/>
          </a:xfrm>
          <a:prstGeom prst="cube">
            <a:avLst>
              <a:gd name="adj" fmla="val 9043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LeftDown">
              <a:rot lat="1800000" lon="6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4724908-237D-4162-AE3D-728657470B49}"/>
              </a:ext>
            </a:extLst>
          </p:cNvPr>
          <p:cNvCxnSpPr>
            <a:cxnSpLocks/>
          </p:cNvCxnSpPr>
          <p:nvPr/>
        </p:nvCxnSpPr>
        <p:spPr>
          <a:xfrm flipV="1">
            <a:off x="6360017" y="3816424"/>
            <a:ext cx="2588825" cy="131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05F715C-9B66-4DCC-B061-4CA3C794303B}"/>
              </a:ext>
            </a:extLst>
          </p:cNvPr>
          <p:cNvCxnSpPr>
            <a:cxnSpLocks/>
          </p:cNvCxnSpPr>
          <p:nvPr/>
        </p:nvCxnSpPr>
        <p:spPr>
          <a:xfrm flipH="1" flipV="1">
            <a:off x="6395503" y="3052339"/>
            <a:ext cx="2501587" cy="1718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E367D22-91F5-4377-92FA-116D4E67C01E}"/>
              </a:ext>
            </a:extLst>
          </p:cNvPr>
          <p:cNvCxnSpPr>
            <a:cxnSpLocks/>
          </p:cNvCxnSpPr>
          <p:nvPr/>
        </p:nvCxnSpPr>
        <p:spPr>
          <a:xfrm>
            <a:off x="6399426" y="3053962"/>
            <a:ext cx="2501418" cy="3754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405A467E-6507-499E-828F-0C864868CD19}"/>
              </a:ext>
            </a:extLst>
          </p:cNvPr>
          <p:cNvCxnSpPr>
            <a:cxnSpLocks/>
          </p:cNvCxnSpPr>
          <p:nvPr/>
        </p:nvCxnSpPr>
        <p:spPr>
          <a:xfrm flipH="1">
            <a:off x="6342815" y="4024663"/>
            <a:ext cx="2606027" cy="17781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6D307FA-5A66-44B5-81BF-8F180454F976}"/>
              </a:ext>
            </a:extLst>
          </p:cNvPr>
          <p:cNvSpPr txBox="1"/>
          <p:nvPr/>
        </p:nvSpPr>
        <p:spPr>
          <a:xfrm>
            <a:off x="5854431" y="2896424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Mirror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22E787B-C00A-4C40-A529-34A46AB1BB71}"/>
              </a:ext>
            </a:extLst>
          </p:cNvPr>
          <p:cNvSpPr txBox="1"/>
          <p:nvPr/>
        </p:nvSpPr>
        <p:spPr>
          <a:xfrm>
            <a:off x="6331875" y="4311871"/>
            <a:ext cx="54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Diffuser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84B2031-E54B-4875-8CFC-6EF23A3BFC32}"/>
              </a:ext>
            </a:extLst>
          </p:cNvPr>
          <p:cNvSpPr txBox="1"/>
          <p:nvPr/>
        </p:nvSpPr>
        <p:spPr>
          <a:xfrm>
            <a:off x="7530133" y="2689629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lt"/>
              </a:rPr>
              <a:t>5m</a:t>
            </a:r>
            <a:r>
              <a:rPr lang="ko-KR" altLang="en-US" sz="1000">
                <a:solidFill>
                  <a:srgbClr val="0000FF"/>
                </a:solidFill>
                <a:latin typeface="+mn-lt"/>
              </a:rPr>
              <a:t> 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3D2B7890-93F8-47F0-92FA-8D5B2EFF981C}"/>
              </a:ext>
            </a:extLst>
          </p:cNvPr>
          <p:cNvCxnSpPr>
            <a:cxnSpLocks/>
          </p:cNvCxnSpPr>
          <p:nvPr/>
        </p:nvCxnSpPr>
        <p:spPr>
          <a:xfrm>
            <a:off x="1885799" y="3009289"/>
            <a:ext cx="0" cy="1357351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037FB4B6-E704-45D3-AE71-C594457E24B8}"/>
              </a:ext>
            </a:extLst>
          </p:cNvPr>
          <p:cNvSpPr txBox="1"/>
          <p:nvPr/>
        </p:nvSpPr>
        <p:spPr>
          <a:xfrm>
            <a:off x="1612064" y="3755315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BF61674-E6EE-49FA-BA39-3B096916D8B9}"/>
              </a:ext>
            </a:extLst>
          </p:cNvPr>
          <p:cNvCxnSpPr>
            <a:cxnSpLocks/>
          </p:cNvCxnSpPr>
          <p:nvPr/>
        </p:nvCxnSpPr>
        <p:spPr>
          <a:xfrm>
            <a:off x="5477230" y="2709924"/>
            <a:ext cx="0" cy="1813810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434C188-F31F-40E8-A57B-4D1DF5CA3E9A}"/>
              </a:ext>
            </a:extLst>
          </p:cNvPr>
          <p:cNvSpPr txBox="1"/>
          <p:nvPr/>
        </p:nvSpPr>
        <p:spPr>
          <a:xfrm>
            <a:off x="5210126" y="3032470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273" name="Rectangle 2">
            <a:extLst>
              <a:ext uri="{FF2B5EF4-FFF2-40B4-BE49-F238E27FC236}">
                <a16:creationId xmlns:a16="http://schemas.microsoft.com/office/drawing/2014/main" id="{26EF3214-6BD5-4888-8F16-52306657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기술 검증</a:t>
            </a: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91BBCBE6-3FC4-4991-AC7D-9A83539AF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812" y="3299901"/>
            <a:ext cx="213567" cy="540000"/>
          </a:xfrm>
          <a:prstGeom prst="rect">
            <a:avLst/>
          </a:prstGeom>
        </p:spPr>
      </p:pic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9C64103C-1B75-47D9-AD04-00AA43F905F3}"/>
              </a:ext>
            </a:extLst>
          </p:cNvPr>
          <p:cNvCxnSpPr>
            <a:cxnSpLocks/>
          </p:cNvCxnSpPr>
          <p:nvPr/>
        </p:nvCxnSpPr>
        <p:spPr>
          <a:xfrm>
            <a:off x="6380595" y="3679963"/>
            <a:ext cx="2550993" cy="3391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E2A93551-06B4-4B7C-BD9C-BE9B0BA2E041}"/>
              </a:ext>
            </a:extLst>
          </p:cNvPr>
          <p:cNvCxnSpPr>
            <a:cxnSpLocks/>
          </p:cNvCxnSpPr>
          <p:nvPr/>
        </p:nvCxnSpPr>
        <p:spPr>
          <a:xfrm flipH="1">
            <a:off x="6367419" y="3428349"/>
            <a:ext cx="2537190" cy="24496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905273F3-7BB0-4777-844A-9EF4EF8AB9C8}"/>
              </a:ext>
            </a:extLst>
          </p:cNvPr>
          <p:cNvCxnSpPr>
            <a:cxnSpLocks/>
          </p:cNvCxnSpPr>
          <p:nvPr/>
        </p:nvCxnSpPr>
        <p:spPr>
          <a:xfrm flipH="1" flipV="1">
            <a:off x="6367418" y="3493965"/>
            <a:ext cx="2564171" cy="320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EAF16850-85D7-4670-B567-4613B09DDFF5}"/>
              </a:ext>
            </a:extLst>
          </p:cNvPr>
          <p:cNvCxnSpPr>
            <a:cxnSpLocks/>
          </p:cNvCxnSpPr>
          <p:nvPr/>
        </p:nvCxnSpPr>
        <p:spPr>
          <a:xfrm flipV="1">
            <a:off x="6391738" y="3228895"/>
            <a:ext cx="2505352" cy="270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6FE78BD-543B-46A2-B73B-59C4E8CE624A}"/>
              </a:ext>
            </a:extLst>
          </p:cNvPr>
          <p:cNvCxnSpPr>
            <a:cxnSpLocks/>
          </p:cNvCxnSpPr>
          <p:nvPr/>
        </p:nvCxnSpPr>
        <p:spPr>
          <a:xfrm>
            <a:off x="6391738" y="2881475"/>
            <a:ext cx="2505352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2AD927-1DA5-44CD-87BA-62E14F279838}"/>
              </a:ext>
            </a:extLst>
          </p:cNvPr>
          <p:cNvSpPr txBox="1"/>
          <p:nvPr/>
        </p:nvSpPr>
        <p:spPr>
          <a:xfrm>
            <a:off x="7412007" y="4261218"/>
            <a:ext cx="1534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5m x 4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개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Mirror = 20m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 구현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886D9-BD78-480E-B7EA-B88597B29DAC}"/>
              </a:ext>
            </a:extLst>
          </p:cNvPr>
          <p:cNvSpPr txBox="1"/>
          <p:nvPr/>
        </p:nvSpPr>
        <p:spPr>
          <a:xfrm>
            <a:off x="4714613" y="64259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latin typeface="+mn-lt"/>
              </a:rPr>
              <a:t>4 / 8</a:t>
            </a:r>
            <a:endParaRPr lang="ko-KR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22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9BB60D-1677-4029-A4EB-D4DE6CE16587}"/>
              </a:ext>
            </a:extLst>
          </p:cNvPr>
          <p:cNvSpPr/>
          <p:nvPr/>
        </p:nvSpPr>
        <p:spPr>
          <a:xfrm>
            <a:off x="1553539" y="1340710"/>
            <a:ext cx="5847801" cy="4320600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47DB5-56A0-4DF5-9B56-3B21056DB77B}"/>
              </a:ext>
            </a:extLst>
          </p:cNvPr>
          <p:cNvSpPr txBox="1"/>
          <p:nvPr/>
        </p:nvSpPr>
        <p:spPr>
          <a:xfrm>
            <a:off x="70062" y="210046"/>
            <a:ext cx="35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Generating GMAPD Image Diagram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A83B-D08F-4A99-A8B1-381A444F672D}"/>
              </a:ext>
            </a:extLst>
          </p:cNvPr>
          <p:cNvSpPr txBox="1"/>
          <p:nvPr/>
        </p:nvSpPr>
        <p:spPr>
          <a:xfrm>
            <a:off x="1486335" y="1351751"/>
            <a:ext cx="23043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Generate_gmapd_images.py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EBB65-D15C-4888-9267-0EF52127B9FE}"/>
              </a:ext>
            </a:extLst>
          </p:cNvPr>
          <p:cNvSpPr txBox="1"/>
          <p:nvPr/>
        </p:nvSpPr>
        <p:spPr>
          <a:xfrm>
            <a:off x="1949689" y="3127517"/>
            <a:ext cx="1080149" cy="76437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endParaRPr lang="en-US" altLang="ko-KR"/>
          </a:p>
          <a:p>
            <a:r>
              <a:rPr lang="en-US" altLang="ko-KR">
                <a:solidFill>
                  <a:schemeClr val="tx1"/>
                </a:solidFill>
              </a:rPr>
              <a:t>Initialize config parameters</a:t>
            </a:r>
          </a:p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EBE4B-FB73-439F-8F26-5B44E1226417}"/>
              </a:ext>
            </a:extLst>
          </p:cNvPr>
          <p:cNvSpPr txBox="1"/>
          <p:nvPr/>
        </p:nvSpPr>
        <p:spPr>
          <a:xfrm>
            <a:off x="7977421" y="777111"/>
            <a:ext cx="1152159" cy="238666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Function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7AD927-5F56-4A83-BBE4-BA9C8BC000D2}"/>
              </a:ext>
            </a:extLst>
          </p:cNvPr>
          <p:cNvSpPr/>
          <p:nvPr/>
        </p:nvSpPr>
        <p:spPr>
          <a:xfrm>
            <a:off x="3263427" y="3122447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Read log 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C39388-5B3D-45DD-A34A-720ED4092662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029838" y="3507168"/>
            <a:ext cx="233589" cy="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991F1C-7073-41D2-A196-4ADA99764F02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1424510" y="3507167"/>
            <a:ext cx="525179" cy="2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12CB9-3F33-412B-8939-85FDC8FE5670}"/>
              </a:ext>
            </a:extLst>
          </p:cNvPr>
          <p:cNvSpPr/>
          <p:nvPr/>
        </p:nvSpPr>
        <p:spPr>
          <a:xfrm>
            <a:off x="7977421" y="1102044"/>
            <a:ext cx="1152159" cy="23866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6FB557-89C6-4F52-A00A-5045C098572C}"/>
              </a:ext>
            </a:extLst>
          </p:cNvPr>
          <p:cNvSpPr/>
          <p:nvPr/>
        </p:nvSpPr>
        <p:spPr>
          <a:xfrm>
            <a:off x="156245" y="2399283"/>
            <a:ext cx="1268265" cy="221576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Log config file path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Process config file path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E8726C-A50D-49AF-B883-3DBF6E6D74E8}"/>
              </a:ext>
            </a:extLst>
          </p:cNvPr>
          <p:cNvSpPr/>
          <p:nvPr/>
        </p:nvSpPr>
        <p:spPr>
          <a:xfrm>
            <a:off x="7645285" y="3014192"/>
            <a:ext cx="1268265" cy="100814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Intensity map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Corresponding azimuth angles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19FC02-7FA5-407E-9309-C079154EC20C}"/>
              </a:ext>
            </a:extLst>
          </p:cNvPr>
          <p:cNvSpPr/>
          <p:nvPr/>
        </p:nvSpPr>
        <p:spPr>
          <a:xfrm>
            <a:off x="4577165" y="3122446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Generate Intensity map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400488-56B4-419F-975C-790AF7B4228C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4343576" y="3507167"/>
            <a:ext cx="2335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E945FF-1FE0-4EE8-88EF-FBA32A1879B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657314" y="3507167"/>
            <a:ext cx="243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6EC49-3B67-4BC6-9459-0E2962B6E8D6}"/>
              </a:ext>
            </a:extLst>
          </p:cNvPr>
          <p:cNvSpPr/>
          <p:nvPr/>
        </p:nvSpPr>
        <p:spPr>
          <a:xfrm>
            <a:off x="3862968" y="4157274"/>
            <a:ext cx="1178345" cy="98271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Number of sweeps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Azimuth bounds degree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Bin bounds</a:t>
            </a:r>
            <a:r>
              <a:rPr lang="en-US" altLang="ko-KR" sz="900">
                <a:solidFill>
                  <a:schemeClr val="tx1"/>
                </a:solidFill>
              </a:rPr>
              <a:t>(0~4000)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193C02-A7EA-4C5E-A376-0964DD749E44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2141" y="3507168"/>
            <a:ext cx="0" cy="6501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37D4F0-C7A5-4227-A77B-DBA62319A11D}"/>
              </a:ext>
            </a:extLst>
          </p:cNvPr>
          <p:cNvSpPr/>
          <p:nvPr/>
        </p:nvSpPr>
        <p:spPr>
          <a:xfrm>
            <a:off x="5889131" y="3122445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Sort azimuth angles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&amp; Stack 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58F437-A382-42C8-82A1-7ACEBFBAF2AF}"/>
              </a:ext>
            </a:extLst>
          </p:cNvPr>
          <p:cNvSpPr/>
          <p:nvPr/>
        </p:nvSpPr>
        <p:spPr>
          <a:xfrm>
            <a:off x="5163044" y="4157273"/>
            <a:ext cx="1178345" cy="982711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Azimuth angle range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Column side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(left or right)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729026B-01A8-4C77-8FB2-74A43375145C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5752216" y="3507167"/>
            <a:ext cx="1" cy="6501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A9F562-6AD4-4057-9682-3F1F22238F62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6969280" y="3507166"/>
            <a:ext cx="676005" cy="11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5543B-0F2B-401E-9230-0CD9A6870149}"/>
              </a:ext>
            </a:extLst>
          </p:cNvPr>
          <p:cNvSpPr/>
          <p:nvPr/>
        </p:nvSpPr>
        <p:spPr>
          <a:xfrm>
            <a:off x="3136900" y="3014192"/>
            <a:ext cx="1311233" cy="1003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E1DC38-CA75-4DD9-BF7B-96DC235C822B}"/>
              </a:ext>
            </a:extLst>
          </p:cNvPr>
          <p:cNvSpPr txBox="1"/>
          <p:nvPr/>
        </p:nvSpPr>
        <p:spPr>
          <a:xfrm>
            <a:off x="3029838" y="2767587"/>
            <a:ext cx="83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+mn-ea"/>
                <a:ea typeface="+mn-ea"/>
              </a:rPr>
              <a:t>*Library</a:t>
            </a:r>
            <a:endParaRPr lang="ko-KR" altLang="en-US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62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9BB60D-1677-4029-A4EB-D4DE6CE16587}"/>
              </a:ext>
            </a:extLst>
          </p:cNvPr>
          <p:cNvSpPr/>
          <p:nvPr/>
        </p:nvSpPr>
        <p:spPr>
          <a:xfrm>
            <a:off x="1486335" y="1196691"/>
            <a:ext cx="6150847" cy="4752660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47DB5-56A0-4DF5-9B56-3B21056DB77B}"/>
              </a:ext>
            </a:extLst>
          </p:cNvPr>
          <p:cNvSpPr txBox="1"/>
          <p:nvPr/>
        </p:nvSpPr>
        <p:spPr>
          <a:xfrm>
            <a:off x="70062" y="210046"/>
            <a:ext cx="35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Geometric Calibration Diagram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A83B-D08F-4A99-A8B1-381A444F672D}"/>
              </a:ext>
            </a:extLst>
          </p:cNvPr>
          <p:cNvSpPr txBox="1"/>
          <p:nvPr/>
        </p:nvSpPr>
        <p:spPr>
          <a:xfrm>
            <a:off x="1486335" y="1196690"/>
            <a:ext cx="23043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Calculate_geometric_cal.py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EBB65-D15C-4888-9267-0EF52127B9FE}"/>
              </a:ext>
            </a:extLst>
          </p:cNvPr>
          <p:cNvSpPr txBox="1"/>
          <p:nvPr/>
        </p:nvSpPr>
        <p:spPr>
          <a:xfrm>
            <a:off x="1712550" y="3144769"/>
            <a:ext cx="1080149" cy="76437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endParaRPr lang="en-US" altLang="ko-KR"/>
          </a:p>
          <a:p>
            <a:r>
              <a:rPr lang="en-US" altLang="ko-KR" err="1">
                <a:solidFill>
                  <a:schemeClr val="tx1"/>
                </a:solidFill>
              </a:rPr>
              <a:t>Run_geometric_calibration</a:t>
            </a:r>
            <a:endParaRPr lang="en-US" altLang="ko-KR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EBE4B-FB73-439F-8F26-5B44E1226417}"/>
              </a:ext>
            </a:extLst>
          </p:cNvPr>
          <p:cNvSpPr txBox="1"/>
          <p:nvPr/>
        </p:nvSpPr>
        <p:spPr>
          <a:xfrm>
            <a:off x="7977421" y="777111"/>
            <a:ext cx="1152159" cy="238666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Function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B09BA-CE51-4718-8477-7A5EC60EAA66}"/>
              </a:ext>
            </a:extLst>
          </p:cNvPr>
          <p:cNvSpPr txBox="1"/>
          <p:nvPr/>
        </p:nvSpPr>
        <p:spPr>
          <a:xfrm>
            <a:off x="3494536" y="258142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err="1">
                <a:solidFill>
                  <a:schemeClr val="tx1"/>
                </a:solidFill>
              </a:rPr>
              <a:t>run_gonio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_tracker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60680-6299-44B8-86A5-26FA962B151A}"/>
              </a:ext>
            </a:extLst>
          </p:cNvPr>
          <p:cNvSpPr txBox="1"/>
          <p:nvPr/>
        </p:nvSpPr>
        <p:spPr>
          <a:xfrm>
            <a:off x="4880989" y="2581425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/>
              <a:t>Preprocess</a:t>
            </a:r>
          </a:p>
          <a:p>
            <a:r>
              <a:rPr lang="en-US" altLang="ko-KR"/>
              <a:t>Image</a:t>
            </a:r>
          </a:p>
          <a:p>
            <a:r>
              <a:rPr lang="en-US" altLang="ko-KR"/>
              <a:t>(interpolate2D</a:t>
            </a:r>
          </a:p>
          <a:p>
            <a:r>
              <a:rPr lang="en-US" altLang="ko-KR"/>
              <a:t>&amp;Median blur)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D3FF9-80CF-46DC-A59C-0B3112FC86A4}"/>
              </a:ext>
            </a:extLst>
          </p:cNvPr>
          <p:cNvSpPr txBox="1"/>
          <p:nvPr/>
        </p:nvSpPr>
        <p:spPr>
          <a:xfrm>
            <a:off x="3494535" y="379630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err="1">
                <a:solidFill>
                  <a:schemeClr val="tx1"/>
                </a:solidFill>
              </a:rPr>
              <a:t>run_rot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_tracker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61ACE-28E1-40B0-A76F-BD539C65B9EE}"/>
              </a:ext>
            </a:extLst>
          </p:cNvPr>
          <p:cNvSpPr txBox="1"/>
          <p:nvPr/>
        </p:nvSpPr>
        <p:spPr>
          <a:xfrm>
            <a:off x="6307523" y="379630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err="1"/>
              <a:t>run_template</a:t>
            </a:r>
            <a:endParaRPr lang="en-US" altLang="ko-KR"/>
          </a:p>
          <a:p>
            <a:r>
              <a:rPr lang="en-US" altLang="ko-KR"/>
              <a:t>_match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C39388-5B3D-45DD-A34A-720ED409266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792699" y="3524419"/>
            <a:ext cx="468164" cy="2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E3D1FC-25E6-41D9-B415-11CD524235D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574685" y="2961967"/>
            <a:ext cx="30630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767A677-3852-4469-987F-C73D64545DFF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4574684" y="4176847"/>
            <a:ext cx="306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6A583CF-E371-410C-9FE3-22D0BF76EF6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008729" y="2961967"/>
            <a:ext cx="485807" cy="5624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29EF96C-67FE-448F-89A5-6565A8A6F6D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08729" y="3524420"/>
            <a:ext cx="485806" cy="6524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E42D533-65E4-49A2-9572-FF0BAE70E7AE}"/>
              </a:ext>
            </a:extLst>
          </p:cNvPr>
          <p:cNvCxnSpPr>
            <a:cxnSpLocks/>
          </p:cNvCxnSpPr>
          <p:nvPr/>
        </p:nvCxnSpPr>
        <p:spPr>
          <a:xfrm>
            <a:off x="7385952" y="2961966"/>
            <a:ext cx="407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4EE19A2-2955-4062-988B-367BE544F7C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387672" y="4176847"/>
            <a:ext cx="4062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991F1C-7073-41D2-A196-4ADA99764F02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1424510" y="3524419"/>
            <a:ext cx="288040" cy="2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12CB9-3F33-412B-8939-85FDC8FE5670}"/>
              </a:ext>
            </a:extLst>
          </p:cNvPr>
          <p:cNvSpPr/>
          <p:nvPr/>
        </p:nvSpPr>
        <p:spPr>
          <a:xfrm>
            <a:off x="7977421" y="1102044"/>
            <a:ext cx="1152159" cy="23866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6FB557-89C6-4F52-A00A-5045C098572C}"/>
              </a:ext>
            </a:extLst>
          </p:cNvPr>
          <p:cNvSpPr/>
          <p:nvPr/>
        </p:nvSpPr>
        <p:spPr>
          <a:xfrm>
            <a:off x="156245" y="2416535"/>
            <a:ext cx="1268265" cy="221576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Fiducial info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Config file path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Range offset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Azimuth degree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Elevation degree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E8726C-A50D-49AF-B883-3DBF6E6D74E8}"/>
              </a:ext>
            </a:extLst>
          </p:cNvPr>
          <p:cNvSpPr/>
          <p:nvPr/>
        </p:nvSpPr>
        <p:spPr>
          <a:xfrm>
            <a:off x="7793905" y="2399863"/>
            <a:ext cx="1268265" cy="221576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Azimuth Skew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Elevation </a:t>
            </a:r>
            <a:r>
              <a:rPr lang="en-US" altLang="ko-KR" sz="1100" err="1">
                <a:solidFill>
                  <a:schemeClr val="tx1"/>
                </a:solidFill>
              </a:rPr>
              <a:t>fov</a:t>
            </a:r>
            <a:endParaRPr lang="en-US" altLang="ko-KR" sz="11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Rotation stage position degree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B8A9B6-930F-4B33-9AA8-527DF346D2A4}"/>
              </a:ext>
            </a:extLst>
          </p:cNvPr>
          <p:cNvSpPr/>
          <p:nvPr/>
        </p:nvSpPr>
        <p:spPr>
          <a:xfrm>
            <a:off x="2419556" y="4762015"/>
            <a:ext cx="1178345" cy="98271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Fiducial information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Configuration data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EBE556-3CB3-4C46-80B1-10E3ECC94C4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08729" y="3524419"/>
            <a:ext cx="0" cy="12375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3375DE-8CC5-4E7B-8E39-C140A86408D1}"/>
              </a:ext>
            </a:extLst>
          </p:cNvPr>
          <p:cNvSpPr txBox="1"/>
          <p:nvPr/>
        </p:nvSpPr>
        <p:spPr>
          <a:xfrm>
            <a:off x="6306875" y="258142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err="1"/>
              <a:t>run_template</a:t>
            </a:r>
            <a:endParaRPr lang="en-US" altLang="ko-KR"/>
          </a:p>
          <a:p>
            <a:r>
              <a:rPr lang="en-US" altLang="ko-KR"/>
              <a:t>_match</a:t>
            </a:r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7724795-1E56-4A88-B2E4-C6736D3E6F20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5961138" y="2961967"/>
            <a:ext cx="34573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8C1BFD-33BB-45AB-B6DF-6157AB49E453}"/>
              </a:ext>
            </a:extLst>
          </p:cNvPr>
          <p:cNvSpPr txBox="1"/>
          <p:nvPr/>
        </p:nvSpPr>
        <p:spPr>
          <a:xfrm>
            <a:off x="4880988" y="379630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/>
              <a:t>Preprocess</a:t>
            </a:r>
          </a:p>
          <a:p>
            <a:r>
              <a:rPr lang="en-US" altLang="ko-KR"/>
              <a:t>Image</a:t>
            </a:r>
          </a:p>
          <a:p>
            <a:r>
              <a:rPr lang="en-US" altLang="ko-KR"/>
              <a:t>(interpolate2D</a:t>
            </a:r>
          </a:p>
          <a:p>
            <a:r>
              <a:rPr lang="en-US" altLang="ko-KR"/>
              <a:t>&amp;Median blur)</a:t>
            </a:r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5185A91-B652-457A-A9A8-A88E2855474B}"/>
              </a:ext>
            </a:extLst>
          </p:cNvPr>
          <p:cNvCxnSpPr>
            <a:cxnSpLocks/>
            <a:stCxn id="50" idx="3"/>
            <a:endCxn id="19" idx="1"/>
          </p:cNvCxnSpPr>
          <p:nvPr/>
        </p:nvCxnSpPr>
        <p:spPr>
          <a:xfrm>
            <a:off x="5961137" y="4176847"/>
            <a:ext cx="34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8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9BB60D-1677-4029-A4EB-D4DE6CE16587}"/>
              </a:ext>
            </a:extLst>
          </p:cNvPr>
          <p:cNvSpPr/>
          <p:nvPr/>
        </p:nvSpPr>
        <p:spPr>
          <a:xfrm>
            <a:off x="1486335" y="1196691"/>
            <a:ext cx="7123354" cy="4752660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47DB5-56A0-4DF5-9B56-3B21056DB77B}"/>
              </a:ext>
            </a:extLst>
          </p:cNvPr>
          <p:cNvSpPr txBox="1"/>
          <p:nvPr/>
        </p:nvSpPr>
        <p:spPr>
          <a:xfrm>
            <a:off x="70062" y="210046"/>
            <a:ext cx="35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Range bias Calibration Diagram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A83B-D08F-4A99-A8B1-381A444F672D}"/>
              </a:ext>
            </a:extLst>
          </p:cNvPr>
          <p:cNvSpPr txBox="1"/>
          <p:nvPr/>
        </p:nvSpPr>
        <p:spPr>
          <a:xfrm>
            <a:off x="1486335" y="1196690"/>
            <a:ext cx="23043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Intrinsic_cal_template.py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EBB65-D15C-4888-9267-0EF52127B9FE}"/>
              </a:ext>
            </a:extLst>
          </p:cNvPr>
          <p:cNvSpPr txBox="1"/>
          <p:nvPr/>
        </p:nvSpPr>
        <p:spPr>
          <a:xfrm>
            <a:off x="1712550" y="3144769"/>
            <a:ext cx="1080149" cy="76437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endParaRPr lang="en-US" altLang="ko-KR"/>
          </a:p>
          <a:p>
            <a:r>
              <a:rPr lang="en-US" altLang="ko-KR" err="1">
                <a:solidFill>
                  <a:schemeClr val="tx1"/>
                </a:solidFill>
              </a:rPr>
              <a:t>Generate_ground_truth</a:t>
            </a:r>
            <a:endParaRPr lang="en-US" altLang="ko-KR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EBE4B-FB73-439F-8F26-5B44E1226417}"/>
              </a:ext>
            </a:extLst>
          </p:cNvPr>
          <p:cNvSpPr txBox="1"/>
          <p:nvPr/>
        </p:nvSpPr>
        <p:spPr>
          <a:xfrm>
            <a:off x="7977421" y="777111"/>
            <a:ext cx="1152159" cy="238666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Function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991F1C-7073-41D2-A196-4ADA99764F02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1424510" y="3523360"/>
            <a:ext cx="288040" cy="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12CB9-3F33-412B-8939-85FDC8FE5670}"/>
              </a:ext>
            </a:extLst>
          </p:cNvPr>
          <p:cNvSpPr/>
          <p:nvPr/>
        </p:nvSpPr>
        <p:spPr>
          <a:xfrm>
            <a:off x="7977421" y="1102044"/>
            <a:ext cx="1152159" cy="23866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6FB557-89C6-4F52-A00A-5045C098572C}"/>
              </a:ext>
            </a:extLst>
          </p:cNvPr>
          <p:cNvSpPr/>
          <p:nvPr/>
        </p:nvSpPr>
        <p:spPr>
          <a:xfrm>
            <a:off x="156245" y="3194406"/>
            <a:ext cx="1268265" cy="65790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GT data(Riegle)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E8726C-A50D-49AF-B883-3DBF6E6D74E8}"/>
              </a:ext>
            </a:extLst>
          </p:cNvPr>
          <p:cNvSpPr/>
          <p:nvPr/>
        </p:nvSpPr>
        <p:spPr>
          <a:xfrm>
            <a:off x="8704378" y="3409641"/>
            <a:ext cx="1024468" cy="254231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Range bias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B8A9B6-930F-4B33-9AA8-527DF346D2A4}"/>
              </a:ext>
            </a:extLst>
          </p:cNvPr>
          <p:cNvSpPr/>
          <p:nvPr/>
        </p:nvSpPr>
        <p:spPr>
          <a:xfrm>
            <a:off x="1090647" y="4768776"/>
            <a:ext cx="981954" cy="53248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GT transformation data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EBE556-3CB3-4C46-80B1-10E3ECC94C4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581624" y="3531180"/>
            <a:ext cx="0" cy="12375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AA38E-C4E5-4421-99AE-E462B6562071}"/>
              </a:ext>
            </a:extLst>
          </p:cNvPr>
          <p:cNvSpPr/>
          <p:nvPr/>
        </p:nvSpPr>
        <p:spPr>
          <a:xfrm>
            <a:off x="3026289" y="3139699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Run_log_analyzer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3D26C6-DC7C-48B7-B48D-56210060D7F1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 flipV="1">
            <a:off x="2792699" y="3524420"/>
            <a:ext cx="233590" cy="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B13FC6-CF1E-4634-8B90-7CB75DBC5E67}"/>
              </a:ext>
            </a:extLst>
          </p:cNvPr>
          <p:cNvSpPr/>
          <p:nvPr/>
        </p:nvSpPr>
        <p:spPr>
          <a:xfrm>
            <a:off x="4340027" y="3139698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Run_target_analyzer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EE6BF4-8CBF-4AC3-B3FD-2EFBB0FF8812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4106438" y="3524419"/>
            <a:ext cx="2335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F26179-05D7-4005-91F9-29D538895AF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420176" y="3524419"/>
            <a:ext cx="243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4EF613-80EF-4176-9BB3-0504D80F2474}"/>
              </a:ext>
            </a:extLst>
          </p:cNvPr>
          <p:cNvSpPr/>
          <p:nvPr/>
        </p:nvSpPr>
        <p:spPr>
          <a:xfrm>
            <a:off x="3625830" y="4174525"/>
            <a:ext cx="1178345" cy="877895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Statistical information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(ex. Range tolerance, confidence min…)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763C754-2DD8-47FB-9495-A8BBB4407CB7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215003" y="3524421"/>
            <a:ext cx="0" cy="6501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02776B-1337-4E6B-9476-00F2AB7C1DC4}"/>
              </a:ext>
            </a:extLst>
          </p:cNvPr>
          <p:cNvSpPr/>
          <p:nvPr/>
        </p:nvSpPr>
        <p:spPr>
          <a:xfrm>
            <a:off x="5651993" y="3139697"/>
            <a:ext cx="1178718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Extract_scalars&amp;statistics</a:t>
            </a:r>
            <a:r>
              <a:rPr lang="en-US" altLang="ko-KR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altLang="ko-KR" err="1">
                <a:solidFill>
                  <a:schemeClr val="tx1"/>
                </a:solidFill>
              </a:rPr>
              <a:t>from_PC&amp;GT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854C45-3C44-4F05-8D91-FE1375F92F46}"/>
              </a:ext>
            </a:extLst>
          </p:cNvPr>
          <p:cNvSpPr/>
          <p:nvPr/>
        </p:nvSpPr>
        <p:spPr>
          <a:xfrm>
            <a:off x="5093201" y="4174526"/>
            <a:ext cx="859313" cy="69467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Argo point cloud data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FFBC0C1-A4DF-4CA1-8D6C-401ED0EA2A1E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5522857" y="3523745"/>
            <a:ext cx="1" cy="6507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7CAB087-6987-40D3-8539-0441B29F5420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6830711" y="3524418"/>
            <a:ext cx="353939" cy="6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8FD5B0-4CB8-4A70-B18C-0CD930B89580}"/>
              </a:ext>
            </a:extLst>
          </p:cNvPr>
          <p:cNvSpPr/>
          <p:nvPr/>
        </p:nvSpPr>
        <p:spPr>
          <a:xfrm>
            <a:off x="2310571" y="4174525"/>
            <a:ext cx="1178345" cy="441105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Log data file path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Loaded log data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2464C29-A5A7-4B57-8C1A-E581FF5C58A5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2899744" y="3524419"/>
            <a:ext cx="0" cy="6501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B1D20AC-4687-4067-9FE4-87320204AEC0}"/>
              </a:ext>
            </a:extLst>
          </p:cNvPr>
          <p:cNvSpPr/>
          <p:nvPr/>
        </p:nvSpPr>
        <p:spPr>
          <a:xfrm>
            <a:off x="6582719" y="4174526"/>
            <a:ext cx="859313" cy="69467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 err="1">
                <a:solidFill>
                  <a:schemeClr val="tx1"/>
                </a:solidFill>
              </a:rPr>
              <a:t>Stdev</a:t>
            </a:r>
            <a:endParaRPr lang="en-US" altLang="ko-KR" sz="8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Mean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Percentile (</a:t>
            </a:r>
            <a:r>
              <a:rPr lang="en-US" altLang="ko-KR" sz="800" err="1">
                <a:solidFill>
                  <a:schemeClr val="tx1"/>
                </a:solidFill>
              </a:rPr>
              <a:t>input&amp;GT</a:t>
            </a:r>
            <a:r>
              <a:rPr lang="en-US" altLang="ko-KR" sz="800">
                <a:solidFill>
                  <a:schemeClr val="tx1"/>
                </a:solidFill>
              </a:rPr>
              <a:t> both)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B3030A1-51A0-4F19-9BF9-27E632A6EF3E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7012375" y="3523745"/>
            <a:ext cx="1" cy="6507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420837-E620-45AB-9E0D-F15D28FA8C25}"/>
              </a:ext>
            </a:extLst>
          </p:cNvPr>
          <p:cNvSpPr/>
          <p:nvPr/>
        </p:nvSpPr>
        <p:spPr>
          <a:xfrm>
            <a:off x="7184650" y="3146459"/>
            <a:ext cx="1178718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Get_mean</a:t>
            </a:r>
            <a:r>
              <a:rPr lang="en-US" altLang="ko-KR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altLang="ko-KR" err="1">
                <a:solidFill>
                  <a:schemeClr val="tx1"/>
                </a:solidFill>
              </a:rPr>
              <a:t>range_bias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AAD6EF-553F-4309-9B67-7D0C0B2CF7A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376266" y="3536757"/>
            <a:ext cx="32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9BB60D-1677-4029-A4EB-D4DE6CE16587}"/>
              </a:ext>
            </a:extLst>
          </p:cNvPr>
          <p:cNvSpPr/>
          <p:nvPr/>
        </p:nvSpPr>
        <p:spPr>
          <a:xfrm>
            <a:off x="677282" y="1615249"/>
            <a:ext cx="8363834" cy="3861536"/>
          </a:xfrm>
          <a:prstGeom prst="rect">
            <a:avLst/>
          </a:prstGeom>
          <a:solidFill>
            <a:srgbClr val="0070C0">
              <a:alpha val="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47DB5-56A0-4DF5-9B56-3B21056DB77B}"/>
              </a:ext>
            </a:extLst>
          </p:cNvPr>
          <p:cNvSpPr txBox="1"/>
          <p:nvPr/>
        </p:nvSpPr>
        <p:spPr>
          <a:xfrm>
            <a:off x="85380" y="200414"/>
            <a:ext cx="41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n-ea"/>
                <a:ea typeface="+mn-ea"/>
              </a:rPr>
              <a:t>Geometric Calibration Diagram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A83B-D08F-4A99-A8B1-381A444F672D}"/>
              </a:ext>
            </a:extLst>
          </p:cNvPr>
          <p:cNvSpPr txBox="1"/>
          <p:nvPr/>
        </p:nvSpPr>
        <p:spPr>
          <a:xfrm>
            <a:off x="677283" y="1615249"/>
            <a:ext cx="1872260" cy="2423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latin typeface="+mn-ea"/>
                <a:ea typeface="+mn-ea"/>
              </a:rPr>
              <a:t>Calculate_geometric_cal.py</a:t>
            </a:r>
            <a:endParaRPr lang="ko-KR" altLang="en-US" sz="975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EBB65-D15C-4888-9267-0EF52127B9FE}"/>
              </a:ext>
            </a:extLst>
          </p:cNvPr>
          <p:cNvSpPr txBox="1"/>
          <p:nvPr/>
        </p:nvSpPr>
        <p:spPr>
          <a:xfrm>
            <a:off x="1058359" y="3372586"/>
            <a:ext cx="474502" cy="34383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endParaRPr lang="en-US" altLang="ko-KR" sz="569"/>
          </a:p>
          <a:p>
            <a:r>
              <a:rPr lang="en-US" altLang="ko-KR" sz="569">
                <a:solidFill>
                  <a:schemeClr val="tx1"/>
                </a:solidFill>
              </a:rPr>
              <a:t>run_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geometric_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calibration()</a:t>
            </a:r>
          </a:p>
          <a:p>
            <a:endParaRPr lang="ko-KR" altLang="en-US" sz="56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EBE4B-FB73-439F-8F26-5B44E1226417}"/>
              </a:ext>
            </a:extLst>
          </p:cNvPr>
          <p:cNvSpPr txBox="1"/>
          <p:nvPr/>
        </p:nvSpPr>
        <p:spPr>
          <a:xfrm>
            <a:off x="8104988" y="1220954"/>
            <a:ext cx="936129" cy="160262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975">
                <a:solidFill>
                  <a:schemeClr val="tx1"/>
                </a:solidFill>
              </a:rPr>
              <a:t>Function </a:t>
            </a:r>
            <a:endParaRPr lang="ko-KR" altLang="en-US" sz="975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991F1C-7073-41D2-A196-4ADA99764F02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407220" y="3546017"/>
            <a:ext cx="270062" cy="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12CB9-3F33-412B-8939-85FDC8FE5670}"/>
              </a:ext>
            </a:extLst>
          </p:cNvPr>
          <p:cNvSpPr/>
          <p:nvPr/>
        </p:nvSpPr>
        <p:spPr>
          <a:xfrm>
            <a:off x="8104988" y="1411076"/>
            <a:ext cx="936129" cy="160262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>
                <a:solidFill>
                  <a:schemeClr val="tx1"/>
                </a:solidFill>
              </a:rPr>
              <a:t>Data</a:t>
            </a:r>
            <a:endParaRPr lang="ko-KR" altLang="en-US" sz="975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6FB557-89C6-4F52-A00A-5045C098572C}"/>
              </a:ext>
            </a:extLst>
          </p:cNvPr>
          <p:cNvSpPr/>
          <p:nvPr/>
        </p:nvSpPr>
        <p:spPr>
          <a:xfrm>
            <a:off x="38317" y="3371302"/>
            <a:ext cx="368903" cy="351141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>
                <a:solidFill>
                  <a:schemeClr val="tx1"/>
                </a:solidFill>
              </a:rPr>
              <a:t>Log data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12FC21-E199-4920-B8F3-62035BA84AB6}"/>
              </a:ext>
            </a:extLst>
          </p:cNvPr>
          <p:cNvSpPr/>
          <p:nvPr/>
        </p:nvSpPr>
        <p:spPr>
          <a:xfrm>
            <a:off x="837183" y="2206522"/>
            <a:ext cx="919073" cy="5567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fiducials: </a:t>
            </a:r>
            <a:r>
              <a:rPr lang="en-US" altLang="ko-KR" sz="163" dirty="0" err="1">
                <a:solidFill>
                  <a:schemeClr val="tx1"/>
                </a:solidFill>
              </a:rPr>
              <a:t>indicies</a:t>
            </a:r>
            <a:r>
              <a:rPr lang="en-US" altLang="ko-KR" sz="163" dirty="0">
                <a:solidFill>
                  <a:schemeClr val="tx1"/>
                </a:solidFill>
              </a:rPr>
              <a:t> referring to keys of fiducials to use to calculate geometric calibration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logging_config_path</a:t>
            </a:r>
            <a:r>
              <a:rPr lang="en-US" altLang="ko-KR" sz="163" dirty="0">
                <a:solidFill>
                  <a:schemeClr val="tx1"/>
                </a:solidFill>
              </a:rPr>
              <a:t>: path to logging configuration </a:t>
            </a:r>
            <a:r>
              <a:rPr lang="en-US" altLang="ko-KR" sz="163" dirty="0" err="1">
                <a:solidFill>
                  <a:schemeClr val="tx1"/>
                </a:solidFill>
              </a:rPr>
              <a:t>yaml</a:t>
            </a:r>
            <a:endParaRPr lang="en-US" altLang="ko-KR" sz="163" dirty="0">
              <a:solidFill>
                <a:schemeClr val="tx1"/>
              </a:solidFill>
            </a:endParaRP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process_config_path</a:t>
            </a:r>
            <a:r>
              <a:rPr lang="en-US" altLang="ko-KR" sz="163" dirty="0">
                <a:solidFill>
                  <a:schemeClr val="tx1"/>
                </a:solidFill>
              </a:rPr>
              <a:t>: path to intrinsic </a:t>
            </a:r>
            <a:r>
              <a:rPr lang="en-US" altLang="ko-KR" sz="163" dirty="0" err="1">
                <a:solidFill>
                  <a:schemeClr val="tx1"/>
                </a:solidFill>
              </a:rPr>
              <a:t>calibraton</a:t>
            </a:r>
            <a:r>
              <a:rPr lang="en-US" altLang="ko-KR" sz="163" dirty="0">
                <a:solidFill>
                  <a:schemeClr val="tx1"/>
                </a:solidFill>
              </a:rPr>
              <a:t> processing config </a:t>
            </a:r>
            <a:r>
              <a:rPr lang="en-US" altLang="ko-KR" sz="163" dirty="0" err="1">
                <a:solidFill>
                  <a:schemeClr val="tx1"/>
                </a:solidFill>
              </a:rPr>
              <a:t>yaml</a:t>
            </a:r>
            <a:endParaRPr lang="en-US" altLang="ko-KR" sz="163" dirty="0">
              <a:solidFill>
                <a:schemeClr val="tx1"/>
              </a:solidFill>
            </a:endParaRP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logfolder_path</a:t>
            </a:r>
            <a:r>
              <a:rPr lang="en-US" altLang="ko-KR" sz="163" dirty="0">
                <a:solidFill>
                  <a:schemeClr val="tx1"/>
                </a:solidFill>
              </a:rPr>
              <a:t>: Path to directory containing logs and </a:t>
            </a:r>
            <a:r>
              <a:rPr lang="en-US" altLang="ko-KR" sz="163" dirty="0" err="1">
                <a:solidFill>
                  <a:schemeClr val="tx1"/>
                </a:solidFill>
              </a:rPr>
              <a:t>gmapd</a:t>
            </a:r>
            <a:r>
              <a:rPr lang="en-US" altLang="ko-KR" sz="163" dirty="0">
                <a:solidFill>
                  <a:schemeClr val="tx1"/>
                </a:solidFill>
              </a:rPr>
              <a:t> swath images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override_lidar_name</a:t>
            </a:r>
            <a:r>
              <a:rPr lang="en-US" altLang="ko-KR" sz="163" dirty="0">
                <a:solidFill>
                  <a:schemeClr val="tx1"/>
                </a:solidFill>
              </a:rPr>
              <a:t>: Optional string to substitute lidar name in logging config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override_mr_rangeoffset_path</a:t>
            </a:r>
            <a:r>
              <a:rPr lang="en-US" altLang="ko-KR" sz="163" dirty="0">
                <a:solidFill>
                  <a:schemeClr val="tx1"/>
                </a:solidFill>
              </a:rPr>
              <a:t>: Optional Path to </a:t>
            </a:r>
            <a:r>
              <a:rPr lang="en-US" altLang="ko-KR" sz="163" dirty="0" err="1">
                <a:solidFill>
                  <a:schemeClr val="tx1"/>
                </a:solidFill>
              </a:rPr>
              <a:t>substitue</a:t>
            </a:r>
            <a:r>
              <a:rPr lang="en-US" altLang="ko-KR" sz="163" dirty="0">
                <a:solidFill>
                  <a:schemeClr val="tx1"/>
                </a:solidFill>
              </a:rPr>
              <a:t> </a:t>
            </a:r>
            <a:r>
              <a:rPr lang="en-US" altLang="ko-KR" sz="163" dirty="0" err="1">
                <a:solidFill>
                  <a:schemeClr val="tx1"/>
                </a:solidFill>
              </a:rPr>
              <a:t>mr</a:t>
            </a:r>
            <a:r>
              <a:rPr lang="en-US" altLang="ko-KR" sz="163" dirty="0">
                <a:solidFill>
                  <a:schemeClr val="tx1"/>
                </a:solidFill>
              </a:rPr>
              <a:t> range offset file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override_lr_rangeoffset_path</a:t>
            </a:r>
            <a:r>
              <a:rPr lang="en-US" altLang="ko-KR" sz="163" dirty="0">
                <a:solidFill>
                  <a:schemeClr val="tx1"/>
                </a:solidFill>
              </a:rPr>
              <a:t>: Optional Path to </a:t>
            </a:r>
            <a:r>
              <a:rPr lang="en-US" altLang="ko-KR" sz="163" dirty="0" err="1">
                <a:solidFill>
                  <a:schemeClr val="tx1"/>
                </a:solidFill>
              </a:rPr>
              <a:t>substitue</a:t>
            </a:r>
            <a:r>
              <a:rPr lang="en-US" altLang="ko-KR" sz="163" dirty="0">
                <a:solidFill>
                  <a:schemeClr val="tx1"/>
                </a:solidFill>
              </a:rPr>
              <a:t> </a:t>
            </a:r>
            <a:r>
              <a:rPr lang="en-US" altLang="ko-KR" sz="163" dirty="0" err="1">
                <a:solidFill>
                  <a:schemeClr val="tx1"/>
                </a:solidFill>
              </a:rPr>
              <a:t>lr</a:t>
            </a:r>
            <a:r>
              <a:rPr lang="en-US" altLang="ko-KR" sz="163" dirty="0">
                <a:solidFill>
                  <a:schemeClr val="tx1"/>
                </a:solidFill>
              </a:rPr>
              <a:t> range offset file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override_calibration_output_path</a:t>
            </a:r>
            <a:r>
              <a:rPr lang="en-US" altLang="ko-KR" sz="163" dirty="0">
                <a:solidFill>
                  <a:schemeClr val="tx1"/>
                </a:solidFill>
              </a:rPr>
              <a:t>: Optional Path to outputs folder to write calibrations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azim_offset_deg</a:t>
            </a:r>
            <a:r>
              <a:rPr lang="en-US" altLang="ko-KR" sz="163" dirty="0">
                <a:solidFill>
                  <a:schemeClr val="tx1"/>
                </a:solidFill>
              </a:rPr>
              <a:t>: fixed degree offset in azimuth added to bounding boxes for MRLR lidar comparison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elev_offset_deg</a:t>
            </a:r>
            <a:r>
              <a:rPr lang="en-US" altLang="ko-KR" sz="163" dirty="0">
                <a:solidFill>
                  <a:schemeClr val="tx1"/>
                </a:solidFill>
              </a:rPr>
              <a:t>: fixed degree offset in elevation added to bounding boxes for MRLR lidar comparison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zero_range_offset</a:t>
            </a:r>
            <a:r>
              <a:rPr lang="en-US" altLang="ko-KR" sz="163" dirty="0">
                <a:solidFill>
                  <a:schemeClr val="tx1"/>
                </a:solidFill>
              </a:rPr>
              <a:t>: if True, calculate only geometric corrections and set range offsets to zero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no_offset_adjust</a:t>
            </a:r>
            <a:r>
              <a:rPr lang="en-US" altLang="ko-KR" sz="163" dirty="0">
                <a:solidFill>
                  <a:schemeClr val="tx1"/>
                </a:solidFill>
              </a:rPr>
              <a:t>: if True, create only </a:t>
            </a:r>
            <a:r>
              <a:rPr lang="en-US" altLang="ko-KR" sz="163" dirty="0" err="1">
                <a:solidFill>
                  <a:schemeClr val="tx1"/>
                </a:solidFill>
              </a:rPr>
              <a:t>backtest</a:t>
            </a:r>
            <a:r>
              <a:rPr lang="en-US" altLang="ko-KR" sz="163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04AB96-49B1-400E-836E-2F12B49FF124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 flipH="1">
            <a:off x="1295610" y="2763230"/>
            <a:ext cx="1108" cy="609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B43DDE-8C75-4BB8-B229-0CAC63A38255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1532862" y="3544504"/>
            <a:ext cx="401714" cy="1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283AC1-0A40-45C4-B172-B8668DF234B3}"/>
              </a:ext>
            </a:extLst>
          </p:cNvPr>
          <p:cNvSpPr txBox="1"/>
          <p:nvPr/>
        </p:nvSpPr>
        <p:spPr>
          <a:xfrm>
            <a:off x="1934575" y="3376456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One_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fid_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calc()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77091F1-E002-4902-B6F4-0B53340E3024}"/>
              </a:ext>
            </a:extLst>
          </p:cNvPr>
          <p:cNvSpPr/>
          <p:nvPr/>
        </p:nvSpPr>
        <p:spPr>
          <a:xfrm>
            <a:off x="1795341" y="22116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" dirty="0">
                <a:solidFill>
                  <a:schemeClr val="tx1"/>
                </a:solidFill>
              </a:rPr>
              <a:t> fiducial: key value for fiducial to analyze from </a:t>
            </a:r>
            <a:r>
              <a:rPr lang="en-US" altLang="ko-KR" sz="160" dirty="0" err="1">
                <a:solidFill>
                  <a:schemeClr val="tx1"/>
                </a:solidFill>
              </a:rPr>
              <a:t>process_config</a:t>
            </a:r>
            <a:endParaRPr lang="en-US" altLang="ko-KR" sz="16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" dirty="0">
                <a:solidFill>
                  <a:schemeClr val="tx1"/>
                </a:solidFill>
              </a:rPr>
              <a:t>        </a:t>
            </a:r>
            <a:r>
              <a:rPr lang="en-US" altLang="ko-KR" sz="160" dirty="0" err="1">
                <a:solidFill>
                  <a:schemeClr val="tx1"/>
                </a:solidFill>
              </a:rPr>
              <a:t>logging_config</a:t>
            </a:r>
            <a:r>
              <a:rPr lang="en-US" altLang="ko-KR" sz="160" dirty="0">
                <a:solidFill>
                  <a:schemeClr val="tx1"/>
                </a:solidFill>
              </a:rPr>
              <a:t>: </a:t>
            </a:r>
            <a:r>
              <a:rPr lang="en-US" altLang="ko-KR" sz="160" dirty="0" err="1">
                <a:solidFill>
                  <a:schemeClr val="tx1"/>
                </a:solidFill>
              </a:rPr>
              <a:t>dict</a:t>
            </a:r>
            <a:r>
              <a:rPr lang="en-US" altLang="ko-KR" sz="160" dirty="0">
                <a:solidFill>
                  <a:schemeClr val="tx1"/>
                </a:solidFill>
              </a:rPr>
              <a:t> with logging config values e.g. </a:t>
            </a:r>
            <a:r>
              <a:rPr lang="en-US" altLang="ko-KR" sz="160" dirty="0" err="1">
                <a:solidFill>
                  <a:schemeClr val="tx1"/>
                </a:solidFill>
              </a:rPr>
              <a:t>load_intrinsic_test_config</a:t>
            </a:r>
            <a:r>
              <a:rPr lang="en-US" altLang="ko-KR" sz="160" dirty="0">
                <a:solidFill>
                  <a:schemeClr val="tx1"/>
                </a:solidFill>
              </a:rPr>
              <a:t>(</a:t>
            </a:r>
            <a:r>
              <a:rPr lang="en-US" altLang="ko-KR" sz="160" dirty="0" err="1">
                <a:solidFill>
                  <a:schemeClr val="tx1"/>
                </a:solidFill>
              </a:rPr>
              <a:t>os.fspath</a:t>
            </a:r>
            <a:r>
              <a:rPr lang="en-US" altLang="ko-KR" sz="160" dirty="0">
                <a:solidFill>
                  <a:schemeClr val="tx1"/>
                </a:solidFill>
              </a:rPr>
              <a:t>(</a:t>
            </a:r>
            <a:r>
              <a:rPr lang="en-US" altLang="ko-KR" sz="160" dirty="0" err="1">
                <a:solidFill>
                  <a:schemeClr val="tx1"/>
                </a:solidFill>
              </a:rPr>
              <a:t>logging_config_path</a:t>
            </a:r>
            <a:r>
              <a:rPr lang="en-US" altLang="ko-KR" sz="160" dirty="0">
                <a:solidFill>
                  <a:schemeClr val="tx1"/>
                </a:solidFill>
              </a:rPr>
              <a:t>), globs=</a:t>
            </a:r>
            <a:r>
              <a:rPr lang="en-US" altLang="ko-KR" sz="160" dirty="0" err="1">
                <a:solidFill>
                  <a:schemeClr val="tx1"/>
                </a:solidFill>
              </a:rPr>
              <a:t>globals</a:t>
            </a:r>
            <a:r>
              <a:rPr lang="en-US" altLang="ko-KR" sz="16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ko-KR" sz="160" dirty="0">
                <a:solidFill>
                  <a:schemeClr val="tx1"/>
                </a:solidFill>
              </a:rPr>
              <a:t>        </a:t>
            </a:r>
            <a:r>
              <a:rPr lang="en-US" altLang="ko-KR" sz="160" dirty="0" err="1">
                <a:solidFill>
                  <a:schemeClr val="tx1"/>
                </a:solidFill>
              </a:rPr>
              <a:t>process_config</a:t>
            </a:r>
            <a:r>
              <a:rPr lang="en-US" altLang="ko-KR" sz="160" dirty="0">
                <a:solidFill>
                  <a:schemeClr val="tx1"/>
                </a:solidFill>
              </a:rPr>
              <a:t>: </a:t>
            </a:r>
            <a:r>
              <a:rPr lang="en-US" altLang="ko-KR" sz="160" dirty="0" err="1">
                <a:solidFill>
                  <a:schemeClr val="tx1"/>
                </a:solidFill>
              </a:rPr>
              <a:t>dict</a:t>
            </a:r>
            <a:r>
              <a:rPr lang="en-US" altLang="ko-KR" sz="160" dirty="0">
                <a:solidFill>
                  <a:schemeClr val="tx1"/>
                </a:solidFill>
              </a:rPr>
              <a:t> with </a:t>
            </a:r>
            <a:r>
              <a:rPr lang="en-US" altLang="ko-KR" sz="160" dirty="0" err="1">
                <a:solidFill>
                  <a:schemeClr val="tx1"/>
                </a:solidFill>
              </a:rPr>
              <a:t>ical</a:t>
            </a:r>
            <a:r>
              <a:rPr lang="en-US" altLang="ko-KR" sz="160" dirty="0">
                <a:solidFill>
                  <a:schemeClr val="tx1"/>
                </a:solidFill>
              </a:rPr>
              <a:t> process config values e.g. </a:t>
            </a:r>
            <a:r>
              <a:rPr lang="en-US" altLang="ko-KR" sz="160" dirty="0" err="1">
                <a:solidFill>
                  <a:schemeClr val="tx1"/>
                </a:solidFill>
              </a:rPr>
              <a:t>load_intrinsic_test_config</a:t>
            </a:r>
            <a:r>
              <a:rPr lang="en-US" altLang="ko-KR" sz="160" dirty="0">
                <a:solidFill>
                  <a:schemeClr val="tx1"/>
                </a:solidFill>
              </a:rPr>
              <a:t>(</a:t>
            </a:r>
            <a:r>
              <a:rPr lang="en-US" altLang="ko-KR" sz="160" dirty="0" err="1">
                <a:solidFill>
                  <a:schemeClr val="tx1"/>
                </a:solidFill>
              </a:rPr>
              <a:t>os.fspath</a:t>
            </a:r>
            <a:r>
              <a:rPr lang="en-US" altLang="ko-KR" sz="160" dirty="0">
                <a:solidFill>
                  <a:schemeClr val="tx1"/>
                </a:solidFill>
              </a:rPr>
              <a:t>(</a:t>
            </a:r>
            <a:r>
              <a:rPr lang="en-US" altLang="ko-KR" sz="160" dirty="0" err="1">
                <a:solidFill>
                  <a:schemeClr val="tx1"/>
                </a:solidFill>
              </a:rPr>
              <a:t>ical_config_path</a:t>
            </a:r>
            <a:r>
              <a:rPr lang="en-US" altLang="ko-KR" sz="160" dirty="0">
                <a:solidFill>
                  <a:schemeClr val="tx1"/>
                </a:solidFill>
              </a:rPr>
              <a:t>), globs=</a:t>
            </a:r>
            <a:r>
              <a:rPr lang="en-US" altLang="ko-KR" sz="160" dirty="0" err="1">
                <a:solidFill>
                  <a:schemeClr val="tx1"/>
                </a:solidFill>
              </a:rPr>
              <a:t>globals</a:t>
            </a:r>
            <a:r>
              <a:rPr lang="en-US" altLang="ko-KR" sz="16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ko-KR" sz="160" dirty="0">
                <a:solidFill>
                  <a:schemeClr val="tx1"/>
                </a:solidFill>
              </a:rPr>
              <a:t>        </a:t>
            </a:r>
            <a:r>
              <a:rPr lang="en-US" altLang="ko-KR" sz="160" dirty="0" err="1">
                <a:solidFill>
                  <a:schemeClr val="tx1"/>
                </a:solidFill>
              </a:rPr>
              <a:t>logfolder_path</a:t>
            </a:r>
            <a:r>
              <a:rPr lang="en-US" altLang="ko-KR" sz="160" dirty="0">
                <a:solidFill>
                  <a:schemeClr val="tx1"/>
                </a:solidFill>
              </a:rPr>
              <a:t>: Path to directory containing logs and </a:t>
            </a:r>
            <a:r>
              <a:rPr lang="en-US" altLang="ko-KR" sz="160" dirty="0" err="1">
                <a:solidFill>
                  <a:schemeClr val="tx1"/>
                </a:solidFill>
              </a:rPr>
              <a:t>gmapd</a:t>
            </a:r>
            <a:r>
              <a:rPr lang="en-US" altLang="ko-KR" sz="160" dirty="0">
                <a:solidFill>
                  <a:schemeClr val="tx1"/>
                </a:solidFill>
              </a:rPr>
              <a:t> swath images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C1D8611-65F8-4C91-B760-163E1D76E1D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2171825" y="2759110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B671789-4F47-4F17-A303-6CA08C69E241}"/>
              </a:ext>
            </a:extLst>
          </p:cNvPr>
          <p:cNvSpPr txBox="1"/>
          <p:nvPr/>
        </p:nvSpPr>
        <p:spPr>
          <a:xfrm>
            <a:off x="2733342" y="3376456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Run_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gonio_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tracker()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F559B3D-5E6C-4BE3-9623-A97442592F17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>
          <a:xfrm>
            <a:off x="2409078" y="3545579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BC5E26-5B54-4837-A8C6-21106BA0BB9C}"/>
              </a:ext>
            </a:extLst>
          </p:cNvPr>
          <p:cNvSpPr/>
          <p:nvPr/>
        </p:nvSpPr>
        <p:spPr>
          <a:xfrm>
            <a:off x="2584246" y="22085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transceiver: Transceiver('MR') or Transceiver('LR')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fid_ind</a:t>
            </a:r>
            <a:r>
              <a:rPr lang="en-US" altLang="ko-KR" sz="163">
                <a:solidFill>
                  <a:schemeClr val="tx1"/>
                </a:solidFill>
              </a:rPr>
              <a:t>: which fiducial key from configs to use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logging_config</a:t>
            </a:r>
            <a:r>
              <a:rPr lang="en-US" altLang="ko-KR" sz="163">
                <a:solidFill>
                  <a:schemeClr val="tx1"/>
                </a:solidFill>
              </a:rPr>
              <a:t>: </a:t>
            </a:r>
            <a:r>
              <a:rPr lang="en-US" altLang="ko-KR" sz="163" err="1">
                <a:solidFill>
                  <a:schemeClr val="tx1"/>
                </a:solidFill>
              </a:rPr>
              <a:t>dict</a:t>
            </a:r>
            <a:r>
              <a:rPr lang="en-US" altLang="ko-KR" sz="163">
                <a:solidFill>
                  <a:schemeClr val="tx1"/>
                </a:solidFill>
              </a:rPr>
              <a:t> with logging config values e.g. </a:t>
            </a:r>
            <a:r>
              <a:rPr lang="en-US" altLang="ko-KR" sz="163" err="1">
                <a:solidFill>
                  <a:schemeClr val="tx1"/>
                </a:solidFill>
              </a:rPr>
              <a:t>load_intrinsic_test_config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os.fspath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logging_config_path</a:t>
            </a:r>
            <a:r>
              <a:rPr lang="en-US" altLang="ko-KR" sz="163">
                <a:solidFill>
                  <a:schemeClr val="tx1"/>
                </a:solidFill>
              </a:rPr>
              <a:t>), globs=</a:t>
            </a:r>
            <a:r>
              <a:rPr lang="en-US" altLang="ko-KR" sz="163" err="1">
                <a:solidFill>
                  <a:schemeClr val="tx1"/>
                </a:solidFill>
              </a:rPr>
              <a:t>globals</a:t>
            </a:r>
            <a:r>
              <a:rPr lang="en-US" altLang="ko-KR" sz="163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process_config</a:t>
            </a:r>
            <a:r>
              <a:rPr lang="en-US" altLang="ko-KR" sz="163">
                <a:solidFill>
                  <a:schemeClr val="tx1"/>
                </a:solidFill>
              </a:rPr>
              <a:t>: </a:t>
            </a:r>
            <a:r>
              <a:rPr lang="en-US" altLang="ko-KR" sz="163" err="1">
                <a:solidFill>
                  <a:schemeClr val="tx1"/>
                </a:solidFill>
              </a:rPr>
              <a:t>dict</a:t>
            </a:r>
            <a:r>
              <a:rPr lang="en-US" altLang="ko-KR" sz="163">
                <a:solidFill>
                  <a:schemeClr val="tx1"/>
                </a:solidFill>
              </a:rPr>
              <a:t> with </a:t>
            </a:r>
            <a:r>
              <a:rPr lang="en-US" altLang="ko-KR" sz="163" err="1">
                <a:solidFill>
                  <a:schemeClr val="tx1"/>
                </a:solidFill>
              </a:rPr>
              <a:t>ical</a:t>
            </a:r>
            <a:r>
              <a:rPr lang="en-US" altLang="ko-KR" sz="163">
                <a:solidFill>
                  <a:schemeClr val="tx1"/>
                </a:solidFill>
              </a:rPr>
              <a:t> process config values e.g. </a:t>
            </a:r>
            <a:r>
              <a:rPr lang="en-US" altLang="ko-KR" sz="163" err="1">
                <a:solidFill>
                  <a:schemeClr val="tx1"/>
                </a:solidFill>
              </a:rPr>
              <a:t>load_intrinsic_test_config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os.fspath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ical_config_path</a:t>
            </a:r>
            <a:r>
              <a:rPr lang="en-US" altLang="ko-KR" sz="163">
                <a:solidFill>
                  <a:schemeClr val="tx1"/>
                </a:solidFill>
              </a:rPr>
              <a:t>), globs=</a:t>
            </a:r>
            <a:r>
              <a:rPr lang="en-US" altLang="ko-KR" sz="163" err="1">
                <a:solidFill>
                  <a:schemeClr val="tx1"/>
                </a:solidFill>
              </a:rPr>
              <a:t>globals</a:t>
            </a:r>
            <a:r>
              <a:rPr lang="en-US" altLang="ko-KR" sz="163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logfolder_path</a:t>
            </a:r>
            <a:r>
              <a:rPr lang="en-US" altLang="ko-KR" sz="163">
                <a:solidFill>
                  <a:schemeClr val="tx1"/>
                </a:solidFill>
              </a:rPr>
              <a:t>: Path to folder containing </a:t>
            </a:r>
            <a:r>
              <a:rPr lang="en-US" altLang="ko-KR" sz="163" err="1">
                <a:solidFill>
                  <a:schemeClr val="tx1"/>
                </a:solidFill>
              </a:rPr>
              <a:t>gmapd</a:t>
            </a:r>
            <a:r>
              <a:rPr lang="en-US" altLang="ko-KR" sz="163">
                <a:solidFill>
                  <a:schemeClr val="tx1"/>
                </a:solidFill>
              </a:rPr>
              <a:t> swath images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manual_offset_px</a:t>
            </a:r>
            <a:r>
              <a:rPr lang="en-US" altLang="ko-KR" sz="163">
                <a:solidFill>
                  <a:schemeClr val="tx1"/>
                </a:solidFill>
              </a:rPr>
              <a:t>: offset of center of template in +x (right), +y (down)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adjust_offset</a:t>
            </a:r>
            <a:r>
              <a:rPr lang="en-US" altLang="ko-KR" sz="163">
                <a:solidFill>
                  <a:schemeClr val="tx1"/>
                </a:solidFill>
              </a:rPr>
              <a:t>: flag to allow readjustment of template center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valid_stdevs</a:t>
            </a:r>
            <a:r>
              <a:rPr lang="en-US" altLang="ko-KR" sz="163">
                <a:solidFill>
                  <a:schemeClr val="tx1"/>
                </a:solidFill>
              </a:rPr>
              <a:t>: float for how many standard deviations from others a template match can be to be used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gonio_folder</a:t>
            </a:r>
            <a:r>
              <a:rPr lang="en-US" altLang="ko-KR" sz="163">
                <a:solidFill>
                  <a:schemeClr val="tx1"/>
                </a:solidFill>
              </a:rPr>
              <a:t>: Path to folder containing </a:t>
            </a:r>
            <a:r>
              <a:rPr lang="en-US" altLang="ko-KR" sz="163" err="1">
                <a:solidFill>
                  <a:schemeClr val="tx1"/>
                </a:solidFill>
              </a:rPr>
              <a:t>numpy</a:t>
            </a:r>
            <a:r>
              <a:rPr lang="en-US" altLang="ko-KR" sz="163">
                <a:solidFill>
                  <a:schemeClr val="tx1"/>
                </a:solidFill>
              </a:rPr>
              <a:t> array of </a:t>
            </a:r>
            <a:r>
              <a:rPr lang="en-US" altLang="ko-KR" sz="163" err="1">
                <a:solidFill>
                  <a:schemeClr val="tx1"/>
                </a:solidFill>
              </a:rPr>
              <a:t>gmapd</a:t>
            </a:r>
            <a:r>
              <a:rPr lang="en-US" altLang="ko-KR" sz="163">
                <a:solidFill>
                  <a:schemeClr val="tx1"/>
                </a:solidFill>
              </a:rPr>
              <a:t> swath images from gonio scan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11E8388-0B8E-4AD0-AAC5-935213A2A0ED}"/>
              </a:ext>
            </a:extLst>
          </p:cNvPr>
          <p:cNvCxnSpPr>
            <a:cxnSpLocks/>
          </p:cNvCxnSpPr>
          <p:nvPr/>
        </p:nvCxnSpPr>
        <p:spPr>
          <a:xfrm flipH="1">
            <a:off x="2961347" y="2759110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D611397-2517-486F-8C5D-F9D340B24362}"/>
              </a:ext>
            </a:extLst>
          </p:cNvPr>
          <p:cNvSpPr txBox="1"/>
          <p:nvPr/>
        </p:nvSpPr>
        <p:spPr>
          <a:xfrm>
            <a:off x="3541471" y="3376456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Initialize_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Fiducial_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Tracker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BBC09B1-B709-46E9-B7CF-B1CC5A7A109B}"/>
              </a:ext>
            </a:extLst>
          </p:cNvPr>
          <p:cNvCxnSpPr>
            <a:cxnSpLocks/>
          </p:cNvCxnSpPr>
          <p:nvPr/>
        </p:nvCxnSpPr>
        <p:spPr>
          <a:xfrm>
            <a:off x="3207846" y="354450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C16ACD-514E-4322-BF79-3E28C8EE294D}"/>
              </a:ext>
            </a:extLst>
          </p:cNvPr>
          <p:cNvSpPr txBox="1"/>
          <p:nvPr/>
        </p:nvSpPr>
        <p:spPr>
          <a:xfrm>
            <a:off x="4341571" y="3376593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Find_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template()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53A017B-3122-4C32-A3F5-113E5E6E0342}"/>
              </a:ext>
            </a:extLst>
          </p:cNvPr>
          <p:cNvCxnSpPr>
            <a:cxnSpLocks/>
          </p:cNvCxnSpPr>
          <p:nvPr/>
        </p:nvCxnSpPr>
        <p:spPr>
          <a:xfrm>
            <a:off x="4015974" y="354450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486CA6F-4A5A-40F0-9485-056DBA19CDE3}"/>
              </a:ext>
            </a:extLst>
          </p:cNvPr>
          <p:cNvSpPr/>
          <p:nvPr/>
        </p:nvSpPr>
        <p:spPr>
          <a:xfrm>
            <a:off x="3397761" y="22116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 err="1">
                <a:solidFill>
                  <a:schemeClr val="tx1"/>
                </a:solidFill>
              </a:rPr>
              <a:t>serial_number</a:t>
            </a:r>
            <a:r>
              <a:rPr lang="en-US" altLang="ko-KR" sz="163">
                <a:solidFill>
                  <a:schemeClr val="tx1"/>
                </a:solidFill>
              </a:rPr>
              <a:t>: serial number of the lidar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stage_type</a:t>
            </a:r>
            <a:r>
              <a:rPr lang="en-US" altLang="ko-KR" sz="163">
                <a:solidFill>
                  <a:schemeClr val="tx1"/>
                </a:solidFill>
              </a:rPr>
              <a:t>: type of stage, e.g. 'rot', 'gonio'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transceiver_type</a:t>
            </a:r>
            <a:r>
              <a:rPr lang="en-US" altLang="ko-KR" sz="163">
                <a:solidFill>
                  <a:schemeClr val="tx1"/>
                </a:solidFill>
              </a:rPr>
              <a:t>: type of transceiver, e.g. 'MR', 'LR'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range_offset_m</a:t>
            </a:r>
            <a:r>
              <a:rPr lang="en-US" altLang="ko-KR" sz="163">
                <a:solidFill>
                  <a:schemeClr val="tx1"/>
                </a:solidFill>
              </a:rPr>
              <a:t>: offset of the range.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validated array of filenames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validated position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 err="1">
                <a:solidFill>
                  <a:schemeClr val="tx1"/>
                </a:solidFill>
              </a:rPr>
              <a:t>fiducial_min_size_m</a:t>
            </a:r>
            <a:r>
              <a:rPr lang="en-US" altLang="ko-KR" sz="163">
                <a:solidFill>
                  <a:schemeClr val="tx1"/>
                </a:solidFill>
              </a:rPr>
              <a:t>: minimum size of the fiducial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range_guess_m</a:t>
            </a:r>
            <a:r>
              <a:rPr lang="en-US" altLang="ko-KR" sz="163">
                <a:solidFill>
                  <a:schemeClr val="tx1"/>
                </a:solidFill>
              </a:rPr>
              <a:t>: guess for the range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gonio_zoffset_m</a:t>
            </a:r>
            <a:r>
              <a:rPr lang="en-US" altLang="ko-KR" sz="163">
                <a:solidFill>
                  <a:schemeClr val="tx1"/>
                </a:solidFill>
              </a:rPr>
              <a:t>: z-offset for the gonio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gonio_pointing_deg</a:t>
            </a:r>
            <a:r>
              <a:rPr lang="en-US" altLang="ko-KR" sz="163">
                <a:solidFill>
                  <a:schemeClr val="tx1"/>
                </a:solidFill>
              </a:rPr>
              <a:t>: pointing angle for gonio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 err="1">
                <a:solidFill>
                  <a:schemeClr val="tx1"/>
                </a:solidFill>
              </a:rPr>
              <a:t>use_resampled</a:t>
            </a:r>
            <a:r>
              <a:rPr lang="en-US" altLang="ko-KR" sz="163">
                <a:solidFill>
                  <a:schemeClr val="tx1"/>
                </a:solidFill>
              </a:rPr>
              <a:t>: sets option to use a resampled image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match_method</a:t>
            </a:r>
            <a:r>
              <a:rPr lang="en-US" altLang="ko-KR" sz="163">
                <a:solidFill>
                  <a:schemeClr val="tx1"/>
                </a:solidFill>
              </a:rPr>
              <a:t>: index for the match method from </a:t>
            </a:r>
            <a:r>
              <a:rPr lang="en-US" altLang="ko-KR" sz="163" err="1">
                <a:solidFill>
                  <a:schemeClr val="tx1"/>
                </a:solidFill>
              </a:rPr>
              <a:t>opencv</a:t>
            </a:r>
            <a:r>
              <a:rPr lang="en-US" altLang="ko-KR" sz="163">
                <a:solidFill>
                  <a:schemeClr val="tx1"/>
                </a:solidFill>
              </a:rPr>
              <a:t>, e.g. cv2.TM_CCOEFF.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ref_image_ind</a:t>
            </a:r>
            <a:r>
              <a:rPr lang="en-US" altLang="ko-KR" sz="163">
                <a:solidFill>
                  <a:schemeClr val="tx1"/>
                </a:solidFill>
              </a:rPr>
              <a:t>: index of the reference image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array_column</a:t>
            </a:r>
            <a:r>
              <a:rPr lang="en-US" altLang="ko-KR" sz="163">
                <a:solidFill>
                  <a:schemeClr val="tx1"/>
                </a:solidFill>
              </a:rPr>
              <a:t>: column index of the FPA: 0 or 1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EB04757-8E6E-4BB8-B9FA-BB1113913844}"/>
              </a:ext>
            </a:extLst>
          </p:cNvPr>
          <p:cNvCxnSpPr>
            <a:cxnSpLocks/>
          </p:cNvCxnSpPr>
          <p:nvPr/>
        </p:nvCxnSpPr>
        <p:spPr>
          <a:xfrm flipH="1">
            <a:off x="3768567" y="2759234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272E00-9EEC-41BA-BCA3-4E62E49C9DA8}"/>
              </a:ext>
            </a:extLst>
          </p:cNvPr>
          <p:cNvSpPr/>
          <p:nvPr/>
        </p:nvSpPr>
        <p:spPr>
          <a:xfrm>
            <a:off x="4201720" y="4319157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template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57C9F1-DFA0-4F56-9766-92ED1DED746E}"/>
              </a:ext>
            </a:extLst>
          </p:cNvPr>
          <p:cNvCxnSpPr>
            <a:cxnSpLocks/>
          </p:cNvCxnSpPr>
          <p:nvPr/>
        </p:nvCxnSpPr>
        <p:spPr>
          <a:xfrm flipH="1">
            <a:off x="4573505" y="3709817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C308C9-AD0D-44AC-88F0-2FB61F9F82BA}"/>
              </a:ext>
            </a:extLst>
          </p:cNvPr>
          <p:cNvSpPr/>
          <p:nvPr/>
        </p:nvSpPr>
        <p:spPr>
          <a:xfrm>
            <a:off x="4196404" y="22085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Ref_image_ind</a:t>
            </a:r>
            <a:r>
              <a:rPr lang="en-US" altLang="ko-KR" sz="163">
                <a:solidFill>
                  <a:schemeClr val="tx1"/>
                </a:solidFill>
              </a:rPr>
              <a:t> = 10</a:t>
            </a: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Filearray</a:t>
            </a:r>
            <a:r>
              <a:rPr lang="en-US" altLang="ko-KR" sz="163">
                <a:solidFill>
                  <a:schemeClr val="tx1"/>
                </a:solidFill>
              </a:rPr>
              <a:t>+”.</a:t>
            </a:r>
            <a:r>
              <a:rPr lang="en-US" altLang="ko-KR" sz="163" err="1">
                <a:solidFill>
                  <a:schemeClr val="tx1"/>
                </a:solidFill>
              </a:rPr>
              <a:t>npy</a:t>
            </a:r>
            <a:r>
              <a:rPr lang="en-US" altLang="ko-KR" sz="163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Azimuth_angles</a:t>
            </a:r>
            <a:r>
              <a:rPr lang="en-US" altLang="ko-KR" sz="163">
                <a:solidFill>
                  <a:schemeClr val="tx1"/>
                </a:solidFill>
              </a:rPr>
              <a:t> of </a:t>
            </a:r>
            <a:r>
              <a:rPr lang="en-US" altLang="ko-KR" sz="163" err="1">
                <a:solidFill>
                  <a:schemeClr val="tx1"/>
                </a:solidFill>
              </a:rPr>
              <a:t>imagedata</a:t>
            </a:r>
            <a:r>
              <a:rPr lang="en-US" altLang="ko-KR" sz="163">
                <a:solidFill>
                  <a:schemeClr val="tx1"/>
                </a:solidFill>
              </a:rPr>
              <a:t> = ref[2]</a:t>
            </a:r>
          </a:p>
          <a:p>
            <a:pPr algn="ctr"/>
            <a:endParaRPr lang="en-US" altLang="ko-KR" sz="163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72FBA0-3502-454B-8328-C4011CE68DFD}"/>
              </a:ext>
            </a:extLst>
          </p:cNvPr>
          <p:cNvSpPr txBox="1"/>
          <p:nvPr/>
        </p:nvSpPr>
        <p:spPr>
          <a:xfrm>
            <a:off x="5148446" y="3371414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Run_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template_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match()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F6DB3F6-AD1C-47C8-941A-235D56BF303D}"/>
              </a:ext>
            </a:extLst>
          </p:cNvPr>
          <p:cNvCxnSpPr>
            <a:cxnSpLocks/>
          </p:cNvCxnSpPr>
          <p:nvPr/>
        </p:nvCxnSpPr>
        <p:spPr>
          <a:xfrm>
            <a:off x="4816074" y="354450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B4DB94-42A1-46F7-AFB0-2D0E8DB59A76}"/>
              </a:ext>
            </a:extLst>
          </p:cNvPr>
          <p:cNvSpPr/>
          <p:nvPr/>
        </p:nvSpPr>
        <p:spPr>
          <a:xfrm>
            <a:off x="5008595" y="4319157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Target azimuth angles (fiducial center pixel to angle)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Target elevation angles (fiducial center pixel to angle)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Azimuth positions of the lidar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006A714-6A5C-4A28-A482-6F21F046FB20}"/>
              </a:ext>
            </a:extLst>
          </p:cNvPr>
          <p:cNvCxnSpPr>
            <a:cxnSpLocks/>
          </p:cNvCxnSpPr>
          <p:nvPr/>
        </p:nvCxnSpPr>
        <p:spPr>
          <a:xfrm flipH="1">
            <a:off x="5380742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6404896-1589-466C-9773-A3205D38BE07}"/>
              </a:ext>
            </a:extLst>
          </p:cNvPr>
          <p:cNvSpPr/>
          <p:nvPr/>
        </p:nvSpPr>
        <p:spPr>
          <a:xfrm>
            <a:off x="5003641" y="22085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 template: template to match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folder: folder to load output arrays from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filearrays</a:t>
            </a:r>
            <a:r>
              <a:rPr lang="en-US" altLang="ko-KR" sz="163">
                <a:solidFill>
                  <a:schemeClr val="tx1"/>
                </a:solidFill>
              </a:rPr>
              <a:t>: array of filenames of output arrays to load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positions_deg</a:t>
            </a:r>
            <a:r>
              <a:rPr lang="en-US" altLang="ko-KR" sz="163">
                <a:solidFill>
                  <a:schemeClr val="tx1"/>
                </a:solidFill>
              </a:rPr>
              <a:t>: positions of the stage  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positions = zip(*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sorted_positions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sorted_positions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 = sorted(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positions_dict.items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(), key=lambda x: x[1])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array_column</a:t>
            </a:r>
            <a:r>
              <a:rPr lang="en-US" altLang="ko-KR" sz="163">
                <a:solidFill>
                  <a:schemeClr val="tx1"/>
                </a:solidFill>
              </a:rPr>
              <a:t>: the FPA column number (0 or 1) 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[0, 1]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match_method</a:t>
            </a:r>
            <a:r>
              <a:rPr lang="en-US" altLang="ko-KR" sz="163">
                <a:solidFill>
                  <a:schemeClr val="tx1"/>
                </a:solidFill>
              </a:rPr>
              <a:t>: the match method, indicated with a number from cv2 (</a:t>
            </a:r>
            <a:r>
              <a:rPr lang="en-US" altLang="ko-KR" sz="163" err="1">
                <a:solidFill>
                  <a:schemeClr val="tx1"/>
                </a:solidFill>
              </a:rPr>
              <a:t>opencv</a:t>
            </a:r>
            <a:r>
              <a:rPr lang="en-US" altLang="ko-KR" sz="163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use_resampled</a:t>
            </a:r>
            <a:r>
              <a:rPr lang="en-US" altLang="ko-KR" sz="163">
                <a:solidFill>
                  <a:schemeClr val="tx1"/>
                </a:solidFill>
              </a:rPr>
              <a:t>: option to resample angles, using </a:t>
            </a:r>
            <a:r>
              <a:rPr lang="en-US" altLang="ko-KR" sz="163" err="1">
                <a:solidFill>
                  <a:schemeClr val="tx1"/>
                </a:solidFill>
              </a:rPr>
              <a:t>resampled_spacing_deg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elevation_angles_deg</a:t>
            </a:r>
            <a:r>
              <a:rPr lang="en-US" altLang="ko-KR" sz="163">
                <a:solidFill>
                  <a:schemeClr val="tx1"/>
                </a:solidFill>
              </a:rPr>
              <a:t>: the elevation angles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resampled_spacing_deg</a:t>
            </a:r>
            <a:r>
              <a:rPr lang="en-US" altLang="ko-KR" sz="163">
                <a:solidFill>
                  <a:schemeClr val="tx1"/>
                </a:solidFill>
              </a:rPr>
              <a:t>: the spacing when resampling. See option '</a:t>
            </a:r>
            <a:r>
              <a:rPr lang="en-US" altLang="ko-KR" sz="163" err="1">
                <a:solidFill>
                  <a:schemeClr val="tx1"/>
                </a:solidFill>
              </a:rPr>
              <a:t>use_resampled</a:t>
            </a:r>
            <a:r>
              <a:rPr lang="en-US" altLang="ko-KR" sz="163">
                <a:solidFill>
                  <a:schemeClr val="tx1"/>
                </a:solidFill>
              </a:rPr>
              <a:t>'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blur: factor for blurring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show_positions</a:t>
            </a:r>
            <a:r>
              <a:rPr lang="en-US" altLang="ko-KR" sz="163">
                <a:solidFill>
                  <a:schemeClr val="tx1"/>
                </a:solidFill>
              </a:rPr>
              <a:t>: option to show position in the plot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show_zoom</a:t>
            </a:r>
            <a:r>
              <a:rPr lang="en-US" altLang="ko-KR" sz="163">
                <a:solidFill>
                  <a:schemeClr val="tx1"/>
                </a:solidFill>
              </a:rPr>
              <a:t>: option to show zoom in the plot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show_correlations</a:t>
            </a:r>
            <a:r>
              <a:rPr lang="en-US" altLang="ko-KR" sz="163">
                <a:solidFill>
                  <a:schemeClr val="tx1"/>
                </a:solidFill>
              </a:rPr>
              <a:t>: option to show correlations in the plot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1CF8FC-D32F-4F4E-B59A-E2448C67EE23}"/>
              </a:ext>
            </a:extLst>
          </p:cNvPr>
          <p:cNvCxnSpPr>
            <a:cxnSpLocks/>
          </p:cNvCxnSpPr>
          <p:nvPr/>
        </p:nvCxnSpPr>
        <p:spPr>
          <a:xfrm flipH="1">
            <a:off x="4578822" y="2754068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0CD1E69-2C43-4AD8-B024-ABD9DFB06651}"/>
              </a:ext>
            </a:extLst>
          </p:cNvPr>
          <p:cNvCxnSpPr>
            <a:cxnSpLocks/>
          </p:cNvCxnSpPr>
          <p:nvPr/>
        </p:nvCxnSpPr>
        <p:spPr>
          <a:xfrm flipH="1">
            <a:off x="5384195" y="2761490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B3415F5-48CE-47D9-AC18-455C61339D1A}"/>
              </a:ext>
            </a:extLst>
          </p:cNvPr>
          <p:cNvSpPr txBox="1"/>
          <p:nvPr/>
        </p:nvSpPr>
        <p:spPr>
          <a:xfrm>
            <a:off x="5946153" y="3369344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Calc_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fit()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DB293CF-F0A0-4EF4-8E94-A9E7F3780CBF}"/>
              </a:ext>
            </a:extLst>
          </p:cNvPr>
          <p:cNvCxnSpPr>
            <a:cxnSpLocks/>
          </p:cNvCxnSpPr>
          <p:nvPr/>
        </p:nvCxnSpPr>
        <p:spPr>
          <a:xfrm>
            <a:off x="5622949" y="3545716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0EAF562-91C2-4CBE-9C82-1048E7E95CA3}"/>
              </a:ext>
            </a:extLst>
          </p:cNvPr>
          <p:cNvCxnSpPr>
            <a:cxnSpLocks/>
          </p:cNvCxnSpPr>
          <p:nvPr/>
        </p:nvCxnSpPr>
        <p:spPr>
          <a:xfrm flipH="1">
            <a:off x="6186801" y="2754068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DADB13F-05E3-4F0D-87AA-7A4762B1E54F}"/>
              </a:ext>
            </a:extLst>
          </p:cNvPr>
          <p:cNvSpPr/>
          <p:nvPr/>
        </p:nvSpPr>
        <p:spPr>
          <a:xfrm>
            <a:off x="5808563" y="22085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Fid_azim</a:t>
            </a:r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center fiducial angle</a:t>
            </a:r>
          </a:p>
          <a:p>
            <a:pPr algn="ctr"/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Fid_elevs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  center fiducial angle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 err="1">
                <a:solidFill>
                  <a:schemeClr val="tx1"/>
                </a:solidFill>
              </a:rPr>
              <a:t>positions_deg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gonio_tilt_deg</a:t>
            </a:r>
            <a:r>
              <a:rPr lang="en-US" altLang="ko-KR" sz="163">
                <a:solidFill>
                  <a:schemeClr val="tx1"/>
                </a:solidFill>
              </a:rPr>
              <a:t>): positions of the stage  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positions = zip(*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sorted_positions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sorted_positions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 = sorted(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positions_dict.items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(), key=lambda x: x[1])</a:t>
            </a:r>
          </a:p>
          <a:p>
            <a:pPr algn="ctr"/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fit_range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  validate template match score for individual scan data</a:t>
            </a:r>
            <a:endParaRPr lang="en-US" altLang="ko-KR" sz="163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860AC1-5815-4941-BDBD-E6E979335AFC}"/>
              </a:ext>
            </a:extLst>
          </p:cNvPr>
          <p:cNvCxnSpPr>
            <a:cxnSpLocks/>
          </p:cNvCxnSpPr>
          <p:nvPr/>
        </p:nvCxnSpPr>
        <p:spPr>
          <a:xfrm flipH="1">
            <a:off x="6190949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721F217-A891-4E2B-A26A-AFFDBF4CB5AF}"/>
              </a:ext>
            </a:extLst>
          </p:cNvPr>
          <p:cNvSpPr/>
          <p:nvPr/>
        </p:nvSpPr>
        <p:spPr>
          <a:xfrm>
            <a:off x="5815470" y="4315766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 skew line fit: </a:t>
            </a:r>
            <a:r>
              <a:rPr lang="en-US" altLang="ko-KR" sz="163" err="1">
                <a:solidFill>
                  <a:schemeClr val="tx1"/>
                </a:solidFill>
              </a:rPr>
              <a:t>numpy</a:t>
            </a:r>
            <a:r>
              <a:rPr lang="en-US" altLang="ko-KR" sz="163">
                <a:solidFill>
                  <a:schemeClr val="tx1"/>
                </a:solidFill>
              </a:rPr>
              <a:t> array of polynomial fit coefficients of the skew line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fov</a:t>
            </a:r>
            <a:r>
              <a:rPr lang="en-US" altLang="ko-KR" sz="163">
                <a:solidFill>
                  <a:schemeClr val="tx1"/>
                </a:solidFill>
              </a:rPr>
              <a:t> line fit: </a:t>
            </a:r>
            <a:r>
              <a:rPr lang="en-US" altLang="ko-KR" sz="163" err="1">
                <a:solidFill>
                  <a:schemeClr val="tx1"/>
                </a:solidFill>
              </a:rPr>
              <a:t>numpy</a:t>
            </a:r>
            <a:r>
              <a:rPr lang="en-US" altLang="ko-KR" sz="163">
                <a:solidFill>
                  <a:schemeClr val="tx1"/>
                </a:solidFill>
              </a:rPr>
              <a:t> array of polynomial fit coefficients of the field-of-view line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5977D1-5FDD-4164-91D0-CDDBD8DF7DA7}"/>
              </a:ext>
            </a:extLst>
          </p:cNvPr>
          <p:cNvSpPr txBox="1"/>
          <p:nvPr/>
        </p:nvSpPr>
        <p:spPr>
          <a:xfrm>
            <a:off x="6744849" y="3369344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Calc_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expected_ target_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elevation()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0146ED4-F0F7-426E-9BEF-F91681765292}"/>
              </a:ext>
            </a:extLst>
          </p:cNvPr>
          <p:cNvCxnSpPr>
            <a:cxnSpLocks/>
          </p:cNvCxnSpPr>
          <p:nvPr/>
        </p:nvCxnSpPr>
        <p:spPr>
          <a:xfrm>
            <a:off x="6420584" y="3546016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AE194C-0C35-4DD9-B757-6AA829ACF326}"/>
              </a:ext>
            </a:extLst>
          </p:cNvPr>
          <p:cNvSpPr/>
          <p:nvPr/>
        </p:nvSpPr>
        <p:spPr>
          <a:xfrm>
            <a:off x="6604999" y="2206521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target_r_m</a:t>
            </a:r>
            <a:r>
              <a:rPr lang="en-US" altLang="ko-KR" sz="163">
                <a:solidFill>
                  <a:schemeClr val="tx1"/>
                </a:solidFill>
              </a:rPr>
              <a:t>: r-coordinate of the target 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3" err="1">
                <a:solidFill>
                  <a:schemeClr val="tx1"/>
                </a:solidFill>
              </a:rPr>
              <a:t>Range_guess</a:t>
            </a:r>
            <a:r>
              <a:rPr lang="en-US" altLang="ko-KR" sz="163">
                <a:solidFill>
                  <a:schemeClr val="tx1"/>
                </a:solidFill>
              </a:rPr>
              <a:t> = 21.7(meters)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target_z_m</a:t>
            </a:r>
            <a:r>
              <a:rPr lang="en-US" altLang="ko-KR" sz="163">
                <a:solidFill>
                  <a:schemeClr val="tx1"/>
                </a:solidFill>
              </a:rPr>
              <a:t>: z-coordinate of the target = 0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zoffset_m</a:t>
            </a:r>
            <a:r>
              <a:rPr lang="en-US" altLang="ko-KR" sz="163">
                <a:solidFill>
                  <a:schemeClr val="tx1"/>
                </a:solidFill>
              </a:rPr>
              <a:t>: z-offset in meters = 0.10505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gonio_tilt_deg</a:t>
            </a:r>
            <a:r>
              <a:rPr lang="en-US" altLang="ko-KR" sz="163">
                <a:solidFill>
                  <a:schemeClr val="tx1"/>
                </a:solidFill>
              </a:rPr>
              <a:t>: gonio tilt in degrees = 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4502DB-7CF4-4413-802A-874C66E12733}"/>
              </a:ext>
            </a:extLst>
          </p:cNvPr>
          <p:cNvSpPr txBox="1"/>
          <p:nvPr/>
        </p:nvSpPr>
        <p:spPr>
          <a:xfrm>
            <a:off x="7531009" y="3369344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 err="1">
                <a:solidFill>
                  <a:schemeClr val="tx1"/>
                </a:solidFill>
              </a:rPr>
              <a:t>Polyfit</a:t>
            </a:r>
            <a:r>
              <a:rPr lang="en-US" altLang="ko-KR" sz="569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E64D8E0-BEBF-4A84-BA41-FC5F43E7722B}"/>
              </a:ext>
            </a:extLst>
          </p:cNvPr>
          <p:cNvCxnSpPr>
            <a:cxnSpLocks/>
          </p:cNvCxnSpPr>
          <p:nvPr/>
        </p:nvCxnSpPr>
        <p:spPr>
          <a:xfrm>
            <a:off x="7219352" y="354801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B8559E6-D620-4AE7-B13E-874D42350670}"/>
              </a:ext>
            </a:extLst>
          </p:cNvPr>
          <p:cNvSpPr/>
          <p:nvPr/>
        </p:nvSpPr>
        <p:spPr>
          <a:xfrm>
            <a:off x="7400728" y="2206521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Target_elevation_expected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Target_elevation_angles_deg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Positions_deg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Target_azimuth_angles_deg</a:t>
            </a:r>
            <a:endParaRPr lang="en-US" altLang="ko-KR" sz="163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D12F8A1-AC07-497B-B1F7-10E4CB45C947}"/>
              </a:ext>
            </a:extLst>
          </p:cNvPr>
          <p:cNvCxnSpPr>
            <a:cxnSpLocks/>
          </p:cNvCxnSpPr>
          <p:nvPr/>
        </p:nvCxnSpPr>
        <p:spPr>
          <a:xfrm flipH="1">
            <a:off x="6992120" y="2759234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623A5EE-3A5E-4431-A0FF-754E825FBF4B}"/>
              </a:ext>
            </a:extLst>
          </p:cNvPr>
          <p:cNvCxnSpPr>
            <a:cxnSpLocks/>
          </p:cNvCxnSpPr>
          <p:nvPr/>
        </p:nvCxnSpPr>
        <p:spPr>
          <a:xfrm flipH="1">
            <a:off x="7768259" y="2759234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7730D06-B3FC-4218-9BE7-4A4C5C1CE44D}"/>
              </a:ext>
            </a:extLst>
          </p:cNvPr>
          <p:cNvCxnSpPr>
            <a:cxnSpLocks/>
          </p:cNvCxnSpPr>
          <p:nvPr/>
        </p:nvCxnSpPr>
        <p:spPr>
          <a:xfrm flipH="1">
            <a:off x="6994274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6E83487-0C3E-4053-B245-3B03468982A6}"/>
              </a:ext>
            </a:extLst>
          </p:cNvPr>
          <p:cNvSpPr/>
          <p:nvPr/>
        </p:nvSpPr>
        <p:spPr>
          <a:xfrm>
            <a:off x="6613661" y="4315766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Expected target elevation angles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CFA1D50-766D-44EA-BD5E-E496F9ED44E1}"/>
              </a:ext>
            </a:extLst>
          </p:cNvPr>
          <p:cNvCxnSpPr>
            <a:cxnSpLocks/>
          </p:cNvCxnSpPr>
          <p:nvPr/>
        </p:nvCxnSpPr>
        <p:spPr>
          <a:xfrm flipH="1">
            <a:off x="7775754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0D07DDD-4057-4727-BDD8-07D1B06939C8}"/>
              </a:ext>
            </a:extLst>
          </p:cNvPr>
          <p:cNvSpPr/>
          <p:nvPr/>
        </p:nvSpPr>
        <p:spPr>
          <a:xfrm>
            <a:off x="7407749" y="4315766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Skew_line_fit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Fov_line_fit</a:t>
            </a:r>
            <a:endParaRPr lang="en-US" altLang="ko-KR" sz="163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A89B93C-E61C-411F-9F2B-E5BE697E8ACE}"/>
              </a:ext>
            </a:extLst>
          </p:cNvPr>
          <p:cNvCxnSpPr>
            <a:cxnSpLocks/>
          </p:cNvCxnSpPr>
          <p:nvPr/>
        </p:nvCxnSpPr>
        <p:spPr>
          <a:xfrm>
            <a:off x="8005511" y="354450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2D68267-F23F-4C89-800C-33F1D3060880}"/>
              </a:ext>
            </a:extLst>
          </p:cNvPr>
          <p:cNvSpPr txBox="1"/>
          <p:nvPr/>
        </p:nvSpPr>
        <p:spPr>
          <a:xfrm>
            <a:off x="8330188" y="3363563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Run_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rot_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tracker()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50EB2DE-5988-4CF2-89C9-832DA778F7DE}"/>
              </a:ext>
            </a:extLst>
          </p:cNvPr>
          <p:cNvCxnSpPr>
            <a:cxnSpLocks/>
          </p:cNvCxnSpPr>
          <p:nvPr/>
        </p:nvCxnSpPr>
        <p:spPr>
          <a:xfrm flipH="1">
            <a:off x="8577484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B50111-E283-4C78-B619-516B83192E84}"/>
              </a:ext>
            </a:extLst>
          </p:cNvPr>
          <p:cNvSpPr/>
          <p:nvPr/>
        </p:nvSpPr>
        <p:spPr>
          <a:xfrm>
            <a:off x="8196871" y="4315766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Sine_azim_fit.x</a:t>
            </a:r>
            <a:endParaRPr lang="en-US" altLang="ko-KR" sz="163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FF8A16-C481-4874-B246-F2A6ADDB3D2E}"/>
              </a:ext>
            </a:extLst>
          </p:cNvPr>
          <p:cNvSpPr/>
          <p:nvPr/>
        </p:nvSpPr>
        <p:spPr>
          <a:xfrm>
            <a:off x="8186887" y="2206521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transceiver: Transceiver('MR') or Transceiver('LR')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fid_ind: which fiducial key from configs to use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logging_config: dict with logging config values e.g. load_intrinsic_test_config(os.fspath(logging_config_path), globs=globals())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process_config: dict with ical process config values e.g. load_intrinsic_test_config(os.fspath(ical_config_path), globs=globals())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logfolder_path: Path to folder containing gmapd swath images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manual_offset_px: offset of center of template in +x (right), +y (down)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adjust_offset: flag to allow readjustment of template center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valid_stdevs: float for how many standard deviations from others a template match can be to be used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gonio_folder: Path to folder containing numpy array of gmapd swath images from gonio scan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4834CB5-99AA-4830-A31A-A401096CE798}"/>
              </a:ext>
            </a:extLst>
          </p:cNvPr>
          <p:cNvCxnSpPr>
            <a:cxnSpLocks/>
          </p:cNvCxnSpPr>
          <p:nvPr/>
        </p:nvCxnSpPr>
        <p:spPr>
          <a:xfrm flipH="1">
            <a:off x="8567027" y="2759234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BF21318-2034-41AE-AAD1-5463C1F6F221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9041116" y="3544195"/>
            <a:ext cx="182977" cy="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8B3C34-7DAE-4CAF-8F37-FDCF18605293}"/>
              </a:ext>
            </a:extLst>
          </p:cNvPr>
          <p:cNvSpPr/>
          <p:nvPr/>
        </p:nvSpPr>
        <p:spPr>
          <a:xfrm>
            <a:off x="9224093" y="3369344"/>
            <a:ext cx="613743" cy="35186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6" err="1">
                <a:solidFill>
                  <a:schemeClr val="tx1"/>
                </a:solidFill>
              </a:rPr>
              <a:t>Azimuth_offset_rad</a:t>
            </a:r>
            <a:endParaRPr lang="en-US" altLang="ko-KR" sz="406">
              <a:solidFill>
                <a:schemeClr val="tx1"/>
              </a:solidFill>
            </a:endParaRPr>
          </a:p>
          <a:p>
            <a:pPr algn="ctr"/>
            <a:r>
              <a:rPr lang="en-US" altLang="ko-KR" sz="406" err="1">
                <a:solidFill>
                  <a:schemeClr val="tx1"/>
                </a:solidFill>
              </a:rPr>
              <a:t>Elevation_rad</a:t>
            </a:r>
            <a:endParaRPr lang="en-US" altLang="ko-KR" sz="40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0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5391E1-3A6F-4949-80BB-14ED96F58E23}"/>
              </a:ext>
            </a:extLst>
          </p:cNvPr>
          <p:cNvSpPr txBox="1"/>
          <p:nvPr/>
        </p:nvSpPr>
        <p:spPr>
          <a:xfrm>
            <a:off x="85381" y="193435"/>
            <a:ext cx="471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00">
                <a:latin typeface="+mn-ea"/>
                <a:ea typeface="+mn-ea"/>
              </a:defRPr>
            </a:lvl1pPr>
          </a:lstStyle>
          <a:p>
            <a:r>
              <a:rPr lang="en-US" altLang="ko-KR"/>
              <a:t>Geometric Calibration Data </a:t>
            </a:r>
            <a:r>
              <a:rPr lang="en-US" altLang="ko-KR" err="1"/>
              <a:t>Input/Output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9B522B-9754-44AC-A684-92091C9D93B8}"/>
              </a:ext>
            </a:extLst>
          </p:cNvPr>
          <p:cNvSpPr/>
          <p:nvPr/>
        </p:nvSpPr>
        <p:spPr>
          <a:xfrm>
            <a:off x="3271065" y="2200332"/>
            <a:ext cx="1418996" cy="2100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">
              <a:solidFill>
                <a:schemeClr val="tx1"/>
              </a:solidFill>
            </a:endParaRPr>
          </a:p>
          <a:p>
            <a:pPr algn="ctr"/>
            <a:r>
              <a:rPr lang="en-US" altLang="ko-KR" sz="100">
                <a:solidFill>
                  <a:schemeClr val="tx1"/>
                </a:solidFill>
              </a:rPr>
              <a:t>       </a:t>
            </a:r>
            <a:r>
              <a:rPr lang="en-US" altLang="ko-KR" sz="731">
                <a:solidFill>
                  <a:schemeClr val="tx1"/>
                </a:solidFill>
              </a:rPr>
              <a:t>Center X,Y difference</a:t>
            </a: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coordinate in pixels</a:t>
            </a:r>
            <a:endParaRPr lang="en-US" altLang="ko-KR" sz="1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99E65B-1ED4-47CA-8FBA-6288D469DEB5}"/>
              </a:ext>
            </a:extLst>
          </p:cNvPr>
          <p:cNvSpPr/>
          <p:nvPr/>
        </p:nvSpPr>
        <p:spPr>
          <a:xfrm>
            <a:off x="5421065" y="2200331"/>
            <a:ext cx="1418996" cy="2100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">
              <a:solidFill>
                <a:schemeClr val="tx1"/>
              </a:solidFill>
            </a:endParaRP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Skew fit</a:t>
            </a: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FOV fit</a:t>
            </a: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Azimuth offset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4C488BF-017C-4D07-916F-F45F806AB8E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690060" y="3250381"/>
            <a:ext cx="7310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59756-5E89-4BEB-BD51-FE99C46F6F6C}"/>
              </a:ext>
            </a:extLst>
          </p:cNvPr>
          <p:cNvSpPr txBox="1"/>
          <p:nvPr/>
        </p:nvSpPr>
        <p:spPr>
          <a:xfrm>
            <a:off x="4799091" y="3025318"/>
            <a:ext cx="474131" cy="192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650" err="1">
                <a:latin typeface="+mn-ea"/>
                <a:ea typeface="+mn-ea"/>
              </a:rPr>
              <a:t>Calc_fit</a:t>
            </a:r>
            <a:endParaRPr lang="ko-KR" altLang="en-US" sz="650"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9CFE21-CFF6-4DC6-9B39-363001C19262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2393443" y="3250380"/>
            <a:ext cx="87762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96D91-D2CE-426B-847C-77BFF1038A18}"/>
              </a:ext>
            </a:extLst>
          </p:cNvPr>
          <p:cNvSpPr txBox="1"/>
          <p:nvPr/>
        </p:nvSpPr>
        <p:spPr>
          <a:xfrm>
            <a:off x="2398611" y="3025318"/>
            <a:ext cx="855795" cy="19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650" err="1">
                <a:latin typeface="+mn-ea"/>
                <a:ea typeface="+mn-ea"/>
              </a:rPr>
              <a:t>Match_template</a:t>
            </a:r>
            <a:endParaRPr lang="ko-KR" altLang="en-US" sz="65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7EF6-CD4F-41E8-A2B3-D5F0EE1582AF}"/>
              </a:ext>
            </a:extLst>
          </p:cNvPr>
          <p:cNvSpPr/>
          <p:nvPr/>
        </p:nvSpPr>
        <p:spPr>
          <a:xfrm>
            <a:off x="974447" y="2200330"/>
            <a:ext cx="1418996" cy="2100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">
              <a:solidFill>
                <a:schemeClr val="tx1"/>
              </a:solidFill>
            </a:endParaRPr>
          </a:p>
          <a:p>
            <a:pPr algn="ctr"/>
            <a:r>
              <a:rPr lang="en-US" altLang="ko-KR" sz="100">
                <a:solidFill>
                  <a:schemeClr val="tx1"/>
                </a:solidFill>
              </a:rPr>
              <a:t>       </a:t>
            </a:r>
            <a:r>
              <a:rPr lang="en-US" altLang="ko-KR" sz="731">
                <a:solidFill>
                  <a:schemeClr val="tx1"/>
                </a:solidFill>
              </a:rPr>
              <a:t>GT image, angle data</a:t>
            </a: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Input image data</a:t>
            </a:r>
            <a:endParaRPr lang="en-US" altLang="ko-KR" sz="1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7E650D-9A4A-4BAB-A4AF-ACCE5AB5E043}"/>
              </a:ext>
            </a:extLst>
          </p:cNvPr>
          <p:cNvCxnSpPr>
            <a:cxnSpLocks/>
          </p:cNvCxnSpPr>
          <p:nvPr/>
        </p:nvCxnSpPr>
        <p:spPr>
          <a:xfrm flipV="1">
            <a:off x="6840060" y="3250380"/>
            <a:ext cx="7310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723CF-F73B-40AD-A491-5532B39D73F8}"/>
              </a:ext>
            </a:extLst>
          </p:cNvPr>
          <p:cNvSpPr txBox="1"/>
          <p:nvPr/>
        </p:nvSpPr>
        <p:spPr>
          <a:xfrm>
            <a:off x="6910991" y="2919893"/>
            <a:ext cx="584067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650">
                <a:latin typeface="+mn-ea"/>
                <a:ea typeface="+mn-ea"/>
              </a:rPr>
              <a:t>Number rounding</a:t>
            </a:r>
            <a:endParaRPr lang="ko-KR" altLang="en-US" sz="650"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A6B04D-CFAB-472F-AA73-694FAD7BA67B}"/>
              </a:ext>
            </a:extLst>
          </p:cNvPr>
          <p:cNvSpPr/>
          <p:nvPr/>
        </p:nvSpPr>
        <p:spPr>
          <a:xfrm>
            <a:off x="7569839" y="2205455"/>
            <a:ext cx="1418996" cy="2100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">
              <a:solidFill>
                <a:schemeClr val="tx1"/>
              </a:solidFill>
            </a:endParaRPr>
          </a:p>
          <a:p>
            <a:pPr algn="ctr"/>
            <a:r>
              <a:rPr lang="en-US" altLang="ko-KR" sz="731" err="1">
                <a:solidFill>
                  <a:schemeClr val="tx1"/>
                </a:solidFill>
              </a:rPr>
              <a:t>elevation_rad</a:t>
            </a:r>
            <a:endParaRPr lang="en-US" altLang="ko-KR" sz="731">
              <a:solidFill>
                <a:schemeClr val="tx1"/>
              </a:solidFill>
            </a:endParaRPr>
          </a:p>
          <a:p>
            <a:pPr algn="ctr"/>
            <a:r>
              <a:rPr lang="en-US" altLang="ko-KR" sz="731" err="1">
                <a:solidFill>
                  <a:schemeClr val="tx1"/>
                </a:solidFill>
              </a:rPr>
              <a:t>Azimuthh_offset_rad</a:t>
            </a:r>
            <a:endParaRPr lang="en-US" altLang="ko-KR" sz="73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2CD59-2CFE-4A53-8F05-0075E2986446}"/>
              </a:ext>
            </a:extLst>
          </p:cNvPr>
          <p:cNvSpPr txBox="1"/>
          <p:nvPr/>
        </p:nvSpPr>
        <p:spPr>
          <a:xfrm>
            <a:off x="8104988" y="1220954"/>
            <a:ext cx="936129" cy="160262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975">
                <a:solidFill>
                  <a:schemeClr val="tx1"/>
                </a:solidFill>
              </a:rPr>
              <a:t>Function </a:t>
            </a:r>
            <a:endParaRPr lang="ko-KR" altLang="en-US" sz="975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115746-A941-4AFB-A98E-25E9BBC5FB59}"/>
              </a:ext>
            </a:extLst>
          </p:cNvPr>
          <p:cNvSpPr/>
          <p:nvPr/>
        </p:nvSpPr>
        <p:spPr>
          <a:xfrm>
            <a:off x="8104988" y="1411076"/>
            <a:ext cx="936129" cy="160262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>
                <a:solidFill>
                  <a:schemeClr val="tx1"/>
                </a:solidFill>
              </a:rPr>
              <a:t>Data</a:t>
            </a:r>
            <a:endParaRPr lang="ko-KR" altLang="en-US" sz="975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AC6BC9-BE82-47D5-96BA-4FF48F78B3A1}"/>
              </a:ext>
            </a:extLst>
          </p:cNvPr>
          <p:cNvSpPr txBox="1"/>
          <p:nvPr/>
        </p:nvSpPr>
        <p:spPr>
          <a:xfrm>
            <a:off x="7585866" y="2195206"/>
            <a:ext cx="1872260" cy="2423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975">
                <a:latin typeface="+mn-ea"/>
                <a:ea typeface="+mn-ea"/>
              </a:rPr>
              <a:t>.</a:t>
            </a:r>
            <a:r>
              <a:rPr lang="en-US" altLang="ko-KR" sz="975" err="1">
                <a:latin typeface="+mn-ea"/>
                <a:ea typeface="+mn-ea"/>
              </a:rPr>
              <a:t>yaml</a:t>
            </a:r>
            <a:r>
              <a:rPr lang="en-US" altLang="ko-KR" sz="975">
                <a:latin typeface="+mn-ea"/>
                <a:ea typeface="+mn-ea"/>
              </a:rPr>
              <a:t> file</a:t>
            </a:r>
            <a:endParaRPr lang="ko-KR" altLang="en-US" sz="975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F4D93-7A92-473C-B369-255520AD9B3D}"/>
              </a:ext>
            </a:extLst>
          </p:cNvPr>
          <p:cNvSpPr txBox="1"/>
          <p:nvPr/>
        </p:nvSpPr>
        <p:spPr>
          <a:xfrm>
            <a:off x="952594" y="2191023"/>
            <a:ext cx="1872260" cy="2423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975">
                <a:latin typeface="+mn-ea"/>
                <a:ea typeface="+mn-ea"/>
              </a:rPr>
              <a:t>.</a:t>
            </a:r>
            <a:r>
              <a:rPr lang="en-US" altLang="ko-KR" sz="975" err="1">
                <a:latin typeface="+mn-ea"/>
                <a:ea typeface="+mn-ea"/>
              </a:rPr>
              <a:t>npy</a:t>
            </a:r>
            <a:r>
              <a:rPr lang="en-US" altLang="ko-KR" sz="975">
                <a:latin typeface="+mn-ea"/>
                <a:ea typeface="+mn-ea"/>
              </a:rPr>
              <a:t> file</a:t>
            </a:r>
            <a:endParaRPr lang="ko-KR" altLang="en-US" sz="975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15172-45CD-4D08-8100-92181D8239BE}"/>
              </a:ext>
            </a:extLst>
          </p:cNvPr>
          <p:cNvSpPr txBox="1"/>
          <p:nvPr/>
        </p:nvSpPr>
        <p:spPr>
          <a:xfrm>
            <a:off x="1348255" y="4854403"/>
            <a:ext cx="63511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lt"/>
              </a:rPr>
              <a:t>Capture</a:t>
            </a:r>
            <a:endParaRPr lang="ko-KR" altLang="en-US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0E4DD-25DE-4FD7-AFDD-E51D6B5BF047}"/>
              </a:ext>
            </a:extLst>
          </p:cNvPr>
          <p:cNvSpPr txBox="1"/>
          <p:nvPr/>
        </p:nvSpPr>
        <p:spPr>
          <a:xfrm>
            <a:off x="3006248" y="4854403"/>
            <a:ext cx="9605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lt"/>
                <a:ea typeface="+mn-ea"/>
              </a:rPr>
              <a:t>GMAPD </a:t>
            </a:r>
            <a:r>
              <a:rPr lang="ko-KR" altLang="en-US">
                <a:latin typeface="+mj-lt"/>
                <a:ea typeface="+mn-ea"/>
              </a:rPr>
              <a:t>변환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834C82-BC02-40B4-93C3-D361163A277D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1983365" y="4992903"/>
            <a:ext cx="10228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B47F10-F1C1-4880-BE2F-3098FDAE9D7F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3966767" y="4992902"/>
            <a:ext cx="6244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EF5D728-2D73-47A2-A222-762C71D075A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1983365" y="4992903"/>
            <a:ext cx="1022882" cy="78323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0A6827-A9A5-4A24-9B6D-82E778B9F65A}"/>
              </a:ext>
            </a:extLst>
          </p:cNvPr>
          <p:cNvSpPr txBox="1"/>
          <p:nvPr/>
        </p:nvSpPr>
        <p:spPr>
          <a:xfrm>
            <a:off x="3006247" y="5637636"/>
            <a:ext cx="115127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lt"/>
                <a:ea typeface="+mn-ea"/>
              </a:rPr>
              <a:t>Range</a:t>
            </a:r>
            <a:r>
              <a:rPr lang="ko-KR" altLang="en-US">
                <a:latin typeface="+mj-lt"/>
                <a:ea typeface="+mn-ea"/>
              </a:rPr>
              <a:t> </a:t>
            </a:r>
            <a:r>
              <a:rPr lang="en-US" altLang="ko-KR">
                <a:latin typeface="+mj-lt"/>
                <a:ea typeface="+mn-ea"/>
              </a:rPr>
              <a:t>data </a:t>
            </a:r>
            <a:r>
              <a:rPr lang="ko-KR" altLang="en-US">
                <a:latin typeface="+mj-lt"/>
                <a:ea typeface="+mn-ea"/>
              </a:rPr>
              <a:t>변환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3EBF051-00E9-45A3-83DE-BE21D02F144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57524" y="5763633"/>
            <a:ext cx="424654" cy="125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871AE3-AECC-487D-A287-DA770D97656A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6388067" y="5776136"/>
            <a:ext cx="490790" cy="109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93637C-604D-4A45-9F22-C10B5C14CE4A}"/>
              </a:ext>
            </a:extLst>
          </p:cNvPr>
          <p:cNvSpPr txBox="1"/>
          <p:nvPr/>
        </p:nvSpPr>
        <p:spPr>
          <a:xfrm>
            <a:off x="6878857" y="4854403"/>
            <a:ext cx="1766830" cy="276999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lt"/>
                <a:ea typeface="+mn-ea"/>
              </a:rPr>
              <a:t>Geometric Parameters</a:t>
            </a:r>
            <a:r>
              <a:rPr lang="ko-KR" altLang="en-US">
                <a:latin typeface="+mj-lt"/>
                <a:ea typeface="+mn-ea"/>
              </a:rPr>
              <a:t>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371C98-AD4D-47D2-8E3D-FC0D8AB611CD}"/>
              </a:ext>
            </a:extLst>
          </p:cNvPr>
          <p:cNvSpPr txBox="1"/>
          <p:nvPr/>
        </p:nvSpPr>
        <p:spPr>
          <a:xfrm>
            <a:off x="6878857" y="5637636"/>
            <a:ext cx="1656223" cy="276999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lt"/>
                <a:ea typeface="+mn-ea"/>
              </a:rPr>
              <a:t>Ranging Parameters</a:t>
            </a:r>
            <a:r>
              <a:rPr lang="ko-KR" altLang="en-US">
                <a:latin typeface="+mj-lt"/>
                <a:ea typeface="+mn-ea"/>
              </a:rPr>
              <a:t> 생성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5B199CB-1697-4D06-85A9-C84E8443A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9" t="1" b="35911"/>
          <a:stretch/>
        </p:blipFill>
        <p:spPr>
          <a:xfrm>
            <a:off x="4591197" y="5390443"/>
            <a:ext cx="1796870" cy="7933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8D1CCBE-89BA-4432-BCF2-44ED256F4400}"/>
              </a:ext>
            </a:extLst>
          </p:cNvPr>
          <p:cNvSpPr txBox="1"/>
          <p:nvPr/>
        </p:nvSpPr>
        <p:spPr>
          <a:xfrm>
            <a:off x="4565897" y="5882039"/>
            <a:ext cx="694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+mj-lt"/>
                <a:ea typeface="+mj-ea"/>
              </a:rPr>
              <a:t>Depth Map</a:t>
            </a:r>
            <a:endParaRPr lang="ko-KR" altLang="en-US" sz="1000">
              <a:solidFill>
                <a:schemeClr val="bg1"/>
              </a:solidFill>
              <a:latin typeface="+mj-lt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3356BBA-744A-4F46-AF81-8EF081AC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97" y="4640449"/>
            <a:ext cx="1659735" cy="7049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3B1F7D1-AC4A-483D-8A90-45944A15B19E}"/>
              </a:ext>
            </a:extLst>
          </p:cNvPr>
          <p:cNvSpPr txBox="1"/>
          <p:nvPr/>
        </p:nvSpPr>
        <p:spPr>
          <a:xfrm>
            <a:off x="4565897" y="5082197"/>
            <a:ext cx="80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+mj-lt"/>
                <a:ea typeface="+mj-ea"/>
              </a:rPr>
              <a:t>Intensity Map</a:t>
            </a:r>
            <a:endParaRPr lang="ko-KR" altLang="en-US" sz="100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D36B5F4-89E3-48C3-B5E0-A7FAF02AE1BC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>
            <a:off x="6250932" y="4992902"/>
            <a:ext cx="62792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0637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3월경영회의(SD사업부)_090306">
  <a:themeElements>
    <a:clrScheme name="3월경영회의(SD사업부)_0903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월경영회의(SD사업부)_090306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none" lIns="36000" tIns="36000" rIns="36000" bIns="36000" anchor="ctr" anchorCtr="0">
        <a:spAutoFit/>
      </a:bodyPr>
      <a:lstStyle>
        <a:defPPr defTabSz="762000" eaLnBrk="0" latinLnBrk="0" hangingPunct="0">
          <a:buSzPct val="70000"/>
          <a:defRPr kumimoji="0" sz="1200" b="0" dirty="0" smtClean="0"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sym typeface="Wingdings" pitchFamily="2" charset="2"/>
          </a:defRPr>
        </a:defPPr>
      </a:lstStyle>
    </a:lnDef>
  </a:objectDefaults>
  <a:extraClrSchemeLst>
    <a:extraClrScheme>
      <a:clrScheme name="3월경영회의(SD사업부)_0903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BBE783-70B7-45EF-A066-9968152312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453D3F-D452-4FA0-A7BF-EEE978F554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CE01DA-9302-4CBB-945E-E7050BD81B4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1724</Words>
  <Application>Microsoft Office PowerPoint</Application>
  <PresentationFormat>A4 용지(210x297mm)</PresentationFormat>
  <Paragraphs>252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Wingdings</vt:lpstr>
      <vt:lpstr>디자인 사용자 지정</vt:lpstr>
      <vt:lpstr>5_기본 디자인</vt:lpstr>
      <vt:lpstr>6_기본 디자인</vt:lpstr>
      <vt:lpstr>1_3월경영회의(SD사업부)_090306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lginnotek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hgyoon</dc:creator>
  <cp:lastModifiedBy>이동건</cp:lastModifiedBy>
  <cp:revision>10</cp:revision>
  <cp:lastPrinted>2020-06-04T05:45:59Z</cp:lastPrinted>
  <dcterms:created xsi:type="dcterms:W3CDTF">2010-01-04T07:29:37Z</dcterms:created>
  <dcterms:modified xsi:type="dcterms:W3CDTF">2022-04-05T03:23:07Z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2021-11-30T06:51:16Z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658c9c39-884b-4e55-9e01-4bec5d44e764</vt:lpwstr>
  </property>
  <property fmtid="{D5CDD505-2E9C-101B-9397-08002B2CF9AE}" pid="9" name="MSIP_Label_99b8a968-831d-4cfc-b1f9-4367a1331151_ContentBits">
    <vt:lpwstr>3</vt:lpwstr>
  </property>
</Properties>
</file>