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3"/>
  </p:sldMasterIdLst>
  <p:notesMasterIdLst>
    <p:notesMasterId r:id="rId9"/>
  </p:notesMasterIdLst>
  <p:handoutMasterIdLst>
    <p:handoutMasterId r:id="rId10"/>
  </p:handoutMasterIdLst>
  <p:sldIdLst>
    <p:sldId id="319" r:id="rId4"/>
    <p:sldId id="321" r:id="rId5"/>
    <p:sldId id="322" r:id="rId6"/>
    <p:sldId id="318" r:id="rId7"/>
    <p:sldId id="320" r:id="rId8"/>
  </p:sldIdLst>
  <p:sldSz cx="9906000" cy="6858000" type="A4"/>
  <p:notesSz cx="6805613" cy="9939338"/>
  <p:embeddedFontLst>
    <p:embeddedFont>
      <p:font typeface="굴림" panose="020B0600000101010101" pitchFamily="34" charset="-127"/>
      <p:regular r:id="rId11"/>
    </p:embeddedFont>
    <p:embeddedFont>
      <p:font typeface="돋움" panose="020B0600000101010101" pitchFamily="34" charset="-127"/>
      <p:regular r:id="rId12"/>
    </p:embeddedFon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LG스마트체 Bold" panose="020B0600000101010101" pitchFamily="34" charset="-127"/>
      <p:bold r:id="rId17"/>
    </p:embeddedFont>
    <p:embeddedFont>
      <p:font typeface="LG스마트체 Regular" panose="020B0600000101010101" pitchFamily="34" charset="-127"/>
      <p:regular r:id="rId18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orient="horz" pos="2931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2296">
          <p15:clr>
            <a:srgbClr val="A4A3A4"/>
          </p15:clr>
        </p15:guide>
        <p15:guide id="5" pos="3120">
          <p15:clr>
            <a:srgbClr val="A4A3A4"/>
          </p15:clr>
        </p15:guide>
        <p15:guide id="6" pos="2304">
          <p15:clr>
            <a:srgbClr val="A4A3A4"/>
          </p15:clr>
        </p15:guide>
        <p15:guide id="7" pos="172">
          <p15:clr>
            <a:srgbClr val="A4A3A4"/>
          </p15:clr>
        </p15:guide>
        <p15:guide id="8" pos="761">
          <p15:clr>
            <a:srgbClr val="A4A3A4"/>
          </p15:clr>
        </p15:guide>
        <p15:guide id="9" pos="60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e Kim(김명섭)" initials="LK" lastIdx="1" clrIdx="0">
    <p:extLst>
      <p:ext uri="{19B8F6BF-5375-455C-9EA6-DF929625EA0E}">
        <p15:presenceInfo xmlns:p15="http://schemas.microsoft.com/office/powerpoint/2012/main" userId="S::kimmyungsub@lginnotek.com::c7c3744c-8d07-4fc2-97dd-d272488e06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6600"/>
    <a:srgbClr val="FFFFCC"/>
    <a:srgbClr val="CC0000"/>
    <a:srgbClr val="0066CC"/>
    <a:srgbClr val="CCECFF"/>
    <a:srgbClr val="CCFFFF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DB496-E44C-4EEE-9E0A-A0D3802E9F37}" v="2" dt="2022-08-03T00:45:20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6353" autoAdjust="0"/>
  </p:normalViewPr>
  <p:slideViewPr>
    <p:cSldViewPr snapToGrid="0">
      <p:cViewPr varScale="1">
        <p:scale>
          <a:sx n="115" d="100"/>
          <a:sy n="115" d="100"/>
        </p:scale>
        <p:origin x="1152" y="114"/>
      </p:cViewPr>
      <p:guideLst>
        <p:guide orient="horz" pos="255"/>
        <p:guide orient="horz" pos="2931"/>
        <p:guide orient="horz" pos="799"/>
        <p:guide orient="horz" pos="2296"/>
        <p:guide pos="3120"/>
        <p:guide pos="2304"/>
        <p:guide pos="172"/>
        <p:guide pos="761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A3FDB496-E44C-4EEE-9E0A-A0D3802E9F37}"/>
    <pc:docChg chg="modSld sldOrd">
      <pc:chgData name="이동건" userId="4ad090f6-dadd-4301-b5d0-883b88f508af" providerId="ADAL" clId="{A3FDB496-E44C-4EEE-9E0A-A0D3802E9F37}" dt="2022-08-03T00:45:20.654" v="1"/>
      <pc:docMkLst>
        <pc:docMk/>
      </pc:docMkLst>
      <pc:sldChg chg="ord">
        <pc:chgData name="이동건" userId="4ad090f6-dadd-4301-b5d0-883b88f508af" providerId="ADAL" clId="{A3FDB496-E44C-4EEE-9E0A-A0D3802E9F37}" dt="2022-08-03T00:45:20.654" v="1"/>
        <pc:sldMkLst>
          <pc:docMk/>
          <pc:sldMk cId="907729550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t" anchorCtr="0" compatLnSpc="1">
            <a:prstTxWarp prst="textNoShape">
              <a:avLst/>
            </a:prstTxWarp>
          </a:bodyPr>
          <a:lstStyle>
            <a:lvl1pPr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772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t" anchorCtr="0" compatLnSpc="1">
            <a:prstTxWarp prst="textNoShape">
              <a:avLst/>
            </a:prstTxWarp>
          </a:bodyPr>
          <a:lstStyle>
            <a:lvl1pPr algn="r"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814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b" anchorCtr="0" compatLnSpc="1">
            <a:prstTxWarp prst="textNoShape">
              <a:avLst/>
            </a:prstTxWarp>
          </a:bodyPr>
          <a:lstStyle>
            <a:lvl1pPr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772" y="9441814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b" anchorCtr="0" compatLnSpc="1">
            <a:prstTxWarp prst="textNoShape">
              <a:avLst/>
            </a:prstTxWarp>
          </a:bodyPr>
          <a:lstStyle>
            <a:lvl1pPr algn="r"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0B671A7-2D4D-4767-8EB6-0DD157A10DF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173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t" anchorCtr="0" compatLnSpc="1">
            <a:prstTxWarp prst="textNoShape">
              <a:avLst/>
            </a:prstTxWarp>
          </a:bodyPr>
          <a:lstStyle>
            <a:lvl1pPr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83" y="0"/>
            <a:ext cx="2949841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t" anchorCtr="0" compatLnSpc="1">
            <a:prstTxWarp prst="textNoShape">
              <a:avLst/>
            </a:prstTxWarp>
          </a:bodyPr>
          <a:lstStyle>
            <a:lvl1pPr algn="r"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834" y="4720908"/>
            <a:ext cx="5443536" cy="447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226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b" anchorCtr="0" compatLnSpc="1">
            <a:prstTxWarp prst="textNoShape">
              <a:avLst/>
            </a:prstTxWarp>
          </a:bodyPr>
          <a:lstStyle>
            <a:lvl1pPr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83" y="9440226"/>
            <a:ext cx="2949841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05" tIns="46053" rIns="92105" bIns="46053" numCol="1" anchor="b" anchorCtr="0" compatLnSpc="1">
            <a:prstTxWarp prst="textNoShape">
              <a:avLst/>
            </a:prstTxWarp>
          </a:bodyPr>
          <a:lstStyle>
            <a:lvl1pPr algn="r" defTabSz="92026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C94071A-F791-4658-817D-FBE9824F857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067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4266C119-0047-4F55-88E8-251699C379F7}" type="datetimeFigureOut">
              <a:rPr lang="ko-KR" altLang="en-US" smtClean="0"/>
              <a:t>22-08-03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7740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9017" y="6453336"/>
            <a:ext cx="9884987" cy="0"/>
          </a:xfrm>
          <a:prstGeom prst="line">
            <a:avLst/>
          </a:prstGeom>
          <a:noFill/>
          <a:ln w="381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lIns="77925" tIns="38963" rIns="77925" bIns="38963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b="1" dirty="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98461" y="6524430"/>
            <a:ext cx="2100977" cy="200457"/>
          </a:xfrm>
          <a:prstGeom prst="rect">
            <a:avLst/>
          </a:prstGeom>
          <a:noFill/>
          <a:ln>
            <a:noFill/>
          </a:ln>
        </p:spPr>
        <p:txBody>
          <a:bodyPr wrap="none" lIns="30679" tIns="30679" rIns="30679" bIns="30679" anchor="ctr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900" b="0" dirty="0">
                <a:solidFill>
                  <a:srgbClr val="7F7F7F"/>
                </a:solidFill>
                <a:ea typeface="굴림" pitchFamily="50" charset="-127"/>
              </a:rPr>
              <a:t>Copyright</a:t>
            </a:r>
            <a:r>
              <a:rPr lang="en-US" altLang="ko-KR" sz="900" b="0" dirty="0">
                <a:solidFill>
                  <a:srgbClr val="7F7F7F"/>
                </a:solidFill>
                <a:latin typeface="돋움" pitchFamily="50" charset="-127"/>
              </a:rPr>
              <a:t>ⓒ</a:t>
            </a:r>
            <a:r>
              <a:rPr lang="en-US" altLang="ko-KR" sz="900" b="0" dirty="0">
                <a:solidFill>
                  <a:srgbClr val="7F7F7F"/>
                </a:solidFill>
                <a:ea typeface="굴림" pitchFamily="50" charset="-127"/>
              </a:rPr>
              <a:t>. 2022. All Rights Reserved.</a:t>
            </a:r>
            <a:endParaRPr lang="en-US" altLang="ko-KR" sz="900" dirty="0">
              <a:solidFill>
                <a:srgbClr val="7F7F7F"/>
              </a:solidFill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917" y="6511394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4" name="Line 2"/>
          <p:cNvSpPr>
            <a:spLocks noChangeShapeType="1"/>
          </p:cNvSpPr>
          <p:nvPr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 dirty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3"/>
          <p:cNvSpPr>
            <a:spLocks noChangeArrowheads="1"/>
          </p:cNvSpPr>
          <p:nvPr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/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22" r:id="rId1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AFB0BCC7-38BF-4BD4-9657-46FB450C8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35486"/>
            <a:ext cx="3031062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Mobis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 Lens Cal. 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검토사항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C67F9-3234-4377-9E4B-9BC94631E54E}"/>
              </a:ext>
            </a:extLst>
          </p:cNvPr>
          <p:cNvSpPr txBox="1"/>
          <p:nvPr/>
        </p:nvSpPr>
        <p:spPr>
          <a:xfrm>
            <a:off x="2129360" y="907615"/>
            <a:ext cx="914400" cy="2264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en-US" altLang="ko-KR" sz="1400" b="1" u="sng" dirty="0">
                <a:latin typeface="+mj-lt"/>
                <a:ea typeface="+mj-ea"/>
              </a:rPr>
              <a:t>Lens Cal.</a:t>
            </a:r>
            <a:endParaRPr lang="ko-KR" altLang="en-US" sz="1400" b="1" u="sng" dirty="0">
              <a:latin typeface="+mj-lt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E4D236-A3FA-4BFE-8A6B-3FBEDC37EB8F}"/>
              </a:ext>
            </a:extLst>
          </p:cNvPr>
          <p:cNvSpPr/>
          <p:nvPr/>
        </p:nvSpPr>
        <p:spPr>
          <a:xfrm>
            <a:off x="608373" y="1556465"/>
            <a:ext cx="446812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"/>
            <a:r>
              <a:rPr lang="en-US" altLang="ko-KR" sz="1100" b="1" dirty="0">
                <a:latin typeface="+mj-lt"/>
                <a:ea typeface="+mj-ea"/>
              </a:rPr>
              <a:t>IR </a:t>
            </a:r>
            <a:r>
              <a:rPr lang="ko-KR" altLang="ko-KR" sz="1100" b="1" dirty="0">
                <a:latin typeface="+mj-lt"/>
                <a:ea typeface="+mj-ea"/>
              </a:rPr>
              <a:t>광원</a:t>
            </a:r>
            <a:r>
              <a:rPr lang="en-US" altLang="ko-KR" sz="1100" b="1" dirty="0">
                <a:latin typeface="+mj-lt"/>
                <a:ea typeface="+mj-ea"/>
              </a:rPr>
              <a:t> + </a:t>
            </a:r>
            <a:r>
              <a:rPr lang="ko-KR" altLang="ko-KR" sz="1100" b="1" dirty="0">
                <a:latin typeface="+mj-lt"/>
                <a:ea typeface="+mj-ea"/>
              </a:rPr>
              <a:t>메탈차트</a:t>
            </a:r>
            <a:endParaRPr lang="en-US" altLang="ko-KR" sz="1100" b="1" dirty="0">
              <a:latin typeface="+mj-lt"/>
              <a:ea typeface="+mj-ea"/>
            </a:endParaRPr>
          </a:p>
          <a:p>
            <a:pPr marL="25400"/>
            <a:r>
              <a:rPr lang="ko-KR" altLang="en-US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차트 거리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: 0.5~5m, 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균일도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90%, 288 Point, </a:t>
            </a:r>
          </a:p>
          <a:p>
            <a:pPr marL="25400"/>
            <a:r>
              <a:rPr lang="ko-KR" altLang="en-US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차트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Size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: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 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1.4x0.8m</a:t>
            </a:r>
          </a:p>
          <a:p>
            <a:pPr marL="25400"/>
            <a:r>
              <a:rPr lang="ko-KR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차트는 고정이고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, 6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축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Stage 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이동하여 </a:t>
            </a:r>
            <a:r>
              <a:rPr lang="ko-KR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카메라를 회전하여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 5</a:t>
            </a:r>
            <a:r>
              <a:rPr lang="ko-KR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회 촬영합니다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. </a:t>
            </a:r>
          </a:p>
          <a:p>
            <a:pPr marL="25400"/>
            <a:r>
              <a:rPr lang="ko-KR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영역은 중심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*1 / </a:t>
            </a:r>
            <a:r>
              <a:rPr lang="ko-KR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상하 외곽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*4 </a:t>
            </a:r>
            <a:r>
              <a:rPr lang="ko-KR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을 고려 중입니다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.</a:t>
            </a:r>
            <a:endParaRPr lang="ko-KR" altLang="ko-KR" sz="1600" dirty="0">
              <a:latin typeface="+mj-lt"/>
              <a:ea typeface="+mj-ea"/>
              <a:cs typeface="굴림" panose="020B0600000101010101" pitchFamily="50" charset="-127"/>
            </a:endParaRPr>
          </a:p>
        </p:txBody>
      </p:sp>
      <p:pic>
        <p:nvPicPr>
          <p:cNvPr id="1028" name="Picture 4" descr="9fbc9167-dfdd-46d5-9b52-c739c7254cbb">
            <a:extLst>
              <a:ext uri="{FF2B5EF4-FFF2-40B4-BE49-F238E27FC236}">
                <a16:creationId xmlns:a16="http://schemas.microsoft.com/office/drawing/2014/main" id="{F9F2697D-0EC3-4EA7-8ECB-A9282C0E6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36" y="2865361"/>
            <a:ext cx="4823255" cy="273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3e7a2294-f3b9-4795-97e9-e637ce1cd943">
            <a:extLst>
              <a:ext uri="{FF2B5EF4-FFF2-40B4-BE49-F238E27FC236}">
                <a16:creationId xmlns:a16="http://schemas.microsoft.com/office/drawing/2014/main" id="{2B7D1A45-7336-4814-934A-75733D6C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132" y="3128599"/>
            <a:ext cx="4253640" cy="228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B99366-85F7-4C2C-880E-E11D5BCD1CBC}"/>
              </a:ext>
            </a:extLst>
          </p:cNvPr>
          <p:cNvSpPr txBox="1"/>
          <p:nvPr/>
        </p:nvSpPr>
        <p:spPr>
          <a:xfrm>
            <a:off x="5452132" y="1728711"/>
            <a:ext cx="4066532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l"/>
            <a:r>
              <a:rPr lang="ko-KR" altLang="en-US" sz="1100" dirty="0">
                <a:latin typeface="+mj-lt"/>
                <a:ea typeface="+mj-ea"/>
              </a:rPr>
              <a:t>차트의 각 부분을 촬영하고 조합하여 이미지상 모든 영역을 </a:t>
            </a:r>
            <a:r>
              <a:rPr lang="ko-KR" altLang="en-US" sz="1100" dirty="0" err="1">
                <a:latin typeface="+mj-lt"/>
                <a:ea typeface="+mj-ea"/>
              </a:rPr>
              <a:t>맵핑함</a:t>
            </a:r>
            <a:endParaRPr lang="en-US" altLang="ko-KR" sz="1100" dirty="0">
              <a:latin typeface="+mj-lt"/>
              <a:ea typeface="+mj-ea"/>
            </a:endParaRPr>
          </a:p>
          <a:p>
            <a:pPr algn="l"/>
            <a:r>
              <a:rPr lang="ko-KR" altLang="en-US" sz="1100" dirty="0">
                <a:latin typeface="+mj-lt"/>
                <a:ea typeface="+mj-ea"/>
              </a:rPr>
              <a:t>외부변수 영향을 최소화 하여 데이터화 함</a:t>
            </a:r>
            <a:r>
              <a:rPr lang="en-US" altLang="ko-KR" sz="1100" dirty="0">
                <a:latin typeface="+mj-lt"/>
                <a:ea typeface="+mj-ea"/>
              </a:rPr>
              <a:t>.</a:t>
            </a:r>
          </a:p>
          <a:p>
            <a:pPr algn="l"/>
            <a:r>
              <a:rPr lang="ko-KR" altLang="en-US" sz="1100" dirty="0">
                <a:latin typeface="+mj-lt"/>
                <a:ea typeface="+mj-ea"/>
              </a:rPr>
              <a:t>차트대비 넓은 영역의 이미지 데이터 확보가능</a:t>
            </a:r>
            <a:r>
              <a:rPr lang="en-US" altLang="ko-KR" sz="1100" dirty="0">
                <a:latin typeface="+mj-lt"/>
                <a:ea typeface="+mj-ea"/>
              </a:rPr>
              <a:t>.</a:t>
            </a:r>
          </a:p>
          <a:p>
            <a:pPr algn="l"/>
            <a:r>
              <a:rPr lang="ko-KR" altLang="en-US" sz="1100" dirty="0">
                <a:latin typeface="+mj-lt"/>
                <a:ea typeface="+mj-ea"/>
              </a:rPr>
              <a:t>다만 차트 대체 효과 및 다양한 카메라 모듈 대응 가능한 구조</a:t>
            </a:r>
            <a:r>
              <a:rPr lang="en-US" altLang="ko-KR" sz="1100" dirty="0">
                <a:latin typeface="+mj-lt"/>
                <a:ea typeface="+mj-ea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E7B873-7156-45F3-9356-6D783B808774}"/>
              </a:ext>
            </a:extLst>
          </p:cNvPr>
          <p:cNvSpPr/>
          <p:nvPr/>
        </p:nvSpPr>
        <p:spPr>
          <a:xfrm>
            <a:off x="658929" y="2437488"/>
            <a:ext cx="28504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10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해상력의 기준인</a:t>
            </a:r>
            <a:r>
              <a:rPr lang="en-US" altLang="ko-KR" sz="10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 SPAD Pixel size</a:t>
            </a:r>
            <a:r>
              <a:rPr lang="ko-KR" altLang="ko-KR" sz="10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로</a:t>
            </a:r>
            <a:r>
              <a:rPr lang="en-US" altLang="ko-KR" sz="10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 10um</a:t>
            </a:r>
            <a:r>
              <a:rPr lang="ko-KR" altLang="ko-KR" sz="10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 기준입니다</a:t>
            </a:r>
            <a:r>
              <a:rPr lang="en-US" altLang="ko-KR" sz="1000" b="1" dirty="0">
                <a:solidFill>
                  <a:srgbClr val="FF0000"/>
                </a:solidFill>
                <a:latin typeface="+mj-lt"/>
                <a:ea typeface="+mj-ea"/>
                <a:cs typeface="굴림" panose="020B0600000101010101" pitchFamily="50" charset="-127"/>
              </a:rPr>
              <a:t>.</a:t>
            </a:r>
            <a:endParaRPr lang="ko-KR" altLang="en-US" sz="1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79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AFB0BCC7-38BF-4BD4-9657-46FB450C8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35486"/>
            <a:ext cx="3031062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Mobis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 Lens Cal. 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검토사항</a:t>
            </a:r>
          </a:p>
        </p:txBody>
      </p:sp>
      <p:pic>
        <p:nvPicPr>
          <p:cNvPr id="8" name="그림 3" descr="image002">
            <a:extLst>
              <a:ext uri="{FF2B5EF4-FFF2-40B4-BE49-F238E27FC236}">
                <a16:creationId xmlns:a16="http://schemas.microsoft.com/office/drawing/2014/main" id="{7E20022F-D3C1-47F0-8F60-6B82103B3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98" y="1039923"/>
            <a:ext cx="8438017" cy="477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47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AFB0BCC7-38BF-4BD4-9657-46FB450C8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35486"/>
            <a:ext cx="3031062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Mobis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 Lens Cal. 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검토사항</a:t>
            </a:r>
          </a:p>
        </p:txBody>
      </p:sp>
      <p:pic>
        <p:nvPicPr>
          <p:cNvPr id="4098" name="Picture 2" descr="image001">
            <a:extLst>
              <a:ext uri="{FF2B5EF4-FFF2-40B4-BE49-F238E27FC236}">
                <a16:creationId xmlns:a16="http://schemas.microsoft.com/office/drawing/2014/main" id="{31E4A2E6-C31A-457C-AE84-0DCA47A74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77" y="1507765"/>
            <a:ext cx="8875646" cy="464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2D62CB5-46EE-4B45-9068-122A5B02B135}"/>
              </a:ext>
            </a:extLst>
          </p:cNvPr>
          <p:cNvSpPr/>
          <p:nvPr/>
        </p:nvSpPr>
        <p:spPr>
          <a:xfrm>
            <a:off x="578027" y="819789"/>
            <a:ext cx="908848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50" dirty="0">
                <a:latin typeface="+mj-lt"/>
                <a:ea typeface="+mj-ea"/>
                <a:cs typeface="굴림" panose="020B0600000101010101" pitchFamily="50" charset="-127"/>
              </a:rPr>
              <a:t>아래는</a:t>
            </a:r>
            <a:r>
              <a:rPr lang="en-US" altLang="ko-KR" sz="1050" dirty="0">
                <a:latin typeface="+mj-lt"/>
                <a:ea typeface="+mj-ea"/>
                <a:cs typeface="굴림" panose="020B0600000101010101" pitchFamily="50" charset="-127"/>
              </a:rPr>
              <a:t> 6</a:t>
            </a:r>
            <a:r>
              <a:rPr lang="ko-KR" altLang="ko-KR" sz="1050" dirty="0">
                <a:latin typeface="+mj-lt"/>
                <a:ea typeface="+mj-ea"/>
                <a:cs typeface="굴림" panose="020B0600000101010101" pitchFamily="50" charset="-127"/>
              </a:rPr>
              <a:t>축</a:t>
            </a:r>
            <a:r>
              <a:rPr lang="en-US" altLang="ko-KR" sz="1050" dirty="0">
                <a:latin typeface="+mj-lt"/>
                <a:ea typeface="+mj-ea"/>
                <a:cs typeface="굴림" panose="020B0600000101010101" pitchFamily="50" charset="-127"/>
              </a:rPr>
              <a:t> Stage + </a:t>
            </a:r>
            <a:r>
              <a:rPr lang="ko-KR" altLang="ko-KR" sz="1050" dirty="0">
                <a:latin typeface="+mj-lt"/>
                <a:ea typeface="+mj-ea"/>
                <a:cs typeface="굴림" panose="020B0600000101010101" pitchFamily="50" charset="-127"/>
              </a:rPr>
              <a:t>메탈 차트</a:t>
            </a:r>
            <a:r>
              <a:rPr lang="en-US" altLang="ko-KR" sz="1050" dirty="0">
                <a:latin typeface="+mj-lt"/>
                <a:ea typeface="+mj-ea"/>
                <a:cs typeface="굴림" panose="020B0600000101010101" pitchFamily="50" charset="-127"/>
              </a:rPr>
              <a:t> + 940nm </a:t>
            </a:r>
            <a:r>
              <a:rPr lang="ko-KR" altLang="ko-KR" sz="1050" dirty="0">
                <a:latin typeface="+mj-lt"/>
                <a:ea typeface="+mj-ea"/>
                <a:cs typeface="굴림" panose="020B0600000101010101" pitchFamily="50" charset="-127"/>
              </a:rPr>
              <a:t>광원을 배치를 통해</a:t>
            </a:r>
            <a:r>
              <a:rPr lang="en-US" altLang="ko-KR" sz="1050" dirty="0">
                <a:latin typeface="+mj-lt"/>
                <a:ea typeface="+mj-ea"/>
                <a:cs typeface="굴림" panose="020B0600000101010101" pitchFamily="50" charset="-127"/>
              </a:rPr>
              <a:t> Intrinsic calibration </a:t>
            </a:r>
            <a:r>
              <a:rPr lang="ko-KR" altLang="ko-KR" sz="1050" dirty="0">
                <a:latin typeface="+mj-lt"/>
                <a:ea typeface="+mj-ea"/>
                <a:cs typeface="굴림" panose="020B0600000101010101" pitchFamily="50" charset="-127"/>
              </a:rPr>
              <a:t>컨셉입니다</a:t>
            </a:r>
            <a:r>
              <a:rPr lang="en-US" altLang="ko-KR" sz="1050" dirty="0">
                <a:latin typeface="+mj-lt"/>
                <a:ea typeface="+mj-ea"/>
                <a:cs typeface="굴림" panose="020B0600000101010101" pitchFamily="50" charset="-127"/>
              </a:rPr>
              <a:t>. </a:t>
            </a:r>
            <a:endParaRPr lang="ko-KR" altLang="ko-KR" sz="1050" dirty="0">
              <a:latin typeface="+mj-lt"/>
              <a:ea typeface="+mj-ea"/>
              <a:cs typeface="굴림" panose="020B0600000101010101" pitchFamily="50" charset="-127"/>
            </a:endParaRPr>
          </a:p>
          <a:p>
            <a:r>
              <a:rPr lang="en-US" altLang="ko-KR" sz="1050" dirty="0">
                <a:latin typeface="+mj-lt"/>
                <a:ea typeface="+mj-ea"/>
                <a:cs typeface="굴림" panose="020B0600000101010101" pitchFamily="50" charset="-127"/>
              </a:rPr>
              <a:t>  - 6</a:t>
            </a:r>
            <a:r>
              <a:rPr lang="ko-KR" altLang="ko-KR" sz="1050" dirty="0">
                <a:latin typeface="+mj-lt"/>
                <a:ea typeface="+mj-ea"/>
                <a:cs typeface="굴림" panose="020B0600000101010101" pitchFamily="50" charset="-127"/>
              </a:rPr>
              <a:t>축</a:t>
            </a:r>
            <a:r>
              <a:rPr lang="en-US" altLang="ko-KR" sz="1050" dirty="0">
                <a:latin typeface="+mj-lt"/>
                <a:ea typeface="+mj-ea"/>
                <a:cs typeface="굴림" panose="020B0600000101010101" pitchFamily="50" charset="-127"/>
              </a:rPr>
              <a:t> stage</a:t>
            </a:r>
            <a:r>
              <a:rPr lang="ko-KR" altLang="ko-KR" sz="1050" dirty="0">
                <a:latin typeface="+mj-lt"/>
                <a:ea typeface="+mj-ea"/>
                <a:cs typeface="굴림" panose="020B0600000101010101" pitchFamily="50" charset="-127"/>
              </a:rPr>
              <a:t>는 </a:t>
            </a:r>
            <a:r>
              <a:rPr lang="ko-KR" altLang="ko-KR" sz="1050" dirty="0" err="1">
                <a:latin typeface="+mj-lt"/>
                <a:ea typeface="+mj-ea"/>
                <a:cs typeface="굴림" panose="020B0600000101010101" pitchFamily="50" charset="-127"/>
              </a:rPr>
              <a:t>라이다의</a:t>
            </a:r>
            <a:r>
              <a:rPr lang="en-US" altLang="ko-KR" sz="1050" dirty="0">
                <a:latin typeface="+mj-lt"/>
                <a:ea typeface="+mj-ea"/>
                <a:cs typeface="굴림" panose="020B0600000101010101" pitchFamily="50" charset="-127"/>
              </a:rPr>
              <a:t> FOV</a:t>
            </a:r>
            <a:r>
              <a:rPr lang="ko-KR" altLang="ko-KR" sz="1050" dirty="0">
                <a:latin typeface="+mj-lt"/>
                <a:ea typeface="+mj-ea"/>
                <a:cs typeface="굴림" panose="020B0600000101010101" pitchFamily="50" charset="-127"/>
              </a:rPr>
              <a:t>를 커버할 정도의 </a:t>
            </a:r>
            <a:r>
              <a:rPr lang="ko-KR" altLang="ko-KR" sz="1050" dirty="0" err="1">
                <a:latin typeface="+mj-lt"/>
                <a:ea typeface="+mj-ea"/>
                <a:cs typeface="굴림" panose="020B0600000101010101" pitchFamily="50" charset="-127"/>
              </a:rPr>
              <a:t>이동량과</a:t>
            </a:r>
            <a:r>
              <a:rPr lang="en-US" altLang="ko-KR" sz="1050" dirty="0">
                <a:latin typeface="+mj-lt"/>
                <a:ea typeface="+mj-ea"/>
                <a:cs typeface="굴림" panose="020B0600000101010101" pitchFamily="50" charset="-127"/>
              </a:rPr>
              <a:t> SPAD Pixel </a:t>
            </a:r>
            <a:r>
              <a:rPr lang="ko-KR" altLang="ko-KR" sz="1050" dirty="0" err="1">
                <a:latin typeface="+mj-lt"/>
                <a:ea typeface="+mj-ea"/>
                <a:cs typeface="굴림" panose="020B0600000101010101" pitchFamily="50" charset="-127"/>
              </a:rPr>
              <a:t>단위에대한</a:t>
            </a:r>
            <a:r>
              <a:rPr lang="en-US" altLang="ko-KR" sz="1050" dirty="0">
                <a:latin typeface="+mj-lt"/>
                <a:ea typeface="+mj-ea"/>
                <a:cs typeface="굴림" panose="020B0600000101010101" pitchFamily="50" charset="-127"/>
              </a:rPr>
              <a:t> </a:t>
            </a:r>
            <a:r>
              <a:rPr lang="ko-KR" altLang="ko-KR" sz="1050" dirty="0">
                <a:latin typeface="+mj-lt"/>
                <a:ea typeface="+mj-ea"/>
                <a:cs typeface="굴림" panose="020B0600000101010101" pitchFamily="50" charset="-127"/>
              </a:rPr>
              <a:t>해상력만 가질 정도의 사양이면 충분 할 것으로 예상됩니다</a:t>
            </a:r>
            <a:r>
              <a:rPr lang="en-US" altLang="ko-KR" sz="1050" dirty="0">
                <a:latin typeface="+mj-lt"/>
                <a:ea typeface="+mj-ea"/>
                <a:cs typeface="굴림" panose="020B0600000101010101" pitchFamily="50" charset="-127"/>
              </a:rPr>
              <a:t>. </a:t>
            </a:r>
            <a:endParaRPr lang="ko-KR" altLang="ko-KR" sz="1050" dirty="0">
              <a:latin typeface="+mj-lt"/>
              <a:ea typeface="+mj-ea"/>
              <a:cs typeface="굴림" panose="020B0600000101010101" pitchFamily="50" charset="-127"/>
            </a:endParaRPr>
          </a:p>
          <a:p>
            <a:r>
              <a:rPr lang="en-US" altLang="ko-KR" sz="1050" dirty="0">
                <a:latin typeface="+mj-lt"/>
                <a:ea typeface="+mj-ea"/>
                <a:cs typeface="굴림" panose="020B0600000101010101" pitchFamily="50" charset="-127"/>
              </a:rPr>
              <a:t>  - </a:t>
            </a:r>
            <a:r>
              <a:rPr lang="ko-KR" altLang="ko-KR" sz="1050" dirty="0">
                <a:latin typeface="+mj-lt"/>
                <a:ea typeface="+mj-ea"/>
                <a:cs typeface="굴림" panose="020B0600000101010101" pitchFamily="50" charset="-127"/>
              </a:rPr>
              <a:t>라이다 광원만으로는 측정할</a:t>
            </a:r>
            <a:r>
              <a:rPr lang="en-US" altLang="ko-KR" sz="1050" dirty="0">
                <a:latin typeface="+mj-lt"/>
                <a:ea typeface="+mj-ea"/>
                <a:cs typeface="굴림" panose="020B0600000101010101" pitchFamily="50" charset="-127"/>
              </a:rPr>
              <a:t> Intensity</a:t>
            </a:r>
            <a:r>
              <a:rPr lang="ko-KR" altLang="ko-KR" sz="1050" dirty="0">
                <a:latin typeface="+mj-lt"/>
                <a:ea typeface="+mj-ea"/>
                <a:cs typeface="굴림" panose="020B0600000101010101" pitchFamily="50" charset="-127"/>
              </a:rPr>
              <a:t>가</a:t>
            </a:r>
            <a:r>
              <a:rPr lang="en-US" altLang="ko-KR" sz="1050" dirty="0">
                <a:latin typeface="+mj-lt"/>
                <a:ea typeface="+mj-ea"/>
                <a:cs typeface="굴림" panose="020B0600000101010101" pitchFamily="50" charset="-127"/>
              </a:rPr>
              <a:t> </a:t>
            </a:r>
            <a:r>
              <a:rPr lang="ko-KR" altLang="ko-KR" sz="1050" dirty="0">
                <a:latin typeface="+mj-lt"/>
                <a:ea typeface="+mj-ea"/>
                <a:cs typeface="굴림" panose="020B0600000101010101" pitchFamily="50" charset="-127"/>
              </a:rPr>
              <a:t>부족할 수 있기에 메탈차트와</a:t>
            </a:r>
            <a:r>
              <a:rPr lang="en-US" altLang="ko-KR" sz="1050" dirty="0">
                <a:latin typeface="+mj-lt"/>
                <a:ea typeface="+mj-ea"/>
                <a:cs typeface="굴림" panose="020B0600000101010101" pitchFamily="50" charset="-127"/>
              </a:rPr>
              <a:t> 940nm</a:t>
            </a:r>
            <a:r>
              <a:rPr lang="ko-KR" altLang="ko-KR" sz="1050" dirty="0">
                <a:latin typeface="+mj-lt"/>
                <a:ea typeface="+mj-ea"/>
                <a:cs typeface="굴림" panose="020B0600000101010101" pitchFamily="50" charset="-127"/>
              </a:rPr>
              <a:t>의 조명을 배치하여</a:t>
            </a:r>
            <a:r>
              <a:rPr lang="en-US" altLang="ko-KR" sz="1050" dirty="0">
                <a:latin typeface="+mj-lt"/>
                <a:ea typeface="+mj-ea"/>
                <a:cs typeface="굴림" panose="020B0600000101010101" pitchFamily="50" charset="-127"/>
              </a:rPr>
              <a:t> </a:t>
            </a:r>
            <a:r>
              <a:rPr lang="en-US" altLang="ko-KR" sz="1050" dirty="0" err="1">
                <a:latin typeface="+mj-lt"/>
                <a:ea typeface="+mj-ea"/>
                <a:cs typeface="굴림" panose="020B0600000101010101" pitchFamily="50" charset="-127"/>
              </a:rPr>
              <a:t>calibraion</a:t>
            </a:r>
            <a:r>
              <a:rPr lang="ko-KR" altLang="ko-KR" sz="1050" dirty="0">
                <a:latin typeface="+mj-lt"/>
                <a:ea typeface="+mj-ea"/>
                <a:cs typeface="굴림" panose="020B0600000101010101" pitchFamily="50" charset="-127"/>
              </a:rPr>
              <a:t>을 진행하는 것이 유리할 것으로 예상됩니다</a:t>
            </a:r>
            <a:r>
              <a:rPr lang="en-US" altLang="ko-KR" sz="1050" dirty="0">
                <a:latin typeface="+mj-lt"/>
                <a:ea typeface="+mj-ea"/>
                <a:cs typeface="굴림" panose="020B0600000101010101" pitchFamily="50" charset="-127"/>
              </a:rPr>
              <a:t>.</a:t>
            </a:r>
            <a:endParaRPr lang="ko-KR" altLang="ko-KR" sz="1050" dirty="0">
              <a:latin typeface="+mj-lt"/>
              <a:ea typeface="+mj-ea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7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652e953b-3106-4ef9-ae34-72fc98cc7e73">
            <a:extLst>
              <a:ext uri="{FF2B5EF4-FFF2-40B4-BE49-F238E27FC236}">
                <a16:creationId xmlns:a16="http://schemas.microsoft.com/office/drawing/2014/main" id="{88137A10-0457-4037-B787-31FD4CAB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56" y="1283152"/>
            <a:ext cx="8362061" cy="423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1F04509-C845-4A0B-9BBC-34A756204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35486"/>
            <a:ext cx="3031062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Mobis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 Lens Cal. 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검토사항</a:t>
            </a:r>
          </a:p>
        </p:txBody>
      </p:sp>
    </p:spTree>
    <p:extLst>
      <p:ext uri="{BB962C8B-B14F-4D97-AF65-F5344CB8AC3E}">
        <p14:creationId xmlns:p14="http://schemas.microsoft.com/office/powerpoint/2010/main" val="370805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AFB0BCC7-38BF-4BD4-9657-46FB450C8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04" y="135486"/>
            <a:ext cx="3031062" cy="34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defTabSz="914400" eaLnBrk="1" fontAlgn="base" latin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 err="1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Mobis</a:t>
            </a:r>
            <a:r>
              <a:rPr lang="en-US" altLang="ko-KR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 Z-Calibration </a:t>
            </a:r>
            <a:r>
              <a:rPr lang="ko-KR" altLang="en-US" sz="1800" b="1" dirty="0">
                <a:solidFill>
                  <a:srgbClr val="000000">
                    <a:lumMod val="95000"/>
                    <a:lumOff val="5000"/>
                  </a:srgbClr>
                </a:solidFill>
                <a:latin typeface="Arial Narrow"/>
                <a:ea typeface="LG스마트체 Regular"/>
              </a:rPr>
              <a:t>검토사항</a:t>
            </a:r>
          </a:p>
        </p:txBody>
      </p:sp>
      <p:pic>
        <p:nvPicPr>
          <p:cNvPr id="4" name="Picture 3" descr="image003">
            <a:extLst>
              <a:ext uri="{FF2B5EF4-FFF2-40B4-BE49-F238E27FC236}">
                <a16:creationId xmlns:a16="http://schemas.microsoft.com/office/drawing/2014/main" id="{2379ED43-3D09-4706-A6AB-386E0925A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24" y="2441235"/>
            <a:ext cx="7434356" cy="341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506E22-1587-41E1-BE6F-6E484DB666C3}"/>
              </a:ext>
            </a:extLst>
          </p:cNvPr>
          <p:cNvSpPr/>
          <p:nvPr/>
        </p:nvSpPr>
        <p:spPr>
          <a:xfrm>
            <a:off x="607141" y="1276094"/>
            <a:ext cx="8691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tabLst>
                <a:tab pos="457200" algn="l"/>
              </a:tabLst>
            </a:pPr>
            <a:r>
              <a:rPr lang="en-US" altLang="ko-KR" sz="1200" b="1" dirty="0">
                <a:latin typeface="+mj-lt"/>
                <a:ea typeface="+mj-ea"/>
                <a:cs typeface="굴림" panose="020B0600000101010101" pitchFamily="50" charset="-127"/>
              </a:rPr>
              <a:t>- STAGE</a:t>
            </a:r>
            <a:r>
              <a:rPr lang="ko-KR" altLang="ko-KR" sz="1200" b="1" dirty="0">
                <a:latin typeface="+mj-lt"/>
                <a:ea typeface="+mj-ea"/>
                <a:cs typeface="굴림" panose="020B0600000101010101" pitchFamily="50" charset="-127"/>
              </a:rPr>
              <a:t>에</a:t>
            </a:r>
            <a:r>
              <a:rPr lang="en-US" altLang="ko-KR" sz="1200" b="1" dirty="0">
                <a:latin typeface="+mj-lt"/>
                <a:ea typeface="+mj-ea"/>
                <a:cs typeface="굴림" panose="020B0600000101010101" pitchFamily="50" charset="-127"/>
              </a:rPr>
              <a:t> LIDAR </a:t>
            </a:r>
            <a:r>
              <a:rPr lang="ko-KR" altLang="ko-KR" sz="1200" b="1" dirty="0">
                <a:latin typeface="+mj-lt"/>
                <a:ea typeface="+mj-ea"/>
                <a:cs typeface="굴림" panose="020B0600000101010101" pitchFamily="50" charset="-127"/>
              </a:rPr>
              <a:t>고정 후</a:t>
            </a:r>
            <a:r>
              <a:rPr lang="en-US" altLang="ko-KR" sz="1200" b="1" dirty="0">
                <a:latin typeface="+mj-lt"/>
                <a:ea typeface="+mj-ea"/>
                <a:cs typeface="굴림" panose="020B0600000101010101" pitchFamily="50" charset="-127"/>
              </a:rPr>
              <a:t> Calibration </a:t>
            </a:r>
            <a:r>
              <a:rPr lang="ko-KR" altLang="ko-KR" sz="1200" b="1" dirty="0" err="1">
                <a:latin typeface="+mj-lt"/>
                <a:ea typeface="+mj-ea"/>
                <a:cs typeface="굴림" panose="020B0600000101010101" pitchFamily="50" charset="-127"/>
              </a:rPr>
              <a:t>타켓</a:t>
            </a:r>
            <a:r>
              <a:rPr lang="en-US" altLang="ko-KR" sz="1200" b="1" dirty="0">
                <a:latin typeface="+mj-lt"/>
                <a:ea typeface="+mj-ea"/>
                <a:cs typeface="굴림" panose="020B0600000101010101" pitchFamily="50" charset="-127"/>
              </a:rPr>
              <a:t> range </a:t>
            </a:r>
            <a:r>
              <a:rPr lang="ko-KR" altLang="ko-KR" sz="1200" b="1" dirty="0">
                <a:latin typeface="+mj-lt"/>
                <a:ea typeface="+mj-ea"/>
                <a:cs typeface="굴림" panose="020B0600000101010101" pitchFamily="50" charset="-127"/>
              </a:rPr>
              <a:t>이동</a:t>
            </a:r>
            <a:r>
              <a:rPr lang="en-US" altLang="ko-KR" sz="1200" b="1" dirty="0">
                <a:latin typeface="+mj-lt"/>
                <a:ea typeface="+mj-ea"/>
                <a:cs typeface="굴림" panose="020B0600000101010101" pitchFamily="50" charset="-127"/>
              </a:rPr>
              <a:t> (0.5m ~ 50m)</a:t>
            </a:r>
            <a:br>
              <a:rPr lang="en-US" altLang="ko-KR" sz="1200" b="1" dirty="0">
                <a:latin typeface="+mj-lt"/>
                <a:ea typeface="+mj-ea"/>
                <a:cs typeface="굴림" panose="020B0600000101010101" pitchFamily="50" charset="-127"/>
              </a:rPr>
            </a:br>
            <a:r>
              <a:rPr lang="en-US" altLang="ko-KR" sz="1200" b="1" dirty="0">
                <a:latin typeface="+mj-lt"/>
                <a:ea typeface="+mj-ea"/>
                <a:cs typeface="굴림" panose="020B0600000101010101" pitchFamily="50" charset="-127"/>
              </a:rPr>
              <a:t>- </a:t>
            </a:r>
            <a:r>
              <a:rPr lang="ko-KR" altLang="ko-KR" sz="1200" b="1" dirty="0">
                <a:latin typeface="+mj-lt"/>
                <a:ea typeface="+mj-ea"/>
                <a:cs typeface="굴림" panose="020B0600000101010101" pitchFamily="50" charset="-127"/>
              </a:rPr>
              <a:t>타겟이</a:t>
            </a:r>
            <a:r>
              <a:rPr lang="en-US" altLang="ko-KR" sz="1200" b="1" dirty="0">
                <a:latin typeface="+mj-lt"/>
                <a:ea typeface="+mj-ea"/>
                <a:cs typeface="굴림" panose="020B0600000101010101" pitchFamily="50" charset="-127"/>
              </a:rPr>
              <a:t> rail </a:t>
            </a:r>
            <a:r>
              <a:rPr lang="ko-KR" altLang="ko-KR" sz="1200" b="1" dirty="0">
                <a:latin typeface="+mj-lt"/>
                <a:ea typeface="+mj-ea"/>
                <a:cs typeface="굴림" panose="020B0600000101010101" pitchFamily="50" charset="-127"/>
              </a:rPr>
              <a:t>위에서 정밀한 위치 정밀도를 가지도록</a:t>
            </a:r>
            <a:r>
              <a:rPr lang="en-US" altLang="ko-KR" sz="1200" b="1" dirty="0">
                <a:latin typeface="+mj-lt"/>
                <a:ea typeface="+mj-ea"/>
                <a:cs typeface="굴림" panose="020B0600000101010101" pitchFamily="50" charset="-127"/>
              </a:rPr>
              <a:t> rail </a:t>
            </a:r>
            <a:r>
              <a:rPr lang="ko-KR" altLang="ko-KR" sz="1200" b="1" dirty="0">
                <a:latin typeface="+mj-lt"/>
                <a:ea typeface="+mj-ea"/>
                <a:cs typeface="굴림" panose="020B0600000101010101" pitchFamily="50" charset="-127"/>
              </a:rPr>
              <a:t>셋팅</a:t>
            </a:r>
            <a:r>
              <a:rPr lang="en-US" altLang="ko-KR" sz="1200" b="1" dirty="0">
                <a:latin typeface="+mj-lt"/>
                <a:ea typeface="+mj-ea"/>
                <a:cs typeface="굴림" panose="020B0600000101010101" pitchFamily="50" charset="-127"/>
              </a:rPr>
              <a:t> (ex. </a:t>
            </a:r>
            <a:r>
              <a:rPr lang="ko-KR" altLang="ko-KR" sz="1200" b="1" dirty="0">
                <a:latin typeface="+mj-lt"/>
                <a:ea typeface="+mj-ea"/>
                <a:cs typeface="굴림" panose="020B0600000101010101" pitchFamily="50" charset="-127"/>
              </a:rPr>
              <a:t>타겟 입력 거리</a:t>
            </a:r>
            <a:r>
              <a:rPr lang="en-US" altLang="ko-KR" sz="1200" b="1" dirty="0">
                <a:latin typeface="+mj-lt"/>
                <a:ea typeface="+mj-ea"/>
                <a:cs typeface="굴림" panose="020B0600000101010101" pitchFamily="50" charset="-127"/>
              </a:rPr>
              <a:t> 10m -&gt; </a:t>
            </a:r>
            <a:r>
              <a:rPr lang="ko-KR" altLang="ko-KR" sz="1200" b="1" dirty="0">
                <a:latin typeface="+mj-lt"/>
                <a:ea typeface="+mj-ea"/>
                <a:cs typeface="굴림" panose="020B0600000101010101" pitchFamily="50" charset="-127"/>
              </a:rPr>
              <a:t>실제 위치 측정</a:t>
            </a:r>
            <a:r>
              <a:rPr lang="en-US" altLang="ko-KR" sz="1200" b="1" dirty="0">
                <a:latin typeface="+mj-lt"/>
                <a:ea typeface="+mj-ea"/>
                <a:cs typeface="굴림" panose="020B0600000101010101" pitchFamily="50" charset="-127"/>
              </a:rPr>
              <a:t> 10.01, </a:t>
            </a:r>
            <a:r>
              <a:rPr lang="ko-KR" altLang="ko-KR" sz="1200" b="1" dirty="0">
                <a:latin typeface="+mj-lt"/>
                <a:ea typeface="+mj-ea"/>
                <a:cs typeface="굴림" panose="020B0600000101010101" pitchFamily="50" charset="-127"/>
              </a:rPr>
              <a:t>최대 편차</a:t>
            </a:r>
            <a:r>
              <a:rPr lang="en-US" altLang="ko-KR" sz="1200" b="1" dirty="0">
                <a:latin typeface="+mj-lt"/>
                <a:ea typeface="+mj-ea"/>
                <a:cs typeface="굴림" panose="020B0600000101010101" pitchFamily="50" charset="-127"/>
              </a:rPr>
              <a:t> 10mm</a:t>
            </a:r>
            <a:r>
              <a:rPr lang="ko-KR" altLang="ko-KR" sz="1200" b="1" dirty="0">
                <a:latin typeface="+mj-lt"/>
                <a:ea typeface="+mj-ea"/>
                <a:cs typeface="굴림" panose="020B0600000101010101" pitchFamily="50" charset="-127"/>
              </a:rPr>
              <a:t>이내</a:t>
            </a:r>
            <a:r>
              <a:rPr lang="en-US" altLang="ko-KR" sz="1200" b="1" dirty="0">
                <a:latin typeface="+mj-lt"/>
                <a:ea typeface="+mj-ea"/>
                <a:cs typeface="굴림" panose="020B0600000101010101" pitchFamily="50" charset="-127"/>
              </a:rPr>
              <a:t>)</a:t>
            </a:r>
            <a:endParaRPr lang="ko-KR" altLang="ko-KR" sz="1800" dirty="0">
              <a:latin typeface="+mj-lt"/>
              <a:ea typeface="+mj-ea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190192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사용자 지정 2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ysClr val="window" lastClr="FFFFFF"/>
        </a:solidFill>
        <a:ln w="3175" cap="flat" cmpd="sng" algn="ctr">
          <a:solidFill>
            <a:sysClr val="window" lastClr="FFFFFF">
              <a:lumMod val="50000"/>
            </a:sys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eaLnBrk="1" fontAlgn="auto" latinLnBrk="0" hangingPunct="1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kern="0" dirty="0" smtClean="0">
            <a:solidFill>
              <a:prstClr val="black"/>
            </a:solidFill>
            <a:latin typeface="Arial Narrow" panose="020B0606020202030204" pitchFamily="34" charset="0"/>
            <a:ea typeface="LG스마트체 Regular" panose="020B0600000101010101" pitchFamily="50" charset="-127"/>
          </a:defRPr>
        </a:defPPr>
      </a:lstStyle>
    </a:spDef>
    <a:txDef>
      <a:spPr>
        <a:noFill/>
        <a:ln>
          <a:noFill/>
        </a:ln>
      </a:spPr>
      <a:bodyPr wrap="none" lIns="0" tIns="0" rIns="0" bIns="0" anchor="ctr" anchorCtr="0">
        <a:noAutofit/>
      </a:bodyPr>
      <a:lstStyle>
        <a:defPPr algn="l">
          <a:defRPr sz="1400" dirty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74282E-5225-4927-8166-1580A5C1AD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9F70C6-CE9A-4300-A02D-A1701F4791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72224</TotalTime>
  <Words>224</Words>
  <Application>Microsoft Office PowerPoint</Application>
  <PresentationFormat>A4 용지(210x297mm)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LG스마트체 Regular</vt:lpstr>
      <vt:lpstr>굴림</vt:lpstr>
      <vt:lpstr>LG스마트체 Bold</vt:lpstr>
      <vt:lpstr>Arial Narrow</vt:lpstr>
      <vt:lpstr>Arial</vt:lpstr>
      <vt:lpstr>돋움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LG마이크론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정준호</dc:creator>
  <cp:lastModifiedBy>이동건</cp:lastModifiedBy>
  <cp:revision>7368</cp:revision>
  <cp:lastPrinted>2020-01-31T03:54:19Z</cp:lastPrinted>
  <dcterms:created xsi:type="dcterms:W3CDTF">2004-03-03T01:34:50Z</dcterms:created>
  <dcterms:modified xsi:type="dcterms:W3CDTF">2022-08-03T00:45:30Z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2022-04-20T07:13:46Z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52a125f8-6428-43f3-b57e-713573c0520b</vt:lpwstr>
  </property>
  <property fmtid="{D5CDD505-2E9C-101B-9397-08002B2CF9AE}" pid="8" name="MSIP_Label_d456ec4f-41b4-4f73-af44-e5c120342660_ContentBits">
    <vt:lpwstr>0</vt:lpwstr>
  </property>
</Properties>
</file>