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4543" r:id="rId2"/>
    <p:sldMasterId id="2147484545" r:id="rId3"/>
    <p:sldMasterId id="2147484548" r:id="rId4"/>
    <p:sldMasterId id="2147484551" r:id="rId5"/>
  </p:sldMasterIdLst>
  <p:notesMasterIdLst>
    <p:notesMasterId r:id="rId19"/>
  </p:notesMasterIdLst>
  <p:handoutMasterIdLst>
    <p:handoutMasterId r:id="rId20"/>
  </p:handoutMasterIdLst>
  <p:sldIdLst>
    <p:sldId id="492" r:id="rId6"/>
    <p:sldId id="457" r:id="rId7"/>
    <p:sldId id="464" r:id="rId8"/>
    <p:sldId id="458" r:id="rId9"/>
    <p:sldId id="459" r:id="rId10"/>
    <p:sldId id="460" r:id="rId11"/>
    <p:sldId id="461" r:id="rId12"/>
    <p:sldId id="480" r:id="rId13"/>
    <p:sldId id="482" r:id="rId14"/>
    <p:sldId id="456" r:id="rId15"/>
    <p:sldId id="455" r:id="rId16"/>
    <p:sldId id="484" r:id="rId17"/>
    <p:sldId id="490" r:id="rId18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 Gothic" panose="020B0502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 Gothic" panose="020B0502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 Gothic" panose="020B0502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 Gothic" panose="020B0502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 Gothic" panose="020B0502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Century Gothic" panose="020B0502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Century Gothic" panose="020B0502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Century Gothic" panose="020B0502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Century Gothic" panose="020B0502020202020204" pitchFamily="34" charset="0"/>
        <a:ea typeface="돋움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A795BB-D100-498A-9386-0794072588B9}">
          <p14:sldIdLst>
            <p14:sldId id="492"/>
            <p14:sldId id="457"/>
            <p14:sldId id="464"/>
            <p14:sldId id="458"/>
            <p14:sldId id="459"/>
            <p14:sldId id="460"/>
            <p14:sldId id="461"/>
            <p14:sldId id="480"/>
            <p14:sldId id="482"/>
            <p14:sldId id="456"/>
            <p14:sldId id="455"/>
            <p14:sldId id="484"/>
            <p14:sldId id="490"/>
          </p14:sldIdLst>
        </p14:section>
        <p14:section name="Appendix" id="{A7A081AF-8D33-4B2C-8973-19D1F2CDE36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6204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8000"/>
    <a:srgbClr val="FFC000"/>
    <a:srgbClr val="FFCC99"/>
    <a:srgbClr val="E60A0A"/>
    <a:srgbClr val="001200"/>
    <a:srgbClr val="EAEAEA"/>
    <a:srgbClr val="0000CC"/>
    <a:srgbClr val="F95DE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6469" autoAdjust="0"/>
  </p:normalViewPr>
  <p:slideViewPr>
    <p:cSldViewPr snapToGrid="0">
      <p:cViewPr varScale="1">
        <p:scale>
          <a:sx n="68" d="100"/>
          <a:sy n="68" d="100"/>
        </p:scale>
        <p:origin x="228" y="54"/>
      </p:cViewPr>
      <p:guideLst>
        <p:guide orient="horz"/>
        <p:guide pos="620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936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A4C5E-5B67-47F5-9C90-758D64383B7E}" type="datetimeFigureOut">
              <a:rPr lang="ko-KR" altLang="en-US"/>
              <a:pPr>
                <a:defRPr/>
              </a:pPr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22" tIns="45712" rIns="91422" bIns="4571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D52D2BD-4999-47B4-B15D-69036D9DC9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02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2" rIns="91422" bIns="4571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2" rIns="91422" bIns="4571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2AD7FC-1A74-494F-A7BE-BBD3FDD9F5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28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2AD7FC-1A74-494F-A7BE-BBD3FDD9F57B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149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435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52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793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12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25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58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14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9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12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81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76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fld id="{BB2F44FB-B693-4D4C-874C-DADFE3A878CA}" type="slidenum"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6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0" y="5873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93" tIns="45698" rIns="91393" bIns="45698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0" y="5873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pPr eaLnBrk="1" latinLnBrk="1" hangingPunct="1"/>
            <a:endParaRPr lang="ko-KR" altLang="en-US" sz="2000" b="1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 userDrawn="1"/>
        </p:nvSpPr>
        <p:spPr>
          <a:xfrm>
            <a:off x="4778375" y="6515100"/>
            <a:ext cx="822697" cy="307777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fld id="{A61AC253-1B40-46AD-B1FB-4264DF0C6218}" type="slidenum">
              <a:rPr lang="ko-KR" altLang="en-US" sz="1400" b="1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pPr eaLnBrk="1" latinLnBrk="1" hangingPunct="1">
                <a:defRPr/>
              </a:pPr>
              <a:t>‹#›</a:t>
            </a:fld>
            <a:r>
              <a:rPr lang="ko-KR" altLang="en-US" sz="1400" b="1" dirty="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/ </a:t>
            </a:r>
            <a:r>
              <a:rPr lang="en-US" altLang="ko-KR" sz="1000" smtClean="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18</a:t>
            </a:r>
            <a:endParaRPr lang="en-US" altLang="ko-KR" sz="1000" dirty="0">
              <a:solidFill>
                <a:srgbClr val="000000"/>
              </a:solidFill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0" y="5873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pPr eaLnBrk="1" latinLnBrk="1" hangingPunct="1"/>
            <a:endParaRPr lang="ko-KR" altLang="en-US" sz="2000" b="1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 userDrawn="1"/>
        </p:nvSpPr>
        <p:spPr>
          <a:xfrm>
            <a:off x="4778375" y="6515100"/>
            <a:ext cx="822697" cy="307777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fld id="{A61AC253-1B40-46AD-B1FB-4264DF0C6218}" type="slidenum">
              <a:rPr lang="ko-KR" altLang="en-US" sz="1400" b="1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pPr eaLnBrk="1" latinLnBrk="1" hangingPunct="1">
                <a:defRPr/>
              </a:pPr>
              <a:t>‹#›</a:t>
            </a:fld>
            <a:r>
              <a:rPr lang="ko-KR" altLang="en-US" sz="1400" b="1" dirty="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/ </a:t>
            </a:r>
            <a:r>
              <a:rPr lang="en-US" altLang="ko-KR" sz="1000" smtClean="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18</a:t>
            </a:r>
            <a:endParaRPr lang="en-US" altLang="ko-KR" sz="1000" dirty="0">
              <a:solidFill>
                <a:srgbClr val="000000"/>
              </a:solidFill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0" y="5873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pPr eaLnBrk="1" latinLnBrk="1" hangingPunct="1"/>
            <a:endParaRPr lang="ko-KR" altLang="en-US" sz="2000" b="1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 userDrawn="1"/>
        </p:nvSpPr>
        <p:spPr>
          <a:xfrm>
            <a:off x="4778375" y="6515100"/>
            <a:ext cx="822697" cy="307777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fld id="{A61AC253-1B40-46AD-B1FB-4264DF0C6218}" type="slidenum">
              <a:rPr lang="ko-KR" altLang="en-US" sz="1400" b="1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pPr eaLnBrk="1" latinLnBrk="1" hangingPunct="1">
                <a:defRPr/>
              </a:pPr>
              <a:t>‹#›</a:t>
            </a:fld>
            <a:r>
              <a:rPr lang="ko-KR" altLang="en-US" sz="1400" b="1" dirty="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/ </a:t>
            </a:r>
            <a:r>
              <a:rPr lang="en-US" altLang="ko-KR" sz="1000" smtClean="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18</a:t>
            </a:r>
            <a:endParaRPr lang="en-US" altLang="ko-KR" sz="1000" dirty="0">
              <a:solidFill>
                <a:srgbClr val="000000"/>
              </a:solidFill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0" y="5873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pPr eaLnBrk="1" latinLnBrk="1" hangingPunct="1"/>
            <a:endParaRPr lang="ko-KR" altLang="en-US" sz="2000" b="1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 userDrawn="1"/>
        </p:nvSpPr>
        <p:spPr>
          <a:xfrm>
            <a:off x="4778375" y="6515100"/>
            <a:ext cx="822697" cy="307777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fld id="{A61AC253-1B40-46AD-B1FB-4264DF0C6218}" type="slidenum">
              <a:rPr lang="ko-KR" altLang="en-US" sz="1400" b="1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pPr eaLnBrk="1" latinLnBrk="1" hangingPunct="1">
                <a:defRPr/>
              </a:pPr>
              <a:t>‹#›</a:t>
            </a:fld>
            <a:r>
              <a:rPr lang="ko-KR" altLang="en-US" sz="1400" b="1" dirty="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/ </a:t>
            </a:r>
            <a:r>
              <a:rPr lang="en-US" altLang="ko-KR" sz="1000" smtClean="0">
                <a:solidFill>
                  <a:srgbClr val="000000"/>
                </a:solidFill>
                <a:latin typeface="Trebuchet MS" pitchFamily="34" charset="0"/>
                <a:cs typeface="Times New Roman" pitchFamily="18" charset="0"/>
              </a:rPr>
              <a:t>18</a:t>
            </a:r>
            <a:endParaRPr lang="en-US" altLang="ko-KR" sz="1000" dirty="0">
              <a:solidFill>
                <a:srgbClr val="000000"/>
              </a:solidFill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4233863" y="188913"/>
            <a:ext cx="1416050" cy="2349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/>
        </p:spPr>
        <p:txBody>
          <a:bodyPr wrap="none" lIns="71582" tIns="35790" rIns="71582" bIns="3579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000" smtClean="0">
                <a:solidFill>
                  <a:srgbClr val="DDDDDD"/>
                </a:solidFill>
                <a:latin typeface="Arial" panose="020B0604020202020204" pitchFamily="34" charset="0"/>
              </a:rPr>
              <a:t>LGE Internal Use Only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9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5pPr>
      <a:lvl6pPr marL="457034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068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099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134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1" fontAlgn="base" latinLnBrk="1" hangingPunct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ea"/>
          <a:ea typeface="+mn-ea"/>
        </a:defRPr>
      </a:lvl2pPr>
      <a:lvl3pPr marL="11398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3pPr>
      <a:lvl4pPr marL="15970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4pPr>
      <a:lvl5pPr marL="20542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5pPr>
      <a:lvl6pPr marL="2513682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6pPr>
      <a:lvl7pPr marL="2970717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7pPr>
      <a:lvl8pPr marL="3427750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8pPr>
      <a:lvl9pPr marL="3884782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9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5pPr>
      <a:lvl6pPr marL="457034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068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099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134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1" fontAlgn="base" latinLnBrk="1" hangingPunct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ea"/>
          <a:ea typeface="+mn-ea"/>
        </a:defRPr>
      </a:lvl2pPr>
      <a:lvl3pPr marL="11398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3pPr>
      <a:lvl4pPr marL="15970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4pPr>
      <a:lvl5pPr marL="20542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5pPr>
      <a:lvl6pPr marL="2513682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6pPr>
      <a:lvl7pPr marL="2970717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7pPr>
      <a:lvl8pPr marL="3427750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8pPr>
      <a:lvl9pPr marL="3884782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9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5pPr>
      <a:lvl6pPr marL="457034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068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099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134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1" fontAlgn="base" latinLnBrk="1" hangingPunct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ea"/>
          <a:ea typeface="+mn-ea"/>
        </a:defRPr>
      </a:lvl2pPr>
      <a:lvl3pPr marL="11398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3pPr>
      <a:lvl4pPr marL="15970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4pPr>
      <a:lvl5pPr marL="20542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5pPr>
      <a:lvl6pPr marL="2513682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6pPr>
      <a:lvl7pPr marL="2970717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7pPr>
      <a:lvl8pPr marL="3427750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8pPr>
      <a:lvl9pPr marL="3884782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9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5pPr>
      <a:lvl6pPr marL="457034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068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099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134" algn="l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1" fontAlgn="base" latinLnBrk="1" hangingPunct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ea"/>
          <a:ea typeface="+mn-ea"/>
        </a:defRPr>
      </a:lvl2pPr>
      <a:lvl3pPr marL="11398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3pPr>
      <a:lvl4pPr marL="15970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4pPr>
      <a:lvl5pPr marL="2054225" indent="-225425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5pPr>
      <a:lvl6pPr marL="2513682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6pPr>
      <a:lvl7pPr marL="2970717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7pPr>
      <a:lvl8pPr marL="3427750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8pPr>
      <a:lvl9pPr marL="3884782" indent="-228516" algn="l" rtl="0" eaLnBrk="1" fontAlgn="base" latinLnBrk="1" hangingPunct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640731" y="3676623"/>
            <a:ext cx="8587126" cy="2854997"/>
          </a:xfrm>
          <a:prstGeom prst="rect">
            <a:avLst/>
          </a:prstGeom>
          <a:solidFill>
            <a:srgbClr val="FFFFFF">
              <a:alpha val="61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70" y="3806269"/>
            <a:ext cx="3341493" cy="2461685"/>
          </a:xfrm>
          <a:prstGeom prst="rect">
            <a:avLst/>
          </a:prstGeom>
        </p:spPr>
      </p:pic>
      <p:sp>
        <p:nvSpPr>
          <p:cNvPr id="140" name="직사각형 139"/>
          <p:cNvSpPr/>
          <p:nvPr/>
        </p:nvSpPr>
        <p:spPr>
          <a:xfrm>
            <a:off x="642811" y="1125932"/>
            <a:ext cx="8587125" cy="2471896"/>
          </a:xfrm>
          <a:prstGeom prst="rect">
            <a:avLst/>
          </a:prstGeom>
          <a:solidFill>
            <a:srgbClr val="FFFFFF">
              <a:alpha val="4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52896" y="1239826"/>
            <a:ext cx="2456252" cy="1983706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326513" y="1285324"/>
            <a:ext cx="2641998" cy="2048506"/>
          </a:xfrm>
          <a:prstGeom prst="rect">
            <a:avLst/>
          </a:prstGeom>
        </p:spPr>
      </p:pic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5426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LAY-OUT &amp; Process Flow ( 3 Rail Built in Handler )</a:t>
            </a:r>
            <a:endParaRPr lang="ko-KR" altLang="en-US" sz="18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198438" y="752475"/>
            <a:ext cx="3930814" cy="33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5" tIns="45703" rIns="91405" bIns="45703">
            <a:spAutoFit/>
          </a:bodyPr>
          <a:lstStyle>
            <a:lvl1pPr marL="161925" indent="-231775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q"/>
            </a:pP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Machine</a:t>
            </a: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Size : </a:t>
            </a:r>
            <a:r>
              <a:rPr lang="pt-BR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3200(L</a:t>
            </a:r>
            <a:r>
              <a:rPr lang="pt-BR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x </a:t>
            </a:r>
            <a:r>
              <a:rPr lang="pt-BR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2,350(D</a:t>
            </a:r>
            <a:r>
              <a:rPr lang="pt-BR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x 2,100(H) 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046653" y="4094942"/>
            <a:ext cx="1008000" cy="39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Pick from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Input tray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3" name="모서리가 둥근 직사각형 47"/>
          <p:cNvSpPr/>
          <p:nvPr/>
        </p:nvSpPr>
        <p:spPr>
          <a:xfrm>
            <a:off x="6214191" y="4094942"/>
            <a:ext cx="1008000" cy="396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Place to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Socket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4" name="모서리가 둥근 직사각형 47"/>
          <p:cNvSpPr/>
          <p:nvPr/>
        </p:nvSpPr>
        <p:spPr>
          <a:xfrm>
            <a:off x="5068425" y="4886766"/>
            <a:ext cx="828000" cy="396000"/>
          </a:xfrm>
          <a:prstGeom prst="roundRect">
            <a:avLst/>
          </a:prstGeom>
          <a:solidFill>
            <a:srgbClr val="FFFF99">
              <a:alpha val="50000"/>
            </a:srgbClr>
          </a:solidFill>
          <a:ln w="25400" cap="flat" cmpd="sng" algn="ctr">
            <a:solidFill>
              <a:srgbClr val="008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Dark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5" name="모서리가 둥근 직사각형 47"/>
          <p:cNvSpPr>
            <a:spLocks noChangeArrowheads="1"/>
          </p:cNvSpPr>
          <p:nvPr/>
        </p:nvSpPr>
        <p:spPr bwMode="auto">
          <a:xfrm>
            <a:off x="7095503" y="4871797"/>
            <a:ext cx="828000" cy="3960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25400" algn="ctr">
            <a:solidFill>
              <a:srgbClr val="008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Depth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4" name="모서리가 둥근 직사각형 47"/>
          <p:cNvSpPr/>
          <p:nvPr/>
        </p:nvSpPr>
        <p:spPr>
          <a:xfrm>
            <a:off x="6081964" y="4873585"/>
            <a:ext cx="828000" cy="396000"/>
          </a:xfrm>
          <a:prstGeom prst="roundRect">
            <a:avLst/>
          </a:prstGeom>
          <a:solidFill>
            <a:srgbClr val="FFFF99">
              <a:alpha val="50000"/>
            </a:srgbClr>
          </a:solidFill>
          <a:ln w="25400" cap="flat" cmpd="sng" algn="ctr">
            <a:solidFill>
              <a:srgbClr val="008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LPFF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6" name="모서리가 둥근 직사각형 47"/>
          <p:cNvSpPr/>
          <p:nvPr/>
        </p:nvSpPr>
        <p:spPr>
          <a:xfrm>
            <a:off x="5068425" y="5625911"/>
            <a:ext cx="1008000" cy="432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Pick from  Quad socket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5" name="Line 44"/>
          <p:cNvSpPr>
            <a:spLocks noChangeShapeType="1"/>
          </p:cNvSpPr>
          <p:nvPr/>
        </p:nvSpPr>
        <p:spPr bwMode="auto">
          <a:xfrm>
            <a:off x="6061892" y="4292942"/>
            <a:ext cx="152299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86" name="Line 44"/>
          <p:cNvSpPr>
            <a:spLocks noChangeShapeType="1"/>
          </p:cNvSpPr>
          <p:nvPr/>
        </p:nvSpPr>
        <p:spPr bwMode="auto">
          <a:xfrm>
            <a:off x="4893645" y="5068454"/>
            <a:ext cx="152299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16" name="Line 44"/>
          <p:cNvSpPr>
            <a:spLocks noChangeShapeType="1"/>
          </p:cNvSpPr>
          <p:nvPr/>
        </p:nvSpPr>
        <p:spPr bwMode="auto">
          <a:xfrm>
            <a:off x="7947747" y="5074761"/>
            <a:ext cx="152299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930510" y="3967327"/>
            <a:ext cx="262467" cy="2616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1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6101572" y="3948793"/>
            <a:ext cx="262467" cy="2616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2</a:t>
            </a:r>
          </a:p>
        </p:txBody>
      </p:sp>
      <p:sp>
        <p:nvSpPr>
          <p:cNvPr id="119" name="타원 118"/>
          <p:cNvSpPr/>
          <p:nvPr/>
        </p:nvSpPr>
        <p:spPr>
          <a:xfrm>
            <a:off x="4969795" y="4771814"/>
            <a:ext cx="262467" cy="2616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3</a:t>
            </a:r>
          </a:p>
        </p:txBody>
      </p:sp>
      <p:sp>
        <p:nvSpPr>
          <p:cNvPr id="120" name="타원 119"/>
          <p:cNvSpPr/>
          <p:nvPr/>
        </p:nvSpPr>
        <p:spPr>
          <a:xfrm>
            <a:off x="5956428" y="4770534"/>
            <a:ext cx="262467" cy="2616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4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7008447" y="4760657"/>
            <a:ext cx="262467" cy="2616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5</a:t>
            </a:r>
          </a:p>
        </p:txBody>
      </p:sp>
      <p:sp>
        <p:nvSpPr>
          <p:cNvPr id="138" name="타원 137"/>
          <p:cNvSpPr/>
          <p:nvPr/>
        </p:nvSpPr>
        <p:spPr>
          <a:xfrm>
            <a:off x="4978181" y="5532771"/>
            <a:ext cx="262467" cy="2616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7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326513" y="1862219"/>
            <a:ext cx="2961212" cy="1605499"/>
            <a:chOff x="5815822" y="1742309"/>
            <a:chExt cx="2617416" cy="1419101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815822" y="2540351"/>
              <a:ext cx="1074313" cy="52119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973449">
              <a:off x="6147986" y="2814769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L</a:t>
              </a:r>
              <a:endPara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 flipV="1">
              <a:off x="7015063" y="3010290"/>
              <a:ext cx="289755" cy="151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229270" y="2691708"/>
              <a:ext cx="868315" cy="40966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282092">
              <a:off x="7659420" y="284701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D</a:t>
              </a:r>
              <a:endPara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8074630" y="1863376"/>
              <a:ext cx="16934" cy="80659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001190" y="2040131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H</a:t>
              </a:r>
              <a:endPara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>
              <a:off x="6029325" y="2350901"/>
              <a:ext cx="256693" cy="143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6745282" y="3010290"/>
              <a:ext cx="262838" cy="109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 flipV="1">
              <a:off x="7959129" y="2616299"/>
              <a:ext cx="236396" cy="12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 flipV="1">
              <a:off x="7897427" y="1742309"/>
              <a:ext cx="224788" cy="115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Line 44"/>
          <p:cNvSpPr>
            <a:spLocks noChangeShapeType="1"/>
          </p:cNvSpPr>
          <p:nvPr/>
        </p:nvSpPr>
        <p:spPr bwMode="auto">
          <a:xfrm>
            <a:off x="5916405" y="5074761"/>
            <a:ext cx="152299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65" name="모서리가 둥근 직사각형 47"/>
          <p:cNvSpPr/>
          <p:nvPr/>
        </p:nvSpPr>
        <p:spPr>
          <a:xfrm>
            <a:off x="6260514" y="5633694"/>
            <a:ext cx="1008000" cy="432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Transfer to Output tray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6" name="Line 44"/>
          <p:cNvSpPr>
            <a:spLocks noChangeShapeType="1"/>
          </p:cNvSpPr>
          <p:nvPr/>
        </p:nvSpPr>
        <p:spPr bwMode="auto">
          <a:xfrm>
            <a:off x="6111055" y="5852958"/>
            <a:ext cx="15229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6133202" y="5515842"/>
            <a:ext cx="262467" cy="2616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8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13634" y="5706303"/>
            <a:ext cx="122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Unloading Arm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925617" y="5267625"/>
            <a:ext cx="122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Each Rail Stage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261414" y="4140865"/>
            <a:ext cx="122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Loading Arm</a:t>
            </a:r>
          </a:p>
        </p:txBody>
      </p:sp>
      <p:sp>
        <p:nvSpPr>
          <p:cNvPr id="179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370650" y="6122619"/>
            <a:ext cx="279078" cy="2781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1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1231111" y="5030820"/>
            <a:ext cx="279078" cy="2781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2</a:t>
            </a:r>
          </a:p>
        </p:txBody>
      </p:sp>
      <p:cxnSp>
        <p:nvCxnSpPr>
          <p:cNvPr id="127" name="직선 화살표 연결선 126"/>
          <p:cNvCxnSpPr/>
          <p:nvPr/>
        </p:nvCxnSpPr>
        <p:spPr>
          <a:xfrm flipV="1">
            <a:off x="1562989" y="5115429"/>
            <a:ext cx="0" cy="8406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2240624" y="4984208"/>
            <a:ext cx="279078" cy="2781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3</a:t>
            </a: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1657039" y="5104120"/>
            <a:ext cx="601088" cy="0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4170377" y="4927816"/>
            <a:ext cx="279078" cy="2781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5</a:t>
            </a:r>
          </a:p>
        </p:txBody>
      </p:sp>
      <p:sp>
        <p:nvSpPr>
          <p:cNvPr id="125" name="타원 124"/>
          <p:cNvSpPr/>
          <p:nvPr/>
        </p:nvSpPr>
        <p:spPr>
          <a:xfrm>
            <a:off x="2836908" y="4945682"/>
            <a:ext cx="279078" cy="2781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4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3533395" y="5084765"/>
            <a:ext cx="568646" cy="10667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1587269" y="4927816"/>
            <a:ext cx="2375882" cy="0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1231111" y="4721569"/>
            <a:ext cx="279078" cy="2781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7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404428" y="3733014"/>
            <a:ext cx="279078" cy="2781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8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H="1" flipV="1">
            <a:off x="1572092" y="4079598"/>
            <a:ext cx="15177" cy="78105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 flipV="1">
            <a:off x="3717747" y="2143527"/>
            <a:ext cx="1141599" cy="566627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2322" y="2586832"/>
            <a:ext cx="156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Dark Box</a:t>
            </a:r>
            <a:endParaRPr lang="ko-KR" altLang="en-US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8" name="자유형 127"/>
          <p:cNvSpPr/>
          <p:nvPr/>
        </p:nvSpPr>
        <p:spPr>
          <a:xfrm>
            <a:off x="3197667" y="1342521"/>
            <a:ext cx="1387157" cy="644471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07180" y="2207649"/>
            <a:ext cx="109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Ambient Light</a:t>
            </a:r>
          </a:p>
          <a:p>
            <a:pPr algn="r"/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IR Reflector )</a:t>
            </a:r>
          </a:p>
        </p:txBody>
      </p:sp>
      <p:sp>
        <p:nvSpPr>
          <p:cNvPr id="131" name="자유형 130"/>
          <p:cNvSpPr/>
          <p:nvPr/>
        </p:nvSpPr>
        <p:spPr>
          <a:xfrm flipH="1" flipV="1">
            <a:off x="1786465" y="2358240"/>
            <a:ext cx="1050442" cy="189660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자유형 24"/>
          <p:cNvSpPr/>
          <p:nvPr/>
        </p:nvSpPr>
        <p:spPr>
          <a:xfrm flipH="1">
            <a:off x="1834369" y="1366940"/>
            <a:ext cx="847516" cy="217418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76099" y="1230555"/>
            <a:ext cx="59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Chart</a:t>
            </a:r>
            <a:endParaRPr lang="ko-KR" altLang="en-US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8" name="자유형 107"/>
          <p:cNvSpPr/>
          <p:nvPr/>
        </p:nvSpPr>
        <p:spPr>
          <a:xfrm flipV="1">
            <a:off x="3687135" y="2796874"/>
            <a:ext cx="1172211" cy="332155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63436" y="2923159"/>
            <a:ext cx="12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Drawer</a:t>
            </a:r>
          </a:p>
          <a:p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( 2x, Tray Stacker 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60453" y="2165452"/>
            <a:ext cx="9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Input Tray</a:t>
            </a:r>
          </a:p>
          <a:p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Input Port )</a:t>
            </a:r>
            <a:endParaRPr lang="ko-KR" altLang="en-US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2" name="자유형 121"/>
          <p:cNvSpPr/>
          <p:nvPr/>
        </p:nvSpPr>
        <p:spPr>
          <a:xfrm flipV="1">
            <a:off x="4398543" y="2286881"/>
            <a:ext cx="452151" cy="91046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40309" y="1202337"/>
            <a:ext cx="1283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LPFF / P2P Tube</a:t>
            </a:r>
            <a:endParaRPr lang="ko-KR" altLang="en-US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71" name="자유형 170"/>
          <p:cNvSpPr/>
          <p:nvPr/>
        </p:nvSpPr>
        <p:spPr>
          <a:xfrm>
            <a:off x="4222023" y="1637974"/>
            <a:ext cx="415065" cy="250598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637088" y="1500280"/>
            <a:ext cx="114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Loading Arm</a:t>
            </a:r>
            <a:endParaRPr lang="ko-KR" altLang="en-US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799846" y="1895772"/>
            <a:ext cx="1094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Unloading Arm</a:t>
            </a:r>
          </a:p>
        </p:txBody>
      </p:sp>
      <p:sp>
        <p:nvSpPr>
          <p:cNvPr id="174" name="자유형 173"/>
          <p:cNvSpPr/>
          <p:nvPr/>
        </p:nvSpPr>
        <p:spPr>
          <a:xfrm>
            <a:off x="3932826" y="2042144"/>
            <a:ext cx="917868" cy="130627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1" name="자유형 120"/>
          <p:cNvSpPr/>
          <p:nvPr/>
        </p:nvSpPr>
        <p:spPr>
          <a:xfrm>
            <a:off x="3358270" y="1345952"/>
            <a:ext cx="1091185" cy="546050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9" name="자유형 128"/>
          <p:cNvSpPr/>
          <p:nvPr/>
        </p:nvSpPr>
        <p:spPr>
          <a:xfrm>
            <a:off x="3527695" y="1335389"/>
            <a:ext cx="1116972" cy="451799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2526785" y="5097989"/>
            <a:ext cx="265567" cy="0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84046" y="3067154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Output Tray</a:t>
            </a:r>
          </a:p>
          <a:p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Output Port )</a:t>
            </a:r>
            <a:endParaRPr lang="ko-KR" altLang="en-US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87" name="자유형 86"/>
          <p:cNvSpPr/>
          <p:nvPr/>
        </p:nvSpPr>
        <p:spPr>
          <a:xfrm flipH="1" flipV="1">
            <a:off x="2635437" y="2626695"/>
            <a:ext cx="976894" cy="623137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56718" y="1645954"/>
            <a:ext cx="102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Quad Socket</a:t>
            </a:r>
          </a:p>
          <a:p>
            <a:pPr algn="r"/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( 3 Rail )</a:t>
            </a:r>
            <a:endParaRPr lang="ko-KR" altLang="en-US" b="1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1" name="자유형 90"/>
          <p:cNvSpPr/>
          <p:nvPr/>
        </p:nvSpPr>
        <p:spPr>
          <a:xfrm flipH="1">
            <a:off x="1884603" y="1873927"/>
            <a:ext cx="708145" cy="320555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5" name="자유형 94"/>
          <p:cNvSpPr/>
          <p:nvPr/>
        </p:nvSpPr>
        <p:spPr>
          <a:xfrm flipH="1">
            <a:off x="1884603" y="1878955"/>
            <a:ext cx="852252" cy="88244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6" name="자유형 95"/>
          <p:cNvSpPr/>
          <p:nvPr/>
        </p:nvSpPr>
        <p:spPr>
          <a:xfrm flipH="1" flipV="1">
            <a:off x="1884602" y="1822563"/>
            <a:ext cx="1009027" cy="56390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5" name="모서리가 둥근 직사각형 47"/>
          <p:cNvSpPr/>
          <p:nvPr/>
        </p:nvSpPr>
        <p:spPr>
          <a:xfrm>
            <a:off x="8113344" y="4873585"/>
            <a:ext cx="1008000" cy="396000"/>
          </a:xfrm>
          <a:prstGeom prst="roundRect">
            <a:avLst/>
          </a:prstGeom>
          <a:solidFill>
            <a:srgbClr val="FFFF99">
              <a:alpha val="50000"/>
            </a:srgbClr>
          </a:solidFill>
          <a:ln w="25400" cap="flat" cmpd="sng" algn="ctr">
            <a:solidFill>
              <a:srgbClr val="008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P2P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987808" y="4770534"/>
            <a:ext cx="262467" cy="2616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6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99" name="Line 44"/>
          <p:cNvSpPr>
            <a:spLocks noChangeShapeType="1"/>
          </p:cNvSpPr>
          <p:nvPr/>
        </p:nvSpPr>
        <p:spPr bwMode="auto">
          <a:xfrm>
            <a:off x="6932824" y="5074761"/>
            <a:ext cx="152299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836908" y="4611901"/>
            <a:ext cx="279078" cy="2781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  <a:ea typeface="LG스마트체 Regular" pitchFamily="50" charset="-127"/>
              </a:rPr>
              <a:t>6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9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5539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Transferring 4 DUTs from a input tray to the tester socket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14930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4.3 Loading Arm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11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09" y="2759518"/>
            <a:ext cx="4545934" cy="3570876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1050293" y="4549618"/>
            <a:ext cx="1439211" cy="42979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4579" y="4946402"/>
            <a:ext cx="940338" cy="246221"/>
          </a:xfrm>
          <a:prstGeom prst="rect">
            <a:avLst/>
          </a:prstGeom>
          <a:solidFill>
            <a:srgbClr val="FFFF99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Y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Axis ( Servo )</a:t>
            </a:r>
          </a:p>
        </p:txBody>
      </p:sp>
      <p:sp>
        <p:nvSpPr>
          <p:cNvPr id="19" name="원호 18"/>
          <p:cNvSpPr/>
          <p:nvPr/>
        </p:nvSpPr>
        <p:spPr>
          <a:xfrm rot="11621522">
            <a:off x="2667385" y="4672237"/>
            <a:ext cx="141669" cy="123092"/>
          </a:xfrm>
          <a:prstGeom prst="arc">
            <a:avLst>
              <a:gd name="adj1" fmla="val 16440183"/>
              <a:gd name="adj2" fmla="val 12792727"/>
            </a:avLst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1621522">
            <a:off x="2802844" y="4587012"/>
            <a:ext cx="141669" cy="123092"/>
          </a:xfrm>
          <a:prstGeom prst="arc">
            <a:avLst>
              <a:gd name="adj1" fmla="val 16440183"/>
              <a:gd name="adj2" fmla="val 12792727"/>
            </a:avLst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1621522">
            <a:off x="3148287" y="4795020"/>
            <a:ext cx="141669" cy="123092"/>
          </a:xfrm>
          <a:prstGeom prst="arc">
            <a:avLst>
              <a:gd name="adj1" fmla="val 16440183"/>
              <a:gd name="adj2" fmla="val 12792727"/>
            </a:avLst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1621522">
            <a:off x="3283955" y="4727456"/>
            <a:ext cx="141669" cy="123092"/>
          </a:xfrm>
          <a:prstGeom prst="arc">
            <a:avLst>
              <a:gd name="adj1" fmla="val 16440183"/>
              <a:gd name="adj2" fmla="val 12792727"/>
            </a:avLst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017202" y="4259110"/>
            <a:ext cx="675173" cy="400110"/>
          </a:xfrm>
          <a:prstGeom prst="rect">
            <a:avLst/>
          </a:prstGeom>
          <a:solidFill>
            <a:srgbClr val="FFFF99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4x Finger Rotation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879005" y="5775377"/>
            <a:ext cx="1512402" cy="48980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049007" y="3300662"/>
            <a:ext cx="300" cy="62455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69917" y="5754740"/>
            <a:ext cx="940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X Axis ( Linear 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54654" y="2930739"/>
            <a:ext cx="940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Z Axis ( Servo )</a:t>
            </a:r>
          </a:p>
        </p:txBody>
      </p:sp>
      <p:graphicFrame>
        <p:nvGraphicFramePr>
          <p:cNvPr id="3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7754"/>
              </p:ext>
            </p:extLst>
          </p:nvPr>
        </p:nvGraphicFramePr>
        <p:xfrm>
          <a:off x="5240338" y="2037276"/>
          <a:ext cx="4446587" cy="3956753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Tray Picker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2 clamp cylinders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68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Module Picker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4 module picker fingers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Each finger has 2 clamps for DUT CAN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and 1 Vacuum  Pad for DUT flex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65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Transfer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2 Linear Axis with Servo motor ( Y, Z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8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1 Linear Axis with Linear motor ( X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8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4 Rotation Axis with Stepping motor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Finger Rotation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0564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the top vision camera for a BCR reading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and socket loading position check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295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 Handler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9692" y="1864281"/>
            <a:ext cx="361186" cy="34598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flipH="1" flipV="1">
            <a:off x="3545969" y="4933130"/>
            <a:ext cx="845438" cy="224150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98207" y="4622074"/>
            <a:ext cx="1042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Top vision camera</a:t>
            </a:r>
          </a:p>
        </p:txBody>
      </p:sp>
    </p:spTree>
    <p:extLst>
      <p:ext uri="{BB962C8B-B14F-4D97-AF65-F5344CB8AC3E}">
        <p14:creationId xmlns:p14="http://schemas.microsoft.com/office/powerpoint/2010/main" val="33595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" y="2285159"/>
            <a:ext cx="4665605" cy="3894391"/>
          </a:xfrm>
          <a:prstGeom prst="rect">
            <a:avLst/>
          </a:prstGeom>
        </p:spPr>
      </p:pic>
      <p:graphicFrame>
        <p:nvGraphicFramePr>
          <p:cNvPr id="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99136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Transferring 4 DUTs from the tester socket to a output tray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3459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4.4 Picker ( Loading and Unloading Arm )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12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896762" y="5521121"/>
            <a:ext cx="1685758" cy="33727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477580" y="4115349"/>
            <a:ext cx="1378079" cy="16781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097479" y="2926787"/>
            <a:ext cx="300" cy="62455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05142" y="5390715"/>
            <a:ext cx="940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X Axis ( Linear 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84215" y="4216806"/>
            <a:ext cx="940338" cy="246221"/>
          </a:xfrm>
          <a:prstGeom prst="rect">
            <a:avLst/>
          </a:prstGeom>
          <a:solidFill>
            <a:srgbClr val="FFFF99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Y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Axis ( Servo 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85083" y="3214460"/>
            <a:ext cx="940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Z Axis ( Servo )</a:t>
            </a:r>
          </a:p>
        </p:txBody>
      </p:sp>
      <p:sp>
        <p:nvSpPr>
          <p:cNvPr id="37" name="원호 36"/>
          <p:cNvSpPr/>
          <p:nvPr/>
        </p:nvSpPr>
        <p:spPr>
          <a:xfrm rot="11621522">
            <a:off x="1681526" y="4231824"/>
            <a:ext cx="141669" cy="123092"/>
          </a:xfrm>
          <a:prstGeom prst="arc">
            <a:avLst>
              <a:gd name="adj1" fmla="val 16440183"/>
              <a:gd name="adj2" fmla="val 12792727"/>
            </a:avLst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호 38"/>
          <p:cNvSpPr/>
          <p:nvPr/>
        </p:nvSpPr>
        <p:spPr>
          <a:xfrm rot="11621522">
            <a:off x="1849241" y="4291673"/>
            <a:ext cx="141669" cy="123092"/>
          </a:xfrm>
          <a:prstGeom prst="arc">
            <a:avLst>
              <a:gd name="adj1" fmla="val 16440183"/>
              <a:gd name="adj2" fmla="val 12792727"/>
            </a:avLst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호 39"/>
          <p:cNvSpPr/>
          <p:nvPr/>
        </p:nvSpPr>
        <p:spPr>
          <a:xfrm rot="11621522">
            <a:off x="2094508" y="4148140"/>
            <a:ext cx="141669" cy="123092"/>
          </a:xfrm>
          <a:prstGeom prst="arc">
            <a:avLst>
              <a:gd name="adj1" fmla="val 16440183"/>
              <a:gd name="adj2" fmla="val 12792727"/>
            </a:avLst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/>
          <p:cNvSpPr/>
          <p:nvPr/>
        </p:nvSpPr>
        <p:spPr>
          <a:xfrm rot="11621522">
            <a:off x="2262223" y="4207989"/>
            <a:ext cx="141669" cy="123092"/>
          </a:xfrm>
          <a:prstGeom prst="arc">
            <a:avLst>
              <a:gd name="adj1" fmla="val 16440183"/>
              <a:gd name="adj2" fmla="val 12792727"/>
            </a:avLst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483" y="4163508"/>
            <a:ext cx="675173" cy="400110"/>
          </a:xfrm>
          <a:prstGeom prst="rect">
            <a:avLst/>
          </a:prstGeom>
          <a:solidFill>
            <a:srgbClr val="FFFF99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4x Finger Rotation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295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 Handler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86804" y="2071892"/>
            <a:ext cx="228765" cy="260407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56195"/>
              </p:ext>
            </p:extLst>
          </p:nvPr>
        </p:nvGraphicFramePr>
        <p:xfrm>
          <a:off x="5240338" y="2037276"/>
          <a:ext cx="4446587" cy="3956753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Tray Picker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2 clamp cylinders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68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Module Picker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4 module picker fingers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Each finger has 2 clamps for DUT CAN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and 1 Vacuum  Pad for DUT flex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65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Transfer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2 Linear Axis with Servo motor ( Y, Z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8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1 Linear Axis with Linear motor ( X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8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4 Rotation Axis with Stepping motor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Finger Rotation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0564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76771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Pick and place a empty tray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61" y="3382930"/>
            <a:ext cx="4001759" cy="2490331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38514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4.5 Tray Picker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 Loading and Unloading Arm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13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295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 Handler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98380" y="2037277"/>
            <a:ext cx="238708" cy="30081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579692" y="1950588"/>
            <a:ext cx="224533" cy="248363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348" y="1657869"/>
            <a:ext cx="1483795" cy="123852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087266" y="2447053"/>
            <a:ext cx="492173" cy="24794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43" idx="1"/>
            <a:endCxn id="45" idx="3"/>
          </p:cNvCxnSpPr>
          <p:nvPr/>
        </p:nvCxnSpPr>
        <p:spPr>
          <a:xfrm rot="10800000" flipV="1">
            <a:off x="3262144" y="2187681"/>
            <a:ext cx="1136237" cy="894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8624" y="5104131"/>
            <a:ext cx="101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Tray Guide Block</a:t>
            </a:r>
          </a:p>
        </p:txBody>
      </p:sp>
      <p:sp>
        <p:nvSpPr>
          <p:cNvPr id="59" name="자유형 58"/>
          <p:cNvSpPr/>
          <p:nvPr/>
        </p:nvSpPr>
        <p:spPr>
          <a:xfrm rot="5400000" flipV="1">
            <a:off x="784047" y="4696046"/>
            <a:ext cx="427140" cy="374390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60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69760"/>
              </p:ext>
            </p:extLst>
          </p:nvPr>
        </p:nvGraphicFramePr>
        <p:xfrm>
          <a:off x="5240338" y="2037276"/>
          <a:ext cx="4446587" cy="1830842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9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Tray Picker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2 clamp cylinders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64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   Tray picker handles a empty tray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   1. Input port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  <a:sym typeface="Wingdings" panose="05000000000000000000" pitchFamily="2" charset="2"/>
                        </a:rPr>
                        <a:t> Empty port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  <a:sym typeface="Wingdings" panose="05000000000000000000" pitchFamily="2" charset="2"/>
                        </a:rPr>
                        <a:t>    2. Empty port  Output port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>
            <a:off x="2744461" y="5213499"/>
            <a:ext cx="257909" cy="170949"/>
          </a:xfrm>
          <a:prstGeom prst="straightConnector1">
            <a:avLst/>
          </a:prstGeom>
          <a:ln w="25400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158557" y="4133773"/>
            <a:ext cx="289002" cy="166879"/>
          </a:xfrm>
          <a:prstGeom prst="straightConnector1">
            <a:avLst/>
          </a:prstGeom>
          <a:ln w="25400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17014" y="5801036"/>
            <a:ext cx="1254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Tray Clamp Cylinder</a:t>
            </a:r>
          </a:p>
        </p:txBody>
      </p:sp>
      <p:sp>
        <p:nvSpPr>
          <p:cNvPr id="66" name="자유형 65"/>
          <p:cNvSpPr/>
          <p:nvPr/>
        </p:nvSpPr>
        <p:spPr>
          <a:xfrm rot="5400000">
            <a:off x="3497238" y="5468534"/>
            <a:ext cx="318904" cy="259438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8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1749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Pick and place 4 modules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5" y="3180752"/>
            <a:ext cx="1745931" cy="2128440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4093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4.6 Module Picker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 Loading and Unloading Arm 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295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 Handler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348" y="1657869"/>
            <a:ext cx="1483795" cy="123852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087266" y="2206873"/>
            <a:ext cx="492173" cy="266343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68962" y="4320219"/>
            <a:ext cx="1648803" cy="2098329"/>
            <a:chOff x="302771" y="3961139"/>
            <a:chExt cx="1885122" cy="2399080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808" y="4362476"/>
              <a:ext cx="1090811" cy="1997743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>
              <a:off x="1539788" y="5823108"/>
              <a:ext cx="648105" cy="28151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000" b="1" dirty="0" smtClean="0">
                  <a:latin typeface="Arial Narrow" pitchFamily="34" charset="0"/>
                  <a:ea typeface="LG스마트체 Regular" pitchFamily="50" charset="-127"/>
                </a:rPr>
                <a:t>Clamp</a:t>
              </a:r>
              <a:endParaRPr lang="en-US" altLang="ko-KR" sz="1000" b="1" dirty="0"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2771" y="5971232"/>
              <a:ext cx="917777" cy="28151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000" b="1" dirty="0" smtClean="0">
                  <a:latin typeface="Arial Narrow" pitchFamily="34" charset="0"/>
                  <a:ea typeface="LG스마트체 Regular" pitchFamily="50" charset="-127"/>
                </a:rPr>
                <a:t>Picker Pad</a:t>
              </a:r>
              <a:endParaRPr lang="en-US" altLang="ko-KR" sz="1000" b="1" dirty="0"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52" name="오른쪽으로 구부러진 화살표 51"/>
            <p:cNvSpPr/>
            <p:nvPr/>
          </p:nvSpPr>
          <p:spPr>
            <a:xfrm>
              <a:off x="634686" y="4364927"/>
              <a:ext cx="170790" cy="195456"/>
            </a:xfrm>
            <a:prstGeom prst="curvedRightArrow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586" y="3961139"/>
              <a:ext cx="1094202" cy="400110"/>
            </a:xfrm>
            <a:prstGeom prst="rect">
              <a:avLst/>
            </a:prstGeom>
            <a:ln w="63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latin typeface="Arial Narrow" pitchFamily="34" charset="0"/>
                  <a:ea typeface="LG스마트체 Regular" pitchFamily="50" charset="-127"/>
                </a:rPr>
                <a:t>Each Finger has rotation axis</a:t>
              </a:r>
              <a:endParaRPr lang="en-US" altLang="ko-KR" sz="1000" dirty="0">
                <a:latin typeface="Arial Narrow" pitchFamily="34" charset="0"/>
                <a:ea typeface="LG스마트체 Regular" pitchFamily="50" charset="-127"/>
              </a:endParaRPr>
            </a:p>
          </p:txBody>
        </p:sp>
      </p:grpSp>
      <p:sp>
        <p:nvSpPr>
          <p:cNvPr id="55" name="자유형 54"/>
          <p:cNvSpPr/>
          <p:nvPr/>
        </p:nvSpPr>
        <p:spPr>
          <a:xfrm rot="5400000">
            <a:off x="1304311" y="2914276"/>
            <a:ext cx="277667" cy="174003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9086" y="2737840"/>
            <a:ext cx="1042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4x Module Picker</a:t>
            </a:r>
          </a:p>
        </p:txBody>
      </p:sp>
      <p:sp>
        <p:nvSpPr>
          <p:cNvPr id="57" name="자유형 56"/>
          <p:cNvSpPr/>
          <p:nvPr/>
        </p:nvSpPr>
        <p:spPr>
          <a:xfrm rot="16200000">
            <a:off x="2002731" y="4926123"/>
            <a:ext cx="351910" cy="656762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60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8900"/>
              </p:ext>
            </p:extLst>
          </p:nvPr>
        </p:nvGraphicFramePr>
        <p:xfrm>
          <a:off x="5240338" y="2037276"/>
          <a:ext cx="4446587" cy="2349747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68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Module Picker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4 module picker fingers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Each finger has 2 clamps for DUT CAN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and 1 Vacuum  Pad for DUT flex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64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495081" y="5526637"/>
            <a:ext cx="1012126" cy="230832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Arial Narrow" pitchFamily="34" charset="0"/>
                <a:ea typeface="LG스마트체 Regular" pitchFamily="50" charset="-127"/>
              </a:rPr>
              <a:t>Picker pad &amp; Clamp</a:t>
            </a:r>
            <a:endParaRPr lang="en-US" altLang="ko-KR" sz="900" dirty="0">
              <a:latin typeface="Arial Narrow" pitchFamily="34" charset="0"/>
              <a:ea typeface="LG스마트체 Regular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F39DC3CD-7F59-485A-B7DE-9C362FDE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861" y="3617266"/>
            <a:ext cx="1381337" cy="65402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291" y="4300847"/>
            <a:ext cx="1366478" cy="12294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398380" y="2037277"/>
            <a:ext cx="238708" cy="30081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79692" y="1950588"/>
            <a:ext cx="224533" cy="248363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34" idx="1"/>
            <a:endCxn id="45" idx="3"/>
          </p:cNvCxnSpPr>
          <p:nvPr/>
        </p:nvCxnSpPr>
        <p:spPr>
          <a:xfrm rot="10800000" flipV="1">
            <a:off x="3262144" y="2187681"/>
            <a:ext cx="1136237" cy="894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94059"/>
              </p:ext>
            </p:extLst>
          </p:nvPr>
        </p:nvGraphicFramePr>
        <p:xfrm>
          <a:off x="320675" y="1111250"/>
          <a:ext cx="9424988" cy="5376047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Transferring quad socket to each test zone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0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1" y="2543078"/>
            <a:ext cx="3540812" cy="386551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12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Tester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1274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3.1 Rail Stage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4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48188"/>
              </p:ext>
            </p:extLst>
          </p:nvPr>
        </p:nvGraphicFramePr>
        <p:xfrm>
          <a:off x="5240338" y="2037276"/>
          <a:ext cx="4446587" cy="3928112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Socket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Quad Socket with 4 single channel grabbers and 2 dual TEC controllers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6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Grabber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HVS Canyon3J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7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Transfer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2 Linear Axis with Linear motor ( X, Y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77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2 Linear Axis with Stepping motor ( Z,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Tx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77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Displacement Sensor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Optional, For the maintenance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070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The Quad socket is customized for product design by PRI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50792" y="2060749"/>
            <a:ext cx="418064" cy="30162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465054" y="5347107"/>
            <a:ext cx="1600319" cy="10026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7775" y="5558649"/>
            <a:ext cx="940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X Axis ( Linear )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716704" y="4212364"/>
            <a:ext cx="467091" cy="4119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2798" y="3966143"/>
            <a:ext cx="940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Y Axis ( Linear 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172460" y="4697881"/>
            <a:ext cx="1" cy="26953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24875" y="4739475"/>
            <a:ext cx="1102900" cy="246221"/>
          </a:xfrm>
          <a:prstGeom prst="rect">
            <a:avLst/>
          </a:prstGeom>
          <a:solidFill>
            <a:srgbClr val="FFFF99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Z Axis ( Stepping )</a:t>
            </a:r>
          </a:p>
        </p:txBody>
      </p:sp>
      <p:sp>
        <p:nvSpPr>
          <p:cNvPr id="26" name="원호 25"/>
          <p:cNvSpPr/>
          <p:nvPr/>
        </p:nvSpPr>
        <p:spPr>
          <a:xfrm rot="9895477">
            <a:off x="1219589" y="3081184"/>
            <a:ext cx="246917" cy="327293"/>
          </a:xfrm>
          <a:prstGeom prst="arc">
            <a:avLst>
              <a:gd name="adj1" fmla="val 18987504"/>
              <a:gd name="adj2" fmla="val 7627770"/>
            </a:avLst>
          </a:prstGeom>
          <a:ln w="28575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86604" y="2693331"/>
            <a:ext cx="78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Tx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Axis</a:t>
            </a:r>
          </a:p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Stepping 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82836" y="2731154"/>
            <a:ext cx="1242050" cy="4892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44748" y="2484933"/>
            <a:ext cx="789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Quad Socket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24886" y="3707909"/>
            <a:ext cx="6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4x Single Grabber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849" y="4399252"/>
            <a:ext cx="83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2x Dual TEC Controller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04073" y="3645436"/>
            <a:ext cx="953760" cy="6910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76999" y="4227842"/>
            <a:ext cx="772033" cy="6544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graphicFrame>
        <p:nvGraphicFramePr>
          <p:cNvPr id="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92408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Component for the depth calibration zone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25523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3.2 Quad Socket ( Rail Stage )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4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58771"/>
              </p:ext>
            </p:extLst>
          </p:nvPr>
        </p:nvGraphicFramePr>
        <p:xfrm>
          <a:off x="5240338" y="2037276"/>
          <a:ext cx="4446587" cy="4000183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2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43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Socket Type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Quad Socket ( 4 Modules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43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Module Pitch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mm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62 x 40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0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Module Tilting in the Socket ( °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± 0.05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Grabber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4 x HVS Canyon 3 grabber ( Single CH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Temperature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Individual TEC Controller ( 2 CH x 2 set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TEC Force ( N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Maximum 5N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879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Individual shutter for each socket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Socket should be has low reflectance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2759" y="2147469"/>
            <a:ext cx="3447394" cy="2006842"/>
            <a:chOff x="497107" y="3174547"/>
            <a:chExt cx="3601717" cy="2096679"/>
          </a:xfrm>
        </p:grpSpPr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84E1FEDF-3ECE-4890-BC99-AA70A4E48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138" y="3174547"/>
              <a:ext cx="3021251" cy="17617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FFC7891-88F8-4213-962F-76A6CEEECE37}"/>
                </a:ext>
              </a:extLst>
            </p:cNvPr>
            <p:cNvSpPr txBox="1"/>
            <p:nvPr/>
          </p:nvSpPr>
          <p:spPr>
            <a:xfrm>
              <a:off x="1806183" y="5013479"/>
              <a:ext cx="5745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62 mm</a:t>
              </a:r>
              <a:endPara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2FFC7891-88F8-4213-962F-76A6CEEECE37}"/>
                </a:ext>
              </a:extLst>
            </p:cNvPr>
            <p:cNvSpPr txBox="1"/>
            <p:nvPr/>
          </p:nvSpPr>
          <p:spPr>
            <a:xfrm>
              <a:off x="3524291" y="3929069"/>
              <a:ext cx="5745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40 mm</a:t>
              </a:r>
              <a:endPara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2253844" y="4228503"/>
              <a:ext cx="0" cy="770156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769030" y="4243964"/>
              <a:ext cx="0" cy="739234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1740900" y="5024665"/>
              <a:ext cx="51294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3557228" y="3896444"/>
              <a:ext cx="0" cy="324783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253844" y="3896444"/>
              <a:ext cx="129614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272132" y="4221227"/>
              <a:ext cx="129614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497107" y="4196477"/>
              <a:ext cx="0" cy="1047834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3437596" y="4196477"/>
              <a:ext cx="0" cy="1047834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497107" y="5225765"/>
              <a:ext cx="2940489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FFC7891-88F8-4213-962F-76A6CEEECE37}"/>
                </a:ext>
              </a:extLst>
            </p:cNvPr>
            <p:cNvSpPr txBox="1"/>
            <p:nvPr/>
          </p:nvSpPr>
          <p:spPr>
            <a:xfrm>
              <a:off x="622653" y="5007125"/>
              <a:ext cx="626187" cy="26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379 mm</a:t>
              </a:r>
              <a:endPara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33706" y="5067955"/>
            <a:ext cx="1752488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Socket Open/Close Sequence</a:t>
            </a:r>
          </a:p>
          <a:p>
            <a:r>
              <a:rPr lang="en-US" altLang="ko-KR" sz="1100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altLang="ko-KR" sz="1100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1 . Top Plate Moving</a:t>
            </a:r>
          </a:p>
          <a:p>
            <a:r>
              <a:rPr lang="en-US" altLang="ko-KR" sz="1100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2 </a:t>
            </a:r>
            <a:r>
              <a:rPr lang="en-US" altLang="ko-KR" sz="1100" dirty="0">
                <a:solidFill>
                  <a:srgbClr val="008000"/>
                </a:solidFill>
                <a:latin typeface="Arial Narrow" panose="020B0606020202030204" pitchFamily="34" charset="0"/>
              </a:rPr>
              <a:t>. Socket Up</a:t>
            </a:r>
            <a:endParaRPr lang="ko-KR" altLang="en-US" sz="1100">
              <a:solidFill>
                <a:srgbClr val="008000"/>
              </a:solidFill>
              <a:latin typeface="Arial Narrow" panose="020B0606020202030204" pitchFamily="34" charset="0"/>
            </a:endParaRPr>
          </a:p>
          <a:p>
            <a:endParaRPr lang="ko-KR" altLang="en-US" sz="1100" dirty="0">
              <a:solidFill>
                <a:srgbClr val="008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0703" y="4381239"/>
            <a:ext cx="3009780" cy="1970348"/>
            <a:chOff x="3942427" y="2990012"/>
            <a:chExt cx="3999694" cy="2618395"/>
          </a:xfrm>
        </p:grpSpPr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CF1ED2E1-4DA6-4B51-AFFA-99F97978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2427" y="3320516"/>
              <a:ext cx="3999694" cy="80718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029AFD69-B180-4D57-B388-9A061116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8756" y="4440835"/>
              <a:ext cx="3665138" cy="805524"/>
            </a:xfrm>
            <a:prstGeom prst="rect">
              <a:avLst/>
            </a:prstGeom>
          </p:spPr>
        </p:pic>
        <p:sp>
          <p:nvSpPr>
            <p:cNvPr id="39" name="화살표: 왼쪽 3">
              <a:extLst>
                <a:ext uri="{FF2B5EF4-FFF2-40B4-BE49-F238E27FC236}">
                  <a16:creationId xmlns="" xmlns:a16="http://schemas.microsoft.com/office/drawing/2014/main" id="{B1717100-6007-4191-ADD6-0E69C62912ED}"/>
                </a:ext>
              </a:extLst>
            </p:cNvPr>
            <p:cNvSpPr/>
            <p:nvPr/>
          </p:nvSpPr>
          <p:spPr>
            <a:xfrm>
              <a:off x="5993888" y="3250842"/>
              <a:ext cx="1404001" cy="100800"/>
            </a:xfrm>
            <a:prstGeom prst="lef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Arial Narrow" panose="020B0606020202030204" pitchFamily="34" charset="0"/>
              </a:endParaRPr>
            </a:p>
          </p:txBody>
        </p:sp>
        <p:sp>
          <p:nvSpPr>
            <p:cNvPr id="40" name="화살표: 왼쪽 22">
              <a:extLst>
                <a:ext uri="{FF2B5EF4-FFF2-40B4-BE49-F238E27FC236}">
                  <a16:creationId xmlns="" xmlns:a16="http://schemas.microsoft.com/office/drawing/2014/main" id="{79BC29AF-B884-48E7-BFEA-A7BE82F3719D}"/>
                </a:ext>
              </a:extLst>
            </p:cNvPr>
            <p:cNvSpPr/>
            <p:nvPr/>
          </p:nvSpPr>
          <p:spPr>
            <a:xfrm rot="10800000">
              <a:off x="4522291" y="3252001"/>
              <a:ext cx="1306800" cy="100800"/>
            </a:xfrm>
            <a:prstGeom prst="lef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Arial Narrow" panose="020B0606020202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2FFC7891-88F8-4213-962F-76A6CEEECE37}"/>
                </a:ext>
              </a:extLst>
            </p:cNvPr>
            <p:cNvSpPr txBox="1"/>
            <p:nvPr/>
          </p:nvSpPr>
          <p:spPr>
            <a:xfrm>
              <a:off x="4182750" y="2990012"/>
              <a:ext cx="1781856" cy="306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Top Plate 1 Stroke 60 mm</a:t>
              </a:r>
              <a:endPara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FFC7891-88F8-4213-962F-76A6CEEECE37}"/>
                </a:ext>
              </a:extLst>
            </p:cNvPr>
            <p:cNvSpPr txBox="1"/>
            <p:nvPr/>
          </p:nvSpPr>
          <p:spPr>
            <a:xfrm>
              <a:off x="6047985" y="2991018"/>
              <a:ext cx="1792107" cy="306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Top Plate 2 Stroke 60 mm</a:t>
              </a:r>
              <a:endPara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2FFC7891-88F8-4213-962F-76A6CEEECE37}"/>
                </a:ext>
              </a:extLst>
            </p:cNvPr>
            <p:cNvSpPr txBox="1"/>
            <p:nvPr/>
          </p:nvSpPr>
          <p:spPr>
            <a:xfrm>
              <a:off x="5788673" y="5301654"/>
              <a:ext cx="1979540" cy="30675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Socket Up/Down Stroke : 6 mm</a:t>
              </a:r>
              <a:endPara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5922792" y="3045425"/>
              <a:ext cx="0" cy="194309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위쪽 화살표 50"/>
            <p:cNvSpPr/>
            <p:nvPr/>
          </p:nvSpPr>
          <p:spPr>
            <a:xfrm>
              <a:off x="6153080" y="5034155"/>
              <a:ext cx="97808" cy="216025"/>
            </a:xfrm>
            <a:prstGeom prst="up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148501" y="4037611"/>
              <a:ext cx="1473776" cy="327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latin typeface="Arial Narrow" panose="020B0606020202030204" pitchFamily="34" charset="0"/>
                </a:rPr>
                <a:t>&lt; Socket Open  &gt;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70645" y="5246359"/>
              <a:ext cx="1451631" cy="327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latin typeface="Arial Narrow" panose="020B0606020202030204" pitchFamily="34" charset="0"/>
                </a:rPr>
                <a:t>&lt; Socket Close  &gt;</a:t>
              </a: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246" y="3199484"/>
            <a:ext cx="1058778" cy="1155871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3791886" y="2067349"/>
            <a:ext cx="418064" cy="30162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934678" y="3223220"/>
            <a:ext cx="600567" cy="30162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55" idx="2"/>
            <a:endCxn id="56" idx="0"/>
          </p:cNvCxnSpPr>
          <p:nvPr/>
        </p:nvCxnSpPr>
        <p:spPr>
          <a:xfrm rot="16200000" flipH="1">
            <a:off x="3690817" y="2679074"/>
            <a:ext cx="854247" cy="234044"/>
          </a:xfrm>
          <a:prstGeom prst="bentConnector3">
            <a:avLst/>
          </a:prstGeom>
          <a:ln w="127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12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Tester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8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4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42546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Component for the dark calibration zone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6136" y="3159077"/>
            <a:ext cx="4228741" cy="29705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3.3 Dark Box ( Dark )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4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45240"/>
              </p:ext>
            </p:extLst>
          </p:nvPr>
        </p:nvGraphicFramePr>
        <p:xfrm>
          <a:off x="5240338" y="2037276"/>
          <a:ext cx="4446587" cy="3340474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6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Coating Planarity (um)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150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7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Reflectance( % 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Top : 10 ( Typical : 10 ± 2 )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77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Side : less than 5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77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Box Size ( mm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430 x 550 x 300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070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Dark box design is ACE approved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Coating material should be confirmed by ACE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37501" y="2027633"/>
            <a:ext cx="299588" cy="25147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102015" y="3159077"/>
            <a:ext cx="1494363" cy="7476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10390" y="3339376"/>
            <a:ext cx="572479" cy="246221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430 mm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59099" y="3122564"/>
            <a:ext cx="2091543" cy="10204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41701" y="3461292"/>
            <a:ext cx="665466" cy="246221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550 mm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544074" y="5047867"/>
            <a:ext cx="2122" cy="108174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44074" y="5375054"/>
            <a:ext cx="613135" cy="246221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300 mm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12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Tester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33483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Component for the P2P and LPFF calibration zone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30487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3.4 P2P &amp; LPFF Tube ( P2P &amp; LPFF )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4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7351"/>
              </p:ext>
            </p:extLst>
          </p:nvPr>
        </p:nvGraphicFramePr>
        <p:xfrm>
          <a:off x="5240338" y="2037276"/>
          <a:ext cx="4446587" cy="2682248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12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Diffuser Count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   Current :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  <a:sym typeface="Wingdings" panose="05000000000000000000" pitchFamily="2" charset="2"/>
                        </a:rPr>
                        <a:t>2 P2P &amp; 2 LPFF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  <a:sym typeface="Wingdings" panose="05000000000000000000" pitchFamily="2" charset="2"/>
                        </a:rPr>
                        <a:t>     To be :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  <a:sym typeface="Wingdings" panose="05000000000000000000" pitchFamily="2" charset="2"/>
                        </a:rPr>
                        <a:t>Will be applied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Separated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  <a:sym typeface="Wingdings" panose="05000000000000000000" pitchFamily="2" charset="2"/>
                        </a:rPr>
                        <a:t>         Quad P2P and Quad LPFF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  <a:sym typeface="Wingdings" panose="05000000000000000000" pitchFamily="2" charset="2"/>
                        </a:rPr>
                        <a:t>          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070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Tester team released Quad P2P ERS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And PRI submit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P2P design proposal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12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Tester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3593" y="1990846"/>
            <a:ext cx="184787" cy="23312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067" y="4211194"/>
            <a:ext cx="2456534" cy="20499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60" y="2833808"/>
            <a:ext cx="2630205" cy="192108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233220" y="3663377"/>
            <a:ext cx="436114" cy="246221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P2P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90544" y="5304032"/>
            <a:ext cx="569235" cy="246221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LPFF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 flipH="1">
            <a:off x="2161240" y="3335803"/>
            <a:ext cx="1306661" cy="272200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3" name="자유형 32"/>
          <p:cNvSpPr/>
          <p:nvPr/>
        </p:nvSpPr>
        <p:spPr>
          <a:xfrm flipH="1">
            <a:off x="3634449" y="3784922"/>
            <a:ext cx="246397" cy="729861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" name="자유형 33"/>
          <p:cNvSpPr/>
          <p:nvPr/>
        </p:nvSpPr>
        <p:spPr>
          <a:xfrm flipV="1">
            <a:off x="1607818" y="4577787"/>
            <a:ext cx="182725" cy="833378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" name="자유형 34"/>
          <p:cNvSpPr/>
          <p:nvPr/>
        </p:nvSpPr>
        <p:spPr>
          <a:xfrm flipV="1">
            <a:off x="2042932" y="5550252"/>
            <a:ext cx="1190288" cy="301596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8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09474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Component for the depth calibration zone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2313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3.5 Ambient Light ( Depth )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4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19960"/>
              </p:ext>
            </p:extLst>
          </p:nvPr>
        </p:nvGraphicFramePr>
        <p:xfrm>
          <a:off x="5240338" y="2037276"/>
          <a:ext cx="4446587" cy="3510366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Lighting Area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mm 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1600 x 1210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6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Uniformity ( %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Min : 85, Typical : 90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77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IR LED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OSRAM SFH 4725AS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( 72 EA LED used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77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Ambient Light</a:t>
                      </a:r>
                      <a:b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</a:b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(W/m^2)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10 ~ 15 ( Typical : 12 )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070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IR LED specified by ACE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81761" y="1967697"/>
            <a:ext cx="567090" cy="35302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" y="3173303"/>
            <a:ext cx="4237067" cy="23712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8458" y="3588970"/>
            <a:ext cx="879527" cy="400110"/>
          </a:xfrm>
          <a:prstGeom prst="rect">
            <a:avLst/>
          </a:prstGeom>
          <a:solidFill>
            <a:srgbClr val="FFFF99">
              <a:alpha val="70000"/>
            </a:srgbClr>
          </a:solidFill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Ambient Light</a:t>
            </a:r>
          </a:p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( IR Reflector )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47856" y="5173106"/>
            <a:ext cx="1308282" cy="553998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IR Vision</a:t>
            </a:r>
          </a:p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( IR reflector uniformity monitoring )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12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Tester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7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35603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Component for the depth calibration zone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1630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3.6 Chart ( Depth )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4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44379"/>
              </p:ext>
            </p:extLst>
          </p:nvPr>
        </p:nvGraphicFramePr>
        <p:xfrm>
          <a:off x="5240338" y="2037276"/>
          <a:ext cx="4446587" cy="3510366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Chart Size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mm 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1590 x 1180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Square size : 63 ) 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6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Chart surface Flatness ( mm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± 0.25 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7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Reflectance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% 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Chart : 10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77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Square : 20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070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Apple approved chart : JOT STA- 1964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IR reflector uniformity is setting by 8 set irradiance meter ( lied on manual stage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8086" y="1758306"/>
            <a:ext cx="432266" cy="69106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84445" y="2835182"/>
            <a:ext cx="3062223" cy="3482354"/>
            <a:chOff x="200025" y="2633002"/>
            <a:chExt cx="3062223" cy="348235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047" y="2633002"/>
              <a:ext cx="2734039" cy="3482354"/>
            </a:xfrm>
            <a:prstGeom prst="rect">
              <a:avLst/>
            </a:prstGeom>
          </p:spPr>
        </p:pic>
        <p:pic>
          <p:nvPicPr>
            <p:cNvPr id="24" name="Picture 2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00025" y="3009113"/>
              <a:ext cx="3062223" cy="2804344"/>
            </a:xfrm>
            <a:prstGeom prst="rect">
              <a:avLst/>
            </a:prstGeom>
            <a:scene3d>
              <a:camera prst="orthographicFront">
                <a:rot lat="21360000" lon="3300000" rev="0"/>
              </a:camera>
              <a:lightRig rig="threePt" dir="t"/>
            </a:scene3d>
          </p:spPr>
        </p:pic>
      </p:grpSp>
      <p:sp>
        <p:nvSpPr>
          <p:cNvPr id="17" name="직사각형 16"/>
          <p:cNvSpPr/>
          <p:nvPr/>
        </p:nvSpPr>
        <p:spPr>
          <a:xfrm>
            <a:off x="1602403" y="3174533"/>
            <a:ext cx="332462" cy="2958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413" y="4168850"/>
            <a:ext cx="1222990" cy="553998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8 set Irradiance meter</a:t>
            </a:r>
          </a:p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( IR reflector uniformity setting )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976252" y="2887098"/>
            <a:ext cx="1779355" cy="17844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105753" y="6156996"/>
            <a:ext cx="1424666" cy="246221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Chart : JOT STA - 1964 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65182" y="2770164"/>
            <a:ext cx="1008679" cy="246221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Arial Narrow" pitchFamily="34" charset="0"/>
                <a:ea typeface="LG스마트체 Regular" pitchFamily="50" charset="-127"/>
              </a:rPr>
              <a:t>X Axis </a:t>
            </a:r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( Manual )</a:t>
            </a:r>
            <a:endParaRPr lang="en-US" altLang="ko-KR" sz="1000" dirty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12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Tester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8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88922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Handle a stacked tray 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79" y="3152744"/>
            <a:ext cx="4804939" cy="2189166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103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4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.1 Drawer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4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59287"/>
              </p:ext>
            </p:extLst>
          </p:nvPr>
        </p:nvGraphicFramePr>
        <p:xfrm>
          <a:off x="5240338" y="2037276"/>
          <a:ext cx="4446587" cy="4172604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1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Drawer Count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Total : 2 Set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Input, Empty)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32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Drawer Capability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20 Trays for Input and OK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2 Trays for Empty and NG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1 Tray for CTS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8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Transfer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Tray Up/Down : 1 Servo Cylinder 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687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Drawer Forward/Backward : 1 Manual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3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Maximum Tray In/Out Count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20 EA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68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Tray Align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Four side walls guided stacked trays moving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987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9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4838" y="2112379"/>
            <a:ext cx="511629" cy="46877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15490" y="4566915"/>
            <a:ext cx="1192515" cy="3277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675270" y="4305142"/>
            <a:ext cx="17669" cy="6846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42911" y="5319061"/>
            <a:ext cx="1612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Servo Motor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Tray Up/Down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9775" y="4970857"/>
            <a:ext cx="11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Drawer  Forward/Backward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29400" y="3346065"/>
            <a:ext cx="1069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CTS</a:t>
            </a:r>
          </a:p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( 1 Tray, Manual 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79864" y="3872743"/>
            <a:ext cx="1122956" cy="400110"/>
          </a:xfrm>
          <a:prstGeom prst="rect">
            <a:avLst/>
          </a:prstGeom>
          <a:solidFill>
            <a:srgbClr val="FFFF99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NG</a:t>
            </a:r>
          </a:p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( 5 Tray, Manual 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1670" y="3606155"/>
            <a:ext cx="433409" cy="246221"/>
          </a:xfrm>
          <a:prstGeom prst="rect">
            <a:avLst/>
          </a:prstGeom>
          <a:solidFill>
            <a:srgbClr val="FFFF99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OK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4394" y="3666251"/>
            <a:ext cx="54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Empty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18078" y="4305142"/>
            <a:ext cx="548736" cy="246221"/>
          </a:xfrm>
          <a:prstGeom prst="rect">
            <a:avLst/>
          </a:prstGeom>
          <a:solidFill>
            <a:srgbClr val="FFFF99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Input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295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 Handler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1197" y="4197907"/>
            <a:ext cx="679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Side walls</a:t>
            </a:r>
          </a:p>
        </p:txBody>
      </p:sp>
      <p:sp>
        <p:nvSpPr>
          <p:cNvPr id="42" name="자유형 41"/>
          <p:cNvSpPr/>
          <p:nvPr/>
        </p:nvSpPr>
        <p:spPr>
          <a:xfrm flipV="1">
            <a:off x="827348" y="4278731"/>
            <a:ext cx="383849" cy="64812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1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37051"/>
              </p:ext>
            </p:extLst>
          </p:nvPr>
        </p:nvGraphicFramePr>
        <p:xfrm>
          <a:off x="320675" y="1111250"/>
          <a:ext cx="9424988" cy="5356225"/>
        </p:xfrm>
        <a:graphic>
          <a:graphicData uri="http://schemas.openxmlformats.org/drawingml/2006/table">
            <a:tbl>
              <a:tblPr/>
              <a:tblGrid>
                <a:gridCol w="474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9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7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                            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/>
                          <a:cs typeface="+mn-cs"/>
                        </a:rPr>
                        <a:t>Support and Align a input / output tray</a:t>
                      </a:r>
                    </a:p>
                  </a:txBody>
                  <a:tcPr marL="91443" marR="91443" marT="45718" marB="4571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cap="flat">
                      <a:noFill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18" marB="45718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364" y="1737959"/>
            <a:ext cx="1050861" cy="9747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3" y="2199933"/>
            <a:ext cx="3347545" cy="1503295"/>
          </a:xfrm>
          <a:prstGeom prst="rect">
            <a:avLst/>
          </a:prstGeom>
        </p:spPr>
      </p:pic>
      <p:sp>
        <p:nvSpPr>
          <p:cNvPr id="36" name="Text Box 349"/>
          <p:cNvSpPr txBox="1">
            <a:spLocks noChangeArrowheads="1"/>
          </p:cNvSpPr>
          <p:nvPr/>
        </p:nvSpPr>
        <p:spPr bwMode="auto">
          <a:xfrm>
            <a:off x="200025" y="692150"/>
            <a:ext cx="23394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4.2 Input / Output Tray Port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44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86939"/>
              </p:ext>
            </p:extLst>
          </p:nvPr>
        </p:nvGraphicFramePr>
        <p:xfrm>
          <a:off x="5240338" y="2037276"/>
          <a:ext cx="4446587" cy="2951309"/>
        </p:xfrm>
        <a:graphic>
          <a:graphicData uri="http://schemas.openxmlformats.org/drawingml/2006/table">
            <a:tbl>
              <a:tblPr/>
              <a:tblGrid>
                <a:gridCol w="1246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Item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Specification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7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Port Count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Total : 5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Input, Empty, CTS, NG, OK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8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Tray support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Has 2 tray support cylinder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( Each cylinder has 2 tray supporting guide )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6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Tray Align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Align cylinder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0564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Remark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 Can placed on a golden module tray for the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  Audit module</a:t>
                      </a:r>
                    </a:p>
                  </a:txBody>
                  <a:tcPr marL="35997" marR="35997" marT="17997" marB="17997" anchor="ctr" horzOverflow="overflow">
                    <a:lnL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8625" y="1176338"/>
            <a:ext cx="1079500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Role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240338" y="1619250"/>
            <a:ext cx="1079500" cy="307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Spec.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28624" y="1619250"/>
            <a:ext cx="1179196" cy="30777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Unit Overview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31399" y="2164031"/>
            <a:ext cx="568893" cy="31977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88900" y="107950"/>
            <a:ext cx="22958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4. Handler Unit Detail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00790" y="3077659"/>
            <a:ext cx="54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Golden</a:t>
            </a:r>
          </a:p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 Audit 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900" y="3449076"/>
            <a:ext cx="1954852" cy="29550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13466" y="2990748"/>
            <a:ext cx="40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CTS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6264" y="2984260"/>
            <a:ext cx="43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813" y="2016926"/>
            <a:ext cx="43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OK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66199" y="2252733"/>
            <a:ext cx="54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Empty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84179" y="2019406"/>
            <a:ext cx="54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Input</a:t>
            </a:r>
          </a:p>
        </p:txBody>
      </p:sp>
      <p:sp>
        <p:nvSpPr>
          <p:cNvPr id="45" name="자유형 44"/>
          <p:cNvSpPr/>
          <p:nvPr/>
        </p:nvSpPr>
        <p:spPr>
          <a:xfrm flipH="1" flipV="1">
            <a:off x="3971778" y="5987307"/>
            <a:ext cx="562294" cy="186079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79085" y="2458158"/>
            <a:ext cx="400406" cy="626483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3949734" y="3616555"/>
            <a:ext cx="0" cy="235774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849144" y="3604486"/>
            <a:ext cx="1134629" cy="1206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979085" y="3263653"/>
            <a:ext cx="992693" cy="228737"/>
          </a:xfrm>
          <a:prstGeom prst="rect">
            <a:avLst/>
          </a:prstGeom>
          <a:solidFill>
            <a:srgbClr val="FFFFCC"/>
          </a:solidFill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  <a:latin typeface="Arial Narrow" pitchFamily="34" charset="0"/>
                <a:ea typeface="LG스마트체 Regular" pitchFamily="50" charset="-127"/>
              </a:rPr>
              <a:t>Align base line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66481" y="5587197"/>
            <a:ext cx="93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Tray Detection Sensor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5468" y="5177023"/>
            <a:ext cx="1863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Align Cylinder</a:t>
            </a:r>
          </a:p>
          <a:p>
            <a:endParaRPr lang="en-US" altLang="ko-KR" sz="10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Align cylinder is move forward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    </a:t>
            </a:r>
          </a:p>
          <a:p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Tray 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will be aligned to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the align</a:t>
            </a:r>
          </a:p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       base 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line (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Right  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–Top )</a:t>
            </a:r>
            <a:endParaRPr lang="en-US" altLang="ko-KR" sz="10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1" name="자유형 50"/>
          <p:cNvSpPr/>
          <p:nvPr/>
        </p:nvSpPr>
        <p:spPr>
          <a:xfrm flipH="1">
            <a:off x="1134533" y="5311422"/>
            <a:ext cx="1398238" cy="662874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674" y="4133017"/>
            <a:ext cx="175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Tray Supporting Cylinder</a:t>
            </a:r>
          </a:p>
          <a:p>
            <a:endParaRPr lang="en-US" altLang="ko-KR" sz="10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Prevent falling a tray</a:t>
            </a:r>
          </a:p>
          <a:p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( 4 supporting guide )</a:t>
            </a:r>
          </a:p>
        </p:txBody>
      </p:sp>
      <p:sp>
        <p:nvSpPr>
          <p:cNvPr id="53" name="자유형 52"/>
          <p:cNvSpPr/>
          <p:nvPr/>
        </p:nvSpPr>
        <p:spPr>
          <a:xfrm flipH="1">
            <a:off x="1673290" y="4273420"/>
            <a:ext cx="940457" cy="597460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2731949" y="5764268"/>
            <a:ext cx="165972" cy="16051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2644221" y="4751911"/>
            <a:ext cx="236728" cy="3669"/>
          </a:xfrm>
          <a:prstGeom prst="straightConnector1">
            <a:avLst/>
          </a:prstGeom>
          <a:ln w="25400">
            <a:solidFill>
              <a:srgbClr val="008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10800000" flipV="1">
            <a:off x="3994671" y="4773006"/>
            <a:ext cx="236728" cy="3669"/>
          </a:xfrm>
          <a:prstGeom prst="straightConnector1">
            <a:avLst/>
          </a:prstGeom>
          <a:ln w="25400">
            <a:solidFill>
              <a:srgbClr val="008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 41"/>
          <p:cNvSpPr/>
          <p:nvPr/>
        </p:nvSpPr>
        <p:spPr>
          <a:xfrm flipH="1" flipV="1">
            <a:off x="2785103" y="2835074"/>
            <a:ext cx="79082" cy="445713"/>
          </a:xfrm>
          <a:custGeom>
            <a:avLst/>
            <a:gdLst>
              <a:gd name="connsiteX0" fmla="*/ 440871 w 440871"/>
              <a:gd name="connsiteY0" fmla="*/ 0 h 677635"/>
              <a:gd name="connsiteX1" fmla="*/ 0 w 440871"/>
              <a:gd name="connsiteY1" fmla="*/ 0 h 677635"/>
              <a:gd name="connsiteX2" fmla="*/ 0 w 440871"/>
              <a:gd name="connsiteY2" fmla="*/ 677635 h 67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871" h="677635">
                <a:moveTo>
                  <a:pt x="440871" y="0"/>
                </a:moveTo>
                <a:lnTo>
                  <a:pt x="0" y="0"/>
                </a:lnTo>
                <a:lnTo>
                  <a:pt x="0" y="677635"/>
                </a:lnTo>
              </a:path>
            </a:pathLst>
          </a:custGeom>
          <a:noFill/>
          <a:ln w="127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5" name="Rectangle 6"/>
          <p:cNvSpPr txBox="1">
            <a:spLocks noChangeArrowheads="1"/>
          </p:cNvSpPr>
          <p:nvPr/>
        </p:nvSpPr>
        <p:spPr bwMode="auto">
          <a:xfrm>
            <a:off x="4637088" y="6503988"/>
            <a:ext cx="631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entury Gothic" panose="020B0502020202020204" pitchFamily="34" charset="0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10</a:t>
            </a:r>
            <a:r>
              <a:rPr lang="ko-KR" altLang="en-US" sz="1000" b="1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en-US" altLang="ko-KR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14</a:t>
            </a:r>
            <a:endParaRPr lang="en-US" altLang="ko-KR" sz="1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표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표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표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Blank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j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">
  <a:themeElements>
    <a:clrScheme name="Blank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j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">
  <a:themeElements>
    <a:clrScheme name="Blank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j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ank">
  <a:themeElements>
    <a:clrScheme name="Blank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j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A1F5C7-DCE3-4435-8FA6-1EAE351F0738}"/>
</file>

<file path=customXml/itemProps2.xml><?xml version="1.0" encoding="utf-8"?>
<ds:datastoreItem xmlns:ds="http://schemas.openxmlformats.org/officeDocument/2006/customXml" ds:itemID="{EEBAC84A-8E41-41CA-8671-1944C695115E}"/>
</file>

<file path=customXml/itemProps3.xml><?xml version="1.0" encoding="utf-8"?>
<ds:datastoreItem xmlns:ds="http://schemas.openxmlformats.org/officeDocument/2006/customXml" ds:itemID="{A07A3680-D85F-4E08-A36A-7F8BD5C1608D}"/>
</file>

<file path=docProps/app.xml><?xml version="1.0" encoding="utf-8"?>
<Properties xmlns="http://schemas.openxmlformats.org/officeDocument/2006/extended-properties" xmlns:vt="http://schemas.openxmlformats.org/officeDocument/2006/docPropsVTypes">
  <Template>2011년 문서양식</Template>
  <TotalTime>38905</TotalTime>
  <Words>1349</Words>
  <Application>Microsoft Office PowerPoint</Application>
  <PresentationFormat>A4 용지(210x297mm)</PresentationFormat>
  <Paragraphs>388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LG스마트체 Regular</vt:lpstr>
      <vt:lpstr>굴림</vt:lpstr>
      <vt:lpstr>돋움</vt:lpstr>
      <vt:lpstr>맑은 고딕</vt:lpstr>
      <vt:lpstr>Arial</vt:lpstr>
      <vt:lpstr>Arial Narrow</vt:lpstr>
      <vt:lpstr>Century Gothic</vt:lpstr>
      <vt:lpstr>Times New Roman</vt:lpstr>
      <vt:lpstr>Trebuchet MS</vt:lpstr>
      <vt:lpstr>Wingdings</vt:lpstr>
      <vt:lpstr>표지</vt:lpstr>
      <vt:lpstr>2_blank</vt:lpstr>
      <vt:lpstr>3_blank</vt:lpstr>
      <vt:lpstr>4_blank</vt:lpstr>
      <vt:lpstr>5_blank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.</dc:creator>
  <cp:lastModifiedBy>류경태/연구원/PRI CM Task(kyeongtae.ryu@lge.com)</cp:lastModifiedBy>
  <cp:revision>2031</cp:revision>
  <cp:lastPrinted>2016-05-10T04:25:42Z</cp:lastPrinted>
  <dcterms:created xsi:type="dcterms:W3CDTF">2011-07-17T01:09:25Z</dcterms:created>
  <dcterms:modified xsi:type="dcterms:W3CDTF">2021-01-15T09:14:26Z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</Properties>
</file>