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0" r:id="rId3"/>
  </p:sldMasterIdLst>
  <p:notesMasterIdLst>
    <p:notesMasterId r:id="rId6"/>
  </p:notesMasterIdLst>
  <p:handoutMasterIdLst>
    <p:handoutMasterId r:id="rId7"/>
  </p:handoutMasterIdLst>
  <p:sldIdLst>
    <p:sldId id="300" r:id="rId4"/>
    <p:sldId id="301" r:id="rId5"/>
  </p:sldIdLst>
  <p:sldSz cx="9906000" cy="6858000" type="A4"/>
  <p:notesSz cx="6858000" cy="9144000"/>
  <p:embeddedFontLst>
    <p:embeddedFont>
      <p:font typeface="Arial Narrow" panose="020B0606020202030204" pitchFamily="34" charset="0"/>
      <p:regular r:id="rId8"/>
      <p:bold r:id="rId9"/>
      <p:italic r:id="rId10"/>
      <p:boldItalic r:id="rId11"/>
    </p:embeddedFont>
    <p:embeddedFont>
      <p:font typeface="LG스마트체 Regular" panose="020B0600000101010101" pitchFamily="34" charset="-127"/>
      <p:regular r:id="rId12"/>
    </p:embeddedFont>
    <p:embeddedFont>
      <p:font typeface="LG스마트체 SemiBold" panose="020B0600000101010101" pitchFamily="34" charset="-127"/>
      <p:bold r:id="rId13"/>
    </p:embeddedFont>
    <p:embeddedFont>
      <p:font typeface="LG스마트체2.0 Bold" panose="020B0600000101010101" pitchFamily="34" charset="-127"/>
      <p:bold r:id="rId14"/>
    </p:embeddedFont>
    <p:embeddedFont>
      <p:font typeface="굴림" panose="020B0600000101010101" pitchFamily="34" charset="-127"/>
      <p:regular r:id="rId15"/>
    </p:embeddedFont>
    <p:embeddedFont>
      <p:font typeface="맑은 고딕" panose="020B0503020000020004" pitchFamily="34" charset="-127"/>
      <p:regular r:id="rId16"/>
      <p:bold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200" d="100"/>
          <a:sy n="200" d="100"/>
        </p:scale>
        <p:origin x="-51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17FF38-4499-4B55-9281-FE8CB4B49ECB}"/>
    <pc:docChg chg="undo modSld">
      <pc:chgData name="이동건" userId="4ad090f6-dadd-4301-b5d0-883b88f508af" providerId="ADAL" clId="{9617FF38-4499-4B55-9281-FE8CB4B49ECB}" dt="2022-11-04T06:31:30.175" v="3" actId="14100"/>
      <pc:docMkLst>
        <pc:docMk/>
      </pc:docMkLst>
      <pc:sldChg chg="modSp">
        <pc:chgData name="이동건" userId="4ad090f6-dadd-4301-b5d0-883b88f508af" providerId="ADAL" clId="{9617FF38-4499-4B55-9281-FE8CB4B49ECB}" dt="2022-11-04T06:31:30.175" v="3" actId="14100"/>
        <pc:sldMkLst>
          <pc:docMk/>
          <pc:sldMk cId="2018561559" sldId="300"/>
        </pc:sldMkLst>
        <pc:picChg chg="mod ord">
          <ac:chgData name="이동건" userId="4ad090f6-dadd-4301-b5d0-883b88f508af" providerId="ADAL" clId="{9617FF38-4499-4B55-9281-FE8CB4B49ECB}" dt="2022-11-04T06:31:30.175" v="3" actId="14100"/>
          <ac:picMkLst>
            <pc:docMk/>
            <pc:sldMk cId="2018561559" sldId="300"/>
            <ac:picMk id="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EEE1EA-0BD5-44E2-89C8-9548C626C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676643-A899-49AE-A2FB-43FFE277CC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1EED-E670-4AE7-AF1B-BBFB4FC77E1D}" type="datetimeFigureOut">
              <a:rPr lang="ko-KR" altLang="en-US" smtClean="0"/>
              <a:t>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7FB005-3559-4104-98F6-EEEB04D00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6D4F8-6811-44B7-87EF-570CE7CCFF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5FA58-EA7D-4547-9E7C-5C0C6ECFA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13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B6B1A-A654-4DC0-87D2-EDD2EC9AADD9}" type="datetimeFigureOut">
              <a:rPr lang="ko-KR" altLang="en-US" smtClean="0"/>
              <a:t>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67B35-20FA-4207-856E-B5F9A876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2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40920-F247-4D7C-8A60-DC97CED5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E6223-C672-48EF-9A33-FCFA1586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83FDA-5992-4594-8070-D48E328C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27D9D-466E-486C-8F40-DEDBB542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9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 b="1">
                <a:latin typeface="+mn-lt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22-11-04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+mj-lt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DA3FCD2C-FFD6-445A-A13A-AF2A36931B0A}"/>
              </a:ext>
            </a:extLst>
          </p:cNvPr>
          <p:cNvSpPr txBox="1">
            <a:spLocks/>
          </p:cNvSpPr>
          <p:nvPr userDrawn="1"/>
        </p:nvSpPr>
        <p:spPr>
          <a:xfrm>
            <a:off x="3796691" y="6502496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12BE93-4D06-4F6F-B034-90D9A8124D43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10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5AB40F-59E6-4BE9-BBFC-30845A59A2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7" name="Line 2">
            <a:extLst>
              <a:ext uri="{FF2B5EF4-FFF2-40B4-BE49-F238E27FC236}">
                <a16:creationId xmlns:a16="http://schemas.microsoft.com/office/drawing/2014/main" id="{46ED14E3-5A8B-459D-95E1-E8FD5F4653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34FB923B-9BFD-4A59-96FB-5E088CF7C9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Line 3">
            <a:extLst>
              <a:ext uri="{FF2B5EF4-FFF2-40B4-BE49-F238E27FC236}">
                <a16:creationId xmlns:a16="http://schemas.microsoft.com/office/drawing/2014/main" id="{3F4E9DBE-793D-45F6-BBFB-41382A82A21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53ABA23-A3E9-447A-AD20-2666E1B98C7F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833841573,&quot;Placement&quot;:&quot;Header&quot;,&quot;Top&quot;:0.0,&quot;Left&quot;:690.3513,&quot;SlideWidth&quot;:780,&quot;SlideHeight&quot;:540}">
            <a:extLst>
              <a:ext uri="{FF2B5EF4-FFF2-40B4-BE49-F238E27FC236}">
                <a16:creationId xmlns:a16="http://schemas.microsoft.com/office/drawing/2014/main" id="{34E3D6B9-5654-4F40-ACB2-67FF2338F0BD}"/>
              </a:ext>
            </a:extLst>
          </p:cNvPr>
          <p:cNvSpPr txBox="1"/>
          <p:nvPr userDrawn="1"/>
        </p:nvSpPr>
        <p:spPr>
          <a:xfrm>
            <a:off x="8767462" y="0"/>
            <a:ext cx="1138538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[Top-Secret]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81334"/>
          <a:stretch/>
        </p:blipFill>
        <p:spPr>
          <a:xfrm>
            <a:off x="157183" y="863924"/>
            <a:ext cx="3061852" cy="2843552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B0F719-989E-4139-A646-8B786121A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91435"/>
              </p:ext>
            </p:extLst>
          </p:nvPr>
        </p:nvGraphicFramePr>
        <p:xfrm>
          <a:off x="227436" y="3832126"/>
          <a:ext cx="2382068" cy="1774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652">
                  <a:extLst>
                    <a:ext uri="{9D8B030D-6E8A-4147-A177-3AD203B41FA5}">
                      <a16:colId xmlns:a16="http://schemas.microsoft.com/office/drawing/2014/main" val="4061391715"/>
                    </a:ext>
                  </a:extLst>
                </a:gridCol>
                <a:gridCol w="492689">
                  <a:extLst>
                    <a:ext uri="{9D8B030D-6E8A-4147-A177-3AD203B41FA5}">
                      <a16:colId xmlns:a16="http://schemas.microsoft.com/office/drawing/2014/main" val="485535061"/>
                    </a:ext>
                  </a:extLst>
                </a:gridCol>
                <a:gridCol w="378763">
                  <a:extLst>
                    <a:ext uri="{9D8B030D-6E8A-4147-A177-3AD203B41FA5}">
                      <a16:colId xmlns:a16="http://schemas.microsoft.com/office/drawing/2014/main" val="2172964752"/>
                    </a:ext>
                  </a:extLst>
                </a:gridCol>
                <a:gridCol w="319582">
                  <a:extLst>
                    <a:ext uri="{9D8B030D-6E8A-4147-A177-3AD203B41FA5}">
                      <a16:colId xmlns:a16="http://schemas.microsoft.com/office/drawing/2014/main" val="965046792"/>
                    </a:ext>
                  </a:extLst>
                </a:gridCol>
                <a:gridCol w="520800">
                  <a:extLst>
                    <a:ext uri="{9D8B030D-6E8A-4147-A177-3AD203B41FA5}">
                      <a16:colId xmlns:a16="http://schemas.microsoft.com/office/drawing/2014/main" val="3098930910"/>
                    </a:ext>
                  </a:extLst>
                </a:gridCol>
                <a:gridCol w="319582">
                  <a:extLst>
                    <a:ext uri="{9D8B030D-6E8A-4147-A177-3AD203B41FA5}">
                      <a16:colId xmlns:a16="http://schemas.microsoft.com/office/drawing/2014/main" val="2095542236"/>
                    </a:ext>
                  </a:extLst>
                </a:gridCol>
              </a:tblGrid>
              <a:tr h="141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Target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 err="1">
                          <a:effectLst/>
                        </a:rPr>
                        <a:t>Range_GT</a:t>
                      </a:r>
                      <a:r>
                        <a:rPr lang="en-US" sz="700" b="1" u="none" strike="noStrike" dirty="0">
                          <a:effectLst/>
                        </a:rPr>
                        <a:t> [m]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Reflectivity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 err="1">
                          <a:effectLst/>
                        </a:rPr>
                        <a:t>acc</a:t>
                      </a:r>
                      <a:r>
                        <a:rPr lang="en-US" sz="700" b="1" u="none" strike="noStrike" dirty="0">
                          <a:effectLst/>
                        </a:rPr>
                        <a:t> [cm]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RMSE [cm]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pts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3893"/>
                  </a:ext>
                </a:extLst>
              </a:tr>
              <a:tr h="141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1-1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Type 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2.18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1.07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189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88591"/>
                  </a:ext>
                </a:extLst>
              </a:tr>
              <a:tr h="141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3%/20%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4.41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1.26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198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4358"/>
                  </a:ext>
                </a:extLst>
              </a:tr>
              <a:tr h="141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2-1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3%/20%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3.17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67729"/>
                  </a:ext>
                </a:extLst>
              </a:tr>
              <a:tr h="141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95%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3.66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2.48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470499"/>
                  </a:ext>
                </a:extLst>
              </a:tr>
              <a:tr h="141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65%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17.35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3.2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160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261811"/>
                  </a:ext>
                </a:extLst>
              </a:tr>
              <a:tr h="141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3-1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3.04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2.15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78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127768"/>
                  </a:ext>
                </a:extLst>
              </a:tr>
              <a:tr h="141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65%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5.99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1.11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533566"/>
                  </a:ext>
                </a:extLst>
              </a:tr>
              <a:tr h="141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95%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8.85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1.46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76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360684"/>
                  </a:ext>
                </a:extLst>
              </a:tr>
              <a:tr h="141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4-1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14.64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11.63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4006"/>
                  </a:ext>
                </a:extLst>
              </a:tr>
              <a:tr h="141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65%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3.25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3.42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96188"/>
                  </a:ext>
                </a:extLst>
              </a:tr>
              <a:tr h="141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4-3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95%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2.77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5.99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80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75094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7743" b="54321"/>
          <a:stretch/>
        </p:blipFill>
        <p:spPr>
          <a:xfrm>
            <a:off x="3219035" y="863922"/>
            <a:ext cx="2135456" cy="29682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44889" b="27306"/>
          <a:stretch/>
        </p:blipFill>
        <p:spPr>
          <a:xfrm>
            <a:off x="5415971" y="863922"/>
            <a:ext cx="2145576" cy="29682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72562"/>
          <a:stretch/>
        </p:blipFill>
        <p:spPr>
          <a:xfrm>
            <a:off x="7561547" y="863922"/>
            <a:ext cx="2282972" cy="3116679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29A54A2-7B37-4DC1-BD08-E22D039B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2-3. </a:t>
            </a:r>
            <a:r>
              <a:rPr lang="ko-KR" altLang="en-US" sz="1800" dirty="0"/>
              <a:t> 실내 반사차트 평가  </a:t>
            </a:r>
            <a:r>
              <a:rPr lang="en-US" altLang="ko-KR" sz="1800" dirty="0"/>
              <a:t>(SCALA2)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1856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29A54A2-7B37-4DC1-BD08-E22D039B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2-3. </a:t>
            </a:r>
            <a:r>
              <a:rPr lang="ko-KR" altLang="en-US" sz="1800" dirty="0"/>
              <a:t> 실내 반사차트 평가 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Velodyne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A2CAD66-01C4-4D23-861C-AA7F6CC2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40726"/>
              </p:ext>
            </p:extLst>
          </p:nvPr>
        </p:nvGraphicFramePr>
        <p:xfrm>
          <a:off x="266138" y="4056612"/>
          <a:ext cx="2009088" cy="1357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747">
                  <a:extLst>
                    <a:ext uri="{9D8B030D-6E8A-4147-A177-3AD203B41FA5}">
                      <a16:colId xmlns:a16="http://schemas.microsoft.com/office/drawing/2014/main" val="2420016916"/>
                    </a:ext>
                  </a:extLst>
                </a:gridCol>
                <a:gridCol w="415544">
                  <a:extLst>
                    <a:ext uri="{9D8B030D-6E8A-4147-A177-3AD203B41FA5}">
                      <a16:colId xmlns:a16="http://schemas.microsoft.com/office/drawing/2014/main" val="969501472"/>
                    </a:ext>
                  </a:extLst>
                </a:gridCol>
                <a:gridCol w="319457">
                  <a:extLst>
                    <a:ext uri="{9D8B030D-6E8A-4147-A177-3AD203B41FA5}">
                      <a16:colId xmlns:a16="http://schemas.microsoft.com/office/drawing/2014/main" val="1632376534"/>
                    </a:ext>
                  </a:extLst>
                </a:gridCol>
                <a:gridCol w="252053">
                  <a:extLst>
                    <a:ext uri="{9D8B030D-6E8A-4147-A177-3AD203B41FA5}">
                      <a16:colId xmlns:a16="http://schemas.microsoft.com/office/drawing/2014/main" val="3542864563"/>
                    </a:ext>
                  </a:extLst>
                </a:gridCol>
                <a:gridCol w="456744">
                  <a:extLst>
                    <a:ext uri="{9D8B030D-6E8A-4147-A177-3AD203B41FA5}">
                      <a16:colId xmlns:a16="http://schemas.microsoft.com/office/drawing/2014/main" val="1334369779"/>
                    </a:ext>
                  </a:extLst>
                </a:gridCol>
                <a:gridCol w="269543">
                  <a:extLst>
                    <a:ext uri="{9D8B030D-6E8A-4147-A177-3AD203B41FA5}">
                      <a16:colId xmlns:a16="http://schemas.microsoft.com/office/drawing/2014/main" val="2564006703"/>
                    </a:ext>
                  </a:extLst>
                </a:gridCol>
              </a:tblGrid>
              <a:tr h="143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u="none" strike="noStrike" dirty="0">
                          <a:effectLst/>
                        </a:rPr>
                        <a:t>Target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u="none" strike="noStrike" dirty="0" err="1">
                          <a:effectLst/>
                        </a:rPr>
                        <a:t>Range_GT</a:t>
                      </a:r>
                      <a:r>
                        <a:rPr lang="en-US" sz="400" b="1" u="none" strike="noStrike" dirty="0">
                          <a:effectLst/>
                        </a:rPr>
                        <a:t> [m]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u="none" strike="noStrike">
                          <a:effectLst/>
                        </a:rPr>
                        <a:t>Reflectivity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u="none" strike="noStrike" dirty="0" err="1">
                          <a:effectLst/>
                        </a:rPr>
                        <a:t>acc</a:t>
                      </a:r>
                      <a:r>
                        <a:rPr lang="en-US" sz="400" b="1" u="none" strike="noStrike" dirty="0">
                          <a:effectLst/>
                        </a:rPr>
                        <a:t> [cm]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u="none" strike="noStrike" dirty="0">
                          <a:effectLst/>
                        </a:rPr>
                        <a:t>RMSE [cm]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u="none" strike="noStrike" dirty="0">
                          <a:effectLst/>
                        </a:rPr>
                        <a:t>pts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203302"/>
                  </a:ext>
                </a:extLst>
              </a:tr>
              <a:tr h="11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1-1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10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Type B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8.66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2.71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267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197491"/>
                  </a:ext>
                </a:extLst>
              </a:tr>
              <a:tr h="11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1-2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10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3%/20%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5.24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2.38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334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387045"/>
                  </a:ext>
                </a:extLst>
              </a:tr>
              <a:tr h="11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2-1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20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3%/20%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8.53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3.28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135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69440"/>
                  </a:ext>
                </a:extLst>
              </a:tr>
              <a:tr h="11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2-2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20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95%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6.99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8.36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37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13616"/>
                  </a:ext>
                </a:extLst>
              </a:tr>
              <a:tr h="11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2-3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20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65%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9.53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6.4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112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84793"/>
                  </a:ext>
                </a:extLst>
              </a:tr>
              <a:tr h="11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3-1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35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3%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5.12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2.52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78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74846"/>
                  </a:ext>
                </a:extLst>
              </a:tr>
              <a:tr h="11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3-2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35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65%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3.46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1.53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72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363637"/>
                  </a:ext>
                </a:extLst>
              </a:tr>
              <a:tr h="11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3-3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35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95%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0.24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1.65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33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42595"/>
                  </a:ext>
                </a:extLst>
              </a:tr>
              <a:tr h="11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4-1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48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3%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1.14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14.41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34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8588"/>
                  </a:ext>
                </a:extLst>
              </a:tr>
              <a:tr h="11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4-2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48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65%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6.56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6.08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70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643477"/>
                  </a:ext>
                </a:extLst>
              </a:tr>
              <a:tr h="11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4-3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48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95%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8.74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7.34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 dirty="0">
                          <a:effectLst/>
                        </a:rPr>
                        <a:t>73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76821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7156" b="81618"/>
          <a:stretch/>
        </p:blipFill>
        <p:spPr>
          <a:xfrm>
            <a:off x="293464" y="573601"/>
            <a:ext cx="1981762" cy="31285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18062" b="54487"/>
          <a:stretch/>
        </p:blipFill>
        <p:spPr>
          <a:xfrm>
            <a:off x="2512234" y="573602"/>
            <a:ext cx="2317424" cy="50724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45505" b="28163"/>
          <a:stretch/>
        </p:blipFill>
        <p:spPr>
          <a:xfrm>
            <a:off x="4947840" y="614191"/>
            <a:ext cx="2377218" cy="49912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72952"/>
          <a:stretch/>
        </p:blipFill>
        <p:spPr>
          <a:xfrm>
            <a:off x="7388595" y="614191"/>
            <a:ext cx="2244198" cy="484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6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A942B-8033-4D2C-A3A4-8950A692C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7FEDA9-7EDF-4A33-848A-A0A6F6298D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6923</TotalTime>
  <Words>212</Words>
  <Application>Microsoft Office PowerPoint</Application>
  <PresentationFormat>A4 용지(210x297mm)</PresentationFormat>
  <Paragraphs>146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맑은 고딕</vt:lpstr>
      <vt:lpstr>LG스마트체 SemiBold</vt:lpstr>
      <vt:lpstr>Arial Narrow</vt:lpstr>
      <vt:lpstr>Arial</vt:lpstr>
      <vt:lpstr>LG스마트체 Regular</vt:lpstr>
      <vt:lpstr>LG스마트체2.0 Bold</vt:lpstr>
      <vt:lpstr>굴림</vt:lpstr>
      <vt:lpstr>Office 테마</vt:lpstr>
      <vt:lpstr>2-3.  실내 반사차트 평가  (SCALA2)</vt:lpstr>
      <vt:lpstr>2-3.  실내 반사차트 평가  (Velodyne)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sjkims@lginnotek.com</dc:creator>
  <cp:lastModifiedBy>이동건</cp:lastModifiedBy>
  <cp:revision>682</cp:revision>
  <dcterms:created xsi:type="dcterms:W3CDTF">2021-03-24T07:02:47Z</dcterms:created>
  <dcterms:modified xsi:type="dcterms:W3CDTF">2022-11-04T06:31:38Z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0c7d81-7669-468d-bd35-5949d9c83139_Enabled">
    <vt:lpwstr>true</vt:lpwstr>
  </property>
  <property fmtid="{D5CDD505-2E9C-101B-9397-08002B2CF9AE}" pid="3" name="MSIP_Label_b90c7d81-7669-468d-bd35-5949d9c83139_SetDate">
    <vt:lpwstr>2022-10-31T07:43:14Z</vt:lpwstr>
  </property>
  <property fmtid="{D5CDD505-2E9C-101B-9397-08002B2CF9AE}" pid="4" name="MSIP_Label_b90c7d81-7669-468d-bd35-5949d9c83139_Method">
    <vt:lpwstr>Privileged</vt:lpwstr>
  </property>
  <property fmtid="{D5CDD505-2E9C-101B-9397-08002B2CF9AE}" pid="5" name="MSIP_Label_b90c7d81-7669-468d-bd35-5949d9c83139_Name">
    <vt:lpwstr>Top Secret</vt:lpwstr>
  </property>
  <property fmtid="{D5CDD505-2E9C-101B-9397-08002B2CF9AE}" pid="6" name="MSIP_Label_b90c7d81-7669-468d-bd35-5949d9c83139_SiteId">
    <vt:lpwstr>e6c7989d-a5fe-4b7b-a335-3288406db2fd</vt:lpwstr>
  </property>
  <property fmtid="{D5CDD505-2E9C-101B-9397-08002B2CF9AE}" pid="7" name="MSIP_Label_b90c7d81-7669-468d-bd35-5949d9c83139_ActionId">
    <vt:lpwstr>929669de-8100-494e-b319-4475d4b2493c</vt:lpwstr>
  </property>
  <property fmtid="{D5CDD505-2E9C-101B-9397-08002B2CF9AE}" pid="8" name="MSIP_Label_b90c7d81-7669-468d-bd35-5949d9c83139_ContentBits">
    <vt:lpwstr>3</vt:lpwstr>
  </property>
</Properties>
</file>