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0"/>
  </p:notesMasterIdLst>
  <p:handoutMasterIdLst>
    <p:handoutMasterId r:id="rId71"/>
  </p:handoutMasterIdLst>
  <p:sldIdLst>
    <p:sldId id="271" r:id="rId4"/>
    <p:sldId id="333" r:id="rId5"/>
    <p:sldId id="315" r:id="rId6"/>
    <p:sldId id="332" r:id="rId7"/>
    <p:sldId id="261" r:id="rId8"/>
    <p:sldId id="265" r:id="rId9"/>
    <p:sldId id="263" r:id="rId10"/>
    <p:sldId id="324" r:id="rId11"/>
    <p:sldId id="334" r:id="rId12"/>
    <p:sldId id="335" r:id="rId13"/>
    <p:sldId id="357" r:id="rId14"/>
    <p:sldId id="288" r:id="rId15"/>
    <p:sldId id="298" r:id="rId16"/>
    <p:sldId id="323" r:id="rId17"/>
    <p:sldId id="289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36" r:id="rId30"/>
    <p:sldId id="338" r:id="rId31"/>
    <p:sldId id="352" r:id="rId32"/>
    <p:sldId id="346" r:id="rId33"/>
    <p:sldId id="347" r:id="rId34"/>
    <p:sldId id="348" r:id="rId35"/>
    <p:sldId id="349" r:id="rId36"/>
    <p:sldId id="350" r:id="rId37"/>
    <p:sldId id="345" r:id="rId38"/>
    <p:sldId id="318" r:id="rId39"/>
    <p:sldId id="317" r:id="rId40"/>
    <p:sldId id="302" r:id="rId41"/>
    <p:sldId id="330" r:id="rId42"/>
    <p:sldId id="294" r:id="rId43"/>
    <p:sldId id="301" r:id="rId44"/>
    <p:sldId id="344" r:id="rId45"/>
    <p:sldId id="296" r:id="rId46"/>
    <p:sldId id="311" r:id="rId47"/>
    <p:sldId id="328" r:id="rId48"/>
    <p:sldId id="331" r:id="rId49"/>
    <p:sldId id="276" r:id="rId50"/>
    <p:sldId id="277" r:id="rId51"/>
    <p:sldId id="327" r:id="rId52"/>
    <p:sldId id="304" r:id="rId53"/>
    <p:sldId id="305" r:id="rId54"/>
    <p:sldId id="371" r:id="rId55"/>
    <p:sldId id="369" r:id="rId56"/>
    <p:sldId id="354" r:id="rId57"/>
    <p:sldId id="372" r:id="rId58"/>
    <p:sldId id="319" r:id="rId59"/>
    <p:sldId id="356" r:id="rId60"/>
    <p:sldId id="316" r:id="rId61"/>
    <p:sldId id="297" r:id="rId62"/>
    <p:sldId id="307" r:id="rId63"/>
    <p:sldId id="312" r:id="rId64"/>
    <p:sldId id="313" r:id="rId65"/>
    <p:sldId id="314" r:id="rId66"/>
    <p:sldId id="299" r:id="rId67"/>
    <p:sldId id="285" r:id="rId68"/>
    <p:sldId id="326" r:id="rId6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99"/>
    <a:srgbClr val="CC0000"/>
    <a:srgbClr val="FFFF00"/>
    <a:srgbClr val="FFFFCC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C302C-D0F4-4B39-960D-C32CD1A3393C}" v="8" dt="2022-07-27T00:53:45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>
      <p:cViewPr varScale="1">
        <p:scale>
          <a:sx n="82" d="100"/>
          <a:sy n="82" d="100"/>
        </p:scale>
        <p:origin x="15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78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microsoft.com/office/2016/11/relationships/changesInfo" Target="changesInfos/changesInfo1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2E9C302C-D0F4-4B39-960D-C32CD1A3393C}"/>
    <pc:docChg chg="modSld">
      <pc:chgData name="이동건" userId="4ad090f6-dadd-4301-b5d0-883b88f508af" providerId="ADAL" clId="{2E9C302C-D0F4-4B39-960D-C32CD1A3393C}" dt="2022-07-27T00:53:45.225" v="33"/>
      <pc:docMkLst>
        <pc:docMk/>
      </pc:docMkLst>
      <pc:sldChg chg="modSp">
        <pc:chgData name="이동건" userId="4ad090f6-dadd-4301-b5d0-883b88f508af" providerId="ADAL" clId="{2E9C302C-D0F4-4B39-960D-C32CD1A3393C}" dt="2022-07-26T02:17:48.564" v="12" actId="404"/>
        <pc:sldMkLst>
          <pc:docMk/>
          <pc:sldMk cId="0" sldId="334"/>
        </pc:sldMkLst>
        <pc:spChg chg="mod">
          <ac:chgData name="이동건" userId="4ad090f6-dadd-4301-b5d0-883b88f508af" providerId="ADAL" clId="{2E9C302C-D0F4-4B39-960D-C32CD1A3393C}" dt="2022-07-26T02:17:48.564" v="12" actId="404"/>
          <ac:spMkLst>
            <pc:docMk/>
            <pc:sldMk cId="0" sldId="334"/>
            <ac:spMk id="32771" creationId="{00000000-0000-0000-0000-000000000000}"/>
          </ac:spMkLst>
        </pc:spChg>
      </pc:sldChg>
      <pc:sldChg chg="addSp delSp modSp">
        <pc:chgData name="이동건" userId="4ad090f6-dadd-4301-b5d0-883b88f508af" providerId="ADAL" clId="{2E9C302C-D0F4-4B39-960D-C32CD1A3393C}" dt="2022-07-27T00:53:45.225" v="33"/>
        <pc:sldMkLst>
          <pc:docMk/>
          <pc:sldMk cId="0" sldId="345"/>
        </pc:sldMkLst>
        <pc:grpChg chg="mod">
          <ac:chgData name="이동건" userId="4ad090f6-dadd-4301-b5d0-883b88f508af" providerId="ADAL" clId="{2E9C302C-D0F4-4B39-960D-C32CD1A3393C}" dt="2022-07-26T04:22:55.334" v="29"/>
          <ac:grpSpMkLst>
            <pc:docMk/>
            <pc:sldMk cId="0" sldId="345"/>
            <ac:grpSpMk id="5" creationId="{00000000-0000-0000-0000-000000000000}"/>
          </ac:grpSpMkLst>
        </pc:grpChg>
        <pc:grpChg chg="add del mod">
          <ac:chgData name="이동건" userId="4ad090f6-dadd-4301-b5d0-883b88f508af" providerId="ADAL" clId="{2E9C302C-D0F4-4B39-960D-C32CD1A3393C}" dt="2022-07-27T00:53:45.225" v="33"/>
          <ac:grpSpMkLst>
            <pc:docMk/>
            <pc:sldMk cId="0" sldId="345"/>
            <ac:grpSpMk id="6" creationId="{05FA40B2-8413-40C9-A871-53C23D3CA718}"/>
          </ac:grpSpMkLst>
        </pc:grpChg>
        <pc:graphicFrameChg chg="mod">
          <ac:chgData name="이동건" userId="4ad090f6-dadd-4301-b5d0-883b88f508af" providerId="ADAL" clId="{2E9C302C-D0F4-4B39-960D-C32CD1A3393C}" dt="2022-07-26T04:23:03.666" v="31"/>
          <ac:graphicFrameMkLst>
            <pc:docMk/>
            <pc:sldMk cId="0" sldId="345"/>
            <ac:graphicFrameMk id="12290" creationId="{00000000-0000-0000-0000-000000000000}"/>
          </ac:graphicFrameMkLst>
        </pc:graphicFrameChg>
      </pc:sldChg>
      <pc:sldChg chg="modSp">
        <pc:chgData name="이동건" userId="4ad090f6-dadd-4301-b5d0-883b88f508af" providerId="ADAL" clId="{2E9C302C-D0F4-4B39-960D-C32CD1A3393C}" dt="2022-07-26T03:02:03.392" v="19"/>
        <pc:sldMkLst>
          <pc:docMk/>
          <pc:sldMk cId="0" sldId="346"/>
        </pc:sldMkLst>
        <pc:grpChg chg="mod">
          <ac:chgData name="이동건" userId="4ad090f6-dadd-4301-b5d0-883b88f508af" providerId="ADAL" clId="{2E9C302C-D0F4-4B39-960D-C32CD1A3393C}" dt="2022-07-26T03:02:03.392" v="19"/>
          <ac:grpSpMkLst>
            <pc:docMk/>
            <pc:sldMk cId="0" sldId="346"/>
            <ac:grpSpMk id="5" creationId="{00000000-0000-0000-0000-000000000000}"/>
          </ac:grpSpMkLst>
        </pc:grpChg>
        <pc:graphicFrameChg chg="mod">
          <ac:chgData name="이동건" userId="4ad090f6-dadd-4301-b5d0-883b88f508af" providerId="ADAL" clId="{2E9C302C-D0F4-4B39-960D-C32CD1A3393C}" dt="2022-07-26T03:02:03.392" v="19"/>
          <ac:graphicFrameMkLst>
            <pc:docMk/>
            <pc:sldMk cId="0" sldId="346"/>
            <ac:graphicFrameMk id="9218" creationId="{00000000-0000-0000-0000-000000000000}"/>
          </ac:graphicFrameMkLst>
        </pc:graphicFrameChg>
      </pc:sldChg>
      <pc:sldChg chg="modSp">
        <pc:chgData name="이동건" userId="4ad090f6-dadd-4301-b5d0-883b88f508af" providerId="ADAL" clId="{2E9C302C-D0F4-4B39-960D-C32CD1A3393C}" dt="2022-07-26T02:37:06.308" v="13" actId="20577"/>
        <pc:sldMkLst>
          <pc:docMk/>
          <pc:sldMk cId="0" sldId="360"/>
        </pc:sldMkLst>
        <pc:spChg chg="mod">
          <ac:chgData name="이동건" userId="4ad090f6-dadd-4301-b5d0-883b88f508af" providerId="ADAL" clId="{2E9C302C-D0F4-4B39-960D-C32CD1A3393C}" dt="2022-07-26T02:37:06.308" v="13" actId="20577"/>
          <ac:spMkLst>
            <pc:docMk/>
            <pc:sldMk cId="0" sldId="360"/>
            <ac:spMk id="38915" creationId="{00000000-0000-0000-0000-000000000000}"/>
          </ac:spMkLst>
        </pc:spChg>
      </pc:sldChg>
      <pc:sldChg chg="modSp">
        <pc:chgData name="이동건" userId="4ad090f6-dadd-4301-b5d0-883b88f508af" providerId="ADAL" clId="{2E9C302C-D0F4-4B39-960D-C32CD1A3393C}" dt="2022-07-26T04:20:26.429" v="27" actId="20577"/>
        <pc:sldMkLst>
          <pc:docMk/>
          <pc:sldMk cId="0" sldId="367"/>
        </pc:sldMkLst>
        <pc:spChg chg="mod">
          <ac:chgData name="이동건" userId="4ad090f6-dadd-4301-b5d0-883b88f508af" providerId="ADAL" clId="{2E9C302C-D0F4-4B39-960D-C32CD1A3393C}" dt="2022-07-26T04:20:26.429" v="27" actId="20577"/>
          <ac:spMkLst>
            <pc:docMk/>
            <pc:sldMk cId="0" sldId="367"/>
            <ac:spMk id="4608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fld id="{4C64AB70-DB86-47AF-8764-ECDC4130309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fld id="{2665FCAC-9D3B-42FD-9672-1E8C60725DA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fld id="{D24BB1EA-DBC2-41BE-9AF9-E1977B5F449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fld id="{CA594815-B93D-4F3D-AA8F-43FB2FC26F8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fld id="{DA2B2655-493E-47B7-B155-098423E79FD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fld id="{02A31982-E6DA-4EA9-919D-C4819D8D15F2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/>
          <a:lstStyle/>
          <a:p>
            <a:fld id="{6ADC9D53-0126-40A0-8A48-5AE18355BD93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/>
            <a:r>
              <a:rPr lang="en-US" sz="1200"/>
              <a:t>7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04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/>
            <a:r>
              <a:rPr lang="en-US" sz="1200"/>
              <a:t>8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0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/>
            <a:r>
              <a:rPr lang="en-US" sz="1200"/>
              <a:t>1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6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/>
            <a:r>
              <a:rPr lang="en-US" sz="1200"/>
              <a:t>3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177" tIns="46589" rIns="93177" bIns="46589" anchor="ctr"/>
          <a:lstStyle/>
          <a:p>
            <a:endParaRPr lang="en-US"/>
          </a:p>
        </p:txBody>
      </p:sp>
      <p:sp>
        <p:nvSpPr>
          <p:cNvPr id="130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5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upload.wikimedia.org/wikipedia/commons/b/b9/BesselK_Functions_(n=0,1,2,3).svg" TargetMode="External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hyperlink" Target="http://upload.wikimedia.org/wikipedia/commons/5/5d/Bessel_Functions_(1st_Kind,_n=0,1,2)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upload.wikimedia.org/wikipedia/commons/f/f3/BesselI_Functions_(1st_Kind,_n=0,1,2,3).svg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://upload.wikimedia.org/wikipedia/commons/6/66/Bessel_Functions_(2nd_Kind,_n=0,1,2).svg" TargetMode="External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Word_97_-_2003_Document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3.emf"/><Relationship Id="rId4" Type="http://schemas.openxmlformats.org/officeDocument/2006/relationships/oleObject" Target="../embeddings/Microsoft_Word_97_-_2003_Document1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9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2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2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0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696200" cy="1600200"/>
          </a:xfrm>
        </p:spPr>
        <p:txBody>
          <a:bodyPr/>
          <a:lstStyle/>
          <a:p>
            <a:pPr algn="l"/>
            <a:r>
              <a:rPr lang="en-US" sz="4800" b="1"/>
              <a:t>The Optical Fiber and </a:t>
            </a:r>
            <a:br>
              <a:rPr lang="en-US" sz="4800" b="1"/>
            </a:br>
            <a:r>
              <a:rPr lang="en-US" sz="4800" b="1"/>
              <a:t>Light Wave Propagation</a:t>
            </a:r>
            <a:endParaRPr lang="en-CA" sz="4800" b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495800"/>
            <a:ext cx="6400800" cy="1752600"/>
          </a:xfrm>
        </p:spPr>
        <p:txBody>
          <a:bodyPr/>
          <a:lstStyle/>
          <a:p>
            <a:pPr algn="r"/>
            <a:r>
              <a:rPr lang="en-US" b="1"/>
              <a:t>Xavier Fernando</a:t>
            </a:r>
          </a:p>
          <a:p>
            <a:pPr algn="r"/>
            <a:r>
              <a:rPr lang="en-US" b="1"/>
              <a:t>Ryerson Comm. Lab</a:t>
            </a:r>
            <a:endParaRPr lang="en-CA" b="1"/>
          </a:p>
        </p:txBody>
      </p:sp>
      <p:pic>
        <p:nvPicPr>
          <p:cNvPr id="24580" name="Picture 5" descr="C:\Documents and Settings\Administrator\Local Settings\Temporary Internet Files\Content.IE5\1CKSRN74\MPj0403732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25146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CA" sz="4000" b="1"/>
              <a:t>Graded Index Multimode Fiber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CA"/>
              <a:t>Core refractive index gradually changes towards the cladding</a:t>
            </a:r>
          </a:p>
          <a:p>
            <a:r>
              <a:rPr lang="en-CA"/>
              <a:t>The light ray gradually bends and the TIR happens at different points</a:t>
            </a:r>
          </a:p>
          <a:p>
            <a:r>
              <a:rPr lang="en-CA"/>
              <a:t>The rays that travel </a:t>
            </a:r>
            <a:r>
              <a:rPr lang="en-CA" i="1">
                <a:solidFill>
                  <a:srgbClr val="FF0000"/>
                </a:solidFill>
              </a:rPr>
              <a:t>longer</a:t>
            </a:r>
            <a:r>
              <a:rPr lang="en-CA"/>
              <a:t> distance also travel </a:t>
            </a:r>
            <a:r>
              <a:rPr lang="en-CA" i="1">
                <a:solidFill>
                  <a:srgbClr val="FF0000"/>
                </a:solidFill>
              </a:rPr>
              <a:t>faster</a:t>
            </a:r>
          </a:p>
          <a:p>
            <a:r>
              <a:rPr lang="en-CA"/>
              <a:t>Offer less modal dispersion compared to Step Index MMF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CA" sz="4000"/>
              <a:t>Refractive Index Profile of </a:t>
            </a:r>
            <a:br>
              <a:rPr lang="en-CA" sz="4000"/>
            </a:br>
            <a:r>
              <a:rPr lang="en-CA" sz="4000"/>
              <a:t>Step and Graded Index Fibers</a:t>
            </a:r>
          </a:p>
        </p:txBody>
      </p:sp>
      <p:pic>
        <p:nvPicPr>
          <p:cNvPr id="30723" name="Picture 2" descr="multimode step-index fib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600200"/>
            <a:ext cx="27432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http://www.faxswitch.com/images/refractiveindexprofile_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713" y="1524000"/>
            <a:ext cx="268128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25" name="Straight Arrow Connector 5"/>
          <p:cNvCxnSpPr>
            <a:cxnSpLocks noChangeShapeType="1"/>
          </p:cNvCxnSpPr>
          <p:nvPr/>
        </p:nvCxnSpPr>
        <p:spPr bwMode="auto">
          <a:xfrm>
            <a:off x="1281113" y="4648200"/>
            <a:ext cx="762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1509713" y="457200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a</a:t>
            </a:r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2805113" y="457200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b</a:t>
            </a:r>
          </a:p>
        </p:txBody>
      </p:sp>
      <p:cxnSp>
        <p:nvCxnSpPr>
          <p:cNvPr id="30728" name="Straight Arrow Connector 9"/>
          <p:cNvCxnSpPr>
            <a:cxnSpLocks noChangeShapeType="1"/>
          </p:cNvCxnSpPr>
          <p:nvPr/>
        </p:nvCxnSpPr>
        <p:spPr bwMode="auto">
          <a:xfrm>
            <a:off x="1295400" y="4572000"/>
            <a:ext cx="1828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29" name="TextBox 10"/>
          <p:cNvSpPr txBox="1">
            <a:spLocks noChangeArrowheads="1"/>
          </p:cNvSpPr>
          <p:nvPr/>
        </p:nvSpPr>
        <p:spPr bwMode="auto">
          <a:xfrm>
            <a:off x="2057400" y="1828800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n</a:t>
            </a:r>
            <a:r>
              <a:rPr lang="en-CA" i="1" baseline="-25000"/>
              <a:t>1</a:t>
            </a:r>
          </a:p>
        </p:txBody>
      </p:sp>
      <p:sp>
        <p:nvSpPr>
          <p:cNvPr id="30730" name="TextBox 11"/>
          <p:cNvSpPr txBox="1">
            <a:spLocks noChangeArrowheads="1"/>
          </p:cNvSpPr>
          <p:nvPr/>
        </p:nvSpPr>
        <p:spPr bwMode="auto">
          <a:xfrm>
            <a:off x="2895600" y="3048000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n</a:t>
            </a:r>
            <a:r>
              <a:rPr lang="en-CA" i="1" baseline="-25000"/>
              <a:t>2</a:t>
            </a:r>
          </a:p>
        </p:txBody>
      </p: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7239000" y="2971800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n</a:t>
            </a:r>
            <a:r>
              <a:rPr lang="en-CA" i="1" baseline="-25000"/>
              <a:t>2</a:t>
            </a:r>
          </a:p>
        </p:txBody>
      </p:sp>
      <p:sp>
        <p:nvSpPr>
          <p:cNvPr id="30732" name="TextBox 13"/>
          <p:cNvSpPr txBox="1">
            <a:spLocks noChangeArrowheads="1"/>
          </p:cNvSpPr>
          <p:nvPr/>
        </p:nvSpPr>
        <p:spPr bwMode="auto">
          <a:xfrm>
            <a:off x="4876800" y="1447800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n</a:t>
            </a:r>
            <a:r>
              <a:rPr lang="en-CA" i="1" baseline="-25000"/>
              <a:t>1</a:t>
            </a:r>
          </a:p>
        </p:txBody>
      </p:sp>
      <p:cxnSp>
        <p:nvCxnSpPr>
          <p:cNvPr id="30733" name="Straight Arrow Connector 14"/>
          <p:cNvCxnSpPr>
            <a:cxnSpLocks noChangeShapeType="1"/>
          </p:cNvCxnSpPr>
          <p:nvPr/>
        </p:nvCxnSpPr>
        <p:spPr bwMode="auto">
          <a:xfrm>
            <a:off x="5638800" y="4800600"/>
            <a:ext cx="762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4" name="TextBox 15"/>
          <p:cNvSpPr txBox="1">
            <a:spLocks noChangeArrowheads="1"/>
          </p:cNvSpPr>
          <p:nvPr/>
        </p:nvSpPr>
        <p:spPr bwMode="auto">
          <a:xfrm>
            <a:off x="5867400" y="47244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a</a:t>
            </a:r>
          </a:p>
        </p:txBody>
      </p:sp>
      <p:sp>
        <p:nvSpPr>
          <p:cNvPr id="30735" name="TextBox 16"/>
          <p:cNvSpPr txBox="1">
            <a:spLocks noChangeArrowheads="1"/>
          </p:cNvSpPr>
          <p:nvPr/>
        </p:nvSpPr>
        <p:spPr bwMode="auto">
          <a:xfrm>
            <a:off x="7162800" y="47244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b</a:t>
            </a:r>
          </a:p>
        </p:txBody>
      </p:sp>
      <p:cxnSp>
        <p:nvCxnSpPr>
          <p:cNvPr id="30736" name="Straight Arrow Connector 17"/>
          <p:cNvCxnSpPr>
            <a:cxnSpLocks noChangeShapeType="1"/>
          </p:cNvCxnSpPr>
          <p:nvPr/>
        </p:nvCxnSpPr>
        <p:spPr bwMode="auto">
          <a:xfrm>
            <a:off x="5638800" y="4724400"/>
            <a:ext cx="18288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073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9812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3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5334000"/>
            <a:ext cx="12954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39" name="TextBox 25"/>
          <p:cNvSpPr txBox="1">
            <a:spLocks noChangeArrowheads="1"/>
          </p:cNvSpPr>
          <p:nvPr/>
        </p:nvSpPr>
        <p:spPr bwMode="auto">
          <a:xfrm>
            <a:off x="1295400" y="5486400"/>
            <a:ext cx="623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n =</a:t>
            </a:r>
          </a:p>
        </p:txBody>
      </p:sp>
      <p:sp>
        <p:nvSpPr>
          <p:cNvPr id="30740" name="Left Brace 26"/>
          <p:cNvSpPr>
            <a:spLocks/>
          </p:cNvSpPr>
          <p:nvPr/>
        </p:nvSpPr>
        <p:spPr bwMode="auto">
          <a:xfrm>
            <a:off x="1905000" y="5334000"/>
            <a:ext cx="1524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30741" name="Group 31"/>
          <p:cNvGrpSpPr>
            <a:grpSpLocks/>
          </p:cNvGrpSpPr>
          <p:nvPr/>
        </p:nvGrpSpPr>
        <p:grpSpPr bwMode="auto">
          <a:xfrm>
            <a:off x="4419600" y="5316538"/>
            <a:ext cx="4000500" cy="779462"/>
            <a:chOff x="4107402" y="5334000"/>
            <a:chExt cx="4388898" cy="1013460"/>
          </a:xfrm>
        </p:grpSpPr>
        <p:pic>
          <p:nvPicPr>
            <p:cNvPr id="30746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53000" y="5334000"/>
              <a:ext cx="3543300" cy="8160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47" name="TextBox 29"/>
            <p:cNvSpPr txBox="1">
              <a:spLocks noChangeArrowheads="1"/>
            </p:cNvSpPr>
            <p:nvPr/>
          </p:nvSpPr>
          <p:spPr bwMode="auto">
            <a:xfrm>
              <a:off x="4107402" y="5554978"/>
              <a:ext cx="6238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i="1"/>
                <a:t>n =</a:t>
              </a:r>
            </a:p>
          </p:txBody>
        </p:sp>
        <p:sp>
          <p:nvSpPr>
            <p:cNvPr id="30748" name="Left Brace 30"/>
            <p:cNvSpPr>
              <a:spLocks/>
            </p:cNvSpPr>
            <p:nvPr/>
          </p:nvSpPr>
          <p:spPr bwMode="auto">
            <a:xfrm>
              <a:off x="4776186" y="5356860"/>
              <a:ext cx="152400" cy="990600"/>
            </a:xfrm>
            <a:prstGeom prst="leftBrace">
              <a:avLst>
                <a:gd name="adj1" fmla="val 8336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3" name="Rectangle 32"/>
          <p:cNvSpPr/>
          <p:nvPr/>
        </p:nvSpPr>
        <p:spPr bwMode="auto">
          <a:xfrm>
            <a:off x="4495800" y="5181600"/>
            <a:ext cx="3962400" cy="10668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5181600"/>
            <a:ext cx="2362200" cy="10668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0744" name="TextBox 34"/>
          <p:cNvSpPr txBox="1">
            <a:spLocks noChangeArrowheads="1"/>
          </p:cNvSpPr>
          <p:nvPr/>
        </p:nvSpPr>
        <p:spPr bwMode="auto">
          <a:xfrm rot="-5400000">
            <a:off x="228600" y="2438401"/>
            <a:ext cx="731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Step</a:t>
            </a:r>
          </a:p>
        </p:txBody>
      </p:sp>
      <p:sp>
        <p:nvSpPr>
          <p:cNvPr id="30745" name="TextBox 35"/>
          <p:cNvSpPr txBox="1">
            <a:spLocks noChangeArrowheads="1"/>
          </p:cNvSpPr>
          <p:nvPr/>
        </p:nvSpPr>
        <p:spPr bwMode="auto">
          <a:xfrm rot="-5400000">
            <a:off x="4267200" y="2514600"/>
            <a:ext cx="1090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Graded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b="1"/>
              <a:t>Step and Graded Index Fibers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1295400"/>
            <a:ext cx="8534400" cy="5257800"/>
            <a:chOff x="304800" y="1295400"/>
            <a:chExt cx="8534400" cy="5257800"/>
          </a:xfrm>
        </p:grpSpPr>
        <p:pic>
          <p:nvPicPr>
            <p:cNvPr id="3481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295400"/>
              <a:ext cx="8534400" cy="494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 bwMode="auto">
            <a:xfrm>
              <a:off x="533400" y="5791200"/>
              <a:ext cx="4267200" cy="76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295400"/>
          </a:xfrm>
        </p:spPr>
        <p:txBody>
          <a:bodyPr/>
          <a:lstStyle/>
          <a:p>
            <a:r>
              <a:rPr lang="en-US" b="1" dirty="0"/>
              <a:t>Total Internal Reflection</a:t>
            </a:r>
            <a:br>
              <a:rPr lang="en-US" b="1" dirty="0"/>
            </a:br>
            <a:r>
              <a:rPr lang="en-US" b="1" dirty="0"/>
              <a:t>in Graded Index Fiber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981200"/>
            <a:ext cx="8950325" cy="4800600"/>
            <a:chOff x="0" y="1371600"/>
            <a:chExt cx="8950325" cy="480060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304800" y="1371600"/>
            <a:ext cx="8645525" cy="449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Document" r:id="rId4" imgW="6172920" imgH="3248640" progId="Word.Document.8">
                    <p:embed/>
                  </p:oleObj>
                </mc:Choice>
                <mc:Fallback>
                  <p:oleObj name="Document" r:id="rId4" imgW="6172920" imgH="3248640" progId="Word.Document.8">
                    <p:embed/>
                    <p:pic>
                      <p:nvPicPr>
                        <p:cNvPr id="205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1371600"/>
                          <a:ext cx="8645525" cy="449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 bwMode="auto">
            <a:xfrm>
              <a:off x="0" y="5410200"/>
              <a:ext cx="5029200" cy="76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143000"/>
          </a:xfrm>
        </p:spPr>
        <p:txBody>
          <a:bodyPr/>
          <a:lstStyle/>
          <a:p>
            <a:r>
              <a:rPr lang="en-US" sz="4000" b="1" dirty="0"/>
              <a:t>Total Internal Reflection</a:t>
            </a:r>
            <a:br>
              <a:rPr lang="en-US" sz="4000" b="1" dirty="0"/>
            </a:br>
            <a:r>
              <a:rPr lang="en-US" sz="4000" b="1" dirty="0"/>
              <a:t>in Graded Index Fiber -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362200"/>
            <a:ext cx="9296400" cy="3505200"/>
            <a:chOff x="-152400" y="1981200"/>
            <a:chExt cx="9296400" cy="3505200"/>
          </a:xfrm>
        </p:grpSpPr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52400" y="1981200"/>
              <a:ext cx="9296400" cy="3210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 bwMode="auto">
            <a:xfrm>
              <a:off x="0" y="4724400"/>
              <a:ext cx="4724400" cy="76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b="1"/>
              <a:t>Skew Rays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0600" y="1162050"/>
            <a:ext cx="7391400" cy="5695950"/>
            <a:chOff x="990600" y="1162050"/>
            <a:chExt cx="7391400" cy="5695950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1219200" y="1162050"/>
            <a:ext cx="7162800" cy="569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Document" r:id="rId4" imgW="5715720" imgH="4546440" progId="Word.Document.8">
                    <p:embed/>
                  </p:oleObj>
                </mc:Choice>
                <mc:Fallback>
                  <p:oleObj name="Document" r:id="rId4" imgW="5715720" imgH="4546440" progId="Word.Document.8">
                    <p:embed/>
                    <p:pic>
                      <p:nvPicPr>
                        <p:cNvPr id="307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1162050"/>
                          <a:ext cx="7162800" cy="569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 bwMode="auto">
            <a:xfrm>
              <a:off x="990600" y="6629400"/>
              <a:ext cx="4953000" cy="228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Maxwell’s Equations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5438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/>
              <a:t>                                                    ……..(1) (Faraday’s Law)</a:t>
            </a:r>
          </a:p>
          <a:p>
            <a:pPr>
              <a:buFontTx/>
              <a:buNone/>
            </a:pPr>
            <a:r>
              <a:rPr lang="en-US" sz="1800" dirty="0"/>
              <a:t>                                    		</a:t>
            </a:r>
            <a:r>
              <a:rPr lang="en-US" sz="1800" i="1" dirty="0">
                <a:solidFill>
                  <a:srgbClr val="0000FF"/>
                </a:solidFill>
              </a:rPr>
              <a:t>E: </a:t>
            </a:r>
            <a:r>
              <a:rPr lang="en-US" sz="1800" dirty="0">
                <a:solidFill>
                  <a:srgbClr val="0000FF"/>
                </a:solidFill>
              </a:rPr>
              <a:t>Electric Field</a:t>
            </a:r>
            <a:endParaRPr lang="en-US" sz="1800" i="1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				……….(2) (Maxwell’s Faraday equation)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  <a:r>
              <a:rPr lang="en-US" sz="1800" i="1" dirty="0">
                <a:solidFill>
                  <a:srgbClr val="0000FF"/>
                </a:solidFill>
              </a:rPr>
              <a:t>H</a:t>
            </a:r>
            <a:r>
              <a:rPr lang="en-US" sz="1800" dirty="0">
                <a:solidFill>
                  <a:srgbClr val="0000FF"/>
                </a:solidFill>
              </a:rPr>
              <a:t>: Magnetic Field</a:t>
            </a:r>
          </a:p>
          <a:p>
            <a:pPr>
              <a:buFontTx/>
              <a:buNone/>
            </a:pPr>
            <a:r>
              <a:rPr lang="en-US" sz="1800" dirty="0"/>
              <a:t>                                   	……….(3) (Gauss Law)</a:t>
            </a:r>
          </a:p>
          <a:p>
            <a:pPr>
              <a:buFontTx/>
              <a:buNone/>
            </a:pPr>
            <a:r>
              <a:rPr lang="en-US" sz="1800" dirty="0"/>
              <a:t>                                    	</a:t>
            </a:r>
          </a:p>
          <a:p>
            <a:pPr>
              <a:buFontTx/>
              <a:buNone/>
            </a:pPr>
            <a:r>
              <a:rPr lang="en-US" sz="1800" dirty="0"/>
              <a:t>				……….(4) (Gauss Law for magnetism)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905000"/>
            <a:ext cx="14954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66700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789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9663" y="3417888"/>
            <a:ext cx="990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789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4588" y="4048125"/>
            <a:ext cx="895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7903" name="Group 26"/>
          <p:cNvGrpSpPr>
            <a:grpSpLocks/>
          </p:cNvGrpSpPr>
          <p:nvPr/>
        </p:nvGrpSpPr>
        <p:grpSpPr bwMode="auto">
          <a:xfrm>
            <a:off x="381000" y="4648200"/>
            <a:ext cx="5105400" cy="369888"/>
            <a:chOff x="609600" y="5410200"/>
            <a:chExt cx="5105400" cy="369888"/>
          </a:xfrm>
        </p:grpSpPr>
        <p:sp>
          <p:nvSpPr>
            <p:cNvPr id="37909" name="TextBox 18"/>
            <p:cNvSpPr txBox="1">
              <a:spLocks noChangeArrowheads="1"/>
            </p:cNvSpPr>
            <p:nvPr/>
          </p:nvSpPr>
          <p:spPr bwMode="auto">
            <a:xfrm>
              <a:off x="609600" y="5410200"/>
              <a:ext cx="5105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800"/>
                <a:t>Taking the curl of (1) and using               and </a:t>
              </a:r>
            </a:p>
          </p:txBody>
        </p:sp>
        <p:pic>
          <p:nvPicPr>
            <p:cNvPr id="37910" name="Picture 11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34166" y="5486515"/>
              <a:ext cx="666828" cy="276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1" name="Picture 12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53000" y="5486400"/>
              <a:ext cx="638175" cy="27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904" name="Rectangle 21"/>
          <p:cNvSpPr>
            <a:spLocks noChangeArrowheads="1"/>
          </p:cNvSpPr>
          <p:nvPr/>
        </p:nvSpPr>
        <p:spPr bwMode="auto">
          <a:xfrm>
            <a:off x="914400" y="6019800"/>
            <a:ext cx="457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The parameter </a:t>
            </a:r>
            <a:r>
              <a:rPr lang="el-GR" sz="1600"/>
              <a:t>ε</a:t>
            </a:r>
            <a:r>
              <a:rPr lang="en-US" sz="1600"/>
              <a:t> is permittivity and μ is permeability.</a:t>
            </a:r>
            <a:endParaRPr lang="en-CA" sz="1600"/>
          </a:p>
        </p:txBody>
      </p:sp>
      <p:grpSp>
        <p:nvGrpSpPr>
          <p:cNvPr id="37905" name="Group 26"/>
          <p:cNvGrpSpPr>
            <a:grpSpLocks/>
          </p:cNvGrpSpPr>
          <p:nvPr/>
        </p:nvGrpSpPr>
        <p:grpSpPr bwMode="auto">
          <a:xfrm>
            <a:off x="990600" y="5257800"/>
            <a:ext cx="5773738" cy="657225"/>
            <a:chOff x="1600200" y="5791200"/>
            <a:chExt cx="5773943" cy="657225"/>
          </a:xfrm>
        </p:grpSpPr>
        <p:pic>
          <p:nvPicPr>
            <p:cNvPr id="37907" name="Picture 1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0200" y="5791200"/>
              <a:ext cx="43815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8" name="TextBox 25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9733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sz="1800" dirty="0"/>
                <a:t>…….(5)</a:t>
              </a:r>
            </a:p>
          </p:txBody>
        </p:sp>
      </p:grpSp>
      <p:sp>
        <p:nvSpPr>
          <p:cNvPr id="37906" name="TextBox 27"/>
          <p:cNvSpPr txBox="1">
            <a:spLocks noChangeArrowheads="1"/>
          </p:cNvSpPr>
          <p:nvPr/>
        </p:nvSpPr>
        <p:spPr bwMode="auto">
          <a:xfrm>
            <a:off x="457200" y="1219200"/>
            <a:ext cx="7839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000"/>
              <a:t>In a linear isotropic dielectric material with no currents and free of charges,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533400" y="1295400"/>
            <a:ext cx="8077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Maxwell’s Equations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91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But from the vector identity</a:t>
            </a:r>
          </a:p>
          <a:p>
            <a:pPr>
              <a:buFontTx/>
              <a:buNone/>
            </a:pPr>
            <a:r>
              <a:rPr lang="en-US" sz="2000" dirty="0"/>
              <a:t>                                                                                           ……(6)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Using (5) and (3),                                                              …….(7)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Similarly taking the curl of (2), it can be shown                                            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					                  </a:t>
            </a:r>
            <a:r>
              <a:rPr lang="en-US" sz="1800" dirty="0"/>
              <a:t>………(8)</a:t>
            </a:r>
          </a:p>
          <a:p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(7) and (8) are standard wave equations. Note the </a:t>
            </a:r>
            <a:r>
              <a:rPr lang="en-US" sz="2000" dirty="0" err="1"/>
              <a:t>Laplacian</a:t>
            </a:r>
            <a:r>
              <a:rPr lang="en-US" sz="2000" dirty="0"/>
              <a:t> operation is, </a:t>
            </a: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2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209800"/>
            <a:ext cx="3209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4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819400"/>
            <a:ext cx="15144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7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495800"/>
            <a:ext cx="1562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Rectangle 8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2743200" y="5791200"/>
          <a:ext cx="3767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7" imgW="2197080" imgH="444240" progId="Equation.3">
                  <p:embed/>
                </p:oleObj>
              </mc:Choice>
              <mc:Fallback>
                <p:oleObj name="Equation" r:id="rId7" imgW="2197080" imgH="444240" progId="Equation.3">
                  <p:embed/>
                  <p:pic>
                    <p:nvPicPr>
                      <p:cNvPr id="409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0"/>
                        <a:ext cx="3767138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97438" y="2819400"/>
          <a:ext cx="12525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9" imgW="1002960" imgH="444240" progId="Equation.3">
                  <p:embed/>
                </p:oleObj>
              </mc:Choice>
              <mc:Fallback>
                <p:oleObj name="Equation" r:id="rId9" imgW="1002960" imgH="4442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819400"/>
                        <a:ext cx="125253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533400" y="1295400"/>
            <a:ext cx="8077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Maxwell’s Equation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257800"/>
          </a:xfrm>
        </p:spPr>
        <p:txBody>
          <a:bodyPr/>
          <a:lstStyle/>
          <a:p>
            <a:r>
              <a:rPr lang="en-US" sz="2800" dirty="0"/>
              <a:t>Electrical and magnetic vectors in cylindrical coordinates are given by, </a:t>
            </a:r>
          </a:p>
          <a:p>
            <a:pPr>
              <a:buFontTx/>
              <a:buNone/>
            </a:pPr>
            <a:r>
              <a:rPr lang="en-US" sz="2800" dirty="0"/>
              <a:t>                                   </a:t>
            </a:r>
            <a:r>
              <a:rPr lang="en-US" sz="2400" dirty="0"/>
              <a:t>.…..(9)</a:t>
            </a:r>
          </a:p>
          <a:p>
            <a:pPr>
              <a:buFontTx/>
              <a:buNone/>
            </a:pPr>
            <a:r>
              <a:rPr lang="en-US" sz="2400" dirty="0"/>
              <a:t>                                         ……(10)</a:t>
            </a:r>
          </a:p>
          <a:p>
            <a:endParaRPr lang="en-US" sz="2400" dirty="0"/>
          </a:p>
          <a:p>
            <a:r>
              <a:rPr lang="en-US" sz="2400" dirty="0"/>
              <a:t>Substituting (9) and (10) in Maxwell’s curl equations</a:t>
            </a:r>
          </a:p>
          <a:p>
            <a:pPr>
              <a:buFontTx/>
              <a:buNone/>
            </a:pPr>
            <a:r>
              <a:rPr lang="en-US" sz="2800" dirty="0"/>
              <a:t>                                                            ….(11)</a:t>
            </a:r>
          </a:p>
          <a:p>
            <a:pPr>
              <a:buFontTx/>
              <a:buNone/>
            </a:pPr>
            <a:r>
              <a:rPr lang="en-US" sz="2800" dirty="0"/>
              <a:t>                                                            ….(12)</a:t>
            </a:r>
          </a:p>
          <a:p>
            <a:pPr lvl="1">
              <a:buFontTx/>
              <a:buNone/>
            </a:pPr>
            <a:r>
              <a:rPr lang="en-US" sz="2400" dirty="0"/>
              <a:t>                                                              </a:t>
            </a:r>
          </a:p>
          <a:p>
            <a:pPr lvl="1">
              <a:buFontTx/>
              <a:buNone/>
            </a:pPr>
            <a:r>
              <a:rPr lang="en-US" sz="2400" dirty="0"/>
              <a:t>                                                                  ….(13)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891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514600"/>
            <a:ext cx="23431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892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124200"/>
            <a:ext cx="2390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892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4775" y="4371975"/>
            <a:ext cx="3019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Rectangle 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8926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1625" y="5019675"/>
            <a:ext cx="2266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7" name="Rectangle 12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8929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1288" y="5730875"/>
            <a:ext cx="3305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0" name="Rectangle 15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33400" y="1295400"/>
            <a:ext cx="8077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Maxwell’s Equation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318125"/>
          </a:xfrm>
        </p:spPr>
        <p:txBody>
          <a:bodyPr/>
          <a:lstStyle/>
          <a:p>
            <a:r>
              <a:rPr lang="en-US"/>
              <a:t>Also</a:t>
            </a:r>
          </a:p>
          <a:p>
            <a:pPr>
              <a:buFontTx/>
              <a:buNone/>
            </a:pPr>
            <a:r>
              <a:rPr lang="en-US"/>
              <a:t>                                           ----------(14)</a:t>
            </a:r>
          </a:p>
          <a:p>
            <a:pPr>
              <a:buFontTx/>
              <a:buNone/>
            </a:pPr>
            <a:r>
              <a:rPr lang="en-US"/>
              <a:t>                                           ----------(15)</a:t>
            </a:r>
          </a:p>
          <a:p>
            <a:pPr>
              <a:buFontTx/>
              <a:buNone/>
            </a:pPr>
            <a:r>
              <a:rPr lang="en-US"/>
              <a:t>                                           ----------(16)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sz="2800"/>
              <a:t>By eliminating variables, above can be rewritten such that when </a:t>
            </a:r>
            <a:r>
              <a:rPr lang="en-US" sz="2800" i="1"/>
              <a:t>E</a:t>
            </a:r>
            <a:r>
              <a:rPr lang="en-US" sz="2800" i="1" baseline="-25000"/>
              <a:t>z</a:t>
            </a:r>
            <a:r>
              <a:rPr lang="en-US" sz="2800" i="1"/>
              <a:t> </a:t>
            </a:r>
            <a:r>
              <a:rPr lang="en-US" sz="2800"/>
              <a:t>and </a:t>
            </a:r>
            <a:r>
              <a:rPr lang="en-US" sz="2800" i="1"/>
              <a:t>H</a:t>
            </a:r>
            <a:r>
              <a:rPr lang="en-US" sz="2800" i="1" baseline="-25000"/>
              <a:t>z</a:t>
            </a:r>
            <a:r>
              <a:rPr lang="en-US" sz="2800" baseline="-25000"/>
              <a:t> </a:t>
            </a:r>
            <a:r>
              <a:rPr lang="en-US" sz="2800"/>
              <a:t>are known, the remaining transverse components </a:t>
            </a:r>
            <a:r>
              <a:rPr lang="en-US" sz="2800" i="1"/>
              <a:t>E</a:t>
            </a:r>
            <a:r>
              <a:rPr lang="en-US" sz="2800" i="1" baseline="-25000"/>
              <a:t>r , </a:t>
            </a:r>
            <a:r>
              <a:rPr lang="en-US" sz="2800" i="1"/>
              <a:t>E</a:t>
            </a:r>
            <a:r>
              <a:rPr lang="el-GR" sz="2800" i="1" baseline="-25000"/>
              <a:t>φ</a:t>
            </a:r>
            <a:r>
              <a:rPr lang="en-US" sz="2800" i="1" baseline="-25000"/>
              <a:t>, </a:t>
            </a:r>
            <a:r>
              <a:rPr lang="en-US" sz="2800" i="1"/>
              <a:t>H</a:t>
            </a:r>
            <a:r>
              <a:rPr lang="en-US" sz="2800" i="1" baseline="-25000"/>
              <a:t>r , </a:t>
            </a:r>
            <a:r>
              <a:rPr lang="en-US" sz="2800" i="1"/>
              <a:t>H</a:t>
            </a:r>
            <a:r>
              <a:rPr lang="el-GR" sz="2800" i="1" baseline="-25000"/>
              <a:t>φ</a:t>
            </a:r>
            <a:r>
              <a:rPr lang="en-US" sz="2800" i="1" baseline="-25000"/>
              <a:t>, </a:t>
            </a:r>
            <a:r>
              <a:rPr lang="en-US" sz="2800"/>
              <a:t>can be determined from (17) to (20).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99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6838" y="1992313"/>
            <a:ext cx="3038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6363" y="2597150"/>
            <a:ext cx="22955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9946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6025" y="3279775"/>
            <a:ext cx="3333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7" name="Rectangle 8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b="1"/>
              <a:t>The Optical Fiber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924800" cy="4876800"/>
          </a:xfrm>
        </p:spPr>
        <p:txBody>
          <a:bodyPr/>
          <a:lstStyle/>
          <a:p>
            <a:r>
              <a:rPr lang="en-CA"/>
              <a:t>Fiber optic cable functions as a ”light guide,” guiding the light from one end to the other end. </a:t>
            </a:r>
          </a:p>
          <a:p>
            <a:r>
              <a:rPr lang="en-CA"/>
              <a:t>Fiber categories based on propagation:</a:t>
            </a:r>
          </a:p>
          <a:p>
            <a:pPr lvl="1"/>
            <a:r>
              <a:rPr lang="en-CA"/>
              <a:t>Single Mode Fiber (SMF)</a:t>
            </a:r>
          </a:p>
          <a:p>
            <a:pPr lvl="1"/>
            <a:r>
              <a:rPr lang="en-CA"/>
              <a:t>Multimode Fiber (MMF)</a:t>
            </a:r>
          </a:p>
          <a:p>
            <a:r>
              <a:rPr lang="en-CA"/>
              <a:t>Categories based on refractive index profile</a:t>
            </a:r>
          </a:p>
          <a:p>
            <a:pPr lvl="1"/>
            <a:r>
              <a:rPr lang="en-CA"/>
              <a:t>Step Index Fiber (SIF)</a:t>
            </a:r>
          </a:p>
          <a:p>
            <a:pPr lvl="1"/>
            <a:r>
              <a:rPr lang="en-CA"/>
              <a:t>Graded Index Fiber (GIF)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533400" y="990600"/>
            <a:ext cx="82296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746125"/>
          </a:xfrm>
        </p:spPr>
        <p:txBody>
          <a:bodyPr/>
          <a:lstStyle/>
          <a:p>
            <a:r>
              <a:rPr lang="en-US"/>
              <a:t>Maxwell’s Equation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11175" y="928688"/>
            <a:ext cx="8229600" cy="5167312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                                        …………..(17)</a:t>
            </a:r>
          </a:p>
          <a:p>
            <a:pPr>
              <a:buFontTx/>
              <a:buNone/>
            </a:pPr>
            <a:r>
              <a:rPr lang="en-US"/>
              <a:t>                                          …………..(18)</a:t>
            </a:r>
          </a:p>
          <a:p>
            <a:pPr>
              <a:buFontTx/>
              <a:buNone/>
            </a:pPr>
            <a:r>
              <a:rPr lang="en-US"/>
              <a:t>					          …..........(19)					            </a:t>
            </a:r>
          </a:p>
          <a:p>
            <a:pPr>
              <a:buFontTx/>
              <a:buNone/>
            </a:pPr>
            <a:r>
              <a:rPr lang="en-US"/>
              <a:t>                                          .………… (20)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Substituting (19) and (20) into (16) results in</a:t>
            </a:r>
            <a:r>
              <a:rPr lang="en-US"/>
              <a:t>			 </a:t>
            </a:r>
          </a:p>
          <a:p>
            <a:pPr>
              <a:buFontTx/>
              <a:buNone/>
            </a:pPr>
            <a:r>
              <a:rPr lang="en-US" sz="2800"/>
              <a:t>                                                            ….…(21)							 </a:t>
            </a:r>
          </a:p>
          <a:p>
            <a:pPr>
              <a:buFontTx/>
              <a:buNone/>
            </a:pPr>
            <a:r>
              <a:rPr lang="en-US" sz="2800"/>
              <a:t>                                                            …….(22)	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0" y="1114425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55738" y="1690688"/>
            <a:ext cx="2752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2725" y="2330450"/>
            <a:ext cx="2600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9713" y="3155950"/>
            <a:ext cx="260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78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4800600"/>
            <a:ext cx="3448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9" name="Rectangle 20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81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715000"/>
            <a:ext cx="3533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2" name="Rectangle 23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649288"/>
          </a:xfrm>
        </p:spPr>
        <p:txBody>
          <a:bodyPr/>
          <a:lstStyle/>
          <a:p>
            <a:r>
              <a:rPr lang="en-US"/>
              <a:t>Electric and Magnetic Modes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030288"/>
            <a:ext cx="8229600" cy="509587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Note (21) and (22) each contain either </a:t>
            </a:r>
            <a:r>
              <a:rPr lang="en-US" sz="2400" i="1"/>
              <a:t>E</a:t>
            </a:r>
            <a:r>
              <a:rPr lang="en-US" sz="2400" i="1" baseline="-25000"/>
              <a:t>z</a:t>
            </a:r>
            <a:r>
              <a:rPr lang="en-US" sz="2400"/>
              <a:t> or </a:t>
            </a:r>
            <a:r>
              <a:rPr lang="en-US" sz="2400" i="1"/>
              <a:t>H</a:t>
            </a:r>
            <a:r>
              <a:rPr lang="en-US" sz="2400" i="1" baseline="-25000"/>
              <a:t>z</a:t>
            </a:r>
            <a:r>
              <a:rPr lang="en-US" sz="2400"/>
              <a:t> only. This may imply </a:t>
            </a:r>
            <a:r>
              <a:rPr lang="en-US" sz="2400" i="1"/>
              <a:t>E</a:t>
            </a:r>
            <a:r>
              <a:rPr lang="en-US" sz="2400" i="1" baseline="-25000"/>
              <a:t>z</a:t>
            </a:r>
            <a:r>
              <a:rPr lang="en-US" sz="2400"/>
              <a:t> and </a:t>
            </a:r>
            <a:r>
              <a:rPr lang="en-US" sz="2400" i="1"/>
              <a:t>H</a:t>
            </a:r>
            <a:r>
              <a:rPr lang="en-US" sz="2400" i="1" baseline="-25000"/>
              <a:t>z</a:t>
            </a:r>
            <a:r>
              <a:rPr lang="en-US" sz="2400"/>
              <a:t> are uncoupled. However. Coupling between </a:t>
            </a:r>
            <a:r>
              <a:rPr lang="en-US" sz="2400" i="1"/>
              <a:t>E</a:t>
            </a:r>
            <a:r>
              <a:rPr lang="en-US" sz="2400" i="1" baseline="-25000"/>
              <a:t>z</a:t>
            </a:r>
            <a:r>
              <a:rPr lang="en-US" sz="2400"/>
              <a:t> and </a:t>
            </a:r>
            <a:r>
              <a:rPr lang="en-US" sz="2400" i="1"/>
              <a:t>H</a:t>
            </a:r>
            <a:r>
              <a:rPr lang="en-US" sz="2400" i="1" baseline="-25000"/>
              <a:t>z</a:t>
            </a:r>
            <a:r>
              <a:rPr lang="en-US" sz="2400"/>
              <a:t> is required by the boundary conditions.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If boundary conditions do not lead to coupling between field components, mode solution will imply either </a:t>
            </a:r>
            <a:r>
              <a:rPr lang="en-US" sz="2400" i="1"/>
              <a:t>E</a:t>
            </a:r>
            <a:r>
              <a:rPr lang="en-US" sz="2400" i="1" baseline="-25000"/>
              <a:t>z</a:t>
            </a:r>
            <a:r>
              <a:rPr lang="en-US" sz="2400"/>
              <a:t> =0 or </a:t>
            </a:r>
            <a:r>
              <a:rPr lang="en-US" sz="2400" i="1"/>
              <a:t>H</a:t>
            </a:r>
            <a:r>
              <a:rPr lang="en-US" sz="2400" i="1" baseline="-25000"/>
              <a:t>z </a:t>
            </a:r>
            <a:r>
              <a:rPr lang="en-US" sz="2400"/>
              <a:t>=0. This is what happens in metallic waveguides.</a:t>
            </a:r>
          </a:p>
          <a:p>
            <a:pPr lvl="1">
              <a:buFontTx/>
              <a:buNone/>
            </a:pPr>
            <a:r>
              <a:rPr lang="en-US" sz="2000"/>
              <a:t>When </a:t>
            </a:r>
            <a:r>
              <a:rPr lang="en-US" sz="2000" i="1"/>
              <a:t>E</a:t>
            </a:r>
            <a:r>
              <a:rPr lang="en-US" sz="2000" i="1" baseline="-25000"/>
              <a:t>z </a:t>
            </a:r>
            <a:r>
              <a:rPr lang="en-US" sz="2000"/>
              <a:t>=0, modes are called transverse electric or TE modes</a:t>
            </a:r>
          </a:p>
          <a:p>
            <a:pPr lvl="1">
              <a:buFontTx/>
              <a:buNone/>
            </a:pPr>
            <a:r>
              <a:rPr lang="en-US" sz="2000"/>
              <a:t>When </a:t>
            </a:r>
            <a:r>
              <a:rPr lang="en-US" sz="2000" i="1"/>
              <a:t>H</a:t>
            </a:r>
            <a:r>
              <a:rPr lang="en-US" sz="2000" i="1" baseline="-25000"/>
              <a:t>z </a:t>
            </a:r>
            <a:r>
              <a:rPr lang="en-US" sz="2000"/>
              <a:t>=0, modes are called transverse magnetic or TM modes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However, in </a:t>
            </a:r>
            <a:r>
              <a:rPr lang="en-US" sz="2400" i="1"/>
              <a:t>optical fiber </a:t>
            </a:r>
            <a:r>
              <a:rPr lang="en-US" sz="2400"/>
              <a:t>hybrid modes also will exist (both </a:t>
            </a:r>
            <a:r>
              <a:rPr lang="en-US" sz="2400" i="1"/>
              <a:t>E</a:t>
            </a:r>
            <a:r>
              <a:rPr lang="en-US" sz="2400" i="1" baseline="-25000"/>
              <a:t>z</a:t>
            </a:r>
            <a:r>
              <a:rPr lang="en-US" sz="2400"/>
              <a:t> and </a:t>
            </a:r>
            <a:r>
              <a:rPr lang="en-US" sz="2400" i="1"/>
              <a:t>H</a:t>
            </a:r>
            <a:r>
              <a:rPr lang="en-US" sz="2400" i="1" baseline="-25000"/>
              <a:t>z</a:t>
            </a:r>
            <a:r>
              <a:rPr lang="en-US" sz="2400"/>
              <a:t> are nonzero). These modes are designated as HE or EH modes, depending on either H or E component is larger.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990600"/>
          </a:xfrm>
        </p:spPr>
        <p:txBody>
          <a:bodyPr/>
          <a:lstStyle/>
          <a:p>
            <a:r>
              <a:rPr lang="en-US" sz="4000"/>
              <a:t>Wave Equations for Step Index Fibers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945063"/>
          </a:xfrm>
        </p:spPr>
        <p:txBody>
          <a:bodyPr/>
          <a:lstStyle/>
          <a:p>
            <a:r>
              <a:rPr lang="en-US" sz="2400"/>
              <a:t>Using separation of variables</a:t>
            </a:r>
          </a:p>
          <a:p>
            <a:pPr lvl="4">
              <a:buFontTx/>
              <a:buNone/>
            </a:pPr>
            <a:r>
              <a:rPr lang="en-US" sz="2400"/>
              <a:t>                                                 ………..(23) </a:t>
            </a:r>
          </a:p>
          <a:p>
            <a:r>
              <a:rPr lang="en-US" sz="2400"/>
              <a:t>The time and z-dependent factors are given by</a:t>
            </a:r>
          </a:p>
          <a:p>
            <a:pPr lvl="4">
              <a:buFontTx/>
              <a:buNone/>
            </a:pPr>
            <a:r>
              <a:rPr lang="en-US" sz="2400"/>
              <a:t>                                                 ………..(24)</a:t>
            </a:r>
          </a:p>
          <a:p>
            <a:endParaRPr lang="en-US" sz="2400"/>
          </a:p>
          <a:p>
            <a:r>
              <a:rPr lang="en-US" sz="2400"/>
              <a:t>Circular symmetry requires, each field component must not change when Ø is increased by 2</a:t>
            </a:r>
            <a:r>
              <a:rPr lang="az-Cyrl-AZ" sz="2400"/>
              <a:t>п</a:t>
            </a:r>
            <a:r>
              <a:rPr lang="en-US" sz="2400"/>
              <a:t>. Thus</a:t>
            </a:r>
          </a:p>
          <a:p>
            <a:pPr lvl="4">
              <a:buFontTx/>
              <a:buNone/>
            </a:pPr>
            <a:r>
              <a:rPr lang="en-US" sz="2400"/>
              <a:t> 				…………(25)</a:t>
            </a:r>
          </a:p>
          <a:p>
            <a:r>
              <a:rPr lang="en-US" sz="2400"/>
              <a:t>Where </a:t>
            </a:r>
            <a:r>
              <a:rPr lang="el-GR" sz="2400"/>
              <a:t>υ</a:t>
            </a:r>
            <a:r>
              <a:rPr lang="en-CA" sz="2400"/>
              <a:t> is an integer.</a:t>
            </a:r>
            <a:endParaRPr lang="en-US" sz="2400"/>
          </a:p>
          <a:p>
            <a:r>
              <a:rPr lang="en-US" sz="2400"/>
              <a:t>Therefore, (21) becomes</a:t>
            </a:r>
          </a:p>
          <a:p>
            <a:pPr lvl="4">
              <a:buFontTx/>
              <a:buNone/>
            </a:pPr>
            <a:endParaRPr lang="en-US"/>
          </a:p>
          <a:p>
            <a:pPr lvl="4">
              <a:buFontTx/>
              <a:buNone/>
            </a:pPr>
            <a:r>
              <a:rPr lang="en-US"/>
              <a:t>                                                                 ….(26)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pPr lvl="1">
              <a:buFontTx/>
              <a:buNone/>
            </a:pPr>
            <a:r>
              <a:rPr lang="en-US"/>
              <a:t>			</a:t>
            </a:r>
          </a:p>
          <a:p>
            <a:pPr lvl="1"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343400"/>
            <a:ext cx="1257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3016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1752600"/>
            <a:ext cx="2762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3019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78075" y="2752725"/>
            <a:ext cx="2209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3022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791200"/>
            <a:ext cx="32004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04800" y="838200"/>
            <a:ext cx="86106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8229600" cy="904875"/>
          </a:xfrm>
        </p:spPr>
        <p:txBody>
          <a:bodyPr/>
          <a:lstStyle/>
          <a:p>
            <a:r>
              <a:rPr lang="en-US" sz="4000"/>
              <a:t>Wave Equations for Step Index Fibers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92100" y="904875"/>
            <a:ext cx="8732838" cy="5614988"/>
          </a:xfrm>
        </p:spPr>
        <p:txBody>
          <a:bodyPr/>
          <a:lstStyle/>
          <a:p>
            <a:r>
              <a:rPr lang="en-US" sz="2800" dirty="0"/>
              <a:t>Solving (26). For the fiber core region, the solution must remain finite as r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0, whereas in cladding, the solution must decay to zero as r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∞</a:t>
            </a:r>
          </a:p>
          <a:p>
            <a:r>
              <a:rPr lang="en-US" sz="2800" dirty="0"/>
              <a:t>Hence, the solutions are 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In the core,</a:t>
            </a:r>
            <a:r>
              <a:rPr lang="en-US" sz="2400" dirty="0"/>
              <a:t> (</a:t>
            </a:r>
            <a:r>
              <a:rPr lang="en-US" sz="2400" i="1" dirty="0"/>
              <a:t>r &lt; a)</a:t>
            </a:r>
            <a:r>
              <a:rPr lang="en-US" sz="2400" dirty="0"/>
              <a:t>, </a:t>
            </a:r>
          </a:p>
          <a:p>
            <a:pPr lvl="1">
              <a:buFontTx/>
              <a:buNone/>
            </a:pPr>
            <a:endParaRPr lang="en-US" sz="2400" dirty="0"/>
          </a:p>
          <a:p>
            <a:pPr lvl="1">
              <a:buFontTx/>
              <a:buNone/>
            </a:pPr>
            <a:r>
              <a:rPr lang="en-US" sz="2400" dirty="0"/>
              <a:t>Where, </a:t>
            </a:r>
            <a:r>
              <a:rPr lang="en-US" sz="2400" i="1" dirty="0" err="1"/>
              <a:t>J</a:t>
            </a:r>
            <a:r>
              <a:rPr lang="en-US" sz="2400" i="1" baseline="-25000" dirty="0" err="1"/>
              <a:t>v</a:t>
            </a:r>
            <a:r>
              <a:rPr lang="en-US" sz="2400" dirty="0"/>
              <a:t> is the Bessel function of first kind of order </a:t>
            </a:r>
            <a:r>
              <a:rPr lang="en-US" sz="2400" i="1" dirty="0"/>
              <a:t>v</a:t>
            </a:r>
          </a:p>
          <a:p>
            <a:pPr lvl="1"/>
            <a:endParaRPr lang="en-US" sz="2400" dirty="0"/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In the cladding,  </a:t>
            </a:r>
            <a:r>
              <a:rPr lang="en-US" sz="2400" dirty="0"/>
              <a:t>(</a:t>
            </a:r>
            <a:r>
              <a:rPr lang="en-US" sz="2400" i="1" dirty="0"/>
              <a:t>r &gt; a)</a:t>
            </a:r>
            <a:r>
              <a:rPr lang="en-US" sz="2400" dirty="0"/>
              <a:t>,</a:t>
            </a:r>
          </a:p>
          <a:p>
            <a:pPr lvl="1"/>
            <a:endParaRPr lang="en-US" sz="2400" dirty="0"/>
          </a:p>
          <a:p>
            <a:pPr lvl="1">
              <a:buFontTx/>
              <a:buNone/>
            </a:pPr>
            <a:r>
              <a:rPr lang="en-US" sz="2400" dirty="0"/>
              <a:t>Where,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v</a:t>
            </a:r>
            <a:r>
              <a:rPr lang="en-US" sz="2400" baseline="-25000" dirty="0"/>
              <a:t> </a:t>
            </a:r>
            <a:r>
              <a:rPr lang="en-US" sz="2400" dirty="0"/>
              <a:t>is the modified Bessel functions of second kind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40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2895600"/>
            <a:ext cx="33242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40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3276600"/>
            <a:ext cx="3352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404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4572000"/>
            <a:ext cx="342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4" name="Rectangle 9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4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404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5029200"/>
            <a:ext cx="3467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7" name="Rectangle 12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Image:Bessel Functions (1st Kind, n=0,1,2)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638" y="228600"/>
            <a:ext cx="3873500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4" descr="Image:Bessel Functions (2nd Kind, n=0,1,2)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4075" y="201613"/>
            <a:ext cx="4068763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6" descr="Image:BesselI Functions (1st Kind, n=0,1,2,3).sv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8125" y="3530600"/>
            <a:ext cx="3913188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8" descr="Image:BesselK Functions (n=0,1,2,3).sv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8525" y="3502025"/>
            <a:ext cx="3970338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685800" y="3124200"/>
            <a:ext cx="3117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Bessel Functions First Kind</a:t>
            </a:r>
          </a:p>
        </p:txBody>
      </p:sp>
      <p:sp>
        <p:nvSpPr>
          <p:cNvPr id="45063" name="TextBox 8"/>
          <p:cNvSpPr txBox="1">
            <a:spLocks noChangeArrowheads="1"/>
          </p:cNvSpPr>
          <p:nvPr/>
        </p:nvSpPr>
        <p:spPr bwMode="auto">
          <a:xfrm>
            <a:off x="4900613" y="3124200"/>
            <a:ext cx="374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Bessel Functions Second kind</a:t>
            </a:r>
          </a:p>
        </p:txBody>
      </p:sp>
      <p:sp>
        <p:nvSpPr>
          <p:cNvPr id="45064" name="TextBox 9"/>
          <p:cNvSpPr txBox="1">
            <a:spLocks noChangeArrowheads="1"/>
          </p:cNvSpPr>
          <p:nvPr/>
        </p:nvSpPr>
        <p:spPr bwMode="auto">
          <a:xfrm>
            <a:off x="533400" y="6400800"/>
            <a:ext cx="350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Modified Bessel first kind</a:t>
            </a:r>
          </a:p>
        </p:txBody>
      </p:sp>
      <p:sp>
        <p:nvSpPr>
          <p:cNvPr id="45065" name="TextBox 10"/>
          <p:cNvSpPr txBox="1">
            <a:spLocks noChangeArrowheads="1"/>
          </p:cNvSpPr>
          <p:nvPr/>
        </p:nvSpPr>
        <p:spPr bwMode="auto">
          <a:xfrm>
            <a:off x="5038725" y="6361113"/>
            <a:ext cx="354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Modified Bessel Second kind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/>
              <a:t>Propagation Constant </a:t>
            </a:r>
            <a:r>
              <a:rPr lang="el-GR"/>
              <a:t>β</a:t>
            </a:r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38725"/>
          </a:xfrm>
        </p:spPr>
        <p:txBody>
          <a:bodyPr/>
          <a:lstStyle/>
          <a:p>
            <a:r>
              <a:rPr lang="en-US" sz="2800" dirty="0"/>
              <a:t>From the definition of modified Bessel function</a:t>
            </a:r>
          </a:p>
          <a:p>
            <a:endParaRPr lang="en-US" sz="2800" dirty="0"/>
          </a:p>
          <a:p>
            <a:r>
              <a:rPr lang="en-US" sz="2800" dirty="0"/>
              <a:t>Since </a:t>
            </a:r>
            <a:r>
              <a:rPr lang="en-US" sz="2800" i="1" dirty="0" err="1"/>
              <a:t>Kv</a:t>
            </a:r>
            <a:r>
              <a:rPr lang="en-US" sz="2800" i="1" dirty="0"/>
              <a:t>(</a:t>
            </a:r>
            <a:r>
              <a:rPr lang="en-US" sz="2800" i="1" dirty="0" err="1"/>
              <a:t>wr</a:t>
            </a:r>
            <a:r>
              <a:rPr lang="en-US" sz="2800" i="1" dirty="0"/>
              <a:t>) </a:t>
            </a:r>
            <a:r>
              <a:rPr lang="en-US" sz="2800" dirty="0"/>
              <a:t>must go to zero as r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800" dirty="0"/>
              <a:t>∞, w&gt;0. This implies that </a:t>
            </a:r>
          </a:p>
          <a:p>
            <a:endParaRPr lang="en-US" sz="2800" dirty="0"/>
          </a:p>
          <a:p>
            <a:r>
              <a:rPr lang="en-US" sz="2800" dirty="0"/>
              <a:t>A second condition can be deduced from the behavior of </a:t>
            </a:r>
            <a:r>
              <a:rPr lang="en-US" sz="2800" i="1" dirty="0" err="1"/>
              <a:t>Jv</a:t>
            </a:r>
            <a:r>
              <a:rPr lang="en-US" sz="2800" i="1" dirty="0"/>
              <a:t>(</a:t>
            </a:r>
            <a:r>
              <a:rPr lang="en-US" sz="2800" i="1" dirty="0" err="1"/>
              <a:t>ur</a:t>
            </a:r>
            <a:r>
              <a:rPr lang="en-US" sz="2800" i="1" dirty="0"/>
              <a:t>). </a:t>
            </a:r>
            <a:r>
              <a:rPr lang="en-US" sz="2800" dirty="0"/>
              <a:t>Inside core </a:t>
            </a:r>
            <a:r>
              <a:rPr lang="en-US" sz="2800" i="1" dirty="0"/>
              <a:t>u</a:t>
            </a:r>
            <a:r>
              <a:rPr lang="en-US" sz="2800" dirty="0"/>
              <a:t> is real for </a:t>
            </a:r>
            <a:r>
              <a:rPr lang="en-US" sz="2800" i="1" dirty="0"/>
              <a:t>F</a:t>
            </a:r>
            <a:r>
              <a:rPr lang="en-US" sz="2800" i="1" baseline="-25000" dirty="0"/>
              <a:t>1</a:t>
            </a:r>
            <a:r>
              <a:rPr lang="en-US" sz="2800" baseline="-25000" dirty="0"/>
              <a:t> </a:t>
            </a:r>
            <a:r>
              <a:rPr lang="en-US" sz="2800" dirty="0"/>
              <a:t>to be real, thus, </a:t>
            </a:r>
          </a:p>
          <a:p>
            <a:endParaRPr lang="en-US" sz="2800" dirty="0"/>
          </a:p>
          <a:p>
            <a:r>
              <a:rPr lang="en-US" sz="2800" dirty="0"/>
              <a:t>Hence, the permissible range of </a:t>
            </a:r>
            <a:r>
              <a:rPr lang="el-GR" sz="2800" i="1" dirty="0"/>
              <a:t>β</a:t>
            </a:r>
            <a:r>
              <a:rPr lang="en-US" sz="2800" i="1" dirty="0"/>
              <a:t> </a:t>
            </a:r>
            <a:r>
              <a:rPr lang="en-US" sz="2800" dirty="0"/>
              <a:t>for bound solutions is</a:t>
            </a:r>
          </a:p>
          <a:p>
            <a:pPr lvl="1">
              <a:buFontTx/>
              <a:buNone/>
            </a:pPr>
            <a:r>
              <a:rPr lang="en-US" dirty="0"/>
              <a:t>		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0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209800"/>
            <a:ext cx="2657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3390900"/>
            <a:ext cx="762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9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09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4876800"/>
            <a:ext cx="666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2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09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6019800"/>
            <a:ext cx="3154363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6095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/>
              <a:t>Meaning of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w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772400" cy="2743200"/>
          </a:xfrm>
        </p:spPr>
        <p:txBody>
          <a:bodyPr/>
          <a:lstStyle/>
          <a:p>
            <a:r>
              <a:rPr lang="en-US" sz="2800" dirty="0"/>
              <a:t>Both </a:t>
            </a:r>
            <a:r>
              <a:rPr lang="en-US" sz="2800" i="1" dirty="0"/>
              <a:t>u</a:t>
            </a:r>
            <a:r>
              <a:rPr lang="en-US" sz="2800" dirty="0"/>
              <a:t> and </a:t>
            </a:r>
            <a:r>
              <a:rPr lang="en-US" sz="2800" i="1" dirty="0"/>
              <a:t>w</a:t>
            </a:r>
            <a:r>
              <a:rPr lang="en-US" sz="2800" dirty="0"/>
              <a:t> describes guided wave variation in radial direction</a:t>
            </a:r>
          </a:p>
          <a:p>
            <a:pPr lvl="1"/>
            <a:r>
              <a:rPr lang="en-US" sz="2400" i="1" dirty="0"/>
              <a:t>u</a:t>
            </a:r>
            <a:r>
              <a:rPr lang="en-US" sz="2400" dirty="0"/>
              <a:t> is known as guided wave radial direction phase constant (</a:t>
            </a:r>
            <a:r>
              <a:rPr lang="en-US" sz="2400" i="1" dirty="0" err="1"/>
              <a:t>J</a:t>
            </a:r>
            <a:r>
              <a:rPr lang="en-US" sz="2400" i="1" baseline="-25000" dirty="0" err="1"/>
              <a:t>n</a:t>
            </a:r>
            <a:r>
              <a:rPr lang="en-US" sz="2400" dirty="0"/>
              <a:t> resembles sine function)</a:t>
            </a:r>
          </a:p>
          <a:p>
            <a:pPr lvl="1"/>
            <a:r>
              <a:rPr lang="en-US" sz="2400" i="1" dirty="0"/>
              <a:t>w</a:t>
            </a:r>
            <a:r>
              <a:rPr lang="en-US" sz="2400" dirty="0"/>
              <a:t> is known as guided wave radial direction decay constant (recall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n</a:t>
            </a:r>
            <a:r>
              <a:rPr lang="en-US" sz="2400" dirty="0"/>
              <a:t> resemble exponential function)</a:t>
            </a:r>
          </a:p>
        </p:txBody>
      </p:sp>
      <p:sp>
        <p:nvSpPr>
          <p:cNvPr id="5127" name="TextBox 4"/>
          <p:cNvSpPr txBox="1">
            <a:spLocks noChangeArrowheads="1"/>
          </p:cNvSpPr>
          <p:nvPr/>
        </p:nvSpPr>
        <p:spPr bwMode="auto">
          <a:xfrm>
            <a:off x="990600" y="1524000"/>
            <a:ext cx="3810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Inside the core, we can write,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105400" y="15240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91880" imgH="228600" progId="Equation.3">
                  <p:embed/>
                </p:oleObj>
              </mc:Choice>
              <mc:Fallback>
                <p:oleObj name="Equation" r:id="rId3" imgW="1091880" imgH="2286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0"/>
                        <a:ext cx="218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Box 6"/>
          <p:cNvSpPr txBox="1">
            <a:spLocks noChangeArrowheads="1"/>
          </p:cNvSpPr>
          <p:nvPr/>
        </p:nvSpPr>
        <p:spPr bwMode="auto">
          <a:xfrm>
            <a:off x="990600" y="24384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Outside the core, we can write,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84800" y="2438400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12520" imgH="228600" progId="Equation.3">
                  <p:embed/>
                </p:oleObj>
              </mc:Choice>
              <mc:Fallback>
                <p:oleObj name="Equation" r:id="rId5" imgW="812520" imgH="2286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2438400"/>
                        <a:ext cx="1625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14400"/>
          </a:xfrm>
        </p:spPr>
        <p:txBody>
          <a:bodyPr/>
          <a:lstStyle/>
          <a:p>
            <a:r>
              <a:rPr lang="en-CA" sz="4000"/>
              <a:t>V-Number (Normalized Frequency)</a:t>
            </a:r>
            <a:endParaRPr lang="en-CA" sz="4000" b="1"/>
          </a:p>
        </p:txBody>
      </p:sp>
      <p:sp>
        <p:nvSpPr>
          <p:cNvPr id="6150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CA" sz="2000" dirty="0"/>
              <a:t>All but </a:t>
            </a:r>
            <a:r>
              <a:rPr lang="en-CA" sz="2000" i="1" dirty="0"/>
              <a:t>HE</a:t>
            </a:r>
            <a:r>
              <a:rPr lang="en-CA" sz="2000" i="1" baseline="-25000" dirty="0"/>
              <a:t>11</a:t>
            </a:r>
            <a:r>
              <a:rPr lang="en-CA" sz="2000" dirty="0"/>
              <a:t> mode will cut off when </a:t>
            </a:r>
            <a:r>
              <a:rPr lang="en-CA" sz="2000" i="1" dirty="0"/>
              <a:t>b = 0.</a:t>
            </a:r>
          </a:p>
          <a:p>
            <a:pPr>
              <a:buFontTx/>
              <a:buNone/>
            </a:pPr>
            <a:r>
              <a:rPr lang="en-CA" sz="2400" dirty="0"/>
              <a:t>Hence, for single mode condition, 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362200" y="5410200"/>
          <a:ext cx="412234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638000" imgH="393480" progId="Equation.3">
                  <p:embed/>
                </p:oleObj>
              </mc:Choice>
              <mc:Fallback>
                <p:oleObj name="Equation" r:id="rId4" imgW="1638000" imgH="39348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4122340" cy="9906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752600" y="1676400"/>
          <a:ext cx="5019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3009600" imgH="469800" progId="Equation.3">
                  <p:embed/>
                </p:oleObj>
              </mc:Choice>
              <mc:Fallback>
                <p:oleObj name="Equation" r:id="rId6" imgW="3009600" imgH="469800" progId="Equation.3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50196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5"/>
          <p:cNvSpPr txBox="1">
            <a:spLocks noChangeArrowheads="1"/>
          </p:cNvSpPr>
          <p:nvPr/>
        </p:nvSpPr>
        <p:spPr bwMode="auto">
          <a:xfrm>
            <a:off x="685800" y="1219200"/>
            <a:ext cx="660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Define the V-Number (Normalized Frequency) as, </a:t>
            </a: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3048000" y="3505200"/>
          <a:ext cx="26463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587240" imgH="457200" progId="Equation.3">
                  <p:embed/>
                </p:oleObj>
              </mc:Choice>
              <mc:Fallback>
                <p:oleObj name="Equation" r:id="rId8" imgW="1587240" imgH="457200" progId="Equation.3">
                  <p:embed/>
                  <p:pic>
                    <p:nvPicPr>
                      <p:cNvPr id="61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2646363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685800" y="2895600"/>
            <a:ext cx="5921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Define the normalized propagation const </a:t>
            </a:r>
            <a:r>
              <a:rPr lang="en-CA" i="1" dirty="0"/>
              <a:t>b</a:t>
            </a:r>
            <a:r>
              <a:rPr lang="en-CA" dirty="0"/>
              <a:t> as,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9600" y="228602"/>
            <a:ext cx="7239000" cy="6629398"/>
            <a:chOff x="609600" y="228602"/>
            <a:chExt cx="7239000" cy="6629398"/>
          </a:xfrm>
        </p:grpSpPr>
        <p:graphicFrame>
          <p:nvGraphicFramePr>
            <p:cNvPr id="7170" name="Object 2"/>
            <p:cNvGraphicFramePr>
              <a:graphicFrameLocks noChangeAspect="1"/>
            </p:cNvGraphicFramePr>
            <p:nvPr/>
          </p:nvGraphicFramePr>
          <p:xfrm>
            <a:off x="838200" y="228602"/>
            <a:ext cx="7010400" cy="6452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Document" r:id="rId4" imgW="4801320" imgH="4419720" progId="Word.Document.8">
                    <p:embed/>
                  </p:oleObj>
                </mc:Choice>
                <mc:Fallback>
                  <p:oleObj name="Document" r:id="rId4" imgW="4801320" imgH="4419720" progId="Word.Document.8">
                    <p:embed/>
                    <p:pic>
                      <p:nvPicPr>
                        <p:cNvPr id="717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228602"/>
                          <a:ext cx="7010400" cy="6452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 bwMode="auto">
            <a:xfrm>
              <a:off x="609600" y="6324600"/>
              <a:ext cx="5181600" cy="533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" y="228600"/>
            <a:ext cx="8915400" cy="6477000"/>
            <a:chOff x="228600" y="228600"/>
            <a:chExt cx="8915400" cy="6477000"/>
          </a:xfrm>
        </p:grpSpPr>
        <p:graphicFrame>
          <p:nvGraphicFramePr>
            <p:cNvPr id="8194" name="Object 2"/>
            <p:cNvGraphicFramePr>
              <a:graphicFrameLocks noChangeAspect="1"/>
            </p:cNvGraphicFramePr>
            <p:nvPr/>
          </p:nvGraphicFramePr>
          <p:xfrm>
            <a:off x="304800" y="228600"/>
            <a:ext cx="8839200" cy="635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Document" r:id="rId4" imgW="6096600" imgH="4381560" progId="Word.Document.8">
                    <p:embed/>
                  </p:oleObj>
                </mc:Choice>
                <mc:Fallback>
                  <p:oleObj name="Document" r:id="rId4" imgW="6096600" imgH="4381560" progId="Word.Document.8">
                    <p:embed/>
                    <p:pic>
                      <p:nvPicPr>
                        <p:cNvPr id="819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228600"/>
                          <a:ext cx="8839200" cy="6351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 bwMode="auto">
            <a:xfrm>
              <a:off x="228600" y="6172200"/>
              <a:ext cx="4953000" cy="533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3505200" cy="1828800"/>
          </a:xfrm>
        </p:spPr>
        <p:txBody>
          <a:bodyPr/>
          <a:lstStyle/>
          <a:p>
            <a:pPr algn="l"/>
            <a:r>
              <a:rPr lang="en-US" sz="5400" b="1"/>
              <a:t>Step </a:t>
            </a:r>
            <a:br>
              <a:rPr lang="en-US" sz="5400" b="1"/>
            </a:br>
            <a:r>
              <a:rPr lang="en-US" sz="5400" b="1"/>
              <a:t>Index Fiber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924800" cy="3581400"/>
          </a:xfrm>
        </p:spPr>
        <p:txBody>
          <a:bodyPr/>
          <a:lstStyle/>
          <a:p>
            <a:r>
              <a:rPr lang="en-CA" sz="2800">
                <a:solidFill>
                  <a:srgbClr val="000099"/>
                </a:solidFill>
              </a:rPr>
              <a:t>Uniform ref. index of </a:t>
            </a:r>
            <a:r>
              <a:rPr lang="en-CA" sz="2800" i="1">
                <a:solidFill>
                  <a:srgbClr val="000099"/>
                </a:solidFill>
              </a:rPr>
              <a:t>n</a:t>
            </a:r>
            <a:r>
              <a:rPr lang="en-CA" sz="2800" i="1" baseline="-25000">
                <a:solidFill>
                  <a:srgbClr val="000099"/>
                </a:solidFill>
              </a:rPr>
              <a:t>1</a:t>
            </a:r>
            <a:r>
              <a:rPr lang="en-CA" sz="2800">
                <a:solidFill>
                  <a:srgbClr val="000099"/>
                </a:solidFill>
              </a:rPr>
              <a:t> (1.44 &lt; </a:t>
            </a:r>
            <a:r>
              <a:rPr lang="en-CA" sz="2800" i="1">
                <a:solidFill>
                  <a:srgbClr val="000099"/>
                </a:solidFill>
              </a:rPr>
              <a:t>n</a:t>
            </a:r>
            <a:r>
              <a:rPr lang="en-CA" sz="2800" i="1" baseline="-25000">
                <a:solidFill>
                  <a:srgbClr val="000099"/>
                </a:solidFill>
              </a:rPr>
              <a:t>1 </a:t>
            </a:r>
            <a:r>
              <a:rPr lang="en-CA" sz="2800">
                <a:solidFill>
                  <a:srgbClr val="000099"/>
                </a:solidFill>
              </a:rPr>
              <a:t> &lt; 1.46) within the core and a lower ref. index </a:t>
            </a:r>
            <a:r>
              <a:rPr lang="en-CA" sz="2800" i="1">
                <a:solidFill>
                  <a:srgbClr val="000099"/>
                </a:solidFill>
              </a:rPr>
              <a:t>n</a:t>
            </a:r>
            <a:r>
              <a:rPr lang="en-CA" sz="2800" i="1" baseline="-25000">
                <a:solidFill>
                  <a:srgbClr val="000099"/>
                </a:solidFill>
              </a:rPr>
              <a:t>2</a:t>
            </a:r>
            <a:r>
              <a:rPr lang="en-CA" sz="2800">
                <a:solidFill>
                  <a:srgbClr val="000099"/>
                </a:solidFill>
              </a:rPr>
              <a:t> in the cladding.</a:t>
            </a:r>
          </a:p>
          <a:p>
            <a:r>
              <a:rPr lang="en-CA" sz="2800">
                <a:solidFill>
                  <a:srgbClr val="000099"/>
                </a:solidFill>
              </a:rPr>
              <a:t>The core and cladding radii are </a:t>
            </a:r>
            <a:r>
              <a:rPr lang="en-CA" sz="2800" i="1">
                <a:solidFill>
                  <a:srgbClr val="000099"/>
                </a:solidFill>
              </a:rPr>
              <a:t>a</a:t>
            </a:r>
            <a:r>
              <a:rPr lang="en-CA" sz="2800">
                <a:solidFill>
                  <a:srgbClr val="000099"/>
                </a:solidFill>
              </a:rPr>
              <a:t> and </a:t>
            </a:r>
            <a:r>
              <a:rPr lang="en-CA" sz="2800" i="1">
                <a:solidFill>
                  <a:srgbClr val="000099"/>
                </a:solidFill>
              </a:rPr>
              <a:t>b</a:t>
            </a:r>
            <a:r>
              <a:rPr lang="en-CA" sz="2800">
                <a:solidFill>
                  <a:srgbClr val="000099"/>
                </a:solidFill>
              </a:rPr>
              <a:t>. Typically 2a/2b are 8/125, 50/125, 62.5/125, 85/125, or 100/140 µm. </a:t>
            </a:r>
          </a:p>
          <a:p>
            <a:r>
              <a:rPr lang="en-CA" sz="2800">
                <a:solidFill>
                  <a:srgbClr val="000099"/>
                </a:solidFill>
              </a:rPr>
              <a:t>SIF is generally made by doping high-purity fused silica glass (SiO</a:t>
            </a:r>
            <a:r>
              <a:rPr lang="en-CA" sz="2800" baseline="-25000">
                <a:solidFill>
                  <a:srgbClr val="000099"/>
                </a:solidFill>
              </a:rPr>
              <a:t>2</a:t>
            </a:r>
            <a:r>
              <a:rPr lang="en-CA" sz="2800">
                <a:solidFill>
                  <a:srgbClr val="000099"/>
                </a:solidFill>
              </a:rPr>
              <a:t>) with different concentrations of materials like titanium, germanium, or boron.</a:t>
            </a:r>
            <a:endParaRPr lang="en-US" sz="2800">
              <a:solidFill>
                <a:srgbClr val="000099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990600"/>
            <a:ext cx="396398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2895600" y="381000"/>
            <a:ext cx="4127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/>
              <a:t>n</a:t>
            </a:r>
            <a:r>
              <a:rPr lang="en-US" sz="1800" i="1" baseline="-25000"/>
              <a:t>1</a:t>
            </a:r>
          </a:p>
        </p:txBody>
      </p:sp>
      <p:sp>
        <p:nvSpPr>
          <p:cNvPr id="26630" name="Line 9"/>
          <p:cNvSpPr>
            <a:spLocks noChangeShapeType="1"/>
          </p:cNvSpPr>
          <p:nvPr/>
        </p:nvSpPr>
        <p:spPr bwMode="auto">
          <a:xfrm>
            <a:off x="3249613" y="830263"/>
            <a:ext cx="411162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3956050" y="509588"/>
            <a:ext cx="495300" cy="309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/>
              <a:t>n</a:t>
            </a:r>
            <a:r>
              <a:rPr lang="en-US" sz="1800" i="1" baseline="-25000"/>
              <a:t>2</a:t>
            </a:r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>
            <a:off x="4368800" y="957263"/>
            <a:ext cx="234950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3130550" y="2047875"/>
            <a:ext cx="56197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lang="en-US" sz="1800" b="1" i="1"/>
              <a:t>n</a:t>
            </a:r>
            <a:r>
              <a:rPr lang="en-US" sz="1800" b="1" i="1" baseline="-25000"/>
              <a:t>1</a:t>
            </a:r>
            <a:r>
              <a:rPr lang="en-US" sz="1800" b="1"/>
              <a:t>&gt;</a:t>
            </a:r>
            <a:r>
              <a:rPr lang="en-US" sz="1800" b="1" i="1"/>
              <a:t>n</a:t>
            </a:r>
            <a:r>
              <a:rPr lang="en-US" sz="1800" b="1" i="1" baseline="-25000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b="1"/>
              <a:t>Field Distribution in the SMF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500" y="1144588"/>
            <a:ext cx="8535988" cy="5713412"/>
            <a:chOff x="190500" y="1144588"/>
            <a:chExt cx="8535988" cy="5713412"/>
          </a:xfrm>
        </p:grpSpPr>
        <p:graphicFrame>
          <p:nvGraphicFramePr>
            <p:cNvPr id="921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329946"/>
                </p:ext>
              </p:extLst>
            </p:nvPr>
          </p:nvGraphicFramePr>
          <p:xfrm>
            <a:off x="190500" y="1144588"/>
            <a:ext cx="8535988" cy="557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Document" r:id="rId4" imgW="5229277" imgH="3414012" progId="Word.Document.8">
                    <p:embed/>
                  </p:oleObj>
                </mc:Choice>
                <mc:Fallback>
                  <p:oleObj name="Document" r:id="rId4" imgW="5229277" imgH="3414012" progId="Word.Document.8">
                    <p:embed/>
                    <p:pic>
                      <p:nvPicPr>
                        <p:cNvPr id="921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" y="1144588"/>
                          <a:ext cx="8535988" cy="557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 bwMode="auto">
            <a:xfrm>
              <a:off x="228600" y="6248400"/>
              <a:ext cx="5410200" cy="609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3276600" cy="1066800"/>
          </a:xfrm>
        </p:spPr>
        <p:txBody>
          <a:bodyPr/>
          <a:lstStyle/>
          <a:p>
            <a:r>
              <a:rPr lang="en-US" sz="3600" b="1"/>
              <a:t>Mode-field </a:t>
            </a:r>
            <a:br>
              <a:rPr lang="en-US" sz="3600" b="1"/>
            </a:br>
            <a:r>
              <a:rPr lang="en-US" sz="3600" b="1"/>
              <a:t>Diameter (</a:t>
            </a:r>
            <a:r>
              <a:rPr lang="en-US" sz="3600" b="1" i="1"/>
              <a:t>2W</a:t>
            </a:r>
            <a:r>
              <a:rPr lang="en-US" sz="3600" b="1" i="1" baseline="-25000"/>
              <a:t>0</a:t>
            </a:r>
            <a:r>
              <a:rPr lang="en-US" sz="3600" b="1"/>
              <a:t>)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0"/>
            <a:ext cx="510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65125" y="2936875"/>
            <a:ext cx="3086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a Single Mode Fiber,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838200" y="3581400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1473120" imgH="241200" progId="Equation.3">
                  <p:embed/>
                </p:oleObj>
              </mc:Choice>
              <mc:Fallback>
                <p:oleObj name="Equation" r:id="rId5" imgW="1473120" imgH="241200" progId="Equation.3">
                  <p:embed/>
                  <p:pic>
                    <p:nvPicPr>
                      <p:cNvPr id="102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32766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838200" y="4572000"/>
            <a:ext cx="3163888" cy="457200"/>
            <a:chOff x="240" y="2784"/>
            <a:chExt cx="1993" cy="288"/>
          </a:xfrm>
        </p:grpSpPr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240" y="2784"/>
              <a:ext cx="88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 </a:t>
              </a:r>
              <a:r>
                <a:rPr lang="en-US" i="1"/>
                <a:t>r = w</a:t>
              </a:r>
              <a:r>
                <a:rPr lang="en-US" i="1" baseline="-25000"/>
                <a:t>o,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1200" y="2784"/>
              <a:ext cx="103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E(W</a:t>
              </a:r>
              <a:r>
                <a:rPr lang="en-US" i="1" baseline="-25000"/>
                <a:t>o</a:t>
              </a:r>
              <a:r>
                <a:rPr lang="en-US" i="1"/>
                <a:t>)=E</a:t>
              </a:r>
              <a:r>
                <a:rPr lang="en-US" i="1" baseline="-25000"/>
                <a:t>o</a:t>
              </a:r>
              <a:r>
                <a:rPr lang="en-US" i="1"/>
                <a:t>/e</a:t>
              </a:r>
            </a:p>
          </p:txBody>
        </p:sp>
      </p:grp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822325" y="5375275"/>
            <a:ext cx="2292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Typically </a:t>
            </a:r>
            <a:r>
              <a:rPr lang="en-US" i="1"/>
              <a:t>W</a:t>
            </a:r>
            <a:r>
              <a:rPr lang="en-US" i="1" baseline="-25000"/>
              <a:t>o</a:t>
            </a:r>
            <a:r>
              <a:rPr lang="en-US" i="1"/>
              <a:t> &gt; 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scan000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990600"/>
            <a:ext cx="9144000" cy="5702300"/>
          </a:xfrm>
          <a:noFill/>
        </p:spPr>
      </p:pic>
      <p:sp>
        <p:nvSpPr>
          <p:cNvPr id="4710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z="3600" b="1"/>
              <a:t>Cladding Power Vs </a:t>
            </a:r>
            <a:br>
              <a:rPr lang="en-US" sz="3600" b="1"/>
            </a:br>
            <a:r>
              <a:rPr lang="en-US" sz="3600" b="1"/>
              <a:t>Normalized Frequency</a:t>
            </a:r>
            <a:r>
              <a:rPr lang="en-US" sz="4000" b="1"/>
              <a:t> </a:t>
            </a:r>
          </a:p>
        </p:txBody>
      </p:sp>
      <p:cxnSp>
        <p:nvCxnSpPr>
          <p:cNvPr id="47108" name="Straight Connector 4"/>
          <p:cNvCxnSpPr>
            <a:cxnSpLocks noChangeShapeType="1"/>
          </p:cNvCxnSpPr>
          <p:nvPr/>
        </p:nvCxnSpPr>
        <p:spPr bwMode="auto">
          <a:xfrm rot="16200000" flipH="1">
            <a:off x="342900" y="3924300"/>
            <a:ext cx="5257800" cy="152400"/>
          </a:xfrm>
          <a:prstGeom prst="line">
            <a:avLst/>
          </a:prstGeom>
          <a:noFill/>
          <a:ln w="19050" algn="ctr">
            <a:solidFill>
              <a:srgbClr val="CC0000"/>
            </a:solidFill>
            <a:prstDash val="dash"/>
            <a:round/>
            <a:headEnd/>
            <a:tailEnd/>
          </a:ln>
        </p:spPr>
      </p:cxn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3048000" y="61722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V</a:t>
            </a:r>
            <a:r>
              <a:rPr lang="en-CA" baseline="-25000">
                <a:solidFill>
                  <a:srgbClr val="FF0000"/>
                </a:solidFill>
              </a:rPr>
              <a:t>c</a:t>
            </a:r>
            <a:r>
              <a:rPr lang="en-CA">
                <a:solidFill>
                  <a:srgbClr val="FF0000"/>
                </a:solidFill>
              </a:rPr>
              <a:t> = 2.4</a:t>
            </a:r>
            <a:endParaRPr lang="en-CA" baseline="-25000">
              <a:solidFill>
                <a:srgbClr val="FF0000"/>
              </a:solidFill>
            </a:endParaRPr>
          </a:p>
        </p:txBody>
      </p:sp>
      <p:sp>
        <p:nvSpPr>
          <p:cNvPr id="47110" name="TextBox 7"/>
          <p:cNvSpPr txBox="1">
            <a:spLocks noChangeArrowheads="1"/>
          </p:cNvSpPr>
          <p:nvPr/>
        </p:nvSpPr>
        <p:spPr bwMode="auto">
          <a:xfrm>
            <a:off x="762000" y="5257800"/>
            <a:ext cx="1022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Modes</a:t>
            </a:r>
          </a:p>
        </p:txBody>
      </p:sp>
      <p:cxnSp>
        <p:nvCxnSpPr>
          <p:cNvPr id="47111" name="Straight Arrow Connector 9"/>
          <p:cNvCxnSpPr>
            <a:cxnSpLocks noChangeShapeType="1"/>
          </p:cNvCxnSpPr>
          <p:nvPr/>
        </p:nvCxnSpPr>
        <p:spPr bwMode="auto">
          <a:xfrm flipV="1">
            <a:off x="1447800" y="4953000"/>
            <a:ext cx="1295400" cy="3048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b="1"/>
              <a:t>Power in the cladding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4495800"/>
            <a:ext cx="77724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Lower order modes have higher power in the cladding </a:t>
            </a:r>
            <a:r>
              <a:rPr lang="en-US" sz="2000">
                <a:sym typeface="Wingdings" pitchFamily="2" charset="2"/>
              </a:rPr>
              <a:t> larger MFD</a:t>
            </a:r>
            <a:r>
              <a:rPr lang="en-US" sz="2000"/>
              <a:t>  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19200"/>
            <a:ext cx="6173788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105400"/>
            <a:ext cx="8610600" cy="13366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066800"/>
          </a:xfrm>
          <a:solidFill>
            <a:schemeClr val="bg1"/>
          </a:solidFill>
        </p:spPr>
        <p:txBody>
          <a:bodyPr/>
          <a:lstStyle/>
          <a:p>
            <a:r>
              <a:rPr lang="en-US" sz="4000" b="1"/>
              <a:t>Higher the Wavelength </a:t>
            </a:r>
            <a:r>
              <a:rPr lang="en-US" sz="4000" b="1">
                <a:sym typeface="Wingdings" pitchFamily="2" charset="2"/>
              </a:rPr>
              <a:t> </a:t>
            </a:r>
            <a:br>
              <a:rPr lang="en-US" sz="4000" b="1">
                <a:sym typeface="Wingdings" pitchFamily="2" charset="2"/>
              </a:rPr>
            </a:br>
            <a:r>
              <a:rPr lang="en-US" sz="4000" b="1">
                <a:sym typeface="Wingdings" pitchFamily="2" charset="2"/>
              </a:rPr>
              <a:t>More the Evanescent Field</a:t>
            </a:r>
            <a:r>
              <a:rPr lang="en-US" sz="4000" b="1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1268413"/>
            <a:ext cx="7772400" cy="5589587"/>
            <a:chOff x="609600" y="1268413"/>
            <a:chExt cx="7772400" cy="5589587"/>
          </a:xfrm>
        </p:grpSpPr>
        <p:graphicFrame>
          <p:nvGraphicFramePr>
            <p:cNvPr id="11266" name="Object 2"/>
            <p:cNvGraphicFramePr>
              <a:graphicFrameLocks noChangeAspect="1"/>
            </p:cNvGraphicFramePr>
            <p:nvPr/>
          </p:nvGraphicFramePr>
          <p:xfrm>
            <a:off x="762000" y="1268413"/>
            <a:ext cx="7620000" cy="558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Document" r:id="rId4" imgW="5487120" imgH="4025880" progId="Word.Document.8">
                    <p:embed/>
                  </p:oleObj>
                </mc:Choice>
                <mc:Fallback>
                  <p:oleObj name="Document" r:id="rId4" imgW="5487120" imgH="4025880" progId="Word.Document.8">
                    <p:embed/>
                    <p:pic>
                      <p:nvPicPr>
                        <p:cNvPr id="1126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268413"/>
                          <a:ext cx="7620000" cy="558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 bwMode="auto">
            <a:xfrm>
              <a:off x="609600" y="6477000"/>
              <a:ext cx="4800600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CA" b="1"/>
              <a:t>Light Intensity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2888" y="1296989"/>
            <a:ext cx="8793162" cy="5103812"/>
            <a:chOff x="242138" y="1449341"/>
            <a:chExt cx="8947090" cy="4951459"/>
          </a:xfrm>
        </p:grpSpPr>
        <p:graphicFrame>
          <p:nvGraphicFramePr>
            <p:cNvPr id="1229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366664"/>
                </p:ext>
              </p:extLst>
            </p:nvPr>
          </p:nvGraphicFramePr>
          <p:xfrm>
            <a:off x="242138" y="1449341"/>
            <a:ext cx="8947090" cy="47219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Document" r:id="rId4" imgW="6233925" imgH="3502870" progId="Word.Document.8">
                    <p:embed/>
                  </p:oleObj>
                </mc:Choice>
                <mc:Fallback>
                  <p:oleObj name="Document" r:id="rId4" imgW="6233925" imgH="3502870" progId="Word.Document.8">
                    <p:embed/>
                    <p:pic>
                      <p:nvPicPr>
                        <p:cNvPr id="1229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38" y="1449341"/>
                          <a:ext cx="8947090" cy="47219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 bwMode="auto">
            <a:xfrm>
              <a:off x="609600" y="5867400"/>
              <a:ext cx="4953000" cy="533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838200"/>
          </a:xfrm>
        </p:spPr>
        <p:txBody>
          <a:bodyPr/>
          <a:lstStyle/>
          <a:p>
            <a:r>
              <a:rPr lang="en-US" b="1"/>
              <a:t>Fiber Key Parameters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7239000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b="1"/>
              <a:t>Fiber Key Parameters</a:t>
            </a:r>
          </a:p>
        </p:txBody>
      </p:sp>
      <p:pic>
        <p:nvPicPr>
          <p:cNvPr id="5017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4875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</p:spPr>
        <p:txBody>
          <a:bodyPr/>
          <a:lstStyle/>
          <a:p>
            <a:r>
              <a:rPr lang="en-US" sz="3600" b="1"/>
              <a:t>Effects of Dispersion and Attenuation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7696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4000" b="1"/>
              <a:t>Dispersion for Digital Signals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" y="1295400"/>
            <a:ext cx="8915400" cy="5105400"/>
            <a:chOff x="228600" y="1295400"/>
            <a:chExt cx="8915400" cy="5105400"/>
          </a:xfrm>
        </p:grpSpPr>
        <p:graphicFrame>
          <p:nvGraphicFramePr>
            <p:cNvPr id="13314" name="Object 3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304800" y="1295400"/>
            <a:ext cx="8839200" cy="496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Document" r:id="rId4" imgW="6172920" imgH="3467160" progId="Word.Document.8">
                    <p:embed/>
                  </p:oleObj>
                </mc:Choice>
                <mc:Fallback>
                  <p:oleObj name="Document" r:id="rId4" imgW="6172920" imgH="3467160" progId="Word.Document.8">
                    <p:embed/>
                    <p:pic>
                      <p:nvPicPr>
                        <p:cNvPr id="1331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1295400"/>
                          <a:ext cx="8839200" cy="4965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 bwMode="auto">
            <a:xfrm>
              <a:off x="228600" y="5867400"/>
              <a:ext cx="4953000" cy="533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838200"/>
          </a:xfrm>
        </p:spPr>
        <p:txBody>
          <a:bodyPr/>
          <a:lstStyle/>
          <a:p>
            <a:r>
              <a:rPr lang="en-CA" b="1"/>
              <a:t>Different Light Wave Theories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CA"/>
              <a:t>Different theories explain light behaviour </a:t>
            </a:r>
          </a:p>
          <a:p>
            <a:r>
              <a:rPr lang="en-CA"/>
              <a:t>We will first use </a:t>
            </a:r>
            <a:r>
              <a:rPr lang="en-CA">
                <a:solidFill>
                  <a:schemeClr val="accent2"/>
                </a:solidFill>
              </a:rPr>
              <a:t>ray theory </a:t>
            </a:r>
            <a:r>
              <a:rPr lang="en-CA"/>
              <a:t>to understand light propagation in multimode fibres</a:t>
            </a:r>
          </a:p>
          <a:p>
            <a:r>
              <a:rPr lang="en-CA"/>
              <a:t>Then use electromagnetic </a:t>
            </a:r>
            <a:r>
              <a:rPr lang="en-CA">
                <a:solidFill>
                  <a:schemeClr val="accent2"/>
                </a:solidFill>
              </a:rPr>
              <a:t>wave theory </a:t>
            </a:r>
            <a:r>
              <a:rPr lang="en-CA"/>
              <a:t>to understand propagation in single mode fibres</a:t>
            </a:r>
          </a:p>
          <a:p>
            <a:r>
              <a:rPr lang="en-CA"/>
              <a:t>Quantum theory is useful to learn photo </a:t>
            </a:r>
            <a:r>
              <a:rPr lang="en-CA">
                <a:solidFill>
                  <a:schemeClr val="accent2"/>
                </a:solidFill>
              </a:rPr>
              <a:t>detection and emission </a:t>
            </a:r>
            <a:r>
              <a:rPr lang="en-CA"/>
              <a:t>phenomena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4000" b="1"/>
              <a:t>Modal Dispersion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1524000"/>
            <a:ext cx="8382000" cy="4572000"/>
            <a:chOff x="304800" y="1524000"/>
            <a:chExt cx="8382000" cy="4572000"/>
          </a:xfrm>
        </p:grpSpPr>
        <p:graphicFrame>
          <p:nvGraphicFramePr>
            <p:cNvPr id="14338" name="Object 2"/>
            <p:cNvGraphicFramePr>
              <a:graphicFrameLocks noChangeAspect="1"/>
            </p:cNvGraphicFramePr>
            <p:nvPr/>
          </p:nvGraphicFramePr>
          <p:xfrm>
            <a:off x="381000" y="1524000"/>
            <a:ext cx="8305800" cy="428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Document" r:id="rId4" imgW="6172920" imgH="3188160" progId="Word.Document.8">
                    <p:embed/>
                  </p:oleObj>
                </mc:Choice>
                <mc:Fallback>
                  <p:oleObj name="Document" r:id="rId4" imgW="6172920" imgH="3188160" progId="Word.Document.8">
                    <p:embed/>
                    <p:pic>
                      <p:nvPicPr>
                        <p:cNvPr id="143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1524000"/>
                          <a:ext cx="8305800" cy="428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 bwMode="auto">
            <a:xfrm>
              <a:off x="304800" y="5562600"/>
              <a:ext cx="4953000" cy="533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4000" b="1"/>
              <a:t>Major Dispersions in Fiber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CC0000"/>
                </a:solidFill>
              </a:rPr>
              <a:t>Modal Dispersion:</a:t>
            </a:r>
            <a:r>
              <a:rPr lang="en-US"/>
              <a:t> Different modes travel at different velocities, exist only in multimode fibers </a:t>
            </a:r>
          </a:p>
          <a:p>
            <a:pPr>
              <a:lnSpc>
                <a:spcPct val="90000"/>
              </a:lnSpc>
            </a:pPr>
            <a:r>
              <a:rPr lang="en-US"/>
              <a:t>This was the major problem in first generation systems</a:t>
            </a:r>
          </a:p>
          <a:p>
            <a:pPr>
              <a:lnSpc>
                <a:spcPct val="90000"/>
              </a:lnSpc>
            </a:pPr>
            <a:r>
              <a:rPr lang="en-US"/>
              <a:t>Modal dispersion was alleviated with single mode fiber</a:t>
            </a:r>
          </a:p>
          <a:p>
            <a:pPr lvl="1">
              <a:lnSpc>
                <a:spcPct val="90000"/>
              </a:lnSpc>
            </a:pPr>
            <a:r>
              <a:rPr lang="en-US"/>
              <a:t>Still the problem was not fully solved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52228" name="Picture 4" descr="C:\Users\Xavier\AppData\Local\Microsoft\Windows\Temporary Internet Files\Content.IE5\1KULHGGK\MPj0433161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724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CA" b="1"/>
              <a:t>Dispersion in SMF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CC0000"/>
                </a:solidFill>
              </a:rPr>
              <a:t>Material Dispersion:</a:t>
            </a:r>
            <a:r>
              <a:rPr lang="en-US"/>
              <a:t> Since </a:t>
            </a:r>
            <a:r>
              <a:rPr lang="en-US" i="1"/>
              <a:t>n</a:t>
            </a:r>
            <a:r>
              <a:rPr lang="en-US"/>
              <a:t> is a function of wavelength, different wavelengths travel at slightly different velocities. This exists in both multimode and single mode fibers.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CC0000"/>
                </a:solidFill>
              </a:rPr>
              <a:t>Waveguide Dispersion:</a:t>
            </a:r>
            <a:r>
              <a:rPr lang="en-US"/>
              <a:t> Signal in the cladding travels with a different velocity than the signal in the core. This phenomenon is significant in single mode conditions.</a:t>
            </a:r>
          </a:p>
          <a:p>
            <a:endParaRPr lang="en-CA"/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1152525" y="5334000"/>
            <a:ext cx="6296025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CA" sz="2800" b="1">
                <a:solidFill>
                  <a:srgbClr val="000099"/>
                </a:solidFill>
              </a:rPr>
              <a:t>Group Velocity (Chromatic) Dispersion </a:t>
            </a:r>
          </a:p>
          <a:p>
            <a:pPr algn="ctr"/>
            <a:r>
              <a:rPr lang="en-CA" sz="2800" b="1">
                <a:solidFill>
                  <a:srgbClr val="000099"/>
                </a:solidFill>
              </a:rPr>
              <a:t>= Material Disp. + Waveguide Disp.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57200" y="457200"/>
          <a:ext cx="815340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6096600" imgH="4000680" progId="Word.Document.8">
                  <p:embed/>
                </p:oleObj>
              </mc:Choice>
              <mc:Fallback>
                <p:oleObj name="Document" r:id="rId4" imgW="6096600" imgH="4000680" progId="Word.Document.8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8153400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486400"/>
            <a:ext cx="7772400" cy="838200"/>
          </a:xfrm>
          <a:solidFill>
            <a:schemeClr val="bg1"/>
          </a:solidFill>
        </p:spPr>
        <p:txBody>
          <a:bodyPr/>
          <a:lstStyle/>
          <a:p>
            <a:r>
              <a:rPr lang="en-US" b="1"/>
              <a:t>Group Velocity Dispersion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762000"/>
          </a:xfrm>
        </p:spPr>
        <p:txBody>
          <a:bodyPr/>
          <a:lstStyle/>
          <a:p>
            <a:r>
              <a:rPr lang="en-US" sz="4000" b="1"/>
              <a:t>Modifying Chromatic Dispersion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502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0099"/>
                </a:solidFill>
              </a:rPr>
              <a:t>GVD = Material Disp. + Waveguide dispersion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Material dispersion depends on the material properties and difficult to alter</a:t>
            </a:r>
          </a:p>
          <a:p>
            <a:pPr>
              <a:lnSpc>
                <a:spcPct val="90000"/>
              </a:lnSpc>
            </a:pPr>
            <a:r>
              <a:rPr lang="en-US"/>
              <a:t>Waveguide dispersion depends on fiber dimensions and refractive index profile. These can be altered to get:</a:t>
            </a:r>
          </a:p>
          <a:p>
            <a:pPr lvl="1">
              <a:lnSpc>
                <a:spcPct val="90000"/>
              </a:lnSpc>
            </a:pPr>
            <a:r>
              <a:rPr lang="en-US"/>
              <a:t>1300 nm optimized fiber</a:t>
            </a:r>
          </a:p>
          <a:p>
            <a:pPr lvl="1">
              <a:lnSpc>
                <a:spcPct val="90000"/>
              </a:lnSpc>
            </a:pPr>
            <a:r>
              <a:rPr lang="en-US"/>
              <a:t>Dispersion Shifted Fiber (DSF) </a:t>
            </a:r>
          </a:p>
          <a:p>
            <a:pPr lvl="1">
              <a:lnSpc>
                <a:spcPct val="90000"/>
              </a:lnSpc>
            </a:pPr>
            <a:r>
              <a:rPr lang="en-US"/>
              <a:t>Dispersion Flattened Fiber (DFF)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b="1"/>
              <a:t>Material and Waveguide  Dispersions</a:t>
            </a:r>
          </a:p>
        </p:txBody>
      </p:sp>
      <p:graphicFrame>
        <p:nvGraphicFramePr>
          <p:cNvPr id="1638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990600"/>
          <a:ext cx="79248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5639400" imgH="5245200" progId="Word.Document.8">
                  <p:embed/>
                </p:oleObj>
              </mc:Choice>
              <mc:Fallback>
                <p:oleObj name="Document" r:id="rId4" imgW="5639400" imgH="5245200" progId="Word.Document.8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7924800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"/>
            <a:ext cx="82296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41400"/>
            <a:ext cx="67056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696200" cy="914400"/>
          </a:xfrm>
        </p:spPr>
        <p:txBody>
          <a:bodyPr/>
          <a:lstStyle/>
          <a:p>
            <a:r>
              <a:rPr lang="en-US" sz="4000" b="1"/>
              <a:t>Different WG Dispersion Profiles</a:t>
            </a: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5867400" y="2286000"/>
            <a:ext cx="28654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0099"/>
                </a:solidFill>
              </a:rPr>
              <a:t>WGD is changed by </a:t>
            </a:r>
          </a:p>
          <a:p>
            <a:r>
              <a:rPr lang="en-CA">
                <a:solidFill>
                  <a:srgbClr val="000099"/>
                </a:solidFill>
              </a:rPr>
              <a:t>adjusting fiber profile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58850"/>
            <a:ext cx="8305800" cy="58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914400"/>
          </a:xfrm>
        </p:spPr>
        <p:txBody>
          <a:bodyPr/>
          <a:lstStyle/>
          <a:p>
            <a:r>
              <a:rPr lang="en-US" sz="4000" b="1"/>
              <a:t>Dispersion Shifting/Flattening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2743200" y="1981200"/>
            <a:ext cx="115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800">
                <a:solidFill>
                  <a:srgbClr val="FF0000"/>
                </a:solidFill>
              </a:rPr>
              <a:t>(Standard)</a:t>
            </a: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5181600" y="5105400"/>
            <a:ext cx="247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800">
                <a:solidFill>
                  <a:srgbClr val="FF0000"/>
                </a:solidFill>
              </a:rPr>
              <a:t>(Zero Disp. At 1550 nm)</a:t>
            </a:r>
          </a:p>
        </p:txBody>
      </p:sp>
      <p:cxnSp>
        <p:nvCxnSpPr>
          <p:cNvPr id="57350" name="Straight Arrow Connector 6"/>
          <p:cNvCxnSpPr>
            <a:cxnSpLocks noChangeShapeType="1"/>
          </p:cNvCxnSpPr>
          <p:nvPr/>
        </p:nvCxnSpPr>
        <p:spPr bwMode="auto">
          <a:xfrm flipH="1" flipV="1">
            <a:off x="6477000" y="3505200"/>
            <a:ext cx="609600" cy="1676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51" name="TextBox 7"/>
          <p:cNvSpPr txBox="1">
            <a:spLocks noChangeArrowheads="1"/>
          </p:cNvSpPr>
          <p:nvPr/>
        </p:nvSpPr>
        <p:spPr bwMode="auto">
          <a:xfrm>
            <a:off x="3505200" y="3352800"/>
            <a:ext cx="2593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600">
                <a:solidFill>
                  <a:srgbClr val="FF0000"/>
                </a:solidFill>
              </a:rPr>
              <a:t>(Low Dispersion throughout)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0" y="457200"/>
          <a:ext cx="9144000" cy="677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6096600" imgH="4521240" progId="Word.Document.8">
                  <p:embed/>
                </p:oleObj>
              </mc:Choice>
              <mc:Fallback>
                <p:oleObj name="Document" r:id="rId4" imgW="6096600" imgH="4521240" progId="Word.Document.8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144000" cy="677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noFill/>
        </p:spPr>
        <p:txBody>
          <a:bodyPr/>
          <a:lstStyle/>
          <a:p>
            <a:r>
              <a:rPr lang="en-US" sz="4000" b="1"/>
              <a:t>Refraction and Reflection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0104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609600" y="5715000"/>
            <a:ext cx="6096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99"/>
                </a:solidFill>
              </a:rPr>
              <a:t>Snell’s Law: </a:t>
            </a:r>
            <a:r>
              <a:rPr lang="en-US" sz="2800" i="1">
                <a:solidFill>
                  <a:srgbClr val="000099"/>
                </a:solidFill>
              </a:rPr>
              <a:t>n</a:t>
            </a:r>
            <a:r>
              <a:rPr lang="en-US" sz="2800" i="1" baseline="-25000">
                <a:solidFill>
                  <a:srgbClr val="000099"/>
                </a:solidFill>
              </a:rPr>
              <a:t>1</a:t>
            </a:r>
            <a:r>
              <a:rPr lang="en-US" sz="2800">
                <a:solidFill>
                  <a:srgbClr val="000099"/>
                </a:solidFill>
              </a:rPr>
              <a:t> Sin </a:t>
            </a:r>
            <a:r>
              <a:rPr lang="el-GR" sz="2800" i="1">
                <a:solidFill>
                  <a:srgbClr val="000099"/>
                </a:solidFill>
                <a:cs typeface="Times New Roman" pitchFamily="18" charset="0"/>
              </a:rPr>
              <a:t>Φ</a:t>
            </a:r>
            <a:r>
              <a:rPr lang="en-US" sz="2800" i="1" baseline="-25000">
                <a:solidFill>
                  <a:srgbClr val="000099"/>
                </a:solidFill>
                <a:cs typeface="Times New Roman" pitchFamily="18" charset="0"/>
              </a:rPr>
              <a:t>1</a:t>
            </a:r>
            <a:r>
              <a:rPr lang="en-US" sz="2800">
                <a:solidFill>
                  <a:srgbClr val="000099"/>
                </a:solidFill>
                <a:cs typeface="Times New Roman" pitchFamily="18" charset="0"/>
              </a:rPr>
              <a:t> =  </a:t>
            </a:r>
            <a:r>
              <a:rPr lang="en-US" sz="2800" i="1">
                <a:solidFill>
                  <a:srgbClr val="000099"/>
                </a:solidFill>
                <a:cs typeface="Times New Roman" pitchFamily="18" charset="0"/>
              </a:rPr>
              <a:t>n</a:t>
            </a:r>
            <a:r>
              <a:rPr lang="en-US" sz="2800" i="1" baseline="-25000">
                <a:solidFill>
                  <a:srgbClr val="000099"/>
                </a:solidFill>
                <a:cs typeface="Times New Roman" pitchFamily="18" charset="0"/>
              </a:rPr>
              <a:t>2 </a:t>
            </a:r>
            <a:r>
              <a:rPr lang="en-US" sz="2800">
                <a:solidFill>
                  <a:srgbClr val="000099"/>
                </a:solidFill>
                <a:cs typeface="Times New Roman" pitchFamily="18" charset="0"/>
              </a:rPr>
              <a:t>Sin </a:t>
            </a:r>
            <a:r>
              <a:rPr lang="el-GR" sz="2800" i="1">
                <a:solidFill>
                  <a:srgbClr val="000099"/>
                </a:solidFill>
              </a:rPr>
              <a:t>Φ</a:t>
            </a:r>
            <a:r>
              <a:rPr lang="en-US" sz="2800" i="1" baseline="-25000">
                <a:solidFill>
                  <a:srgbClr val="000099"/>
                </a:solidFill>
              </a:rPr>
              <a:t>2</a:t>
            </a:r>
            <a:endParaRPr lang="el-GR" sz="2800" i="1" baseline="-25000">
              <a:solidFill>
                <a:srgbClr val="000099"/>
              </a:solidFill>
            </a:endParaRP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6172200" y="3886200"/>
            <a:ext cx="2667000" cy="267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99"/>
                </a:solidFill>
              </a:rPr>
              <a:t>When  </a:t>
            </a:r>
            <a:r>
              <a:rPr lang="el-GR" sz="2800" i="1">
                <a:solidFill>
                  <a:srgbClr val="000099"/>
                </a:solidFill>
                <a:cs typeface="Times New Roman" pitchFamily="18" charset="0"/>
              </a:rPr>
              <a:t>Φ</a:t>
            </a:r>
            <a:r>
              <a:rPr lang="en-US" sz="2800" i="1" baseline="-25000">
                <a:solidFill>
                  <a:srgbClr val="000099"/>
                </a:solidFill>
                <a:cs typeface="Times New Roman" pitchFamily="18" charset="0"/>
              </a:rPr>
              <a:t>2</a:t>
            </a:r>
            <a:r>
              <a:rPr lang="en-US" sz="2800">
                <a:solidFill>
                  <a:srgbClr val="000099"/>
                </a:solidFill>
                <a:cs typeface="Times New Roman" pitchFamily="18" charset="0"/>
              </a:rPr>
              <a:t> = 90, </a:t>
            </a:r>
            <a:r>
              <a:rPr lang="el-GR" sz="2800" i="1">
                <a:solidFill>
                  <a:srgbClr val="000099"/>
                </a:solidFill>
                <a:cs typeface="Times New Roman" pitchFamily="18" charset="0"/>
              </a:rPr>
              <a:t>Φ</a:t>
            </a:r>
            <a:r>
              <a:rPr lang="en-US" sz="2800" i="1" baseline="-25000">
                <a:solidFill>
                  <a:srgbClr val="000099"/>
                </a:solidFill>
                <a:cs typeface="Times New Roman" pitchFamily="18" charset="0"/>
              </a:rPr>
              <a:t>1</a:t>
            </a:r>
            <a:r>
              <a:rPr lang="en-US" sz="2800">
                <a:solidFill>
                  <a:srgbClr val="000099"/>
                </a:solidFill>
                <a:cs typeface="Times New Roman" pitchFamily="18" charset="0"/>
              </a:rPr>
              <a:t> = </a:t>
            </a:r>
            <a:r>
              <a:rPr lang="el-GR" sz="2800" i="1">
                <a:solidFill>
                  <a:srgbClr val="000099"/>
                </a:solidFill>
              </a:rPr>
              <a:t>Φ</a:t>
            </a:r>
            <a:r>
              <a:rPr lang="en-US" sz="2800" i="1">
                <a:solidFill>
                  <a:srgbClr val="000099"/>
                </a:solidFill>
              </a:rPr>
              <a:t>c </a:t>
            </a:r>
            <a:r>
              <a:rPr lang="en-US" sz="2800">
                <a:solidFill>
                  <a:srgbClr val="000099"/>
                </a:solidFill>
                <a:cs typeface="Times New Roman" pitchFamily="18" charset="0"/>
              </a:rPr>
              <a:t>is the  </a:t>
            </a:r>
            <a:r>
              <a:rPr lang="en-US" sz="2800" b="1">
                <a:solidFill>
                  <a:srgbClr val="000099"/>
                </a:solidFill>
              </a:rPr>
              <a:t>Critical Angle</a:t>
            </a:r>
          </a:p>
          <a:p>
            <a:pPr>
              <a:lnSpc>
                <a:spcPct val="150000"/>
              </a:lnSpc>
            </a:pPr>
            <a:r>
              <a:rPr lang="el-GR" sz="2800" i="1">
                <a:solidFill>
                  <a:srgbClr val="000099"/>
                </a:solidFill>
              </a:rPr>
              <a:t>Φ</a:t>
            </a:r>
            <a:r>
              <a:rPr lang="en-US" sz="2800" i="1">
                <a:solidFill>
                  <a:srgbClr val="000099"/>
                </a:solidFill>
              </a:rPr>
              <a:t>c=</a:t>
            </a:r>
            <a:r>
              <a:rPr lang="en-US" sz="2800">
                <a:solidFill>
                  <a:srgbClr val="000099"/>
                </a:solidFill>
              </a:rPr>
              <a:t>Sin</a:t>
            </a:r>
            <a:r>
              <a:rPr lang="en-US" sz="2800" baseline="30000">
                <a:solidFill>
                  <a:srgbClr val="000099"/>
                </a:solidFill>
              </a:rPr>
              <a:t>-1</a:t>
            </a:r>
            <a:r>
              <a:rPr lang="en-US" sz="2800">
                <a:solidFill>
                  <a:srgbClr val="000099"/>
                </a:solidFill>
              </a:rPr>
              <a:t>(</a:t>
            </a:r>
            <a:r>
              <a:rPr lang="en-US" sz="2800" i="1">
                <a:solidFill>
                  <a:srgbClr val="000099"/>
                </a:solidFill>
              </a:rPr>
              <a:t>n</a:t>
            </a:r>
            <a:r>
              <a:rPr lang="en-US" sz="2800" i="1" baseline="-25000">
                <a:solidFill>
                  <a:srgbClr val="000099"/>
                </a:solidFill>
              </a:rPr>
              <a:t>2</a:t>
            </a:r>
            <a:r>
              <a:rPr lang="en-US" sz="2800" i="1">
                <a:solidFill>
                  <a:srgbClr val="000099"/>
                </a:solidFill>
              </a:rPr>
              <a:t>/n</a:t>
            </a:r>
            <a:r>
              <a:rPr lang="en-US" sz="2800" i="1" baseline="-25000">
                <a:solidFill>
                  <a:srgbClr val="000099"/>
                </a:solidFill>
              </a:rPr>
              <a:t>1</a:t>
            </a:r>
            <a:r>
              <a:rPr lang="en-US" sz="2800" i="1">
                <a:solidFill>
                  <a:srgbClr val="000099"/>
                </a:solidFill>
              </a:rPr>
              <a:t> )</a:t>
            </a:r>
            <a:endParaRPr lang="en-US" sz="2800" i="1" baseline="-25000">
              <a:solidFill>
                <a:srgbClr val="000099"/>
              </a:solidFill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33400" y="3429000"/>
            <a:ext cx="5562600" cy="2209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296400" cy="685800"/>
          </a:xfrm>
        </p:spPr>
        <p:txBody>
          <a:bodyPr/>
          <a:lstStyle/>
          <a:p>
            <a:r>
              <a:rPr lang="en-US" sz="3200" b="1"/>
              <a:t>Specialty Fibers with Different Index Profiles</a:t>
            </a:r>
          </a:p>
        </p:txBody>
      </p:sp>
      <p:pic>
        <p:nvPicPr>
          <p:cNvPr id="58371" name="Picture 5" descr="scan0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143000"/>
            <a:ext cx="7848600" cy="5637213"/>
          </a:xfrm>
          <a:noFill/>
        </p:spPr>
      </p:pic>
      <p:sp>
        <p:nvSpPr>
          <p:cNvPr id="58372" name="Text Box 8"/>
          <p:cNvSpPr txBox="1">
            <a:spLocks noChangeArrowheads="1"/>
          </p:cNvSpPr>
          <p:nvPr/>
        </p:nvSpPr>
        <p:spPr bwMode="auto">
          <a:xfrm>
            <a:off x="2667000" y="3124200"/>
            <a:ext cx="2551113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1300 nm optimized</a:t>
            </a:r>
          </a:p>
        </p:txBody>
      </p:sp>
      <p:sp>
        <p:nvSpPr>
          <p:cNvPr id="58373" name="Text Box 9"/>
          <p:cNvSpPr txBox="1">
            <a:spLocks noChangeArrowheads="1"/>
          </p:cNvSpPr>
          <p:nvPr/>
        </p:nvSpPr>
        <p:spPr bwMode="auto">
          <a:xfrm>
            <a:off x="2590800" y="6248400"/>
            <a:ext cx="24606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Dispersion Shifted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609600"/>
          </a:xfrm>
        </p:spPr>
        <p:txBody>
          <a:bodyPr/>
          <a:lstStyle/>
          <a:p>
            <a:r>
              <a:rPr lang="en-US" sz="3200" b="1"/>
              <a:t>Specialty Fibers with Different Index Profiles</a:t>
            </a:r>
          </a:p>
        </p:txBody>
      </p:sp>
      <p:grpSp>
        <p:nvGrpSpPr>
          <p:cNvPr id="59395" name="Group 12"/>
          <p:cNvGrpSpPr>
            <a:grpSpLocks/>
          </p:cNvGrpSpPr>
          <p:nvPr/>
        </p:nvGrpSpPr>
        <p:grpSpPr bwMode="auto">
          <a:xfrm>
            <a:off x="0" y="685800"/>
            <a:ext cx="8745538" cy="6172200"/>
            <a:chOff x="0" y="144"/>
            <a:chExt cx="5509" cy="3888"/>
          </a:xfrm>
        </p:grpSpPr>
        <p:pic>
          <p:nvPicPr>
            <p:cNvPr id="59396" name="Picture 5" descr="scan00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44"/>
              <a:ext cx="5184" cy="3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397" name="Text Box 8"/>
            <p:cNvSpPr txBox="1">
              <a:spLocks noChangeArrowheads="1"/>
            </p:cNvSpPr>
            <p:nvPr/>
          </p:nvSpPr>
          <p:spPr bwMode="auto">
            <a:xfrm>
              <a:off x="2256" y="1728"/>
              <a:ext cx="996" cy="5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Dispersion </a:t>
              </a:r>
            </a:p>
            <a:p>
              <a:r>
                <a:rPr lang="en-US"/>
                <a:t>Flattened</a:t>
              </a:r>
            </a:p>
          </p:txBody>
        </p:sp>
        <p:sp>
          <p:nvSpPr>
            <p:cNvPr id="59398" name="Text Box 9"/>
            <p:cNvSpPr txBox="1">
              <a:spLocks noChangeArrowheads="1"/>
            </p:cNvSpPr>
            <p:nvPr/>
          </p:nvSpPr>
          <p:spPr bwMode="auto">
            <a:xfrm>
              <a:off x="480" y="3744"/>
              <a:ext cx="2337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Large area dispersion shifted</a:t>
              </a:r>
            </a:p>
          </p:txBody>
        </p:sp>
        <p:sp>
          <p:nvSpPr>
            <p:cNvPr id="59399" name="Text Box 10"/>
            <p:cNvSpPr txBox="1">
              <a:spLocks noChangeArrowheads="1"/>
            </p:cNvSpPr>
            <p:nvPr/>
          </p:nvSpPr>
          <p:spPr bwMode="auto">
            <a:xfrm>
              <a:off x="3024" y="3744"/>
              <a:ext cx="2485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Large area dispersion flattened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848600" cy="762000"/>
          </a:xfrm>
        </p:spPr>
        <p:txBody>
          <a:bodyPr/>
          <a:lstStyle/>
          <a:p>
            <a:r>
              <a:rPr lang="en-CA" b="1"/>
              <a:t>Polarization Mode Dispersion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r>
              <a:rPr lang="en-US"/>
              <a:t>Since optical fiber has a single axis of anisotropy, </a:t>
            </a:r>
            <a:r>
              <a:rPr lang="en-CA"/>
              <a:t>differently polarized light travels at slightly different velocity</a:t>
            </a:r>
          </a:p>
          <a:p>
            <a:r>
              <a:rPr lang="en-CA"/>
              <a:t>This results in Polarization Mode Dispersion</a:t>
            </a:r>
          </a:p>
          <a:p>
            <a:r>
              <a:rPr lang="en-CA"/>
              <a:t>PMD is usually small, compared to GVD or Modal dispersion </a:t>
            </a:r>
          </a:p>
          <a:p>
            <a:r>
              <a:rPr lang="en-CA"/>
              <a:t>May become significant if all other dispersion mechanisms are small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762000"/>
          </a:xfrm>
        </p:spPr>
        <p:txBody>
          <a:bodyPr/>
          <a:lstStyle/>
          <a:p>
            <a:r>
              <a:rPr lang="en-US" sz="4000" b="1"/>
              <a:t>X and Y Polarizations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7772400" cy="2286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A Linear Polarized wave will always have two orthogonal components.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These can be called </a:t>
            </a:r>
            <a:r>
              <a:rPr lang="en-US" sz="2800" i="1"/>
              <a:t>x</a:t>
            </a:r>
            <a:r>
              <a:rPr lang="en-US" sz="2800"/>
              <a:t> and </a:t>
            </a:r>
            <a:r>
              <a:rPr lang="en-US" sz="2800" i="1"/>
              <a:t>y</a:t>
            </a:r>
            <a:r>
              <a:rPr lang="en-US" sz="2800"/>
              <a:t> polarization components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Each component can be individually handled if polarization sensitive components are used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56499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3279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838200"/>
          </a:xfrm>
          <a:noFill/>
        </p:spPr>
        <p:txBody>
          <a:bodyPr/>
          <a:lstStyle/>
          <a:p>
            <a:r>
              <a:rPr lang="en-US" sz="4000" b="1"/>
              <a:t>Polarization Mode Dispersion (PMD)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4648200"/>
            <a:ext cx="4038600" cy="1752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Each polarization state has a different velocity </a:t>
            </a:r>
            <a:r>
              <a:rPr lang="en-US">
                <a:sym typeface="Wingdings" pitchFamily="2" charset="2"/>
              </a:rPr>
              <a:t> PMD</a:t>
            </a:r>
            <a:endParaRPr lang="en-US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838200"/>
          </a:xfrm>
        </p:spPr>
        <p:txBody>
          <a:bodyPr/>
          <a:lstStyle/>
          <a:p>
            <a:r>
              <a:rPr lang="en-US" b="1"/>
              <a:t>Birefringence</a:t>
            </a:r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5334000"/>
          </a:xfrm>
        </p:spPr>
        <p:txBody>
          <a:bodyPr/>
          <a:lstStyle/>
          <a:p>
            <a:r>
              <a:rPr lang="en-US" sz="2800"/>
              <a:t>Birefringence is the decomposition of a ray of light into two rays types of (anisotropic) material</a:t>
            </a:r>
          </a:p>
          <a:p>
            <a:r>
              <a:rPr lang="en-US" sz="2800"/>
              <a:t>In optical fibers, birefringence can be understood by assigning two different refractive indices </a:t>
            </a:r>
            <a:r>
              <a:rPr lang="en-US" sz="2800" i="1"/>
              <a:t>n</a:t>
            </a:r>
            <a:r>
              <a:rPr lang="en-US" sz="2800" i="1" baseline="-25000"/>
              <a:t>x</a:t>
            </a:r>
            <a:r>
              <a:rPr lang="en-US" sz="2800"/>
              <a:t> and </a:t>
            </a:r>
            <a:r>
              <a:rPr lang="en-US" sz="2800" i="1"/>
              <a:t>n</a:t>
            </a:r>
            <a:r>
              <a:rPr lang="en-US" sz="2800" i="1" baseline="-25000"/>
              <a:t>y</a:t>
            </a:r>
            <a:r>
              <a:rPr lang="en-US" sz="2800" i="1"/>
              <a:t> </a:t>
            </a:r>
            <a:r>
              <a:rPr lang="en-US" sz="2800"/>
              <a:t>to the material for different polarizations. </a:t>
            </a:r>
          </a:p>
          <a:p>
            <a:r>
              <a:rPr lang="en-US" sz="2800"/>
              <a:t>In optical fiber, birefringence happens due to the asymmetry in the fiber core and due to external stresses</a:t>
            </a:r>
          </a:p>
          <a:p>
            <a:r>
              <a:rPr lang="en-US" sz="2800"/>
              <a:t>There are </a:t>
            </a:r>
            <a:r>
              <a:rPr lang="en-US" sz="2800" i="1"/>
              <a:t>Hi-Bi, Low-Bi </a:t>
            </a:r>
            <a:r>
              <a:rPr lang="en-US" sz="2800"/>
              <a:t>and </a:t>
            </a:r>
            <a:r>
              <a:rPr lang="en-US" sz="2800" i="1"/>
              <a:t>polarization maintaining</a:t>
            </a:r>
            <a:r>
              <a:rPr lang="en-US" sz="2800"/>
              <a:t> fibers.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838200"/>
          </a:xfrm>
        </p:spPr>
        <p:txBody>
          <a:bodyPr/>
          <a:lstStyle/>
          <a:p>
            <a:r>
              <a:rPr lang="en-US" b="1"/>
              <a:t>Total Dispersion</a:t>
            </a:r>
          </a:p>
        </p:txBody>
      </p:sp>
      <p:pic>
        <p:nvPicPr>
          <p:cNvPr id="634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371600"/>
            <a:ext cx="4371975" cy="874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34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124200"/>
            <a:ext cx="3533775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349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4114800"/>
            <a:ext cx="32004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349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4800600"/>
            <a:ext cx="2514600" cy="811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3495" name="Text Box 10"/>
          <p:cNvSpPr txBox="1">
            <a:spLocks noChangeArrowheads="1"/>
          </p:cNvSpPr>
          <p:nvPr/>
        </p:nvSpPr>
        <p:spPr bwMode="auto">
          <a:xfrm>
            <a:off x="4251325" y="34702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496" name="Text Box 11"/>
          <p:cNvSpPr txBox="1">
            <a:spLocks noChangeArrowheads="1"/>
          </p:cNvSpPr>
          <p:nvPr/>
        </p:nvSpPr>
        <p:spPr bwMode="auto">
          <a:xfrm>
            <a:off x="685800" y="1447800"/>
            <a:ext cx="3268663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For </a:t>
            </a:r>
            <a:r>
              <a:rPr lang="en-US" b="1">
                <a:solidFill>
                  <a:srgbClr val="000099"/>
                </a:solidFill>
              </a:rPr>
              <a:t>Multi Mode Fibers:</a:t>
            </a:r>
          </a:p>
        </p:txBody>
      </p:sp>
      <p:sp>
        <p:nvSpPr>
          <p:cNvPr id="63497" name="Text Box 12"/>
          <p:cNvSpPr txBox="1">
            <a:spLocks noChangeArrowheads="1"/>
          </p:cNvSpPr>
          <p:nvPr/>
        </p:nvSpPr>
        <p:spPr bwMode="auto">
          <a:xfrm>
            <a:off x="685800" y="3124200"/>
            <a:ext cx="3319463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For </a:t>
            </a:r>
            <a:r>
              <a:rPr lang="en-US" b="1">
                <a:solidFill>
                  <a:srgbClr val="000099"/>
                </a:solidFill>
              </a:rPr>
              <a:t>Single Mode Fibers</a:t>
            </a:r>
            <a:r>
              <a:rPr lang="en-US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63498" name="Text Box 13"/>
          <p:cNvSpPr txBox="1">
            <a:spLocks noChangeArrowheads="1"/>
          </p:cNvSpPr>
          <p:nvPr/>
        </p:nvSpPr>
        <p:spPr bwMode="auto">
          <a:xfrm>
            <a:off x="685800" y="4191000"/>
            <a:ext cx="34004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But Group Velocity Disp. </a:t>
            </a:r>
          </a:p>
        </p:txBody>
      </p:sp>
      <p:sp>
        <p:nvSpPr>
          <p:cNvPr id="63499" name="Text Box 14"/>
          <p:cNvSpPr txBox="1">
            <a:spLocks noChangeArrowheads="1"/>
          </p:cNvSpPr>
          <p:nvPr/>
        </p:nvSpPr>
        <p:spPr bwMode="auto">
          <a:xfrm>
            <a:off x="2667000" y="4953000"/>
            <a:ext cx="11239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Hence, </a:t>
            </a:r>
          </a:p>
        </p:txBody>
      </p:sp>
      <p:cxnSp>
        <p:nvCxnSpPr>
          <p:cNvPr id="52236" name="Straight Connector 12"/>
          <p:cNvCxnSpPr>
            <a:cxnSpLocks noChangeShapeType="1"/>
          </p:cNvCxnSpPr>
          <p:nvPr/>
        </p:nvCxnSpPr>
        <p:spPr bwMode="auto">
          <a:xfrm>
            <a:off x="304800" y="2819400"/>
            <a:ext cx="8534400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501" name="TextBox 12"/>
          <p:cNvSpPr txBox="1">
            <a:spLocks noChangeArrowheads="1"/>
          </p:cNvSpPr>
          <p:nvPr/>
        </p:nvSpPr>
        <p:spPr bwMode="auto">
          <a:xfrm>
            <a:off x="4267200" y="5715000"/>
            <a:ext cx="3762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 (</a:t>
            </a:r>
            <a:r>
              <a:rPr lang="el-GR" i="1" dirty="0">
                <a:latin typeface="+mj-lt"/>
                <a:cs typeface="Arial"/>
              </a:rPr>
              <a:t>Δ</a:t>
            </a:r>
            <a:r>
              <a:rPr lang="en-CA" i="1" dirty="0" err="1">
                <a:latin typeface="+mj-lt"/>
                <a:cs typeface="Arial"/>
              </a:rPr>
              <a:t>T</a:t>
            </a:r>
            <a:r>
              <a:rPr lang="en-CA" i="1" baseline="-25000" dirty="0" err="1">
                <a:latin typeface="+mj-lt"/>
                <a:cs typeface="Arial"/>
              </a:rPr>
              <a:t>pol</a:t>
            </a:r>
            <a:r>
              <a:rPr lang="en-US" dirty="0">
                <a:solidFill>
                  <a:srgbClr val="000099"/>
                </a:solidFill>
              </a:rPr>
              <a:t> is usually negligible )</a:t>
            </a:r>
            <a:endParaRPr lang="en-CA" dirty="0"/>
          </a:p>
        </p:txBody>
      </p:sp>
      <p:sp>
        <p:nvSpPr>
          <p:cNvPr id="63502" name="TextBox 13"/>
          <p:cNvSpPr txBox="1">
            <a:spLocks noChangeArrowheads="1"/>
          </p:cNvSpPr>
          <p:nvPr/>
        </p:nvSpPr>
        <p:spPr bwMode="auto">
          <a:xfrm>
            <a:off x="2209800" y="2209800"/>
            <a:ext cx="4272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(Note for MMF </a:t>
            </a:r>
            <a:r>
              <a:rPr lang="el-GR" i="1" dirty="0">
                <a:latin typeface="+mj-lt"/>
                <a:cs typeface="Arial"/>
              </a:rPr>
              <a:t>Δ</a:t>
            </a:r>
            <a:r>
              <a:rPr lang="en-CA" i="1" dirty="0">
                <a:latin typeface="+mj-lt"/>
                <a:cs typeface="Arial"/>
              </a:rPr>
              <a:t>T</a:t>
            </a:r>
            <a:r>
              <a:rPr lang="en-CA" i="1" baseline="-25000" dirty="0">
                <a:latin typeface="+mj-lt"/>
                <a:cs typeface="Arial"/>
              </a:rPr>
              <a:t>GVD</a:t>
            </a:r>
            <a:r>
              <a:rPr lang="en-CA" dirty="0">
                <a:latin typeface="+mj-lt"/>
              </a:rPr>
              <a:t> ~=</a:t>
            </a:r>
            <a:r>
              <a:rPr lang="el-GR" dirty="0">
                <a:latin typeface="+mj-lt"/>
                <a:cs typeface="Arial"/>
              </a:rPr>
              <a:t> </a:t>
            </a:r>
            <a:r>
              <a:rPr lang="el-GR" i="1" dirty="0">
                <a:latin typeface="+mj-lt"/>
                <a:cs typeface="Arial"/>
              </a:rPr>
              <a:t>Δ</a:t>
            </a:r>
            <a:r>
              <a:rPr lang="en-CA" i="1" dirty="0" err="1">
                <a:latin typeface="+mj-lt"/>
                <a:cs typeface="Arial"/>
              </a:rPr>
              <a:t>T</a:t>
            </a:r>
            <a:r>
              <a:rPr lang="en-CA" i="1" baseline="-25000" dirty="0" err="1">
                <a:latin typeface="+mj-lt"/>
                <a:cs typeface="Arial"/>
              </a:rPr>
              <a:t>mat</a:t>
            </a:r>
            <a:endParaRPr lang="en-CA" i="1" dirty="0">
              <a:latin typeface="+mj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Permissible Bit Rate</a:t>
            </a:r>
          </a:p>
        </p:txBody>
      </p:sp>
      <p:sp>
        <p:nvSpPr>
          <p:cNvPr id="18436" name="Content Placeholder 3"/>
          <p:cNvSpPr>
            <a:spLocks noGrp="1"/>
          </p:cNvSpPr>
          <p:nvPr>
            <p:ph idx="1"/>
          </p:nvPr>
        </p:nvSpPr>
        <p:spPr>
          <a:xfrm>
            <a:off x="762000" y="1676400"/>
            <a:ext cx="7467600" cy="2286000"/>
          </a:xfrm>
        </p:spPr>
        <p:txBody>
          <a:bodyPr/>
          <a:lstStyle/>
          <a:p>
            <a:r>
              <a:rPr lang="en-CA"/>
              <a:t>As a rule of thumb the permissible total dispersion can be up to 70% of the bit period. Therefore,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09600" y="3581400"/>
          <a:ext cx="79454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708360" imgH="888840" progId="Equation.3">
                  <p:embed/>
                </p:oleObj>
              </mc:Choice>
              <mc:Fallback>
                <p:oleObj name="Equation" r:id="rId3" imgW="3708360" imgH="888840" progId="Equation.3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7945438" cy="190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7010400" y="3505200"/>
            <a:ext cx="1524000" cy="1066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4572000"/>
            <a:ext cx="1524000" cy="1066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762000"/>
          </a:xfrm>
        </p:spPr>
        <p:txBody>
          <a:bodyPr/>
          <a:lstStyle/>
          <a:p>
            <a:r>
              <a:rPr lang="en-US" sz="4000" b="1"/>
              <a:t>Disp. &amp; Attenuation Summary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534400" cy="739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81000" y="6858000"/>
            <a:ext cx="8534400" cy="1524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4800" y="381000"/>
          <a:ext cx="85344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6172920" imgH="3474720" progId="Word.Document.8">
                  <p:embed/>
                </p:oleObj>
              </mc:Choice>
              <mc:Fallback>
                <p:oleObj name="Document" r:id="rId4" imgW="6172920" imgH="3474720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"/>
                        <a:ext cx="8534400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953000"/>
            <a:ext cx="8305800" cy="1143000"/>
          </a:xfrm>
          <a:solidFill>
            <a:schemeClr val="bg1"/>
          </a:solidFill>
        </p:spPr>
        <p:txBody>
          <a:bodyPr/>
          <a:lstStyle/>
          <a:p>
            <a:r>
              <a:rPr lang="en-US" sz="3200" b="1"/>
              <a:t>Fiber Optic Link is a Low Pass Filter for Analog Signals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b="1"/>
              <a:t>Step Index Multimode Fiber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295400"/>
            <a:ext cx="72390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3429000" y="5334000"/>
          <a:ext cx="365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244520" imgH="457200" progId="Equation.3">
                  <p:embed/>
                </p:oleObj>
              </mc:Choice>
              <mc:Fallback>
                <p:oleObj name="Equation" r:id="rId5" imgW="1244520" imgH="457200" progId="Equation.3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0"/>
                        <a:ext cx="3657600" cy="1066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914400" y="5257800"/>
            <a:ext cx="2438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/>
              <a:t>Fractional refractive-index profile</a:t>
            </a:r>
          </a:p>
        </p:txBody>
      </p:sp>
      <p:sp>
        <p:nvSpPr>
          <p:cNvPr id="1030" name="Left Brace 5"/>
          <p:cNvSpPr>
            <a:spLocks/>
          </p:cNvSpPr>
          <p:nvPr/>
        </p:nvSpPr>
        <p:spPr bwMode="auto">
          <a:xfrm>
            <a:off x="3276600" y="5334000"/>
            <a:ext cx="152400" cy="1066800"/>
          </a:xfrm>
          <a:prstGeom prst="lef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 descr="scan00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609600"/>
            <a:ext cx="7086600" cy="5457825"/>
          </a:xfrm>
          <a:noFill/>
        </p:spPr>
      </p:pic>
      <p:sp>
        <p:nvSpPr>
          <p:cNvPr id="6553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b="1"/>
              <a:t>Attenuation Vs Frequency </a:t>
            </a:r>
          </a:p>
        </p:txBody>
      </p:sp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990600" y="6019800"/>
            <a:ext cx="751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Fiber attenuation does not depend on modulation frequency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b="1"/>
              <a:t>Attenuation in Fiber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543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solidFill>
                  <a:srgbClr val="000099"/>
                </a:solidFill>
              </a:rPr>
              <a:t>Attenuation Coefficient</a:t>
            </a:r>
          </a:p>
          <a:p>
            <a:pPr>
              <a:buFontTx/>
              <a:buNone/>
            </a:pPr>
            <a:endParaRPr lang="en-US" sz="2800">
              <a:solidFill>
                <a:srgbClr val="000099"/>
              </a:solidFill>
            </a:endParaRPr>
          </a:p>
          <a:p>
            <a:r>
              <a:rPr lang="en-US" sz="2800">
                <a:solidFill>
                  <a:srgbClr val="000099"/>
                </a:solidFill>
              </a:rPr>
              <a:t>Silica has lowest attenuation at 1550 nm</a:t>
            </a:r>
          </a:p>
          <a:p>
            <a:r>
              <a:rPr lang="en-US" sz="2800">
                <a:solidFill>
                  <a:srgbClr val="000099"/>
                </a:solidFill>
              </a:rPr>
              <a:t>Water molecules resonate and give high attenuation around 1400 nm in standard fibers</a:t>
            </a:r>
          </a:p>
          <a:p>
            <a:r>
              <a:rPr lang="en-US" sz="2800">
                <a:solidFill>
                  <a:srgbClr val="000099"/>
                </a:solidFill>
              </a:rPr>
              <a:t>Attenuation happens because:</a:t>
            </a:r>
          </a:p>
          <a:p>
            <a:pPr lvl="1"/>
            <a:r>
              <a:rPr lang="en-US" sz="2400">
                <a:solidFill>
                  <a:srgbClr val="000099"/>
                </a:solidFill>
              </a:rPr>
              <a:t>Absorption (extrinsic and intrinsic)</a:t>
            </a:r>
          </a:p>
          <a:p>
            <a:pPr lvl="1"/>
            <a:r>
              <a:rPr lang="en-US" sz="2400">
                <a:solidFill>
                  <a:srgbClr val="000099"/>
                </a:solidFill>
              </a:rPr>
              <a:t>Scattering losses (Rayleigh, Raman and Brillouin…)</a:t>
            </a:r>
          </a:p>
          <a:p>
            <a:pPr lvl="1"/>
            <a:r>
              <a:rPr lang="en-US" sz="2400">
                <a:solidFill>
                  <a:srgbClr val="000099"/>
                </a:solidFill>
              </a:rPr>
              <a:t>Bending losses (macro and micro bending) </a:t>
            </a:r>
          </a:p>
          <a:p>
            <a:pPr lvl="1"/>
            <a:endParaRPr lang="en-US" sz="2400">
              <a:solidFill>
                <a:srgbClr val="000099"/>
              </a:solidFill>
            </a:endParaRPr>
          </a:p>
        </p:txBody>
      </p:sp>
      <p:graphicFrame>
        <p:nvGraphicFramePr>
          <p:cNvPr id="2048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343400" y="1828800"/>
          <a:ext cx="3810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1866600" imgH="393480" progId="Equation.3">
                  <p:embed/>
                </p:oleObj>
              </mc:Choice>
              <mc:Fallback>
                <p:oleObj name="Equation" r:id="rId4" imgW="1866600" imgH="393480" progId="Equation.3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38100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7543800" cy="617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1143000"/>
          </a:xfrm>
          <a:noFill/>
        </p:spPr>
        <p:txBody>
          <a:bodyPr/>
          <a:lstStyle/>
          <a:p>
            <a:r>
              <a:rPr lang="en-US" sz="3600" b="1"/>
              <a:t>All Wave Fiber for DWDM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191000" y="1143000"/>
            <a:ext cx="464978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Lowest attenuation occurs at </a:t>
            </a:r>
          </a:p>
          <a:p>
            <a:r>
              <a:rPr lang="en-US" sz="2800" b="1">
                <a:solidFill>
                  <a:schemeClr val="accent2"/>
                </a:solidFill>
              </a:rPr>
              <a:t>1550 nm for Silica 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5791200" y="2133600"/>
            <a:ext cx="457200" cy="2971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0"/>
            <a:ext cx="6324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title"/>
          </p:nvPr>
        </p:nvSpPr>
        <p:spPr>
          <a:xfrm rot="16200000">
            <a:off x="-533400" y="2438400"/>
            <a:ext cx="3962400" cy="1676400"/>
          </a:xfrm>
          <a:noFill/>
        </p:spPr>
        <p:txBody>
          <a:bodyPr/>
          <a:lstStyle/>
          <a:p>
            <a:pPr algn="l"/>
            <a:r>
              <a:rPr lang="en-US" b="1"/>
              <a:t>Attenuation characteristics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85800" y="1371600"/>
          <a:ext cx="7772400" cy="577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6172920" imgH="4584600" progId="Word.Document.8">
                  <p:embed/>
                </p:oleObj>
              </mc:Choice>
              <mc:Fallback>
                <p:oleObj name="Document" r:id="rId4" imgW="6172920" imgH="4584600" progId="Word.Document.8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772400" cy="577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4000" b="1"/>
              <a:t>Bending Loss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685800" y="4191000"/>
            <a:ext cx="4419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solidFill>
                  <a:srgbClr val="FF0000"/>
                </a:solidFill>
              </a:rPr>
              <a:t>Note:</a:t>
            </a:r>
          </a:p>
          <a:p>
            <a:r>
              <a:rPr lang="en-CA" sz="2000">
                <a:solidFill>
                  <a:srgbClr val="FF0000"/>
                </a:solidFill>
              </a:rPr>
              <a:t>Higher MFD </a:t>
            </a:r>
            <a:r>
              <a:rPr lang="en-CA" sz="2000">
                <a:solidFill>
                  <a:srgbClr val="FF0000"/>
                </a:solidFill>
                <a:sym typeface="Wingdings" pitchFamily="2" charset="2"/>
              </a:rPr>
              <a:t> Higher Bending Loss</a:t>
            </a:r>
            <a:endParaRPr lang="en-CA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b="1"/>
              <a:t>Micro-bending losses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00138"/>
            <a:ext cx="83058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667000" cy="1371600"/>
          </a:xfrm>
        </p:spPr>
        <p:txBody>
          <a:bodyPr/>
          <a:lstStyle/>
          <a:p>
            <a:pPr algn="l"/>
            <a:r>
              <a:rPr lang="en-US" sz="4000" b="1"/>
              <a:t>Fiber </a:t>
            </a:r>
            <a:br>
              <a:rPr lang="en-US" sz="4000" b="1"/>
            </a:br>
            <a:r>
              <a:rPr lang="en-US" sz="4000" b="1"/>
              <a:t>Production</a:t>
            </a:r>
          </a:p>
        </p:txBody>
      </p:sp>
      <p:pic>
        <p:nvPicPr>
          <p:cNvPr id="22532" name="Picture 5" descr="A typical optical fiber cable usually includes several optical fibers around a central steel cable. Various protective layers are applied, depending on the harshness of the environment where the cable will be situated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3355975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990600" y="5562600"/>
            <a:ext cx="2181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The Fiber Cable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62400" y="152400"/>
            <a:ext cx="5510213" cy="6705600"/>
            <a:chOff x="3962400" y="152400"/>
            <a:chExt cx="5510213" cy="6705600"/>
          </a:xfrm>
        </p:grpSpPr>
        <p:graphicFrame>
          <p:nvGraphicFramePr>
            <p:cNvPr id="22530" name="Object 3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3962400" y="152400"/>
            <a:ext cx="5510213" cy="662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Document" r:id="rId5" imgW="4877280" imgH="5867280" progId="Word.Document.8">
                    <p:embed/>
                  </p:oleObj>
                </mc:Choice>
                <mc:Fallback>
                  <p:oleObj name="Document" r:id="rId5" imgW="4877280" imgH="5867280" progId="Word.Document.8">
                    <p:embed/>
                    <p:pic>
                      <p:nvPicPr>
                        <p:cNvPr id="2253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152400"/>
                          <a:ext cx="5510213" cy="662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 bwMode="auto">
            <a:xfrm>
              <a:off x="4267200" y="6553200"/>
              <a:ext cx="39624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r>
              <a:rPr lang="en-US" sz="2800" b="1"/>
              <a:t>Ray description of different fibers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7995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b="1"/>
              <a:t>Single Mode Step Index Fiber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1676400"/>
            <a:ext cx="8153400" cy="4876800"/>
            <a:chOff x="609600" y="1676400"/>
            <a:chExt cx="8153400" cy="4876800"/>
          </a:xfrm>
        </p:grpSpPr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1676400"/>
              <a:ext cx="8001000" cy="487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 useBgFill="1">
          <p:nvSpPr>
            <p:cNvPr id="29700" name="TextBox 3"/>
            <p:cNvSpPr txBox="1">
              <a:spLocks noChangeArrowheads="1"/>
            </p:cNvSpPr>
            <p:nvPr/>
          </p:nvSpPr>
          <p:spPr bwMode="auto">
            <a:xfrm>
              <a:off x="609600" y="5334000"/>
              <a:ext cx="8153400" cy="1200329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CA" dirty="0"/>
                <a:t>Only one propagation mode is allowed in a given wavelength. </a:t>
              </a:r>
            </a:p>
            <a:p>
              <a:r>
                <a:rPr lang="en-CA" dirty="0"/>
                <a:t>This is achieved by very small core diameter (8-10 µm)</a:t>
              </a:r>
            </a:p>
            <a:p>
              <a:r>
                <a:rPr lang="en-CA" dirty="0"/>
                <a:t>SMF offers highest bit rate, most widely used in telecom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914400"/>
          </a:xfrm>
        </p:spPr>
        <p:txBody>
          <a:bodyPr/>
          <a:lstStyle/>
          <a:p>
            <a:r>
              <a:rPr lang="en-CA" sz="4000" b="1"/>
              <a:t>Step Index Multimode Fiber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724400"/>
          </a:xfrm>
        </p:spPr>
        <p:txBody>
          <a:bodyPr/>
          <a:lstStyle/>
          <a:p>
            <a:r>
              <a:rPr lang="en-CA" sz="2800" dirty="0"/>
              <a:t>Guided light propagation can be explained by ray optics</a:t>
            </a:r>
          </a:p>
          <a:p>
            <a:r>
              <a:rPr lang="en-CA" sz="2800" dirty="0"/>
              <a:t>When the incident angle is smaller than the acceptance angle, the light will propagate via TIR</a:t>
            </a:r>
          </a:p>
          <a:p>
            <a:r>
              <a:rPr lang="en-CA" sz="2800" dirty="0"/>
              <a:t> a Large number of modes possible</a:t>
            </a:r>
          </a:p>
          <a:p>
            <a:r>
              <a:rPr lang="en-CA" sz="2800" dirty="0"/>
              <a:t>Each mode travels at a different velocity </a:t>
            </a:r>
          </a:p>
          <a:p>
            <a:pPr lvl="1">
              <a:buFont typeface="Wingdings" pitchFamily="2" charset="2"/>
              <a:buChar char="à"/>
            </a:pPr>
            <a:r>
              <a:rPr lang="en-CA" sz="2400" dirty="0">
                <a:sym typeface="Wingdings" pitchFamily="2" charset="2"/>
              </a:rPr>
              <a:t>Modal Dispersion</a:t>
            </a:r>
          </a:p>
          <a:p>
            <a:r>
              <a:rPr lang="en-CA" sz="2800" dirty="0"/>
              <a:t>Used in short links, mostly with LED sources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9B3EDB4-AB46-4FA4-8327-CC6AB7BA0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46F2C5-BC5A-4970-A012-117F01A3BD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BF91DC-CBF0-4543-8923-82CCA1CBBE79}"/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1945</Words>
  <Application>Microsoft Office PowerPoint</Application>
  <PresentationFormat>화면 슬라이드 쇼(4:3)</PresentationFormat>
  <Paragraphs>289</Paragraphs>
  <Slides>66</Slides>
  <Notes>60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Times New Roman</vt:lpstr>
      <vt:lpstr>Wingdings</vt:lpstr>
      <vt:lpstr>Default Design</vt:lpstr>
      <vt:lpstr>Equation</vt:lpstr>
      <vt:lpstr>Document</vt:lpstr>
      <vt:lpstr>Microsoft Word 97 - 2003 문서</vt:lpstr>
      <vt:lpstr>The Optical Fiber and  Light Wave Propagation</vt:lpstr>
      <vt:lpstr>The Optical Fiber</vt:lpstr>
      <vt:lpstr>Step  Index Fiber</vt:lpstr>
      <vt:lpstr>Different Light Wave Theories</vt:lpstr>
      <vt:lpstr>Refraction and Reflection</vt:lpstr>
      <vt:lpstr>Step Index Multimode Fiber</vt:lpstr>
      <vt:lpstr>Ray description of different fibers</vt:lpstr>
      <vt:lpstr>Single Mode Step Index Fiber</vt:lpstr>
      <vt:lpstr>Step Index Multimode Fiber</vt:lpstr>
      <vt:lpstr>Graded Index Multimode Fiber</vt:lpstr>
      <vt:lpstr>Refractive Index Profile of  Step and Graded Index Fibers</vt:lpstr>
      <vt:lpstr>Step and Graded Index Fibers</vt:lpstr>
      <vt:lpstr>Total Internal Reflection in Graded Index Fiber</vt:lpstr>
      <vt:lpstr>Total Internal Reflection in Graded Index Fiber - II</vt:lpstr>
      <vt:lpstr>Skew Rays</vt:lpstr>
      <vt:lpstr>Maxwell’s Equations</vt:lpstr>
      <vt:lpstr>Maxwell’s Equations</vt:lpstr>
      <vt:lpstr>Maxwell’s Equation</vt:lpstr>
      <vt:lpstr>Maxwell’s Equation</vt:lpstr>
      <vt:lpstr>Maxwell’s Equation</vt:lpstr>
      <vt:lpstr>Electric and Magnetic Modes</vt:lpstr>
      <vt:lpstr>Wave Equations for Step Index Fibers</vt:lpstr>
      <vt:lpstr>Wave Equations for Step Index Fibers</vt:lpstr>
      <vt:lpstr>PowerPoint 프레젠테이션</vt:lpstr>
      <vt:lpstr>Propagation Constant β</vt:lpstr>
      <vt:lpstr>Meaning of u and w</vt:lpstr>
      <vt:lpstr>V-Number (Normalized Frequency)</vt:lpstr>
      <vt:lpstr>PowerPoint 프레젠테이션</vt:lpstr>
      <vt:lpstr>PowerPoint 프레젠테이션</vt:lpstr>
      <vt:lpstr>Field Distribution in the SMF</vt:lpstr>
      <vt:lpstr>Mode-field  Diameter (2W0)</vt:lpstr>
      <vt:lpstr>Cladding Power Vs  Normalized Frequency </vt:lpstr>
      <vt:lpstr>Power in the cladding</vt:lpstr>
      <vt:lpstr>Higher the Wavelength   More the Evanescent Field </vt:lpstr>
      <vt:lpstr>Light Intensity</vt:lpstr>
      <vt:lpstr>Fiber Key Parameters</vt:lpstr>
      <vt:lpstr>Fiber Key Parameters</vt:lpstr>
      <vt:lpstr>Effects of Dispersion and Attenuation</vt:lpstr>
      <vt:lpstr>Dispersion for Digital Signals </vt:lpstr>
      <vt:lpstr>Modal Dispersion</vt:lpstr>
      <vt:lpstr>Major Dispersions in Fiber</vt:lpstr>
      <vt:lpstr>Dispersion in SMF</vt:lpstr>
      <vt:lpstr>Group Velocity Dispersion</vt:lpstr>
      <vt:lpstr>Modifying Chromatic Dispersion</vt:lpstr>
      <vt:lpstr>Material and Waveguide  Dispersions</vt:lpstr>
      <vt:lpstr>PowerPoint 프레젠테이션</vt:lpstr>
      <vt:lpstr>Different WG Dispersion Profiles</vt:lpstr>
      <vt:lpstr>Dispersion Shifting/Flattening</vt:lpstr>
      <vt:lpstr>PowerPoint 프레젠테이션</vt:lpstr>
      <vt:lpstr>Specialty Fibers with Different Index Profiles</vt:lpstr>
      <vt:lpstr>Specialty Fibers with Different Index Profiles</vt:lpstr>
      <vt:lpstr>Polarization Mode Dispersion</vt:lpstr>
      <vt:lpstr>X and Y Polarizations</vt:lpstr>
      <vt:lpstr>Polarization Mode Dispersion (PMD)</vt:lpstr>
      <vt:lpstr>Birefringence</vt:lpstr>
      <vt:lpstr>Total Dispersion</vt:lpstr>
      <vt:lpstr>Permissible Bit Rate</vt:lpstr>
      <vt:lpstr>Disp. &amp; Attenuation Summary</vt:lpstr>
      <vt:lpstr>Fiber Optic Link is a Low Pass Filter for Analog Signals</vt:lpstr>
      <vt:lpstr>Attenuation Vs Frequency </vt:lpstr>
      <vt:lpstr>Attenuation in Fiber</vt:lpstr>
      <vt:lpstr>All Wave Fiber for DWDM</vt:lpstr>
      <vt:lpstr>Attenuation characteristics</vt:lpstr>
      <vt:lpstr>Bending Loss</vt:lpstr>
      <vt:lpstr>Micro-bending losses</vt:lpstr>
      <vt:lpstr>Fiber 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Fig. 2-1:  Spherical and plane wave fronts</dc:title>
  <dc:creator>Xavier</dc:creator>
  <cp:lastModifiedBy>이동건</cp:lastModifiedBy>
  <cp:revision>158</cp:revision>
  <dcterms:modified xsi:type="dcterms:W3CDTF">2022-07-27T01:01:40Z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2022-07-27T01:01:38Z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204e09b1-9d13-4d01-8b36-55ffe4a3d6cc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</Properties>
</file>